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3.xml" ContentType="application/vnd.openxmlformats-officedocument.theme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ppt/notesSlides/notesSlide266.xml" ContentType="application/vnd.openxmlformats-officedocument.presentationml.notesSlide+xml"/>
  <Override PartName="/ppt/notesSlides/notesSlide267.xml" ContentType="application/vnd.openxmlformats-officedocument.presentationml.notesSlide+xml"/>
  <Override PartName="/ppt/notesSlides/notesSlide268.xml" ContentType="application/vnd.openxmlformats-officedocument.presentationml.notesSlide+xml"/>
  <Override PartName="/ppt/notesSlides/notesSlide269.xml" ContentType="application/vnd.openxmlformats-officedocument.presentationml.notesSlide+xml"/>
  <Override PartName="/ppt/notesSlides/notesSlide270.xml" ContentType="application/vnd.openxmlformats-officedocument.presentationml.notesSlide+xml"/>
  <Override PartName="/ppt/notesSlides/notesSlide271.xml" ContentType="application/vnd.openxmlformats-officedocument.presentationml.notesSlide+xml"/>
  <Override PartName="/ppt/notesSlides/notesSlide272.xml" ContentType="application/vnd.openxmlformats-officedocument.presentationml.notesSlide+xml"/>
  <Override PartName="/ppt/notesSlides/notesSlide273.xml" ContentType="application/vnd.openxmlformats-officedocument.presentationml.notesSlide+xml"/>
  <Override PartName="/ppt/notesSlides/notesSlide274.xml" ContentType="application/vnd.openxmlformats-officedocument.presentationml.notesSlide+xml"/>
  <Override PartName="/ppt/notesSlides/notesSlide275.xml" ContentType="application/vnd.openxmlformats-officedocument.presentationml.notesSlide+xml"/>
  <Override PartName="/ppt/notesSlides/notesSlide276.xml" ContentType="application/vnd.openxmlformats-officedocument.presentationml.notesSlide+xml"/>
  <Override PartName="/ppt/notesSlides/notesSlide277.xml" ContentType="application/vnd.openxmlformats-officedocument.presentationml.notesSlide+xml"/>
  <Override PartName="/ppt/notesSlides/notesSlide278.xml" ContentType="application/vnd.openxmlformats-officedocument.presentationml.notesSlide+xml"/>
  <Override PartName="/ppt/notesSlides/notesSlide279.xml" ContentType="application/vnd.openxmlformats-officedocument.presentationml.notesSlide+xml"/>
  <Override PartName="/ppt/notesSlides/notesSlide280.xml" ContentType="application/vnd.openxmlformats-officedocument.presentationml.notesSlide+xml"/>
  <Override PartName="/ppt/notesSlides/notesSlide281.xml" ContentType="application/vnd.openxmlformats-officedocument.presentationml.notesSlide+xml"/>
  <Override PartName="/ppt/notesSlides/notesSlide282.xml" ContentType="application/vnd.openxmlformats-officedocument.presentationml.notesSlide+xml"/>
  <Override PartName="/ppt/notesSlides/notesSlide283.xml" ContentType="application/vnd.openxmlformats-officedocument.presentationml.notesSlide+xml"/>
  <Override PartName="/ppt/notesSlides/notesSlide284.xml" ContentType="application/vnd.openxmlformats-officedocument.presentationml.notesSlide+xml"/>
  <Override PartName="/ppt/notesSlides/notesSlide285.xml" ContentType="application/vnd.openxmlformats-officedocument.presentationml.notesSlide+xml"/>
  <Override PartName="/ppt/notesSlides/notesSlide286.xml" ContentType="application/vnd.openxmlformats-officedocument.presentationml.notesSlide+xml"/>
  <Override PartName="/ppt/notesSlides/notesSlide287.xml" ContentType="application/vnd.openxmlformats-officedocument.presentationml.notesSlide+xml"/>
  <Override PartName="/ppt/notesSlides/notesSlide288.xml" ContentType="application/vnd.openxmlformats-officedocument.presentationml.notesSlide+xml"/>
  <Override PartName="/ppt/notesSlides/notesSlide289.xml" ContentType="application/vnd.openxmlformats-officedocument.presentationml.notesSlide+xml"/>
  <Override PartName="/ppt/notesSlides/notesSlide290.xml" ContentType="application/vnd.openxmlformats-officedocument.presentationml.notesSlide+xml"/>
  <Override PartName="/ppt/notesSlides/notesSlide291.xml" ContentType="application/vnd.openxmlformats-officedocument.presentationml.notesSlide+xml"/>
  <Override PartName="/ppt/notesSlides/notesSlide292.xml" ContentType="application/vnd.openxmlformats-officedocument.presentationml.notesSlide+xml"/>
  <Override PartName="/ppt/notesSlides/notesSlide293.xml" ContentType="application/vnd.openxmlformats-officedocument.presentationml.notesSlide+xml"/>
  <Override PartName="/ppt/notesSlides/notesSlide294.xml" ContentType="application/vnd.openxmlformats-officedocument.presentationml.notesSlide+xml"/>
  <Override PartName="/ppt/notesSlides/notesSlide295.xml" ContentType="application/vnd.openxmlformats-officedocument.presentationml.notesSlide+xml"/>
  <Override PartName="/ppt/notesSlides/notesSlide296.xml" ContentType="application/vnd.openxmlformats-officedocument.presentationml.notesSlide+xml"/>
  <Override PartName="/ppt/notesSlides/notesSlide297.xml" ContentType="application/vnd.openxmlformats-officedocument.presentationml.notesSlide+xml"/>
  <Override PartName="/ppt/notesSlides/notesSlide298.xml" ContentType="application/vnd.openxmlformats-officedocument.presentationml.notesSlide+xml"/>
  <Override PartName="/ppt/notesSlides/notesSlide299.xml" ContentType="application/vnd.openxmlformats-officedocument.presentationml.notesSlide+xml"/>
  <Override PartName="/ppt/notesSlides/notesSlide300.xml" ContentType="application/vnd.openxmlformats-officedocument.presentationml.notesSlide+xml"/>
  <Override PartName="/ppt/notesSlides/notesSlide301.xml" ContentType="application/vnd.openxmlformats-officedocument.presentationml.notesSlide+xml"/>
  <Override PartName="/ppt/notesSlides/notesSlide302.xml" ContentType="application/vnd.openxmlformats-officedocument.presentationml.notesSlide+xml"/>
  <Override PartName="/ppt/notesSlides/notesSlide303.xml" ContentType="application/vnd.openxmlformats-officedocument.presentationml.notesSlide+xml"/>
  <Override PartName="/ppt/notesSlides/notesSlide304.xml" ContentType="application/vnd.openxmlformats-officedocument.presentationml.notesSlide+xml"/>
  <Override PartName="/ppt/notesSlides/notesSlide305.xml" ContentType="application/vnd.openxmlformats-officedocument.presentationml.notesSlide+xml"/>
  <Override PartName="/ppt/notesSlides/notesSlide306.xml" ContentType="application/vnd.openxmlformats-officedocument.presentationml.notesSlide+xml"/>
  <Override PartName="/ppt/notesSlides/notesSlide307.xml" ContentType="application/vnd.openxmlformats-officedocument.presentationml.notesSlide+xml"/>
  <Override PartName="/ppt/notesSlides/notesSlide308.xml" ContentType="application/vnd.openxmlformats-officedocument.presentationml.notesSlide+xml"/>
  <Override PartName="/ppt/notesSlides/notesSlide309.xml" ContentType="application/vnd.openxmlformats-officedocument.presentationml.notesSlide+xml"/>
  <Override PartName="/ppt/notesSlides/notesSlide310.xml" ContentType="application/vnd.openxmlformats-officedocument.presentationml.notesSlide+xml"/>
  <Override PartName="/ppt/notesSlides/notesSlide311.xml" ContentType="application/vnd.openxmlformats-officedocument.presentationml.notesSlide+xml"/>
  <Override PartName="/ppt/notesSlides/notesSlide312.xml" ContentType="application/vnd.openxmlformats-officedocument.presentationml.notesSlide+xml"/>
  <Override PartName="/ppt/notesSlides/notesSlide313.xml" ContentType="application/vnd.openxmlformats-officedocument.presentationml.notesSlide+xml"/>
  <Override PartName="/ppt/notesSlides/notesSlide314.xml" ContentType="application/vnd.openxmlformats-officedocument.presentationml.notesSlide+xml"/>
  <Override PartName="/ppt/notesSlides/notesSlide315.xml" ContentType="application/vnd.openxmlformats-officedocument.presentationml.notesSlide+xml"/>
  <Override PartName="/ppt/notesSlides/notesSlide316.xml" ContentType="application/vnd.openxmlformats-officedocument.presentationml.notesSlide+xml"/>
  <Override PartName="/ppt/notesSlides/notesSlide317.xml" ContentType="application/vnd.openxmlformats-officedocument.presentationml.notesSlide+xml"/>
  <Override PartName="/ppt/notesSlides/notesSlide318.xml" ContentType="application/vnd.openxmlformats-officedocument.presentationml.notesSlide+xml"/>
  <Override PartName="/ppt/notesSlides/notesSlide319.xml" ContentType="application/vnd.openxmlformats-officedocument.presentationml.notesSlide+xml"/>
  <Override PartName="/ppt/notesSlides/notesSlide320.xml" ContentType="application/vnd.openxmlformats-officedocument.presentationml.notesSlide+xml"/>
  <Override PartName="/ppt/notesSlides/notesSlide321.xml" ContentType="application/vnd.openxmlformats-officedocument.presentationml.notesSlide+xml"/>
  <Override PartName="/ppt/notesSlides/notesSlide322.xml" ContentType="application/vnd.openxmlformats-officedocument.presentationml.notesSlide+xml"/>
  <Override PartName="/ppt/notesSlides/notesSlide323.xml" ContentType="application/vnd.openxmlformats-officedocument.presentationml.notesSlide+xml"/>
  <Override PartName="/ppt/notesSlides/notesSlide324.xml" ContentType="application/vnd.openxmlformats-officedocument.presentationml.notesSlide+xml"/>
  <Override PartName="/ppt/notesSlides/notesSlide325.xml" ContentType="application/vnd.openxmlformats-officedocument.presentationml.notesSlide+xml"/>
  <Override PartName="/ppt/notesSlides/notesSlide326.xml" ContentType="application/vnd.openxmlformats-officedocument.presentationml.notesSlide+xml"/>
  <Override PartName="/ppt/notesSlides/notesSlide327.xml" ContentType="application/vnd.openxmlformats-officedocument.presentationml.notesSlide+xml"/>
  <Override PartName="/ppt/notesSlides/notesSlide328.xml" ContentType="application/vnd.openxmlformats-officedocument.presentationml.notesSlide+xml"/>
  <Override PartName="/ppt/notesSlides/notesSlide329.xml" ContentType="application/vnd.openxmlformats-officedocument.presentationml.notesSlide+xml"/>
  <Override PartName="/ppt/notesSlides/notesSlide330.xml" ContentType="application/vnd.openxmlformats-officedocument.presentationml.notesSlide+xml"/>
  <Override PartName="/ppt/notesSlides/notesSlide331.xml" ContentType="application/vnd.openxmlformats-officedocument.presentationml.notesSlide+xml"/>
  <Override PartName="/ppt/notesSlides/notesSlide332.xml" ContentType="application/vnd.openxmlformats-officedocument.presentationml.notesSlide+xml"/>
  <Override PartName="/ppt/notesSlides/notesSlide333.xml" ContentType="application/vnd.openxmlformats-officedocument.presentationml.notesSlide+xml"/>
  <Override PartName="/ppt/notesSlides/notesSlide334.xml" ContentType="application/vnd.openxmlformats-officedocument.presentationml.notesSlide+xml"/>
  <Override PartName="/ppt/notesSlides/notesSlide335.xml" ContentType="application/vnd.openxmlformats-officedocument.presentationml.notesSlide+xml"/>
  <Override PartName="/ppt/notesSlides/notesSlide336.xml" ContentType="application/vnd.openxmlformats-officedocument.presentationml.notesSlide+xml"/>
  <Override PartName="/ppt/notesSlides/notesSlide337.xml" ContentType="application/vnd.openxmlformats-officedocument.presentationml.notesSlide+xml"/>
  <Override PartName="/ppt/notesSlides/notesSlide338.xml" ContentType="application/vnd.openxmlformats-officedocument.presentationml.notesSlide+xml"/>
  <Override PartName="/ppt/notesSlides/notesSlide339.xml" ContentType="application/vnd.openxmlformats-officedocument.presentationml.notesSlide+xml"/>
  <Override PartName="/ppt/notesSlides/notesSlide340.xml" ContentType="application/vnd.openxmlformats-officedocument.presentationml.notesSlide+xml"/>
  <Override PartName="/ppt/notesSlides/notesSlide341.xml" ContentType="application/vnd.openxmlformats-officedocument.presentationml.notesSlide+xml"/>
  <Override PartName="/ppt/notesSlides/notesSlide342.xml" ContentType="application/vnd.openxmlformats-officedocument.presentationml.notesSlide+xml"/>
  <Override PartName="/ppt/notesSlides/notesSlide343.xml" ContentType="application/vnd.openxmlformats-officedocument.presentationml.notesSlide+xml"/>
  <Override PartName="/ppt/notesSlides/notesSlide344.xml" ContentType="application/vnd.openxmlformats-officedocument.presentationml.notesSlide+xml"/>
  <Override PartName="/ppt/notesSlides/notesSlide345.xml" ContentType="application/vnd.openxmlformats-officedocument.presentationml.notesSlide+xml"/>
  <Override PartName="/ppt/notesSlides/notesSlide346.xml" ContentType="application/vnd.openxmlformats-officedocument.presentationml.notesSlide+xml"/>
  <Override PartName="/ppt/notesSlides/notesSlide347.xml" ContentType="application/vnd.openxmlformats-officedocument.presentationml.notesSlide+xml"/>
  <Override PartName="/ppt/notesSlides/notesSlide348.xml" ContentType="application/vnd.openxmlformats-officedocument.presentationml.notesSlide+xml"/>
  <Override PartName="/ppt/notesSlides/notesSlide349.xml" ContentType="application/vnd.openxmlformats-officedocument.presentationml.notesSlide+xml"/>
  <Override PartName="/ppt/notesSlides/notesSlide350.xml" ContentType="application/vnd.openxmlformats-officedocument.presentationml.notesSlide+xml"/>
  <Override PartName="/ppt/notesSlides/notesSlide351.xml" ContentType="application/vnd.openxmlformats-officedocument.presentationml.notesSlide+xml"/>
  <Override PartName="/ppt/notesSlides/notesSlide352.xml" ContentType="application/vnd.openxmlformats-officedocument.presentationml.notesSlide+xml"/>
  <Override PartName="/ppt/notesSlides/notesSlide353.xml" ContentType="application/vnd.openxmlformats-officedocument.presentationml.notesSlide+xml"/>
  <Override PartName="/ppt/notesSlides/notesSlide354.xml" ContentType="application/vnd.openxmlformats-officedocument.presentationml.notesSlide+xml"/>
  <Override PartName="/ppt/notesSlides/notesSlide355.xml" ContentType="application/vnd.openxmlformats-officedocument.presentationml.notesSlide+xml"/>
  <Override PartName="/ppt/notesSlides/notesSlide356.xml" ContentType="application/vnd.openxmlformats-officedocument.presentationml.notesSlide+xml"/>
  <Override PartName="/ppt/notesSlides/notesSlide357.xml" ContentType="application/vnd.openxmlformats-officedocument.presentationml.notesSlide+xml"/>
  <Override PartName="/ppt/notesSlides/notesSlide358.xml" ContentType="application/vnd.openxmlformats-officedocument.presentationml.notesSlide+xml"/>
  <Override PartName="/ppt/notesSlides/notesSlide359.xml" ContentType="application/vnd.openxmlformats-officedocument.presentationml.notesSlide+xml"/>
  <Override PartName="/ppt/notesSlides/notesSlide360.xml" ContentType="application/vnd.openxmlformats-officedocument.presentationml.notesSlide+xml"/>
  <Override PartName="/ppt/notesSlides/notesSlide361.xml" ContentType="application/vnd.openxmlformats-officedocument.presentationml.notesSlide+xml"/>
  <Override PartName="/ppt/notesSlides/notesSlide362.xml" ContentType="application/vnd.openxmlformats-officedocument.presentationml.notesSlide+xml"/>
  <Override PartName="/ppt/notesSlides/notesSlide363.xml" ContentType="application/vnd.openxmlformats-officedocument.presentationml.notesSlide+xml"/>
  <Override PartName="/ppt/notesSlides/notesSlide364.xml" ContentType="application/vnd.openxmlformats-officedocument.presentationml.notesSlide+xml"/>
  <Override PartName="/ppt/notesSlides/notesSlide365.xml" ContentType="application/vnd.openxmlformats-officedocument.presentationml.notesSlide+xml"/>
  <Override PartName="/ppt/notesSlides/notesSlide366.xml" ContentType="application/vnd.openxmlformats-officedocument.presentationml.notesSlide+xml"/>
  <Override PartName="/ppt/notesSlides/notesSlide367.xml" ContentType="application/vnd.openxmlformats-officedocument.presentationml.notesSlide+xml"/>
  <Override PartName="/ppt/notesSlides/notesSlide368.xml" ContentType="application/vnd.openxmlformats-officedocument.presentationml.notesSlide+xml"/>
  <Override PartName="/ppt/notesSlides/notesSlide369.xml" ContentType="application/vnd.openxmlformats-officedocument.presentationml.notesSlide+xml"/>
  <Override PartName="/ppt/notesSlides/notesSlide370.xml" ContentType="application/vnd.openxmlformats-officedocument.presentationml.notesSlide+xml"/>
  <Override PartName="/ppt/notesSlides/notesSlide371.xml" ContentType="application/vnd.openxmlformats-officedocument.presentationml.notesSlide+xml"/>
  <Override PartName="/ppt/notesSlides/notesSlide372.xml" ContentType="application/vnd.openxmlformats-officedocument.presentationml.notesSlide+xml"/>
  <Override PartName="/ppt/notesSlides/notesSlide373.xml" ContentType="application/vnd.openxmlformats-officedocument.presentationml.notesSlide+xml"/>
  <Override PartName="/ppt/notesSlides/notesSlide374.xml" ContentType="application/vnd.openxmlformats-officedocument.presentationml.notesSlide+xml"/>
  <Override PartName="/ppt/notesSlides/notesSlide375.xml" ContentType="application/vnd.openxmlformats-officedocument.presentationml.notesSlide+xml"/>
  <Override PartName="/ppt/notesSlides/notesSlide376.xml" ContentType="application/vnd.openxmlformats-officedocument.presentationml.notesSlide+xml"/>
  <Override PartName="/ppt/notesSlides/notesSlide377.xml" ContentType="application/vnd.openxmlformats-officedocument.presentationml.notesSlide+xml"/>
  <Override PartName="/ppt/notesSlides/notesSlide378.xml" ContentType="application/vnd.openxmlformats-officedocument.presentationml.notesSlide+xml"/>
  <Override PartName="/ppt/notesSlides/notesSlide379.xml" ContentType="application/vnd.openxmlformats-officedocument.presentationml.notesSlide+xml"/>
  <Override PartName="/ppt/notesSlides/notesSlide380.xml" ContentType="application/vnd.openxmlformats-officedocument.presentationml.notesSlide+xml"/>
  <Override PartName="/ppt/notesSlides/notesSlide381.xml" ContentType="application/vnd.openxmlformats-officedocument.presentationml.notesSlide+xml"/>
  <Override PartName="/ppt/notesSlides/notesSlide382.xml" ContentType="application/vnd.openxmlformats-officedocument.presentationml.notesSlide+xml"/>
  <Override PartName="/ppt/notesSlides/notesSlide383.xml" ContentType="application/vnd.openxmlformats-officedocument.presentationml.notesSlide+xml"/>
  <Override PartName="/ppt/notesSlides/notesSlide384.xml" ContentType="application/vnd.openxmlformats-officedocument.presentationml.notesSlide+xml"/>
  <Override PartName="/ppt/notesSlides/notesSlide385.xml" ContentType="application/vnd.openxmlformats-officedocument.presentationml.notesSlide+xml"/>
  <Override PartName="/ppt/notesSlides/notesSlide386.xml" ContentType="application/vnd.openxmlformats-officedocument.presentationml.notesSlide+xml"/>
  <Override PartName="/ppt/notesSlides/notesSlide387.xml" ContentType="application/vnd.openxmlformats-officedocument.presentationml.notesSlide+xml"/>
  <Override PartName="/ppt/notesSlides/notesSlide388.xml" ContentType="application/vnd.openxmlformats-officedocument.presentationml.notesSlide+xml"/>
  <Override PartName="/ppt/notesSlides/notesSlide389.xml" ContentType="application/vnd.openxmlformats-officedocument.presentationml.notesSlide+xml"/>
  <Override PartName="/ppt/notesSlides/notesSlide390.xml" ContentType="application/vnd.openxmlformats-officedocument.presentationml.notesSlide+xml"/>
  <Override PartName="/ppt/notesSlides/notesSlide391.xml" ContentType="application/vnd.openxmlformats-officedocument.presentationml.notesSlide+xml"/>
  <Override PartName="/ppt/notesSlides/notesSlide392.xml" ContentType="application/vnd.openxmlformats-officedocument.presentationml.notesSlide+xml"/>
  <Override PartName="/ppt/notesSlides/notesSlide393.xml" ContentType="application/vnd.openxmlformats-officedocument.presentationml.notesSlide+xml"/>
  <Override PartName="/ppt/notesSlides/notesSlide394.xml" ContentType="application/vnd.openxmlformats-officedocument.presentationml.notesSlide+xml"/>
  <Override PartName="/ppt/notesSlides/notesSlide395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1" r:id="rId2"/>
    <p:sldMasterId id="2147483715" r:id="rId3"/>
    <p:sldMasterId id="2147483742" r:id="rId4"/>
  </p:sldMasterIdLst>
  <p:notesMasterIdLst>
    <p:notesMasterId r:id="rId475"/>
  </p:notesMasterIdLst>
  <p:handoutMasterIdLst>
    <p:handoutMasterId r:id="rId476"/>
  </p:handoutMasterIdLst>
  <p:sldIdLst>
    <p:sldId id="284" r:id="rId5"/>
    <p:sldId id="1021" r:id="rId6"/>
    <p:sldId id="1030" r:id="rId7"/>
    <p:sldId id="1032" r:id="rId8"/>
    <p:sldId id="1033" r:id="rId9"/>
    <p:sldId id="1034" r:id="rId10"/>
    <p:sldId id="1035" r:id="rId11"/>
    <p:sldId id="1036" r:id="rId12"/>
    <p:sldId id="1008" r:id="rId13"/>
    <p:sldId id="924" r:id="rId14"/>
    <p:sldId id="925" r:id="rId15"/>
    <p:sldId id="927" r:id="rId16"/>
    <p:sldId id="926" r:id="rId17"/>
    <p:sldId id="989" r:id="rId18"/>
    <p:sldId id="987" r:id="rId19"/>
    <p:sldId id="988" r:id="rId20"/>
    <p:sldId id="554" r:id="rId21"/>
    <p:sldId id="555" r:id="rId22"/>
    <p:sldId id="556" r:id="rId23"/>
    <p:sldId id="945" r:id="rId24"/>
    <p:sldId id="946" r:id="rId25"/>
    <p:sldId id="947" r:id="rId26"/>
    <p:sldId id="948" r:id="rId27"/>
    <p:sldId id="949" r:id="rId28"/>
    <p:sldId id="950" r:id="rId29"/>
    <p:sldId id="951" r:id="rId30"/>
    <p:sldId id="952" r:id="rId31"/>
    <p:sldId id="953" r:id="rId32"/>
    <p:sldId id="954" r:id="rId33"/>
    <p:sldId id="955" r:id="rId34"/>
    <p:sldId id="956" r:id="rId35"/>
    <p:sldId id="973" r:id="rId36"/>
    <p:sldId id="974" r:id="rId37"/>
    <p:sldId id="975" r:id="rId38"/>
    <p:sldId id="922" r:id="rId39"/>
    <p:sldId id="580" r:id="rId40"/>
    <p:sldId id="977" r:id="rId41"/>
    <p:sldId id="979" r:id="rId42"/>
    <p:sldId id="623" r:id="rId43"/>
    <p:sldId id="723" r:id="rId44"/>
    <p:sldId id="724" r:id="rId45"/>
    <p:sldId id="730" r:id="rId46"/>
    <p:sldId id="725" r:id="rId47"/>
    <p:sldId id="728" r:id="rId48"/>
    <p:sldId id="729" r:id="rId49"/>
    <p:sldId id="731" r:id="rId50"/>
    <p:sldId id="726" r:id="rId51"/>
    <p:sldId id="727" r:id="rId52"/>
    <p:sldId id="980" r:id="rId53"/>
    <p:sldId id="625" r:id="rId54"/>
    <p:sldId id="981" r:id="rId55"/>
    <p:sldId id="627" r:id="rId56"/>
    <p:sldId id="628" r:id="rId57"/>
    <p:sldId id="629" r:id="rId58"/>
    <p:sldId id="630" r:id="rId59"/>
    <p:sldId id="631" r:id="rId60"/>
    <p:sldId id="632" r:id="rId61"/>
    <p:sldId id="633" r:id="rId62"/>
    <p:sldId id="634" r:id="rId63"/>
    <p:sldId id="635" r:id="rId64"/>
    <p:sldId id="636" r:id="rId65"/>
    <p:sldId id="765" r:id="rId66"/>
    <p:sldId id="764" r:id="rId67"/>
    <p:sldId id="637" r:id="rId68"/>
    <p:sldId id="638" r:id="rId69"/>
    <p:sldId id="768" r:id="rId70"/>
    <p:sldId id="928" r:id="rId71"/>
    <p:sldId id="929" r:id="rId72"/>
    <p:sldId id="930" r:id="rId73"/>
    <p:sldId id="931" r:id="rId74"/>
    <p:sldId id="932" r:id="rId75"/>
    <p:sldId id="933" r:id="rId76"/>
    <p:sldId id="934" r:id="rId77"/>
    <p:sldId id="935" r:id="rId78"/>
    <p:sldId id="936" r:id="rId79"/>
    <p:sldId id="937" r:id="rId80"/>
    <p:sldId id="766" r:id="rId81"/>
    <p:sldId id="640" r:id="rId82"/>
    <p:sldId id="641" r:id="rId83"/>
    <p:sldId id="642" r:id="rId84"/>
    <p:sldId id="643" r:id="rId85"/>
    <p:sldId id="644" r:id="rId86"/>
    <p:sldId id="645" r:id="rId87"/>
    <p:sldId id="646" r:id="rId88"/>
    <p:sldId id="647" r:id="rId89"/>
    <p:sldId id="648" r:id="rId90"/>
    <p:sldId id="649" r:id="rId91"/>
    <p:sldId id="650" r:id="rId92"/>
    <p:sldId id="651" r:id="rId93"/>
    <p:sldId id="652" r:id="rId94"/>
    <p:sldId id="653" r:id="rId95"/>
    <p:sldId id="654" r:id="rId96"/>
    <p:sldId id="655" r:id="rId97"/>
    <p:sldId id="656" r:id="rId98"/>
    <p:sldId id="657" r:id="rId99"/>
    <p:sldId id="658" r:id="rId100"/>
    <p:sldId id="1019" r:id="rId101"/>
    <p:sldId id="1018" r:id="rId102"/>
    <p:sldId id="996" r:id="rId103"/>
    <p:sldId id="997" r:id="rId104"/>
    <p:sldId id="998" r:id="rId105"/>
    <p:sldId id="2783" r:id="rId106"/>
    <p:sldId id="2788" r:id="rId107"/>
    <p:sldId id="2787" r:id="rId108"/>
    <p:sldId id="1001" r:id="rId109"/>
    <p:sldId id="2784" r:id="rId110"/>
    <p:sldId id="2786" r:id="rId111"/>
    <p:sldId id="1017" r:id="rId112"/>
    <p:sldId id="1004" r:id="rId113"/>
    <p:sldId id="1005" r:id="rId114"/>
    <p:sldId id="1006" r:id="rId115"/>
    <p:sldId id="1007" r:id="rId116"/>
    <p:sldId id="659" r:id="rId117"/>
    <p:sldId id="982" r:id="rId118"/>
    <p:sldId id="661" r:id="rId119"/>
    <p:sldId id="662" r:id="rId120"/>
    <p:sldId id="823" r:id="rId121"/>
    <p:sldId id="824" r:id="rId122"/>
    <p:sldId id="825" r:id="rId123"/>
    <p:sldId id="826" r:id="rId124"/>
    <p:sldId id="827" r:id="rId125"/>
    <p:sldId id="828" r:id="rId126"/>
    <p:sldId id="829" r:id="rId127"/>
    <p:sldId id="830" r:id="rId128"/>
    <p:sldId id="1020" r:id="rId129"/>
    <p:sldId id="286" r:id="rId130"/>
    <p:sldId id="287" r:id="rId131"/>
    <p:sldId id="990" r:id="rId132"/>
    <p:sldId id="296" r:id="rId133"/>
    <p:sldId id="297" r:id="rId134"/>
    <p:sldId id="265" r:id="rId135"/>
    <p:sldId id="263" r:id="rId136"/>
    <p:sldId id="266" r:id="rId137"/>
    <p:sldId id="264" r:id="rId138"/>
    <p:sldId id="267" r:id="rId139"/>
    <p:sldId id="268" r:id="rId140"/>
    <p:sldId id="269" r:id="rId141"/>
    <p:sldId id="270" r:id="rId142"/>
    <p:sldId id="271" r:id="rId143"/>
    <p:sldId id="275" r:id="rId144"/>
    <p:sldId id="276" r:id="rId145"/>
    <p:sldId id="272" r:id="rId146"/>
    <p:sldId id="277" r:id="rId147"/>
    <p:sldId id="273" r:id="rId148"/>
    <p:sldId id="278" r:id="rId149"/>
    <p:sldId id="274" r:id="rId150"/>
    <p:sldId id="279" r:id="rId151"/>
    <p:sldId id="280" r:id="rId152"/>
    <p:sldId id="281" r:id="rId153"/>
    <p:sldId id="282" r:id="rId154"/>
    <p:sldId id="298" r:id="rId155"/>
    <p:sldId id="257" r:id="rId156"/>
    <p:sldId id="299" r:id="rId157"/>
    <p:sldId id="2793" r:id="rId158"/>
    <p:sldId id="2792" r:id="rId159"/>
    <p:sldId id="3377" r:id="rId160"/>
    <p:sldId id="3355" r:id="rId161"/>
    <p:sldId id="3359" r:id="rId162"/>
    <p:sldId id="3354" r:id="rId163"/>
    <p:sldId id="3360" r:id="rId164"/>
    <p:sldId id="3356" r:id="rId165"/>
    <p:sldId id="2729" r:id="rId166"/>
    <p:sldId id="3432" r:id="rId167"/>
    <p:sldId id="3433" r:id="rId168"/>
    <p:sldId id="3434" r:id="rId169"/>
    <p:sldId id="3435" r:id="rId170"/>
    <p:sldId id="2563" r:id="rId171"/>
    <p:sldId id="2567" r:id="rId172"/>
    <p:sldId id="3372" r:id="rId173"/>
    <p:sldId id="2565" r:id="rId174"/>
    <p:sldId id="2566" r:id="rId175"/>
    <p:sldId id="3373" r:id="rId176"/>
    <p:sldId id="3374" r:id="rId177"/>
    <p:sldId id="3375" r:id="rId178"/>
    <p:sldId id="3376" r:id="rId179"/>
    <p:sldId id="3361" r:id="rId180"/>
    <p:sldId id="995" r:id="rId181"/>
    <p:sldId id="1038" r:id="rId182"/>
    <p:sldId id="896" r:id="rId183"/>
    <p:sldId id="897" r:id="rId184"/>
    <p:sldId id="898" r:id="rId185"/>
    <p:sldId id="899" r:id="rId186"/>
    <p:sldId id="900" r:id="rId187"/>
    <p:sldId id="1051" r:id="rId188"/>
    <p:sldId id="901" r:id="rId189"/>
    <p:sldId id="343" r:id="rId190"/>
    <p:sldId id="514" r:id="rId191"/>
    <p:sldId id="461" r:id="rId192"/>
    <p:sldId id="460" r:id="rId193"/>
    <p:sldId id="459" r:id="rId194"/>
    <p:sldId id="458" r:id="rId195"/>
    <p:sldId id="457" r:id="rId196"/>
    <p:sldId id="456" r:id="rId197"/>
    <p:sldId id="455" r:id="rId198"/>
    <p:sldId id="454" r:id="rId199"/>
    <p:sldId id="453" r:id="rId200"/>
    <p:sldId id="684" r:id="rId201"/>
    <p:sldId id="1052" r:id="rId202"/>
    <p:sldId id="512" r:id="rId203"/>
    <p:sldId id="685" r:id="rId204"/>
    <p:sldId id="686" r:id="rId205"/>
    <p:sldId id="687" r:id="rId206"/>
    <p:sldId id="513" r:id="rId207"/>
    <p:sldId id="515" r:id="rId208"/>
    <p:sldId id="517" r:id="rId209"/>
    <p:sldId id="1015" r:id="rId210"/>
    <p:sldId id="770" r:id="rId211"/>
    <p:sldId id="771" r:id="rId212"/>
    <p:sldId id="772" r:id="rId213"/>
    <p:sldId id="352" r:id="rId214"/>
    <p:sldId id="462" r:id="rId215"/>
    <p:sldId id="463" r:id="rId216"/>
    <p:sldId id="353" r:id="rId217"/>
    <p:sldId id="354" r:id="rId218"/>
    <p:sldId id="358" r:id="rId219"/>
    <p:sldId id="351" r:id="rId220"/>
    <p:sldId id="367" r:id="rId221"/>
    <p:sldId id="1055" r:id="rId222"/>
    <p:sldId id="732" r:id="rId223"/>
    <p:sldId id="360" r:id="rId224"/>
    <p:sldId id="1037" r:id="rId225"/>
    <p:sldId id="364" r:id="rId226"/>
    <p:sldId id="362" r:id="rId227"/>
    <p:sldId id="344" r:id="rId228"/>
    <p:sldId id="368" r:id="rId229"/>
    <p:sldId id="369" r:id="rId230"/>
    <p:sldId id="366" r:id="rId231"/>
    <p:sldId id="474" r:id="rId232"/>
    <p:sldId id="365" r:id="rId233"/>
    <p:sldId id="372" r:id="rId234"/>
    <p:sldId id="373" r:id="rId235"/>
    <p:sldId id="376" r:id="rId236"/>
    <p:sldId id="345" r:id="rId237"/>
    <p:sldId id="378" r:id="rId238"/>
    <p:sldId id="379" r:id="rId239"/>
    <p:sldId id="464" r:id="rId240"/>
    <p:sldId id="1042" r:id="rId241"/>
    <p:sldId id="1510" r:id="rId242"/>
    <p:sldId id="1412" r:id="rId243"/>
    <p:sldId id="1512" r:id="rId244"/>
    <p:sldId id="1413" r:id="rId245"/>
    <p:sldId id="2779" r:id="rId246"/>
    <p:sldId id="2780" r:id="rId247"/>
    <p:sldId id="2781" r:id="rId248"/>
    <p:sldId id="2782" r:id="rId249"/>
    <p:sldId id="740" r:id="rId250"/>
    <p:sldId id="743" r:id="rId251"/>
    <p:sldId id="380" r:id="rId252"/>
    <p:sldId id="381" r:id="rId253"/>
    <p:sldId id="382" r:id="rId254"/>
    <p:sldId id="383" r:id="rId255"/>
    <p:sldId id="384" r:id="rId256"/>
    <p:sldId id="385" r:id="rId257"/>
    <p:sldId id="386" r:id="rId258"/>
    <p:sldId id="387" r:id="rId259"/>
    <p:sldId id="3390" r:id="rId260"/>
    <p:sldId id="3392" r:id="rId261"/>
    <p:sldId id="3395" r:id="rId262"/>
    <p:sldId id="3397" r:id="rId263"/>
    <p:sldId id="3398" r:id="rId264"/>
    <p:sldId id="3399" r:id="rId265"/>
    <p:sldId id="3400" r:id="rId266"/>
    <p:sldId id="3402" r:id="rId267"/>
    <p:sldId id="3403" r:id="rId268"/>
    <p:sldId id="3404" r:id="rId269"/>
    <p:sldId id="3405" r:id="rId270"/>
    <p:sldId id="3406" r:id="rId271"/>
    <p:sldId id="3407" r:id="rId272"/>
    <p:sldId id="3408" r:id="rId273"/>
    <p:sldId id="3409" r:id="rId274"/>
    <p:sldId id="3410" r:id="rId275"/>
    <p:sldId id="3411" r:id="rId276"/>
    <p:sldId id="3412" r:id="rId277"/>
    <p:sldId id="395" r:id="rId278"/>
    <p:sldId id="390" r:id="rId279"/>
    <p:sldId id="391" r:id="rId280"/>
    <p:sldId id="392" r:id="rId281"/>
    <p:sldId id="393" r:id="rId282"/>
    <p:sldId id="394" r:id="rId283"/>
    <p:sldId id="396" r:id="rId284"/>
    <p:sldId id="415" r:id="rId285"/>
    <p:sldId id="3413" r:id="rId286"/>
    <p:sldId id="883" r:id="rId287"/>
    <p:sldId id="433" r:id="rId288"/>
    <p:sldId id="878" r:id="rId289"/>
    <p:sldId id="3414" r:id="rId290"/>
    <p:sldId id="866" r:id="rId291"/>
    <p:sldId id="874" r:id="rId292"/>
    <p:sldId id="875" r:id="rId293"/>
    <p:sldId id="879" r:id="rId294"/>
    <p:sldId id="884" r:id="rId295"/>
    <p:sldId id="943" r:id="rId296"/>
    <p:sldId id="1009" r:id="rId297"/>
    <p:sldId id="1010" r:id="rId298"/>
    <p:sldId id="1011" r:id="rId299"/>
    <p:sldId id="1012" r:id="rId300"/>
    <p:sldId id="1013" r:id="rId301"/>
    <p:sldId id="397" r:id="rId302"/>
    <p:sldId id="398" r:id="rId303"/>
    <p:sldId id="401" r:id="rId304"/>
    <p:sldId id="405" r:id="rId305"/>
    <p:sldId id="511" r:id="rId306"/>
    <p:sldId id="504" r:id="rId307"/>
    <p:sldId id="505" r:id="rId308"/>
    <p:sldId id="506" r:id="rId309"/>
    <p:sldId id="508" r:id="rId310"/>
    <p:sldId id="509" r:id="rId311"/>
    <p:sldId id="739" r:id="rId312"/>
    <p:sldId id="510" r:id="rId313"/>
    <p:sldId id="507" r:id="rId314"/>
    <p:sldId id="406" r:id="rId315"/>
    <p:sldId id="407" r:id="rId316"/>
    <p:sldId id="408" r:id="rId317"/>
    <p:sldId id="465" r:id="rId318"/>
    <p:sldId id="467" r:id="rId319"/>
    <p:sldId id="479" r:id="rId320"/>
    <p:sldId id="409" r:id="rId321"/>
    <p:sldId id="410" r:id="rId322"/>
    <p:sldId id="411" r:id="rId323"/>
    <p:sldId id="412" r:id="rId324"/>
    <p:sldId id="417" r:id="rId325"/>
    <p:sldId id="413" r:id="rId326"/>
    <p:sldId id="414" r:id="rId327"/>
    <p:sldId id="1056" r:id="rId328"/>
    <p:sldId id="418" r:id="rId329"/>
    <p:sldId id="420" r:id="rId330"/>
    <p:sldId id="429" r:id="rId331"/>
    <p:sldId id="430" r:id="rId332"/>
    <p:sldId id="431" r:id="rId333"/>
    <p:sldId id="432" r:id="rId334"/>
    <p:sldId id="421" r:id="rId335"/>
    <p:sldId id="422" r:id="rId336"/>
    <p:sldId id="434" r:id="rId337"/>
    <p:sldId id="423" r:id="rId338"/>
    <p:sldId id="435" r:id="rId339"/>
    <p:sldId id="424" r:id="rId340"/>
    <p:sldId id="722" r:id="rId341"/>
    <p:sldId id="688" r:id="rId342"/>
    <p:sldId id="942" r:id="rId343"/>
    <p:sldId id="690" r:id="rId344"/>
    <p:sldId id="691" r:id="rId345"/>
    <p:sldId id="692" r:id="rId346"/>
    <p:sldId id="693" r:id="rId347"/>
    <p:sldId id="694" r:id="rId348"/>
    <p:sldId id="695" r:id="rId349"/>
    <p:sldId id="761" r:id="rId350"/>
    <p:sldId id="763" r:id="rId351"/>
    <p:sldId id="762" r:id="rId352"/>
    <p:sldId id="527" r:id="rId353"/>
    <p:sldId id="773" r:id="rId354"/>
    <p:sldId id="865" r:id="rId355"/>
    <p:sldId id="531" r:id="rId356"/>
    <p:sldId id="532" r:id="rId357"/>
    <p:sldId id="1039" r:id="rId358"/>
    <p:sldId id="1040" r:id="rId359"/>
    <p:sldId id="1041" r:id="rId360"/>
    <p:sldId id="543" r:id="rId361"/>
    <p:sldId id="544" r:id="rId362"/>
    <p:sldId id="436" r:id="rId363"/>
    <p:sldId id="439" r:id="rId364"/>
    <p:sldId id="440" r:id="rId365"/>
    <p:sldId id="425" r:id="rId366"/>
    <p:sldId id="518" r:id="rId367"/>
    <p:sldId id="494" r:id="rId368"/>
    <p:sldId id="495" r:id="rId369"/>
    <p:sldId id="733" r:id="rId370"/>
    <p:sldId id="496" r:id="rId371"/>
    <p:sldId id="734" r:id="rId372"/>
    <p:sldId id="445" r:id="rId373"/>
    <p:sldId id="470" r:id="rId374"/>
    <p:sldId id="551" r:id="rId375"/>
    <p:sldId id="471" r:id="rId376"/>
    <p:sldId id="473" r:id="rId377"/>
    <p:sldId id="498" r:id="rId378"/>
    <p:sldId id="499" r:id="rId379"/>
    <p:sldId id="500" r:id="rId380"/>
    <p:sldId id="501" r:id="rId381"/>
    <p:sldId id="697" r:id="rId382"/>
    <p:sldId id="606" r:id="rId383"/>
    <p:sldId id="1014" r:id="rId384"/>
    <p:sldId id="3415" r:id="rId385"/>
    <p:sldId id="913" r:id="rId386"/>
    <p:sldId id="914" r:id="rId387"/>
    <p:sldId id="521" r:id="rId388"/>
    <p:sldId id="522" r:id="rId389"/>
    <p:sldId id="525" r:id="rId390"/>
    <p:sldId id="611" r:id="rId391"/>
    <p:sldId id="612" r:id="rId392"/>
    <p:sldId id="608" r:id="rId393"/>
    <p:sldId id="752" r:id="rId394"/>
    <p:sldId id="609" r:id="rId395"/>
    <p:sldId id="753" r:id="rId396"/>
    <p:sldId id="610" r:id="rId397"/>
    <p:sldId id="750" r:id="rId398"/>
    <p:sldId id="746" r:id="rId399"/>
    <p:sldId id="754" r:id="rId400"/>
    <p:sldId id="909" r:id="rId401"/>
    <p:sldId id="910" r:id="rId402"/>
    <p:sldId id="911" r:id="rId403"/>
    <p:sldId id="613" r:id="rId404"/>
    <p:sldId id="450" r:id="rId405"/>
    <p:sldId id="476" r:id="rId406"/>
    <p:sldId id="477" r:id="rId407"/>
    <p:sldId id="475" r:id="rId408"/>
    <p:sldId id="451" r:id="rId409"/>
    <p:sldId id="452" r:id="rId410"/>
    <p:sldId id="478" r:id="rId411"/>
    <p:sldId id="2785" r:id="rId412"/>
    <p:sldId id="442" r:id="rId413"/>
    <p:sldId id="428" r:id="rId414"/>
    <p:sldId id="441" r:id="rId415"/>
    <p:sldId id="443" r:id="rId416"/>
    <p:sldId id="444" r:id="rId417"/>
    <p:sldId id="831" r:id="rId418"/>
    <p:sldId id="832" r:id="rId419"/>
    <p:sldId id="833" r:id="rId420"/>
    <p:sldId id="834" r:id="rId421"/>
    <p:sldId id="1057" r:id="rId422"/>
    <p:sldId id="1058" r:id="rId423"/>
    <p:sldId id="1059" r:id="rId424"/>
    <p:sldId id="1060" r:id="rId425"/>
    <p:sldId id="835" r:id="rId426"/>
    <p:sldId id="836" r:id="rId427"/>
    <p:sldId id="837" r:id="rId428"/>
    <p:sldId id="838" r:id="rId429"/>
    <p:sldId id="839" r:id="rId430"/>
    <p:sldId id="814" r:id="rId431"/>
    <p:sldId id="798" r:id="rId432"/>
    <p:sldId id="799" r:id="rId433"/>
    <p:sldId id="800" r:id="rId434"/>
    <p:sldId id="801" r:id="rId435"/>
    <p:sldId id="802" r:id="rId436"/>
    <p:sldId id="803" r:id="rId437"/>
    <p:sldId id="804" r:id="rId438"/>
    <p:sldId id="805" r:id="rId439"/>
    <p:sldId id="806" r:id="rId440"/>
    <p:sldId id="807" r:id="rId441"/>
    <p:sldId id="808" r:id="rId442"/>
    <p:sldId id="809" r:id="rId443"/>
    <p:sldId id="810" r:id="rId444"/>
    <p:sldId id="811" r:id="rId445"/>
    <p:sldId id="812" r:id="rId446"/>
    <p:sldId id="813" r:id="rId447"/>
    <p:sldId id="816" r:id="rId448"/>
    <p:sldId id="841" r:id="rId449"/>
    <p:sldId id="842" r:id="rId450"/>
    <p:sldId id="843" r:id="rId451"/>
    <p:sldId id="844" r:id="rId452"/>
    <p:sldId id="845" r:id="rId453"/>
    <p:sldId id="846" r:id="rId454"/>
    <p:sldId id="847" r:id="rId455"/>
    <p:sldId id="848" r:id="rId456"/>
    <p:sldId id="849" r:id="rId457"/>
    <p:sldId id="850" r:id="rId458"/>
    <p:sldId id="851" r:id="rId459"/>
    <p:sldId id="852" r:id="rId460"/>
    <p:sldId id="853" r:id="rId461"/>
    <p:sldId id="854" r:id="rId462"/>
    <p:sldId id="855" r:id="rId463"/>
    <p:sldId id="856" r:id="rId464"/>
    <p:sldId id="857" r:id="rId465"/>
    <p:sldId id="858" r:id="rId466"/>
    <p:sldId id="859" r:id="rId467"/>
    <p:sldId id="860" r:id="rId468"/>
    <p:sldId id="861" r:id="rId469"/>
    <p:sldId id="862" r:id="rId470"/>
    <p:sldId id="863" r:id="rId471"/>
    <p:sldId id="864" r:id="rId472"/>
    <p:sldId id="317" r:id="rId473"/>
    <p:sldId id="325" r:id="rId474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1pPr>
    <a:lvl2pPr marL="4572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2pPr>
    <a:lvl3pPr marL="9144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3pPr>
    <a:lvl4pPr marL="13716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4pPr>
    <a:lvl5pPr marL="18288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5pPr>
    <a:lvl6pPr marL="22860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6pPr>
    <a:lvl7pPr marL="27432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7pPr>
    <a:lvl8pPr marL="32004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8pPr>
    <a:lvl9pPr marL="36576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736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FF66"/>
    <a:srgbClr val="F700FA"/>
    <a:srgbClr val="FF99FF"/>
    <a:srgbClr val="000066"/>
    <a:srgbClr val="FFFFFF"/>
    <a:srgbClr val="663300"/>
    <a:srgbClr val="CC00CC"/>
    <a:srgbClr val="FFFF99"/>
    <a:srgbClr val="33CC33"/>
    <a:srgbClr val="3399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3901" autoAdjust="0"/>
    <p:restoredTop sz="94494" autoAdjust="0"/>
  </p:normalViewPr>
  <p:slideViewPr>
    <p:cSldViewPr>
      <p:cViewPr varScale="1">
        <p:scale>
          <a:sx n="59" d="100"/>
          <a:sy n="59" d="100"/>
        </p:scale>
        <p:origin x="507" y="24"/>
      </p:cViewPr>
      <p:guideLst>
        <p:guide orient="horz" pos="2160"/>
        <p:guide pos="2736"/>
      </p:guideLst>
    </p:cSldViewPr>
  </p:slideViewPr>
  <p:outlineViewPr>
    <p:cViewPr>
      <p:scale>
        <a:sx n="33" d="100"/>
        <a:sy n="33" d="100"/>
      </p:scale>
      <p:origin x="0" y="0"/>
    </p:cViewPr>
    <p:sldLst>
      <p:sld r:id="rId1" collapse="1"/>
      <p:sld r:id="rId2" collapse="1"/>
      <p:sld r:id="rId3" collapse="1"/>
      <p:sld r:id="rId4" collapse="1"/>
      <p:sld r:id="rId5" collapse="1"/>
      <p:sld r:id="rId6" collapse="1"/>
      <p:sld r:id="rId7" collapse="1"/>
      <p:sld r:id="rId8" collapse="1"/>
      <p:sld r:id="rId9" collapse="1"/>
      <p:sld r:id="rId10" collapse="1"/>
      <p:sld r:id="rId11" collapse="1"/>
      <p:sld r:id="rId12" collapse="1"/>
      <p:sld r:id="rId13" collapse="1"/>
      <p:sld r:id="rId14" collapse="1"/>
      <p:sld r:id="rId15" collapse="1"/>
      <p:sld r:id="rId16" collapse="1"/>
      <p:sld r:id="rId17" collapse="1"/>
      <p:sld r:id="rId18" collapse="1"/>
      <p:sld r:id="rId19" collapse="1"/>
      <p:sld r:id="rId20" collapse="1"/>
      <p:sld r:id="rId21" collapse="1"/>
      <p:sld r:id="rId22" collapse="1"/>
      <p:sld r:id="rId23" collapse="1"/>
      <p:sld r:id="rId24" collapse="1"/>
      <p:sld r:id="rId25" collapse="1"/>
      <p:sld r:id="rId26" collapse="1"/>
      <p:sld r:id="rId27" collapse="1"/>
      <p:sld r:id="rId28" collapse="1"/>
      <p:sld r:id="rId29" collapse="1"/>
      <p:sld r:id="rId30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87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99" Type="http://schemas.openxmlformats.org/officeDocument/2006/relationships/slide" Target="slides/slide295.xml"/><Relationship Id="rId21" Type="http://schemas.openxmlformats.org/officeDocument/2006/relationships/slide" Target="slides/slide17.xml"/><Relationship Id="rId63" Type="http://schemas.openxmlformats.org/officeDocument/2006/relationships/slide" Target="slides/slide59.xml"/><Relationship Id="rId159" Type="http://schemas.openxmlformats.org/officeDocument/2006/relationships/slide" Target="slides/slide155.xml"/><Relationship Id="rId324" Type="http://schemas.openxmlformats.org/officeDocument/2006/relationships/slide" Target="slides/slide320.xml"/><Relationship Id="rId366" Type="http://schemas.openxmlformats.org/officeDocument/2006/relationships/slide" Target="slides/slide362.xml"/><Relationship Id="rId170" Type="http://schemas.openxmlformats.org/officeDocument/2006/relationships/slide" Target="slides/slide166.xml"/><Relationship Id="rId226" Type="http://schemas.openxmlformats.org/officeDocument/2006/relationships/slide" Target="slides/slide222.xml"/><Relationship Id="rId433" Type="http://schemas.openxmlformats.org/officeDocument/2006/relationships/slide" Target="slides/slide429.xml"/><Relationship Id="rId268" Type="http://schemas.openxmlformats.org/officeDocument/2006/relationships/slide" Target="slides/slide264.xml"/><Relationship Id="rId475" Type="http://schemas.openxmlformats.org/officeDocument/2006/relationships/notesMaster" Target="notesMasters/notesMaster1.xml"/><Relationship Id="rId32" Type="http://schemas.openxmlformats.org/officeDocument/2006/relationships/slide" Target="slides/slide28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335" Type="http://schemas.openxmlformats.org/officeDocument/2006/relationships/slide" Target="slides/slide331.xml"/><Relationship Id="rId377" Type="http://schemas.openxmlformats.org/officeDocument/2006/relationships/slide" Target="slides/slide373.xml"/><Relationship Id="rId5" Type="http://schemas.openxmlformats.org/officeDocument/2006/relationships/slide" Target="slides/slide1.xml"/><Relationship Id="rId181" Type="http://schemas.openxmlformats.org/officeDocument/2006/relationships/slide" Target="slides/slide177.xml"/><Relationship Id="rId237" Type="http://schemas.openxmlformats.org/officeDocument/2006/relationships/slide" Target="slides/slide233.xml"/><Relationship Id="rId402" Type="http://schemas.openxmlformats.org/officeDocument/2006/relationships/slide" Target="slides/slide398.xml"/><Relationship Id="rId279" Type="http://schemas.openxmlformats.org/officeDocument/2006/relationships/slide" Target="slides/slide275.xml"/><Relationship Id="rId444" Type="http://schemas.openxmlformats.org/officeDocument/2006/relationships/slide" Target="slides/slide440.xml"/><Relationship Id="rId43" Type="http://schemas.openxmlformats.org/officeDocument/2006/relationships/slide" Target="slides/slide39.xml"/><Relationship Id="rId139" Type="http://schemas.openxmlformats.org/officeDocument/2006/relationships/slide" Target="slides/slide135.xml"/><Relationship Id="rId290" Type="http://schemas.openxmlformats.org/officeDocument/2006/relationships/slide" Target="slides/slide286.xml"/><Relationship Id="rId304" Type="http://schemas.openxmlformats.org/officeDocument/2006/relationships/slide" Target="slides/slide300.xml"/><Relationship Id="rId346" Type="http://schemas.openxmlformats.org/officeDocument/2006/relationships/slide" Target="slides/slide342.xml"/><Relationship Id="rId388" Type="http://schemas.openxmlformats.org/officeDocument/2006/relationships/slide" Target="slides/slide384.xml"/><Relationship Id="rId85" Type="http://schemas.openxmlformats.org/officeDocument/2006/relationships/slide" Target="slides/slide81.xml"/><Relationship Id="rId150" Type="http://schemas.openxmlformats.org/officeDocument/2006/relationships/slide" Target="slides/slide146.xml"/><Relationship Id="rId192" Type="http://schemas.openxmlformats.org/officeDocument/2006/relationships/slide" Target="slides/slide188.xml"/><Relationship Id="rId206" Type="http://schemas.openxmlformats.org/officeDocument/2006/relationships/slide" Target="slides/slide202.xml"/><Relationship Id="rId413" Type="http://schemas.openxmlformats.org/officeDocument/2006/relationships/slide" Target="slides/slide409.xml"/><Relationship Id="rId248" Type="http://schemas.openxmlformats.org/officeDocument/2006/relationships/slide" Target="slides/slide244.xml"/><Relationship Id="rId455" Type="http://schemas.openxmlformats.org/officeDocument/2006/relationships/slide" Target="slides/slide451.xml"/><Relationship Id="rId12" Type="http://schemas.openxmlformats.org/officeDocument/2006/relationships/slide" Target="slides/slide8.xml"/><Relationship Id="rId108" Type="http://schemas.openxmlformats.org/officeDocument/2006/relationships/slide" Target="slides/slide104.xml"/><Relationship Id="rId315" Type="http://schemas.openxmlformats.org/officeDocument/2006/relationships/slide" Target="slides/slide311.xml"/><Relationship Id="rId357" Type="http://schemas.openxmlformats.org/officeDocument/2006/relationships/slide" Target="slides/slide353.xml"/><Relationship Id="rId54" Type="http://schemas.openxmlformats.org/officeDocument/2006/relationships/slide" Target="slides/slide50.xml"/><Relationship Id="rId96" Type="http://schemas.openxmlformats.org/officeDocument/2006/relationships/slide" Target="slides/slide92.xml"/><Relationship Id="rId161" Type="http://schemas.openxmlformats.org/officeDocument/2006/relationships/slide" Target="slides/slide157.xml"/><Relationship Id="rId217" Type="http://schemas.openxmlformats.org/officeDocument/2006/relationships/slide" Target="slides/slide213.xml"/><Relationship Id="rId399" Type="http://schemas.openxmlformats.org/officeDocument/2006/relationships/slide" Target="slides/slide395.xml"/><Relationship Id="rId259" Type="http://schemas.openxmlformats.org/officeDocument/2006/relationships/slide" Target="slides/slide255.xml"/><Relationship Id="rId424" Type="http://schemas.openxmlformats.org/officeDocument/2006/relationships/slide" Target="slides/slide420.xml"/><Relationship Id="rId466" Type="http://schemas.openxmlformats.org/officeDocument/2006/relationships/slide" Target="slides/slide462.xml"/><Relationship Id="rId23" Type="http://schemas.openxmlformats.org/officeDocument/2006/relationships/slide" Target="slides/slide19.xml"/><Relationship Id="rId119" Type="http://schemas.openxmlformats.org/officeDocument/2006/relationships/slide" Target="slides/slide115.xml"/><Relationship Id="rId270" Type="http://schemas.openxmlformats.org/officeDocument/2006/relationships/slide" Target="slides/slide266.xml"/><Relationship Id="rId326" Type="http://schemas.openxmlformats.org/officeDocument/2006/relationships/slide" Target="slides/slide322.xml"/><Relationship Id="rId65" Type="http://schemas.openxmlformats.org/officeDocument/2006/relationships/slide" Target="slides/slide61.xml"/><Relationship Id="rId130" Type="http://schemas.openxmlformats.org/officeDocument/2006/relationships/slide" Target="slides/slide126.xml"/><Relationship Id="rId368" Type="http://schemas.openxmlformats.org/officeDocument/2006/relationships/slide" Target="slides/slide364.xml"/><Relationship Id="rId172" Type="http://schemas.openxmlformats.org/officeDocument/2006/relationships/slide" Target="slides/slide168.xml"/><Relationship Id="rId228" Type="http://schemas.openxmlformats.org/officeDocument/2006/relationships/slide" Target="slides/slide224.xml"/><Relationship Id="rId435" Type="http://schemas.openxmlformats.org/officeDocument/2006/relationships/slide" Target="slides/slide431.xml"/><Relationship Id="rId477" Type="http://schemas.openxmlformats.org/officeDocument/2006/relationships/presProps" Target="presProps.xml"/><Relationship Id="rId281" Type="http://schemas.openxmlformats.org/officeDocument/2006/relationships/slide" Target="slides/slide277.xml"/><Relationship Id="rId337" Type="http://schemas.openxmlformats.org/officeDocument/2006/relationships/slide" Target="slides/slide333.xml"/><Relationship Id="rId34" Type="http://schemas.openxmlformats.org/officeDocument/2006/relationships/slide" Target="slides/slide30.xml"/><Relationship Id="rId76" Type="http://schemas.openxmlformats.org/officeDocument/2006/relationships/slide" Target="slides/slide72.xml"/><Relationship Id="rId141" Type="http://schemas.openxmlformats.org/officeDocument/2006/relationships/slide" Target="slides/slide137.xml"/><Relationship Id="rId379" Type="http://schemas.openxmlformats.org/officeDocument/2006/relationships/slide" Target="slides/slide375.xml"/><Relationship Id="rId7" Type="http://schemas.openxmlformats.org/officeDocument/2006/relationships/slide" Target="slides/slide3.xml"/><Relationship Id="rId183" Type="http://schemas.openxmlformats.org/officeDocument/2006/relationships/slide" Target="slides/slide179.xml"/><Relationship Id="rId239" Type="http://schemas.openxmlformats.org/officeDocument/2006/relationships/slide" Target="slides/slide235.xml"/><Relationship Id="rId390" Type="http://schemas.openxmlformats.org/officeDocument/2006/relationships/slide" Target="slides/slide386.xml"/><Relationship Id="rId404" Type="http://schemas.openxmlformats.org/officeDocument/2006/relationships/slide" Target="slides/slide400.xml"/><Relationship Id="rId446" Type="http://schemas.openxmlformats.org/officeDocument/2006/relationships/slide" Target="slides/slide442.xml"/><Relationship Id="rId250" Type="http://schemas.openxmlformats.org/officeDocument/2006/relationships/slide" Target="slides/slide246.xml"/><Relationship Id="rId292" Type="http://schemas.openxmlformats.org/officeDocument/2006/relationships/slide" Target="slides/slide288.xml"/><Relationship Id="rId306" Type="http://schemas.openxmlformats.org/officeDocument/2006/relationships/slide" Target="slides/slide302.xml"/><Relationship Id="rId45" Type="http://schemas.openxmlformats.org/officeDocument/2006/relationships/slide" Target="slides/slide41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348" Type="http://schemas.openxmlformats.org/officeDocument/2006/relationships/slide" Target="slides/slide344.xml"/><Relationship Id="rId152" Type="http://schemas.openxmlformats.org/officeDocument/2006/relationships/slide" Target="slides/slide148.xml"/><Relationship Id="rId194" Type="http://schemas.openxmlformats.org/officeDocument/2006/relationships/slide" Target="slides/slide190.xml"/><Relationship Id="rId208" Type="http://schemas.openxmlformats.org/officeDocument/2006/relationships/slide" Target="slides/slide204.xml"/><Relationship Id="rId415" Type="http://schemas.openxmlformats.org/officeDocument/2006/relationships/slide" Target="slides/slide411.xml"/><Relationship Id="rId457" Type="http://schemas.openxmlformats.org/officeDocument/2006/relationships/slide" Target="slides/slide453.xml"/><Relationship Id="rId261" Type="http://schemas.openxmlformats.org/officeDocument/2006/relationships/slide" Target="slides/slide257.xml"/><Relationship Id="rId14" Type="http://schemas.openxmlformats.org/officeDocument/2006/relationships/slide" Target="slides/slide10.xml"/><Relationship Id="rId56" Type="http://schemas.openxmlformats.org/officeDocument/2006/relationships/slide" Target="slides/slide52.xml"/><Relationship Id="rId317" Type="http://schemas.openxmlformats.org/officeDocument/2006/relationships/slide" Target="slides/slide313.xml"/><Relationship Id="rId359" Type="http://schemas.openxmlformats.org/officeDocument/2006/relationships/slide" Target="slides/slide355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63" Type="http://schemas.openxmlformats.org/officeDocument/2006/relationships/slide" Target="slides/slide159.xml"/><Relationship Id="rId219" Type="http://schemas.openxmlformats.org/officeDocument/2006/relationships/slide" Target="slides/slide215.xml"/><Relationship Id="rId370" Type="http://schemas.openxmlformats.org/officeDocument/2006/relationships/slide" Target="slides/slide366.xml"/><Relationship Id="rId426" Type="http://schemas.openxmlformats.org/officeDocument/2006/relationships/slide" Target="slides/slide422.xml"/><Relationship Id="rId230" Type="http://schemas.openxmlformats.org/officeDocument/2006/relationships/slide" Target="slides/slide226.xml"/><Relationship Id="rId468" Type="http://schemas.openxmlformats.org/officeDocument/2006/relationships/slide" Target="slides/slide464.xml"/><Relationship Id="rId25" Type="http://schemas.openxmlformats.org/officeDocument/2006/relationships/slide" Target="slides/slide21.xml"/><Relationship Id="rId67" Type="http://schemas.openxmlformats.org/officeDocument/2006/relationships/slide" Target="slides/slide63.xml"/><Relationship Id="rId272" Type="http://schemas.openxmlformats.org/officeDocument/2006/relationships/slide" Target="slides/slide268.xml"/><Relationship Id="rId328" Type="http://schemas.openxmlformats.org/officeDocument/2006/relationships/slide" Target="slides/slide324.xml"/><Relationship Id="rId132" Type="http://schemas.openxmlformats.org/officeDocument/2006/relationships/slide" Target="slides/slide128.xml"/><Relationship Id="rId174" Type="http://schemas.openxmlformats.org/officeDocument/2006/relationships/slide" Target="slides/slide170.xml"/><Relationship Id="rId381" Type="http://schemas.openxmlformats.org/officeDocument/2006/relationships/slide" Target="slides/slide377.xml"/><Relationship Id="rId241" Type="http://schemas.openxmlformats.org/officeDocument/2006/relationships/slide" Target="slides/slide237.xml"/><Relationship Id="rId437" Type="http://schemas.openxmlformats.org/officeDocument/2006/relationships/slide" Target="slides/slide433.xml"/><Relationship Id="rId479" Type="http://schemas.openxmlformats.org/officeDocument/2006/relationships/theme" Target="theme/theme1.xml"/><Relationship Id="rId36" Type="http://schemas.openxmlformats.org/officeDocument/2006/relationships/slide" Target="slides/slide32.xml"/><Relationship Id="rId283" Type="http://schemas.openxmlformats.org/officeDocument/2006/relationships/slide" Target="slides/slide279.xml"/><Relationship Id="rId339" Type="http://schemas.openxmlformats.org/officeDocument/2006/relationships/slide" Target="slides/slide335.xml"/><Relationship Id="rId78" Type="http://schemas.openxmlformats.org/officeDocument/2006/relationships/slide" Target="slides/slide74.xml"/><Relationship Id="rId101" Type="http://schemas.openxmlformats.org/officeDocument/2006/relationships/slide" Target="slides/slide97.xml"/><Relationship Id="rId143" Type="http://schemas.openxmlformats.org/officeDocument/2006/relationships/slide" Target="slides/slide139.xml"/><Relationship Id="rId185" Type="http://schemas.openxmlformats.org/officeDocument/2006/relationships/slide" Target="slides/slide181.xml"/><Relationship Id="rId350" Type="http://schemas.openxmlformats.org/officeDocument/2006/relationships/slide" Target="slides/slide346.xml"/><Relationship Id="rId406" Type="http://schemas.openxmlformats.org/officeDocument/2006/relationships/slide" Target="slides/slide402.xml"/><Relationship Id="rId9" Type="http://schemas.openxmlformats.org/officeDocument/2006/relationships/slide" Target="slides/slide5.xml"/><Relationship Id="rId210" Type="http://schemas.openxmlformats.org/officeDocument/2006/relationships/slide" Target="slides/slide206.xml"/><Relationship Id="rId392" Type="http://schemas.openxmlformats.org/officeDocument/2006/relationships/slide" Target="slides/slide388.xml"/><Relationship Id="rId448" Type="http://schemas.openxmlformats.org/officeDocument/2006/relationships/slide" Target="slides/slide444.xml"/><Relationship Id="rId252" Type="http://schemas.openxmlformats.org/officeDocument/2006/relationships/slide" Target="slides/slide248.xml"/><Relationship Id="rId294" Type="http://schemas.openxmlformats.org/officeDocument/2006/relationships/slide" Target="slides/slide290.xml"/><Relationship Id="rId308" Type="http://schemas.openxmlformats.org/officeDocument/2006/relationships/slide" Target="slides/slide304.xml"/><Relationship Id="rId47" Type="http://schemas.openxmlformats.org/officeDocument/2006/relationships/slide" Target="slides/slide43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54" Type="http://schemas.openxmlformats.org/officeDocument/2006/relationships/slide" Target="slides/slide150.xml"/><Relationship Id="rId361" Type="http://schemas.openxmlformats.org/officeDocument/2006/relationships/slide" Target="slides/slide357.xml"/><Relationship Id="rId196" Type="http://schemas.openxmlformats.org/officeDocument/2006/relationships/slide" Target="slides/slide192.xml"/><Relationship Id="rId417" Type="http://schemas.openxmlformats.org/officeDocument/2006/relationships/slide" Target="slides/slide413.xml"/><Relationship Id="rId459" Type="http://schemas.openxmlformats.org/officeDocument/2006/relationships/slide" Target="slides/slide455.xml"/><Relationship Id="rId16" Type="http://schemas.openxmlformats.org/officeDocument/2006/relationships/slide" Target="slides/slide12.xml"/><Relationship Id="rId221" Type="http://schemas.openxmlformats.org/officeDocument/2006/relationships/slide" Target="slides/slide217.xml"/><Relationship Id="rId263" Type="http://schemas.openxmlformats.org/officeDocument/2006/relationships/slide" Target="slides/slide259.xml"/><Relationship Id="rId319" Type="http://schemas.openxmlformats.org/officeDocument/2006/relationships/slide" Target="slides/slide315.xml"/><Relationship Id="rId470" Type="http://schemas.openxmlformats.org/officeDocument/2006/relationships/slide" Target="slides/slide466.xml"/><Relationship Id="rId58" Type="http://schemas.openxmlformats.org/officeDocument/2006/relationships/slide" Target="slides/slide54.xml"/><Relationship Id="rId123" Type="http://schemas.openxmlformats.org/officeDocument/2006/relationships/slide" Target="slides/slide119.xml"/><Relationship Id="rId330" Type="http://schemas.openxmlformats.org/officeDocument/2006/relationships/slide" Target="slides/slide326.xml"/><Relationship Id="rId165" Type="http://schemas.openxmlformats.org/officeDocument/2006/relationships/slide" Target="slides/slide161.xml"/><Relationship Id="rId372" Type="http://schemas.openxmlformats.org/officeDocument/2006/relationships/slide" Target="slides/slide368.xml"/><Relationship Id="rId428" Type="http://schemas.openxmlformats.org/officeDocument/2006/relationships/slide" Target="slides/slide424.xml"/><Relationship Id="rId232" Type="http://schemas.openxmlformats.org/officeDocument/2006/relationships/slide" Target="slides/slide228.xml"/><Relationship Id="rId274" Type="http://schemas.openxmlformats.org/officeDocument/2006/relationships/slide" Target="slides/slide270.xml"/><Relationship Id="rId481" Type="http://schemas.microsoft.com/office/2016/11/relationships/changesInfo" Target="changesInfos/changesInfo1.xml"/><Relationship Id="rId27" Type="http://schemas.openxmlformats.org/officeDocument/2006/relationships/slide" Target="slides/slide23.xml"/><Relationship Id="rId69" Type="http://schemas.openxmlformats.org/officeDocument/2006/relationships/slide" Target="slides/slide65.xml"/><Relationship Id="rId134" Type="http://schemas.openxmlformats.org/officeDocument/2006/relationships/slide" Target="slides/slide130.xml"/><Relationship Id="rId80" Type="http://schemas.openxmlformats.org/officeDocument/2006/relationships/slide" Target="slides/slide76.xml"/><Relationship Id="rId176" Type="http://schemas.openxmlformats.org/officeDocument/2006/relationships/slide" Target="slides/slide172.xml"/><Relationship Id="rId341" Type="http://schemas.openxmlformats.org/officeDocument/2006/relationships/slide" Target="slides/slide337.xml"/><Relationship Id="rId383" Type="http://schemas.openxmlformats.org/officeDocument/2006/relationships/slide" Target="slides/slide379.xml"/><Relationship Id="rId439" Type="http://schemas.openxmlformats.org/officeDocument/2006/relationships/slide" Target="slides/slide435.xml"/><Relationship Id="rId201" Type="http://schemas.openxmlformats.org/officeDocument/2006/relationships/slide" Target="slides/slide197.xml"/><Relationship Id="rId243" Type="http://schemas.openxmlformats.org/officeDocument/2006/relationships/slide" Target="slides/slide239.xml"/><Relationship Id="rId285" Type="http://schemas.openxmlformats.org/officeDocument/2006/relationships/slide" Target="slides/slide281.xml"/><Relationship Id="rId450" Type="http://schemas.openxmlformats.org/officeDocument/2006/relationships/slide" Target="slides/slide446.xml"/><Relationship Id="rId38" Type="http://schemas.openxmlformats.org/officeDocument/2006/relationships/slide" Target="slides/slide34.xml"/><Relationship Id="rId103" Type="http://schemas.openxmlformats.org/officeDocument/2006/relationships/slide" Target="slides/slide99.xml"/><Relationship Id="rId310" Type="http://schemas.openxmlformats.org/officeDocument/2006/relationships/slide" Target="slides/slide306.xml"/><Relationship Id="rId91" Type="http://schemas.openxmlformats.org/officeDocument/2006/relationships/slide" Target="slides/slide87.xml"/><Relationship Id="rId145" Type="http://schemas.openxmlformats.org/officeDocument/2006/relationships/slide" Target="slides/slide141.xml"/><Relationship Id="rId187" Type="http://schemas.openxmlformats.org/officeDocument/2006/relationships/slide" Target="slides/slide183.xml"/><Relationship Id="rId352" Type="http://schemas.openxmlformats.org/officeDocument/2006/relationships/slide" Target="slides/slide348.xml"/><Relationship Id="rId394" Type="http://schemas.openxmlformats.org/officeDocument/2006/relationships/slide" Target="slides/slide390.xml"/><Relationship Id="rId408" Type="http://schemas.openxmlformats.org/officeDocument/2006/relationships/slide" Target="slides/slide404.xml"/><Relationship Id="rId212" Type="http://schemas.openxmlformats.org/officeDocument/2006/relationships/slide" Target="slides/slide208.xml"/><Relationship Id="rId254" Type="http://schemas.openxmlformats.org/officeDocument/2006/relationships/slide" Target="slides/slide250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296" Type="http://schemas.openxmlformats.org/officeDocument/2006/relationships/slide" Target="slides/slide292.xml"/><Relationship Id="rId461" Type="http://schemas.openxmlformats.org/officeDocument/2006/relationships/slide" Target="slides/slide457.xml"/><Relationship Id="rId60" Type="http://schemas.openxmlformats.org/officeDocument/2006/relationships/slide" Target="slides/slide56.xml"/><Relationship Id="rId156" Type="http://schemas.openxmlformats.org/officeDocument/2006/relationships/slide" Target="slides/slide152.xml"/><Relationship Id="rId198" Type="http://schemas.openxmlformats.org/officeDocument/2006/relationships/slide" Target="slides/slide194.xml"/><Relationship Id="rId321" Type="http://schemas.openxmlformats.org/officeDocument/2006/relationships/slide" Target="slides/slide317.xml"/><Relationship Id="rId363" Type="http://schemas.openxmlformats.org/officeDocument/2006/relationships/slide" Target="slides/slide359.xml"/><Relationship Id="rId419" Type="http://schemas.openxmlformats.org/officeDocument/2006/relationships/slide" Target="slides/slide415.xml"/><Relationship Id="rId223" Type="http://schemas.openxmlformats.org/officeDocument/2006/relationships/slide" Target="slides/slide219.xml"/><Relationship Id="rId430" Type="http://schemas.openxmlformats.org/officeDocument/2006/relationships/slide" Target="slides/slide426.xml"/><Relationship Id="rId18" Type="http://schemas.openxmlformats.org/officeDocument/2006/relationships/slide" Target="slides/slide14.xml"/><Relationship Id="rId265" Type="http://schemas.openxmlformats.org/officeDocument/2006/relationships/slide" Target="slides/slide261.xml"/><Relationship Id="rId472" Type="http://schemas.openxmlformats.org/officeDocument/2006/relationships/slide" Target="slides/slide468.xml"/><Relationship Id="rId125" Type="http://schemas.openxmlformats.org/officeDocument/2006/relationships/slide" Target="slides/slide121.xml"/><Relationship Id="rId167" Type="http://schemas.openxmlformats.org/officeDocument/2006/relationships/slide" Target="slides/slide163.xml"/><Relationship Id="rId332" Type="http://schemas.openxmlformats.org/officeDocument/2006/relationships/slide" Target="slides/slide328.xml"/><Relationship Id="rId374" Type="http://schemas.openxmlformats.org/officeDocument/2006/relationships/slide" Target="slides/slide370.xml"/><Relationship Id="rId71" Type="http://schemas.openxmlformats.org/officeDocument/2006/relationships/slide" Target="slides/slide67.xml"/><Relationship Id="rId234" Type="http://schemas.openxmlformats.org/officeDocument/2006/relationships/slide" Target="slides/slide230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5.xml"/><Relationship Id="rId276" Type="http://schemas.openxmlformats.org/officeDocument/2006/relationships/slide" Target="slides/slide272.xml"/><Relationship Id="rId441" Type="http://schemas.openxmlformats.org/officeDocument/2006/relationships/slide" Target="slides/slide437.xml"/><Relationship Id="rId40" Type="http://schemas.openxmlformats.org/officeDocument/2006/relationships/slide" Target="slides/slide36.xml"/><Relationship Id="rId136" Type="http://schemas.openxmlformats.org/officeDocument/2006/relationships/slide" Target="slides/slide132.xml"/><Relationship Id="rId178" Type="http://schemas.openxmlformats.org/officeDocument/2006/relationships/slide" Target="slides/slide174.xml"/><Relationship Id="rId301" Type="http://schemas.openxmlformats.org/officeDocument/2006/relationships/slide" Target="slides/slide297.xml"/><Relationship Id="rId343" Type="http://schemas.openxmlformats.org/officeDocument/2006/relationships/slide" Target="slides/slide339.xml"/><Relationship Id="rId82" Type="http://schemas.openxmlformats.org/officeDocument/2006/relationships/slide" Target="slides/slide78.xml"/><Relationship Id="rId203" Type="http://schemas.openxmlformats.org/officeDocument/2006/relationships/slide" Target="slides/slide199.xml"/><Relationship Id="rId385" Type="http://schemas.openxmlformats.org/officeDocument/2006/relationships/slide" Target="slides/slide381.xml"/><Relationship Id="rId245" Type="http://schemas.openxmlformats.org/officeDocument/2006/relationships/slide" Target="slides/slide241.xml"/><Relationship Id="rId287" Type="http://schemas.openxmlformats.org/officeDocument/2006/relationships/slide" Target="slides/slide283.xml"/><Relationship Id="rId410" Type="http://schemas.openxmlformats.org/officeDocument/2006/relationships/slide" Target="slides/slide406.xml"/><Relationship Id="rId452" Type="http://schemas.openxmlformats.org/officeDocument/2006/relationships/slide" Target="slides/slide448.xml"/><Relationship Id="rId105" Type="http://schemas.openxmlformats.org/officeDocument/2006/relationships/slide" Target="slides/slide101.xml"/><Relationship Id="rId147" Type="http://schemas.openxmlformats.org/officeDocument/2006/relationships/slide" Target="slides/slide143.xml"/><Relationship Id="rId312" Type="http://schemas.openxmlformats.org/officeDocument/2006/relationships/slide" Target="slides/slide308.xml"/><Relationship Id="rId354" Type="http://schemas.openxmlformats.org/officeDocument/2006/relationships/slide" Target="slides/slide350.xml"/><Relationship Id="rId51" Type="http://schemas.openxmlformats.org/officeDocument/2006/relationships/slide" Target="slides/slide47.xml"/><Relationship Id="rId93" Type="http://schemas.openxmlformats.org/officeDocument/2006/relationships/slide" Target="slides/slide89.xml"/><Relationship Id="rId189" Type="http://schemas.openxmlformats.org/officeDocument/2006/relationships/slide" Target="slides/slide185.xml"/><Relationship Id="rId396" Type="http://schemas.openxmlformats.org/officeDocument/2006/relationships/slide" Target="slides/slide392.xml"/><Relationship Id="rId3" Type="http://schemas.openxmlformats.org/officeDocument/2006/relationships/slideMaster" Target="slideMasters/slideMaster3.xml"/><Relationship Id="rId214" Type="http://schemas.openxmlformats.org/officeDocument/2006/relationships/slide" Target="slides/slide210.xml"/><Relationship Id="rId235" Type="http://schemas.openxmlformats.org/officeDocument/2006/relationships/slide" Target="slides/slide231.xml"/><Relationship Id="rId256" Type="http://schemas.openxmlformats.org/officeDocument/2006/relationships/slide" Target="slides/slide252.xml"/><Relationship Id="rId277" Type="http://schemas.openxmlformats.org/officeDocument/2006/relationships/slide" Target="slides/slide273.xml"/><Relationship Id="rId298" Type="http://schemas.openxmlformats.org/officeDocument/2006/relationships/slide" Target="slides/slide294.xml"/><Relationship Id="rId400" Type="http://schemas.openxmlformats.org/officeDocument/2006/relationships/slide" Target="slides/slide396.xml"/><Relationship Id="rId421" Type="http://schemas.openxmlformats.org/officeDocument/2006/relationships/slide" Target="slides/slide417.xml"/><Relationship Id="rId442" Type="http://schemas.openxmlformats.org/officeDocument/2006/relationships/slide" Target="slides/slide438.xml"/><Relationship Id="rId463" Type="http://schemas.openxmlformats.org/officeDocument/2006/relationships/slide" Target="slides/slide459.xml"/><Relationship Id="rId116" Type="http://schemas.openxmlformats.org/officeDocument/2006/relationships/slide" Target="slides/slide112.xml"/><Relationship Id="rId137" Type="http://schemas.openxmlformats.org/officeDocument/2006/relationships/slide" Target="slides/slide133.xml"/><Relationship Id="rId158" Type="http://schemas.openxmlformats.org/officeDocument/2006/relationships/slide" Target="slides/slide154.xml"/><Relationship Id="rId302" Type="http://schemas.openxmlformats.org/officeDocument/2006/relationships/slide" Target="slides/slide298.xml"/><Relationship Id="rId323" Type="http://schemas.openxmlformats.org/officeDocument/2006/relationships/slide" Target="slides/slide319.xml"/><Relationship Id="rId344" Type="http://schemas.openxmlformats.org/officeDocument/2006/relationships/slide" Target="slides/slide340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179" Type="http://schemas.openxmlformats.org/officeDocument/2006/relationships/slide" Target="slides/slide175.xml"/><Relationship Id="rId365" Type="http://schemas.openxmlformats.org/officeDocument/2006/relationships/slide" Target="slides/slide361.xml"/><Relationship Id="rId386" Type="http://schemas.openxmlformats.org/officeDocument/2006/relationships/slide" Target="slides/slide382.xml"/><Relationship Id="rId190" Type="http://schemas.openxmlformats.org/officeDocument/2006/relationships/slide" Target="slides/slide186.xml"/><Relationship Id="rId204" Type="http://schemas.openxmlformats.org/officeDocument/2006/relationships/slide" Target="slides/slide200.xml"/><Relationship Id="rId225" Type="http://schemas.openxmlformats.org/officeDocument/2006/relationships/slide" Target="slides/slide221.xml"/><Relationship Id="rId246" Type="http://schemas.openxmlformats.org/officeDocument/2006/relationships/slide" Target="slides/slide242.xml"/><Relationship Id="rId267" Type="http://schemas.openxmlformats.org/officeDocument/2006/relationships/slide" Target="slides/slide263.xml"/><Relationship Id="rId288" Type="http://schemas.openxmlformats.org/officeDocument/2006/relationships/slide" Target="slides/slide284.xml"/><Relationship Id="rId411" Type="http://schemas.openxmlformats.org/officeDocument/2006/relationships/slide" Target="slides/slide407.xml"/><Relationship Id="rId432" Type="http://schemas.openxmlformats.org/officeDocument/2006/relationships/slide" Target="slides/slide428.xml"/><Relationship Id="rId453" Type="http://schemas.openxmlformats.org/officeDocument/2006/relationships/slide" Target="slides/slide449.xml"/><Relationship Id="rId474" Type="http://schemas.openxmlformats.org/officeDocument/2006/relationships/slide" Target="slides/slide470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313" Type="http://schemas.openxmlformats.org/officeDocument/2006/relationships/slide" Target="slides/slide309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94" Type="http://schemas.openxmlformats.org/officeDocument/2006/relationships/slide" Target="slides/slide90.xml"/><Relationship Id="rId148" Type="http://schemas.openxmlformats.org/officeDocument/2006/relationships/slide" Target="slides/slide144.xml"/><Relationship Id="rId169" Type="http://schemas.openxmlformats.org/officeDocument/2006/relationships/slide" Target="slides/slide165.xml"/><Relationship Id="rId334" Type="http://schemas.openxmlformats.org/officeDocument/2006/relationships/slide" Target="slides/slide330.xml"/><Relationship Id="rId355" Type="http://schemas.openxmlformats.org/officeDocument/2006/relationships/slide" Target="slides/slide351.xml"/><Relationship Id="rId376" Type="http://schemas.openxmlformats.org/officeDocument/2006/relationships/slide" Target="slides/slide372.xml"/><Relationship Id="rId397" Type="http://schemas.openxmlformats.org/officeDocument/2006/relationships/slide" Target="slides/slide393.xml"/><Relationship Id="rId4" Type="http://schemas.openxmlformats.org/officeDocument/2006/relationships/slideMaster" Target="slideMasters/slideMaster4.xml"/><Relationship Id="rId180" Type="http://schemas.openxmlformats.org/officeDocument/2006/relationships/slide" Target="slides/slide176.xml"/><Relationship Id="rId215" Type="http://schemas.openxmlformats.org/officeDocument/2006/relationships/slide" Target="slides/slide211.xml"/><Relationship Id="rId236" Type="http://schemas.openxmlformats.org/officeDocument/2006/relationships/slide" Target="slides/slide232.xml"/><Relationship Id="rId257" Type="http://schemas.openxmlformats.org/officeDocument/2006/relationships/slide" Target="slides/slide253.xml"/><Relationship Id="rId278" Type="http://schemas.openxmlformats.org/officeDocument/2006/relationships/slide" Target="slides/slide274.xml"/><Relationship Id="rId401" Type="http://schemas.openxmlformats.org/officeDocument/2006/relationships/slide" Target="slides/slide397.xml"/><Relationship Id="rId422" Type="http://schemas.openxmlformats.org/officeDocument/2006/relationships/slide" Target="slides/slide418.xml"/><Relationship Id="rId443" Type="http://schemas.openxmlformats.org/officeDocument/2006/relationships/slide" Target="slides/slide439.xml"/><Relationship Id="rId464" Type="http://schemas.openxmlformats.org/officeDocument/2006/relationships/slide" Target="slides/slide460.xml"/><Relationship Id="rId303" Type="http://schemas.openxmlformats.org/officeDocument/2006/relationships/slide" Target="slides/slide299.xml"/><Relationship Id="rId42" Type="http://schemas.openxmlformats.org/officeDocument/2006/relationships/slide" Target="slides/slide38.xml"/><Relationship Id="rId84" Type="http://schemas.openxmlformats.org/officeDocument/2006/relationships/slide" Target="slides/slide80.xml"/><Relationship Id="rId138" Type="http://schemas.openxmlformats.org/officeDocument/2006/relationships/slide" Target="slides/slide134.xml"/><Relationship Id="rId345" Type="http://schemas.openxmlformats.org/officeDocument/2006/relationships/slide" Target="slides/slide341.xml"/><Relationship Id="rId387" Type="http://schemas.openxmlformats.org/officeDocument/2006/relationships/slide" Target="slides/slide383.xml"/><Relationship Id="rId191" Type="http://schemas.openxmlformats.org/officeDocument/2006/relationships/slide" Target="slides/slide187.xml"/><Relationship Id="rId205" Type="http://schemas.openxmlformats.org/officeDocument/2006/relationships/slide" Target="slides/slide201.xml"/><Relationship Id="rId247" Type="http://schemas.openxmlformats.org/officeDocument/2006/relationships/slide" Target="slides/slide243.xml"/><Relationship Id="rId412" Type="http://schemas.openxmlformats.org/officeDocument/2006/relationships/slide" Target="slides/slide408.xml"/><Relationship Id="rId107" Type="http://schemas.openxmlformats.org/officeDocument/2006/relationships/slide" Target="slides/slide103.xml"/><Relationship Id="rId289" Type="http://schemas.openxmlformats.org/officeDocument/2006/relationships/slide" Target="slides/slide285.xml"/><Relationship Id="rId454" Type="http://schemas.openxmlformats.org/officeDocument/2006/relationships/slide" Target="slides/slide450.xml"/><Relationship Id="rId11" Type="http://schemas.openxmlformats.org/officeDocument/2006/relationships/slide" Target="slides/slide7.xml"/><Relationship Id="rId53" Type="http://schemas.openxmlformats.org/officeDocument/2006/relationships/slide" Target="slides/slide49.xml"/><Relationship Id="rId149" Type="http://schemas.openxmlformats.org/officeDocument/2006/relationships/slide" Target="slides/slide145.xml"/><Relationship Id="rId314" Type="http://schemas.openxmlformats.org/officeDocument/2006/relationships/slide" Target="slides/slide310.xml"/><Relationship Id="rId356" Type="http://schemas.openxmlformats.org/officeDocument/2006/relationships/slide" Target="slides/slide352.xml"/><Relationship Id="rId398" Type="http://schemas.openxmlformats.org/officeDocument/2006/relationships/slide" Target="slides/slide394.xml"/><Relationship Id="rId95" Type="http://schemas.openxmlformats.org/officeDocument/2006/relationships/slide" Target="slides/slide91.xml"/><Relationship Id="rId160" Type="http://schemas.openxmlformats.org/officeDocument/2006/relationships/slide" Target="slides/slide156.xml"/><Relationship Id="rId216" Type="http://schemas.openxmlformats.org/officeDocument/2006/relationships/slide" Target="slides/slide212.xml"/><Relationship Id="rId423" Type="http://schemas.openxmlformats.org/officeDocument/2006/relationships/slide" Target="slides/slide419.xml"/><Relationship Id="rId258" Type="http://schemas.openxmlformats.org/officeDocument/2006/relationships/slide" Target="slides/slide254.xml"/><Relationship Id="rId465" Type="http://schemas.openxmlformats.org/officeDocument/2006/relationships/slide" Target="slides/slide461.xml"/><Relationship Id="rId22" Type="http://schemas.openxmlformats.org/officeDocument/2006/relationships/slide" Target="slides/slide18.xml"/><Relationship Id="rId64" Type="http://schemas.openxmlformats.org/officeDocument/2006/relationships/slide" Target="slides/slide60.xml"/><Relationship Id="rId118" Type="http://schemas.openxmlformats.org/officeDocument/2006/relationships/slide" Target="slides/slide114.xml"/><Relationship Id="rId325" Type="http://schemas.openxmlformats.org/officeDocument/2006/relationships/slide" Target="slides/slide321.xml"/><Relationship Id="rId367" Type="http://schemas.openxmlformats.org/officeDocument/2006/relationships/slide" Target="slides/slide363.xml"/><Relationship Id="rId171" Type="http://schemas.openxmlformats.org/officeDocument/2006/relationships/slide" Target="slides/slide167.xml"/><Relationship Id="rId227" Type="http://schemas.openxmlformats.org/officeDocument/2006/relationships/slide" Target="slides/slide223.xml"/><Relationship Id="rId269" Type="http://schemas.openxmlformats.org/officeDocument/2006/relationships/slide" Target="slides/slide265.xml"/><Relationship Id="rId434" Type="http://schemas.openxmlformats.org/officeDocument/2006/relationships/slide" Target="slides/slide430.xml"/><Relationship Id="rId476" Type="http://schemas.openxmlformats.org/officeDocument/2006/relationships/handoutMaster" Target="handoutMasters/handoutMaster1.xml"/><Relationship Id="rId33" Type="http://schemas.openxmlformats.org/officeDocument/2006/relationships/slide" Target="slides/slide29.xml"/><Relationship Id="rId129" Type="http://schemas.openxmlformats.org/officeDocument/2006/relationships/slide" Target="slides/slide125.xml"/><Relationship Id="rId280" Type="http://schemas.openxmlformats.org/officeDocument/2006/relationships/slide" Target="slides/slide276.xml"/><Relationship Id="rId336" Type="http://schemas.openxmlformats.org/officeDocument/2006/relationships/slide" Target="slides/slide332.xml"/><Relationship Id="rId75" Type="http://schemas.openxmlformats.org/officeDocument/2006/relationships/slide" Target="slides/slide71.xml"/><Relationship Id="rId140" Type="http://schemas.openxmlformats.org/officeDocument/2006/relationships/slide" Target="slides/slide136.xml"/><Relationship Id="rId182" Type="http://schemas.openxmlformats.org/officeDocument/2006/relationships/slide" Target="slides/slide178.xml"/><Relationship Id="rId378" Type="http://schemas.openxmlformats.org/officeDocument/2006/relationships/slide" Target="slides/slide374.xml"/><Relationship Id="rId403" Type="http://schemas.openxmlformats.org/officeDocument/2006/relationships/slide" Target="slides/slide399.xml"/><Relationship Id="rId6" Type="http://schemas.openxmlformats.org/officeDocument/2006/relationships/slide" Target="slides/slide2.xml"/><Relationship Id="rId238" Type="http://schemas.openxmlformats.org/officeDocument/2006/relationships/slide" Target="slides/slide234.xml"/><Relationship Id="rId445" Type="http://schemas.openxmlformats.org/officeDocument/2006/relationships/slide" Target="slides/slide441.xml"/><Relationship Id="rId291" Type="http://schemas.openxmlformats.org/officeDocument/2006/relationships/slide" Target="slides/slide287.xml"/><Relationship Id="rId305" Type="http://schemas.openxmlformats.org/officeDocument/2006/relationships/slide" Target="slides/slide301.xml"/><Relationship Id="rId347" Type="http://schemas.openxmlformats.org/officeDocument/2006/relationships/slide" Target="slides/slide343.xml"/><Relationship Id="rId44" Type="http://schemas.openxmlformats.org/officeDocument/2006/relationships/slide" Target="slides/slide40.xml"/><Relationship Id="rId86" Type="http://schemas.openxmlformats.org/officeDocument/2006/relationships/slide" Target="slides/slide82.xml"/><Relationship Id="rId151" Type="http://schemas.openxmlformats.org/officeDocument/2006/relationships/slide" Target="slides/slide147.xml"/><Relationship Id="rId389" Type="http://schemas.openxmlformats.org/officeDocument/2006/relationships/slide" Target="slides/slide385.xml"/><Relationship Id="rId193" Type="http://schemas.openxmlformats.org/officeDocument/2006/relationships/slide" Target="slides/slide189.xml"/><Relationship Id="rId207" Type="http://schemas.openxmlformats.org/officeDocument/2006/relationships/slide" Target="slides/slide203.xml"/><Relationship Id="rId249" Type="http://schemas.openxmlformats.org/officeDocument/2006/relationships/slide" Target="slides/slide245.xml"/><Relationship Id="rId414" Type="http://schemas.openxmlformats.org/officeDocument/2006/relationships/slide" Target="slides/slide410.xml"/><Relationship Id="rId456" Type="http://schemas.openxmlformats.org/officeDocument/2006/relationships/slide" Target="slides/slide452.xml"/><Relationship Id="rId13" Type="http://schemas.openxmlformats.org/officeDocument/2006/relationships/slide" Target="slides/slide9.xml"/><Relationship Id="rId109" Type="http://schemas.openxmlformats.org/officeDocument/2006/relationships/slide" Target="slides/slide105.xml"/><Relationship Id="rId260" Type="http://schemas.openxmlformats.org/officeDocument/2006/relationships/slide" Target="slides/slide256.xml"/><Relationship Id="rId316" Type="http://schemas.openxmlformats.org/officeDocument/2006/relationships/slide" Target="slides/slide312.xml"/><Relationship Id="rId55" Type="http://schemas.openxmlformats.org/officeDocument/2006/relationships/slide" Target="slides/slide51.xml"/><Relationship Id="rId97" Type="http://schemas.openxmlformats.org/officeDocument/2006/relationships/slide" Target="slides/slide93.xml"/><Relationship Id="rId120" Type="http://schemas.openxmlformats.org/officeDocument/2006/relationships/slide" Target="slides/slide116.xml"/><Relationship Id="rId358" Type="http://schemas.openxmlformats.org/officeDocument/2006/relationships/slide" Target="slides/slide354.xml"/><Relationship Id="rId162" Type="http://schemas.openxmlformats.org/officeDocument/2006/relationships/slide" Target="slides/slide158.xml"/><Relationship Id="rId218" Type="http://schemas.openxmlformats.org/officeDocument/2006/relationships/slide" Target="slides/slide214.xml"/><Relationship Id="rId425" Type="http://schemas.openxmlformats.org/officeDocument/2006/relationships/slide" Target="slides/slide421.xml"/><Relationship Id="rId467" Type="http://schemas.openxmlformats.org/officeDocument/2006/relationships/slide" Target="slides/slide463.xml"/><Relationship Id="rId271" Type="http://schemas.openxmlformats.org/officeDocument/2006/relationships/slide" Target="slides/slide267.xml"/><Relationship Id="rId24" Type="http://schemas.openxmlformats.org/officeDocument/2006/relationships/slide" Target="slides/slide20.xml"/><Relationship Id="rId66" Type="http://schemas.openxmlformats.org/officeDocument/2006/relationships/slide" Target="slides/slide62.xml"/><Relationship Id="rId131" Type="http://schemas.openxmlformats.org/officeDocument/2006/relationships/slide" Target="slides/slide127.xml"/><Relationship Id="rId327" Type="http://schemas.openxmlformats.org/officeDocument/2006/relationships/slide" Target="slides/slide323.xml"/><Relationship Id="rId369" Type="http://schemas.openxmlformats.org/officeDocument/2006/relationships/slide" Target="slides/slide365.xml"/><Relationship Id="rId173" Type="http://schemas.openxmlformats.org/officeDocument/2006/relationships/slide" Target="slides/slide169.xml"/><Relationship Id="rId229" Type="http://schemas.openxmlformats.org/officeDocument/2006/relationships/slide" Target="slides/slide225.xml"/><Relationship Id="rId380" Type="http://schemas.openxmlformats.org/officeDocument/2006/relationships/slide" Target="slides/slide376.xml"/><Relationship Id="rId436" Type="http://schemas.openxmlformats.org/officeDocument/2006/relationships/slide" Target="slides/slide432.xml"/><Relationship Id="rId240" Type="http://schemas.openxmlformats.org/officeDocument/2006/relationships/slide" Target="slides/slide236.xml"/><Relationship Id="rId478" Type="http://schemas.openxmlformats.org/officeDocument/2006/relationships/viewProps" Target="viewProps.xml"/><Relationship Id="rId35" Type="http://schemas.openxmlformats.org/officeDocument/2006/relationships/slide" Target="slides/slide31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282" Type="http://schemas.openxmlformats.org/officeDocument/2006/relationships/slide" Target="slides/slide278.xml"/><Relationship Id="rId338" Type="http://schemas.openxmlformats.org/officeDocument/2006/relationships/slide" Target="slides/slide334.xml"/><Relationship Id="rId8" Type="http://schemas.openxmlformats.org/officeDocument/2006/relationships/slide" Target="slides/slide4.xml"/><Relationship Id="rId142" Type="http://schemas.openxmlformats.org/officeDocument/2006/relationships/slide" Target="slides/slide138.xml"/><Relationship Id="rId184" Type="http://schemas.openxmlformats.org/officeDocument/2006/relationships/slide" Target="slides/slide180.xml"/><Relationship Id="rId391" Type="http://schemas.openxmlformats.org/officeDocument/2006/relationships/slide" Target="slides/slide387.xml"/><Relationship Id="rId405" Type="http://schemas.openxmlformats.org/officeDocument/2006/relationships/slide" Target="slides/slide401.xml"/><Relationship Id="rId447" Type="http://schemas.openxmlformats.org/officeDocument/2006/relationships/slide" Target="slides/slide443.xml"/><Relationship Id="rId251" Type="http://schemas.openxmlformats.org/officeDocument/2006/relationships/slide" Target="slides/slide247.xml"/><Relationship Id="rId46" Type="http://schemas.openxmlformats.org/officeDocument/2006/relationships/slide" Target="slides/slide42.xml"/><Relationship Id="rId293" Type="http://schemas.openxmlformats.org/officeDocument/2006/relationships/slide" Target="slides/slide289.xml"/><Relationship Id="rId307" Type="http://schemas.openxmlformats.org/officeDocument/2006/relationships/slide" Target="slides/slide303.xml"/><Relationship Id="rId349" Type="http://schemas.openxmlformats.org/officeDocument/2006/relationships/slide" Target="slides/slide345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53" Type="http://schemas.openxmlformats.org/officeDocument/2006/relationships/slide" Target="slides/slide149.xml"/><Relationship Id="rId195" Type="http://schemas.openxmlformats.org/officeDocument/2006/relationships/slide" Target="slides/slide191.xml"/><Relationship Id="rId209" Type="http://schemas.openxmlformats.org/officeDocument/2006/relationships/slide" Target="slides/slide205.xml"/><Relationship Id="rId360" Type="http://schemas.openxmlformats.org/officeDocument/2006/relationships/slide" Target="slides/slide356.xml"/><Relationship Id="rId416" Type="http://schemas.openxmlformats.org/officeDocument/2006/relationships/slide" Target="slides/slide412.xml"/><Relationship Id="rId220" Type="http://schemas.openxmlformats.org/officeDocument/2006/relationships/slide" Target="slides/slide216.xml"/><Relationship Id="rId458" Type="http://schemas.openxmlformats.org/officeDocument/2006/relationships/slide" Target="slides/slide454.xml"/><Relationship Id="rId15" Type="http://schemas.openxmlformats.org/officeDocument/2006/relationships/slide" Target="slides/slide11.xml"/><Relationship Id="rId57" Type="http://schemas.openxmlformats.org/officeDocument/2006/relationships/slide" Target="slides/slide53.xml"/><Relationship Id="rId262" Type="http://schemas.openxmlformats.org/officeDocument/2006/relationships/slide" Target="slides/slide258.xml"/><Relationship Id="rId318" Type="http://schemas.openxmlformats.org/officeDocument/2006/relationships/slide" Target="slides/slide314.xml"/><Relationship Id="rId99" Type="http://schemas.openxmlformats.org/officeDocument/2006/relationships/slide" Target="slides/slide95.xml"/><Relationship Id="rId122" Type="http://schemas.openxmlformats.org/officeDocument/2006/relationships/slide" Target="slides/slide118.xml"/><Relationship Id="rId164" Type="http://schemas.openxmlformats.org/officeDocument/2006/relationships/slide" Target="slides/slide160.xml"/><Relationship Id="rId371" Type="http://schemas.openxmlformats.org/officeDocument/2006/relationships/slide" Target="slides/slide367.xml"/><Relationship Id="rId427" Type="http://schemas.openxmlformats.org/officeDocument/2006/relationships/slide" Target="slides/slide423.xml"/><Relationship Id="rId469" Type="http://schemas.openxmlformats.org/officeDocument/2006/relationships/slide" Target="slides/slide465.xml"/><Relationship Id="rId26" Type="http://schemas.openxmlformats.org/officeDocument/2006/relationships/slide" Target="slides/slide22.xml"/><Relationship Id="rId231" Type="http://schemas.openxmlformats.org/officeDocument/2006/relationships/slide" Target="slides/slide227.xml"/><Relationship Id="rId273" Type="http://schemas.openxmlformats.org/officeDocument/2006/relationships/slide" Target="slides/slide269.xml"/><Relationship Id="rId329" Type="http://schemas.openxmlformats.org/officeDocument/2006/relationships/slide" Target="slides/slide325.xml"/><Relationship Id="rId480" Type="http://schemas.openxmlformats.org/officeDocument/2006/relationships/tableStyles" Target="tableStyles.xml"/><Relationship Id="rId68" Type="http://schemas.openxmlformats.org/officeDocument/2006/relationships/slide" Target="slides/slide64.xml"/><Relationship Id="rId133" Type="http://schemas.openxmlformats.org/officeDocument/2006/relationships/slide" Target="slides/slide129.xml"/><Relationship Id="rId175" Type="http://schemas.openxmlformats.org/officeDocument/2006/relationships/slide" Target="slides/slide171.xml"/><Relationship Id="rId340" Type="http://schemas.openxmlformats.org/officeDocument/2006/relationships/slide" Target="slides/slide336.xml"/><Relationship Id="rId200" Type="http://schemas.openxmlformats.org/officeDocument/2006/relationships/slide" Target="slides/slide196.xml"/><Relationship Id="rId382" Type="http://schemas.openxmlformats.org/officeDocument/2006/relationships/slide" Target="slides/slide378.xml"/><Relationship Id="rId438" Type="http://schemas.openxmlformats.org/officeDocument/2006/relationships/slide" Target="slides/slide434.xml"/><Relationship Id="rId242" Type="http://schemas.openxmlformats.org/officeDocument/2006/relationships/slide" Target="slides/slide238.xml"/><Relationship Id="rId284" Type="http://schemas.openxmlformats.org/officeDocument/2006/relationships/slide" Target="slides/slide280.xml"/><Relationship Id="rId37" Type="http://schemas.openxmlformats.org/officeDocument/2006/relationships/slide" Target="slides/slide33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44" Type="http://schemas.openxmlformats.org/officeDocument/2006/relationships/slide" Target="slides/slide140.xml"/><Relationship Id="rId90" Type="http://schemas.openxmlformats.org/officeDocument/2006/relationships/slide" Target="slides/slide86.xml"/><Relationship Id="rId186" Type="http://schemas.openxmlformats.org/officeDocument/2006/relationships/slide" Target="slides/slide182.xml"/><Relationship Id="rId351" Type="http://schemas.openxmlformats.org/officeDocument/2006/relationships/slide" Target="slides/slide347.xml"/><Relationship Id="rId393" Type="http://schemas.openxmlformats.org/officeDocument/2006/relationships/slide" Target="slides/slide389.xml"/><Relationship Id="rId407" Type="http://schemas.openxmlformats.org/officeDocument/2006/relationships/slide" Target="slides/slide403.xml"/><Relationship Id="rId449" Type="http://schemas.openxmlformats.org/officeDocument/2006/relationships/slide" Target="slides/slide445.xml"/><Relationship Id="rId211" Type="http://schemas.openxmlformats.org/officeDocument/2006/relationships/slide" Target="slides/slide207.xml"/><Relationship Id="rId253" Type="http://schemas.openxmlformats.org/officeDocument/2006/relationships/slide" Target="slides/slide249.xml"/><Relationship Id="rId295" Type="http://schemas.openxmlformats.org/officeDocument/2006/relationships/slide" Target="slides/slide291.xml"/><Relationship Id="rId309" Type="http://schemas.openxmlformats.org/officeDocument/2006/relationships/slide" Target="slides/slide305.xml"/><Relationship Id="rId460" Type="http://schemas.openxmlformats.org/officeDocument/2006/relationships/slide" Target="slides/slide456.xml"/><Relationship Id="rId48" Type="http://schemas.openxmlformats.org/officeDocument/2006/relationships/slide" Target="slides/slide44.xml"/><Relationship Id="rId113" Type="http://schemas.openxmlformats.org/officeDocument/2006/relationships/slide" Target="slides/slide109.xml"/><Relationship Id="rId320" Type="http://schemas.openxmlformats.org/officeDocument/2006/relationships/slide" Target="slides/slide316.xml"/><Relationship Id="rId155" Type="http://schemas.openxmlformats.org/officeDocument/2006/relationships/slide" Target="slides/slide151.xml"/><Relationship Id="rId197" Type="http://schemas.openxmlformats.org/officeDocument/2006/relationships/slide" Target="slides/slide193.xml"/><Relationship Id="rId362" Type="http://schemas.openxmlformats.org/officeDocument/2006/relationships/slide" Target="slides/slide358.xml"/><Relationship Id="rId418" Type="http://schemas.openxmlformats.org/officeDocument/2006/relationships/slide" Target="slides/slide414.xml"/><Relationship Id="rId222" Type="http://schemas.openxmlformats.org/officeDocument/2006/relationships/slide" Target="slides/slide218.xml"/><Relationship Id="rId264" Type="http://schemas.openxmlformats.org/officeDocument/2006/relationships/slide" Target="slides/slide260.xml"/><Relationship Id="rId471" Type="http://schemas.openxmlformats.org/officeDocument/2006/relationships/slide" Target="slides/slide467.xml"/><Relationship Id="rId17" Type="http://schemas.openxmlformats.org/officeDocument/2006/relationships/slide" Target="slides/slide13.xml"/><Relationship Id="rId59" Type="http://schemas.openxmlformats.org/officeDocument/2006/relationships/slide" Target="slides/slide55.xml"/><Relationship Id="rId124" Type="http://schemas.openxmlformats.org/officeDocument/2006/relationships/slide" Target="slides/slide120.xml"/><Relationship Id="rId70" Type="http://schemas.openxmlformats.org/officeDocument/2006/relationships/slide" Target="slides/slide66.xml"/><Relationship Id="rId166" Type="http://schemas.openxmlformats.org/officeDocument/2006/relationships/slide" Target="slides/slide162.xml"/><Relationship Id="rId331" Type="http://schemas.openxmlformats.org/officeDocument/2006/relationships/slide" Target="slides/slide327.xml"/><Relationship Id="rId373" Type="http://schemas.openxmlformats.org/officeDocument/2006/relationships/slide" Target="slides/slide369.xml"/><Relationship Id="rId429" Type="http://schemas.openxmlformats.org/officeDocument/2006/relationships/slide" Target="slides/slide425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29.xml"/><Relationship Id="rId440" Type="http://schemas.openxmlformats.org/officeDocument/2006/relationships/slide" Target="slides/slide436.xml"/><Relationship Id="rId28" Type="http://schemas.openxmlformats.org/officeDocument/2006/relationships/slide" Target="slides/slide24.xml"/><Relationship Id="rId275" Type="http://schemas.openxmlformats.org/officeDocument/2006/relationships/slide" Target="slides/slide271.xml"/><Relationship Id="rId300" Type="http://schemas.openxmlformats.org/officeDocument/2006/relationships/slide" Target="slides/slide296.xml"/><Relationship Id="rId81" Type="http://schemas.openxmlformats.org/officeDocument/2006/relationships/slide" Target="slides/slide77.xml"/><Relationship Id="rId135" Type="http://schemas.openxmlformats.org/officeDocument/2006/relationships/slide" Target="slides/slide131.xml"/><Relationship Id="rId177" Type="http://schemas.openxmlformats.org/officeDocument/2006/relationships/slide" Target="slides/slide173.xml"/><Relationship Id="rId342" Type="http://schemas.openxmlformats.org/officeDocument/2006/relationships/slide" Target="slides/slide338.xml"/><Relationship Id="rId384" Type="http://schemas.openxmlformats.org/officeDocument/2006/relationships/slide" Target="slides/slide380.xml"/><Relationship Id="rId202" Type="http://schemas.openxmlformats.org/officeDocument/2006/relationships/slide" Target="slides/slide198.xml"/><Relationship Id="rId244" Type="http://schemas.openxmlformats.org/officeDocument/2006/relationships/slide" Target="slides/slide240.xml"/><Relationship Id="rId39" Type="http://schemas.openxmlformats.org/officeDocument/2006/relationships/slide" Target="slides/slide35.xml"/><Relationship Id="rId286" Type="http://schemas.openxmlformats.org/officeDocument/2006/relationships/slide" Target="slides/slide282.xml"/><Relationship Id="rId451" Type="http://schemas.openxmlformats.org/officeDocument/2006/relationships/slide" Target="slides/slide447.xml"/><Relationship Id="rId50" Type="http://schemas.openxmlformats.org/officeDocument/2006/relationships/slide" Target="slides/slide46.xml"/><Relationship Id="rId104" Type="http://schemas.openxmlformats.org/officeDocument/2006/relationships/slide" Target="slides/slide100.xml"/><Relationship Id="rId146" Type="http://schemas.openxmlformats.org/officeDocument/2006/relationships/slide" Target="slides/slide142.xml"/><Relationship Id="rId188" Type="http://schemas.openxmlformats.org/officeDocument/2006/relationships/slide" Target="slides/slide184.xml"/><Relationship Id="rId311" Type="http://schemas.openxmlformats.org/officeDocument/2006/relationships/slide" Target="slides/slide307.xml"/><Relationship Id="rId353" Type="http://schemas.openxmlformats.org/officeDocument/2006/relationships/slide" Target="slides/slide349.xml"/><Relationship Id="rId395" Type="http://schemas.openxmlformats.org/officeDocument/2006/relationships/slide" Target="slides/slide391.xml"/><Relationship Id="rId409" Type="http://schemas.openxmlformats.org/officeDocument/2006/relationships/slide" Target="slides/slide405.xml"/><Relationship Id="rId92" Type="http://schemas.openxmlformats.org/officeDocument/2006/relationships/slide" Target="slides/slide88.xml"/><Relationship Id="rId213" Type="http://schemas.openxmlformats.org/officeDocument/2006/relationships/slide" Target="slides/slide209.xml"/><Relationship Id="rId420" Type="http://schemas.openxmlformats.org/officeDocument/2006/relationships/slide" Target="slides/slide416.xml"/><Relationship Id="rId255" Type="http://schemas.openxmlformats.org/officeDocument/2006/relationships/slide" Target="slides/slide251.xml"/><Relationship Id="rId297" Type="http://schemas.openxmlformats.org/officeDocument/2006/relationships/slide" Target="slides/slide293.xml"/><Relationship Id="rId462" Type="http://schemas.openxmlformats.org/officeDocument/2006/relationships/slide" Target="slides/slide458.xml"/><Relationship Id="rId115" Type="http://schemas.openxmlformats.org/officeDocument/2006/relationships/slide" Target="slides/slide111.xml"/><Relationship Id="rId157" Type="http://schemas.openxmlformats.org/officeDocument/2006/relationships/slide" Target="slides/slide153.xml"/><Relationship Id="rId322" Type="http://schemas.openxmlformats.org/officeDocument/2006/relationships/slide" Target="slides/slide318.xml"/><Relationship Id="rId364" Type="http://schemas.openxmlformats.org/officeDocument/2006/relationships/slide" Target="slides/slide360.xml"/><Relationship Id="rId61" Type="http://schemas.openxmlformats.org/officeDocument/2006/relationships/slide" Target="slides/slide57.xml"/><Relationship Id="rId199" Type="http://schemas.openxmlformats.org/officeDocument/2006/relationships/slide" Target="slides/slide195.xml"/><Relationship Id="rId19" Type="http://schemas.openxmlformats.org/officeDocument/2006/relationships/slide" Target="slides/slide15.xml"/><Relationship Id="rId224" Type="http://schemas.openxmlformats.org/officeDocument/2006/relationships/slide" Target="slides/slide220.xml"/><Relationship Id="rId266" Type="http://schemas.openxmlformats.org/officeDocument/2006/relationships/slide" Target="slides/slide262.xml"/><Relationship Id="rId431" Type="http://schemas.openxmlformats.org/officeDocument/2006/relationships/slide" Target="slides/slide427.xml"/><Relationship Id="rId473" Type="http://schemas.openxmlformats.org/officeDocument/2006/relationships/slide" Target="slides/slide469.xml"/><Relationship Id="rId30" Type="http://schemas.openxmlformats.org/officeDocument/2006/relationships/slide" Target="slides/slide26.xml"/><Relationship Id="rId126" Type="http://schemas.openxmlformats.org/officeDocument/2006/relationships/slide" Target="slides/slide122.xml"/><Relationship Id="rId168" Type="http://schemas.openxmlformats.org/officeDocument/2006/relationships/slide" Target="slides/slide164.xml"/><Relationship Id="rId333" Type="http://schemas.openxmlformats.org/officeDocument/2006/relationships/slide" Target="slides/slide329.xml"/><Relationship Id="rId72" Type="http://schemas.openxmlformats.org/officeDocument/2006/relationships/slide" Target="slides/slide68.xml"/><Relationship Id="rId375" Type="http://schemas.openxmlformats.org/officeDocument/2006/relationships/slide" Target="slides/slide371.xml"/></Relationships>
</file>

<file path=ppt/_rels/viewProps.xml.rels><?xml version="1.0" encoding="UTF-8" standalone="yes"?>
<Relationships xmlns="http://schemas.openxmlformats.org/package/2006/relationships"><Relationship Id="rId8" Type="http://schemas.openxmlformats.org/officeDocument/2006/relationships/slide" Target="slides/slide76.xml"/><Relationship Id="rId13" Type="http://schemas.openxmlformats.org/officeDocument/2006/relationships/slide" Target="slides/slide166.xml"/><Relationship Id="rId18" Type="http://schemas.openxmlformats.org/officeDocument/2006/relationships/slide" Target="slides/slide171.xml"/><Relationship Id="rId26" Type="http://schemas.openxmlformats.org/officeDocument/2006/relationships/slide" Target="slides/slide182.xml"/><Relationship Id="rId3" Type="http://schemas.openxmlformats.org/officeDocument/2006/relationships/slide" Target="slides/slide71.xml"/><Relationship Id="rId21" Type="http://schemas.openxmlformats.org/officeDocument/2006/relationships/slide" Target="slides/slide174.xml"/><Relationship Id="rId7" Type="http://schemas.openxmlformats.org/officeDocument/2006/relationships/slide" Target="slides/slide75.xml"/><Relationship Id="rId12" Type="http://schemas.openxmlformats.org/officeDocument/2006/relationships/slide" Target="slides/slide165.xml"/><Relationship Id="rId17" Type="http://schemas.openxmlformats.org/officeDocument/2006/relationships/slide" Target="slides/slide170.xml"/><Relationship Id="rId25" Type="http://schemas.openxmlformats.org/officeDocument/2006/relationships/slide" Target="slides/slide181.xml"/><Relationship Id="rId2" Type="http://schemas.openxmlformats.org/officeDocument/2006/relationships/slide" Target="slides/slide53.xml"/><Relationship Id="rId16" Type="http://schemas.openxmlformats.org/officeDocument/2006/relationships/slide" Target="slides/slide169.xml"/><Relationship Id="rId20" Type="http://schemas.openxmlformats.org/officeDocument/2006/relationships/slide" Target="slides/slide173.xml"/><Relationship Id="rId29" Type="http://schemas.openxmlformats.org/officeDocument/2006/relationships/slide" Target="slides/slide185.xml"/><Relationship Id="rId1" Type="http://schemas.openxmlformats.org/officeDocument/2006/relationships/slide" Target="slides/slide9.xml"/><Relationship Id="rId6" Type="http://schemas.openxmlformats.org/officeDocument/2006/relationships/slide" Target="slides/slide74.xml"/><Relationship Id="rId11" Type="http://schemas.openxmlformats.org/officeDocument/2006/relationships/slide" Target="slides/slide164.xml"/><Relationship Id="rId24" Type="http://schemas.openxmlformats.org/officeDocument/2006/relationships/slide" Target="slides/slide180.xml"/><Relationship Id="rId5" Type="http://schemas.openxmlformats.org/officeDocument/2006/relationships/slide" Target="slides/slide73.xml"/><Relationship Id="rId15" Type="http://schemas.openxmlformats.org/officeDocument/2006/relationships/slide" Target="slides/slide168.xml"/><Relationship Id="rId23" Type="http://schemas.openxmlformats.org/officeDocument/2006/relationships/slide" Target="slides/slide179.xml"/><Relationship Id="rId28" Type="http://schemas.openxmlformats.org/officeDocument/2006/relationships/slide" Target="slides/slide184.xml"/><Relationship Id="rId10" Type="http://schemas.openxmlformats.org/officeDocument/2006/relationships/slide" Target="slides/slide163.xml"/><Relationship Id="rId19" Type="http://schemas.openxmlformats.org/officeDocument/2006/relationships/slide" Target="slides/slide172.xml"/><Relationship Id="rId4" Type="http://schemas.openxmlformats.org/officeDocument/2006/relationships/slide" Target="slides/slide72.xml"/><Relationship Id="rId9" Type="http://schemas.openxmlformats.org/officeDocument/2006/relationships/slide" Target="slides/slide162.xml"/><Relationship Id="rId14" Type="http://schemas.openxmlformats.org/officeDocument/2006/relationships/slide" Target="slides/slide167.xml"/><Relationship Id="rId22" Type="http://schemas.openxmlformats.org/officeDocument/2006/relationships/slide" Target="slides/slide175.xml"/><Relationship Id="rId27" Type="http://schemas.openxmlformats.org/officeDocument/2006/relationships/slide" Target="slides/slide183.xml"/><Relationship Id="rId30" Type="http://schemas.openxmlformats.org/officeDocument/2006/relationships/slide" Target="slides/slide444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eff Edmonds" userId="a8785b683ef20e23" providerId="LiveId" clId="{0FCCDCF0-B3B0-43EF-8303-70919F9BA4CC}"/>
    <pc:docChg chg="undo custSel addSld delSld modSld">
      <pc:chgData name="Jeff Edmonds" userId="a8785b683ef20e23" providerId="LiveId" clId="{0FCCDCF0-B3B0-43EF-8303-70919F9BA4CC}" dt="2022-02-18T22:06:02.936" v="394" actId="14100"/>
      <pc:docMkLst>
        <pc:docMk/>
      </pc:docMkLst>
      <pc:sldChg chg="modSp">
        <pc:chgData name="Jeff Edmonds" userId="a8785b683ef20e23" providerId="LiveId" clId="{0FCCDCF0-B3B0-43EF-8303-70919F9BA4CC}" dt="2022-01-31T20:19:39.864" v="1" actId="20577"/>
        <pc:sldMkLst>
          <pc:docMk/>
          <pc:sldMk cId="3109553137" sldId="979"/>
        </pc:sldMkLst>
        <pc:spChg chg="mod">
          <ac:chgData name="Jeff Edmonds" userId="a8785b683ef20e23" providerId="LiveId" clId="{0FCCDCF0-B3B0-43EF-8303-70919F9BA4CC}" dt="2022-01-31T20:19:39.864" v="1" actId="20577"/>
          <ac:spMkLst>
            <pc:docMk/>
            <pc:sldMk cId="3109553137" sldId="979"/>
            <ac:spMk id="22" creationId="{00000000-0000-0000-0000-000000000000}"/>
          </ac:spMkLst>
        </pc:spChg>
      </pc:sldChg>
      <pc:sldChg chg="modSp">
        <pc:chgData name="Jeff Edmonds" userId="a8785b683ef20e23" providerId="LiveId" clId="{0FCCDCF0-B3B0-43EF-8303-70919F9BA4CC}" dt="2022-01-31T21:26:41.994" v="43" actId="1076"/>
        <pc:sldMkLst>
          <pc:docMk/>
          <pc:sldMk cId="1268700166" sldId="997"/>
        </pc:sldMkLst>
        <pc:spChg chg="mod">
          <ac:chgData name="Jeff Edmonds" userId="a8785b683ef20e23" providerId="LiveId" clId="{0FCCDCF0-B3B0-43EF-8303-70919F9BA4CC}" dt="2022-01-31T21:26:41.994" v="43" actId="1076"/>
          <ac:spMkLst>
            <pc:docMk/>
            <pc:sldMk cId="1268700166" sldId="997"/>
            <ac:spMk id="96273" creationId="{00000000-0000-0000-0000-000000000000}"/>
          </ac:spMkLst>
        </pc:spChg>
        <pc:spChg chg="mod">
          <ac:chgData name="Jeff Edmonds" userId="a8785b683ef20e23" providerId="LiveId" clId="{0FCCDCF0-B3B0-43EF-8303-70919F9BA4CC}" dt="2022-01-31T21:26:41.994" v="43" actId="1076"/>
          <ac:spMkLst>
            <pc:docMk/>
            <pc:sldMk cId="1268700166" sldId="997"/>
            <ac:spMk id="96274" creationId="{00000000-0000-0000-0000-000000000000}"/>
          </ac:spMkLst>
        </pc:spChg>
        <pc:grpChg chg="mod">
          <ac:chgData name="Jeff Edmonds" userId="a8785b683ef20e23" providerId="LiveId" clId="{0FCCDCF0-B3B0-43EF-8303-70919F9BA4CC}" dt="2022-01-31T21:26:41.994" v="43" actId="1076"/>
          <ac:grpSpMkLst>
            <pc:docMk/>
            <pc:sldMk cId="1268700166" sldId="997"/>
            <ac:grpSpMk id="2" creationId="{00000000-0000-0000-0000-000000000000}"/>
          </ac:grpSpMkLst>
        </pc:grpChg>
      </pc:sldChg>
      <pc:sldChg chg="delSp modSp add del mod modAnim">
        <pc:chgData name="Jeff Edmonds" userId="a8785b683ef20e23" providerId="LiveId" clId="{0FCCDCF0-B3B0-43EF-8303-70919F9BA4CC}" dt="2022-01-31T21:40:54.470" v="156" actId="2696"/>
        <pc:sldMkLst>
          <pc:docMk/>
          <pc:sldMk cId="1556826495" sldId="1001"/>
        </pc:sldMkLst>
        <pc:spChg chg="mod">
          <ac:chgData name="Jeff Edmonds" userId="a8785b683ef20e23" providerId="LiveId" clId="{0FCCDCF0-B3B0-43EF-8303-70919F9BA4CC}" dt="2022-01-31T21:18:56.712" v="9" actId="20577"/>
          <ac:spMkLst>
            <pc:docMk/>
            <pc:sldMk cId="1556826495" sldId="1001"/>
            <ac:spMk id="5" creationId="{00000000-0000-0000-0000-000000000000}"/>
          </ac:spMkLst>
        </pc:spChg>
        <pc:spChg chg="mod">
          <ac:chgData name="Jeff Edmonds" userId="a8785b683ef20e23" providerId="LiveId" clId="{0FCCDCF0-B3B0-43EF-8303-70919F9BA4CC}" dt="2022-01-31T21:19:10.746" v="15" actId="20577"/>
          <ac:spMkLst>
            <pc:docMk/>
            <pc:sldMk cId="1556826495" sldId="1001"/>
            <ac:spMk id="96262" creationId="{00000000-0000-0000-0000-000000000000}"/>
          </ac:spMkLst>
        </pc:spChg>
        <pc:spChg chg="mod">
          <ac:chgData name="Jeff Edmonds" userId="a8785b683ef20e23" providerId="LiveId" clId="{0FCCDCF0-B3B0-43EF-8303-70919F9BA4CC}" dt="2022-01-31T21:19:39.400" v="28" actId="20577"/>
          <ac:spMkLst>
            <pc:docMk/>
            <pc:sldMk cId="1556826495" sldId="1001"/>
            <ac:spMk id="96271" creationId="{00000000-0000-0000-0000-000000000000}"/>
          </ac:spMkLst>
        </pc:spChg>
        <pc:spChg chg="mod">
          <ac:chgData name="Jeff Edmonds" userId="a8785b683ef20e23" providerId="LiveId" clId="{0FCCDCF0-B3B0-43EF-8303-70919F9BA4CC}" dt="2022-01-31T21:19:32.313" v="25" actId="20577"/>
          <ac:spMkLst>
            <pc:docMk/>
            <pc:sldMk cId="1556826495" sldId="1001"/>
            <ac:spMk id="96272" creationId="{00000000-0000-0000-0000-000000000000}"/>
          </ac:spMkLst>
        </pc:spChg>
        <pc:spChg chg="mod">
          <ac:chgData name="Jeff Edmonds" userId="a8785b683ef20e23" providerId="LiveId" clId="{0FCCDCF0-B3B0-43EF-8303-70919F9BA4CC}" dt="2022-01-31T21:19:55.686" v="42" actId="20577"/>
          <ac:spMkLst>
            <pc:docMk/>
            <pc:sldMk cId="1556826495" sldId="1001"/>
            <ac:spMk id="461826" creationId="{00000000-0000-0000-0000-000000000000}"/>
          </ac:spMkLst>
        </pc:spChg>
        <pc:picChg chg="del">
          <ac:chgData name="Jeff Edmonds" userId="a8785b683ef20e23" providerId="LiveId" clId="{0FCCDCF0-B3B0-43EF-8303-70919F9BA4CC}" dt="2022-01-31T21:18:43.653" v="2" actId="478"/>
          <ac:picMkLst>
            <pc:docMk/>
            <pc:sldMk cId="1556826495" sldId="1001"/>
            <ac:picMk id="15" creationId="{00000000-0000-0000-0000-000000000000}"/>
          </ac:picMkLst>
        </pc:picChg>
      </pc:sldChg>
      <pc:sldChg chg="add del">
        <pc:chgData name="Jeff Edmonds" userId="a8785b683ef20e23" providerId="LiveId" clId="{0FCCDCF0-B3B0-43EF-8303-70919F9BA4CC}" dt="2022-01-31T21:40:10.913" v="154"/>
        <pc:sldMkLst>
          <pc:docMk/>
          <pc:sldMk cId="1828549506" sldId="1001"/>
        </pc:sldMkLst>
      </pc:sldChg>
      <pc:sldChg chg="modSp add modAnim">
        <pc:chgData name="Jeff Edmonds" userId="a8785b683ef20e23" providerId="LiveId" clId="{0FCCDCF0-B3B0-43EF-8303-70919F9BA4CC}" dt="2022-01-31T21:42:25.375" v="166"/>
        <pc:sldMkLst>
          <pc:docMk/>
          <pc:sldMk cId="2953332803" sldId="1001"/>
        </pc:sldMkLst>
        <pc:spChg chg="mod">
          <ac:chgData name="Jeff Edmonds" userId="a8785b683ef20e23" providerId="LiveId" clId="{0FCCDCF0-B3B0-43EF-8303-70919F9BA4CC}" dt="2022-01-31T21:41:40.247" v="162" actId="20577"/>
          <ac:spMkLst>
            <pc:docMk/>
            <pc:sldMk cId="2953332803" sldId="1001"/>
            <ac:spMk id="461826" creationId="{00000000-0000-0000-0000-000000000000}"/>
          </ac:spMkLst>
        </pc:spChg>
      </pc:sldChg>
      <pc:sldChg chg="modSp modAnim">
        <pc:chgData name="Jeff Edmonds" userId="a8785b683ef20e23" providerId="LiveId" clId="{0FCCDCF0-B3B0-43EF-8303-70919F9BA4CC}" dt="2022-01-31T21:35:19.063" v="112" actId="20577"/>
        <pc:sldMkLst>
          <pc:docMk/>
          <pc:sldMk cId="2912225269" sldId="2783"/>
        </pc:sldMkLst>
        <pc:spChg chg="mod">
          <ac:chgData name="Jeff Edmonds" userId="a8785b683ef20e23" providerId="LiveId" clId="{0FCCDCF0-B3B0-43EF-8303-70919F9BA4CC}" dt="2022-01-31T21:35:19.063" v="112" actId="20577"/>
          <ac:spMkLst>
            <pc:docMk/>
            <pc:sldMk cId="2912225269" sldId="2783"/>
            <ac:spMk id="461826" creationId="{00000000-0000-0000-0000-000000000000}"/>
          </ac:spMkLst>
        </pc:spChg>
      </pc:sldChg>
      <pc:sldChg chg="addSp delSp modSp mod modAnim">
        <pc:chgData name="Jeff Edmonds" userId="a8785b683ef20e23" providerId="LiveId" clId="{0FCCDCF0-B3B0-43EF-8303-70919F9BA4CC}" dt="2022-01-31T21:45:26.885" v="181"/>
        <pc:sldMkLst>
          <pc:docMk/>
          <pc:sldMk cId="2124100239" sldId="2784"/>
        </pc:sldMkLst>
        <pc:spChg chg="mod">
          <ac:chgData name="Jeff Edmonds" userId="a8785b683ef20e23" providerId="LiveId" clId="{0FCCDCF0-B3B0-43EF-8303-70919F9BA4CC}" dt="2022-01-31T21:44:13.719" v="174" actId="20577"/>
          <ac:spMkLst>
            <pc:docMk/>
            <pc:sldMk cId="2124100239" sldId="2784"/>
            <ac:spMk id="461826" creationId="{00000000-0000-0000-0000-000000000000}"/>
          </ac:spMkLst>
        </pc:spChg>
        <pc:picChg chg="add del">
          <ac:chgData name="Jeff Edmonds" userId="a8785b683ef20e23" providerId="LiveId" clId="{0FCCDCF0-B3B0-43EF-8303-70919F9BA4CC}" dt="2022-01-31T21:28:40.593" v="45" actId="22"/>
          <ac:picMkLst>
            <pc:docMk/>
            <pc:sldMk cId="2124100239" sldId="2784"/>
            <ac:picMk id="6" creationId="{F6226D43-5D5C-403F-9BBC-F92AC87BA19D}"/>
          </ac:picMkLst>
        </pc:picChg>
      </pc:sldChg>
      <pc:sldChg chg="addSp modSp add mod modAnim">
        <pc:chgData name="Jeff Edmonds" userId="a8785b683ef20e23" providerId="LiveId" clId="{0FCCDCF0-B3B0-43EF-8303-70919F9BA4CC}" dt="2022-01-31T21:50:07.764" v="319" actId="207"/>
        <pc:sldMkLst>
          <pc:docMk/>
          <pc:sldMk cId="673800066" sldId="2786"/>
        </pc:sldMkLst>
        <pc:spChg chg="add mod">
          <ac:chgData name="Jeff Edmonds" userId="a8785b683ef20e23" providerId="LiveId" clId="{0FCCDCF0-B3B0-43EF-8303-70919F9BA4CC}" dt="2022-01-31T21:47:39.270" v="296" actId="1035"/>
          <ac:spMkLst>
            <pc:docMk/>
            <pc:sldMk cId="673800066" sldId="2786"/>
            <ac:spMk id="74" creationId="{D7DC8497-7C80-4701-9C66-598AF89A7951}"/>
          </ac:spMkLst>
        </pc:spChg>
        <pc:spChg chg="mod">
          <ac:chgData name="Jeff Edmonds" userId="a8785b683ef20e23" providerId="LiveId" clId="{0FCCDCF0-B3B0-43EF-8303-70919F9BA4CC}" dt="2022-01-31T21:50:07.764" v="319" actId="207"/>
          <ac:spMkLst>
            <pc:docMk/>
            <pc:sldMk cId="673800066" sldId="2786"/>
            <ac:spMk id="83020" creationId="{00000000-0000-0000-0000-000000000000}"/>
          </ac:spMkLst>
        </pc:spChg>
      </pc:sldChg>
      <pc:sldChg chg="add modAnim">
        <pc:chgData name="Jeff Edmonds" userId="a8785b683ef20e23" providerId="LiveId" clId="{0FCCDCF0-B3B0-43EF-8303-70919F9BA4CC}" dt="2022-01-31T21:33:02.473" v="51"/>
        <pc:sldMkLst>
          <pc:docMk/>
          <pc:sldMk cId="935424325" sldId="2787"/>
        </pc:sldMkLst>
      </pc:sldChg>
      <pc:sldChg chg="addSp delSp modSp add modAnim">
        <pc:chgData name="Jeff Edmonds" userId="a8785b683ef20e23" providerId="LiveId" clId="{0FCCDCF0-B3B0-43EF-8303-70919F9BA4CC}" dt="2022-01-31T21:40:10.382" v="153"/>
        <pc:sldMkLst>
          <pc:docMk/>
          <pc:sldMk cId="1517029759" sldId="2788"/>
        </pc:sldMkLst>
        <pc:spChg chg="add del mod">
          <ac:chgData name="Jeff Edmonds" userId="a8785b683ef20e23" providerId="LiveId" clId="{0FCCDCF0-B3B0-43EF-8303-70919F9BA4CC}" dt="2022-01-31T21:38:21.195" v="145" actId="478"/>
          <ac:spMkLst>
            <pc:docMk/>
            <pc:sldMk cId="1517029759" sldId="2788"/>
            <ac:spMk id="4" creationId="{74E14108-B22C-4F0A-B34A-AA594DDF0C57}"/>
          </ac:spMkLst>
        </pc:spChg>
        <pc:spChg chg="mod">
          <ac:chgData name="Jeff Edmonds" userId="a8785b683ef20e23" providerId="LiveId" clId="{0FCCDCF0-B3B0-43EF-8303-70919F9BA4CC}" dt="2022-01-31T21:33:57.552" v="57" actId="20577"/>
          <ac:spMkLst>
            <pc:docMk/>
            <pc:sldMk cId="1517029759" sldId="2788"/>
            <ac:spMk id="5" creationId="{00000000-0000-0000-0000-000000000000}"/>
          </ac:spMkLst>
        </pc:spChg>
        <pc:spChg chg="add del mod">
          <ac:chgData name="Jeff Edmonds" userId="a8785b683ef20e23" providerId="LiveId" clId="{0FCCDCF0-B3B0-43EF-8303-70919F9BA4CC}" dt="2022-01-31T21:38:25.278" v="147" actId="20577"/>
          <ac:spMkLst>
            <pc:docMk/>
            <pc:sldMk cId="1517029759" sldId="2788"/>
            <ac:spMk id="461826" creationId="{00000000-0000-0000-0000-000000000000}"/>
          </ac:spMkLst>
        </pc:spChg>
      </pc:sldChg>
      <pc:sldChg chg="addSp delSp modSp">
        <pc:chgData name="Jeff Edmonds" userId="a8785b683ef20e23" providerId="LiveId" clId="{0FCCDCF0-B3B0-43EF-8303-70919F9BA4CC}" dt="2022-02-18T21:22:31.648" v="321"/>
        <pc:sldMkLst>
          <pc:docMk/>
          <pc:sldMk cId="1694425942" sldId="3365"/>
        </pc:sldMkLst>
        <pc:spChg chg="add del mod">
          <ac:chgData name="Jeff Edmonds" userId="a8785b683ef20e23" providerId="LiveId" clId="{0FCCDCF0-B3B0-43EF-8303-70919F9BA4CC}" dt="2022-02-18T21:22:31.648" v="321"/>
          <ac:spMkLst>
            <pc:docMk/>
            <pc:sldMk cId="1694425942" sldId="3365"/>
            <ac:spMk id="5" creationId="{3415B1E1-9A03-487B-AD17-B7E9DD9DBB39}"/>
          </ac:spMkLst>
        </pc:spChg>
        <pc:graphicFrameChg chg="add del mod">
          <ac:chgData name="Jeff Edmonds" userId="a8785b683ef20e23" providerId="LiveId" clId="{0FCCDCF0-B3B0-43EF-8303-70919F9BA4CC}" dt="2022-02-18T21:22:31.648" v="321"/>
          <ac:graphicFrameMkLst>
            <pc:docMk/>
            <pc:sldMk cId="1694425942" sldId="3365"/>
            <ac:graphicFrameMk id="4" creationId="{1B95BFAA-6209-41CB-AC8E-51C59D20E5F2}"/>
          </ac:graphicFrameMkLst>
        </pc:graphicFrameChg>
      </pc:sldChg>
      <pc:sldChg chg="addSp delSp modSp new mod">
        <pc:chgData name="Jeff Edmonds" userId="a8785b683ef20e23" providerId="LiveId" clId="{0FCCDCF0-B3B0-43EF-8303-70919F9BA4CC}" dt="2022-02-18T21:23:56.537" v="334" actId="6549"/>
        <pc:sldMkLst>
          <pc:docMk/>
          <pc:sldMk cId="2584707388" sldId="3384"/>
        </pc:sldMkLst>
        <pc:spChg chg="del">
          <ac:chgData name="Jeff Edmonds" userId="a8785b683ef20e23" providerId="LiveId" clId="{0FCCDCF0-B3B0-43EF-8303-70919F9BA4CC}" dt="2022-02-18T21:22:38.911" v="323" actId="478"/>
          <ac:spMkLst>
            <pc:docMk/>
            <pc:sldMk cId="2584707388" sldId="3384"/>
            <ac:spMk id="2" creationId="{0B4994A8-9BF4-47EB-AD19-084ADCCF2A51}"/>
          </ac:spMkLst>
        </pc:spChg>
        <pc:spChg chg="del">
          <ac:chgData name="Jeff Edmonds" userId="a8785b683ef20e23" providerId="LiveId" clId="{0FCCDCF0-B3B0-43EF-8303-70919F9BA4CC}" dt="2022-02-18T21:22:38.911" v="323" actId="478"/>
          <ac:spMkLst>
            <pc:docMk/>
            <pc:sldMk cId="2584707388" sldId="3384"/>
            <ac:spMk id="3" creationId="{818B8600-4897-4BD8-B240-CCBF745C6304}"/>
          </ac:spMkLst>
        </pc:spChg>
        <pc:spChg chg="add mod">
          <ac:chgData name="Jeff Edmonds" userId="a8785b683ef20e23" providerId="LiveId" clId="{0FCCDCF0-B3B0-43EF-8303-70919F9BA4CC}" dt="2022-02-18T21:23:56.537" v="334" actId="6549"/>
          <ac:spMkLst>
            <pc:docMk/>
            <pc:sldMk cId="2584707388" sldId="3384"/>
            <ac:spMk id="5" creationId="{57C47445-1291-47F9-B8B6-E474981E0822}"/>
          </ac:spMkLst>
        </pc:spChg>
        <pc:graphicFrameChg chg="add del mod">
          <ac:chgData name="Jeff Edmonds" userId="a8785b683ef20e23" providerId="LiveId" clId="{0FCCDCF0-B3B0-43EF-8303-70919F9BA4CC}" dt="2022-02-18T21:23:44.575" v="329" actId="478"/>
          <ac:graphicFrameMkLst>
            <pc:docMk/>
            <pc:sldMk cId="2584707388" sldId="3384"/>
            <ac:graphicFrameMk id="4" creationId="{0135F0FD-76A6-432E-9C36-BF1458BE239E}"/>
          </ac:graphicFrameMkLst>
        </pc:graphicFrameChg>
      </pc:sldChg>
      <pc:sldChg chg="delSp modSp add mod">
        <pc:chgData name="Jeff Edmonds" userId="a8785b683ef20e23" providerId="LiveId" clId="{0FCCDCF0-B3B0-43EF-8303-70919F9BA4CC}" dt="2022-02-18T22:06:02.936" v="394" actId="14100"/>
        <pc:sldMkLst>
          <pc:docMk/>
          <pc:sldMk cId="1911434328" sldId="3385"/>
        </pc:sldMkLst>
        <pc:spChg chg="del mod">
          <ac:chgData name="Jeff Edmonds" userId="a8785b683ef20e23" providerId="LiveId" clId="{0FCCDCF0-B3B0-43EF-8303-70919F9BA4CC}" dt="2022-02-18T21:24:08.368" v="336" actId="478"/>
          <ac:spMkLst>
            <pc:docMk/>
            <pc:sldMk cId="1911434328" sldId="3385"/>
            <ac:spMk id="5" creationId="{57C47445-1291-47F9-B8B6-E474981E0822}"/>
          </ac:spMkLst>
        </pc:spChg>
        <pc:graphicFrameChg chg="mod modGraphic">
          <ac:chgData name="Jeff Edmonds" userId="a8785b683ef20e23" providerId="LiveId" clId="{0FCCDCF0-B3B0-43EF-8303-70919F9BA4CC}" dt="2022-02-18T22:06:02.936" v="394" actId="14100"/>
          <ac:graphicFrameMkLst>
            <pc:docMk/>
            <pc:sldMk cId="1911434328" sldId="3385"/>
            <ac:graphicFrameMk id="4" creationId="{0135F0FD-76A6-432E-9C36-BF1458BE239E}"/>
          </ac:graphicFrameMkLst>
        </pc:graphicFrameChg>
      </pc:sldChg>
      <pc:sldChg chg="modSp add mod">
        <pc:chgData name="Jeff Edmonds" userId="a8785b683ef20e23" providerId="LiveId" clId="{0FCCDCF0-B3B0-43EF-8303-70919F9BA4CC}" dt="2022-02-18T22:05:55.574" v="393" actId="14100"/>
        <pc:sldMkLst>
          <pc:docMk/>
          <pc:sldMk cId="913299847" sldId="3386"/>
        </pc:sldMkLst>
        <pc:graphicFrameChg chg="mod modGraphic">
          <ac:chgData name="Jeff Edmonds" userId="a8785b683ef20e23" providerId="LiveId" clId="{0FCCDCF0-B3B0-43EF-8303-70919F9BA4CC}" dt="2022-02-18T22:05:55.574" v="393" actId="14100"/>
          <ac:graphicFrameMkLst>
            <pc:docMk/>
            <pc:sldMk cId="913299847" sldId="3386"/>
            <ac:graphicFrameMk id="4" creationId="{0135F0FD-76A6-432E-9C36-BF1458BE239E}"/>
          </ac:graphicFrameMkLst>
        </pc:graphicFrameChg>
      </pc:sldChg>
      <pc:sldChg chg="modSp add mod">
        <pc:chgData name="Jeff Edmonds" userId="a8785b683ef20e23" providerId="LiveId" clId="{0FCCDCF0-B3B0-43EF-8303-70919F9BA4CC}" dt="2022-02-18T22:05:07.855" v="392"/>
        <pc:sldMkLst>
          <pc:docMk/>
          <pc:sldMk cId="1665736146" sldId="3387"/>
        </pc:sldMkLst>
        <pc:graphicFrameChg chg="mod modGraphic">
          <ac:chgData name="Jeff Edmonds" userId="a8785b683ef20e23" providerId="LiveId" clId="{0FCCDCF0-B3B0-43EF-8303-70919F9BA4CC}" dt="2022-02-18T22:05:07.855" v="392"/>
          <ac:graphicFrameMkLst>
            <pc:docMk/>
            <pc:sldMk cId="1665736146" sldId="3387"/>
            <ac:graphicFrameMk id="4" creationId="{0135F0FD-76A6-432E-9C36-BF1458BE239E}"/>
          </ac:graphicFrameMkLst>
        </pc:graphicFrame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7750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7750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7750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fld id="{B7750CD6-E41D-454E-8DF4-0F279D41744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130399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680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2701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680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noProof="0"/>
              <a:t>Click to edit Master text styles</a:t>
            </a:r>
          </a:p>
          <a:p>
            <a:pPr lvl="1"/>
            <a:r>
              <a:rPr lang="en-CA" noProof="0"/>
              <a:t>Second level</a:t>
            </a:r>
          </a:p>
          <a:p>
            <a:pPr lvl="2"/>
            <a:r>
              <a:rPr lang="en-CA" noProof="0"/>
              <a:t>Third level</a:t>
            </a:r>
          </a:p>
          <a:p>
            <a:pPr lvl="3"/>
            <a:r>
              <a:rPr lang="en-CA" noProof="0"/>
              <a:t>Fourth level</a:t>
            </a:r>
          </a:p>
          <a:p>
            <a:pPr lvl="4"/>
            <a:r>
              <a:rPr lang="en-CA" noProof="0"/>
              <a:t>Fifth level</a:t>
            </a:r>
          </a:p>
        </p:txBody>
      </p:sp>
      <p:sp>
        <p:nvSpPr>
          <p:cNvPr id="7680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680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fld id="{A4CB82A7-14A1-4DE0-8544-62EAB90E29DB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44265233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3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1.xml"/><Relationship Id="rId1" Type="http://schemas.openxmlformats.org/officeDocument/2006/relationships/notesMaster" Target="../notesMasters/notesMaster1.xml"/></Relationships>
</file>

<file path=ppt/notesSlides/_rels/notesSlide2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3.xml"/><Relationship Id="rId1" Type="http://schemas.openxmlformats.org/officeDocument/2006/relationships/notesMaster" Target="../notesMasters/notesMaster1.xml"/></Relationships>
</file>

<file path=ppt/notesSlides/_rels/notesSlide2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4.xml"/><Relationship Id="rId1" Type="http://schemas.openxmlformats.org/officeDocument/2006/relationships/notesMaster" Target="../notesMasters/notesMaster1.xml"/></Relationships>
</file>

<file path=ppt/notesSlides/_rels/notesSlide2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5.xml"/><Relationship Id="rId1" Type="http://schemas.openxmlformats.org/officeDocument/2006/relationships/notesMaster" Target="../notesMasters/notesMaster1.xml"/></Relationships>
</file>

<file path=ppt/notesSlides/_rels/notesSlide2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6.xml"/><Relationship Id="rId1" Type="http://schemas.openxmlformats.org/officeDocument/2006/relationships/notesMaster" Target="../notesMasters/notesMaster1.xml"/></Relationships>
</file>

<file path=ppt/notesSlides/_rels/notesSlide2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7.xml"/><Relationship Id="rId1" Type="http://schemas.openxmlformats.org/officeDocument/2006/relationships/notesMaster" Target="../notesMasters/notesMaster1.xml"/></Relationships>
</file>

<file path=ppt/notesSlides/_rels/notesSlide2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2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0.xml"/><Relationship Id="rId1" Type="http://schemas.openxmlformats.org/officeDocument/2006/relationships/notesMaster" Target="../notesMasters/notesMaster1.xml"/></Relationships>
</file>

<file path=ppt/notesSlides/_rels/notesSlide2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2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2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2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2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2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2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2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2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2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2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2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2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2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2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2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2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2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2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9.xml"/><Relationship Id="rId1" Type="http://schemas.openxmlformats.org/officeDocument/2006/relationships/notesMaster" Target="../notesMasters/notesMaster1.xml"/></Relationships>
</file>

<file path=ppt/notesSlides/_rels/notesSlide2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2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2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2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7.xml"/><Relationship Id="rId1" Type="http://schemas.openxmlformats.org/officeDocument/2006/relationships/notesMaster" Target="../notesMasters/notesMaster1.xml"/></Relationships>
</file>

<file path=ppt/notesSlides/_rels/notesSlide2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2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2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2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7.xml"/><Relationship Id="rId1" Type="http://schemas.openxmlformats.org/officeDocument/2006/relationships/notesMaster" Target="../notesMasters/notesMaster1.xml"/></Relationships>
</file>

<file path=ppt/notesSlides/_rels/notesSlide2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9.xml"/><Relationship Id="rId1" Type="http://schemas.openxmlformats.org/officeDocument/2006/relationships/notesMaster" Target="../notesMasters/notesMaster1.xml"/></Relationships>
</file>

<file path=ppt/notesSlides/_rels/notesSlide2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2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2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2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2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2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2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8.xml"/><Relationship Id="rId1" Type="http://schemas.openxmlformats.org/officeDocument/2006/relationships/notesMaster" Target="../notesMasters/notesMaster1.xml"/></Relationships>
</file>

<file path=ppt/notesSlides/_rels/notesSlide3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9.xml"/><Relationship Id="rId1" Type="http://schemas.openxmlformats.org/officeDocument/2006/relationships/notesMaster" Target="../notesMasters/notesMaster1.xml"/></Relationships>
</file>

<file path=ppt/notesSlides/_rels/notesSlide3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0.xml"/><Relationship Id="rId1" Type="http://schemas.openxmlformats.org/officeDocument/2006/relationships/notesMaster" Target="../notesMasters/notesMaster1.xml"/></Relationships>
</file>

<file path=ppt/notesSlides/_rels/notesSlide3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1.xml"/><Relationship Id="rId1" Type="http://schemas.openxmlformats.org/officeDocument/2006/relationships/notesMaster" Target="../notesMasters/notesMaster1.xml"/></Relationships>
</file>

<file path=ppt/notesSlides/_rels/notesSlide3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2.xml"/><Relationship Id="rId1" Type="http://schemas.openxmlformats.org/officeDocument/2006/relationships/notesMaster" Target="../notesMasters/notesMaster1.xml"/></Relationships>
</file>

<file path=ppt/notesSlides/_rels/notesSlide3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3.xml"/><Relationship Id="rId1" Type="http://schemas.openxmlformats.org/officeDocument/2006/relationships/notesMaster" Target="../notesMasters/notesMaster1.xml"/></Relationships>
</file>

<file path=ppt/notesSlides/_rels/notesSlide3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3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3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3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3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9.xml"/><Relationship Id="rId1" Type="http://schemas.openxmlformats.org/officeDocument/2006/relationships/notesMaster" Target="../notesMasters/notesMaster1.xml"/></Relationships>
</file>

<file path=ppt/notesSlides/_rels/notesSlide3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3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1.xml"/><Relationship Id="rId1" Type="http://schemas.openxmlformats.org/officeDocument/2006/relationships/notesMaster" Target="../notesMasters/notesMaster1.xml"/></Relationships>
</file>

<file path=ppt/notesSlides/_rels/notesSlide3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2.xml"/><Relationship Id="rId1" Type="http://schemas.openxmlformats.org/officeDocument/2006/relationships/notesMaster" Target="../notesMasters/notesMaster1.xml"/></Relationships>
</file>

<file path=ppt/notesSlides/_rels/notesSlide3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3.xml"/><Relationship Id="rId1" Type="http://schemas.openxmlformats.org/officeDocument/2006/relationships/notesMaster" Target="../notesMasters/notesMaster1.xml"/></Relationships>
</file>

<file path=ppt/notesSlides/_rels/notesSlide3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4.xml"/><Relationship Id="rId1" Type="http://schemas.openxmlformats.org/officeDocument/2006/relationships/notesMaster" Target="../notesMasters/notesMaster1.xml"/></Relationships>
</file>

<file path=ppt/notesSlides/_rels/notesSlide3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5.xml"/><Relationship Id="rId1" Type="http://schemas.openxmlformats.org/officeDocument/2006/relationships/notesMaster" Target="../notesMasters/notesMaster1.xml"/></Relationships>
</file>

<file path=ppt/notesSlides/_rels/notesSlide3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6.xml"/><Relationship Id="rId1" Type="http://schemas.openxmlformats.org/officeDocument/2006/relationships/notesMaster" Target="../notesMasters/notesMaster1.xml"/></Relationships>
</file>

<file path=ppt/notesSlides/_rels/notesSlide3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_rels/notesSlide3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9.xml"/><Relationship Id="rId1" Type="http://schemas.openxmlformats.org/officeDocument/2006/relationships/notesMaster" Target="../notesMasters/notesMaster1.xml"/></Relationships>
</file>

<file path=ppt/notesSlides/_rels/notesSlide3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0.xml"/><Relationship Id="rId1" Type="http://schemas.openxmlformats.org/officeDocument/2006/relationships/notesMaster" Target="../notesMasters/notesMaster1.xml"/></Relationships>
</file>

<file path=ppt/notesSlides/_rels/notesSlide3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3.xml"/><Relationship Id="rId1" Type="http://schemas.openxmlformats.org/officeDocument/2006/relationships/notesMaster" Target="../notesMasters/notesMaster1.xml"/></Relationships>
</file>

<file path=ppt/notesSlides/_rels/notesSlide3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4.xml"/><Relationship Id="rId1" Type="http://schemas.openxmlformats.org/officeDocument/2006/relationships/notesMaster" Target="../notesMasters/notesMaster1.xml"/></Relationships>
</file>

<file path=ppt/notesSlides/_rels/notesSlide3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5.xml"/><Relationship Id="rId1" Type="http://schemas.openxmlformats.org/officeDocument/2006/relationships/notesMaster" Target="../notesMasters/notesMaster1.xml"/></Relationships>
</file>

<file path=ppt/notesSlides/_rels/notesSlide3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6.xml"/><Relationship Id="rId1" Type="http://schemas.openxmlformats.org/officeDocument/2006/relationships/notesMaster" Target="../notesMasters/notesMaster1.xml"/></Relationships>
</file>

<file path=ppt/notesSlides/_rels/notesSlide3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8.xml"/><Relationship Id="rId1" Type="http://schemas.openxmlformats.org/officeDocument/2006/relationships/notesMaster" Target="../notesMasters/notesMaster1.xml"/></Relationships>
</file>

<file path=ppt/notesSlides/_rels/notesSlide3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0.xml"/><Relationship Id="rId1" Type="http://schemas.openxmlformats.org/officeDocument/2006/relationships/notesMaster" Target="../notesMasters/notesMaster1.xml"/></Relationships>
</file>

<file path=ppt/notesSlides/_rels/notesSlide3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4.xml"/><Relationship Id="rId1" Type="http://schemas.openxmlformats.org/officeDocument/2006/relationships/notesMaster" Target="../notesMasters/notesMaster1.xml"/></Relationships>
</file>

<file path=ppt/notesSlides/_rels/notesSlide3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6.xml"/><Relationship Id="rId1" Type="http://schemas.openxmlformats.org/officeDocument/2006/relationships/notesMaster" Target="../notesMasters/notesMaster1.xml"/></Relationships>
</file>

<file path=ppt/notesSlides/_rels/notesSlide3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8.xml"/><Relationship Id="rId1" Type="http://schemas.openxmlformats.org/officeDocument/2006/relationships/notesMaster" Target="../notesMasters/notesMaster1.xml"/></Relationships>
</file>

<file path=ppt/notesSlides/_rels/notesSlide3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0.xml"/><Relationship Id="rId1" Type="http://schemas.openxmlformats.org/officeDocument/2006/relationships/notesMaster" Target="../notesMasters/notesMaster1.xml"/></Relationships>
</file>

<file path=ppt/notesSlides/_rels/notesSlide3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2.xml"/><Relationship Id="rId1" Type="http://schemas.openxmlformats.org/officeDocument/2006/relationships/notesMaster" Target="../notesMasters/notesMaster1.xml"/></Relationships>
</file>

<file path=ppt/notesSlides/_rels/notesSlide3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4.xml"/><Relationship Id="rId1" Type="http://schemas.openxmlformats.org/officeDocument/2006/relationships/notesMaster" Target="../notesMasters/notesMaster1.xml"/></Relationships>
</file>

<file path=ppt/notesSlides/_rels/notesSlide3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6.xml"/><Relationship Id="rId1" Type="http://schemas.openxmlformats.org/officeDocument/2006/relationships/notesMaster" Target="../notesMasters/notesMaster1.xml"/></Relationships>
</file>

<file path=ppt/notesSlides/_rels/notesSlide3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8.xml"/><Relationship Id="rId1" Type="http://schemas.openxmlformats.org/officeDocument/2006/relationships/notesMaster" Target="../notesMasters/notesMaster1.xml"/></Relationships>
</file>

<file path=ppt/notesSlides/_rels/notesSlide3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9.xml"/><Relationship Id="rId1" Type="http://schemas.openxmlformats.org/officeDocument/2006/relationships/notesMaster" Target="../notesMasters/notesMaster1.xml"/></Relationships>
</file>

<file path=ppt/notesSlides/_rels/notesSlide3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0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1.xml"/><Relationship Id="rId1" Type="http://schemas.openxmlformats.org/officeDocument/2006/relationships/notesMaster" Target="../notesMasters/notesMaster1.xml"/></Relationships>
</file>

<file path=ppt/notesSlides/_rels/notesSlide3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5.xml"/><Relationship Id="rId1" Type="http://schemas.openxmlformats.org/officeDocument/2006/relationships/notesMaster" Target="../notesMasters/notesMaster1.xml"/></Relationships>
</file>

<file path=ppt/notesSlides/_rels/notesSlide3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7.xml"/><Relationship Id="rId1" Type="http://schemas.openxmlformats.org/officeDocument/2006/relationships/notesMaster" Target="../notesMasters/notesMaster1.xml"/></Relationships>
</file>

<file path=ppt/notesSlides/_rels/notesSlide3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9.xml"/><Relationship Id="rId1" Type="http://schemas.openxmlformats.org/officeDocument/2006/relationships/notesMaster" Target="../notesMasters/notesMaster1.xml"/></Relationships>
</file>

<file path=ppt/notesSlides/_rels/notesSlide3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1.xml"/><Relationship Id="rId1" Type="http://schemas.openxmlformats.org/officeDocument/2006/relationships/notesMaster" Target="../notesMasters/notesMaster1.xml"/></Relationships>
</file>

<file path=ppt/notesSlides/_rels/notesSlide3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3.xml"/><Relationship Id="rId1" Type="http://schemas.openxmlformats.org/officeDocument/2006/relationships/notesMaster" Target="../notesMasters/notesMaster1.xml"/></Relationships>
</file>

<file path=ppt/notesSlides/_rels/notesSlide3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5.xml"/><Relationship Id="rId1" Type="http://schemas.openxmlformats.org/officeDocument/2006/relationships/notesMaster" Target="../notesMasters/notesMaster1.xml"/></Relationships>
</file>

<file path=ppt/notesSlides/_rels/notesSlide3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0.xml"/><Relationship Id="rId1" Type="http://schemas.openxmlformats.org/officeDocument/2006/relationships/notesMaster" Target="../notesMasters/notesMaster1.xml"/></Relationships>
</file>

<file path=ppt/notesSlides/_rels/notesSlide3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2.xml"/><Relationship Id="rId1" Type="http://schemas.openxmlformats.org/officeDocument/2006/relationships/notesMaster" Target="../notesMasters/notesMaster1.xml"/></Relationships>
</file>

<file path=ppt/notesSlides/_rels/notesSlide3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6.xml"/><Relationship Id="rId1" Type="http://schemas.openxmlformats.org/officeDocument/2006/relationships/notesMaster" Target="../notesMasters/notesMaster1.xml"/></Relationships>
</file>

<file path=ppt/notesSlides/_rels/notesSlide3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9.xml"/><Relationship Id="rId1" Type="http://schemas.openxmlformats.org/officeDocument/2006/relationships/notesMaster" Target="../notesMasters/notesMaster1.xml"/></Relationships>
</file>

<file path=ppt/notesSlides/_rels/notesSlide3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1.xml"/><Relationship Id="rId1" Type="http://schemas.openxmlformats.org/officeDocument/2006/relationships/notesMaster" Target="../notesMasters/notesMaster1.xml"/></Relationships>
</file>

<file path=ppt/notesSlides/_rels/notesSlide3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2.xml"/><Relationship Id="rId1" Type="http://schemas.openxmlformats.org/officeDocument/2006/relationships/notesMaster" Target="../notesMasters/notesMaster1.xml"/></Relationships>
</file>

<file path=ppt/notesSlides/_rels/notesSlide3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4.xml"/><Relationship Id="rId1" Type="http://schemas.openxmlformats.org/officeDocument/2006/relationships/notesMaster" Target="../notesMasters/notesMaster1.xml"/></Relationships>
</file>

<file path=ppt/notesSlides/_rels/notesSlide3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5.xml"/><Relationship Id="rId1" Type="http://schemas.openxmlformats.org/officeDocument/2006/relationships/notesMaster" Target="../notesMasters/notesMaster1.xml"/></Relationships>
</file>

<file path=ppt/notesSlides/_rels/notesSlide3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6.xml"/><Relationship Id="rId1" Type="http://schemas.openxmlformats.org/officeDocument/2006/relationships/notesMaster" Target="../notesMasters/notesMaster1.xml"/></Relationships>
</file>

<file path=ppt/notesSlides/_rels/notesSlide3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7.xml"/><Relationship Id="rId1" Type="http://schemas.openxmlformats.org/officeDocument/2006/relationships/notesMaster" Target="../notesMasters/notesMaster1.xml"/></Relationships>
</file>

<file path=ppt/notesSlides/_rels/notesSlide3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8.xml"/><Relationship Id="rId1" Type="http://schemas.openxmlformats.org/officeDocument/2006/relationships/notesMaster" Target="../notesMasters/notesMaster1.xml"/></Relationships>
</file>

<file path=ppt/notesSlides/_rels/notesSlide3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0.xml"/><Relationship Id="rId1" Type="http://schemas.openxmlformats.org/officeDocument/2006/relationships/notesMaster" Target="../notesMasters/notesMaster1.xml"/></Relationships>
</file>

<file path=ppt/notesSlides/_rels/notesSlide3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1.xml"/><Relationship Id="rId1" Type="http://schemas.openxmlformats.org/officeDocument/2006/relationships/notesMaster" Target="../notesMasters/notesMaster1.xml"/></Relationships>
</file>

<file path=ppt/notesSlides/_rels/notesSlide3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6.xml"/><Relationship Id="rId1" Type="http://schemas.openxmlformats.org/officeDocument/2006/relationships/notesMaster" Target="../notesMasters/notesMaster1.xml"/></Relationships>
</file>

<file path=ppt/notesSlides/_rels/notesSlide3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7.xml"/><Relationship Id="rId1" Type="http://schemas.openxmlformats.org/officeDocument/2006/relationships/notesMaster" Target="../notesMasters/notesMaster1.xml"/></Relationships>
</file>

<file path=ppt/notesSlides/_rels/notesSlide3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8.xml"/><Relationship Id="rId1" Type="http://schemas.openxmlformats.org/officeDocument/2006/relationships/notesMaster" Target="../notesMasters/notesMaster1.xml"/></Relationships>
</file>

<file path=ppt/notesSlides/_rels/notesSlide3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9.xml"/><Relationship Id="rId1" Type="http://schemas.openxmlformats.org/officeDocument/2006/relationships/notesMaster" Target="../notesMasters/notesMaster1.xml"/></Relationships>
</file>

<file path=ppt/notesSlides/_rels/notesSlide3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0.xml"/><Relationship Id="rId1" Type="http://schemas.openxmlformats.org/officeDocument/2006/relationships/notesMaster" Target="../notesMasters/notesMaster1.xml"/></Relationships>
</file>

<file path=ppt/notesSlides/_rels/notesSlide3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1.xml"/><Relationship Id="rId1" Type="http://schemas.openxmlformats.org/officeDocument/2006/relationships/notesMaster" Target="../notesMasters/notesMaster1.xml"/></Relationships>
</file>

<file path=ppt/notesSlides/_rels/notesSlide3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2.xml"/><Relationship Id="rId1" Type="http://schemas.openxmlformats.org/officeDocument/2006/relationships/notesMaster" Target="../notesMasters/notesMaster1.xml"/></Relationships>
</file>

<file path=ppt/notesSlides/_rels/notesSlide3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3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4.xml"/><Relationship Id="rId1" Type="http://schemas.openxmlformats.org/officeDocument/2006/relationships/notesMaster" Target="../notesMasters/notesMaster1.xml"/></Relationships>
</file>

<file path=ppt/notesSlides/_rels/notesSlide3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5.xml"/><Relationship Id="rId1" Type="http://schemas.openxmlformats.org/officeDocument/2006/relationships/notesMaster" Target="../notesMasters/notesMaster1.xml"/></Relationships>
</file>

<file path=ppt/notesSlides/_rels/notesSlide3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6.xml"/><Relationship Id="rId1" Type="http://schemas.openxmlformats.org/officeDocument/2006/relationships/notesMaster" Target="../notesMasters/notesMaster1.xml"/></Relationships>
</file>

<file path=ppt/notesSlides/_rels/notesSlide3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7.xml"/><Relationship Id="rId1" Type="http://schemas.openxmlformats.org/officeDocument/2006/relationships/notesMaster" Target="../notesMasters/notesMaster1.xml"/></Relationships>
</file>

<file path=ppt/notesSlides/_rels/notesSlide3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8.xml"/><Relationship Id="rId1" Type="http://schemas.openxmlformats.org/officeDocument/2006/relationships/notesMaster" Target="../notesMasters/notesMaster1.xml"/></Relationships>
</file>

<file path=ppt/notesSlides/_rels/notesSlide3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9.xml"/><Relationship Id="rId1" Type="http://schemas.openxmlformats.org/officeDocument/2006/relationships/notesMaster" Target="../notesMasters/notesMaster1.xml"/></Relationships>
</file>

<file path=ppt/notesSlides/_rels/notesSlide3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0.xml"/><Relationship Id="rId1" Type="http://schemas.openxmlformats.org/officeDocument/2006/relationships/notesMaster" Target="../notesMasters/notesMaster1.xml"/></Relationships>
</file>

<file path=ppt/notesSlides/_rels/notesSlide3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1.xml"/><Relationship Id="rId1" Type="http://schemas.openxmlformats.org/officeDocument/2006/relationships/notesMaster" Target="../notesMasters/notesMaster1.xml"/></Relationships>
</file>

<file path=ppt/notesSlides/_rels/notesSlide3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2.xml"/><Relationship Id="rId1" Type="http://schemas.openxmlformats.org/officeDocument/2006/relationships/notesMaster" Target="../notesMasters/notesMaster1.xml"/></Relationships>
</file>

<file path=ppt/notesSlides/_rels/notesSlide3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3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4.xml"/><Relationship Id="rId1" Type="http://schemas.openxmlformats.org/officeDocument/2006/relationships/notesMaster" Target="../notesMasters/notesMaster1.xml"/></Relationships>
</file>

<file path=ppt/notesSlides/_rels/notesSlide3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5.xml"/><Relationship Id="rId1" Type="http://schemas.openxmlformats.org/officeDocument/2006/relationships/notesMaster" Target="../notesMasters/notesMaster1.xml"/></Relationships>
</file>

<file path=ppt/notesSlides/_rels/notesSlide3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6.xml"/><Relationship Id="rId1" Type="http://schemas.openxmlformats.org/officeDocument/2006/relationships/notesMaster" Target="../notesMasters/notesMaster1.xml"/></Relationships>
</file>

<file path=ppt/notesSlides/_rels/notesSlide3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8.xml"/><Relationship Id="rId1" Type="http://schemas.openxmlformats.org/officeDocument/2006/relationships/notesMaster" Target="../notesMasters/notesMaster1.xml"/></Relationships>
</file>

<file path=ppt/notesSlides/_rels/notesSlide3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0.xml"/><Relationship Id="rId1" Type="http://schemas.openxmlformats.org/officeDocument/2006/relationships/notesMaster" Target="../notesMasters/notesMaster1.xml"/></Relationships>
</file>

<file path=ppt/notesSlides/_rels/notesSlide3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2.xml"/><Relationship Id="rId1" Type="http://schemas.openxmlformats.org/officeDocument/2006/relationships/notesMaster" Target="../notesMasters/notesMaster1.xml"/></Relationships>
</file>

<file path=ppt/notesSlides/_rels/notesSlide3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4.xml"/><Relationship Id="rId1" Type="http://schemas.openxmlformats.org/officeDocument/2006/relationships/notesMaster" Target="../notesMasters/notesMaster1.xml"/></Relationships>
</file>

<file path=ppt/notesSlides/_rels/notesSlide3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6.xml"/><Relationship Id="rId1" Type="http://schemas.openxmlformats.org/officeDocument/2006/relationships/notesMaster" Target="../notesMasters/notesMaster1.xml"/></Relationships>
</file>

<file path=ppt/notesSlides/_rels/notesSlide3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8.xml"/><Relationship Id="rId1" Type="http://schemas.openxmlformats.org/officeDocument/2006/relationships/notesMaster" Target="../notesMasters/notesMaster1.xml"/></Relationships>
</file>

<file path=ppt/notesSlides/_rels/notesSlide3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2.xml"/><Relationship Id="rId1" Type="http://schemas.openxmlformats.org/officeDocument/2006/relationships/notesMaster" Target="../notesMasters/notesMaster1.xml"/></Relationships>
</file>

<file path=ppt/notesSlides/_rels/notesSlide3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4.xml"/><Relationship Id="rId1" Type="http://schemas.openxmlformats.org/officeDocument/2006/relationships/notesMaster" Target="../notesMasters/notesMaster1.xml"/></Relationships>
</file>

<file path=ppt/notesSlides/_rels/notesSlide3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6.xml"/><Relationship Id="rId1" Type="http://schemas.openxmlformats.org/officeDocument/2006/relationships/notesMaster" Target="../notesMasters/notesMaster1.xml"/></Relationships>
</file>

<file path=ppt/notesSlides/_rels/notesSlide3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8.xml"/><Relationship Id="rId1" Type="http://schemas.openxmlformats.org/officeDocument/2006/relationships/notesMaster" Target="../notesMasters/notesMaster1.xml"/></Relationships>
</file>

<file path=ppt/notesSlides/_rels/notesSlide3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9.xml"/><Relationship Id="rId1" Type="http://schemas.openxmlformats.org/officeDocument/2006/relationships/notesMaster" Target="../notesMasters/notesMaster1.xml"/></Relationships>
</file>

<file path=ppt/notesSlides/_rels/notesSlide3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B6BED6A-FD6C-43CC-BECC-3FBC040DED5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</a:t>
            </a:fld>
            <a:endParaRPr lang="en-CA" altLang="en-US"/>
          </a:p>
        </p:txBody>
      </p:sp>
      <p:sp>
        <p:nvSpPr>
          <p:cNvPr id="428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8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186060E-FE6A-4A85-84CF-F883867033F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</a:t>
            </a:fld>
            <a:endParaRPr lang="en-CA" altLang="en-US"/>
          </a:p>
        </p:txBody>
      </p:sp>
      <p:sp>
        <p:nvSpPr>
          <p:cNvPr id="429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9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100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3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33925F8-4729-45E3-A32A-1B54B3277CE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101</a:t>
            </a:fld>
            <a:endParaRPr lang="en-CA" altLang="en-US"/>
          </a:p>
        </p:txBody>
      </p:sp>
      <p:sp>
        <p:nvSpPr>
          <p:cNvPr id="515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5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102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727028493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103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230168877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4079DA6-C1C3-4F20-91EF-C5910CD7A85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104</a:t>
            </a:fld>
            <a:endParaRPr lang="en-CA" altLang="en-US"/>
          </a:p>
        </p:txBody>
      </p:sp>
      <p:sp>
        <p:nvSpPr>
          <p:cNvPr id="620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0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217950911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105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51247967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106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227684527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1AEF59-2EA0-46D9-8249-062A88B3580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107</a:t>
            </a:fld>
            <a:endParaRPr lang="en-CA" altLang="en-US"/>
          </a:p>
        </p:txBody>
      </p:sp>
      <p:sp>
        <p:nvSpPr>
          <p:cNvPr id="508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8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874518841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108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9EE983D6-A5B4-43D9-97EF-CAD6B1EEA5C4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109</a:t>
            </a:fld>
            <a:endParaRPr lang="en-CA" altLang="en-US"/>
          </a:p>
        </p:txBody>
      </p:sp>
      <p:sp>
        <p:nvSpPr>
          <p:cNvPr id="524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4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A394158-26C4-4358-BA79-4BBD0E86BFE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</a:t>
            </a:fld>
            <a:endParaRPr lang="en-CA" altLang="en-US"/>
          </a:p>
        </p:txBody>
      </p:sp>
      <p:sp>
        <p:nvSpPr>
          <p:cNvPr id="430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C3A985ED-AE03-4E64-A5D2-5A6A1A4AD36D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110</a:t>
            </a:fld>
            <a:endParaRPr lang="en-CA" altLang="en-US"/>
          </a:p>
        </p:txBody>
      </p:sp>
      <p:sp>
        <p:nvSpPr>
          <p:cNvPr id="525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5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18CA4AA6-DB21-4D41-BAD5-A001B6D97DF3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111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2FD9393B-CEC4-41F3-9CC4-A7718DA98301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112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00D64B1-0A78-4D97-95FF-19E6019D4F7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113</a:t>
            </a:fld>
            <a:endParaRPr lang="en-CA" altLang="en-US"/>
          </a:p>
        </p:txBody>
      </p:sp>
      <p:sp>
        <p:nvSpPr>
          <p:cNvPr id="510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0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F73B482-74D2-4ECB-BB60-93A0BDB0138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114</a:t>
            </a:fld>
            <a:endParaRPr lang="en-CA" altLang="en-US"/>
          </a:p>
        </p:txBody>
      </p:sp>
      <p:sp>
        <p:nvSpPr>
          <p:cNvPr id="461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1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3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EC57F41-D39C-4384-B319-200B4D43EDF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115</a:t>
            </a:fld>
            <a:endParaRPr lang="en-CA" altLang="en-US"/>
          </a:p>
        </p:txBody>
      </p:sp>
      <p:sp>
        <p:nvSpPr>
          <p:cNvPr id="513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3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3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89027CE-4AD0-4BDE-8FE8-8648B36DEF4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116</a:t>
            </a:fld>
            <a:endParaRPr lang="en-CA" altLang="en-US"/>
          </a:p>
        </p:txBody>
      </p:sp>
      <p:sp>
        <p:nvSpPr>
          <p:cNvPr id="514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4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C66F2D4-B96C-4047-94E6-C3E2AF371B50}" type="slidenum">
              <a:rPr lang="en-CA" altLang="en-US"/>
              <a:pPr algn="r" eaLnBrk="1" hangingPunct="1">
                <a:spcBef>
                  <a:spcPct val="0"/>
                </a:spcBef>
              </a:pPr>
              <a:t>124</a:t>
            </a:fld>
            <a:endParaRPr lang="en-CA" altLang="en-US"/>
          </a:p>
        </p:txBody>
      </p:sp>
      <p:sp>
        <p:nvSpPr>
          <p:cNvPr id="528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8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919DB60-C125-1467-72DF-C90428431EA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>
            <a:extLst>
              <a:ext uri="{FF2B5EF4-FFF2-40B4-BE49-F238E27FC236}">
                <a16:creationId xmlns:a16="http://schemas.microsoft.com/office/drawing/2014/main" id="{E6E7CE65-9819-05AD-CCF6-8D8E6C9D6BFD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125</a:t>
            </a:fld>
            <a:endParaRPr lang="en-CA" altLang="en-US"/>
          </a:p>
        </p:txBody>
      </p:sp>
      <p:sp>
        <p:nvSpPr>
          <p:cNvPr id="478211" name="Rectangle 2">
            <a:extLst>
              <a:ext uri="{FF2B5EF4-FFF2-40B4-BE49-F238E27FC236}">
                <a16:creationId xmlns:a16="http://schemas.microsoft.com/office/drawing/2014/main" id="{B29BF438-746D-FF4F-A662-D1C27F3E6AAA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>
            <a:extLst>
              <a:ext uri="{FF2B5EF4-FFF2-40B4-BE49-F238E27FC236}">
                <a16:creationId xmlns:a16="http://schemas.microsoft.com/office/drawing/2014/main" id="{2AE2E780-3BA6-C8B8-0762-E54F3C81A09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751096084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56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0A4BA7F-1FE1-454D-8C44-F174BC663DB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126</a:t>
            </a:fld>
            <a:endParaRPr lang="en-CA" altLang="en-US"/>
          </a:p>
        </p:txBody>
      </p:sp>
      <p:sp>
        <p:nvSpPr>
          <p:cNvPr id="529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9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D495918-1269-488F-A648-D045F9A9878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</a:t>
            </a:fld>
            <a:endParaRPr lang="en-CA" altLang="en-US"/>
          </a:p>
        </p:txBody>
      </p:sp>
      <p:sp>
        <p:nvSpPr>
          <p:cNvPr id="431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1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6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DD54171-C4AF-4F96-9B6D-48C3F01F4E0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127</a:t>
            </a:fld>
            <a:endParaRPr lang="en-CA" altLang="en-US"/>
          </a:p>
        </p:txBody>
      </p:sp>
      <p:sp>
        <p:nvSpPr>
          <p:cNvPr id="530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0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6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685D0F8-4D97-4755-B3A5-217321EC818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128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BB9D185-6F25-4F2F-A30F-0951C7D063A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129</a:t>
            </a:fld>
            <a:endParaRPr lang="en-CA" altLang="en-US"/>
          </a:p>
        </p:txBody>
      </p:sp>
      <p:sp>
        <p:nvSpPr>
          <p:cNvPr id="533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3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130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7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B931AA3-75A2-4E1D-8C18-FFE31BBC473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131</a:t>
            </a:fld>
            <a:endParaRPr lang="en-CA" altLang="en-US"/>
          </a:p>
        </p:txBody>
      </p:sp>
      <p:sp>
        <p:nvSpPr>
          <p:cNvPr id="536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6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3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2389634-827D-4783-A04F-F1114AA38EE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132</a:t>
            </a:fld>
            <a:endParaRPr lang="en-CA" altLang="en-US"/>
          </a:p>
        </p:txBody>
      </p:sp>
      <p:sp>
        <p:nvSpPr>
          <p:cNvPr id="537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7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48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0E9AA0A-6D7D-49FD-9070-3C598E640C6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133</a:t>
            </a:fld>
            <a:endParaRPr lang="en-CA" altLang="en-US"/>
          </a:p>
        </p:txBody>
      </p:sp>
      <p:sp>
        <p:nvSpPr>
          <p:cNvPr id="538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8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8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24B186E-158A-4F8C-8BB1-67F10AB54D1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134</a:t>
            </a:fld>
            <a:endParaRPr lang="en-CA" altLang="en-US"/>
          </a:p>
        </p:txBody>
      </p:sp>
      <p:sp>
        <p:nvSpPr>
          <p:cNvPr id="539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9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8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56B1A0C-DBC9-45C0-81FA-BA4224770F8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135</a:t>
            </a:fld>
            <a:endParaRPr lang="en-CA" altLang="en-US"/>
          </a:p>
        </p:txBody>
      </p:sp>
      <p:sp>
        <p:nvSpPr>
          <p:cNvPr id="540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0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79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8C98100-5121-41B5-9778-FE7911D8F6E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136</a:t>
            </a:fld>
            <a:endParaRPr lang="en-CA" altLang="en-US"/>
          </a:p>
        </p:txBody>
      </p:sp>
      <p:sp>
        <p:nvSpPr>
          <p:cNvPr id="541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1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DD434BE-6DE9-4FF4-8335-2F18B99F213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</a:t>
            </a:fld>
            <a:endParaRPr lang="en-CA" altLang="en-US"/>
          </a:p>
        </p:txBody>
      </p:sp>
      <p:sp>
        <p:nvSpPr>
          <p:cNvPr id="432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2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B155444-BA5E-493D-AA4C-87597351343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137</a:t>
            </a:fld>
            <a:endParaRPr lang="en-CA" altLang="en-US"/>
          </a:p>
        </p:txBody>
      </p:sp>
      <p:sp>
        <p:nvSpPr>
          <p:cNvPr id="542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9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97CF6B8-C6EB-4A1B-88E8-F64E6A5CF71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138</a:t>
            </a:fld>
            <a:endParaRPr lang="en-CA" altLang="en-US"/>
          </a:p>
        </p:txBody>
      </p:sp>
      <p:sp>
        <p:nvSpPr>
          <p:cNvPr id="543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3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7EBFF53-F769-4E96-A66C-FF2FF5FE099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139</a:t>
            </a:fld>
            <a:endParaRPr lang="en-CA" altLang="en-US"/>
          </a:p>
        </p:txBody>
      </p:sp>
      <p:sp>
        <p:nvSpPr>
          <p:cNvPr id="544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4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F5D39EA-0374-4704-897B-F8313017547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140</a:t>
            </a:fld>
            <a:endParaRPr lang="en-CA" altLang="en-US"/>
          </a:p>
        </p:txBody>
      </p:sp>
      <p:sp>
        <p:nvSpPr>
          <p:cNvPr id="545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5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0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B46EDF9-E989-438E-BF69-F7EC6D8FF39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141</a:t>
            </a:fld>
            <a:endParaRPr lang="en-CA" altLang="en-US"/>
          </a:p>
        </p:txBody>
      </p:sp>
      <p:sp>
        <p:nvSpPr>
          <p:cNvPr id="546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6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0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C596DAA-7C99-4BFA-A931-DA53A274715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142</a:t>
            </a:fld>
            <a:endParaRPr lang="en-CA" altLang="en-US"/>
          </a:p>
        </p:txBody>
      </p:sp>
      <p:sp>
        <p:nvSpPr>
          <p:cNvPr id="547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7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50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0F35640-CB2D-47DB-9062-AD29E919D0D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143</a:t>
            </a:fld>
            <a:endParaRPr lang="en-CA" altLang="en-US"/>
          </a:p>
        </p:txBody>
      </p:sp>
      <p:sp>
        <p:nvSpPr>
          <p:cNvPr id="548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8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0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ECA81E9-AFFC-4DEE-ADBF-522041282C4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144</a:t>
            </a:fld>
            <a:endParaRPr lang="en-CA" altLang="en-US"/>
          </a:p>
        </p:txBody>
      </p:sp>
      <p:sp>
        <p:nvSpPr>
          <p:cNvPr id="549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9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79589C3-94C5-4394-88BE-4741F66C118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145</a:t>
            </a:fld>
            <a:endParaRPr lang="en-CA" altLang="en-US"/>
          </a:p>
        </p:txBody>
      </p:sp>
      <p:sp>
        <p:nvSpPr>
          <p:cNvPr id="550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0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1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BC1157B-4B8F-4C1C-BD34-0A85334C4EA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146</a:t>
            </a:fld>
            <a:endParaRPr lang="en-CA" altLang="en-US"/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6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685D0F8-4D97-4755-B3A5-217321EC818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1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07E3FF0-AB4B-4E8F-A9C7-372727EFB0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147</a:t>
            </a:fld>
            <a:endParaRPr lang="en-CA" altLang="en-US"/>
          </a:p>
        </p:txBody>
      </p:sp>
      <p:sp>
        <p:nvSpPr>
          <p:cNvPr id="552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2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949FF72-2208-45FC-BC2E-0E37894271B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148</a:t>
            </a:fld>
            <a:endParaRPr lang="en-CA" altLang="en-US"/>
          </a:p>
        </p:txBody>
      </p:sp>
      <p:sp>
        <p:nvSpPr>
          <p:cNvPr id="553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25D8F3F-94D3-4F98-8776-BD3C41077C8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149</a:t>
            </a:fld>
            <a:endParaRPr lang="en-CA" altLang="en-US"/>
          </a:p>
        </p:txBody>
      </p:sp>
      <p:sp>
        <p:nvSpPr>
          <p:cNvPr id="555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5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A0C353C-8F42-4B24-88EF-3F8B4BCF8ED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150</a:t>
            </a:fld>
            <a:endParaRPr lang="en-CA" altLang="en-US"/>
          </a:p>
        </p:txBody>
      </p:sp>
      <p:sp>
        <p:nvSpPr>
          <p:cNvPr id="556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6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FE84B77-AD8D-44C3-9206-A2A99234704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151</a:t>
            </a:fld>
            <a:endParaRPr lang="en-CA" altLang="en-US"/>
          </a:p>
        </p:txBody>
      </p:sp>
      <p:sp>
        <p:nvSpPr>
          <p:cNvPr id="557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7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5ADE286-0336-48E7-888C-04283D10C44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152</a:t>
            </a:fld>
            <a:endParaRPr lang="en-CA" altLang="en-US"/>
          </a:p>
        </p:txBody>
      </p:sp>
      <p:sp>
        <p:nvSpPr>
          <p:cNvPr id="559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9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5107084-1424-4AEE-8427-3D42C034DDB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153</a:t>
            </a:fld>
            <a:endParaRPr lang="en-CA" altLang="en-US"/>
          </a:p>
        </p:txBody>
      </p:sp>
      <p:sp>
        <p:nvSpPr>
          <p:cNvPr id="560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0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154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789911378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155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44262076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97790AB-A78C-40DB-B2C6-9BF0BDFEEF9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5227129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7790AB-A78C-40DB-B2C6-9BF0BDFEEF9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157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676316343"/>
      </p:ext>
    </p:extLst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7790AB-A78C-40DB-B2C6-9BF0BDFEEF9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158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328797412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7790AB-A78C-40DB-B2C6-9BF0BDFEEF9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159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831788065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7790AB-A78C-40DB-B2C6-9BF0BDFEEF9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160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0992210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7790AB-A78C-40DB-B2C6-9BF0BDFEEF9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161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249407823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56349528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27152256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10336386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08476749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78849675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167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17599106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21831471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4821304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63437438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00904372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56618970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48352311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22075189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FA971F8-4AA6-4D0A-AA8E-AADC735F1D4F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40549350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97790AB-A78C-40DB-B2C6-9BF0BDFEEF9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68987715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36A0721-D93A-4243-AFED-D389E83C0AE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</a:t>
            </a:fld>
            <a:endParaRPr lang="en-CA" altLang="en-US"/>
          </a:p>
        </p:txBody>
      </p:sp>
      <p:sp>
        <p:nvSpPr>
          <p:cNvPr id="435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5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06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9087933-3D19-4499-A3DE-CF33D432496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4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4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7C53007-C276-4F58-BD35-3C675326FF2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9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9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421721322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16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E323AAA-149B-46A2-8A00-A93A100A1BBE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179</a:t>
            </a:fld>
            <a:endParaRPr lang="en-US" altLang="en-US"/>
          </a:p>
        </p:txBody>
      </p:sp>
      <p:sp>
        <p:nvSpPr>
          <p:cNvPr id="575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5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E4E4A19-B27A-49DA-8C84-DE921F135A4E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180</a:t>
            </a:fld>
            <a:endParaRPr lang="en-US" altLang="en-US"/>
          </a:p>
        </p:txBody>
      </p:sp>
      <p:sp>
        <p:nvSpPr>
          <p:cNvPr id="576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6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7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8B1DC96-8120-46A5-8A19-558A4D24633E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181</a:t>
            </a:fld>
            <a:endParaRPr lang="en-US" altLang="en-US"/>
          </a:p>
        </p:txBody>
      </p:sp>
      <p:sp>
        <p:nvSpPr>
          <p:cNvPr id="577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7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4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05C9BC3-9719-4567-A26F-D5163308928B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182</a:t>
            </a:fld>
            <a:endParaRPr lang="en-US" altLang="en-US"/>
          </a:p>
        </p:txBody>
      </p:sp>
      <p:sp>
        <p:nvSpPr>
          <p:cNvPr id="578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8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7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8EBCE76-A179-42BA-86ED-1B581E53F329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183</a:t>
            </a:fld>
            <a:endParaRPr lang="en-US" altLang="en-US"/>
          </a:p>
        </p:txBody>
      </p:sp>
      <p:sp>
        <p:nvSpPr>
          <p:cNvPr id="579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9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7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8EBCE76-A179-42BA-86ED-1B581E53F329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184</a:t>
            </a:fld>
            <a:endParaRPr lang="en-US" altLang="en-US"/>
          </a:p>
        </p:txBody>
      </p:sp>
      <p:sp>
        <p:nvSpPr>
          <p:cNvPr id="579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9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27282387"/>
      </p:ext>
    </p:extLst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F5F9F6B-7C95-4EF0-AB76-3FD31AA501E7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185</a:t>
            </a:fld>
            <a:endParaRPr lang="en-US" altLang="en-US"/>
          </a:p>
        </p:txBody>
      </p:sp>
      <p:sp>
        <p:nvSpPr>
          <p:cNvPr id="580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0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8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F3EAAE9-1E57-4DCA-99A3-1DBE741578D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186</a:t>
            </a:fld>
            <a:endParaRPr lang="en-CA" altLang="en-US"/>
          </a:p>
        </p:txBody>
      </p:sp>
      <p:sp>
        <p:nvSpPr>
          <p:cNvPr id="581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1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6E804F8-A79E-4D78-94CD-842A40BBDE1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</a:t>
            </a:fld>
            <a:endParaRPr lang="en-CA" altLang="en-US"/>
          </a:p>
        </p:txBody>
      </p:sp>
      <p:sp>
        <p:nvSpPr>
          <p:cNvPr id="436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6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8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1F6CDF3-B8A7-4FDF-AFA0-DF2F638631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187</a:t>
            </a:fld>
            <a:endParaRPr lang="en-CA" altLang="en-US"/>
          </a:p>
        </p:txBody>
      </p:sp>
      <p:sp>
        <p:nvSpPr>
          <p:cNvPr id="582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2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8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3FB400-642E-4BE5-AD0E-B5E3B7B1669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188</a:t>
            </a:fld>
            <a:endParaRPr lang="en-CA" altLang="en-US"/>
          </a:p>
        </p:txBody>
      </p:sp>
      <p:sp>
        <p:nvSpPr>
          <p:cNvPr id="583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09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EE838C5-88B2-4F09-BBC4-8285299A1D8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189</a:t>
            </a:fld>
            <a:endParaRPr lang="en-CA" altLang="en-US"/>
          </a:p>
        </p:txBody>
      </p:sp>
      <p:sp>
        <p:nvSpPr>
          <p:cNvPr id="584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4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A19DB0E-7E91-4B28-8616-194F79E2F1D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190</a:t>
            </a:fld>
            <a:endParaRPr lang="en-CA" altLang="en-US"/>
          </a:p>
        </p:txBody>
      </p:sp>
      <p:sp>
        <p:nvSpPr>
          <p:cNvPr id="585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5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1877109-5FD9-4D01-83EA-EB9B73BD3BA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191</a:t>
            </a:fld>
            <a:endParaRPr lang="en-CA" altLang="en-US"/>
          </a:p>
        </p:txBody>
      </p:sp>
      <p:sp>
        <p:nvSpPr>
          <p:cNvPr id="586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6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9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6386C87-99F9-4550-9A01-D826705FD13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192</a:t>
            </a:fld>
            <a:endParaRPr lang="en-CA" altLang="en-US"/>
          </a:p>
        </p:txBody>
      </p:sp>
      <p:sp>
        <p:nvSpPr>
          <p:cNvPr id="587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7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0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13268F3-0700-4EB1-B842-15B88CB856F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193</a:t>
            </a:fld>
            <a:endParaRPr lang="en-CA" altLang="en-US"/>
          </a:p>
        </p:txBody>
      </p:sp>
      <p:sp>
        <p:nvSpPr>
          <p:cNvPr id="588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8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0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3811229-13B9-4A17-9C72-0D7E8735777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194</a:t>
            </a:fld>
            <a:endParaRPr lang="en-CA" altLang="en-US"/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0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AFA3068-1B66-4ADD-9086-16F854F1C8F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195</a:t>
            </a:fld>
            <a:endParaRPr lang="en-CA" altLang="en-US"/>
          </a:p>
        </p:txBody>
      </p:sp>
      <p:sp>
        <p:nvSpPr>
          <p:cNvPr id="590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0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0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8534B84-7A17-44E8-BAF7-4A17B68234C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196</a:t>
            </a:fld>
            <a:endParaRPr lang="en-CA" altLang="en-US"/>
          </a:p>
        </p:txBody>
      </p:sp>
      <p:sp>
        <p:nvSpPr>
          <p:cNvPr id="591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1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571BF30-1E59-4352-840F-AEC51884C55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</a:t>
            </a:fld>
            <a:endParaRPr lang="en-CA" altLang="en-US"/>
          </a:p>
        </p:txBody>
      </p:sp>
      <p:sp>
        <p:nvSpPr>
          <p:cNvPr id="437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7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1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5A73E64-730C-429A-A667-47D2E30156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197</a:t>
            </a:fld>
            <a:endParaRPr lang="en-CA" altLang="en-US"/>
          </a:p>
        </p:txBody>
      </p:sp>
      <p:sp>
        <p:nvSpPr>
          <p:cNvPr id="592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2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1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5A73E64-730C-429A-A667-47D2E30156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198</a:t>
            </a:fld>
            <a:endParaRPr lang="en-CA" altLang="en-US"/>
          </a:p>
        </p:txBody>
      </p:sp>
      <p:sp>
        <p:nvSpPr>
          <p:cNvPr id="592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2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82165421"/>
      </p:ext>
    </p:extLst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1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4DC2E2F-D3E1-46DB-A880-722058B2E13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199</a:t>
            </a:fld>
            <a:endParaRPr lang="en-CA" altLang="en-US"/>
          </a:p>
        </p:txBody>
      </p:sp>
      <p:sp>
        <p:nvSpPr>
          <p:cNvPr id="593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1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DA1E487-E1C8-40AE-87F8-A680A81FE23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200</a:t>
            </a:fld>
            <a:endParaRPr lang="en-CA" altLang="en-US"/>
          </a:p>
        </p:txBody>
      </p:sp>
      <p:sp>
        <p:nvSpPr>
          <p:cNvPr id="594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4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1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1A1F3CD-D9FD-4409-AD07-D9AB7C8AA1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201</a:t>
            </a:fld>
            <a:endParaRPr lang="en-CA" altLang="en-US"/>
          </a:p>
        </p:txBody>
      </p:sp>
      <p:sp>
        <p:nvSpPr>
          <p:cNvPr id="595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5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44FEC47-40BE-466D-BA2D-819C6490DDA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202</a:t>
            </a:fld>
            <a:endParaRPr lang="en-CA" altLang="en-US"/>
          </a:p>
        </p:txBody>
      </p:sp>
      <p:sp>
        <p:nvSpPr>
          <p:cNvPr id="596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6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2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B02A0B0-5636-472F-8D56-FE49EEE9D8D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203</a:t>
            </a:fld>
            <a:endParaRPr lang="en-CA" altLang="en-US"/>
          </a:p>
        </p:txBody>
      </p:sp>
      <p:sp>
        <p:nvSpPr>
          <p:cNvPr id="598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8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2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F8DB5F0-0D17-4AC6-AF2D-CFDAE5A4016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204</a:t>
            </a:fld>
            <a:endParaRPr lang="en-CA" altLang="en-US"/>
          </a:p>
        </p:txBody>
      </p:sp>
      <p:sp>
        <p:nvSpPr>
          <p:cNvPr id="599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9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2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927EC6E-41A6-4407-8D2F-CEF970A3418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205</a:t>
            </a:fld>
            <a:endParaRPr lang="en-CA" altLang="en-US"/>
          </a:p>
        </p:txBody>
      </p:sp>
      <p:sp>
        <p:nvSpPr>
          <p:cNvPr id="600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0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44FEC47-40BE-466D-BA2D-819C6490DDA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206</a:t>
            </a:fld>
            <a:endParaRPr lang="en-CA" altLang="en-US"/>
          </a:p>
        </p:txBody>
      </p:sp>
      <p:sp>
        <p:nvSpPr>
          <p:cNvPr id="596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6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69309824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4533C84-79E6-4758-A444-D15D63088A2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</a:t>
            </a:fld>
            <a:endParaRPr lang="en-CA" altLang="en-US"/>
          </a:p>
        </p:txBody>
      </p:sp>
      <p:sp>
        <p:nvSpPr>
          <p:cNvPr id="438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8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2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8229A51-1589-4B0B-86C6-89421D1F001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207</a:t>
            </a:fld>
            <a:endParaRPr lang="en-CA" altLang="en-US"/>
          </a:p>
        </p:txBody>
      </p:sp>
      <p:sp>
        <p:nvSpPr>
          <p:cNvPr id="601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1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3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547268D-31FB-4AB8-942C-75518CD866C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208</a:t>
            </a:fld>
            <a:endParaRPr lang="en-CA" altLang="en-US"/>
          </a:p>
        </p:txBody>
      </p:sp>
      <p:sp>
        <p:nvSpPr>
          <p:cNvPr id="602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2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3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FFF7BAA-6DE7-4CD6-878E-BA976044D4D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209</a:t>
            </a:fld>
            <a:endParaRPr lang="en-CA" altLang="en-US"/>
          </a:p>
        </p:txBody>
      </p:sp>
      <p:sp>
        <p:nvSpPr>
          <p:cNvPr id="603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3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F99C59B-B0AE-4A31-8A1C-31054B11247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210</a:t>
            </a:fld>
            <a:endParaRPr lang="en-CA" altLang="en-US"/>
          </a:p>
        </p:txBody>
      </p:sp>
      <p:sp>
        <p:nvSpPr>
          <p:cNvPr id="613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3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6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D76C90E-8FE7-4CFF-A321-D61D3F4ED66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211</a:t>
            </a:fld>
            <a:endParaRPr lang="en-CA" altLang="en-US"/>
          </a:p>
        </p:txBody>
      </p:sp>
      <p:sp>
        <p:nvSpPr>
          <p:cNvPr id="614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4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B9B5D39-B140-4AFD-8D5E-61554683AC7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212</a:t>
            </a:fld>
            <a:endParaRPr lang="en-CA" altLang="en-US"/>
          </a:p>
        </p:txBody>
      </p:sp>
      <p:sp>
        <p:nvSpPr>
          <p:cNvPr id="615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5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213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59532D8-B065-46A5-8D3B-1847B3DAE16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214</a:t>
            </a:fld>
            <a:endParaRPr lang="en-CA" altLang="en-US"/>
          </a:p>
        </p:txBody>
      </p:sp>
      <p:sp>
        <p:nvSpPr>
          <p:cNvPr id="617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74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A962C3E-27EA-4336-8B95-5328C98409C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215</a:t>
            </a:fld>
            <a:endParaRPr lang="en-CA" altLang="en-US"/>
          </a:p>
        </p:txBody>
      </p:sp>
      <p:sp>
        <p:nvSpPr>
          <p:cNvPr id="618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8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7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C8C5DF7-3BD4-4214-8008-26B9FDF4DE7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216</a:t>
            </a:fld>
            <a:endParaRPr lang="en-CA" altLang="en-US"/>
          </a:p>
        </p:txBody>
      </p:sp>
      <p:sp>
        <p:nvSpPr>
          <p:cNvPr id="619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9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E92EE91-6E1B-4380-9F28-CE8B42F37EA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</a:t>
            </a:fld>
            <a:endParaRPr lang="en-CA" altLang="en-US"/>
          </a:p>
        </p:txBody>
      </p:sp>
      <p:sp>
        <p:nvSpPr>
          <p:cNvPr id="439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9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4079DA6-C1C3-4F20-91EF-C5910CD7A85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217</a:t>
            </a:fld>
            <a:endParaRPr lang="en-CA" altLang="en-US"/>
          </a:p>
        </p:txBody>
      </p:sp>
      <p:sp>
        <p:nvSpPr>
          <p:cNvPr id="620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0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4079DA6-C1C3-4F20-91EF-C5910CD7A85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218</a:t>
            </a:fld>
            <a:endParaRPr lang="en-CA" altLang="en-US"/>
          </a:p>
        </p:txBody>
      </p:sp>
      <p:sp>
        <p:nvSpPr>
          <p:cNvPr id="620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0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885185411"/>
      </p:ext>
    </p:extLst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49C3B28-2655-4B0D-89FB-BF727D47C39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219</a:t>
            </a:fld>
            <a:endParaRPr lang="en-CA" altLang="en-US"/>
          </a:p>
        </p:txBody>
      </p:sp>
      <p:sp>
        <p:nvSpPr>
          <p:cNvPr id="621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1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026009-5288-4631-8D43-686930EDE6D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220</a:t>
            </a:fld>
            <a:endParaRPr lang="en-CA" altLang="en-US"/>
          </a:p>
        </p:txBody>
      </p:sp>
      <p:sp>
        <p:nvSpPr>
          <p:cNvPr id="622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2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026009-5288-4631-8D43-686930EDE6D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221</a:t>
            </a:fld>
            <a:endParaRPr lang="en-CA" altLang="en-US"/>
          </a:p>
        </p:txBody>
      </p:sp>
      <p:sp>
        <p:nvSpPr>
          <p:cNvPr id="622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2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646287527"/>
      </p:ext>
    </p:extLst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8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8146E73-9B72-4D79-919C-8CA2FB09980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222</a:t>
            </a:fld>
            <a:endParaRPr lang="en-CA" altLang="en-US"/>
          </a:p>
        </p:txBody>
      </p:sp>
      <p:sp>
        <p:nvSpPr>
          <p:cNvPr id="624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8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D330AB8-FF71-4F85-A076-E3B57AA937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223</a:t>
            </a:fld>
            <a:endParaRPr lang="en-CA" altLang="en-US"/>
          </a:p>
        </p:txBody>
      </p:sp>
      <p:sp>
        <p:nvSpPr>
          <p:cNvPr id="625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5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8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B047205-E7E3-4C5B-9766-3BC5B111FA9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224</a:t>
            </a:fld>
            <a:endParaRPr lang="en-CA" altLang="en-US"/>
          </a:p>
        </p:txBody>
      </p:sp>
      <p:sp>
        <p:nvSpPr>
          <p:cNvPr id="626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6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F7733B6-8AEE-489B-A2F2-ED3B6B37D3B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225</a:t>
            </a:fld>
            <a:endParaRPr lang="en-CA" altLang="en-US"/>
          </a:p>
        </p:txBody>
      </p:sp>
      <p:sp>
        <p:nvSpPr>
          <p:cNvPr id="627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7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9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16D4C75-C2BD-4314-B988-781844A8AB1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226</a:t>
            </a:fld>
            <a:endParaRPr lang="en-CA" altLang="en-US"/>
          </a:p>
        </p:txBody>
      </p:sp>
      <p:sp>
        <p:nvSpPr>
          <p:cNvPr id="628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8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ADD9EA1-B909-4BC7-AAC4-F42E9EC4F2D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</a:t>
            </a:fld>
            <a:endParaRPr lang="en-CA" altLang="en-US"/>
          </a:p>
        </p:txBody>
      </p:sp>
      <p:sp>
        <p:nvSpPr>
          <p:cNvPr id="440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9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F45C000-29F0-4558-8B5C-868C03B7620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227</a:t>
            </a:fld>
            <a:endParaRPr lang="en-CA" altLang="en-US"/>
          </a:p>
        </p:txBody>
      </p:sp>
      <p:sp>
        <p:nvSpPr>
          <p:cNvPr id="629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9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0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248B14A-3A1B-4104-A977-B5F6F936093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228</a:t>
            </a:fld>
            <a:endParaRPr lang="en-CA" altLang="en-US"/>
          </a:p>
        </p:txBody>
      </p:sp>
      <p:sp>
        <p:nvSpPr>
          <p:cNvPr id="632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2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0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A75833C-D318-4E50-9E5B-067ADF21325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229</a:t>
            </a:fld>
            <a:endParaRPr lang="en-CA" altLang="en-US"/>
          </a:p>
        </p:txBody>
      </p:sp>
      <p:sp>
        <p:nvSpPr>
          <p:cNvPr id="633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3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0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D4F924C-40C5-4141-AC9D-2245D11FA50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230</a:t>
            </a:fld>
            <a:endParaRPr lang="en-CA" altLang="en-US"/>
          </a:p>
        </p:txBody>
      </p:sp>
      <p:sp>
        <p:nvSpPr>
          <p:cNvPr id="634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41268C7-F60C-46AB-9B62-915E47F241D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231</a:t>
            </a:fld>
            <a:endParaRPr lang="en-CA" altLang="en-US"/>
          </a:p>
        </p:txBody>
      </p:sp>
      <p:sp>
        <p:nvSpPr>
          <p:cNvPr id="635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5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1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9C13101-941E-420B-9848-67AFFCB26EC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232</a:t>
            </a:fld>
            <a:endParaRPr lang="en-CA" altLang="en-US"/>
          </a:p>
        </p:txBody>
      </p:sp>
      <p:sp>
        <p:nvSpPr>
          <p:cNvPr id="636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6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2E4D245-21D7-4392-827B-B09196AE799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233</a:t>
            </a:fld>
            <a:endParaRPr lang="en-CA" altLang="en-US"/>
          </a:p>
        </p:txBody>
      </p:sp>
      <p:sp>
        <p:nvSpPr>
          <p:cNvPr id="637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7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A58E009-12EA-427D-97B7-12E77AB42D7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234</a:t>
            </a:fld>
            <a:endParaRPr lang="en-CA" altLang="en-US"/>
          </a:p>
        </p:txBody>
      </p:sp>
      <p:sp>
        <p:nvSpPr>
          <p:cNvPr id="638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8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2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204BD44-B5C4-49BB-8E98-BDBBBE47174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235</a:t>
            </a:fld>
            <a:endParaRPr lang="en-CA" altLang="en-US"/>
          </a:p>
        </p:txBody>
      </p:sp>
      <p:sp>
        <p:nvSpPr>
          <p:cNvPr id="640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0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C3AFED4-25D4-47DE-A878-4BCEFE4F59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236</a:t>
            </a:fld>
            <a:endParaRPr lang="en-CA" altLang="en-US"/>
          </a:p>
        </p:txBody>
      </p:sp>
      <p:sp>
        <p:nvSpPr>
          <p:cNvPr id="641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1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1F03F83-F469-4E7E-96B7-476427E6D37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</a:t>
            </a:fld>
            <a:endParaRPr lang="en-CA" altLang="en-US"/>
          </a:p>
        </p:txBody>
      </p:sp>
      <p:sp>
        <p:nvSpPr>
          <p:cNvPr id="441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1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F1CBF0-C783-450E-B94E-7413DCFE4BB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51004276"/>
      </p:ext>
    </p:extLst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F1CBF0-C783-450E-B94E-7413DCFE4BB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62438669"/>
      </p:ext>
    </p:extLst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F1CBF0-C783-450E-B94E-7413DCFE4BB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74437334"/>
      </p:ext>
    </p:extLst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F1CBF0-C783-450E-B94E-7413DCFE4BB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58373247"/>
      </p:ext>
    </p:extLst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F1CBF0-C783-450E-B94E-7413DCFE4BB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39888743"/>
      </p:ext>
    </p:extLst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F1CBF0-C783-450E-B94E-7413DCFE4BB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779839178"/>
      </p:ext>
    </p:extLst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BF1CBF0-C783-450E-B94E-7413DCFE4BB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1867686915"/>
      </p:ext>
    </p:extLst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2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98D36BA-EDB6-4E17-9A59-BB0D5BA7B31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246</a:t>
            </a:fld>
            <a:endParaRPr lang="en-CA" altLang="en-US"/>
          </a:p>
        </p:txBody>
      </p:sp>
      <p:sp>
        <p:nvSpPr>
          <p:cNvPr id="642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2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2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22FB294-D7B3-4B20-BF8B-0FFBAC79A8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247</a:t>
            </a:fld>
            <a:endParaRPr lang="en-CA" altLang="en-US"/>
          </a:p>
        </p:txBody>
      </p:sp>
      <p:sp>
        <p:nvSpPr>
          <p:cNvPr id="643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3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3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A154E3E-2DBE-45D6-8DB2-B36157539C4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248</a:t>
            </a:fld>
            <a:endParaRPr lang="en-CA" altLang="en-US"/>
          </a:p>
        </p:txBody>
      </p:sp>
      <p:sp>
        <p:nvSpPr>
          <p:cNvPr id="644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4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A1E2A94-493D-4F1D-A9E6-0C6C45BC436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</a:t>
            </a:fld>
            <a:endParaRPr lang="en-CA" altLang="en-US"/>
          </a:p>
        </p:txBody>
      </p:sp>
      <p:sp>
        <p:nvSpPr>
          <p:cNvPr id="442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2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3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7B387E9-9240-46C9-A4FD-7A9E32FC892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249</a:t>
            </a:fld>
            <a:endParaRPr lang="en-CA" altLang="en-US"/>
          </a:p>
        </p:txBody>
      </p:sp>
      <p:sp>
        <p:nvSpPr>
          <p:cNvPr id="645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5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3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4390718-EC83-4E55-BBFA-B5A5104B668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250</a:t>
            </a:fld>
            <a:endParaRPr lang="en-CA" altLang="en-US"/>
          </a:p>
        </p:txBody>
      </p:sp>
      <p:sp>
        <p:nvSpPr>
          <p:cNvPr id="646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6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3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486BA9C-1109-4A62-973E-0DF2A862952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251</a:t>
            </a:fld>
            <a:endParaRPr lang="en-CA" altLang="en-US"/>
          </a:p>
        </p:txBody>
      </p:sp>
      <p:sp>
        <p:nvSpPr>
          <p:cNvPr id="647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7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8F2A5CC-75CA-4F56-B4E8-5815BFE4019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252</a:t>
            </a:fld>
            <a:endParaRPr lang="en-CA" altLang="en-US"/>
          </a:p>
        </p:txBody>
      </p:sp>
      <p:sp>
        <p:nvSpPr>
          <p:cNvPr id="648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8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4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DA71AA0-FFE7-4A89-A4FC-A8AEF745648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253</a:t>
            </a:fld>
            <a:endParaRPr lang="en-CA" altLang="en-US"/>
          </a:p>
        </p:txBody>
      </p:sp>
      <p:sp>
        <p:nvSpPr>
          <p:cNvPr id="649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9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4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D1CB920-F158-465A-9E2B-7C58D657FA9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254</a:t>
            </a:fld>
            <a:endParaRPr lang="en-CA" altLang="en-US"/>
          </a:p>
        </p:txBody>
      </p:sp>
      <p:sp>
        <p:nvSpPr>
          <p:cNvPr id="650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0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4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6F45952-67A3-4DD5-A387-93FA70A5D10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255</a:t>
            </a:fld>
            <a:endParaRPr lang="en-CA" altLang="en-US"/>
          </a:p>
        </p:txBody>
      </p:sp>
      <p:sp>
        <p:nvSpPr>
          <p:cNvPr id="651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1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256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642154452"/>
      </p:ext>
    </p:extLst>
  </p:cSld>
  <p:clrMapOvr>
    <a:masterClrMapping/>
  </p:clrMapOvr>
</p:notes>
</file>

<file path=ppt/notesSlides/notesSlide2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257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12866794"/>
      </p:ext>
    </p:extLst>
  </p:cSld>
  <p:clrMapOvr>
    <a:masterClrMapping/>
  </p:clrMapOvr>
</p:notes>
</file>

<file path=ppt/notesSlides/notesSlide2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258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326144115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E6E79BB-7AE3-4D78-AD36-BF7A97A2421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</a:t>
            </a:fld>
            <a:endParaRPr lang="en-CA" altLang="en-US"/>
          </a:p>
        </p:txBody>
      </p:sp>
      <p:sp>
        <p:nvSpPr>
          <p:cNvPr id="443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3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259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157039033"/>
      </p:ext>
    </p:extLst>
  </p:cSld>
  <p:clrMapOvr>
    <a:masterClrMapping/>
  </p:clrMapOvr>
</p:notes>
</file>

<file path=ppt/notesSlides/notesSlide2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260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886976284"/>
      </p:ext>
    </p:extLst>
  </p:cSld>
  <p:clrMapOvr>
    <a:masterClrMapping/>
  </p:clrMapOvr>
</p:notes>
</file>

<file path=ppt/notesSlides/notesSlide2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261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588800885"/>
      </p:ext>
    </p:extLst>
  </p:cSld>
  <p:clrMapOvr>
    <a:masterClrMapping/>
  </p:clrMapOvr>
</p:notes>
</file>

<file path=ppt/notesSlides/notesSlide2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262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064563066"/>
      </p:ext>
    </p:extLst>
  </p:cSld>
  <p:clrMapOvr>
    <a:masterClrMapping/>
  </p:clrMapOvr>
</p:notes>
</file>

<file path=ppt/notesSlides/notesSlide2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263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179291037"/>
      </p:ext>
    </p:extLst>
  </p:cSld>
  <p:clrMapOvr>
    <a:masterClrMapping/>
  </p:clrMapOvr>
</p:notes>
</file>

<file path=ppt/notesSlides/notesSlide2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264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96393270"/>
      </p:ext>
    </p:extLst>
  </p:cSld>
  <p:clrMapOvr>
    <a:masterClrMapping/>
  </p:clrMapOvr>
</p:notes>
</file>

<file path=ppt/notesSlides/notesSlide2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265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63578850"/>
      </p:ext>
    </p:extLst>
  </p:cSld>
  <p:clrMapOvr>
    <a:masterClrMapping/>
  </p:clrMapOvr>
</p:notes>
</file>

<file path=ppt/notesSlides/notesSlide2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266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512419496"/>
      </p:ext>
    </p:extLst>
  </p:cSld>
  <p:clrMapOvr>
    <a:masterClrMapping/>
  </p:clrMapOvr>
</p:notes>
</file>

<file path=ppt/notesSlides/notesSlide2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267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868469618"/>
      </p:ext>
    </p:extLst>
  </p:cSld>
  <p:clrMapOvr>
    <a:masterClrMapping/>
  </p:clrMapOvr>
</p:notes>
</file>

<file path=ppt/notesSlides/notesSlide2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268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942155071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108072B-86EB-434B-96FD-2728A9571C3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</a:t>
            </a:fld>
            <a:endParaRPr lang="en-CA" altLang="en-US"/>
          </a:p>
        </p:txBody>
      </p:sp>
      <p:sp>
        <p:nvSpPr>
          <p:cNvPr id="444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4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269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877726090"/>
      </p:ext>
    </p:extLst>
  </p:cSld>
  <p:clrMapOvr>
    <a:masterClrMapping/>
  </p:clrMapOvr>
</p:notes>
</file>

<file path=ppt/notesSlides/notesSlide2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270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353071662"/>
      </p:ext>
    </p:extLst>
  </p:cSld>
  <p:clrMapOvr>
    <a:masterClrMapping/>
  </p:clrMapOvr>
</p:notes>
</file>

<file path=ppt/notesSlides/notesSlide2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271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291669352"/>
      </p:ext>
    </p:extLst>
  </p:cSld>
  <p:clrMapOvr>
    <a:masterClrMapping/>
  </p:clrMapOvr>
</p:notes>
</file>

<file path=ppt/notesSlides/notesSlide2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272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634144568"/>
      </p:ext>
    </p:extLst>
  </p:cSld>
  <p:clrMapOvr>
    <a:masterClrMapping/>
  </p:clrMapOvr>
</p:notes>
</file>

<file path=ppt/notesSlides/notesSlide2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273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036440881"/>
      </p:ext>
    </p:extLst>
  </p:cSld>
  <p:clrMapOvr>
    <a:masterClrMapping/>
  </p:clrMapOvr>
</p:notes>
</file>

<file path=ppt/notesSlides/notesSlide2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7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C722F16-2126-4625-AD12-4461676F798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274</a:t>
            </a:fld>
            <a:endParaRPr lang="en-CA" altLang="en-US"/>
          </a:p>
        </p:txBody>
      </p:sp>
      <p:sp>
        <p:nvSpPr>
          <p:cNvPr id="662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2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692F57E-782F-4EC2-8CAA-6B8EFB9E965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275</a:t>
            </a:fld>
            <a:endParaRPr lang="en-CA" altLang="en-US"/>
          </a:p>
        </p:txBody>
      </p:sp>
      <p:sp>
        <p:nvSpPr>
          <p:cNvPr id="66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3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7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BDCDE36-D3D6-4F57-A517-58CEB301A0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276</a:t>
            </a:fld>
            <a:endParaRPr lang="en-CA" altLang="en-US"/>
          </a:p>
        </p:txBody>
      </p:sp>
      <p:sp>
        <p:nvSpPr>
          <p:cNvPr id="664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4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DA50902-F9A3-4D2C-A524-2A1546EBB98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277</a:t>
            </a:fld>
            <a:endParaRPr lang="en-CA" altLang="en-US"/>
          </a:p>
        </p:txBody>
      </p:sp>
      <p:sp>
        <p:nvSpPr>
          <p:cNvPr id="665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8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0971FF0-CF7B-4F33-B230-E9EE1E044B7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278</a:t>
            </a:fld>
            <a:endParaRPr lang="en-CA" altLang="en-US"/>
          </a:p>
        </p:txBody>
      </p:sp>
      <p:sp>
        <p:nvSpPr>
          <p:cNvPr id="666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6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814B124-CB5E-4076-A1F8-070BB63BD73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</a:t>
            </a:fld>
            <a:endParaRPr lang="en-CA" altLang="en-US"/>
          </a:p>
        </p:txBody>
      </p:sp>
      <p:sp>
        <p:nvSpPr>
          <p:cNvPr id="445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5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8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02B7290-12B3-4E0D-927F-43F69343E1D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279</a:t>
            </a:fld>
            <a:endParaRPr lang="en-CA" altLang="en-US"/>
          </a:p>
        </p:txBody>
      </p:sp>
      <p:sp>
        <p:nvSpPr>
          <p:cNvPr id="66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38D07A5-3EB7-48DC-B477-1D9CD7E17E4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280</a:t>
            </a:fld>
            <a:endParaRPr lang="en-CA" altLang="en-US"/>
          </a:p>
        </p:txBody>
      </p:sp>
      <p:sp>
        <p:nvSpPr>
          <p:cNvPr id="668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8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282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44181194"/>
      </p:ext>
    </p:extLst>
  </p:cSld>
  <p:clrMapOvr>
    <a:masterClrMapping/>
  </p:clrMapOvr>
</p:notes>
</file>

<file path=ppt/notesSlides/notesSlide2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2C6C8D7-3FA7-49FD-8322-7AB8F846B81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283</a:t>
            </a:fld>
            <a:endParaRPr lang="en-CA" altLang="en-US"/>
          </a:p>
        </p:txBody>
      </p:sp>
      <p:sp>
        <p:nvSpPr>
          <p:cNvPr id="670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0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C821AAE-ACB5-4058-8AED-7AB6CD52A0A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284</a:t>
            </a:fld>
            <a:endParaRPr lang="en-CA" altLang="en-US"/>
          </a:p>
        </p:txBody>
      </p:sp>
      <p:sp>
        <p:nvSpPr>
          <p:cNvPr id="671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1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9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D943890-2E6F-49B0-ADE8-7D8F0F0F23C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285</a:t>
            </a:fld>
            <a:endParaRPr lang="en-CA" altLang="en-US"/>
          </a:p>
        </p:txBody>
      </p:sp>
      <p:sp>
        <p:nvSpPr>
          <p:cNvPr id="66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9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212673562"/>
      </p:ext>
    </p:extLst>
  </p:cSld>
  <p:clrMapOvr>
    <a:masterClrMapping/>
  </p:clrMapOvr>
</p:notes>
</file>

<file path=ppt/notesSlides/notesSlide2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9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D943890-2E6F-49B0-ADE8-7D8F0F0F23C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286</a:t>
            </a:fld>
            <a:endParaRPr lang="en-CA" altLang="en-US"/>
          </a:p>
        </p:txBody>
      </p:sp>
      <p:sp>
        <p:nvSpPr>
          <p:cNvPr id="66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9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672110866"/>
      </p:ext>
    </p:extLst>
  </p:cSld>
  <p:clrMapOvr>
    <a:masterClrMapping/>
  </p:clrMapOvr>
</p:notes>
</file>

<file path=ppt/notesSlides/notesSlide2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36C49D7-0863-4339-B31F-57DB8C14DC7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287</a:t>
            </a:fld>
            <a:endParaRPr lang="en-CA" altLang="en-US"/>
          </a:p>
        </p:txBody>
      </p:sp>
      <p:sp>
        <p:nvSpPr>
          <p:cNvPr id="672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2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0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B1CA9AE-5A87-49B9-8C40-2E809BB7426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288</a:t>
            </a:fld>
            <a:endParaRPr lang="en-CA" altLang="en-US"/>
          </a:p>
        </p:txBody>
      </p:sp>
      <p:sp>
        <p:nvSpPr>
          <p:cNvPr id="673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3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C889072-BA75-4DB5-9C54-53CCBBB58D4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290</a:t>
            </a:fld>
            <a:endParaRPr lang="en-CA" altLang="en-US"/>
          </a:p>
        </p:txBody>
      </p:sp>
      <p:sp>
        <p:nvSpPr>
          <p:cNvPr id="674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4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D5B8032-21AC-42D6-AA55-E2AAB1C1E61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</a:t>
            </a:fld>
            <a:endParaRPr lang="en-CA" altLang="en-US"/>
          </a:p>
        </p:txBody>
      </p:sp>
      <p:sp>
        <p:nvSpPr>
          <p:cNvPr id="446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6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7E4C40D-0075-4F0C-B510-8D1B4DA2E9A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291</a:t>
            </a:fld>
            <a:endParaRPr lang="en-CA" altLang="en-US"/>
          </a:p>
        </p:txBody>
      </p:sp>
      <p:sp>
        <p:nvSpPr>
          <p:cNvPr id="675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D9F29AC-8EC2-49E7-8AC4-762EFFC0389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292</a:t>
            </a:fld>
            <a:endParaRPr lang="en-CA" altLang="en-US"/>
          </a:p>
        </p:txBody>
      </p:sp>
      <p:sp>
        <p:nvSpPr>
          <p:cNvPr id="676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6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1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AC78F08-C40D-4649-B076-3A386D6266D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299</a:t>
            </a:fld>
            <a:endParaRPr lang="en-CA" altLang="en-US"/>
          </a:p>
        </p:txBody>
      </p:sp>
      <p:sp>
        <p:nvSpPr>
          <p:cNvPr id="677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7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1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BA197DE-E311-4EB3-9F81-02EB7DBD365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301</a:t>
            </a:fld>
            <a:endParaRPr lang="en-CA" altLang="en-US"/>
          </a:p>
        </p:txBody>
      </p:sp>
      <p:sp>
        <p:nvSpPr>
          <p:cNvPr id="678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8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55D17CC-4FBA-4DBB-8866-218240D21EC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303</a:t>
            </a:fld>
            <a:endParaRPr lang="en-CA" altLang="en-US"/>
          </a:p>
        </p:txBody>
      </p:sp>
      <p:sp>
        <p:nvSpPr>
          <p:cNvPr id="67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2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EC43C5E-CF56-477D-B39F-B7B850E9F37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305</a:t>
            </a:fld>
            <a:endParaRPr lang="en-CA" altLang="en-US"/>
          </a:p>
        </p:txBody>
      </p:sp>
      <p:sp>
        <p:nvSpPr>
          <p:cNvPr id="680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0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2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19D2D40-9675-40CD-A72E-2277E8661A3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307</a:t>
            </a:fld>
            <a:endParaRPr lang="en-CA" altLang="en-US"/>
          </a:p>
        </p:txBody>
      </p:sp>
      <p:sp>
        <p:nvSpPr>
          <p:cNvPr id="68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2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B40038D-EEEA-4F8A-AF1F-F30C63961C4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309</a:t>
            </a:fld>
            <a:endParaRPr lang="en-CA" altLang="en-US"/>
          </a:p>
        </p:txBody>
      </p:sp>
      <p:sp>
        <p:nvSpPr>
          <p:cNvPr id="683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3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C632B73-C287-4C92-B25E-2D11319D4DE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311</a:t>
            </a:fld>
            <a:endParaRPr lang="en-CA" altLang="en-US"/>
          </a:p>
        </p:txBody>
      </p:sp>
      <p:sp>
        <p:nvSpPr>
          <p:cNvPr id="68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3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0CB9435-AC6A-4519-888E-826DA8E25BE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313</a:t>
            </a:fld>
            <a:endParaRPr lang="en-CA" altLang="en-US"/>
          </a:p>
        </p:txBody>
      </p:sp>
      <p:sp>
        <p:nvSpPr>
          <p:cNvPr id="685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8A92C72-FA58-426A-B5DF-C17276C0018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</a:t>
            </a:fld>
            <a:endParaRPr lang="en-CA" altLang="en-US"/>
          </a:p>
        </p:txBody>
      </p:sp>
      <p:sp>
        <p:nvSpPr>
          <p:cNvPr id="447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7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3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D4DDCFE-B915-489F-A1B6-B4E3E93F7A1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315</a:t>
            </a:fld>
            <a:endParaRPr lang="en-CA" altLang="en-US"/>
          </a:p>
        </p:txBody>
      </p:sp>
      <p:sp>
        <p:nvSpPr>
          <p:cNvPr id="68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AEEA468-0063-4355-A10C-71B2BB61B73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317</a:t>
            </a:fld>
            <a:endParaRPr lang="en-CA" altLang="en-US"/>
          </a:p>
        </p:txBody>
      </p:sp>
      <p:sp>
        <p:nvSpPr>
          <p:cNvPr id="687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7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3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00B4B2E-6762-4274-A081-148ED411907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319</a:t>
            </a:fld>
            <a:endParaRPr lang="en-CA" altLang="en-US"/>
          </a:p>
        </p:txBody>
      </p:sp>
      <p:sp>
        <p:nvSpPr>
          <p:cNvPr id="688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8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4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2A078C7-4223-4AB8-A28D-E220938C5D7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321</a:t>
            </a:fld>
            <a:endParaRPr lang="en-CA" altLang="en-US"/>
          </a:p>
        </p:txBody>
      </p:sp>
      <p:sp>
        <p:nvSpPr>
          <p:cNvPr id="689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9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4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66E67F6-4441-459C-8AB6-477E1201160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322</a:t>
            </a:fld>
            <a:endParaRPr lang="en-CA" altLang="en-US"/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61B4383-1D9A-4EC8-A8C3-3BD315BB29D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323</a:t>
            </a:fld>
            <a:endParaRPr lang="en-CA" altLang="en-US"/>
          </a:p>
        </p:txBody>
      </p:sp>
      <p:sp>
        <p:nvSpPr>
          <p:cNvPr id="691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1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C632B73-C287-4C92-B25E-2D11319D4DE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324</a:t>
            </a:fld>
            <a:endParaRPr lang="en-CA" altLang="en-US"/>
          </a:p>
        </p:txBody>
      </p:sp>
      <p:sp>
        <p:nvSpPr>
          <p:cNvPr id="68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57067558"/>
      </p:ext>
    </p:extLst>
  </p:cSld>
  <p:clrMapOvr>
    <a:masterClrMapping/>
  </p:clrMapOvr>
</p:notes>
</file>

<file path=ppt/notesSlides/notesSlide2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1302D9E-CE5B-40BB-AE14-E84A151D439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325</a:t>
            </a:fld>
            <a:endParaRPr lang="en-CA" altLang="en-US"/>
          </a:p>
        </p:txBody>
      </p:sp>
      <p:sp>
        <p:nvSpPr>
          <p:cNvPr id="692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2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5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3D9A257-1E83-4D6D-A785-CE0E96C701A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326</a:t>
            </a:fld>
            <a:endParaRPr lang="en-CA" altLang="en-US"/>
          </a:p>
        </p:txBody>
      </p:sp>
      <p:sp>
        <p:nvSpPr>
          <p:cNvPr id="69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3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5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10D8CE0-0BB6-4ED0-A1AC-E1070426BA1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327</a:t>
            </a:fld>
            <a:endParaRPr lang="en-CA" altLang="en-US"/>
          </a:p>
        </p:txBody>
      </p:sp>
      <p:sp>
        <p:nvSpPr>
          <p:cNvPr id="694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4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939517658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4B1BBF2-0634-4348-AFC1-3EC3E9FA1D0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30</a:t>
            </a:fld>
            <a:endParaRPr lang="en-CA" altLang="en-US"/>
          </a:p>
        </p:txBody>
      </p:sp>
      <p:sp>
        <p:nvSpPr>
          <p:cNvPr id="448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8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5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17BD3E-1FCC-42F1-9EAB-2DEE50A3E27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328</a:t>
            </a:fld>
            <a:endParaRPr lang="en-CA" altLang="en-US"/>
          </a:p>
        </p:txBody>
      </p:sp>
      <p:sp>
        <p:nvSpPr>
          <p:cNvPr id="69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5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5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6FD19FA-12BA-4AAE-9A56-90C89BF2A8A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329</a:t>
            </a:fld>
            <a:endParaRPr lang="en-CA" altLang="en-US"/>
          </a:p>
        </p:txBody>
      </p:sp>
      <p:sp>
        <p:nvSpPr>
          <p:cNvPr id="696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F523EC0-9A90-4293-80C1-710E01E2CBF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330</a:t>
            </a:fld>
            <a:endParaRPr lang="en-CA" altLang="en-US"/>
          </a:p>
        </p:txBody>
      </p:sp>
      <p:sp>
        <p:nvSpPr>
          <p:cNvPr id="69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7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6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E7C9684-4CFE-4A28-A3A0-0D4E62CD272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331</a:t>
            </a:fld>
            <a:endParaRPr lang="en-CA" altLang="en-US"/>
          </a:p>
        </p:txBody>
      </p:sp>
      <p:sp>
        <p:nvSpPr>
          <p:cNvPr id="698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8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0847B52-BED0-460A-9B38-14C2B579050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332</a:t>
            </a:fld>
            <a:endParaRPr lang="en-CA" altLang="en-US"/>
          </a:p>
        </p:txBody>
      </p:sp>
      <p:sp>
        <p:nvSpPr>
          <p:cNvPr id="699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9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6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2A952F8-AEE5-41E4-86DB-6CB514FFEE9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333</a:t>
            </a:fld>
            <a:endParaRPr lang="en-CA" altLang="en-US"/>
          </a:p>
        </p:txBody>
      </p:sp>
      <p:sp>
        <p:nvSpPr>
          <p:cNvPr id="700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0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96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5CFB64A-830F-4B9A-B830-88CFD19C7C2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334</a:t>
            </a:fld>
            <a:endParaRPr lang="en-CA" altLang="en-US"/>
          </a:p>
        </p:txBody>
      </p:sp>
      <p:sp>
        <p:nvSpPr>
          <p:cNvPr id="701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1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7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8CC2FD6-8286-435D-87A7-0CC44331C46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335</a:t>
            </a:fld>
            <a:endParaRPr lang="en-CA" altLang="en-US"/>
          </a:p>
        </p:txBody>
      </p:sp>
      <p:sp>
        <p:nvSpPr>
          <p:cNvPr id="702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2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7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BB08F94-18E0-43DC-BCC9-81001E169B1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336</a:t>
            </a:fld>
            <a:endParaRPr lang="en-CA" altLang="en-US"/>
          </a:p>
        </p:txBody>
      </p:sp>
      <p:sp>
        <p:nvSpPr>
          <p:cNvPr id="703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3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FBC127F-F7E0-481E-BB4F-9479156DF22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337</a:t>
            </a:fld>
            <a:endParaRPr lang="en-CA" altLang="en-US"/>
          </a:p>
        </p:txBody>
      </p:sp>
      <p:sp>
        <p:nvSpPr>
          <p:cNvPr id="704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4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3D76DE7-3E6C-4E62-8431-26174FCFE67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31</a:t>
            </a:fld>
            <a:endParaRPr lang="en-CA" altLang="en-US"/>
          </a:p>
        </p:txBody>
      </p:sp>
      <p:sp>
        <p:nvSpPr>
          <p:cNvPr id="449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9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7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EF1CABC-8411-4E63-BEB0-FA07013500F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338</a:t>
            </a:fld>
            <a:endParaRPr lang="en-CA" altLang="en-US"/>
          </a:p>
        </p:txBody>
      </p:sp>
      <p:sp>
        <p:nvSpPr>
          <p:cNvPr id="70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8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02DFB35-9B4D-49E4-BA9F-D2CADF53D9B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339</a:t>
            </a:fld>
            <a:endParaRPr lang="en-CA" altLang="en-US"/>
          </a:p>
        </p:txBody>
      </p:sp>
      <p:sp>
        <p:nvSpPr>
          <p:cNvPr id="707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7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8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07F032D-8646-4099-9CE5-80D1B828942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340</a:t>
            </a:fld>
            <a:endParaRPr lang="en-CA" altLang="en-US"/>
          </a:p>
        </p:txBody>
      </p:sp>
      <p:sp>
        <p:nvSpPr>
          <p:cNvPr id="706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6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8A75AF4-2600-48E3-A486-EA3CE470A1A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341</a:t>
            </a:fld>
            <a:endParaRPr lang="en-CA" altLang="en-US"/>
          </a:p>
        </p:txBody>
      </p:sp>
      <p:sp>
        <p:nvSpPr>
          <p:cNvPr id="70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8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581A5BB-172B-4AD8-9FB5-94279B2A5B5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342</a:t>
            </a:fld>
            <a:endParaRPr lang="en-CA" altLang="en-US"/>
          </a:p>
        </p:txBody>
      </p:sp>
      <p:sp>
        <p:nvSpPr>
          <p:cNvPr id="709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9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8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8F8D54D-E7F6-4202-A5BB-84D05CDA57C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343</a:t>
            </a:fld>
            <a:endParaRPr lang="en-CA" altLang="en-US"/>
          </a:p>
        </p:txBody>
      </p:sp>
      <p:sp>
        <p:nvSpPr>
          <p:cNvPr id="710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0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9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95F7675-34E3-4FD4-90D2-FB4BB6D51F3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344</a:t>
            </a:fld>
            <a:endParaRPr lang="en-CA" altLang="en-US"/>
          </a:p>
        </p:txBody>
      </p:sp>
      <p:sp>
        <p:nvSpPr>
          <p:cNvPr id="711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1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9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D4572EA-8DEC-41E5-88F3-9CAE38907A4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345</a:t>
            </a:fld>
            <a:endParaRPr lang="en-CA" altLang="en-US"/>
          </a:p>
        </p:txBody>
      </p:sp>
      <p:sp>
        <p:nvSpPr>
          <p:cNvPr id="712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2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9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DDC82DB-B4F7-4367-A6CA-CA223B65ED1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346</a:t>
            </a:fld>
            <a:endParaRPr lang="en-CA" altLang="en-US"/>
          </a:p>
        </p:txBody>
      </p:sp>
      <p:sp>
        <p:nvSpPr>
          <p:cNvPr id="71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3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69E9C5D-A909-4EBD-AB18-A673E6474B0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347</a:t>
            </a:fld>
            <a:endParaRPr lang="en-CA" altLang="en-US"/>
          </a:p>
        </p:txBody>
      </p:sp>
      <p:sp>
        <p:nvSpPr>
          <p:cNvPr id="714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4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62DA29D-7D25-4E3C-A6B3-E32A4FD19A9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</a:t>
            </a:fld>
            <a:endParaRPr lang="en-CA" altLang="en-US"/>
          </a:p>
        </p:txBody>
      </p:sp>
      <p:sp>
        <p:nvSpPr>
          <p:cNvPr id="453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3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0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F725DA3-5CA0-4E8E-9580-FD9F0BFF847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348</a:t>
            </a:fld>
            <a:endParaRPr lang="en-CA" altLang="en-US"/>
          </a:p>
        </p:txBody>
      </p:sp>
      <p:sp>
        <p:nvSpPr>
          <p:cNvPr id="715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5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D93D925-5BA2-4D5F-B987-D3100B7C6BD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349</a:t>
            </a:fld>
            <a:endParaRPr lang="en-CA" altLang="en-US"/>
          </a:p>
        </p:txBody>
      </p:sp>
      <p:sp>
        <p:nvSpPr>
          <p:cNvPr id="716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0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A51614E-D626-4A63-B0ED-C589D09643F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350</a:t>
            </a:fld>
            <a:endParaRPr lang="en-CA" altLang="en-US"/>
          </a:p>
        </p:txBody>
      </p:sp>
      <p:sp>
        <p:nvSpPr>
          <p:cNvPr id="717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7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C9668C1-F707-4F12-A8A9-0D5C9B15060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353</a:t>
            </a:fld>
            <a:endParaRPr lang="en-CA" altLang="en-US"/>
          </a:p>
        </p:txBody>
      </p:sp>
      <p:sp>
        <p:nvSpPr>
          <p:cNvPr id="718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8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1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6ECFDC4-FDFC-446F-8C6A-A1DEE0AAAB0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354</a:t>
            </a:fld>
            <a:endParaRPr lang="en-CA" altLang="en-US"/>
          </a:p>
        </p:txBody>
      </p:sp>
      <p:sp>
        <p:nvSpPr>
          <p:cNvPr id="71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557291119"/>
      </p:ext>
    </p:extLst>
  </p:cSld>
  <p:clrMapOvr>
    <a:masterClrMapping/>
  </p:clrMapOvr>
</p:notes>
</file>

<file path=ppt/notesSlides/notesSlide3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1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6ECFDC4-FDFC-446F-8C6A-A1DEE0AAAB0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355</a:t>
            </a:fld>
            <a:endParaRPr lang="en-CA" altLang="en-US"/>
          </a:p>
        </p:txBody>
      </p:sp>
      <p:sp>
        <p:nvSpPr>
          <p:cNvPr id="71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19979957"/>
      </p:ext>
    </p:extLst>
  </p:cSld>
  <p:clrMapOvr>
    <a:masterClrMapping/>
  </p:clrMapOvr>
</p:notes>
</file>

<file path=ppt/notesSlides/notesSlide3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71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6ECFDC4-FDFC-446F-8C6A-A1DEE0AAAB0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356</a:t>
            </a:fld>
            <a:endParaRPr lang="en-CA" altLang="en-US"/>
          </a:p>
        </p:txBody>
      </p:sp>
      <p:sp>
        <p:nvSpPr>
          <p:cNvPr id="71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589854640"/>
      </p:ext>
    </p:extLst>
  </p:cSld>
  <p:clrMapOvr>
    <a:masterClrMapping/>
  </p:clrMapOvr>
</p:notes>
</file>

<file path=ppt/notesSlides/notesSlide3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1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A699505-710D-4B14-9B59-C2D2654742D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358</a:t>
            </a:fld>
            <a:endParaRPr lang="en-CA" altLang="en-US"/>
          </a:p>
        </p:txBody>
      </p:sp>
      <p:sp>
        <p:nvSpPr>
          <p:cNvPr id="720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0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1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78B0E05-08DC-4602-95C6-6C0AF4AE3A5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360</a:t>
            </a:fld>
            <a:endParaRPr lang="en-CA" altLang="en-US"/>
          </a:p>
        </p:txBody>
      </p:sp>
      <p:sp>
        <p:nvSpPr>
          <p:cNvPr id="721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1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91D8582-4661-40E2-8C9C-305E2ED40E8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362</a:t>
            </a:fld>
            <a:endParaRPr lang="en-CA" altLang="en-US"/>
          </a:p>
        </p:txBody>
      </p:sp>
      <p:sp>
        <p:nvSpPr>
          <p:cNvPr id="722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2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66251C5-60B8-43F9-83A5-971EEDC9D33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</a:t>
            </a:fld>
            <a:endParaRPr lang="en-CA" altLang="en-US"/>
          </a:p>
        </p:txBody>
      </p:sp>
      <p:sp>
        <p:nvSpPr>
          <p:cNvPr id="454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4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2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B8B0A1D-57BA-4424-9D1C-E978A88B082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364</a:t>
            </a:fld>
            <a:endParaRPr lang="en-CA" altLang="en-US"/>
          </a:p>
        </p:txBody>
      </p:sp>
      <p:sp>
        <p:nvSpPr>
          <p:cNvPr id="72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2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E820B5B-D1E4-42D3-8EE7-CB38FC6BBF3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366</a:t>
            </a:fld>
            <a:endParaRPr lang="en-CA" altLang="en-US"/>
          </a:p>
        </p:txBody>
      </p:sp>
      <p:sp>
        <p:nvSpPr>
          <p:cNvPr id="724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4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2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50C86B9-0B83-41BC-BC2D-12108542D39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368</a:t>
            </a:fld>
            <a:endParaRPr lang="en-CA" altLang="en-US"/>
          </a:p>
        </p:txBody>
      </p:sp>
      <p:sp>
        <p:nvSpPr>
          <p:cNvPr id="726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6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2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FCA65FB-1BB1-4D0C-8224-BFAC60183D0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370</a:t>
            </a:fld>
            <a:endParaRPr lang="en-CA" altLang="en-US"/>
          </a:p>
        </p:txBody>
      </p:sp>
      <p:sp>
        <p:nvSpPr>
          <p:cNvPr id="727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7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2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31CC93E-4223-40FC-A17F-8F08DD4E8E7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372</a:t>
            </a:fld>
            <a:endParaRPr lang="en-CA" altLang="en-US"/>
          </a:p>
        </p:txBody>
      </p:sp>
      <p:sp>
        <p:nvSpPr>
          <p:cNvPr id="728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8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0EBE81C-1F9E-481A-B63A-3C18F6A22ED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374</a:t>
            </a:fld>
            <a:endParaRPr lang="en-CA" altLang="en-US"/>
          </a:p>
        </p:txBody>
      </p:sp>
      <p:sp>
        <p:nvSpPr>
          <p:cNvPr id="729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9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3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BA2C84D-EA23-4F34-9CAA-E68C9298BE6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376</a:t>
            </a:fld>
            <a:endParaRPr lang="en-CA" altLang="en-US"/>
          </a:p>
        </p:txBody>
      </p:sp>
      <p:sp>
        <p:nvSpPr>
          <p:cNvPr id="730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0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F153FE4-D68C-4424-B714-6724BD5F76A2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378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5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25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3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9B05F4F-65BE-4C9E-90E7-93D863864DA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379</a:t>
            </a:fld>
            <a:endParaRPr lang="en-CA" altLang="en-US"/>
          </a:p>
        </p:txBody>
      </p:sp>
      <p:sp>
        <p:nvSpPr>
          <p:cNvPr id="73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>
              <a:defRPr/>
            </a:pPr>
            <a:fld id="{DF712437-1BDA-4C24-8AB2-C1A7ADE40477}" type="slidenum">
              <a:rPr lang="en-CA" altLang="en-US" sz="1200" smtClean="0">
                <a:solidFill>
                  <a:srgbClr val="000000"/>
                </a:solidFill>
                <a:latin typeface="Arial Rounded MT Bold" pitchFamily="34" charset="0"/>
              </a:rPr>
              <a:pPr algn="r">
                <a:defRPr/>
              </a:pPr>
              <a:t>380</a:t>
            </a:fld>
            <a:endParaRPr lang="en-CA" altLang="en-US" sz="1200">
              <a:solidFill>
                <a:srgbClr val="000000"/>
              </a:solidFill>
              <a:latin typeface="Arial Rounded MT Bold" pitchFamily="34" charset="0"/>
            </a:endParaRPr>
          </a:p>
        </p:txBody>
      </p:sp>
      <p:sp>
        <p:nvSpPr>
          <p:cNvPr id="347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7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CA" altLang="en-US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26C138D-ED96-4B77-B7A9-832C4992423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</a:t>
            </a:fld>
            <a:endParaRPr lang="en-CA" altLang="en-US"/>
          </a:p>
        </p:txBody>
      </p:sp>
      <p:sp>
        <p:nvSpPr>
          <p:cNvPr id="455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5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>
              <a:defRPr/>
            </a:pPr>
            <a:fld id="{DF712437-1BDA-4C24-8AB2-C1A7ADE40477}" type="slidenum">
              <a:rPr lang="en-CA" altLang="en-US" sz="1200" smtClean="0">
                <a:solidFill>
                  <a:srgbClr val="000000"/>
                </a:solidFill>
                <a:latin typeface="Arial Rounded MT Bold" pitchFamily="34" charset="0"/>
              </a:rPr>
              <a:pPr algn="r">
                <a:defRPr/>
              </a:pPr>
              <a:t>381</a:t>
            </a:fld>
            <a:endParaRPr lang="en-CA" altLang="en-US" sz="1200">
              <a:solidFill>
                <a:srgbClr val="000000"/>
              </a:solidFill>
              <a:latin typeface="Arial Rounded MT Bold" pitchFamily="34" charset="0"/>
            </a:endParaRPr>
          </a:p>
        </p:txBody>
      </p:sp>
      <p:sp>
        <p:nvSpPr>
          <p:cNvPr id="347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7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708467930"/>
      </p:ext>
    </p:extLst>
  </p:cSld>
  <p:clrMapOvr>
    <a:masterClrMapping/>
  </p:clrMapOvr>
</p:notes>
</file>

<file path=ppt/notesSlides/notesSlide3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3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02C60B5-8FEB-49C8-B202-1DE665D340D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385</a:t>
            </a:fld>
            <a:endParaRPr lang="en-CA" altLang="en-US"/>
          </a:p>
        </p:txBody>
      </p:sp>
      <p:sp>
        <p:nvSpPr>
          <p:cNvPr id="732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2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4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761141C-9B93-400D-A89F-D51C4601DEC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387</a:t>
            </a:fld>
            <a:endParaRPr lang="en-CA" altLang="en-US"/>
          </a:p>
        </p:txBody>
      </p:sp>
      <p:sp>
        <p:nvSpPr>
          <p:cNvPr id="733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3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025FAE-4A34-4B1C-A8F7-95E74D1C0CE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389</a:t>
            </a:fld>
            <a:endParaRPr lang="en-CA" altLang="en-US"/>
          </a:p>
        </p:txBody>
      </p:sp>
      <p:sp>
        <p:nvSpPr>
          <p:cNvPr id="734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4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4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7BE34F9-D421-44DC-9B2A-23EE510B3E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391</a:t>
            </a:fld>
            <a:endParaRPr lang="en-CA" altLang="en-US"/>
          </a:p>
        </p:txBody>
      </p:sp>
      <p:sp>
        <p:nvSpPr>
          <p:cNvPr id="735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5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4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B70F3C5-CB46-4910-9528-F6BEF09AF80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393</a:t>
            </a:fld>
            <a:endParaRPr lang="en-CA" altLang="en-US"/>
          </a:p>
        </p:txBody>
      </p:sp>
      <p:sp>
        <p:nvSpPr>
          <p:cNvPr id="736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6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5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90C25A3-35EB-4C0C-8CFF-DEF615E38BD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395</a:t>
            </a:fld>
            <a:endParaRPr lang="en-CA" altLang="en-US"/>
          </a:p>
        </p:txBody>
      </p:sp>
      <p:sp>
        <p:nvSpPr>
          <p:cNvPr id="737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7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5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21A343A-7056-46CA-8D8C-BA6BB63A362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400</a:t>
            </a:fld>
            <a:endParaRPr lang="en-CA" altLang="en-US"/>
          </a:p>
        </p:txBody>
      </p:sp>
      <p:sp>
        <p:nvSpPr>
          <p:cNvPr id="738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8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D0A4B98-C35A-4801-8855-1B71FE44EFB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402</a:t>
            </a:fld>
            <a:endParaRPr lang="en-CA" altLang="en-US"/>
          </a:p>
        </p:txBody>
      </p:sp>
      <p:sp>
        <p:nvSpPr>
          <p:cNvPr id="739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9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5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97F6B94-A015-41C3-828B-308B5C9AD83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404</a:t>
            </a:fld>
            <a:endParaRPr lang="en-CA" altLang="en-US"/>
          </a:p>
        </p:txBody>
      </p:sp>
      <p:sp>
        <p:nvSpPr>
          <p:cNvPr id="740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0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2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AD0629F-6E11-4F4B-A636-3A9F0E1D945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</a:t>
            </a:fld>
            <a:endParaRPr lang="en-CA" altLang="en-US"/>
          </a:p>
        </p:txBody>
      </p:sp>
      <p:sp>
        <p:nvSpPr>
          <p:cNvPr id="456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6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6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D41C615-BDB8-4F31-B5CA-A0B6FB31A80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406</a:t>
            </a:fld>
            <a:endParaRPr lang="en-CA" altLang="en-US"/>
          </a:p>
        </p:txBody>
      </p:sp>
      <p:sp>
        <p:nvSpPr>
          <p:cNvPr id="741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1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6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88FD425-AB81-40D5-96ED-1FD1649FFE2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409</a:t>
            </a:fld>
            <a:endParaRPr lang="en-CA" altLang="en-US"/>
          </a:p>
        </p:txBody>
      </p:sp>
      <p:sp>
        <p:nvSpPr>
          <p:cNvPr id="742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2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2DF92F2-3C07-4D3A-B10B-8F84AC12F93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411</a:t>
            </a:fld>
            <a:endParaRPr lang="en-CA" altLang="en-US"/>
          </a:p>
        </p:txBody>
      </p:sp>
      <p:sp>
        <p:nvSpPr>
          <p:cNvPr id="743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3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6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C62D24A-40AD-4C60-9889-3B6965DFECB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412</a:t>
            </a:fld>
            <a:endParaRPr lang="en-CA" altLang="en-US"/>
          </a:p>
        </p:txBody>
      </p:sp>
      <p:sp>
        <p:nvSpPr>
          <p:cNvPr id="744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4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7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8BD65EB-EA13-4CDD-A091-24CE176D86A6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414</a:t>
            </a:fld>
            <a:endParaRPr lang="en-US" altLang="en-US"/>
          </a:p>
        </p:txBody>
      </p:sp>
      <p:sp>
        <p:nvSpPr>
          <p:cNvPr id="745475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2EAE3E3-AE49-42FF-837C-2B32CEFFA74D}" type="slidenum">
              <a:rPr lang="en-CA" altLang="en-US"/>
              <a:pPr algn="r" eaLnBrk="1" hangingPunct="1">
                <a:spcBef>
                  <a:spcPct val="0"/>
                </a:spcBef>
              </a:pPr>
              <a:t>414</a:t>
            </a:fld>
            <a:endParaRPr lang="en-CA" altLang="en-US"/>
          </a:p>
        </p:txBody>
      </p:sp>
      <p:sp>
        <p:nvSpPr>
          <p:cNvPr id="74547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5477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7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9BADFE6-7478-44C9-A366-EBAA94FCA11A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415</a:t>
            </a:fld>
            <a:endParaRPr lang="en-US" altLang="en-US"/>
          </a:p>
        </p:txBody>
      </p:sp>
      <p:sp>
        <p:nvSpPr>
          <p:cNvPr id="746499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8A65B01-4CFB-4A3F-99A2-242D8A385A44}" type="slidenum">
              <a:rPr lang="en-CA" altLang="en-US"/>
              <a:pPr algn="r" eaLnBrk="1" hangingPunct="1">
                <a:spcBef>
                  <a:spcPct val="0"/>
                </a:spcBef>
              </a:pPr>
              <a:t>415</a:t>
            </a:fld>
            <a:endParaRPr lang="en-CA" altLang="en-US"/>
          </a:p>
        </p:txBody>
      </p:sp>
      <p:sp>
        <p:nvSpPr>
          <p:cNvPr id="74650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650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8539A2A-63A5-410C-A0D7-D0C92FB54810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416</a:t>
            </a:fld>
            <a:endParaRPr lang="en-US" altLang="en-US"/>
          </a:p>
        </p:txBody>
      </p:sp>
      <p:sp>
        <p:nvSpPr>
          <p:cNvPr id="747523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55FC39A-814C-4400-A2EE-992E9FB02442}" type="slidenum">
              <a:rPr lang="en-CA" altLang="en-US"/>
              <a:pPr algn="r" eaLnBrk="1" hangingPunct="1">
                <a:spcBef>
                  <a:spcPct val="0"/>
                </a:spcBef>
              </a:pPr>
              <a:t>416</a:t>
            </a:fld>
            <a:endParaRPr lang="en-CA" altLang="en-US"/>
          </a:p>
        </p:txBody>
      </p:sp>
      <p:sp>
        <p:nvSpPr>
          <p:cNvPr id="74752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7525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383B8B-907A-416E-B173-6332CD687C92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417</a:t>
            </a:fld>
            <a:endParaRPr lang="en-US" altLang="en-US"/>
          </a:p>
        </p:txBody>
      </p:sp>
      <p:sp>
        <p:nvSpPr>
          <p:cNvPr id="748547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A813BC3-1F43-4EB2-AFA0-4E3F45DD4EB9}" type="slidenum">
              <a:rPr lang="en-CA" altLang="en-US"/>
              <a:pPr algn="r" eaLnBrk="1" hangingPunct="1">
                <a:spcBef>
                  <a:spcPct val="0"/>
                </a:spcBef>
              </a:pPr>
              <a:t>417</a:t>
            </a:fld>
            <a:endParaRPr lang="en-CA" altLang="en-US"/>
          </a:p>
        </p:txBody>
      </p:sp>
      <p:sp>
        <p:nvSpPr>
          <p:cNvPr id="74854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854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383B8B-907A-416E-B173-6332CD687C92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418</a:t>
            </a:fld>
            <a:endParaRPr lang="en-US" altLang="en-US"/>
          </a:p>
        </p:txBody>
      </p:sp>
      <p:sp>
        <p:nvSpPr>
          <p:cNvPr id="748547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A813BC3-1F43-4EB2-AFA0-4E3F45DD4EB9}" type="slidenum">
              <a:rPr lang="en-CA" altLang="en-US"/>
              <a:pPr algn="r" eaLnBrk="1" hangingPunct="1">
                <a:spcBef>
                  <a:spcPct val="0"/>
                </a:spcBef>
              </a:pPr>
              <a:t>418</a:t>
            </a:fld>
            <a:endParaRPr lang="en-CA" altLang="en-US"/>
          </a:p>
        </p:txBody>
      </p:sp>
      <p:sp>
        <p:nvSpPr>
          <p:cNvPr id="74854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854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283934919"/>
      </p:ext>
    </p:extLst>
  </p:cSld>
  <p:clrMapOvr>
    <a:masterClrMapping/>
  </p:clrMapOvr>
</p:notes>
</file>

<file path=ppt/notesSlides/notesSlide3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383B8B-907A-416E-B173-6332CD687C92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419</a:t>
            </a:fld>
            <a:endParaRPr lang="en-US" altLang="en-US"/>
          </a:p>
        </p:txBody>
      </p:sp>
      <p:sp>
        <p:nvSpPr>
          <p:cNvPr id="748547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A813BC3-1F43-4EB2-AFA0-4E3F45DD4EB9}" type="slidenum">
              <a:rPr lang="en-CA" altLang="en-US"/>
              <a:pPr algn="r" eaLnBrk="1" hangingPunct="1">
                <a:spcBef>
                  <a:spcPct val="0"/>
                </a:spcBef>
              </a:pPr>
              <a:t>419</a:t>
            </a:fld>
            <a:endParaRPr lang="en-CA" altLang="en-US"/>
          </a:p>
        </p:txBody>
      </p:sp>
      <p:sp>
        <p:nvSpPr>
          <p:cNvPr id="74854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8549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67400516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2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9C9451A-5483-4701-8771-11F6CCA8097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36</a:t>
            </a:fld>
            <a:endParaRPr lang="en-CA" altLang="en-US"/>
          </a:p>
        </p:txBody>
      </p:sp>
      <p:sp>
        <p:nvSpPr>
          <p:cNvPr id="457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7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8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0A31E87-681A-461C-B3F7-FA6AD37F114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420</a:t>
            </a:fld>
            <a:endParaRPr lang="en-CA" altLang="en-US"/>
          </a:p>
        </p:txBody>
      </p:sp>
      <p:sp>
        <p:nvSpPr>
          <p:cNvPr id="75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855762987"/>
      </p:ext>
    </p:extLst>
  </p:cSld>
  <p:clrMapOvr>
    <a:masterClrMapping/>
  </p:clrMapOvr>
</p:notes>
</file>

<file path=ppt/notesSlides/notesSlide3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8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80AC4E0-73F1-4748-95D0-0897A4A675D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421</a:t>
            </a:fld>
            <a:endParaRPr lang="en-CA" altLang="en-US"/>
          </a:p>
        </p:txBody>
      </p:sp>
      <p:sp>
        <p:nvSpPr>
          <p:cNvPr id="751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1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87459625"/>
      </p:ext>
    </p:extLst>
  </p:cSld>
  <p:clrMapOvr>
    <a:masterClrMapping/>
  </p:clrMapOvr>
</p:notes>
</file>

<file path=ppt/notesSlides/notesSlide3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B6F3101-7A39-4DFB-8C64-A7BDDE70B761}" type="slidenum">
              <a:rPr lang="en-US" altLang="en-US" smtClean="0"/>
              <a:pPr eaLnBrk="1" hangingPunct="1">
                <a:spcBef>
                  <a:spcPct val="0"/>
                </a:spcBef>
                <a:defRPr/>
              </a:pPr>
              <a:t>426</a:t>
            </a:fld>
            <a:endParaRPr lang="en-US" altLang="en-US"/>
          </a:p>
        </p:txBody>
      </p:sp>
      <p:sp>
        <p:nvSpPr>
          <p:cNvPr id="749571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ADE06C8-D79A-4074-AC1B-CBD547715FB4}" type="slidenum">
              <a:rPr lang="en-CA" altLang="en-US"/>
              <a:pPr algn="r" eaLnBrk="1" hangingPunct="1">
                <a:spcBef>
                  <a:spcPct val="0"/>
                </a:spcBef>
              </a:pPr>
              <a:t>426</a:t>
            </a:fld>
            <a:endParaRPr lang="en-CA" altLang="en-US"/>
          </a:p>
        </p:txBody>
      </p:sp>
      <p:sp>
        <p:nvSpPr>
          <p:cNvPr id="74957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9573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8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9F7E8FA-E034-43FF-A654-3236668116D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427</a:t>
            </a:fld>
            <a:endParaRPr lang="en-CA" altLang="en-US"/>
          </a:p>
        </p:txBody>
      </p:sp>
      <p:sp>
        <p:nvSpPr>
          <p:cNvPr id="752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2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8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CC52781-982D-4E98-AB71-202158C8A11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428</a:t>
            </a:fld>
            <a:endParaRPr lang="en-CA" altLang="en-US"/>
          </a:p>
        </p:txBody>
      </p:sp>
      <p:sp>
        <p:nvSpPr>
          <p:cNvPr id="753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3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9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56E3029-38A9-4A3E-AC81-A3F96410A5A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429</a:t>
            </a:fld>
            <a:endParaRPr lang="en-CA" altLang="en-US"/>
          </a:p>
        </p:txBody>
      </p:sp>
      <p:sp>
        <p:nvSpPr>
          <p:cNvPr id="754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4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9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03F7ABE-3114-4CE3-B858-67F43C33A3E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430</a:t>
            </a:fld>
            <a:endParaRPr lang="en-CA" altLang="en-US"/>
          </a:p>
        </p:txBody>
      </p:sp>
      <p:sp>
        <p:nvSpPr>
          <p:cNvPr id="755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5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9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07AC18D-7E3A-479B-9EE7-4B190816324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431</a:t>
            </a:fld>
            <a:endParaRPr lang="en-CA" altLang="en-US"/>
          </a:p>
        </p:txBody>
      </p:sp>
      <p:sp>
        <p:nvSpPr>
          <p:cNvPr id="756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6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9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50C06B9-F402-45F7-9CB4-0CF21F22D9B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432</a:t>
            </a:fld>
            <a:endParaRPr lang="en-CA" altLang="en-US"/>
          </a:p>
        </p:txBody>
      </p:sp>
      <p:sp>
        <p:nvSpPr>
          <p:cNvPr id="757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7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0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BD06E0A-1E98-45AD-9BD3-5FAFC8DE1D2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433</a:t>
            </a:fld>
            <a:endParaRPr lang="en-CA" altLang="en-US"/>
          </a:p>
        </p:txBody>
      </p:sp>
      <p:sp>
        <p:nvSpPr>
          <p:cNvPr id="758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8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7E94136-2BDE-4859-82E7-8D6CD9C9FEF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37</a:t>
            </a:fld>
            <a:endParaRPr lang="en-CA" altLang="en-US"/>
          </a:p>
        </p:txBody>
      </p:sp>
      <p:sp>
        <p:nvSpPr>
          <p:cNvPr id="458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8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C6CF4EC-27EF-4444-AEAD-2E8F7CDE0DF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434</a:t>
            </a:fld>
            <a:endParaRPr lang="en-CA" altLang="en-US"/>
          </a:p>
        </p:txBody>
      </p:sp>
      <p:sp>
        <p:nvSpPr>
          <p:cNvPr id="759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9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0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EDCFCB8-C3FE-40D0-A5B4-2DDACC0A783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435</a:t>
            </a:fld>
            <a:endParaRPr lang="en-CA" altLang="en-US"/>
          </a:p>
        </p:txBody>
      </p:sp>
      <p:sp>
        <p:nvSpPr>
          <p:cNvPr id="760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0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0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93D3308-0351-4090-82C2-B7D0916C7A8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436</a:t>
            </a:fld>
            <a:endParaRPr lang="en-CA" altLang="en-US"/>
          </a:p>
        </p:txBody>
      </p:sp>
      <p:sp>
        <p:nvSpPr>
          <p:cNvPr id="761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1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1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46F6B08-3D8A-48A2-91C8-2F9B781EBE6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437</a:t>
            </a:fld>
            <a:endParaRPr lang="en-CA" altLang="en-US"/>
          </a:p>
        </p:txBody>
      </p:sp>
      <p:sp>
        <p:nvSpPr>
          <p:cNvPr id="762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2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1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A927DD5-A524-4937-8A01-BC57C893EA0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438</a:t>
            </a:fld>
            <a:endParaRPr lang="en-CA" altLang="en-US"/>
          </a:p>
        </p:txBody>
      </p:sp>
      <p:sp>
        <p:nvSpPr>
          <p:cNvPr id="763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3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1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8F00768-567D-4EE5-BB14-539DF555C9C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439</a:t>
            </a:fld>
            <a:endParaRPr lang="en-CA" altLang="en-US"/>
          </a:p>
        </p:txBody>
      </p:sp>
      <p:sp>
        <p:nvSpPr>
          <p:cNvPr id="764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4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1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673A278-C543-4241-969B-E5A096BF402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440</a:t>
            </a:fld>
            <a:endParaRPr lang="en-CA" altLang="en-US"/>
          </a:p>
        </p:txBody>
      </p:sp>
      <p:sp>
        <p:nvSpPr>
          <p:cNvPr id="765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5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2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1F6FF0B-F5F6-498C-8441-23F8C31876F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441</a:t>
            </a:fld>
            <a:endParaRPr lang="en-CA" altLang="en-US"/>
          </a:p>
        </p:txBody>
      </p:sp>
      <p:sp>
        <p:nvSpPr>
          <p:cNvPr id="766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6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BE8EADA-D32C-40B0-8400-82680E7F03C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442</a:t>
            </a:fld>
            <a:endParaRPr lang="en-CA" altLang="en-US"/>
          </a:p>
        </p:txBody>
      </p:sp>
      <p:sp>
        <p:nvSpPr>
          <p:cNvPr id="768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8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2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150493E-AB25-462A-947D-8020315886B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443</a:t>
            </a:fld>
            <a:endParaRPr lang="en-CA" altLang="en-US"/>
          </a:p>
        </p:txBody>
      </p:sp>
      <p:sp>
        <p:nvSpPr>
          <p:cNvPr id="769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9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7E94136-2BDE-4859-82E7-8D6CD9C9FEF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38</a:t>
            </a:fld>
            <a:endParaRPr lang="en-CA" altLang="en-US"/>
          </a:p>
        </p:txBody>
      </p:sp>
      <p:sp>
        <p:nvSpPr>
          <p:cNvPr id="458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8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64712C9-CFB9-4E2A-ABAD-69860F0DF54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444</a:t>
            </a:fld>
            <a:endParaRPr lang="en-CA" altLang="en-US"/>
          </a:p>
        </p:txBody>
      </p:sp>
      <p:sp>
        <p:nvSpPr>
          <p:cNvPr id="770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0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074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12D0479-C93B-4C67-8037-9C8714AE392D}" type="slidenum">
              <a:rPr lang="en-CA" altLang="en-US" i="0"/>
              <a:pPr algn="r" eaLnBrk="1" hangingPunct="1">
                <a:spcBef>
                  <a:spcPct val="0"/>
                </a:spcBef>
              </a:pPr>
              <a:t>445</a:t>
            </a:fld>
            <a:endParaRPr lang="en-CA" altLang="en-US" i="0"/>
          </a:p>
        </p:txBody>
      </p:sp>
      <p:sp>
        <p:nvSpPr>
          <p:cNvPr id="771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1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098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81AB981-5160-4CFB-ABD2-113B7EA0DD51}" type="slidenum">
              <a:rPr lang="en-CA" altLang="en-US" i="0"/>
              <a:pPr algn="r" eaLnBrk="1" hangingPunct="1">
                <a:spcBef>
                  <a:spcPct val="0"/>
                </a:spcBef>
              </a:pPr>
              <a:t>446</a:t>
            </a:fld>
            <a:endParaRPr lang="en-CA" altLang="en-US" i="0"/>
          </a:p>
        </p:txBody>
      </p:sp>
      <p:sp>
        <p:nvSpPr>
          <p:cNvPr id="772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2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122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6437D43-E7FE-4BB9-B5D2-1C45D3851D3E}" type="slidenum">
              <a:rPr lang="en-CA" altLang="en-US" i="0"/>
              <a:pPr algn="r" eaLnBrk="1" hangingPunct="1">
                <a:spcBef>
                  <a:spcPct val="0"/>
                </a:spcBef>
              </a:pPr>
              <a:t>448</a:t>
            </a:fld>
            <a:endParaRPr lang="en-CA" altLang="en-US" i="0"/>
          </a:p>
        </p:txBody>
      </p:sp>
      <p:sp>
        <p:nvSpPr>
          <p:cNvPr id="773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3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146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C8D65D63-82BF-4FDA-819C-84CE4864FEF3}" type="slidenum">
              <a:rPr lang="en-CA" altLang="en-US" i="0"/>
              <a:pPr algn="r" eaLnBrk="1" hangingPunct="1">
                <a:spcBef>
                  <a:spcPct val="0"/>
                </a:spcBef>
              </a:pPr>
              <a:t>450</a:t>
            </a:fld>
            <a:endParaRPr lang="en-CA" altLang="en-US" i="0"/>
          </a:p>
        </p:txBody>
      </p:sp>
      <p:sp>
        <p:nvSpPr>
          <p:cNvPr id="774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4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170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DD7AB6E7-8C31-4043-8069-18BA4FF05F4D}" type="slidenum">
              <a:rPr lang="en-CA" altLang="en-US" i="0"/>
              <a:pPr algn="r" eaLnBrk="1" hangingPunct="1">
                <a:spcBef>
                  <a:spcPct val="0"/>
                </a:spcBef>
              </a:pPr>
              <a:t>452</a:t>
            </a:fld>
            <a:endParaRPr lang="en-CA" altLang="en-US" i="0"/>
          </a:p>
        </p:txBody>
      </p:sp>
      <p:sp>
        <p:nvSpPr>
          <p:cNvPr id="775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5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194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A41B55C-8372-42FA-AA66-CC9209AD1219}" type="slidenum">
              <a:rPr lang="en-CA" altLang="en-US" i="0"/>
              <a:pPr algn="r" eaLnBrk="1" hangingPunct="1">
                <a:spcBef>
                  <a:spcPct val="0"/>
                </a:spcBef>
              </a:pPr>
              <a:t>454</a:t>
            </a:fld>
            <a:endParaRPr lang="en-CA" altLang="en-US" i="0"/>
          </a:p>
        </p:txBody>
      </p:sp>
      <p:sp>
        <p:nvSpPr>
          <p:cNvPr id="776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6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7218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1A752CF-E111-4805-838F-CAE3BB414BC8}" type="slidenum">
              <a:rPr lang="en-CA" altLang="en-US" i="0"/>
              <a:pPr algn="r" eaLnBrk="1" hangingPunct="1">
                <a:spcBef>
                  <a:spcPct val="0"/>
                </a:spcBef>
              </a:pPr>
              <a:t>456</a:t>
            </a:fld>
            <a:endParaRPr lang="en-CA" altLang="en-US" i="0"/>
          </a:p>
        </p:txBody>
      </p:sp>
      <p:sp>
        <p:nvSpPr>
          <p:cNvPr id="777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7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42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AE25673-EA5E-423C-86E6-BEA7577A454C}" type="slidenum">
              <a:rPr lang="en-CA" altLang="en-US" i="0"/>
              <a:pPr algn="r" eaLnBrk="1" hangingPunct="1">
                <a:spcBef>
                  <a:spcPct val="0"/>
                </a:spcBef>
              </a:pPr>
              <a:t>458</a:t>
            </a:fld>
            <a:endParaRPr lang="en-CA" altLang="en-US" i="0"/>
          </a:p>
        </p:txBody>
      </p:sp>
      <p:sp>
        <p:nvSpPr>
          <p:cNvPr id="778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8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266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67DF4AA-97D4-4EE3-AB52-BED87F6AE9F4}" type="slidenum">
              <a:rPr lang="en-CA" altLang="en-US" i="0"/>
              <a:pPr algn="r" eaLnBrk="1" hangingPunct="1">
                <a:spcBef>
                  <a:spcPct val="0"/>
                </a:spcBef>
              </a:pPr>
              <a:t>460</a:t>
            </a:fld>
            <a:endParaRPr lang="en-CA" altLang="en-US" i="0"/>
          </a:p>
        </p:txBody>
      </p:sp>
      <p:sp>
        <p:nvSpPr>
          <p:cNvPr id="779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79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5875842-77D7-4D7C-A60B-27E17D4EC5A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39</a:t>
            </a:fld>
            <a:endParaRPr lang="en-CA" altLang="en-US"/>
          </a:p>
        </p:txBody>
      </p:sp>
      <p:sp>
        <p:nvSpPr>
          <p:cNvPr id="459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9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290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1C6453D3-707D-4C3A-8DE6-9824EF1CE25F}" type="slidenum">
              <a:rPr lang="en-CA" altLang="en-US" i="0"/>
              <a:pPr algn="r" eaLnBrk="1" hangingPunct="1">
                <a:spcBef>
                  <a:spcPct val="0"/>
                </a:spcBef>
              </a:pPr>
              <a:t>462</a:t>
            </a:fld>
            <a:endParaRPr lang="en-CA" altLang="en-US" i="0"/>
          </a:p>
        </p:txBody>
      </p:sp>
      <p:sp>
        <p:nvSpPr>
          <p:cNvPr id="780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0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314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622F56C-51B0-407A-B885-D015240CBD9F}" type="slidenum">
              <a:rPr lang="en-CA" altLang="en-US" i="0"/>
              <a:pPr algn="r" eaLnBrk="1" hangingPunct="1">
                <a:spcBef>
                  <a:spcPct val="0"/>
                </a:spcBef>
              </a:pPr>
              <a:t>464</a:t>
            </a:fld>
            <a:endParaRPr lang="en-CA" altLang="en-US" i="0"/>
          </a:p>
        </p:txBody>
      </p:sp>
      <p:sp>
        <p:nvSpPr>
          <p:cNvPr id="781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1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338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05FCBFB-ED1D-4762-81DB-207FDB5CB005}" type="slidenum">
              <a:rPr lang="en-CA" altLang="en-US" i="0"/>
              <a:pPr algn="r" eaLnBrk="1" hangingPunct="1">
                <a:spcBef>
                  <a:spcPct val="0"/>
                </a:spcBef>
              </a:pPr>
              <a:t>466</a:t>
            </a:fld>
            <a:endParaRPr lang="en-CA" altLang="en-US" i="0"/>
          </a:p>
        </p:txBody>
      </p:sp>
      <p:sp>
        <p:nvSpPr>
          <p:cNvPr id="782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2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362" name="Rectangle 7"/>
          <p:cNvSpPr txBox="1">
            <a:spLocks noGrp="1" noChangeArrowheads="1"/>
          </p:cNvSpPr>
          <p:nvPr/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705EEB-C272-4013-BAA6-F5D801E41E56}" type="slidenum">
              <a:rPr lang="en-CA" altLang="en-US" i="0"/>
              <a:pPr algn="r" eaLnBrk="1" hangingPunct="1">
                <a:spcBef>
                  <a:spcPct val="0"/>
                </a:spcBef>
              </a:pPr>
              <a:t>468</a:t>
            </a:fld>
            <a:endParaRPr lang="en-CA" altLang="en-US" i="0"/>
          </a:p>
        </p:txBody>
      </p:sp>
      <p:sp>
        <p:nvSpPr>
          <p:cNvPr id="783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3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3AA8670-2D78-4372-A69C-CC76D8CA47E6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5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5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CFE6EE4-3D6C-40FF-8D9E-CE136898BC9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470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6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6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83492896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3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159E151-20CC-4AA4-8F01-D708C575193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40</a:t>
            </a:fld>
            <a:endParaRPr lang="en-CA" altLang="en-US"/>
          </a:p>
        </p:txBody>
      </p:sp>
      <p:sp>
        <p:nvSpPr>
          <p:cNvPr id="604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6836876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3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6B91DE8-DA07-47AC-AB63-B2C5E464E9A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41</a:t>
            </a:fld>
            <a:endParaRPr lang="en-CA" altLang="en-US"/>
          </a:p>
        </p:txBody>
      </p:sp>
      <p:sp>
        <p:nvSpPr>
          <p:cNvPr id="605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5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343627656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4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BADE814-FB20-417A-8324-CC7F0CEDB43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42</a:t>
            </a:fld>
            <a:endParaRPr lang="en-CA" altLang="en-US"/>
          </a:p>
        </p:txBody>
      </p:sp>
      <p:sp>
        <p:nvSpPr>
          <p:cNvPr id="606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6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96372291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EEDB44B-FE58-41BA-BB34-66E8317B4A1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</a:t>
            </a:fld>
            <a:endParaRPr lang="en-CA" altLang="en-US"/>
          </a:p>
        </p:txBody>
      </p:sp>
      <p:sp>
        <p:nvSpPr>
          <p:cNvPr id="607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7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77503991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4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B59E454-BFCF-40EB-BA5B-03736ED516B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44</a:t>
            </a:fld>
            <a:endParaRPr lang="en-CA" altLang="en-US"/>
          </a:p>
        </p:txBody>
      </p:sp>
      <p:sp>
        <p:nvSpPr>
          <p:cNvPr id="608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8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872019322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4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00703D2-B544-422D-87C7-69BF6DF50B0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45</a:t>
            </a:fld>
            <a:endParaRPr lang="en-CA" altLang="en-US"/>
          </a:p>
        </p:txBody>
      </p:sp>
      <p:sp>
        <p:nvSpPr>
          <p:cNvPr id="609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9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633546478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5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A29D8C2-9FFE-49F6-BF03-E6E4F3DC75D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46</a:t>
            </a:fld>
            <a:endParaRPr lang="en-CA" altLang="en-US"/>
          </a:p>
        </p:txBody>
      </p:sp>
      <p:sp>
        <p:nvSpPr>
          <p:cNvPr id="610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0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61726795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5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C8DCE33-DA09-42DB-A63A-F01E275F372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47</a:t>
            </a:fld>
            <a:endParaRPr lang="en-CA" altLang="en-US"/>
          </a:p>
        </p:txBody>
      </p:sp>
      <p:sp>
        <p:nvSpPr>
          <p:cNvPr id="611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1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05090904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7790AB-A78C-40DB-B2C6-9BF0BDFEEF9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48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549197211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5875842-77D7-4D7C-A60B-27E17D4EC5A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49</a:t>
            </a:fld>
            <a:endParaRPr lang="en-CA" altLang="en-US"/>
          </a:p>
        </p:txBody>
      </p:sp>
      <p:sp>
        <p:nvSpPr>
          <p:cNvPr id="459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9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17956581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437894864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F73B482-74D2-4ECB-BB60-93A0BDB0138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50</a:t>
            </a:fld>
            <a:endParaRPr lang="en-CA" altLang="en-US"/>
          </a:p>
        </p:txBody>
      </p:sp>
      <p:sp>
        <p:nvSpPr>
          <p:cNvPr id="461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1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23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F73B482-74D2-4ECB-BB60-93A0BDB0138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51</a:t>
            </a:fld>
            <a:endParaRPr lang="en-CA" altLang="en-US"/>
          </a:p>
        </p:txBody>
      </p:sp>
      <p:sp>
        <p:nvSpPr>
          <p:cNvPr id="461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1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6175B29-6539-489E-83A7-7CBFF1FE7F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52</a:t>
            </a:fld>
            <a:endParaRPr lang="en-CA" altLang="en-US"/>
          </a:p>
        </p:txBody>
      </p:sp>
      <p:sp>
        <p:nvSpPr>
          <p:cNvPr id="463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3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4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A0764DE-301C-4AA7-9777-3F0B7172C3A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53</a:t>
            </a:fld>
            <a:endParaRPr lang="en-CA" altLang="en-US"/>
          </a:p>
        </p:txBody>
      </p:sp>
      <p:sp>
        <p:nvSpPr>
          <p:cNvPr id="464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4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79364B2-9A71-47C4-BD60-8025B776D7F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54</a:t>
            </a:fld>
            <a:endParaRPr lang="en-CA" altLang="en-US"/>
          </a:p>
        </p:txBody>
      </p:sp>
      <p:sp>
        <p:nvSpPr>
          <p:cNvPr id="465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5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4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9CC0DD6-F268-4744-A8A1-C97197F9A6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55</a:t>
            </a:fld>
            <a:endParaRPr lang="en-CA" altLang="en-US"/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8B43738-FF2C-490A-BE98-FEEE2AA0B61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56</a:t>
            </a:fld>
            <a:endParaRPr lang="en-CA" altLang="en-US"/>
          </a:p>
        </p:txBody>
      </p:sp>
      <p:sp>
        <p:nvSpPr>
          <p:cNvPr id="467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7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D64FAA7-4359-43DE-AAFC-931126A149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57</a:t>
            </a:fld>
            <a:endParaRPr lang="en-CA" altLang="en-US"/>
          </a:p>
        </p:txBody>
      </p:sp>
      <p:sp>
        <p:nvSpPr>
          <p:cNvPr id="468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8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2F0CB6C-647A-43F7-9B91-06603C81A9C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58</a:t>
            </a:fld>
            <a:endParaRPr lang="en-CA" altLang="en-US"/>
          </a:p>
        </p:txBody>
      </p:sp>
      <p:sp>
        <p:nvSpPr>
          <p:cNvPr id="470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0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3568631-FB55-411D-8B1F-4F52FB5D021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59</a:t>
            </a:fld>
            <a:endParaRPr lang="en-CA" altLang="en-US"/>
          </a:p>
        </p:txBody>
      </p:sp>
      <p:sp>
        <p:nvSpPr>
          <p:cNvPr id="471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861110686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6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E430E75-F0BE-484C-BDD2-33EAD6BBCF3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60</a:t>
            </a:fld>
            <a:endParaRPr lang="en-CA" altLang="en-US"/>
          </a:p>
        </p:txBody>
      </p:sp>
      <p:sp>
        <p:nvSpPr>
          <p:cNvPr id="472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2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6783B5D-C842-49D4-B4DF-012B5E82C56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61</a:t>
            </a:fld>
            <a:endParaRPr lang="en-CA" altLang="en-US"/>
          </a:p>
        </p:txBody>
      </p:sp>
      <p:sp>
        <p:nvSpPr>
          <p:cNvPr id="473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3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3439D40-35DB-46A2-A628-B55544964B1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62</a:t>
            </a:fld>
            <a:endParaRPr lang="en-CA" altLang="en-US"/>
          </a:p>
        </p:txBody>
      </p:sp>
      <p:sp>
        <p:nvSpPr>
          <p:cNvPr id="474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4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6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A0CD846-8E76-4AD7-B0DE-66A7864D5C5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63</a:t>
            </a:fld>
            <a:endParaRPr lang="en-CA" altLang="en-US"/>
          </a:p>
        </p:txBody>
      </p:sp>
      <p:sp>
        <p:nvSpPr>
          <p:cNvPr id="475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5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ECC0856-A00D-4BD9-BC34-4AD7097F063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64</a:t>
            </a:fld>
            <a:endParaRPr lang="en-CA" altLang="en-US"/>
          </a:p>
        </p:txBody>
      </p:sp>
      <p:sp>
        <p:nvSpPr>
          <p:cNvPr id="476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6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77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28F9017-2DDA-41A0-96EB-87ED67F6D95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65</a:t>
            </a:fld>
            <a:endParaRPr lang="en-CA" altLang="en-US"/>
          </a:p>
        </p:txBody>
      </p:sp>
      <p:sp>
        <p:nvSpPr>
          <p:cNvPr id="477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7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66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808F8EE7-6E39-40F3-A10E-CC3C03DD9C45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67</a:t>
            </a:fld>
            <a:endParaRPr lang="en-CA" altLang="en-US"/>
          </a:p>
        </p:txBody>
      </p:sp>
      <p:sp>
        <p:nvSpPr>
          <p:cNvPr id="479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9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52A4A78A-7EF3-4B7A-B417-BD7512F69B23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68</a:t>
            </a:fld>
            <a:endParaRPr lang="en-CA" altLang="en-US"/>
          </a:p>
        </p:txBody>
      </p:sp>
      <p:sp>
        <p:nvSpPr>
          <p:cNvPr id="480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0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62D75F0C-B36C-45FC-931B-1537FE022355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69</a:t>
            </a:fld>
            <a:endParaRPr lang="en-CA" altLang="en-US"/>
          </a:p>
        </p:txBody>
      </p:sp>
      <p:sp>
        <p:nvSpPr>
          <p:cNvPr id="481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190315537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F5A0B414-76EA-4569-9B94-EE8452515C64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70</a:t>
            </a:fld>
            <a:endParaRPr lang="en-CA" altLang="en-US"/>
          </a:p>
        </p:txBody>
      </p:sp>
      <p:sp>
        <p:nvSpPr>
          <p:cNvPr id="482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2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9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15CFC8B8-EAE0-4B38-8A52-EA3DDB68D481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71</a:t>
            </a:fld>
            <a:endParaRPr lang="en-CA" altLang="en-US"/>
          </a:p>
        </p:txBody>
      </p:sp>
      <p:sp>
        <p:nvSpPr>
          <p:cNvPr id="483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3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E8C41DBB-9A0A-48EB-967A-E689BE55A116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72</a:t>
            </a:fld>
            <a:endParaRPr lang="en-CA" altLang="en-US"/>
          </a:p>
        </p:txBody>
      </p:sp>
      <p:sp>
        <p:nvSpPr>
          <p:cNvPr id="484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4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9ED10945-88CF-4AA5-AD15-01728630A290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73</a:t>
            </a:fld>
            <a:endParaRPr lang="en-CA" altLang="en-US"/>
          </a:p>
        </p:txBody>
      </p:sp>
      <p:sp>
        <p:nvSpPr>
          <p:cNvPr id="485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5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87BEDD4F-116F-4CE7-8ED4-F3BBDB89F8B8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74</a:t>
            </a:fld>
            <a:endParaRPr lang="en-CA" altLang="en-US"/>
          </a:p>
        </p:txBody>
      </p:sp>
      <p:sp>
        <p:nvSpPr>
          <p:cNvPr id="486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6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7ABFEB53-6C91-4CB7-9716-AF3DCB604A80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75</a:t>
            </a:fld>
            <a:endParaRPr lang="en-CA" altLang="en-US"/>
          </a:p>
        </p:txBody>
      </p:sp>
      <p:sp>
        <p:nvSpPr>
          <p:cNvPr id="487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7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775B1D8D-60C4-40CC-A844-8C5A1EDEFA4E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76</a:t>
            </a:fld>
            <a:endParaRPr lang="en-CA" altLang="en-US"/>
          </a:p>
        </p:txBody>
      </p:sp>
      <p:sp>
        <p:nvSpPr>
          <p:cNvPr id="488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8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2A78B16-AF2F-4C5D-BEB5-BFEAFE09568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77</a:t>
            </a:fld>
            <a:endParaRPr lang="en-CA" altLang="en-US"/>
          </a:p>
        </p:txBody>
      </p:sp>
      <p:sp>
        <p:nvSpPr>
          <p:cNvPr id="489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94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69B2B2C-C08E-4BAA-A448-BD2B6892B4E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78</a:t>
            </a:fld>
            <a:endParaRPr lang="en-CA" altLang="en-US"/>
          </a:p>
        </p:txBody>
      </p:sp>
      <p:sp>
        <p:nvSpPr>
          <p:cNvPr id="490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0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18B0F5D-09C9-4E50-9CB5-F957BC69BF8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79</a:t>
            </a:fld>
            <a:endParaRPr lang="en-CA" altLang="en-US"/>
          </a:p>
        </p:txBody>
      </p:sp>
      <p:sp>
        <p:nvSpPr>
          <p:cNvPr id="491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88767497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8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ED6EB21-6193-43CA-A9F5-AD3B758B743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80</a:t>
            </a:fld>
            <a:endParaRPr lang="en-CA" altLang="en-US"/>
          </a:p>
        </p:txBody>
      </p:sp>
      <p:sp>
        <p:nvSpPr>
          <p:cNvPr id="492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2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B24FBE0-D6A9-4818-8ADB-705CC2E0405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81</a:t>
            </a:fld>
            <a:endParaRPr lang="en-CA" altLang="en-US"/>
          </a:p>
        </p:txBody>
      </p:sp>
      <p:sp>
        <p:nvSpPr>
          <p:cNvPr id="493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3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8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C3B49C8-8847-4DD0-B497-5C462C5568E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82</a:t>
            </a:fld>
            <a:endParaRPr lang="en-CA" altLang="en-US"/>
          </a:p>
        </p:txBody>
      </p:sp>
      <p:sp>
        <p:nvSpPr>
          <p:cNvPr id="494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4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F27A4EA-578A-4C41-A743-1021CAF1F66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83</a:t>
            </a:fld>
            <a:endParaRPr lang="en-CA" altLang="en-US"/>
          </a:p>
        </p:txBody>
      </p:sp>
      <p:sp>
        <p:nvSpPr>
          <p:cNvPr id="495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5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85EDC2-5506-4E37-9352-AAF7F3DA59B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84</a:t>
            </a:fld>
            <a:endParaRPr lang="en-CA" altLang="en-US"/>
          </a:p>
        </p:txBody>
      </p:sp>
      <p:sp>
        <p:nvSpPr>
          <p:cNvPr id="496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6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0026D82-44C4-49EA-8544-3C92DB1AF21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85</a:t>
            </a:fld>
            <a:endParaRPr lang="en-CA" altLang="en-US"/>
          </a:p>
        </p:txBody>
      </p:sp>
      <p:sp>
        <p:nvSpPr>
          <p:cNvPr id="497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7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9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6E36A7D-12B5-4BBF-9F5D-1B4583FDA4A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86</a:t>
            </a:fld>
            <a:endParaRPr lang="en-CA" altLang="en-US"/>
          </a:p>
        </p:txBody>
      </p:sp>
      <p:sp>
        <p:nvSpPr>
          <p:cNvPr id="498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8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0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7995034-0D7D-44F4-98C9-6B392903B6C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87</a:t>
            </a:fld>
            <a:endParaRPr lang="en-CA" altLang="en-US"/>
          </a:p>
        </p:txBody>
      </p:sp>
      <p:sp>
        <p:nvSpPr>
          <p:cNvPr id="499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9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DDCDEB5-52D9-4FBF-8A14-825B34DE52D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88</a:t>
            </a:fld>
            <a:endParaRPr lang="en-CA" altLang="en-US"/>
          </a:p>
        </p:txBody>
      </p:sp>
      <p:sp>
        <p:nvSpPr>
          <p:cNvPr id="500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0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0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1567655-417F-4267-BDCB-932FBBF1278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89</a:t>
            </a:fld>
            <a:endParaRPr lang="en-CA" altLang="en-US"/>
          </a:p>
        </p:txBody>
      </p:sp>
      <p:sp>
        <p:nvSpPr>
          <p:cNvPr id="501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fld id="{6182B5D6-2A29-49D4-A544-802C72A485B4}" type="slidenum">
              <a:rPr lang="en-US" altLang="en-US" smtClean="0"/>
              <a:pPr eaLnBrk="1" hangingPunct="1">
                <a:spcBef>
                  <a:spcPct val="50000"/>
                </a:spcBef>
              </a:pPr>
              <a:t>9</a:t>
            </a:fld>
            <a:endParaRPr lang="en-US" altLang="en-US"/>
          </a:p>
        </p:txBody>
      </p:sp>
      <p:sp>
        <p:nvSpPr>
          <p:cNvPr id="528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8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402469E-62D8-4D36-9CD7-BFD9F9977EB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90</a:t>
            </a:fld>
            <a:endParaRPr lang="en-CA" altLang="en-US"/>
          </a:p>
        </p:txBody>
      </p:sp>
      <p:sp>
        <p:nvSpPr>
          <p:cNvPr id="502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2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75CA384-DE28-4979-8004-DD026A4CD25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91</a:t>
            </a:fld>
            <a:endParaRPr lang="en-CA" altLang="en-US"/>
          </a:p>
        </p:txBody>
      </p:sp>
      <p:sp>
        <p:nvSpPr>
          <p:cNvPr id="503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3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1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83217FE-2702-43BC-8636-0F48029BBBE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92</a:t>
            </a:fld>
            <a:endParaRPr lang="en-CA" altLang="en-US"/>
          </a:p>
        </p:txBody>
      </p:sp>
      <p:sp>
        <p:nvSpPr>
          <p:cNvPr id="504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4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619F6EF-0F24-4A62-ADFE-23B37D3CFDC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93</a:t>
            </a:fld>
            <a:endParaRPr lang="en-CA" altLang="en-US"/>
          </a:p>
        </p:txBody>
      </p:sp>
      <p:sp>
        <p:nvSpPr>
          <p:cNvPr id="505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5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1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FFB03A9-1368-46DB-BB26-C404D6E4BDB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94</a:t>
            </a:fld>
            <a:endParaRPr lang="en-CA" altLang="en-US"/>
          </a:p>
        </p:txBody>
      </p:sp>
      <p:sp>
        <p:nvSpPr>
          <p:cNvPr id="506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6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43FCCD1-1B69-4564-A2DF-8AA444C08F4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95</a:t>
            </a:fld>
            <a:endParaRPr lang="en-CA" altLang="en-US"/>
          </a:p>
        </p:txBody>
      </p:sp>
      <p:sp>
        <p:nvSpPr>
          <p:cNvPr id="507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7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1AEF59-2EA0-46D9-8249-062A88B3580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96</a:t>
            </a:fld>
            <a:endParaRPr lang="en-CA" altLang="en-US"/>
          </a:p>
        </p:txBody>
      </p:sp>
      <p:sp>
        <p:nvSpPr>
          <p:cNvPr id="508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8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97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98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A96725E-1022-41F3-AFD7-2A22A99A653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99</a:t>
            </a:fld>
            <a:endParaRPr lang="en-CA" altLang="en-US"/>
          </a:p>
        </p:txBody>
      </p:sp>
      <p:sp>
        <p:nvSpPr>
          <p:cNvPr id="509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9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D7DD9D-B6D9-4645-BDDB-36610F29E27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165348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31BD095-AEFB-4081-9E41-306AAFEC02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13101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B80551-8A12-42F9-B7EF-27B92616406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660586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en-CA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FB3DF6-E01C-4A3C-9B9D-89BEE9E4EDF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873992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A96DFE4-7B4D-4D68-88E6-6938220450AD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48055436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5A2E730-A56A-4A90-B7A2-091596201BAB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3889476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779D06C-38CD-4FC4-B7AC-E452F4DBB6E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11157300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1430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1430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227F358-4B7B-462B-B91C-E1221F19287B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9304378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EB2B57D-918D-4B94-ABF0-619235F62ADD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21555618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618F1E8-48EF-4BAD-B348-66F750FE2CBC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90033954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CFEF40D-FBEC-479F-B2DF-9E8126836C65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35434748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C18E38-4299-469A-A43B-55AC34B84D6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021123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62EC19B-810D-4B95-8066-342832CB51FC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14501843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DB62DB0-A8BD-4A32-9983-4742B5095ACD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063356231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0D437CE-7E27-45DF-878D-9C78A509F235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27190172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-228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-228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A1495B-0CAA-4365-AA63-F3B89C6A6EA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24053283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Only" preserve="1">
  <p:cSld name="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ontent Placeholder 1"/>
          <p:cNvSpPr>
            <a:spLocks noGrp="1"/>
          </p:cNvSpPr>
          <p:nvPr>
            <p:ph/>
          </p:nvPr>
        </p:nvSpPr>
        <p:spPr>
          <a:xfrm>
            <a:off x="685800" y="-228600"/>
            <a:ext cx="7772400" cy="54864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49AC90E-AA3C-4920-B8DA-428DB0B508D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6779898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9BEE19-4BA9-4186-A198-1A98981743A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9727295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89C145E-19FA-468B-BF5F-B75B930DE91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9654404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8F3660E-E88A-45C9-A8DB-91B2BF19791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638544277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FDDDB8-C2C8-41E2-A4DC-22AEFA6EBA6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0531108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EFD0ED4-FC84-4967-901A-5EB272C2A8F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9520172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BE49D5-029A-4B93-ABD8-CD391E37F02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190067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A1A568-9AFE-4FED-96EF-4EA1002F5F1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8821570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74771F9-5886-485B-B9FE-AE9FEFB972FF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09028857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6B28ADA-03C1-4F2F-81CB-B02872391BF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84106147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D349342-DC5C-40C4-BF38-8D61A492017D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8062331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2C7EC34-E19C-4783-9EBB-9AEE222501A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75928244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F9604A0-A442-44A8-B5E1-9B38A58D534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7450476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4A572C-7DFA-454C-86C4-C5E8F3E2F1D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96153421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3D27704-D154-4EFB-A4E9-64C620A0E0C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8232642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BC66C8B-1568-4FA8-9E10-1737434DEB7C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58899893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E9E52A-E609-4DBB-A8B1-F9B62A1B57C4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3730584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0AA8D4-5775-44E4-8243-4335AA0C0D8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52980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DAFFE8C-87A8-4908-916D-49B645F0888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2430674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06CC3E5-2826-40B6-B6AF-FE3ACBD734C4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929598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2F5E01D-F22B-44F4-AA78-74B1328DFDE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8405122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111F8C6-B39E-4859-AE79-3E098799954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90629656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825AF03-9CA0-4962-8F62-70D57257A12B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97974992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E723CDE-6F5B-4242-B5A2-E1B6B6E4CFD4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16655658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EDF3D88-B323-433D-82D2-822AF8BEC20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8850461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E8A81D0-7FB6-43E7-84F6-61060593283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70812870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02EE9D8-709B-4F34-AC03-9BB59599EFE5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05858231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3F8B4A2-59BC-4B2E-9DD5-BA980AD03E6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766523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E7B6CB1-7276-4A7B-88D1-5A94773FE2A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581186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34202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BA461A-A2FB-45C8-8947-5BA4695A90C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329669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422EF1-7023-4905-8303-0958AE59430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714705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E0393-18A9-48EE-B6EF-947CE71233A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403891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C399690-04C2-4D2E-8D3A-D8AFF72C36F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58206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37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slideLayout" Target="../slideLayouts/slideLayout36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35.xml"/><Relationship Id="rId5" Type="http://schemas.openxmlformats.org/officeDocument/2006/relationships/slideLayout" Target="../slideLayouts/slideLayout29.xml"/><Relationship Id="rId10" Type="http://schemas.openxmlformats.org/officeDocument/2006/relationships/slideLayout" Target="../slideLayouts/slideLayout34.xml"/><Relationship Id="rId4" Type="http://schemas.openxmlformats.org/officeDocument/2006/relationships/slideLayout" Target="../slideLayouts/slideLayout28.xml"/><Relationship Id="rId9" Type="http://schemas.openxmlformats.org/officeDocument/2006/relationships/slideLayout" Target="../slideLayouts/slideLayout33.xml"/><Relationship Id="rId1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3" Type="http://schemas.openxmlformats.org/officeDocument/2006/relationships/slideLayout" Target="../slideLayouts/slideLayout40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2" Type="http://schemas.openxmlformats.org/officeDocument/2006/relationships/slideLayout" Target="../slideLayouts/slideLayout39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5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47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cs typeface="+mn-cs"/>
              </a:defRPr>
            </a:lvl1pPr>
          </a:lstStyle>
          <a:p>
            <a:pPr>
              <a:defRPr/>
            </a:pPr>
            <a:fld id="{8F87D25D-A943-407F-A1F1-2025FC01CBE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08556D03-AE96-4B8C-94BD-341FDF0320DE}" type="slidenum">
              <a:rPr lang="en-CA" altLang="en-US" sz="1400" i="0" smtClean="0">
                <a:cs typeface="+mn-cs"/>
              </a:rPr>
              <a:pPr algn="r" eaLnBrk="1" hangingPunct="1">
                <a:defRPr/>
              </a:pPr>
              <a:t>‹#›</a:t>
            </a:fld>
            <a:endParaRPr lang="en-CA" altLang="en-US" sz="1400" i="0">
              <a:cs typeface="+mn-cs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1430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spcBef>
                <a:spcPct val="0"/>
              </a:spcBef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defRPr sz="1400"/>
            </a:lvl1pPr>
          </a:lstStyle>
          <a:p>
            <a:pPr>
              <a:defRPr/>
            </a:pPr>
            <a:fld id="{C9230B5E-1884-4A6B-A36D-6C70874D917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Text Box 8"/>
          <p:cNvSpPr txBox="1">
            <a:spLocks noChangeArrowheads="1"/>
          </p:cNvSpPr>
          <p:nvPr userDrawn="1"/>
        </p:nvSpPr>
        <p:spPr bwMode="auto">
          <a:xfrm>
            <a:off x="2667000" y="4267200"/>
            <a:ext cx="18288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endParaRPr lang="en-US" altLang="en-US" sz="3000"/>
          </a:p>
          <a:p>
            <a:pPr eaLnBrk="1" hangingPunct="1">
              <a:spcBef>
                <a:spcPct val="0"/>
              </a:spcBef>
              <a:defRPr/>
            </a:pPr>
            <a:endParaRPr lang="en-US" altLang="en-US" sz="3000"/>
          </a:p>
        </p:txBody>
      </p:sp>
      <p:sp>
        <p:nvSpPr>
          <p:cNvPr id="1032" name="Rectangle 9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5000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35963DAF-3B45-41EC-A2C2-21552AF65361}" type="slidenum">
              <a:rPr lang="en-CA" altLang="en-US" sz="1400" smtClean="0"/>
              <a:pPr algn="r" eaLnBrk="1" hangingPunct="1">
                <a:spcBef>
                  <a:spcPct val="0"/>
                </a:spcBef>
                <a:defRPr/>
              </a:pPr>
              <a:t>‹#›</a:t>
            </a:fld>
            <a:endParaRPr lang="en-CA" altLang="en-US" sz="1400"/>
          </a:p>
        </p:txBody>
      </p:sp>
    </p:spTree>
    <p:extLst>
      <p:ext uri="{BB962C8B-B14F-4D97-AF65-F5344CB8AC3E}">
        <p14:creationId xmlns:p14="http://schemas.microsoft.com/office/powerpoint/2010/main" val="4122194393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defRPr sz="1400" i="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0"/>
              </a:spcBef>
              <a:defRPr sz="1400" i="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5638800" y="5105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defRPr sz="1400" i="0"/>
            </a:lvl1pPr>
          </a:lstStyle>
          <a:p>
            <a:pPr>
              <a:defRPr/>
            </a:pPr>
            <a:fld id="{8B70B56C-0614-4B2A-9AA2-E33BC0658D45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8DF34897-0F49-4857-859A-50A99B7381FF}" type="slidenum">
              <a:rPr lang="en-CA" altLang="en-US" sz="1400" i="0" smtClean="0"/>
              <a:pPr algn="r" eaLnBrk="1" hangingPunct="1">
                <a:spcBef>
                  <a:spcPct val="0"/>
                </a:spcBef>
                <a:defRPr/>
              </a:pPr>
              <a:t>‹#›</a:t>
            </a:fld>
            <a:endParaRPr lang="en-CA" altLang="en-US" sz="1400" i="0"/>
          </a:p>
        </p:txBody>
      </p:sp>
    </p:spTree>
    <p:extLst>
      <p:ext uri="{BB962C8B-B14F-4D97-AF65-F5344CB8AC3E}">
        <p14:creationId xmlns:p14="http://schemas.microsoft.com/office/powerpoint/2010/main" val="1448870269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16" r:id="rId1"/>
    <p:sldLayoutId id="2147483717" r:id="rId2"/>
    <p:sldLayoutId id="2147483718" r:id="rId3"/>
    <p:sldLayoutId id="2147483719" r:id="rId4"/>
    <p:sldLayoutId id="2147483720" r:id="rId5"/>
    <p:sldLayoutId id="2147483721" r:id="rId6"/>
    <p:sldLayoutId id="2147483722" r:id="rId7"/>
    <p:sldLayoutId id="2147483723" r:id="rId8"/>
    <p:sldLayoutId id="2147483724" r:id="rId9"/>
    <p:sldLayoutId id="2147483725" r:id="rId10"/>
    <p:sldLayoutId id="2147483726" r:id="rId11"/>
    <p:sldLayoutId id="2147483727" r:id="rId12"/>
    <p:sldLayoutId id="2147483728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>
              <a:defRPr/>
            </a:pPr>
            <a:fld id="{6D0BEDCD-A305-4E47-B6D0-E608F18D276C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46498060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43" r:id="rId1"/>
    <p:sldLayoutId id="2147483744" r:id="rId2"/>
    <p:sldLayoutId id="2147483745" r:id="rId3"/>
    <p:sldLayoutId id="2147483746" r:id="rId4"/>
    <p:sldLayoutId id="2147483747" r:id="rId5"/>
    <p:sldLayoutId id="2147483748" r:id="rId6"/>
    <p:sldLayoutId id="2147483749" r:id="rId7"/>
    <p:sldLayoutId id="2147483750" r:id="rId8"/>
    <p:sldLayoutId id="2147483751" r:id="rId9"/>
    <p:sldLayoutId id="2147483752" r:id="rId10"/>
    <p:sldLayoutId id="2147483753" r:id="rId11"/>
    <p:sldLayoutId id="2147483754" r:id="rId12"/>
    <p:sldLayoutId id="2147483755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40.xml"/><Relationship Id="rId13" Type="http://schemas.openxmlformats.org/officeDocument/2006/relationships/slide" Target="slide179.xml"/><Relationship Id="rId18" Type="http://schemas.openxmlformats.org/officeDocument/2006/relationships/slide" Target="slide246.xml"/><Relationship Id="rId26" Type="http://schemas.openxmlformats.org/officeDocument/2006/relationships/slide" Target="slide379.xml"/><Relationship Id="rId3" Type="http://schemas.openxmlformats.org/officeDocument/2006/relationships/oleObject" Target="../embeddings/oleObject1.bin"/><Relationship Id="rId21" Type="http://schemas.openxmlformats.org/officeDocument/2006/relationships/slide" Target="slide337.xml"/><Relationship Id="rId7" Type="http://schemas.openxmlformats.org/officeDocument/2006/relationships/slide" Target="slide17.xml"/><Relationship Id="rId12" Type="http://schemas.openxmlformats.org/officeDocument/2006/relationships/slide" Target="slide154.xml"/><Relationship Id="rId17" Type="http://schemas.openxmlformats.org/officeDocument/2006/relationships/slide" Target="slide237.xml"/><Relationship Id="rId25" Type="http://schemas.openxmlformats.org/officeDocument/2006/relationships/slide" Target="slide378.xml"/><Relationship Id="rId2" Type="http://schemas.openxmlformats.org/officeDocument/2006/relationships/notesSlide" Target="../notesSlides/notesSlide1.xml"/><Relationship Id="rId16" Type="http://schemas.openxmlformats.org/officeDocument/2006/relationships/slide" Target="slide210.xml"/><Relationship Id="rId20" Type="http://schemas.openxmlformats.org/officeDocument/2006/relationships/slide" Target="slide331.xml"/><Relationship Id="rId29" Type="http://schemas.openxmlformats.org/officeDocument/2006/relationships/image" Target="../media/image2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10.xml"/><Relationship Id="rId11" Type="http://schemas.openxmlformats.org/officeDocument/2006/relationships/slide" Target="slide130.xml"/><Relationship Id="rId24" Type="http://schemas.openxmlformats.org/officeDocument/2006/relationships/slide" Target="slide370.xml"/><Relationship Id="rId5" Type="http://schemas.openxmlformats.org/officeDocument/2006/relationships/slide" Target="slide2.xml"/><Relationship Id="rId15" Type="http://schemas.openxmlformats.org/officeDocument/2006/relationships/slide" Target="slide199.xml"/><Relationship Id="rId23" Type="http://schemas.openxmlformats.org/officeDocument/2006/relationships/slide" Target="slide359.xml"/><Relationship Id="rId28" Type="http://schemas.openxmlformats.org/officeDocument/2006/relationships/slide" Target="slide414.xml"/><Relationship Id="rId10" Type="http://schemas.openxmlformats.org/officeDocument/2006/relationships/slide" Target="slide128.xml"/><Relationship Id="rId19" Type="http://schemas.openxmlformats.org/officeDocument/2006/relationships/slide" Target="slide248.xml"/><Relationship Id="rId4" Type="http://schemas.openxmlformats.org/officeDocument/2006/relationships/image" Target="../media/image1.wmf"/><Relationship Id="rId9" Type="http://schemas.openxmlformats.org/officeDocument/2006/relationships/slide" Target="slide49.xml"/><Relationship Id="rId14" Type="http://schemas.openxmlformats.org/officeDocument/2006/relationships/slide" Target="slide186.xml"/><Relationship Id="rId22" Type="http://schemas.openxmlformats.org/officeDocument/2006/relationships/slide" Target="slide349.xml"/><Relationship Id="rId27" Type="http://schemas.openxmlformats.org/officeDocument/2006/relationships/slide" Target="slide40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3.jpeg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3.jpe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3.jpe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6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6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6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6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6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6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6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6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6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6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6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6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6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6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6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4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6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4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e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6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6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wmf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.wmf"/><Relationship Id="rId4" Type="http://schemas.openxmlformats.org/officeDocument/2006/relationships/image" Target="../media/image3.png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.wmf"/><Relationship Id="rId4" Type="http://schemas.openxmlformats.org/officeDocument/2006/relationships/image" Target="../media/image3.png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.wmf"/><Relationship Id="rId4" Type="http://schemas.openxmlformats.org/officeDocument/2006/relationships/image" Target="../media/image3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wmf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44.xml"/><Relationship Id="rId4" Type="http://schemas.openxmlformats.org/officeDocument/2006/relationships/image" Target="../media/image17.wmf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44.xml"/><Relationship Id="rId5" Type="http://schemas.openxmlformats.org/officeDocument/2006/relationships/image" Target="../media/image28.jpeg"/><Relationship Id="rId4" Type="http://schemas.openxmlformats.org/officeDocument/2006/relationships/image" Target="../media/image17.wmf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44.xml"/><Relationship Id="rId5" Type="http://schemas.openxmlformats.org/officeDocument/2006/relationships/image" Target="../media/image28.jpeg"/><Relationship Id="rId4" Type="http://schemas.openxmlformats.org/officeDocument/2006/relationships/image" Target="../media/image17.wmf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44.xml"/><Relationship Id="rId5" Type="http://schemas.openxmlformats.org/officeDocument/2006/relationships/image" Target="../media/image28.jpeg"/><Relationship Id="rId4" Type="http://schemas.openxmlformats.org/officeDocument/2006/relationships/image" Target="../media/image17.wmf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44.xml"/><Relationship Id="rId5" Type="http://schemas.openxmlformats.org/officeDocument/2006/relationships/image" Target="../media/image28.jpeg"/><Relationship Id="rId4" Type="http://schemas.openxmlformats.org/officeDocument/2006/relationships/image" Target="../media/image17.wmf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31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16.jpeg"/><Relationship Id="rId4" Type="http://schemas.openxmlformats.org/officeDocument/2006/relationships/image" Target="../media/image5.wmf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5.wmf"/><Relationship Id="rId4" Type="http://schemas.openxmlformats.org/officeDocument/2006/relationships/image" Target="../media/image3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31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31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28.jpeg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3.png"/><Relationship Id="rId4" Type="http://schemas.openxmlformats.org/officeDocument/2006/relationships/image" Target="../media/image28.jpeg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5.wmf"/><Relationship Id="rId4" Type="http://schemas.openxmlformats.org/officeDocument/2006/relationships/image" Target="../media/image28.jpeg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31.xml"/><Relationship Id="rId4" Type="http://schemas.openxmlformats.org/officeDocument/2006/relationships/image" Target="../media/image28.jpeg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wmf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26.xml"/><Relationship Id="rId4" Type="http://schemas.openxmlformats.org/officeDocument/2006/relationships/image" Target="../media/image3.png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28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5.wmf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2.png"/><Relationship Id="rId4" Type="http://schemas.openxmlformats.org/officeDocument/2006/relationships/image" Target="../media/image31.png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3.png"/><Relationship Id="rId4" Type="http://schemas.openxmlformats.org/officeDocument/2006/relationships/image" Target="../media/image31.png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3.png"/><Relationship Id="rId4" Type="http://schemas.openxmlformats.org/officeDocument/2006/relationships/image" Target="../media/image31.pn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31.png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7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6.jpeg"/><Relationship Id="rId5" Type="http://schemas.openxmlformats.org/officeDocument/2006/relationships/image" Target="../media/image5.wmf"/><Relationship Id="rId4" Type="http://schemas.openxmlformats.org/officeDocument/2006/relationships/image" Target="../media/image4.w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2.xml"/><Relationship Id="rId1" Type="http://schemas.openxmlformats.org/officeDocument/2006/relationships/audio" Target="file:///C:\My%20Documents\3101\slides\Tom%20Lehrer%20-%20New%20Math.mp3" TargetMode="External"/><Relationship Id="rId5" Type="http://schemas.openxmlformats.org/officeDocument/2006/relationships/image" Target="../media/image15.png"/><Relationship Id="rId4" Type="http://schemas.openxmlformats.org/officeDocument/2006/relationships/image" Target="../media/image14.jpeg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7" Type="http://schemas.openxmlformats.org/officeDocument/2006/relationships/image" Target="../media/image37.jpe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jpeg"/><Relationship Id="rId5" Type="http://schemas.openxmlformats.org/officeDocument/2006/relationships/image" Target="../media/image39.png"/><Relationship Id="rId4" Type="http://schemas.openxmlformats.org/officeDocument/2006/relationships/oleObject" Target="../embeddings/oleObject11.bin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7" Type="http://schemas.openxmlformats.org/officeDocument/2006/relationships/image" Target="../media/image37.jpeg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jpeg"/><Relationship Id="rId5" Type="http://schemas.openxmlformats.org/officeDocument/2006/relationships/image" Target="../media/image39.png"/><Relationship Id="rId4" Type="http://schemas.openxmlformats.org/officeDocument/2006/relationships/oleObject" Target="../embeddings/oleObject12.bin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7" Type="http://schemas.openxmlformats.org/officeDocument/2006/relationships/image" Target="../media/image37.jpe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jpeg"/><Relationship Id="rId5" Type="http://schemas.openxmlformats.org/officeDocument/2006/relationships/image" Target="../media/image39.png"/><Relationship Id="rId4" Type="http://schemas.openxmlformats.org/officeDocument/2006/relationships/oleObject" Target="../embeddings/oleObject13.bin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7" Type="http://schemas.openxmlformats.org/officeDocument/2006/relationships/image" Target="../media/image37.jpeg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.jpeg"/><Relationship Id="rId5" Type="http://schemas.openxmlformats.org/officeDocument/2006/relationships/image" Target="../media/image39.png"/><Relationship Id="rId4" Type="http://schemas.openxmlformats.org/officeDocument/2006/relationships/oleObject" Target="../embeddings/oleObject14.bin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6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6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7.xml"/></Relationships>
</file>

<file path=ppt/slides/_rels/slide2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7.xml"/></Relationships>
</file>

<file path=ppt/slides/_rels/slide2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7.xml"/></Relationships>
</file>

<file path=ppt/slides/_rels/slide2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6.xml"/></Relationships>
</file>

<file path=ppt/slides/_rels/slide2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6.xml"/></Relationships>
</file>

<file path=ppt/slides/_rels/slide2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6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eg"/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7.xml"/></Relationships>
</file>

<file path=ppt/slides/_rels/slide2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6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6.xml"/></Relationships>
</file>

<file path=ppt/slides/_rels/slide2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6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6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6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eg"/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6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6.xml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6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6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6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eg"/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eg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7.xml"/></Relationships>
</file>

<file path=ppt/slides/_rels/slide2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7.png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.wmf"/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48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6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8.png"/><Relationship Id="rId4" Type="http://schemas.openxmlformats.org/officeDocument/2006/relationships/image" Target="../media/image4.wmf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8.png"/><Relationship Id="rId4" Type="http://schemas.openxmlformats.org/officeDocument/2006/relationships/image" Target="../media/image4.wmf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8.png"/><Relationship Id="rId4" Type="http://schemas.openxmlformats.org/officeDocument/2006/relationships/image" Target="../media/image4.wmf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8.png"/><Relationship Id="rId4" Type="http://schemas.openxmlformats.org/officeDocument/2006/relationships/image" Target="../media/image4.wmf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48.png"/><Relationship Id="rId4" Type="http://schemas.openxmlformats.org/officeDocument/2006/relationships/image" Target="../media/image4.wmf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jpeg"/><Relationship Id="rId3" Type="http://schemas.openxmlformats.org/officeDocument/2006/relationships/oleObject" Target="../embeddings/oleObject15.bin"/><Relationship Id="rId7" Type="http://schemas.openxmlformats.org/officeDocument/2006/relationships/oleObject" Target="../embeddings/oleObject18.bin"/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7.bin"/><Relationship Id="rId5" Type="http://schemas.openxmlformats.org/officeDocument/2006/relationships/oleObject" Target="../embeddings/oleObject16.bin"/><Relationship Id="rId4" Type="http://schemas.openxmlformats.org/officeDocument/2006/relationships/image" Target="../media/image51.wmf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7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1.xml"/><Relationship Id="rId1" Type="http://schemas.openxmlformats.org/officeDocument/2006/relationships/slideLayout" Target="../slideLayouts/slideLayout7.xml"/></Relationships>
</file>

<file path=ppt/slides/_rels/slide2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2.xml"/><Relationship Id="rId1" Type="http://schemas.openxmlformats.org/officeDocument/2006/relationships/slideLayout" Target="../slideLayouts/slideLayout7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3.xml"/><Relationship Id="rId1" Type="http://schemas.openxmlformats.org/officeDocument/2006/relationships/slideLayout" Target="../slideLayouts/slideLayout7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4.xml"/><Relationship Id="rId1" Type="http://schemas.openxmlformats.org/officeDocument/2006/relationships/slideLayout" Target="../slideLayouts/slideLayout7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5.xml"/><Relationship Id="rId1" Type="http://schemas.openxmlformats.org/officeDocument/2006/relationships/slideLayout" Target="../slideLayouts/slideLayout7.xml"/></Relationships>
</file>

<file path=ppt/slides/_rels/slide2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6.xml"/><Relationship Id="rId1" Type="http://schemas.openxmlformats.org/officeDocument/2006/relationships/slideLayout" Target="../slideLayouts/slideLayout7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7.xml"/><Relationship Id="rId1" Type="http://schemas.openxmlformats.org/officeDocument/2006/relationships/slideLayout" Target="../slideLayouts/slideLayout7.xml"/></Relationships>
</file>

<file path=ppt/slides/_rels/slide2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8.xml"/><Relationship Id="rId1" Type="http://schemas.openxmlformats.org/officeDocument/2006/relationships/slideLayout" Target="../slideLayouts/slideLayout7.xml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9.xml"/><Relationship Id="rId1" Type="http://schemas.openxmlformats.org/officeDocument/2006/relationships/slideLayout" Target="../slideLayouts/slideLayout7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0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1.xml"/><Relationship Id="rId1" Type="http://schemas.openxmlformats.org/officeDocument/2006/relationships/slideLayout" Target="../slideLayouts/slideLayout7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2.xml"/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53.xml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54.xml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55.xml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56.xml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57.xml"/><Relationship Id="rId1" Type="http://schemas.openxmlformats.org/officeDocument/2006/relationships/slideLayout" Target="../slideLayouts/slideLayout7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58.xml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59.xml"/><Relationship Id="rId1" Type="http://schemas.openxmlformats.org/officeDocument/2006/relationships/slideLayout" Target="../slideLayouts/slideLayout7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60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61.xml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62.xml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63.xml"/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wmf"/><Relationship Id="rId2" Type="http://schemas.openxmlformats.org/officeDocument/2006/relationships/notesSlide" Target="../notesSlides/notesSlide264.xml"/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5.xml"/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6.xml"/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7.xml"/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8.xml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9.xml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0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notesSlide" Target="../notesSlides/notesSlide271.xml"/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2.xml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3.xml"/><Relationship Id="rId1" Type="http://schemas.openxmlformats.org/officeDocument/2006/relationships/slideLayout" Target="../slideLayouts/slideLayout7.xml"/></Relationships>
</file>

<file path=ppt/slides/_rels/slide2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4.xml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5.xml"/><Relationship Id="rId1" Type="http://schemas.openxmlformats.org/officeDocument/2006/relationships/slideLayout" Target="../slideLayouts/slideLayout7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6.xml"/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7.xml"/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notesSlide" Target="../notesSlides/notesSlide278.xml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279.xml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280.xml"/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281.xml"/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2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3.png"/><Relationship Id="rId5" Type="http://schemas.openxmlformats.org/officeDocument/2006/relationships/image" Target="../media/image5.wmf"/><Relationship Id="rId4" Type="http://schemas.openxmlformats.org/officeDocument/2006/relationships/image" Target="../media/image6.jpe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jpeg"/><Relationship Id="rId2" Type="http://schemas.openxmlformats.org/officeDocument/2006/relationships/notesSlide" Target="../notesSlides/notesSlide283.xml"/><Relationship Id="rId1" Type="http://schemas.openxmlformats.org/officeDocument/2006/relationships/slideLayout" Target="../slideLayouts/slideLayout7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4.xml"/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5.xml"/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6.xml"/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7.xml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9.jpe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8.xml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9.xml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0.xml"/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jpeg"/><Relationship Id="rId2" Type="http://schemas.openxmlformats.org/officeDocument/2006/relationships/notesSlide" Target="../notesSlides/notesSlide29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1.jpeg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2.xml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3.xml"/><Relationship Id="rId1" Type="http://schemas.openxmlformats.org/officeDocument/2006/relationships/slideLayout" Target="../slideLayouts/slideLayout7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jpeg"/><Relationship Id="rId2" Type="http://schemas.openxmlformats.org/officeDocument/2006/relationships/notesSlide" Target="../notesSlides/notesSlide294.xml"/><Relationship Id="rId1" Type="http://schemas.openxmlformats.org/officeDocument/2006/relationships/slideLayout" Target="../slideLayouts/slideLayout7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eg"/><Relationship Id="rId2" Type="http://schemas.openxmlformats.org/officeDocument/2006/relationships/notesSlide" Target="../notesSlides/notesSlide295.xml"/><Relationship Id="rId1" Type="http://schemas.openxmlformats.org/officeDocument/2006/relationships/slideLayout" Target="../slideLayouts/slideLayout7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eg"/><Relationship Id="rId2" Type="http://schemas.openxmlformats.org/officeDocument/2006/relationships/notesSlide" Target="../notesSlides/notesSlide296.xml"/><Relationship Id="rId1" Type="http://schemas.openxmlformats.org/officeDocument/2006/relationships/slideLayout" Target="../slideLayouts/slideLayout7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jpeg"/><Relationship Id="rId2" Type="http://schemas.openxmlformats.org/officeDocument/2006/relationships/notesSlide" Target="../notesSlides/notesSlide297.xml"/><Relationship Id="rId1" Type="http://schemas.openxmlformats.org/officeDocument/2006/relationships/slideLayout" Target="../slideLayouts/slideLayout7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eg"/><Relationship Id="rId2" Type="http://schemas.openxmlformats.org/officeDocument/2006/relationships/notesSlide" Target="../notesSlides/notesSlide298.xml"/><Relationship Id="rId1" Type="http://schemas.openxmlformats.org/officeDocument/2006/relationships/slideLayout" Target="../slideLayouts/slideLayout7.xml"/></Relationships>
</file>

<file path=ppt/slides/_rels/slide3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9.xml"/><Relationship Id="rId1" Type="http://schemas.openxmlformats.org/officeDocument/2006/relationships/slideLayout" Target="../slideLayouts/slideLayout6.xml"/></Relationships>
</file>

<file path=ppt/slides/_rels/slide3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0.xml"/><Relationship Id="rId1" Type="http://schemas.openxmlformats.org/officeDocument/2006/relationships/slideLayout" Target="../slideLayouts/slideLayout6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01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0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wmf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eg"/><Relationship Id="rId2" Type="http://schemas.openxmlformats.org/officeDocument/2006/relationships/notesSlide" Target="../notesSlides/notesSlide303.xml"/><Relationship Id="rId1" Type="http://schemas.openxmlformats.org/officeDocument/2006/relationships/slideLayout" Target="../slideLayouts/slideLayout7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jpeg"/><Relationship Id="rId2" Type="http://schemas.openxmlformats.org/officeDocument/2006/relationships/notesSlide" Target="../notesSlides/notesSlide304.xml"/><Relationship Id="rId1" Type="http://schemas.openxmlformats.org/officeDocument/2006/relationships/slideLayout" Target="../slideLayouts/slideLayout7.xml"/></Relationships>
</file>

<file path=ppt/slides/_rels/slide3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5.xml"/><Relationship Id="rId1" Type="http://schemas.openxmlformats.org/officeDocument/2006/relationships/slideLayout" Target="../slideLayouts/slideLayout7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notesSlide" Target="../notesSlides/notesSlide306.xml"/><Relationship Id="rId1" Type="http://schemas.openxmlformats.org/officeDocument/2006/relationships/slideLayout" Target="../slideLayouts/slideLayout7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7.xml"/><Relationship Id="rId1" Type="http://schemas.openxmlformats.org/officeDocument/2006/relationships/slideLayout" Target="../slideLayouts/slideLayout7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eg"/><Relationship Id="rId2" Type="http://schemas.openxmlformats.org/officeDocument/2006/relationships/notesSlide" Target="../notesSlides/notesSlide308.xml"/><Relationship Id="rId1" Type="http://schemas.openxmlformats.org/officeDocument/2006/relationships/slideLayout" Target="../slideLayouts/slideLayout7.xml"/></Relationships>
</file>

<file path=ppt/slides/_rels/slide3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9.xml"/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0.xml"/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1.xml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2.xml"/><Relationship Id="rId1" Type="http://schemas.openxmlformats.org/officeDocument/2006/relationships/slideLayout" Target="../slideLayouts/slideLayout1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3.xml"/><Relationship Id="rId1" Type="http://schemas.openxmlformats.org/officeDocument/2006/relationships/slideLayout" Target="../slideLayouts/slideLayout1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4.xml"/><Relationship Id="rId1" Type="http://schemas.openxmlformats.org/officeDocument/2006/relationships/slideLayout" Target="../slideLayouts/slideLayout1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5.xml"/><Relationship Id="rId1" Type="http://schemas.openxmlformats.org/officeDocument/2006/relationships/slideLayout" Target="../slideLayouts/slideLayout1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6.xml"/><Relationship Id="rId1" Type="http://schemas.openxmlformats.org/officeDocument/2006/relationships/slideLayout" Target="../slideLayouts/slideLayout1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7.xml"/><Relationship Id="rId1" Type="http://schemas.openxmlformats.org/officeDocument/2006/relationships/slideLayout" Target="../slideLayouts/slideLayout1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8.xml"/><Relationship Id="rId1" Type="http://schemas.openxmlformats.org/officeDocument/2006/relationships/slideLayout" Target="../slideLayouts/slideLayout1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19.xml"/><Relationship Id="rId1" Type="http://schemas.openxmlformats.org/officeDocument/2006/relationships/slideLayout" Target="../slideLayouts/slideLayout1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320.xml"/><Relationship Id="rId1" Type="http://schemas.openxmlformats.org/officeDocument/2006/relationships/slideLayout" Target="../slideLayouts/slideLayout1.xml"/></Relationships>
</file>

<file path=ppt/slides/_rels/slide3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1.xml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322.xml"/><Relationship Id="rId1" Type="http://schemas.openxmlformats.org/officeDocument/2006/relationships/slideLayout" Target="../slideLayouts/slideLayout6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4.png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6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notesSlide" Target="../notesSlides/notesSlide323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77.png"/><Relationship Id="rId4" Type="http://schemas.openxmlformats.org/officeDocument/2006/relationships/image" Target="../media/image76.pn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32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8.png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notesSlide" Target="../notesSlides/notesSlide32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8.png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32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8.png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7.xml"/><Relationship Id="rId1" Type="http://schemas.openxmlformats.org/officeDocument/2006/relationships/slideLayout" Target="../slideLayouts/slideLayout6.xml"/></Relationships>
</file>

<file path=ppt/slides/_rels/slide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png"/><Relationship Id="rId2" Type="http://schemas.openxmlformats.org/officeDocument/2006/relationships/notesSlide" Target="../notesSlides/notesSlide328.xml"/><Relationship Id="rId1" Type="http://schemas.openxmlformats.org/officeDocument/2006/relationships/slideLayout" Target="../slideLayouts/slideLayout7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329.xml"/><Relationship Id="rId1" Type="http://schemas.openxmlformats.org/officeDocument/2006/relationships/slideLayout" Target="../slideLayouts/slideLayout7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7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notesSlide" Target="../notesSlides/notesSlide330.xml"/><Relationship Id="rId1" Type="http://schemas.openxmlformats.org/officeDocument/2006/relationships/slideLayout" Target="../slideLayouts/slideLayout7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7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notesSlide" Target="../notesSlides/notesSlide33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7.png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7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notesSlide" Target="../notesSlides/notesSlide33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0.png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3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jpeg"/><Relationship Id="rId2" Type="http://schemas.openxmlformats.org/officeDocument/2006/relationships/notesSlide" Target="../notesSlides/notesSlide333.xml"/><Relationship Id="rId1" Type="http://schemas.openxmlformats.org/officeDocument/2006/relationships/slideLayout" Target="../slideLayouts/slideLayout7.xml"/></Relationships>
</file>

<file path=ppt/slides/_rels/slide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png"/><Relationship Id="rId1" Type="http://schemas.openxmlformats.org/officeDocument/2006/relationships/slideLayout" Target="../slideLayouts/slideLayout7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notesSlide" Target="../notesSlides/notesSlide334.xml"/><Relationship Id="rId1" Type="http://schemas.openxmlformats.org/officeDocument/2006/relationships/slideLayout" Target="../slideLayouts/slideLayout7.xml"/></Relationships>
</file>

<file path=ppt/slides/_rels/slide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2.png"/><Relationship Id="rId1" Type="http://schemas.openxmlformats.org/officeDocument/2006/relationships/slideLayout" Target="../slideLayouts/slideLayout7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335.xml"/><Relationship Id="rId1" Type="http://schemas.openxmlformats.org/officeDocument/2006/relationships/slideLayout" Target="../slideLayouts/slideLayout7.xml"/></Relationships>
</file>

<file path=ppt/slides/_rels/slide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7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notesSlide" Target="../notesSlides/notesSlide336.xml"/><Relationship Id="rId1" Type="http://schemas.openxmlformats.org/officeDocument/2006/relationships/slideLayout" Target="../slideLayouts/slideLayout7.xml"/></Relationships>
</file>

<file path=ppt/slides/_rels/slide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7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png"/><Relationship Id="rId2" Type="http://schemas.openxmlformats.org/officeDocument/2006/relationships/notesSlide" Target="../notesSlides/notesSlide337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100.png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wmf"/><Relationship Id="rId2" Type="http://schemas.openxmlformats.org/officeDocument/2006/relationships/notesSlide" Target="../notesSlides/notesSlide338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33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03.png"/><Relationship Id="rId4" Type="http://schemas.openxmlformats.org/officeDocument/2006/relationships/image" Target="../media/image79.png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notesSlide" Target="../notesSlides/notesSlide34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wmf"/></Relationships>
</file>

<file path=ppt/slides/_rels/slide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png"/><Relationship Id="rId1" Type="http://schemas.openxmlformats.org/officeDocument/2006/relationships/slideLayout" Target="../slideLayouts/slideLayout2.xml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2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341.xml"/><Relationship Id="rId1" Type="http://schemas.openxmlformats.org/officeDocument/2006/relationships/slideLayout" Target="../slideLayouts/slideLayout2.xml"/></Relationships>
</file>

<file path=ppt/slides/_rels/slide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2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342.xml"/><Relationship Id="rId1" Type="http://schemas.openxmlformats.org/officeDocument/2006/relationships/slideLayout" Target="../slideLayouts/slideLayout2.xml"/></Relationships>
</file>

<file path=ppt/slides/_rels/slide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2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34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09.png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2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34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0.png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notesSlide" Target="../notesSlides/notesSlide34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1.png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2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notesSlide" Target="../notesSlides/notesSlide34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11.png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2.xml"/></Relationships>
</file>

<file path=ppt/slides/_rels/slide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2.xml"/></Relationships>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.wmf"/><Relationship Id="rId5" Type="http://schemas.openxmlformats.org/officeDocument/2006/relationships/image" Target="../media/image6.jpeg"/><Relationship Id="rId4" Type="http://schemas.openxmlformats.org/officeDocument/2006/relationships/image" Target="../media/image4.wmf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png"/><Relationship Id="rId2" Type="http://schemas.openxmlformats.org/officeDocument/2006/relationships/notesSlide" Target="../notesSlides/notesSlide347.xml"/><Relationship Id="rId1" Type="http://schemas.openxmlformats.org/officeDocument/2006/relationships/slideLayout" Target="../slideLayouts/slideLayout2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7.xml"/></Relationships>
</file>

<file path=ppt/slides/_rels/slide4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notesSlide" Target="../notesSlides/notesSlide34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3.png"/></Relationships>
</file>

<file path=ppt/slides/_rels/slide4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image" Target="../media/image112.png"/><Relationship Id="rId1" Type="http://schemas.openxmlformats.org/officeDocument/2006/relationships/slideLayout" Target="../slideLayouts/slideLayout7.xml"/></Relationships>
</file>

<file path=ppt/slides/_rels/slide4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notesSlide" Target="../notesSlides/notesSlide34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3.png"/><Relationship Id="rId4" Type="http://schemas.openxmlformats.org/officeDocument/2006/relationships/image" Target="../media/image112.png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7.xml"/></Relationships>
</file>

<file path=ppt/slides/_rels/slide4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notesSlide" Target="../notesSlides/notesSlide35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8.png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7.xml"/></Relationships>
</file>

<file path=ppt/slides/_rels/slide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7.xml"/></Relationships>
</file>

<file path=ppt/slides/_rels/slide4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notesSlide" Target="../notesSlides/notesSlide351.xml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7.xml"/></Relationships>
</file>

<file path=ppt/slides/_rels/slide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notesSlide" Target="../notesSlides/notesSlide352.xml"/><Relationship Id="rId1" Type="http://schemas.openxmlformats.org/officeDocument/2006/relationships/slideLayout" Target="../slideLayouts/slideLayout7.xml"/></Relationships>
</file>

<file path=ppt/slides/_rels/slide4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notesSlide" Target="../notesSlides/notesSlide353.xml"/><Relationship Id="rId1" Type="http://schemas.openxmlformats.org/officeDocument/2006/relationships/slideLayout" Target="../slideLayouts/slideLayout7.xml"/></Relationships>
</file>

<file path=ppt/slides/_rels/slide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7.xml"/></Relationships>
</file>

<file path=ppt/slides/_rels/slide41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21.bin"/><Relationship Id="rId3" Type="http://schemas.openxmlformats.org/officeDocument/2006/relationships/image" Target="../media/image121.png"/><Relationship Id="rId7" Type="http://schemas.openxmlformats.org/officeDocument/2006/relationships/image" Target="../media/image123.wmf"/><Relationship Id="rId2" Type="http://schemas.openxmlformats.org/officeDocument/2006/relationships/notesSlide" Target="../notesSlides/notesSlide354.xml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20.bin"/><Relationship Id="rId11" Type="http://schemas.openxmlformats.org/officeDocument/2006/relationships/image" Target="../media/image125.wmf"/><Relationship Id="rId5" Type="http://schemas.openxmlformats.org/officeDocument/2006/relationships/image" Target="../media/image122.wmf"/><Relationship Id="rId10" Type="http://schemas.openxmlformats.org/officeDocument/2006/relationships/oleObject" Target="../embeddings/oleObject22.bin"/><Relationship Id="rId4" Type="http://schemas.openxmlformats.org/officeDocument/2006/relationships/oleObject" Target="../embeddings/oleObject19.bin"/><Relationship Id="rId9" Type="http://schemas.openxmlformats.org/officeDocument/2006/relationships/image" Target="../media/image124.wmf"/></Relationships>
</file>

<file path=ppt/slides/_rels/slide4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7.wmf"/><Relationship Id="rId3" Type="http://schemas.openxmlformats.org/officeDocument/2006/relationships/oleObject" Target="../embeddings/oleObject23.bin"/><Relationship Id="rId7" Type="http://schemas.openxmlformats.org/officeDocument/2006/relationships/oleObject" Target="../embeddings/oleObject25.bin"/><Relationship Id="rId12" Type="http://schemas.openxmlformats.org/officeDocument/2006/relationships/image" Target="../media/image129.wmf"/><Relationship Id="rId2" Type="http://schemas.openxmlformats.org/officeDocument/2006/relationships/notesSlide" Target="../notesSlides/notesSlide35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6.wmf"/><Relationship Id="rId11" Type="http://schemas.openxmlformats.org/officeDocument/2006/relationships/oleObject" Target="../embeddings/oleObject27.bin"/><Relationship Id="rId5" Type="http://schemas.openxmlformats.org/officeDocument/2006/relationships/oleObject" Target="../embeddings/oleObject24.bin"/><Relationship Id="rId10" Type="http://schemas.openxmlformats.org/officeDocument/2006/relationships/image" Target="../media/image128.wmf"/><Relationship Id="rId4" Type="http://schemas.openxmlformats.org/officeDocument/2006/relationships/image" Target="../media/image123.wmf"/><Relationship Id="rId9" Type="http://schemas.openxmlformats.org/officeDocument/2006/relationships/oleObject" Target="../embeddings/oleObject26.bin"/></Relationships>
</file>

<file path=ppt/slides/_rels/slide4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wmf"/><Relationship Id="rId13" Type="http://schemas.openxmlformats.org/officeDocument/2006/relationships/oleObject" Target="../embeddings/oleObject33.bin"/><Relationship Id="rId3" Type="http://schemas.openxmlformats.org/officeDocument/2006/relationships/oleObject" Target="../embeddings/oleObject28.bin"/><Relationship Id="rId7" Type="http://schemas.openxmlformats.org/officeDocument/2006/relationships/oleObject" Target="../embeddings/oleObject30.bin"/><Relationship Id="rId12" Type="http://schemas.openxmlformats.org/officeDocument/2006/relationships/image" Target="../media/image132.wmf"/><Relationship Id="rId2" Type="http://schemas.openxmlformats.org/officeDocument/2006/relationships/notesSlide" Target="../notesSlides/notesSlide35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6.wmf"/><Relationship Id="rId11" Type="http://schemas.openxmlformats.org/officeDocument/2006/relationships/oleObject" Target="../embeddings/oleObject32.bin"/><Relationship Id="rId5" Type="http://schemas.openxmlformats.org/officeDocument/2006/relationships/oleObject" Target="../embeddings/oleObject29.bin"/><Relationship Id="rId10" Type="http://schemas.openxmlformats.org/officeDocument/2006/relationships/image" Target="../media/image131.wmf"/><Relationship Id="rId4" Type="http://schemas.openxmlformats.org/officeDocument/2006/relationships/image" Target="../media/image123.wmf"/><Relationship Id="rId9" Type="http://schemas.openxmlformats.org/officeDocument/2006/relationships/oleObject" Target="../embeddings/oleObject31.bin"/><Relationship Id="rId14" Type="http://schemas.openxmlformats.org/officeDocument/2006/relationships/image" Target="../media/image133.wmf"/></Relationships>
</file>

<file path=ppt/slides/_rels/slide4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0.wmf"/><Relationship Id="rId13" Type="http://schemas.openxmlformats.org/officeDocument/2006/relationships/image" Target="../media/image136.png"/><Relationship Id="rId3" Type="http://schemas.openxmlformats.org/officeDocument/2006/relationships/oleObject" Target="../embeddings/oleObject34.bin"/><Relationship Id="rId7" Type="http://schemas.openxmlformats.org/officeDocument/2006/relationships/oleObject" Target="../embeddings/oleObject36.bin"/><Relationship Id="rId12" Type="http://schemas.openxmlformats.org/officeDocument/2006/relationships/image" Target="../media/image135.wmf"/><Relationship Id="rId2" Type="http://schemas.openxmlformats.org/officeDocument/2006/relationships/notesSlide" Target="../notesSlides/notesSlide35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6.wmf"/><Relationship Id="rId11" Type="http://schemas.openxmlformats.org/officeDocument/2006/relationships/oleObject" Target="../embeddings/oleObject38.bin"/><Relationship Id="rId5" Type="http://schemas.openxmlformats.org/officeDocument/2006/relationships/oleObject" Target="../embeddings/oleObject35.bin"/><Relationship Id="rId10" Type="http://schemas.openxmlformats.org/officeDocument/2006/relationships/image" Target="../media/image134.wmf"/><Relationship Id="rId4" Type="http://schemas.openxmlformats.org/officeDocument/2006/relationships/image" Target="../media/image123.wmf"/><Relationship Id="rId9" Type="http://schemas.openxmlformats.org/officeDocument/2006/relationships/oleObject" Target="../embeddings/oleObject37.bin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7.png"/><Relationship Id="rId2" Type="http://schemas.openxmlformats.org/officeDocument/2006/relationships/notesSlide" Target="../notesSlides/notesSlide35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8.png"/><Relationship Id="rId5" Type="http://schemas.openxmlformats.org/officeDocument/2006/relationships/image" Target="../media/image123.wmf"/><Relationship Id="rId4" Type="http://schemas.openxmlformats.org/officeDocument/2006/relationships/oleObject" Target="../embeddings/oleObject34.bin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png"/><Relationship Id="rId2" Type="http://schemas.openxmlformats.org/officeDocument/2006/relationships/notesSlide" Target="../notesSlides/notesSlide35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3.wmf"/><Relationship Id="rId5" Type="http://schemas.openxmlformats.org/officeDocument/2006/relationships/oleObject" Target="../embeddings/oleObject34.bin"/><Relationship Id="rId4" Type="http://schemas.openxmlformats.org/officeDocument/2006/relationships/image" Target="../media/image140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0.xml"/><Relationship Id="rId1" Type="http://schemas.openxmlformats.org/officeDocument/2006/relationships/slideLayout" Target="../slideLayouts/slideLayout2.xml"/></Relationships>
</file>

<file path=ppt/slides/_rels/slide4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1.xml"/><Relationship Id="rId1" Type="http://schemas.openxmlformats.org/officeDocument/2006/relationships/slideLayout" Target="../slideLayouts/slideLayout1.xml"/></Relationships>
</file>

<file path=ppt/slides/_rels/slide4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3.png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5.png"/></Relationships>
</file>

<file path=ppt/slides/_rels/slide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7.png"/></Relationships>
</file>

<file path=ppt/slides/_rels/slide4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9.png"/><Relationship Id="rId2" Type="http://schemas.openxmlformats.org/officeDocument/2006/relationships/image" Target="../media/image14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50.png"/></Relationships>
</file>

<file path=ppt/slides/_rels/slide4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png"/><Relationship Id="rId2" Type="http://schemas.openxmlformats.org/officeDocument/2006/relationships/notesSlide" Target="../notesSlides/notesSlide362.xml"/><Relationship Id="rId1" Type="http://schemas.openxmlformats.org/officeDocument/2006/relationships/slideLayout" Target="../slideLayouts/slideLayout7.xml"/></Relationships>
</file>

<file path=ppt/slides/_rels/slide4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3.xml"/><Relationship Id="rId1" Type="http://schemas.openxmlformats.org/officeDocument/2006/relationships/slideLayout" Target="../slideLayouts/slideLayout1.xml"/></Relationships>
</file>

<file path=ppt/slides/_rels/slide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jpeg"/><Relationship Id="rId2" Type="http://schemas.openxmlformats.org/officeDocument/2006/relationships/notesSlide" Target="../notesSlides/notesSlide364.xml"/><Relationship Id="rId1" Type="http://schemas.openxmlformats.org/officeDocument/2006/relationships/slideLayout" Target="../slideLayouts/slideLayout1.xml"/></Relationships>
</file>

<file path=ppt/slides/_rels/slide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jpeg"/><Relationship Id="rId2" Type="http://schemas.openxmlformats.org/officeDocument/2006/relationships/notesSlide" Target="../notesSlides/notesSlide365.xml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/Relationships>
</file>

<file path=ppt/slides/_rels/slide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66.xml"/><Relationship Id="rId1" Type="http://schemas.openxmlformats.org/officeDocument/2006/relationships/slideLayout" Target="../slideLayouts/slideLayout1.xml"/></Relationships>
</file>

<file path=ppt/slides/_rels/slide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67.xml"/><Relationship Id="rId1" Type="http://schemas.openxmlformats.org/officeDocument/2006/relationships/slideLayout" Target="../slideLayouts/slideLayout1.xml"/></Relationships>
</file>

<file path=ppt/slides/_rels/slide4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68.xml"/><Relationship Id="rId1" Type="http://schemas.openxmlformats.org/officeDocument/2006/relationships/slideLayout" Target="../slideLayouts/slideLayout1.xml"/></Relationships>
</file>

<file path=ppt/slides/_rels/slide4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69.xml"/><Relationship Id="rId1" Type="http://schemas.openxmlformats.org/officeDocument/2006/relationships/slideLayout" Target="../slideLayouts/slideLayout1.xml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0.xml"/><Relationship Id="rId1" Type="http://schemas.openxmlformats.org/officeDocument/2006/relationships/slideLayout" Target="../slideLayouts/slideLayout1.xml"/></Relationships>
</file>

<file path=ppt/slides/_rels/slide4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1.xml"/><Relationship Id="rId1" Type="http://schemas.openxmlformats.org/officeDocument/2006/relationships/slideLayout" Target="../slideLayouts/slideLayout1.xml"/></Relationships>
</file>

<file path=ppt/slides/_rels/slide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2.xml"/><Relationship Id="rId1" Type="http://schemas.openxmlformats.org/officeDocument/2006/relationships/slideLayout" Target="../slideLayouts/slideLayout1.xml"/></Relationships>
</file>

<file path=ppt/slides/_rels/slide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3.xml"/><Relationship Id="rId1" Type="http://schemas.openxmlformats.org/officeDocument/2006/relationships/slideLayout" Target="../slideLayouts/slideLayout1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4.xml"/><Relationship Id="rId1" Type="http://schemas.openxmlformats.org/officeDocument/2006/relationships/slideLayout" Target="../slideLayouts/slideLayout1.xml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5.xml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6.xml"/><Relationship Id="rId1" Type="http://schemas.openxmlformats.org/officeDocument/2006/relationships/slideLayout" Target="../slideLayouts/slideLayout1.xml"/></Relationships>
</file>

<file path=ppt/slides/_rels/slide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7.xml"/><Relationship Id="rId1" Type="http://schemas.openxmlformats.org/officeDocument/2006/relationships/slideLayout" Target="../slideLayouts/slideLayout1.xml"/></Relationships>
</file>

<file path=ppt/slides/_rels/slide4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jpeg"/><Relationship Id="rId2" Type="http://schemas.openxmlformats.org/officeDocument/2006/relationships/notesSlide" Target="../notesSlides/notesSlide378.xml"/><Relationship Id="rId1" Type="http://schemas.openxmlformats.org/officeDocument/2006/relationships/slideLayout" Target="../slideLayouts/slideLayout1.xml"/></Relationships>
</file>

<file path=ppt/slides/_rels/slide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jpeg"/><Relationship Id="rId2" Type="http://schemas.openxmlformats.org/officeDocument/2006/relationships/notesSlide" Target="../notesSlides/notesSlide379.xml"/><Relationship Id="rId1" Type="http://schemas.openxmlformats.org/officeDocument/2006/relationships/slideLayout" Target="../slideLayouts/slideLayout1.xml"/></Relationships>
</file>

<file path=ppt/slides/_rels/slide444.xml.rels><?xml version="1.0" encoding="UTF-8" standalone="yes"?>
<Relationships xmlns="http://schemas.openxmlformats.org/package/2006/relationships"><Relationship Id="rId3" Type="http://schemas.openxmlformats.org/officeDocument/2006/relationships/hyperlink" Target="03.0-Searching.ppt" TargetMode="External"/><Relationship Id="rId2" Type="http://schemas.openxmlformats.org/officeDocument/2006/relationships/notesSlide" Target="../notesSlides/notesSlide380.xml"/><Relationship Id="rId1" Type="http://schemas.openxmlformats.org/officeDocument/2006/relationships/slideLayout" Target="../slideLayouts/slideLayout1.xml"/><Relationship Id="rId4" Type="http://schemas.openxmlformats.org/officeDocument/2006/relationships/hyperlink" Target="01.5-Short_Math.ppt" TargetMode="External"/></Relationships>
</file>

<file path=ppt/slides/_rels/slide4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1.xml"/><Relationship Id="rId1" Type="http://schemas.openxmlformats.org/officeDocument/2006/relationships/slideLayout" Target="../slideLayouts/slideLayout7.xml"/></Relationships>
</file>

<file path=ppt/slides/_rels/slide4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382.xml"/><Relationship Id="rId1" Type="http://schemas.openxmlformats.org/officeDocument/2006/relationships/slideLayout" Target="../slideLayouts/slideLayout7.xml"/></Relationships>
</file>

<file path=ppt/slides/_rels/slide4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4.png"/></Relationships>
</file>

<file path=ppt/slides/_rels/slide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38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6.png"/><Relationship Id="rId4" Type="http://schemas.openxmlformats.org/officeDocument/2006/relationships/image" Target="../media/image156.png"/></Relationships>
</file>

<file path=ppt/slides/_rels/slide4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notesSlide" Target="../notesSlides/notesSlide384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77.png"/><Relationship Id="rId4" Type="http://schemas.openxmlformats.org/officeDocument/2006/relationships/image" Target="../media/image76.png"/></Relationships>
</file>

<file path=ppt/slides/_rels/slide4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59.png"/><Relationship Id="rId4" Type="http://schemas.openxmlformats.org/officeDocument/2006/relationships/image" Target="../media/image158.png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notesSlide" Target="../notesSlides/notesSlide38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0.png"/></Relationships>
</file>

<file path=ppt/slides/_rels/slide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7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7.xml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notesSlide" Target="../notesSlides/notesSlide38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56.png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image" Target="../media/image16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5.png"/></Relationships>
</file>

<file path=ppt/slides/_rels/slide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notesSlide" Target="../notesSlides/notesSlide38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2.png"/><Relationship Id="rId4" Type="http://schemas.openxmlformats.org/officeDocument/2006/relationships/image" Target="../media/image75.png"/></Relationships>
</file>

<file path=ppt/slides/_rels/slide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2.png"/></Relationships>
</file>

<file path=ppt/slides/_rels/slide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3.png"/><Relationship Id="rId2" Type="http://schemas.openxmlformats.org/officeDocument/2006/relationships/notesSlide" Target="../notesSlides/notesSlide38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62.png"/><Relationship Id="rId4" Type="http://schemas.openxmlformats.org/officeDocument/2006/relationships/image" Target="../media/image75.png"/></Relationships>
</file>

<file path=ppt/slides/_rels/slide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2.png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9.png"/><Relationship Id="rId3" Type="http://schemas.openxmlformats.org/officeDocument/2006/relationships/image" Target="../media/image164.png"/><Relationship Id="rId7" Type="http://schemas.openxmlformats.org/officeDocument/2006/relationships/image" Target="../media/image168.png"/><Relationship Id="rId2" Type="http://schemas.openxmlformats.org/officeDocument/2006/relationships/notesSlide" Target="../notesSlides/notesSlide38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7.png"/><Relationship Id="rId5" Type="http://schemas.openxmlformats.org/officeDocument/2006/relationships/image" Target="../media/image166.png"/><Relationship Id="rId10" Type="http://schemas.openxmlformats.org/officeDocument/2006/relationships/image" Target="../media/image162.png"/><Relationship Id="rId4" Type="http://schemas.openxmlformats.org/officeDocument/2006/relationships/image" Target="../media/image165.png"/><Relationship Id="rId9" Type="http://schemas.openxmlformats.org/officeDocument/2006/relationships/image" Target="../media/image170.png"/></Relationships>
</file>

<file path=ppt/slides/_rels/slide4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90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1.png"/></Relationships>
</file>

<file path=ppt/slides/_rels/slide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1.pn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2.png"/></Relationships>
</file>

<file path=ppt/slides/_rels/slide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notesSlide" Target="../notesSlides/notesSlide39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3.png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7" Type="http://schemas.openxmlformats.org/officeDocument/2006/relationships/image" Target="../media/image178.pn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7.png"/><Relationship Id="rId5" Type="http://schemas.openxmlformats.org/officeDocument/2006/relationships/image" Target="../media/image176.png"/><Relationship Id="rId4" Type="http://schemas.openxmlformats.org/officeDocument/2006/relationships/image" Target="../media/image175.png"/></Relationships>
</file>

<file path=ppt/slides/_rels/slide4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9.png"/><Relationship Id="rId2" Type="http://schemas.openxmlformats.org/officeDocument/2006/relationships/notesSlide" Target="../notesSlides/notesSlide392.xml"/><Relationship Id="rId1" Type="http://schemas.openxmlformats.org/officeDocument/2006/relationships/slideLayout" Target="../slideLayouts/slideLayout7.xml"/></Relationships>
</file>

<file path=ppt/slides/_rels/slide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0.png"/><Relationship Id="rId1" Type="http://schemas.openxmlformats.org/officeDocument/2006/relationships/slideLayout" Target="../slideLayouts/slideLayout7.xml"/></Relationships>
</file>

<file path=ppt/slides/_rels/slide46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5.png"/><Relationship Id="rId3" Type="http://schemas.openxmlformats.org/officeDocument/2006/relationships/image" Target="../media/image179.png"/><Relationship Id="rId7" Type="http://schemas.openxmlformats.org/officeDocument/2006/relationships/image" Target="../media/image184.png"/><Relationship Id="rId2" Type="http://schemas.openxmlformats.org/officeDocument/2006/relationships/notesSlide" Target="../notesSlides/notesSlide39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3.png"/><Relationship Id="rId5" Type="http://schemas.openxmlformats.org/officeDocument/2006/relationships/image" Target="../media/image182.png"/><Relationship Id="rId4" Type="http://schemas.openxmlformats.org/officeDocument/2006/relationships/image" Target="../media/image181.png"/></Relationships>
</file>

<file path=ppt/slides/_rels/slide4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4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4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5.xml"/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5.wmf"/><Relationship Id="rId5" Type="http://schemas.openxmlformats.org/officeDocument/2006/relationships/image" Target="../media/image6.jpeg"/><Relationship Id="rId4" Type="http://schemas.openxmlformats.org/officeDocument/2006/relationships/image" Target="../media/image4.wmf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wmf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8.emf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7.jpe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0.emf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3.wmf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6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4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4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7.jpe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6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5.wmf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6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6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6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6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6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6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6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6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6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6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jpeg"/><Relationship Id="rId3" Type="http://schemas.openxmlformats.org/officeDocument/2006/relationships/image" Target="../media/image5.wmf"/><Relationship Id="rId7" Type="http://schemas.openxmlformats.org/officeDocument/2006/relationships/image" Target="../media/image10.jpe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.wmf"/><Relationship Id="rId5" Type="http://schemas.openxmlformats.org/officeDocument/2006/relationships/image" Target="../media/image8.jpeg"/><Relationship Id="rId4" Type="http://schemas.openxmlformats.org/officeDocument/2006/relationships/image" Target="../media/image3.png"/><Relationship Id="rId9" Type="http://schemas.openxmlformats.org/officeDocument/2006/relationships/image" Target="../media/image6.jpe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6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6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6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6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6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jpe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6.jpeg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6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-838200" y="533400"/>
            <a:ext cx="6781800" cy="1066800"/>
          </a:xfrm>
        </p:spPr>
        <p:txBody>
          <a:bodyPr/>
          <a:lstStyle/>
          <a:p>
            <a:pPr eaLnBrk="1" hangingPunct="1"/>
            <a:r>
              <a:rPr lang="en-US" altLang="en-US"/>
              <a:t>Recursion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219200" y="5562600"/>
            <a:ext cx="2462213" cy="762000"/>
          </a:xfrm>
        </p:spPr>
        <p:txBody>
          <a:bodyPr/>
          <a:lstStyle/>
          <a:p>
            <a:pPr eaLnBrk="1" hangingPunct="1"/>
            <a:r>
              <a:rPr lang="en-US" altLang="en-US" sz="2400" b="1">
                <a:solidFill>
                  <a:schemeClr val="tx2"/>
                </a:solidFill>
              </a:rPr>
              <a:t>Jeff Edmonds </a:t>
            </a:r>
          </a:p>
          <a:p>
            <a:pPr eaLnBrk="1" hangingPunct="1"/>
            <a:r>
              <a:rPr lang="en-US" altLang="en-US" sz="2400" b="1">
                <a:solidFill>
                  <a:schemeClr val="tx2"/>
                </a:solidFill>
              </a:rPr>
              <a:t>York University</a:t>
            </a:r>
            <a:endParaRPr lang="en-US" altLang="en-US"/>
          </a:p>
        </p:txBody>
      </p:sp>
      <p:graphicFrame>
        <p:nvGraphicFramePr>
          <p:cNvPr id="2052" name="Object 4"/>
          <p:cNvGraphicFramePr>
            <a:graphicFrameLocks noChangeAspect="1"/>
          </p:cNvGraphicFramePr>
          <p:nvPr/>
        </p:nvGraphicFramePr>
        <p:xfrm>
          <a:off x="4514850" y="3321050"/>
          <a:ext cx="112713" cy="214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14151" imgH="215619" progId="Equation.3">
                  <p:embed/>
                </p:oleObj>
              </mc:Choice>
              <mc:Fallback>
                <p:oleObj name="Equation" r:id="rId3" imgW="114151" imgH="215619" progId="Equation.3">
                  <p:embed/>
                  <p:pic>
                    <p:nvPicPr>
                      <p:cNvPr id="2052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2713" cy="2143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3" name="Text Box 5"/>
          <p:cNvSpPr txBox="1">
            <a:spLocks noChangeArrowheads="1"/>
          </p:cNvSpPr>
          <p:nvPr/>
        </p:nvSpPr>
        <p:spPr bwMode="auto">
          <a:xfrm>
            <a:off x="7286625" y="6399213"/>
            <a:ext cx="2082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01" tIns="45717" rIns="274301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b="1" i="0">
                <a:solidFill>
                  <a:schemeClr val="accent2"/>
                </a:solidFill>
              </a:rPr>
              <a:t>COSC 3101</a:t>
            </a:r>
            <a:endParaRPr lang="en-US" altLang="en-US" sz="2400" i="0">
              <a:solidFill>
                <a:schemeClr val="accent2"/>
              </a:solidFill>
            </a:endParaRPr>
          </a:p>
        </p:txBody>
      </p:sp>
      <p:sp>
        <p:nvSpPr>
          <p:cNvPr id="31750" name="Text Box 6"/>
          <p:cNvSpPr txBox="1">
            <a:spLocks noChangeArrowheads="1"/>
          </p:cNvSpPr>
          <p:nvPr/>
        </p:nvSpPr>
        <p:spPr bwMode="auto">
          <a:xfrm>
            <a:off x="0" y="6399213"/>
            <a:ext cx="1958975" cy="45720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</p:spPr>
        <p:txBody>
          <a:bodyPr lIns="274301" tIns="45717" rIns="274301" bIns="45717" anchor="ctr">
            <a:spAutoFit/>
          </a:bodyPr>
          <a:lstStyle/>
          <a:p>
            <a:pPr algn="ctr" eaLnBrk="0" hangingPunct="0">
              <a:defRPr/>
            </a:pPr>
            <a:r>
              <a:rPr lang="en-US" sz="2400" b="1" i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Lecture</a:t>
            </a:r>
            <a:r>
              <a:rPr lang="en-US" sz="2400" i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 </a:t>
            </a:r>
            <a:r>
              <a:rPr lang="en-US" sz="2400" b="1" i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3</a:t>
            </a:r>
            <a:endParaRPr lang="en-US" sz="2400" i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cs"/>
            </a:endParaRPr>
          </a:p>
        </p:txBody>
      </p:sp>
      <p:sp>
        <p:nvSpPr>
          <p:cNvPr id="2055" name="WordArt 7"/>
          <p:cNvSpPr>
            <a:spLocks noChangeArrowheads="1" noChangeShapeType="1" noTextEdit="1"/>
          </p:cNvSpPr>
          <p:nvPr/>
        </p:nvSpPr>
        <p:spPr bwMode="auto">
          <a:xfrm>
            <a:off x="533400" y="228600"/>
            <a:ext cx="8305800" cy="5334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kern="10">
                <a:ln w="6350">
                  <a:solidFill>
                    <a:schemeClr val="accent2"/>
                  </a:solidFill>
                  <a:round/>
                  <a:headEnd/>
                  <a:tailEnd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/>
                  </a:outerShdw>
                </a:effectLst>
                <a:latin typeface="Arial"/>
                <a:cs typeface="Arial"/>
              </a:rPr>
              <a:t>Thinking about Algorithms Abstractly</a:t>
            </a:r>
          </a:p>
        </p:txBody>
      </p:sp>
      <p:sp>
        <p:nvSpPr>
          <p:cNvPr id="2056" name="Text Box 9"/>
          <p:cNvSpPr txBox="1">
            <a:spLocks noChangeArrowheads="1"/>
          </p:cNvSpPr>
          <p:nvPr/>
        </p:nvSpPr>
        <p:spPr bwMode="auto">
          <a:xfrm>
            <a:off x="5002213" y="873978"/>
            <a:ext cx="2978701" cy="57554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1600" i="0" dirty="0">
                <a:hlinkClick r:id="rId5" action="ppaction://hlinksldjump"/>
              </a:rPr>
              <a:t>Merge</a:t>
            </a:r>
            <a:r>
              <a:rPr lang="en-US" altLang="en-US" sz="1600" i="0" dirty="0">
                <a:hlinkClick r:id="rId6" action="ppaction://hlinksldjump"/>
              </a:rPr>
              <a:t> Sort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7" action="ppaction://hlinksldjump"/>
              </a:rPr>
              <a:t>Multiplying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600" i="0" dirty="0">
                <a:hlinkClick r:id="rId8" action="ppaction://hlinksldjump"/>
              </a:rPr>
              <a:t>Check List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9" action="ppaction://hlinksldjump"/>
              </a:rPr>
              <a:t>Recurrence Relations</a:t>
            </a:r>
            <a:endParaRPr lang="en-US" altLang="en-US" sz="1600" i="0" dirty="0">
              <a:hlinkClick r:id="rId10" action="ppaction://hlinksldjump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10" action="ppaction://hlinksldjump"/>
              </a:rPr>
              <a:t>Code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11" action="ppaction://hlinksldjump"/>
              </a:rPr>
              <a:t>Stack Frames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12" action="ppaction://hlinksldjump"/>
              </a:rPr>
              <a:t>Friends and Strong Induction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600" i="0" dirty="0">
                <a:hlinkClick r:id="rId13" action="ppaction://hlinksldjump"/>
              </a:rPr>
              <a:t>Input Size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600" i="0" dirty="0">
                <a:hlinkClick r:id="rId14" action="ppaction://hlinksldjump"/>
              </a:rPr>
              <a:t>Exponential Growth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15" action="ppaction://hlinksldjump"/>
              </a:rPr>
              <a:t>Towers of Hanoi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16" action="ppaction://hlinksldjump"/>
              </a:rPr>
              <a:t>Merge &amp; Quick Sort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600" i="0" dirty="0">
                <a:hlinkClick r:id="rId17" action="ppaction://hlinksldjump"/>
              </a:rPr>
              <a:t>Probabilistic Algorithms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600" i="0" dirty="0">
                <a:hlinkClick r:id="rId18" action="ppaction://hlinksldjump"/>
              </a:rPr>
              <a:t>Power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19" action="ppaction://hlinksldjump"/>
              </a:rPr>
              <a:t>Simple Recursion on Trees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0" action="ppaction://hlinksldjump"/>
              </a:rPr>
              <a:t>Generalizing the Problem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1" action="ppaction://hlinksldjump"/>
              </a:rPr>
              <a:t>Things not to do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2" action="ppaction://hlinksldjump"/>
              </a:rPr>
              <a:t>Heap Sort &amp; Priority Queues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3" action="ppaction://hlinksldjump"/>
              </a:rPr>
              <a:t>Trees Representing Equations 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4" action="ppaction://hlinksldjump"/>
              </a:rPr>
              <a:t>Pretty Print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600" i="0" dirty="0">
                <a:hlinkClick r:id="rId25" action="ppaction://hlinksldjump"/>
              </a:rPr>
              <a:t>Depth First Search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6" action="ppaction://hlinksldjump"/>
              </a:rPr>
              <a:t>Parsing (Context Free Grammars)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7" action="ppaction://hlinksldjump"/>
              </a:rPr>
              <a:t>Recursive Images</a:t>
            </a:r>
            <a:endParaRPr lang="en-US" altLang="en-US" sz="16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hlinkClick r:id="rId28" action="ppaction://hlinksldjump"/>
              </a:rPr>
              <a:t>Ackermann's Function</a:t>
            </a:r>
            <a:endParaRPr lang="en-US" altLang="en-US" sz="1600" i="0" dirty="0"/>
          </a:p>
        </p:txBody>
      </p:sp>
      <p:pic>
        <p:nvPicPr>
          <p:cNvPr id="2057" name="Picture 11" descr="02-01"/>
          <p:cNvPicPr>
            <a:picLocks noChangeAspect="1" noChangeArrowheads="1"/>
          </p:cNvPicPr>
          <p:nvPr/>
        </p:nvPicPr>
        <p:blipFill>
          <a:blip r:embed="rId2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371600"/>
            <a:ext cx="4191000" cy="413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  <p:sp>
        <p:nvSpPr>
          <p:cNvPr id="129028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sp>
        <p:nvSpPr>
          <p:cNvPr id="129029" name="Text Box 25"/>
          <p:cNvSpPr txBox="1">
            <a:spLocks noChangeArrowheads="1"/>
          </p:cNvSpPr>
          <p:nvPr/>
        </p:nvSpPr>
        <p:spPr bwMode="auto">
          <a:xfrm>
            <a:off x="3429000" y="3200400"/>
            <a:ext cx="5029200" cy="210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If I could get in,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 could get the key.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Then  I could unlock the door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so that I can get in.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000" i="0"/>
          </a:p>
        </p:txBody>
      </p: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381000" y="2590800"/>
            <a:ext cx="2557463" cy="3733800"/>
            <a:chOff x="381000" y="2590800"/>
            <a:chExt cx="2557463" cy="3733800"/>
          </a:xfrm>
        </p:grpSpPr>
        <p:pic>
          <p:nvPicPr>
            <p:cNvPr id="3081" name="Picture 3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1000" y="2590800"/>
              <a:ext cx="2557463" cy="3733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82" name="Group 5"/>
            <p:cNvGrpSpPr>
              <a:grpSpLocks/>
            </p:cNvGrpSpPr>
            <p:nvPr/>
          </p:nvGrpSpPr>
          <p:grpSpPr bwMode="auto">
            <a:xfrm>
              <a:off x="1066800" y="4724400"/>
              <a:ext cx="1295400" cy="457200"/>
              <a:chOff x="2527" y="2761"/>
              <a:chExt cx="3434" cy="980"/>
            </a:xfrm>
          </p:grpSpPr>
          <p:sp>
            <p:nvSpPr>
              <p:cNvPr id="3088" name="Freeform 6"/>
              <p:cNvSpPr>
                <a:spLocks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" name="Freeform 7"/>
              <p:cNvSpPr>
                <a:spLocks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" name="Freeform 8"/>
              <p:cNvSpPr>
                <a:spLocks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" name="Freeform 9"/>
              <p:cNvSpPr>
                <a:spLocks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92" name="Group 10"/>
              <p:cNvGrpSpPr>
                <a:grpSpLocks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3098" name="Freeform 11"/>
                <p:cNvSpPr>
                  <a:spLocks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9" name="Freeform 12"/>
                <p:cNvSpPr>
                  <a:spLocks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0" name="Freeform 13"/>
                <p:cNvSpPr>
                  <a:spLocks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1" name="Freeform 14"/>
                <p:cNvSpPr>
                  <a:spLocks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93" name="Group 15"/>
              <p:cNvGrpSpPr>
                <a:grpSpLocks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3094" name="Freeform 16"/>
                <p:cNvSpPr>
                  <a:spLocks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" name="Freeform 17"/>
                <p:cNvSpPr>
                  <a:spLocks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" name="Freeform 18"/>
                <p:cNvSpPr>
                  <a:spLocks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" name="Freeform 19"/>
                <p:cNvSpPr>
                  <a:spLocks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083" name="Group 20"/>
            <p:cNvGrpSpPr>
              <a:grpSpLocks/>
            </p:cNvGrpSpPr>
            <p:nvPr/>
          </p:nvGrpSpPr>
          <p:grpSpPr bwMode="auto">
            <a:xfrm>
              <a:off x="1447800" y="5410200"/>
              <a:ext cx="457200" cy="533400"/>
              <a:chOff x="4320" y="3128"/>
              <a:chExt cx="415" cy="424"/>
            </a:xfrm>
          </p:grpSpPr>
          <p:sp>
            <p:nvSpPr>
              <p:cNvPr id="3084" name="Freeform 21"/>
              <p:cNvSpPr>
                <a:spLocks/>
              </p:cNvSpPr>
              <p:nvPr/>
            </p:nvSpPr>
            <p:spPr bwMode="auto">
              <a:xfrm>
                <a:off x="4322" y="3291"/>
                <a:ext cx="413" cy="261"/>
              </a:xfrm>
              <a:custGeom>
                <a:avLst/>
                <a:gdLst>
                  <a:gd name="T0" fmla="*/ 0 w 1650"/>
                  <a:gd name="T1" fmla="*/ 0 h 1045"/>
                  <a:gd name="T2" fmla="*/ 0 w 1650"/>
                  <a:gd name="T3" fmla="*/ 0 h 1045"/>
                  <a:gd name="T4" fmla="*/ 0 w 1650"/>
                  <a:gd name="T5" fmla="*/ 0 h 1045"/>
                  <a:gd name="T6" fmla="*/ 0 w 1650"/>
                  <a:gd name="T7" fmla="*/ 0 h 1045"/>
                  <a:gd name="T8" fmla="*/ 0 w 1650"/>
                  <a:gd name="T9" fmla="*/ 0 h 1045"/>
                  <a:gd name="T10" fmla="*/ 0 w 1650"/>
                  <a:gd name="T11" fmla="*/ 0 h 1045"/>
                  <a:gd name="T12" fmla="*/ 0 w 1650"/>
                  <a:gd name="T13" fmla="*/ 0 h 1045"/>
                  <a:gd name="T14" fmla="*/ 0 w 1650"/>
                  <a:gd name="T15" fmla="*/ 0 h 1045"/>
                  <a:gd name="T16" fmla="*/ 0 w 1650"/>
                  <a:gd name="T17" fmla="*/ 0 h 1045"/>
                  <a:gd name="T18" fmla="*/ 0 w 1650"/>
                  <a:gd name="T19" fmla="*/ 0 h 1045"/>
                  <a:gd name="T20" fmla="*/ 0 w 1650"/>
                  <a:gd name="T21" fmla="*/ 0 h 1045"/>
                  <a:gd name="T22" fmla="*/ 0 w 1650"/>
                  <a:gd name="T23" fmla="*/ 0 h 1045"/>
                  <a:gd name="T24" fmla="*/ 0 w 1650"/>
                  <a:gd name="T25" fmla="*/ 0 h 1045"/>
                  <a:gd name="T26" fmla="*/ 0 w 1650"/>
                  <a:gd name="T27" fmla="*/ 0 h 1045"/>
                  <a:gd name="T28" fmla="*/ 0 w 1650"/>
                  <a:gd name="T29" fmla="*/ 0 h 1045"/>
                  <a:gd name="T30" fmla="*/ 0 w 1650"/>
                  <a:gd name="T31" fmla="*/ 0 h 1045"/>
                  <a:gd name="T32" fmla="*/ 0 w 1650"/>
                  <a:gd name="T33" fmla="*/ 0 h 1045"/>
                  <a:gd name="T34" fmla="*/ 0 w 1650"/>
                  <a:gd name="T35" fmla="*/ 0 h 1045"/>
                  <a:gd name="T36" fmla="*/ 0 w 1650"/>
                  <a:gd name="T37" fmla="*/ 0 h 1045"/>
                  <a:gd name="T38" fmla="*/ 0 w 1650"/>
                  <a:gd name="T39" fmla="*/ 0 h 1045"/>
                  <a:gd name="T40" fmla="*/ 0 w 1650"/>
                  <a:gd name="T41" fmla="*/ 0 h 1045"/>
                  <a:gd name="T42" fmla="*/ 0 w 1650"/>
                  <a:gd name="T43" fmla="*/ 0 h 1045"/>
                  <a:gd name="T44" fmla="*/ 0 w 1650"/>
                  <a:gd name="T45" fmla="*/ 0 h 1045"/>
                  <a:gd name="T46" fmla="*/ 0 w 1650"/>
                  <a:gd name="T47" fmla="*/ 0 h 1045"/>
                  <a:gd name="T48" fmla="*/ 0 w 1650"/>
                  <a:gd name="T49" fmla="*/ 0 h 10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50"/>
                  <a:gd name="T76" fmla="*/ 0 h 1045"/>
                  <a:gd name="T77" fmla="*/ 1650 w 1650"/>
                  <a:gd name="T78" fmla="*/ 1045 h 104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50" h="1045">
                    <a:moveTo>
                      <a:pt x="0" y="2"/>
                    </a:moveTo>
                    <a:lnTo>
                      <a:pt x="0" y="861"/>
                    </a:lnTo>
                    <a:lnTo>
                      <a:pt x="17" y="902"/>
                    </a:lnTo>
                    <a:lnTo>
                      <a:pt x="46" y="924"/>
                    </a:lnTo>
                    <a:lnTo>
                      <a:pt x="103" y="950"/>
                    </a:lnTo>
                    <a:lnTo>
                      <a:pt x="178" y="977"/>
                    </a:lnTo>
                    <a:lnTo>
                      <a:pt x="269" y="1001"/>
                    </a:lnTo>
                    <a:lnTo>
                      <a:pt x="401" y="1021"/>
                    </a:lnTo>
                    <a:lnTo>
                      <a:pt x="512" y="1030"/>
                    </a:lnTo>
                    <a:lnTo>
                      <a:pt x="627" y="1043"/>
                    </a:lnTo>
                    <a:lnTo>
                      <a:pt x="745" y="1045"/>
                    </a:lnTo>
                    <a:lnTo>
                      <a:pt x="894" y="1045"/>
                    </a:lnTo>
                    <a:lnTo>
                      <a:pt x="990" y="1043"/>
                    </a:lnTo>
                    <a:lnTo>
                      <a:pt x="1078" y="1038"/>
                    </a:lnTo>
                    <a:lnTo>
                      <a:pt x="1162" y="1030"/>
                    </a:lnTo>
                    <a:lnTo>
                      <a:pt x="1280" y="1016"/>
                    </a:lnTo>
                    <a:lnTo>
                      <a:pt x="1389" y="999"/>
                    </a:lnTo>
                    <a:lnTo>
                      <a:pt x="1471" y="977"/>
                    </a:lnTo>
                    <a:lnTo>
                      <a:pt x="1525" y="962"/>
                    </a:lnTo>
                    <a:lnTo>
                      <a:pt x="1583" y="935"/>
                    </a:lnTo>
                    <a:lnTo>
                      <a:pt x="1620" y="910"/>
                    </a:lnTo>
                    <a:lnTo>
                      <a:pt x="1645" y="880"/>
                    </a:lnTo>
                    <a:lnTo>
                      <a:pt x="1650" y="854"/>
                    </a:lnTo>
                    <a:lnTo>
                      <a:pt x="165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" name="Oval 22"/>
              <p:cNvSpPr>
                <a:spLocks noChangeArrowheads="1"/>
              </p:cNvSpPr>
              <p:nvPr/>
            </p:nvSpPr>
            <p:spPr bwMode="auto">
              <a:xfrm>
                <a:off x="4320" y="3245"/>
                <a:ext cx="411" cy="96"/>
              </a:xfrm>
              <a:prstGeom prst="ellipse">
                <a:avLst/>
              </a:prstGeom>
              <a:solidFill>
                <a:srgbClr val="FF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086" name="Freeform 23"/>
              <p:cNvSpPr>
                <a:spLocks/>
              </p:cNvSpPr>
              <p:nvPr/>
            </p:nvSpPr>
            <p:spPr bwMode="auto">
              <a:xfrm>
                <a:off x="4504" y="3377"/>
                <a:ext cx="50" cy="122"/>
              </a:xfrm>
              <a:custGeom>
                <a:avLst/>
                <a:gdLst>
                  <a:gd name="T0" fmla="*/ 0 w 201"/>
                  <a:gd name="T1" fmla="*/ 0 h 488"/>
                  <a:gd name="T2" fmla="*/ 0 w 201"/>
                  <a:gd name="T3" fmla="*/ 0 h 488"/>
                  <a:gd name="T4" fmla="*/ 0 w 201"/>
                  <a:gd name="T5" fmla="*/ 0 h 488"/>
                  <a:gd name="T6" fmla="*/ 0 w 201"/>
                  <a:gd name="T7" fmla="*/ 0 h 488"/>
                  <a:gd name="T8" fmla="*/ 0 w 201"/>
                  <a:gd name="T9" fmla="*/ 0 h 488"/>
                  <a:gd name="T10" fmla="*/ 0 w 201"/>
                  <a:gd name="T11" fmla="*/ 0 h 488"/>
                  <a:gd name="T12" fmla="*/ 0 w 201"/>
                  <a:gd name="T13" fmla="*/ 0 h 488"/>
                  <a:gd name="T14" fmla="*/ 0 w 201"/>
                  <a:gd name="T15" fmla="*/ 0 h 488"/>
                  <a:gd name="T16" fmla="*/ 0 w 201"/>
                  <a:gd name="T17" fmla="*/ 0 h 488"/>
                  <a:gd name="T18" fmla="*/ 0 w 201"/>
                  <a:gd name="T19" fmla="*/ 0 h 488"/>
                  <a:gd name="T20" fmla="*/ 0 w 201"/>
                  <a:gd name="T21" fmla="*/ 0 h 488"/>
                  <a:gd name="T22" fmla="*/ 0 w 201"/>
                  <a:gd name="T23" fmla="*/ 0 h 488"/>
                  <a:gd name="T24" fmla="*/ 0 w 201"/>
                  <a:gd name="T25" fmla="*/ 0 h 488"/>
                  <a:gd name="T26" fmla="*/ 0 w 201"/>
                  <a:gd name="T27" fmla="*/ 0 h 488"/>
                  <a:gd name="T28" fmla="*/ 0 w 201"/>
                  <a:gd name="T29" fmla="*/ 0 h 488"/>
                  <a:gd name="T30" fmla="*/ 0 w 201"/>
                  <a:gd name="T31" fmla="*/ 0 h 4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01"/>
                  <a:gd name="T49" fmla="*/ 0 h 488"/>
                  <a:gd name="T50" fmla="*/ 201 w 201"/>
                  <a:gd name="T51" fmla="*/ 488 h 48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01" h="488">
                    <a:moveTo>
                      <a:pt x="38" y="194"/>
                    </a:moveTo>
                    <a:lnTo>
                      <a:pt x="3" y="170"/>
                    </a:lnTo>
                    <a:lnTo>
                      <a:pt x="0" y="134"/>
                    </a:lnTo>
                    <a:lnTo>
                      <a:pt x="0" y="88"/>
                    </a:lnTo>
                    <a:lnTo>
                      <a:pt x="28" y="28"/>
                    </a:lnTo>
                    <a:lnTo>
                      <a:pt x="69" y="0"/>
                    </a:lnTo>
                    <a:lnTo>
                      <a:pt x="124" y="0"/>
                    </a:lnTo>
                    <a:lnTo>
                      <a:pt x="172" y="28"/>
                    </a:lnTo>
                    <a:lnTo>
                      <a:pt x="191" y="88"/>
                    </a:lnTo>
                    <a:lnTo>
                      <a:pt x="182" y="158"/>
                    </a:lnTo>
                    <a:lnTo>
                      <a:pt x="156" y="194"/>
                    </a:lnTo>
                    <a:lnTo>
                      <a:pt x="115" y="210"/>
                    </a:lnTo>
                    <a:lnTo>
                      <a:pt x="201" y="488"/>
                    </a:lnTo>
                    <a:lnTo>
                      <a:pt x="0" y="488"/>
                    </a:lnTo>
                    <a:lnTo>
                      <a:pt x="66" y="206"/>
                    </a:lnTo>
                    <a:lnTo>
                      <a:pt x="38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" name="Freeform 24"/>
              <p:cNvSpPr>
                <a:spLocks/>
              </p:cNvSpPr>
              <p:nvPr/>
            </p:nvSpPr>
            <p:spPr bwMode="auto">
              <a:xfrm>
                <a:off x="4387" y="3128"/>
                <a:ext cx="293" cy="169"/>
              </a:xfrm>
              <a:custGeom>
                <a:avLst/>
                <a:gdLst>
                  <a:gd name="T0" fmla="*/ 0 w 1171"/>
                  <a:gd name="T1" fmla="*/ 0 h 673"/>
                  <a:gd name="T2" fmla="*/ 0 w 1171"/>
                  <a:gd name="T3" fmla="*/ 0 h 673"/>
                  <a:gd name="T4" fmla="*/ 0 w 1171"/>
                  <a:gd name="T5" fmla="*/ 0 h 673"/>
                  <a:gd name="T6" fmla="*/ 0 w 1171"/>
                  <a:gd name="T7" fmla="*/ 0 h 673"/>
                  <a:gd name="T8" fmla="*/ 0 w 1171"/>
                  <a:gd name="T9" fmla="*/ 0 h 673"/>
                  <a:gd name="T10" fmla="*/ 0 w 1171"/>
                  <a:gd name="T11" fmla="*/ 0 h 673"/>
                  <a:gd name="T12" fmla="*/ 0 w 1171"/>
                  <a:gd name="T13" fmla="*/ 0 h 673"/>
                  <a:gd name="T14" fmla="*/ 0 w 1171"/>
                  <a:gd name="T15" fmla="*/ 0 h 673"/>
                  <a:gd name="T16" fmla="*/ 0 w 1171"/>
                  <a:gd name="T17" fmla="*/ 0 h 673"/>
                  <a:gd name="T18" fmla="*/ 0 w 1171"/>
                  <a:gd name="T19" fmla="*/ 0 h 673"/>
                  <a:gd name="T20" fmla="*/ 0 w 1171"/>
                  <a:gd name="T21" fmla="*/ 0 h 673"/>
                  <a:gd name="T22" fmla="*/ 0 w 1171"/>
                  <a:gd name="T23" fmla="*/ 0 h 673"/>
                  <a:gd name="T24" fmla="*/ 0 w 1171"/>
                  <a:gd name="T25" fmla="*/ 0 h 673"/>
                  <a:gd name="T26" fmla="*/ 0 w 1171"/>
                  <a:gd name="T27" fmla="*/ 0 h 673"/>
                  <a:gd name="T28" fmla="*/ 0 w 1171"/>
                  <a:gd name="T29" fmla="*/ 0 h 673"/>
                  <a:gd name="T30" fmla="*/ 0 w 1171"/>
                  <a:gd name="T31" fmla="*/ 0 h 673"/>
                  <a:gd name="T32" fmla="*/ 0 w 1171"/>
                  <a:gd name="T33" fmla="*/ 0 h 673"/>
                  <a:gd name="T34" fmla="*/ 0 w 1171"/>
                  <a:gd name="T35" fmla="*/ 0 h 673"/>
                  <a:gd name="T36" fmla="*/ 0 w 1171"/>
                  <a:gd name="T37" fmla="*/ 0 h 673"/>
                  <a:gd name="T38" fmla="*/ 0 w 1171"/>
                  <a:gd name="T39" fmla="*/ 0 h 673"/>
                  <a:gd name="T40" fmla="*/ 0 w 1171"/>
                  <a:gd name="T41" fmla="*/ 0 h 673"/>
                  <a:gd name="T42" fmla="*/ 0 w 1171"/>
                  <a:gd name="T43" fmla="*/ 0 h 673"/>
                  <a:gd name="T44" fmla="*/ 0 w 1171"/>
                  <a:gd name="T45" fmla="*/ 0 h 673"/>
                  <a:gd name="T46" fmla="*/ 0 w 1171"/>
                  <a:gd name="T47" fmla="*/ 0 h 673"/>
                  <a:gd name="T48" fmla="*/ 0 w 1171"/>
                  <a:gd name="T49" fmla="*/ 0 h 673"/>
                  <a:gd name="T50" fmla="*/ 0 w 1171"/>
                  <a:gd name="T51" fmla="*/ 0 h 673"/>
                  <a:gd name="T52" fmla="*/ 0 w 1171"/>
                  <a:gd name="T53" fmla="*/ 0 h 673"/>
                  <a:gd name="T54" fmla="*/ 0 w 1171"/>
                  <a:gd name="T55" fmla="*/ 0 h 673"/>
                  <a:gd name="T56" fmla="*/ 0 w 1171"/>
                  <a:gd name="T57" fmla="*/ 0 h 673"/>
                  <a:gd name="T58" fmla="*/ 0 w 1171"/>
                  <a:gd name="T59" fmla="*/ 0 h 673"/>
                  <a:gd name="T60" fmla="*/ 0 w 1171"/>
                  <a:gd name="T61" fmla="*/ 0 h 673"/>
                  <a:gd name="T62" fmla="*/ 0 w 1171"/>
                  <a:gd name="T63" fmla="*/ 0 h 673"/>
                  <a:gd name="T64" fmla="*/ 0 w 1171"/>
                  <a:gd name="T65" fmla="*/ 0 h 673"/>
                  <a:gd name="T66" fmla="*/ 0 w 1171"/>
                  <a:gd name="T67" fmla="*/ 0 h 673"/>
                  <a:gd name="T68" fmla="*/ 0 w 1171"/>
                  <a:gd name="T69" fmla="*/ 0 h 673"/>
                  <a:gd name="T70" fmla="*/ 0 w 1171"/>
                  <a:gd name="T71" fmla="*/ 0 h 673"/>
                  <a:gd name="T72" fmla="*/ 0 w 1171"/>
                  <a:gd name="T73" fmla="*/ 0 h 673"/>
                  <a:gd name="T74" fmla="*/ 0 w 1171"/>
                  <a:gd name="T75" fmla="*/ 0 h 673"/>
                  <a:gd name="T76" fmla="*/ 0 w 1171"/>
                  <a:gd name="T77" fmla="*/ 0 h 673"/>
                  <a:gd name="T78" fmla="*/ 0 w 1171"/>
                  <a:gd name="T79" fmla="*/ 0 h 673"/>
                  <a:gd name="T80" fmla="*/ 0 w 1171"/>
                  <a:gd name="T81" fmla="*/ 0 h 673"/>
                  <a:gd name="T82" fmla="*/ 0 w 1171"/>
                  <a:gd name="T83" fmla="*/ 0 h 673"/>
                  <a:gd name="T84" fmla="*/ 0 w 1171"/>
                  <a:gd name="T85" fmla="*/ 0 h 673"/>
                  <a:gd name="T86" fmla="*/ 0 w 1171"/>
                  <a:gd name="T87" fmla="*/ 0 h 673"/>
                  <a:gd name="T88" fmla="*/ 0 w 1171"/>
                  <a:gd name="T89" fmla="*/ 0 h 673"/>
                  <a:gd name="T90" fmla="*/ 0 w 1171"/>
                  <a:gd name="T91" fmla="*/ 0 h 673"/>
                  <a:gd name="T92" fmla="*/ 0 w 1171"/>
                  <a:gd name="T93" fmla="*/ 0 h 673"/>
                  <a:gd name="T94" fmla="*/ 0 w 1171"/>
                  <a:gd name="T95" fmla="*/ 0 h 673"/>
                  <a:gd name="T96" fmla="*/ 0 w 1171"/>
                  <a:gd name="T97" fmla="*/ 0 h 673"/>
                  <a:gd name="T98" fmla="*/ 0 w 1171"/>
                  <a:gd name="T99" fmla="*/ 0 h 673"/>
                  <a:gd name="T100" fmla="*/ 0 w 1171"/>
                  <a:gd name="T101" fmla="*/ 0 h 673"/>
                  <a:gd name="T102" fmla="*/ 0 w 1171"/>
                  <a:gd name="T103" fmla="*/ 0 h 673"/>
                  <a:gd name="T104" fmla="*/ 0 w 1171"/>
                  <a:gd name="T105" fmla="*/ 0 h 673"/>
                  <a:gd name="T106" fmla="*/ 0 w 1171"/>
                  <a:gd name="T107" fmla="*/ 0 h 673"/>
                  <a:gd name="T108" fmla="*/ 0 w 1171"/>
                  <a:gd name="T109" fmla="*/ 0 h 673"/>
                  <a:gd name="T110" fmla="*/ 0 w 1171"/>
                  <a:gd name="T111" fmla="*/ 0 h 673"/>
                  <a:gd name="T112" fmla="*/ 0 w 1171"/>
                  <a:gd name="T113" fmla="*/ 0 h 673"/>
                  <a:gd name="T114" fmla="*/ 0 w 1171"/>
                  <a:gd name="T115" fmla="*/ 0 h 673"/>
                  <a:gd name="T116" fmla="*/ 0 w 1171"/>
                  <a:gd name="T117" fmla="*/ 0 h 67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171"/>
                  <a:gd name="T178" fmla="*/ 0 h 673"/>
                  <a:gd name="T179" fmla="*/ 1171 w 1171"/>
                  <a:gd name="T180" fmla="*/ 673 h 67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171" h="673">
                    <a:moveTo>
                      <a:pt x="0" y="631"/>
                    </a:moveTo>
                    <a:lnTo>
                      <a:pt x="0" y="536"/>
                    </a:lnTo>
                    <a:lnTo>
                      <a:pt x="15" y="445"/>
                    </a:lnTo>
                    <a:lnTo>
                      <a:pt x="41" y="359"/>
                    </a:lnTo>
                    <a:lnTo>
                      <a:pt x="70" y="291"/>
                    </a:lnTo>
                    <a:lnTo>
                      <a:pt x="118" y="228"/>
                    </a:lnTo>
                    <a:lnTo>
                      <a:pt x="154" y="183"/>
                    </a:lnTo>
                    <a:lnTo>
                      <a:pt x="217" y="129"/>
                    </a:lnTo>
                    <a:lnTo>
                      <a:pt x="261" y="100"/>
                    </a:lnTo>
                    <a:lnTo>
                      <a:pt x="328" y="56"/>
                    </a:lnTo>
                    <a:lnTo>
                      <a:pt x="400" y="27"/>
                    </a:lnTo>
                    <a:lnTo>
                      <a:pt x="495" y="5"/>
                    </a:lnTo>
                    <a:lnTo>
                      <a:pt x="584" y="0"/>
                    </a:lnTo>
                    <a:lnTo>
                      <a:pt x="671" y="7"/>
                    </a:lnTo>
                    <a:lnTo>
                      <a:pt x="744" y="19"/>
                    </a:lnTo>
                    <a:lnTo>
                      <a:pt x="835" y="51"/>
                    </a:lnTo>
                    <a:lnTo>
                      <a:pt x="908" y="95"/>
                    </a:lnTo>
                    <a:lnTo>
                      <a:pt x="959" y="131"/>
                    </a:lnTo>
                    <a:lnTo>
                      <a:pt x="1010" y="180"/>
                    </a:lnTo>
                    <a:lnTo>
                      <a:pt x="1054" y="228"/>
                    </a:lnTo>
                    <a:lnTo>
                      <a:pt x="1088" y="279"/>
                    </a:lnTo>
                    <a:lnTo>
                      <a:pt x="1113" y="328"/>
                    </a:lnTo>
                    <a:lnTo>
                      <a:pt x="1139" y="389"/>
                    </a:lnTo>
                    <a:lnTo>
                      <a:pt x="1149" y="445"/>
                    </a:lnTo>
                    <a:lnTo>
                      <a:pt x="1161" y="492"/>
                    </a:lnTo>
                    <a:lnTo>
                      <a:pt x="1169" y="536"/>
                    </a:lnTo>
                    <a:lnTo>
                      <a:pt x="1171" y="621"/>
                    </a:lnTo>
                    <a:lnTo>
                      <a:pt x="1147" y="643"/>
                    </a:lnTo>
                    <a:lnTo>
                      <a:pt x="1096" y="658"/>
                    </a:lnTo>
                    <a:lnTo>
                      <a:pt x="1036" y="668"/>
                    </a:lnTo>
                    <a:lnTo>
                      <a:pt x="973" y="658"/>
                    </a:lnTo>
                    <a:lnTo>
                      <a:pt x="927" y="639"/>
                    </a:lnTo>
                    <a:lnTo>
                      <a:pt x="915" y="617"/>
                    </a:lnTo>
                    <a:lnTo>
                      <a:pt x="915" y="512"/>
                    </a:lnTo>
                    <a:lnTo>
                      <a:pt x="908" y="468"/>
                    </a:lnTo>
                    <a:lnTo>
                      <a:pt x="891" y="416"/>
                    </a:lnTo>
                    <a:lnTo>
                      <a:pt x="857" y="359"/>
                    </a:lnTo>
                    <a:lnTo>
                      <a:pt x="825" y="330"/>
                    </a:lnTo>
                    <a:lnTo>
                      <a:pt x="790" y="294"/>
                    </a:lnTo>
                    <a:lnTo>
                      <a:pt x="732" y="264"/>
                    </a:lnTo>
                    <a:lnTo>
                      <a:pt x="688" y="250"/>
                    </a:lnTo>
                    <a:lnTo>
                      <a:pt x="652" y="235"/>
                    </a:lnTo>
                    <a:lnTo>
                      <a:pt x="613" y="235"/>
                    </a:lnTo>
                    <a:lnTo>
                      <a:pt x="532" y="235"/>
                    </a:lnTo>
                    <a:lnTo>
                      <a:pt x="488" y="242"/>
                    </a:lnTo>
                    <a:lnTo>
                      <a:pt x="432" y="264"/>
                    </a:lnTo>
                    <a:lnTo>
                      <a:pt x="388" y="291"/>
                    </a:lnTo>
                    <a:lnTo>
                      <a:pt x="349" y="320"/>
                    </a:lnTo>
                    <a:lnTo>
                      <a:pt x="314" y="352"/>
                    </a:lnTo>
                    <a:lnTo>
                      <a:pt x="285" y="401"/>
                    </a:lnTo>
                    <a:lnTo>
                      <a:pt x="268" y="440"/>
                    </a:lnTo>
                    <a:lnTo>
                      <a:pt x="256" y="482"/>
                    </a:lnTo>
                    <a:lnTo>
                      <a:pt x="254" y="504"/>
                    </a:lnTo>
                    <a:lnTo>
                      <a:pt x="254" y="624"/>
                    </a:lnTo>
                    <a:lnTo>
                      <a:pt x="234" y="653"/>
                    </a:lnTo>
                    <a:lnTo>
                      <a:pt x="183" y="673"/>
                    </a:lnTo>
                    <a:lnTo>
                      <a:pt x="130" y="668"/>
                    </a:lnTo>
                    <a:lnTo>
                      <a:pt x="44" y="658"/>
                    </a:lnTo>
                    <a:lnTo>
                      <a:pt x="0" y="631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355600" y="4876800"/>
            <a:ext cx="7370763" cy="1422400"/>
            <a:chOff x="355600" y="4876800"/>
            <a:chExt cx="7370763" cy="1422400"/>
          </a:xfrm>
        </p:grpSpPr>
        <p:sp>
          <p:nvSpPr>
            <p:cNvPr id="3079" name="Freeform 28"/>
            <p:cNvSpPr>
              <a:spLocks/>
            </p:cNvSpPr>
            <p:nvPr/>
          </p:nvSpPr>
          <p:spPr bwMode="auto">
            <a:xfrm>
              <a:off x="355600" y="4876800"/>
              <a:ext cx="1244600" cy="1422400"/>
            </a:xfrm>
            <a:custGeom>
              <a:avLst/>
              <a:gdLst>
                <a:gd name="T0" fmla="*/ 2147483647 w 784"/>
                <a:gd name="T1" fmla="*/ 0 h 896"/>
                <a:gd name="T2" fmla="*/ 2147483647 w 784"/>
                <a:gd name="T3" fmla="*/ 2147483647 h 896"/>
                <a:gd name="T4" fmla="*/ 2147483647 w 784"/>
                <a:gd name="T5" fmla="*/ 2147483647 h 896"/>
                <a:gd name="T6" fmla="*/ 2147483647 w 784"/>
                <a:gd name="T7" fmla="*/ 2147483647 h 8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4"/>
                <a:gd name="T13" fmla="*/ 0 h 896"/>
                <a:gd name="T14" fmla="*/ 784 w 784"/>
                <a:gd name="T15" fmla="*/ 896 h 8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4" h="896">
                  <a:moveTo>
                    <a:pt x="544" y="0"/>
                  </a:moveTo>
                  <a:cubicBezTo>
                    <a:pt x="288" y="144"/>
                    <a:pt x="32" y="288"/>
                    <a:pt x="16" y="432"/>
                  </a:cubicBezTo>
                  <a:cubicBezTo>
                    <a:pt x="0" y="576"/>
                    <a:pt x="320" y="832"/>
                    <a:pt x="448" y="864"/>
                  </a:cubicBezTo>
                  <a:cubicBezTo>
                    <a:pt x="576" y="896"/>
                    <a:pt x="680" y="760"/>
                    <a:pt x="784" y="62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" name="Rectangle 30"/>
            <p:cNvSpPr>
              <a:spLocks noChangeArrowheads="1"/>
            </p:cNvSpPr>
            <p:nvPr/>
          </p:nvSpPr>
          <p:spPr bwMode="auto">
            <a:xfrm>
              <a:off x="4470400" y="5195888"/>
              <a:ext cx="3255963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b="1" i="0"/>
                <a:t>Circular Argument!</a:t>
              </a:r>
              <a:endParaRPr lang="en-CA" altLang="en-US" sz="2800" b="1" i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28" grpId="0"/>
      <p:bldP spid="129029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7772400" cy="41148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2800" dirty="0"/>
              <a:t>Time for top level:</a:t>
            </a:r>
            <a:endParaRPr lang="en-US" altLang="en-US" sz="4000" dirty="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 1 &lt; 2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  <a:endParaRPr lang="en-US" altLang="en-US" sz="36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421856" y="2376486"/>
            <a:ext cx="1893888" cy="641351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1" y="2330456"/>
            <a:ext cx="2824163" cy="646114"/>
            <a:chOff x="3408" y="1468"/>
            <a:chExt cx="1779" cy="407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77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 dirty="0"/>
                <a:t>θ(</a:t>
              </a:r>
              <a:r>
                <a:rPr lang="en-US" altLang="en-US" dirty="0"/>
                <a:t>n</a:t>
              </a:r>
              <a:r>
                <a:rPr lang="en-US" altLang="en-US" i="0" dirty="0"/>
                <a:t>       ) = </a:t>
              </a:r>
              <a:r>
                <a:rPr lang="en-CA" altLang="en-US" i="0" dirty="0"/>
                <a:t>θ</a:t>
              </a:r>
              <a:r>
                <a:rPr lang="en-US" altLang="en-US" i="0" dirty="0"/>
                <a:t>(</a:t>
              </a:r>
              <a:r>
                <a:rPr lang="en-US" altLang="en-US" dirty="0"/>
                <a:t>n</a:t>
              </a:r>
              <a:r>
                <a:rPr lang="en-US" altLang="en-US" i="0" baseline="30000" dirty="0"/>
                <a:t>2</a:t>
              </a:r>
              <a:r>
                <a:rPr lang="en-US" altLang="en-US" i="0" dirty="0"/>
                <a:t>)</a:t>
              </a:r>
              <a:endParaRPr lang="en-CA" altLang="en-US" i="0" dirty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 dirty="0"/>
                <a:t>log 4</a:t>
              </a:r>
              <a:r>
                <a:rPr lang="en-US" altLang="en-US" sz="1800" i="0" dirty="0"/>
                <a:t>/</a:t>
              </a:r>
              <a:r>
                <a:rPr lang="en-US" altLang="en-US" sz="1800" i="0" baseline="-25000" dirty="0"/>
                <a:t>log 2 </a:t>
              </a:r>
              <a:endParaRPr lang="en-CA" altLang="en-US" sz="1800" i="0" dirty="0"/>
            </a:p>
          </p:txBody>
        </p:sp>
      </p:grpSp>
      <p:grpSp>
        <p:nvGrpSpPr>
          <p:cNvPr id="4" name="Group 9"/>
          <p:cNvGrpSpPr>
            <a:grpSpLocks/>
          </p:cNvGrpSpPr>
          <p:nvPr/>
        </p:nvGrpSpPr>
        <p:grpSpPr bwMode="auto">
          <a:xfrm>
            <a:off x="333376" y="3505203"/>
            <a:ext cx="7245351" cy="627063"/>
            <a:chOff x="210" y="2208"/>
            <a:chExt cx="4564" cy="395"/>
          </a:xfrm>
        </p:grpSpPr>
        <p:sp>
          <p:nvSpPr>
            <p:cNvPr id="96267" name="Rectangle 10"/>
            <p:cNvSpPr>
              <a:spLocks noChangeArrowheads="1"/>
            </p:cNvSpPr>
            <p:nvPr/>
          </p:nvSpPr>
          <p:spPr bwMode="auto">
            <a:xfrm>
              <a:off x="210" y="2276"/>
              <a:ext cx="152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/>
                <a:t>Hence, </a:t>
              </a:r>
              <a:r>
                <a:rPr lang="en-CA" altLang="en-US" sz="2800" dirty="0"/>
                <a:t>T</a:t>
              </a:r>
              <a:r>
                <a:rPr lang="en-CA" altLang="en-US" sz="2800" i="0" dirty="0"/>
                <a:t>(</a:t>
              </a:r>
              <a:r>
                <a:rPr lang="en-CA" altLang="en-US" sz="2800" dirty="0"/>
                <a:t>n</a:t>
              </a:r>
              <a:r>
                <a:rPr lang="en-CA" altLang="en-US" sz="2800" i="0" dirty="0"/>
                <a:t>) = ?</a:t>
              </a:r>
              <a:endParaRPr lang="en-US" altLang="en-US" sz="2800" i="0" dirty="0"/>
            </a:p>
          </p:txBody>
        </p:sp>
        <p:grpSp>
          <p:nvGrpSpPr>
            <p:cNvPr id="96268" name="Group 11"/>
            <p:cNvGrpSpPr>
              <a:grpSpLocks/>
            </p:cNvGrpSpPr>
            <p:nvPr/>
          </p:nvGrpSpPr>
          <p:grpSpPr bwMode="auto">
            <a:xfrm>
              <a:off x="1377" y="2208"/>
              <a:ext cx="3397" cy="369"/>
              <a:chOff x="1372" y="2188"/>
              <a:chExt cx="3397" cy="369"/>
            </a:xfrm>
          </p:grpSpPr>
          <p:sp useBgFill="1">
            <p:nvSpPr>
              <p:cNvPr id="96269" name="Text Box 12"/>
              <p:cNvSpPr txBox="1">
                <a:spLocks noChangeArrowheads="1"/>
              </p:cNvSpPr>
              <p:nvPr/>
            </p:nvSpPr>
            <p:spPr bwMode="auto">
              <a:xfrm>
                <a:off x="1372" y="2227"/>
                <a:ext cx="3397" cy="330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800" i="0" dirty="0"/>
                  <a:t>= θ(base cases) = θ(</a:t>
                </a:r>
                <a:r>
                  <a:rPr lang="en-US" altLang="en-US" sz="2800" dirty="0"/>
                  <a:t>n</a:t>
                </a:r>
                <a:r>
                  <a:rPr lang="en-US" altLang="en-US" sz="2800" i="0" dirty="0"/>
                  <a:t>         ) </a:t>
                </a:r>
                <a:r>
                  <a:rPr lang="en-CA" altLang="en-US" sz="2800" i="0" dirty="0"/>
                  <a:t>= θ(</a:t>
                </a:r>
                <a:r>
                  <a:rPr lang="en-CA" altLang="en-US" sz="2800" dirty="0"/>
                  <a:t>n</a:t>
                </a:r>
                <a:r>
                  <a:rPr lang="en-US" altLang="en-US" sz="2800" i="0" baseline="30000" dirty="0"/>
                  <a:t>2</a:t>
                </a:r>
                <a:r>
                  <a:rPr lang="en-CA" altLang="en-US" sz="2800" i="0" dirty="0"/>
                  <a:t>).</a:t>
                </a:r>
              </a:p>
            </p:txBody>
          </p:sp>
          <p:sp>
            <p:nvSpPr>
              <p:cNvPr id="96270" name="Text Box 13"/>
              <p:cNvSpPr txBox="1">
                <a:spLocks noChangeArrowheads="1"/>
              </p:cNvSpPr>
              <p:nvPr/>
            </p:nvSpPr>
            <p:spPr bwMode="auto">
              <a:xfrm>
                <a:off x="3313" y="2188"/>
                <a:ext cx="57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800" i="0" baseline="30000"/>
                  <a:t>log </a:t>
                </a:r>
                <a:r>
                  <a:rPr lang="en-US" altLang="en-US" sz="1800" baseline="30000"/>
                  <a:t>a</a:t>
                </a:r>
                <a:r>
                  <a:rPr lang="en-US" altLang="en-US" sz="1800" i="0"/>
                  <a:t>/</a:t>
                </a:r>
                <a:r>
                  <a:rPr lang="en-US" altLang="en-US" sz="1800" i="0" baseline="-25000"/>
                  <a:t>log </a:t>
                </a:r>
                <a:r>
                  <a:rPr lang="en-US" altLang="en-US" sz="1800" baseline="-25000"/>
                  <a:t>b</a:t>
                </a:r>
                <a:r>
                  <a:rPr lang="en-US" altLang="en-US" sz="1800" i="0" baseline="-25000"/>
                  <a:t> </a:t>
                </a:r>
                <a:endParaRPr lang="en-CA" altLang="en-US" sz="1800" i="0"/>
              </a:p>
            </p:txBody>
          </p:sp>
        </p:grp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4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  <p:sp>
        <p:nvSpPr>
          <p:cNvPr id="461839" name="Rectangle 15"/>
          <p:cNvSpPr>
            <a:spLocks noChangeArrowheads="1"/>
          </p:cNvSpPr>
          <p:nvPr/>
        </p:nvSpPr>
        <p:spPr bwMode="auto">
          <a:xfrm>
            <a:off x="3200400" y="1952625"/>
            <a:ext cx="2117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            </a:t>
            </a:r>
            <a:r>
              <a:rPr lang="en-US" altLang="en-US"/>
              <a:t>c</a:t>
            </a:r>
            <a:r>
              <a:rPr lang="en-US" altLang="en-US" i="0"/>
              <a:t> =</a:t>
            </a:r>
            <a:endParaRPr lang="en-US" altLang="en-US" i="0" baseline="30000"/>
          </a:p>
        </p:txBody>
      </p:sp>
      <p:grpSp>
        <p:nvGrpSpPr>
          <p:cNvPr id="6" name="Group 16"/>
          <p:cNvGrpSpPr>
            <a:grpSpLocks/>
          </p:cNvGrpSpPr>
          <p:nvPr/>
        </p:nvGrpSpPr>
        <p:grpSpPr bwMode="auto">
          <a:xfrm>
            <a:off x="3517900" y="1905003"/>
            <a:ext cx="2236788" cy="609601"/>
            <a:chOff x="2216" y="1200"/>
            <a:chExt cx="1409" cy="384"/>
          </a:xfrm>
        </p:grpSpPr>
        <p:sp>
          <p:nvSpPr>
            <p:cNvPr id="96265" name="Rectangle 17"/>
            <p:cNvSpPr>
              <a:spLocks noChangeArrowheads="1"/>
            </p:cNvSpPr>
            <p:nvPr/>
          </p:nvSpPr>
          <p:spPr bwMode="auto">
            <a:xfrm>
              <a:off x="2216" y="1219"/>
              <a:ext cx="5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= </a:t>
              </a:r>
              <a:r>
                <a:rPr lang="en-US" altLang="en-US"/>
                <a:t>n</a:t>
              </a:r>
              <a:r>
                <a:rPr lang="en-US" altLang="en-US" i="0" baseline="30000"/>
                <a:t>1</a:t>
              </a:r>
            </a:p>
          </p:txBody>
        </p:sp>
        <p:sp>
          <p:nvSpPr>
            <p:cNvPr id="96266" name="Rectangle 18"/>
            <p:cNvSpPr>
              <a:spLocks noChangeArrowheads="1"/>
            </p:cNvSpPr>
            <p:nvPr/>
          </p:nvSpPr>
          <p:spPr bwMode="auto">
            <a:xfrm>
              <a:off x="3381" y="120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1</a:t>
              </a:r>
              <a:endParaRPr lang="en-US" altLang="en-US" i="0" baseline="30000"/>
            </a:p>
          </p:txBody>
        </p:sp>
      </p:grpSp>
      <p:sp>
        <p:nvSpPr>
          <p:cNvPr id="19" name="Rectangle 2"/>
          <p:cNvSpPr txBox="1">
            <a:spLocks noChangeArrowheads="1"/>
          </p:cNvSpPr>
          <p:nvPr/>
        </p:nvSpPr>
        <p:spPr bwMode="auto">
          <a:xfrm>
            <a:off x="685800" y="4191000"/>
            <a:ext cx="80772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endParaRPr lang="en-US" altLang="en-US" sz="3200" i="1" kern="0" dirty="0"/>
          </a:p>
        </p:txBody>
      </p:sp>
      <p:sp>
        <p:nvSpPr>
          <p:cNvPr id="20" name="Text Box 3"/>
          <p:cNvSpPr txBox="1">
            <a:spLocks noChangeArrowheads="1"/>
          </p:cNvSpPr>
          <p:nvPr/>
        </p:nvSpPr>
        <p:spPr bwMode="auto">
          <a:xfrm>
            <a:off x="1292226" y="4419600"/>
            <a:ext cx="686438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 dirty="0">
                <a:cs typeface="Times New Roman" pitchFamily="18" charset="0"/>
              </a:rPr>
              <a:t>If we reduce the number of friends from 4 to 3</a:t>
            </a:r>
            <a:br>
              <a:rPr lang="en-US" altLang="en-US" sz="2800" i="0" dirty="0">
                <a:cs typeface="Times New Roman" pitchFamily="18" charset="0"/>
              </a:rPr>
            </a:br>
            <a:r>
              <a:rPr lang="en-US" altLang="en-US" sz="2800" i="0" dirty="0">
                <a:cs typeface="Times New Roman" pitchFamily="18" charset="0"/>
              </a:rPr>
              <a:t>is the savings just 25%? </a:t>
            </a:r>
          </a:p>
        </p:txBody>
      </p:sp>
    </p:spTree>
    <p:extLst>
      <p:ext uri="{BB962C8B-B14F-4D97-AF65-F5344CB8AC3E}">
        <p14:creationId xmlns:p14="http://schemas.microsoft.com/office/powerpoint/2010/main" val="1268700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461839" grpId="0"/>
      <p:bldP spid="20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Oval 2"/>
          <p:cNvSpPr>
            <a:spLocks noChangeArrowheads="1"/>
          </p:cNvSpPr>
          <p:nvPr/>
        </p:nvSpPr>
        <p:spPr bwMode="auto">
          <a:xfrm>
            <a:off x="41529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89091" name="AutoShape 3"/>
          <p:cNvCxnSpPr>
            <a:cxnSpLocks noChangeShapeType="1"/>
            <a:stCxn id="89090" idx="4"/>
            <a:endCxn id="89154" idx="0"/>
          </p:cNvCxnSpPr>
          <p:nvPr/>
        </p:nvCxnSpPr>
        <p:spPr bwMode="auto">
          <a:xfrm>
            <a:off x="4552950" y="1076325"/>
            <a:ext cx="3573463" cy="76200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092" name="AutoShape 4"/>
          <p:cNvCxnSpPr>
            <a:cxnSpLocks noChangeShapeType="1"/>
            <a:stCxn id="89090" idx="4"/>
            <a:endCxn id="89172" idx="0"/>
          </p:cNvCxnSpPr>
          <p:nvPr/>
        </p:nvCxnSpPr>
        <p:spPr bwMode="auto">
          <a:xfrm flipH="1">
            <a:off x="1182688" y="1076325"/>
            <a:ext cx="33702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093" name="AutoShape 5"/>
          <p:cNvCxnSpPr>
            <a:cxnSpLocks noChangeShapeType="1"/>
            <a:stCxn id="89090" idx="4"/>
            <a:endCxn id="89163" idx="0"/>
          </p:cNvCxnSpPr>
          <p:nvPr/>
        </p:nvCxnSpPr>
        <p:spPr bwMode="auto">
          <a:xfrm flipH="1">
            <a:off x="3630613" y="1076325"/>
            <a:ext cx="922337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094" name="AutoShape 6"/>
          <p:cNvCxnSpPr>
            <a:cxnSpLocks noChangeShapeType="1"/>
            <a:stCxn id="89090" idx="4"/>
            <a:endCxn id="89145" idx="0"/>
          </p:cNvCxnSpPr>
          <p:nvPr/>
        </p:nvCxnSpPr>
        <p:spPr bwMode="auto">
          <a:xfrm>
            <a:off x="4552950" y="1076325"/>
            <a:ext cx="1379538" cy="75247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095" name="AutoShape 7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89096" name="Text Box 8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grpSp>
        <p:nvGrpSpPr>
          <p:cNvPr id="89097" name="Group 9"/>
          <p:cNvGrpSpPr>
            <a:grpSpLocks/>
          </p:cNvGrpSpPr>
          <p:nvPr/>
        </p:nvGrpSpPr>
        <p:grpSpPr bwMode="auto">
          <a:xfrm>
            <a:off x="142875" y="1870075"/>
            <a:ext cx="1981200" cy="1422400"/>
            <a:chOff x="96" y="1296"/>
            <a:chExt cx="1488" cy="1104"/>
          </a:xfrm>
        </p:grpSpPr>
        <p:sp>
          <p:nvSpPr>
            <p:cNvPr id="89172" name="Oval 1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73" name="AutoShape 11"/>
            <p:cNvCxnSpPr>
              <a:cxnSpLocks noChangeShapeType="1"/>
              <a:stCxn id="89172" idx="4"/>
              <a:endCxn id="89180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74" name="AutoShape 12"/>
            <p:cNvCxnSpPr>
              <a:cxnSpLocks noChangeShapeType="1"/>
              <a:stCxn id="89172" idx="4"/>
              <a:endCxn id="89177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75" name="AutoShape 13"/>
            <p:cNvCxnSpPr>
              <a:cxnSpLocks noChangeShapeType="1"/>
              <a:stCxn id="89172" idx="4"/>
              <a:endCxn id="89178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76" name="AutoShape 14"/>
            <p:cNvCxnSpPr>
              <a:cxnSpLocks noChangeShapeType="1"/>
              <a:stCxn id="89172" idx="4"/>
              <a:endCxn id="89179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77" name="AutoShape 1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8" name="AutoShape 1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9" name="AutoShape 1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80" name="AutoShape 1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89098" name="Group 19"/>
          <p:cNvGrpSpPr>
            <a:grpSpLocks/>
          </p:cNvGrpSpPr>
          <p:nvPr/>
        </p:nvGrpSpPr>
        <p:grpSpPr bwMode="auto">
          <a:xfrm>
            <a:off x="2590800" y="1828800"/>
            <a:ext cx="1981200" cy="1422400"/>
            <a:chOff x="96" y="1296"/>
            <a:chExt cx="1488" cy="1104"/>
          </a:xfrm>
        </p:grpSpPr>
        <p:sp>
          <p:nvSpPr>
            <p:cNvPr id="89163" name="Oval 2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64" name="AutoShape 21"/>
            <p:cNvCxnSpPr>
              <a:cxnSpLocks noChangeShapeType="1"/>
              <a:stCxn id="89163" idx="4"/>
              <a:endCxn id="89171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65" name="AutoShape 22"/>
            <p:cNvCxnSpPr>
              <a:cxnSpLocks noChangeShapeType="1"/>
              <a:stCxn id="89163" idx="4"/>
              <a:endCxn id="89168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66" name="AutoShape 23"/>
            <p:cNvCxnSpPr>
              <a:cxnSpLocks noChangeShapeType="1"/>
              <a:stCxn id="89163" idx="4"/>
              <a:endCxn id="89169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67" name="AutoShape 24"/>
            <p:cNvCxnSpPr>
              <a:cxnSpLocks noChangeShapeType="1"/>
              <a:stCxn id="89163" idx="4"/>
              <a:endCxn id="89170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68" name="AutoShape 2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9" name="AutoShape 2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0" name="AutoShape 2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1" name="AutoShape 2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89099" name="Group 29"/>
          <p:cNvGrpSpPr>
            <a:grpSpLocks/>
          </p:cNvGrpSpPr>
          <p:nvPr/>
        </p:nvGrpSpPr>
        <p:grpSpPr bwMode="auto">
          <a:xfrm>
            <a:off x="7086600" y="1847850"/>
            <a:ext cx="1981200" cy="1422400"/>
            <a:chOff x="96" y="1296"/>
            <a:chExt cx="1488" cy="1104"/>
          </a:xfrm>
        </p:grpSpPr>
        <p:sp>
          <p:nvSpPr>
            <p:cNvPr id="89154" name="Oval 3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55" name="AutoShape 31"/>
            <p:cNvCxnSpPr>
              <a:cxnSpLocks noChangeShapeType="1"/>
              <a:stCxn id="89154" idx="4"/>
              <a:endCxn id="89162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56" name="AutoShape 32"/>
            <p:cNvCxnSpPr>
              <a:cxnSpLocks noChangeShapeType="1"/>
              <a:stCxn id="89154" idx="4"/>
              <a:endCxn id="89159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57" name="AutoShape 33"/>
            <p:cNvCxnSpPr>
              <a:cxnSpLocks noChangeShapeType="1"/>
              <a:stCxn id="89154" idx="4"/>
              <a:endCxn id="89160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58" name="AutoShape 34"/>
            <p:cNvCxnSpPr>
              <a:cxnSpLocks noChangeShapeType="1"/>
              <a:stCxn id="89154" idx="4"/>
              <a:endCxn id="89161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59" name="AutoShape 3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0" name="AutoShape 3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1" name="AutoShape 3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2" name="AutoShape 3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89100" name="Group 39"/>
          <p:cNvGrpSpPr>
            <a:grpSpLocks/>
          </p:cNvGrpSpPr>
          <p:nvPr/>
        </p:nvGrpSpPr>
        <p:grpSpPr bwMode="auto">
          <a:xfrm>
            <a:off x="4892675" y="1838325"/>
            <a:ext cx="1981200" cy="1422400"/>
            <a:chOff x="96" y="1296"/>
            <a:chExt cx="1488" cy="1104"/>
          </a:xfrm>
        </p:grpSpPr>
        <p:sp>
          <p:nvSpPr>
            <p:cNvPr id="89145" name="Oval 4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46" name="AutoShape 41"/>
            <p:cNvCxnSpPr>
              <a:cxnSpLocks noChangeShapeType="1"/>
              <a:stCxn id="89145" idx="4"/>
              <a:endCxn id="89153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47" name="AutoShape 42"/>
            <p:cNvCxnSpPr>
              <a:cxnSpLocks noChangeShapeType="1"/>
              <a:stCxn id="89145" idx="4"/>
              <a:endCxn id="89150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48" name="AutoShape 43"/>
            <p:cNvCxnSpPr>
              <a:cxnSpLocks noChangeShapeType="1"/>
              <a:stCxn id="89145" idx="4"/>
              <a:endCxn id="89151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49" name="AutoShape 44"/>
            <p:cNvCxnSpPr>
              <a:cxnSpLocks noChangeShapeType="1"/>
              <a:stCxn id="89145" idx="4"/>
              <a:endCxn id="89152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50" name="AutoShape 4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51" name="AutoShape 4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52" name="AutoShape 4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53" name="AutoShape 4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6" name="Group 49"/>
          <p:cNvGrpSpPr>
            <a:grpSpLocks/>
          </p:cNvGrpSpPr>
          <p:nvPr/>
        </p:nvGrpSpPr>
        <p:grpSpPr bwMode="auto">
          <a:xfrm>
            <a:off x="152400" y="1524000"/>
            <a:ext cx="2057400" cy="2286000"/>
            <a:chOff x="96" y="960"/>
            <a:chExt cx="1296" cy="1440"/>
          </a:xfrm>
        </p:grpSpPr>
        <p:sp>
          <p:nvSpPr>
            <p:cNvPr id="89143" name="Line 50"/>
            <p:cNvSpPr>
              <a:spLocks noChangeShapeType="1"/>
            </p:cNvSpPr>
            <p:nvPr/>
          </p:nvSpPr>
          <p:spPr bwMode="auto">
            <a:xfrm>
              <a:off x="144" y="1008"/>
              <a:ext cx="1248" cy="124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4" name="Line 51"/>
            <p:cNvSpPr>
              <a:spLocks noChangeShapeType="1"/>
            </p:cNvSpPr>
            <p:nvPr/>
          </p:nvSpPr>
          <p:spPr bwMode="auto">
            <a:xfrm flipH="1">
              <a:off x="96" y="960"/>
              <a:ext cx="1104" cy="14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" name="Group 52"/>
          <p:cNvGrpSpPr>
            <a:grpSpLocks/>
          </p:cNvGrpSpPr>
          <p:nvPr/>
        </p:nvGrpSpPr>
        <p:grpSpPr bwMode="auto">
          <a:xfrm>
            <a:off x="2514600" y="2819400"/>
            <a:ext cx="5105400" cy="762000"/>
            <a:chOff x="1584" y="1776"/>
            <a:chExt cx="3216" cy="480"/>
          </a:xfrm>
        </p:grpSpPr>
        <p:grpSp>
          <p:nvGrpSpPr>
            <p:cNvPr id="89134" name="Group 53"/>
            <p:cNvGrpSpPr>
              <a:grpSpLocks/>
            </p:cNvGrpSpPr>
            <p:nvPr/>
          </p:nvGrpSpPr>
          <p:grpSpPr bwMode="auto">
            <a:xfrm>
              <a:off x="1584" y="1776"/>
              <a:ext cx="336" cy="480"/>
              <a:chOff x="1584" y="1776"/>
              <a:chExt cx="336" cy="480"/>
            </a:xfrm>
          </p:grpSpPr>
          <p:sp>
            <p:nvSpPr>
              <p:cNvPr id="89141" name="Line 54"/>
              <p:cNvSpPr>
                <a:spLocks noChangeShapeType="1"/>
              </p:cNvSpPr>
              <p:nvPr/>
            </p:nvSpPr>
            <p:spPr bwMode="auto">
              <a:xfrm>
                <a:off x="1584" y="1776"/>
                <a:ext cx="336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42" name="Line 55"/>
              <p:cNvSpPr>
                <a:spLocks noChangeShapeType="1"/>
              </p:cNvSpPr>
              <p:nvPr/>
            </p:nvSpPr>
            <p:spPr bwMode="auto">
              <a:xfrm flipH="1">
                <a:off x="1584" y="1776"/>
                <a:ext cx="24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35" name="Group 56"/>
            <p:cNvGrpSpPr>
              <a:grpSpLocks/>
            </p:cNvGrpSpPr>
            <p:nvPr/>
          </p:nvGrpSpPr>
          <p:grpSpPr bwMode="auto">
            <a:xfrm>
              <a:off x="3024" y="1776"/>
              <a:ext cx="336" cy="480"/>
              <a:chOff x="1584" y="1776"/>
              <a:chExt cx="336" cy="480"/>
            </a:xfrm>
          </p:grpSpPr>
          <p:sp>
            <p:nvSpPr>
              <p:cNvPr id="89139" name="Line 57"/>
              <p:cNvSpPr>
                <a:spLocks noChangeShapeType="1"/>
              </p:cNvSpPr>
              <p:nvPr/>
            </p:nvSpPr>
            <p:spPr bwMode="auto">
              <a:xfrm>
                <a:off x="1584" y="1776"/>
                <a:ext cx="336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40" name="Line 58"/>
              <p:cNvSpPr>
                <a:spLocks noChangeShapeType="1"/>
              </p:cNvSpPr>
              <p:nvPr/>
            </p:nvSpPr>
            <p:spPr bwMode="auto">
              <a:xfrm flipH="1">
                <a:off x="1584" y="1776"/>
                <a:ext cx="24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36" name="Group 59"/>
            <p:cNvGrpSpPr>
              <a:grpSpLocks/>
            </p:cNvGrpSpPr>
            <p:nvPr/>
          </p:nvGrpSpPr>
          <p:grpSpPr bwMode="auto">
            <a:xfrm>
              <a:off x="4464" y="1776"/>
              <a:ext cx="336" cy="480"/>
              <a:chOff x="1584" y="1776"/>
              <a:chExt cx="336" cy="480"/>
            </a:xfrm>
          </p:grpSpPr>
          <p:sp>
            <p:nvSpPr>
              <p:cNvPr id="89137" name="Line 60"/>
              <p:cNvSpPr>
                <a:spLocks noChangeShapeType="1"/>
              </p:cNvSpPr>
              <p:nvPr/>
            </p:nvSpPr>
            <p:spPr bwMode="auto">
              <a:xfrm>
                <a:off x="1584" y="1776"/>
                <a:ext cx="336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38" name="Line 61"/>
              <p:cNvSpPr>
                <a:spLocks noChangeShapeType="1"/>
              </p:cNvSpPr>
              <p:nvPr/>
            </p:nvSpPr>
            <p:spPr bwMode="auto">
              <a:xfrm flipH="1">
                <a:off x="1584" y="1776"/>
                <a:ext cx="24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1" name="Group 62"/>
          <p:cNvGrpSpPr>
            <a:grpSpLocks/>
          </p:cNvGrpSpPr>
          <p:nvPr/>
        </p:nvGrpSpPr>
        <p:grpSpPr bwMode="auto">
          <a:xfrm>
            <a:off x="3124200" y="3200400"/>
            <a:ext cx="5715000" cy="152400"/>
            <a:chOff x="1968" y="2016"/>
            <a:chExt cx="3600" cy="96"/>
          </a:xfrm>
        </p:grpSpPr>
        <p:grpSp>
          <p:nvGrpSpPr>
            <p:cNvPr id="89104" name="Group 63"/>
            <p:cNvGrpSpPr>
              <a:grpSpLocks/>
            </p:cNvGrpSpPr>
            <p:nvPr/>
          </p:nvGrpSpPr>
          <p:grpSpPr bwMode="auto">
            <a:xfrm>
              <a:off x="1968" y="2016"/>
              <a:ext cx="768" cy="96"/>
              <a:chOff x="1968" y="2016"/>
              <a:chExt cx="768" cy="96"/>
            </a:xfrm>
          </p:grpSpPr>
          <p:grpSp>
            <p:nvGrpSpPr>
              <p:cNvPr id="89125" name="Group 64"/>
              <p:cNvGrpSpPr>
                <a:grpSpLocks/>
              </p:cNvGrpSpPr>
              <p:nvPr/>
            </p:nvGrpSpPr>
            <p:grpSpPr bwMode="auto">
              <a:xfrm>
                <a:off x="1968" y="2016"/>
                <a:ext cx="96" cy="96"/>
                <a:chOff x="1488" y="2928"/>
                <a:chExt cx="96" cy="96"/>
              </a:xfrm>
            </p:grpSpPr>
            <p:sp>
              <p:nvSpPr>
                <p:cNvPr id="89132" name="Line 65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33" name="Line 66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26" name="Group 67"/>
              <p:cNvGrpSpPr>
                <a:grpSpLocks/>
              </p:cNvGrpSpPr>
              <p:nvPr/>
            </p:nvGrpSpPr>
            <p:grpSpPr bwMode="auto">
              <a:xfrm>
                <a:off x="2304" y="2016"/>
                <a:ext cx="96" cy="96"/>
                <a:chOff x="1488" y="2928"/>
                <a:chExt cx="96" cy="96"/>
              </a:xfrm>
            </p:grpSpPr>
            <p:sp>
              <p:nvSpPr>
                <p:cNvPr id="89130" name="Line 68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31" name="Line 69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27" name="Group 70"/>
              <p:cNvGrpSpPr>
                <a:grpSpLocks/>
              </p:cNvGrpSpPr>
              <p:nvPr/>
            </p:nvGrpSpPr>
            <p:grpSpPr bwMode="auto">
              <a:xfrm>
                <a:off x="2640" y="2016"/>
                <a:ext cx="96" cy="96"/>
                <a:chOff x="1488" y="2928"/>
                <a:chExt cx="96" cy="96"/>
              </a:xfrm>
            </p:grpSpPr>
            <p:sp>
              <p:nvSpPr>
                <p:cNvPr id="89128" name="Line 71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9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89105" name="Group 73"/>
            <p:cNvGrpSpPr>
              <a:grpSpLocks/>
            </p:cNvGrpSpPr>
            <p:nvPr/>
          </p:nvGrpSpPr>
          <p:grpSpPr bwMode="auto">
            <a:xfrm>
              <a:off x="3408" y="2016"/>
              <a:ext cx="768" cy="96"/>
              <a:chOff x="1968" y="2016"/>
              <a:chExt cx="768" cy="96"/>
            </a:xfrm>
          </p:grpSpPr>
          <p:grpSp>
            <p:nvGrpSpPr>
              <p:cNvPr id="89116" name="Group 74"/>
              <p:cNvGrpSpPr>
                <a:grpSpLocks/>
              </p:cNvGrpSpPr>
              <p:nvPr/>
            </p:nvGrpSpPr>
            <p:grpSpPr bwMode="auto">
              <a:xfrm>
                <a:off x="1968" y="2016"/>
                <a:ext cx="96" cy="96"/>
                <a:chOff x="1488" y="2928"/>
                <a:chExt cx="96" cy="96"/>
              </a:xfrm>
            </p:grpSpPr>
            <p:sp>
              <p:nvSpPr>
                <p:cNvPr id="89123" name="Line 75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4" name="Line 76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17" name="Group 77"/>
              <p:cNvGrpSpPr>
                <a:grpSpLocks/>
              </p:cNvGrpSpPr>
              <p:nvPr/>
            </p:nvGrpSpPr>
            <p:grpSpPr bwMode="auto">
              <a:xfrm>
                <a:off x="2304" y="2016"/>
                <a:ext cx="96" cy="96"/>
                <a:chOff x="1488" y="2928"/>
                <a:chExt cx="96" cy="96"/>
              </a:xfrm>
            </p:grpSpPr>
            <p:sp>
              <p:nvSpPr>
                <p:cNvPr id="89121" name="Line 78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2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18" name="Group 80"/>
              <p:cNvGrpSpPr>
                <a:grpSpLocks/>
              </p:cNvGrpSpPr>
              <p:nvPr/>
            </p:nvGrpSpPr>
            <p:grpSpPr bwMode="auto">
              <a:xfrm>
                <a:off x="2640" y="2016"/>
                <a:ext cx="96" cy="96"/>
                <a:chOff x="1488" y="2928"/>
                <a:chExt cx="96" cy="96"/>
              </a:xfrm>
            </p:grpSpPr>
            <p:sp>
              <p:nvSpPr>
                <p:cNvPr id="89119" name="Line 81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0" name="Line 82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89106" name="Group 83"/>
            <p:cNvGrpSpPr>
              <a:grpSpLocks/>
            </p:cNvGrpSpPr>
            <p:nvPr/>
          </p:nvGrpSpPr>
          <p:grpSpPr bwMode="auto">
            <a:xfrm>
              <a:off x="4800" y="2016"/>
              <a:ext cx="768" cy="96"/>
              <a:chOff x="1968" y="2016"/>
              <a:chExt cx="768" cy="96"/>
            </a:xfrm>
          </p:grpSpPr>
          <p:grpSp>
            <p:nvGrpSpPr>
              <p:cNvPr id="89107" name="Group 84"/>
              <p:cNvGrpSpPr>
                <a:grpSpLocks/>
              </p:cNvGrpSpPr>
              <p:nvPr/>
            </p:nvGrpSpPr>
            <p:grpSpPr bwMode="auto">
              <a:xfrm>
                <a:off x="1968" y="2016"/>
                <a:ext cx="96" cy="96"/>
                <a:chOff x="1488" y="2928"/>
                <a:chExt cx="96" cy="96"/>
              </a:xfrm>
            </p:grpSpPr>
            <p:sp>
              <p:nvSpPr>
                <p:cNvPr id="89114" name="Line 85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15" name="Line 86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08" name="Group 87"/>
              <p:cNvGrpSpPr>
                <a:grpSpLocks/>
              </p:cNvGrpSpPr>
              <p:nvPr/>
            </p:nvGrpSpPr>
            <p:grpSpPr bwMode="auto">
              <a:xfrm>
                <a:off x="2304" y="2016"/>
                <a:ext cx="96" cy="96"/>
                <a:chOff x="1488" y="2928"/>
                <a:chExt cx="96" cy="96"/>
              </a:xfrm>
            </p:grpSpPr>
            <p:sp>
              <p:nvSpPr>
                <p:cNvPr id="89112" name="Line 88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13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09" name="Group 90"/>
              <p:cNvGrpSpPr>
                <a:grpSpLocks/>
              </p:cNvGrpSpPr>
              <p:nvPr/>
            </p:nvGrpSpPr>
            <p:grpSpPr bwMode="auto">
              <a:xfrm>
                <a:off x="2640" y="2016"/>
                <a:ext cx="96" cy="96"/>
                <a:chOff x="1488" y="2928"/>
                <a:chExt cx="96" cy="96"/>
              </a:xfrm>
            </p:grpSpPr>
            <p:sp>
              <p:nvSpPr>
                <p:cNvPr id="89110" name="Line 91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11" name="Line 92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09548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8536202" cy="4114800"/>
          </a:xfrm>
        </p:spPr>
        <p:txBody>
          <a:bodyPr/>
          <a:lstStyle/>
          <a:p>
            <a:pPr eaLnBrk="1" hangingPunct="1">
              <a:buNone/>
            </a:pPr>
            <a:r>
              <a:rPr lang="en-US" altLang="en-US" sz="2800" dirty="0"/>
              <a:t>Time for top level:  n</a:t>
            </a:r>
            <a:r>
              <a:rPr lang="en-US" altLang="en-US" sz="2800" baseline="30000" dirty="0"/>
              <a:t>1</a:t>
            </a:r>
            <a:r>
              <a:rPr lang="en-US" altLang="en-US" sz="2800" dirty="0"/>
              <a:t>, c=1</a:t>
            </a:r>
            <a:endParaRPr lang="en-US" altLang="en-US" sz="280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</a:t>
            </a:r>
            <a:r>
              <a:rPr lang="en-US" altLang="en-US" sz="1800" dirty="0"/>
              <a:t> </a:t>
            </a:r>
            <a:r>
              <a:rPr lang="en-US" altLang="en-US" sz="2800" dirty="0"/>
              <a:t>1&lt; 1.58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CA" altLang="en-US" sz="2800" dirty="0"/>
              <a:t>Hence, T(n) = θ(base cases) = 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1.58</a:t>
            </a:r>
            <a:r>
              <a:rPr lang="en-US" altLang="en-US" sz="2800" dirty="0"/>
              <a:t>) work.</a:t>
            </a:r>
          </a:p>
          <a:p>
            <a:pPr eaLnBrk="1" hangingPunct="1">
              <a:buFontTx/>
              <a:buNone/>
            </a:pPr>
            <a:endParaRPr lang="en-US" altLang="en-US" sz="28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0"/>
            <a:ext cx="1893888" cy="641350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0" y="2330450"/>
            <a:ext cx="3130550" cy="641350"/>
            <a:chOff x="3408" y="1468"/>
            <a:chExt cx="1972" cy="404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9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 dirty="0"/>
                <a:t>θ(</a:t>
              </a:r>
              <a:r>
                <a:rPr lang="en-US" altLang="en-US" dirty="0"/>
                <a:t>n</a:t>
              </a:r>
              <a:r>
                <a:rPr lang="en-US" altLang="en-US" i="0" dirty="0"/>
                <a:t>       ) = </a:t>
              </a:r>
              <a:r>
                <a:rPr lang="en-CA" altLang="en-US" i="0" dirty="0"/>
                <a:t>θ</a:t>
              </a:r>
              <a:r>
                <a:rPr lang="en-US" altLang="en-US" i="0" dirty="0"/>
                <a:t>(</a:t>
              </a:r>
              <a:r>
                <a:rPr lang="en-US" altLang="en-US" dirty="0"/>
                <a:t>n</a:t>
              </a:r>
              <a:r>
                <a:rPr lang="en-US" altLang="en-US" i="0" baseline="30000" dirty="0"/>
                <a:t>1.58</a:t>
              </a:r>
              <a:r>
                <a:rPr lang="en-US" altLang="en-US" i="0" dirty="0"/>
                <a:t>)</a:t>
              </a:r>
              <a:endParaRPr lang="en-CA" altLang="en-US" i="0" dirty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3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2 </a:t>
              </a:r>
              <a:endParaRPr lang="en-CA" altLang="en-US" sz="1800" i="0"/>
            </a:p>
          </p:txBody>
        </p: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3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</p:spTree>
    <p:extLst>
      <p:ext uri="{BB962C8B-B14F-4D97-AF65-F5344CB8AC3E}">
        <p14:creationId xmlns:p14="http://schemas.microsoft.com/office/powerpoint/2010/main" val="2912225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6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6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96262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8536202" cy="4114800"/>
          </a:xfrm>
        </p:spPr>
        <p:txBody>
          <a:bodyPr/>
          <a:lstStyle/>
          <a:p>
            <a:pPr eaLnBrk="1" hangingPunct="1">
              <a:buNone/>
            </a:pPr>
            <a:r>
              <a:rPr lang="en-US" altLang="en-US" sz="2800" dirty="0"/>
              <a:t>Time for top level:  n</a:t>
            </a:r>
            <a:r>
              <a:rPr lang="en-US" altLang="en-US" sz="2800" baseline="30000" dirty="0"/>
              <a:t>2</a:t>
            </a:r>
            <a:r>
              <a:rPr lang="en-US" altLang="en-US" sz="2800" dirty="0"/>
              <a:t>, c=2</a:t>
            </a:r>
            <a:endParaRPr lang="en-US" altLang="en-US" sz="2800" dirty="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</a:t>
            </a:r>
            <a:r>
              <a:rPr lang="en-US" altLang="en-US" sz="1800" dirty="0"/>
              <a:t> </a:t>
            </a:r>
            <a:r>
              <a:rPr lang="en-US" altLang="en-US" sz="2800" dirty="0"/>
              <a:t>2 &gt; 1.58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</a:p>
          <a:p>
            <a:pPr eaLnBrk="1" hangingPunct="1">
              <a:buFontTx/>
              <a:buNone/>
            </a:pPr>
            <a:r>
              <a:rPr lang="en-CA" altLang="en-US" sz="2800" dirty="0"/>
              <a:t>Hence, T(n) = θ(top level) = 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2</a:t>
            </a:r>
            <a:r>
              <a:rPr lang="en-US" altLang="en-US" sz="2800" dirty="0"/>
              <a:t>) work.</a:t>
            </a:r>
          </a:p>
          <a:p>
            <a:pPr eaLnBrk="1" hangingPunct="1">
              <a:buFontTx/>
              <a:buNone/>
            </a:pPr>
            <a:endParaRPr lang="en-US" altLang="en-US" sz="28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0"/>
            <a:ext cx="1893888" cy="641350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0" y="2330450"/>
            <a:ext cx="3130550" cy="641350"/>
            <a:chOff x="3408" y="1468"/>
            <a:chExt cx="1972" cy="404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9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 dirty="0"/>
                <a:t>θ(</a:t>
              </a:r>
              <a:r>
                <a:rPr lang="en-US" altLang="en-US" dirty="0"/>
                <a:t>n</a:t>
              </a:r>
              <a:r>
                <a:rPr lang="en-US" altLang="en-US" i="0" dirty="0"/>
                <a:t>       ) = </a:t>
              </a:r>
              <a:r>
                <a:rPr lang="en-CA" altLang="en-US" i="0" dirty="0"/>
                <a:t>θ</a:t>
              </a:r>
              <a:r>
                <a:rPr lang="en-US" altLang="en-US" i="0" dirty="0"/>
                <a:t>(</a:t>
              </a:r>
              <a:r>
                <a:rPr lang="en-US" altLang="en-US" dirty="0"/>
                <a:t>n</a:t>
              </a:r>
              <a:r>
                <a:rPr lang="en-US" altLang="en-US" i="0" baseline="30000" dirty="0"/>
                <a:t>1.58</a:t>
              </a:r>
              <a:r>
                <a:rPr lang="en-US" altLang="en-US" i="0" dirty="0"/>
                <a:t>)</a:t>
              </a:r>
              <a:endParaRPr lang="en-CA" altLang="en-US" i="0" dirty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3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2 </a:t>
              </a:r>
              <a:endParaRPr lang="en-CA" altLang="en-US" sz="1800" i="0"/>
            </a:p>
          </p:txBody>
        </p: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3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  <p:sp>
        <p:nvSpPr>
          <p:cNvPr id="5" name="Rectangle 4"/>
          <p:cNvSpPr/>
          <p:nvPr/>
        </p:nvSpPr>
        <p:spPr>
          <a:xfrm>
            <a:off x="6846277" y="1066800"/>
            <a:ext cx="35618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000" i="0" baseline="30000" dirty="0">
                <a:solidFill>
                  <a:srgbClr val="FF0000"/>
                </a:solidFill>
              </a:rPr>
              <a:t>2</a:t>
            </a:r>
            <a:endParaRPr lang="en-US" sz="4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7029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5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30" name="Picture 13" descr="02-16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362200"/>
            <a:ext cx="5791200" cy="416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1731" name="Rectangle 2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Merge Sort Sort</a:t>
            </a:r>
          </a:p>
        </p:txBody>
      </p:sp>
      <p:sp>
        <p:nvSpPr>
          <p:cNvPr id="201732" name="Text Box 3"/>
          <p:cNvSpPr txBox="1">
            <a:spLocks noChangeArrowheads="1"/>
          </p:cNvSpPr>
          <p:nvPr/>
        </p:nvSpPr>
        <p:spPr bwMode="auto">
          <a:xfrm>
            <a:off x="2003425" y="990600"/>
            <a:ext cx="229101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Time: 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 =</a:t>
            </a:r>
          </a:p>
        </p:txBody>
      </p:sp>
      <p:sp>
        <p:nvSpPr>
          <p:cNvPr id="135172" name="Rectangle 4"/>
          <p:cNvSpPr>
            <a:spLocks noChangeArrowheads="1"/>
          </p:cNvSpPr>
          <p:nvPr/>
        </p:nvSpPr>
        <p:spPr bwMode="auto">
          <a:xfrm>
            <a:off x="4335261" y="961296"/>
            <a:ext cx="207140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 log(</a:t>
            </a:r>
            <a:r>
              <a:rPr lang="en-US" altLang="en-US" dirty="0"/>
              <a:t>n</a:t>
            </a:r>
            <a:r>
              <a:rPr lang="en-US" altLang="en-US" i="0" dirty="0"/>
              <a:t>))</a:t>
            </a:r>
          </a:p>
        </p:txBody>
      </p:sp>
      <p:sp>
        <p:nvSpPr>
          <p:cNvPr id="135176" name="Rectangle 8"/>
          <p:cNvSpPr>
            <a:spLocks noChangeArrowheads="1"/>
          </p:cNvSpPr>
          <p:nvPr/>
        </p:nvSpPr>
        <p:spPr bwMode="auto">
          <a:xfrm>
            <a:off x="6705600" y="3627438"/>
            <a:ext cx="218122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Total work </a:t>
            </a:r>
            <a:br>
              <a:rPr lang="en-US" altLang="en-US" i="0"/>
            </a:br>
            <a:r>
              <a:rPr lang="en-US" altLang="en-US" i="0"/>
              <a:t>at any level </a:t>
            </a:r>
            <a:br>
              <a:rPr lang="en-US" altLang="en-US" i="0"/>
            </a:b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135178" name="Rectangle 10"/>
          <p:cNvSpPr>
            <a:spLocks noChangeArrowheads="1"/>
          </p:cNvSpPr>
          <p:nvPr/>
        </p:nvSpPr>
        <p:spPr bwMode="auto">
          <a:xfrm>
            <a:off x="6837363" y="5334000"/>
            <a:ext cx="207803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# levels </a:t>
            </a:r>
            <a:br>
              <a:rPr lang="en-US" altLang="en-US" i="0"/>
            </a:b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sp>
        <p:nvSpPr>
          <p:cNvPr id="135179" name="Oval 11"/>
          <p:cNvSpPr>
            <a:spLocks noChangeArrowheads="1"/>
          </p:cNvSpPr>
          <p:nvPr/>
        </p:nvSpPr>
        <p:spPr bwMode="auto">
          <a:xfrm>
            <a:off x="76200" y="3810000"/>
            <a:ext cx="6477000" cy="1143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135180" name="Line 12"/>
          <p:cNvSpPr>
            <a:spLocks noChangeShapeType="1"/>
          </p:cNvSpPr>
          <p:nvPr/>
        </p:nvSpPr>
        <p:spPr bwMode="auto">
          <a:xfrm flipV="1">
            <a:off x="5867400" y="2362200"/>
            <a:ext cx="0" cy="403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54243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17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17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17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5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5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1" grpId="0"/>
      <p:bldP spid="201732" grpId="0"/>
      <p:bldP spid="135172" grpId="0" autoUpdateAnimBg="0"/>
      <p:bldP spid="135176" grpId="0" autoUpdateAnimBg="0"/>
      <p:bldP spid="135178" grpId="0"/>
      <p:bldP spid="135179" grpId="0" animBg="1"/>
      <p:bldP spid="135179" grpId="1" animBg="1"/>
      <p:bldP spid="135180" grpId="0" animBg="1"/>
      <p:bldP spid="135180" grpId="1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8536202" cy="4114800"/>
          </a:xfrm>
        </p:spPr>
        <p:txBody>
          <a:bodyPr/>
          <a:lstStyle/>
          <a:p>
            <a:pPr eaLnBrk="1" hangingPunct="1">
              <a:buNone/>
            </a:pPr>
            <a:r>
              <a:rPr lang="en-US" altLang="en-US" sz="2800" dirty="0"/>
              <a:t>Time for top level:  n</a:t>
            </a:r>
            <a:r>
              <a:rPr lang="en-US" altLang="en-US" sz="2800" baseline="30000" dirty="0"/>
              <a:t>1</a:t>
            </a:r>
            <a:r>
              <a:rPr lang="en-US" altLang="en-US" sz="2800" dirty="0"/>
              <a:t>, c=1</a:t>
            </a:r>
            <a:endParaRPr lang="en-US" altLang="en-US" sz="280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</a:t>
            </a:r>
            <a:r>
              <a:rPr lang="en-US" altLang="en-US" sz="1800" dirty="0"/>
              <a:t> </a:t>
            </a:r>
            <a:r>
              <a:rPr lang="en-US" altLang="en-US" sz="2800" dirty="0"/>
              <a:t>1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CA" altLang="en-US" sz="2800" dirty="0"/>
              <a:t>Hence, all θ(</a:t>
            </a:r>
            <a:r>
              <a:rPr lang="en-CA" altLang="en-US" sz="2800" dirty="0" err="1"/>
              <a:t>logn</a:t>
            </a:r>
            <a:r>
              <a:rPr lang="en-CA" altLang="en-US" sz="2800" dirty="0"/>
              <a:t>) layers require a total of</a:t>
            </a:r>
            <a:r>
              <a:rPr lang="en-US" altLang="en-US" sz="2800" dirty="0"/>
              <a:t> </a:t>
            </a:r>
            <a:r>
              <a:rPr lang="en-CA" altLang="en-US" sz="2800" dirty="0"/>
              <a:t>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1</a:t>
            </a:r>
            <a:r>
              <a:rPr lang="en-US" altLang="en-US" sz="2800" dirty="0"/>
              <a:t>) work.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dirty="0"/>
              <a:t>The sum of these layers is no longer geometric.</a:t>
            </a:r>
            <a:endParaRPr lang="en-CA" altLang="en-US" sz="280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dirty="0"/>
              <a:t>Hence T(n) = 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 </a:t>
            </a:r>
            <a:r>
              <a:rPr lang="en-CA" altLang="en-US" sz="2800" dirty="0" err="1"/>
              <a:t>logn</a:t>
            </a:r>
            <a:r>
              <a:rPr lang="en-US" altLang="en-US" sz="2800" dirty="0"/>
              <a:t>) </a:t>
            </a:r>
          </a:p>
          <a:p>
            <a:pPr eaLnBrk="1" hangingPunct="1">
              <a:buFontTx/>
              <a:buNone/>
            </a:pPr>
            <a:endParaRPr lang="en-US" altLang="en-US" sz="28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0"/>
            <a:ext cx="1893888" cy="641350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1" y="2330452"/>
            <a:ext cx="2894013" cy="646113"/>
            <a:chOff x="3408" y="1468"/>
            <a:chExt cx="1823" cy="407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823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 dirty="0"/>
                <a:t>θ(</a:t>
              </a:r>
              <a:r>
                <a:rPr lang="en-US" altLang="en-US" dirty="0"/>
                <a:t>n</a:t>
              </a:r>
              <a:r>
                <a:rPr lang="en-US" altLang="en-US" i="0" dirty="0"/>
                <a:t>       ) = </a:t>
              </a:r>
              <a:r>
                <a:rPr lang="en-CA" altLang="en-US" i="0" dirty="0"/>
                <a:t>θ</a:t>
              </a:r>
              <a:r>
                <a:rPr lang="en-US" altLang="en-US" i="0" dirty="0"/>
                <a:t>(</a:t>
              </a:r>
              <a:r>
                <a:rPr lang="en-US" altLang="en-US" dirty="0"/>
                <a:t>n</a:t>
              </a:r>
              <a:r>
                <a:rPr lang="en-US" altLang="en-US" i="0" baseline="30000" dirty="0"/>
                <a:t>1</a:t>
              </a:r>
              <a:r>
                <a:rPr lang="en-US" altLang="en-US" i="0" dirty="0"/>
                <a:t>)</a:t>
              </a:r>
              <a:endParaRPr lang="en-CA" altLang="en-US" i="0" dirty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 dirty="0"/>
                <a:t>log 2</a:t>
              </a:r>
              <a:r>
                <a:rPr lang="en-US" altLang="en-US" sz="1800" i="0" dirty="0"/>
                <a:t>/</a:t>
              </a:r>
              <a:r>
                <a:rPr lang="en-US" altLang="en-US" sz="1800" i="0" baseline="-25000" dirty="0"/>
                <a:t>log 2 </a:t>
              </a:r>
              <a:endParaRPr lang="en-CA" altLang="en-US" sz="1800" i="0" dirty="0"/>
            </a:p>
          </p:txBody>
        </p: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2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  <p:sp>
        <p:nvSpPr>
          <p:cNvPr id="5" name="Rectangle 4"/>
          <p:cNvSpPr/>
          <p:nvPr/>
        </p:nvSpPr>
        <p:spPr>
          <a:xfrm>
            <a:off x="6846277" y="1066800"/>
            <a:ext cx="35618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4000" i="0" baseline="30000" dirty="0">
                <a:solidFill>
                  <a:srgbClr val="FF0000"/>
                </a:solidFill>
              </a:rPr>
              <a:t>1</a:t>
            </a:r>
            <a:endParaRPr lang="en-US" sz="4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33328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6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6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96262" grpId="0"/>
      <p:bldP spid="5" grpId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8536202" cy="4114800"/>
          </a:xfrm>
        </p:spPr>
        <p:txBody>
          <a:bodyPr/>
          <a:lstStyle/>
          <a:p>
            <a:pPr eaLnBrk="1" hangingPunct="1">
              <a:buNone/>
            </a:pPr>
            <a:r>
              <a:rPr lang="en-US" altLang="en-US" sz="2800" dirty="0"/>
              <a:t>Time for top level:  n</a:t>
            </a:r>
            <a:r>
              <a:rPr lang="en-US" altLang="en-US" sz="2800" baseline="30000" dirty="0"/>
              <a:t>1.58</a:t>
            </a:r>
            <a:r>
              <a:rPr lang="en-US" altLang="en-US" sz="2800" dirty="0"/>
              <a:t>, c=1.58</a:t>
            </a:r>
            <a:endParaRPr lang="en-US" altLang="en-US" sz="280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</a:t>
            </a:r>
            <a:r>
              <a:rPr lang="en-US" altLang="en-US" sz="1800" dirty="0"/>
              <a:t> </a:t>
            </a:r>
            <a:r>
              <a:rPr lang="en-US" altLang="en-US" sz="2800" dirty="0"/>
              <a:t>1.58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CA" altLang="en-US" sz="2800" dirty="0"/>
              <a:t>Hence, all θ(</a:t>
            </a:r>
            <a:r>
              <a:rPr lang="en-CA" altLang="en-US" sz="2800" dirty="0" err="1"/>
              <a:t>logn</a:t>
            </a:r>
            <a:r>
              <a:rPr lang="en-CA" altLang="en-US" sz="2800" dirty="0"/>
              <a:t>) layers require a total of</a:t>
            </a:r>
            <a:r>
              <a:rPr lang="en-US" altLang="en-US" sz="2800" dirty="0"/>
              <a:t> </a:t>
            </a:r>
            <a:r>
              <a:rPr lang="en-CA" altLang="en-US" sz="2800" dirty="0"/>
              <a:t>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1.58</a:t>
            </a:r>
            <a:r>
              <a:rPr lang="en-US" altLang="en-US" sz="2800" dirty="0"/>
              <a:t>) work.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dirty="0"/>
              <a:t>The sum of these layers is no longer geometric.</a:t>
            </a:r>
            <a:endParaRPr lang="en-CA" altLang="en-US" sz="280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dirty="0"/>
              <a:t>Hence T(n) = 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1.58 </a:t>
            </a:r>
            <a:r>
              <a:rPr lang="en-CA" altLang="en-US" sz="2800" dirty="0" err="1"/>
              <a:t>logn</a:t>
            </a:r>
            <a:r>
              <a:rPr lang="en-US" altLang="en-US" sz="2800" dirty="0"/>
              <a:t>) </a:t>
            </a:r>
          </a:p>
          <a:p>
            <a:pPr eaLnBrk="1" hangingPunct="1">
              <a:buFontTx/>
              <a:buNone/>
            </a:pPr>
            <a:endParaRPr lang="en-US" altLang="en-US" sz="28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0"/>
            <a:ext cx="1893888" cy="641350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0" y="2330450"/>
            <a:ext cx="3130550" cy="641350"/>
            <a:chOff x="3408" y="1468"/>
            <a:chExt cx="1972" cy="404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9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 dirty="0"/>
                <a:t>θ(</a:t>
              </a:r>
              <a:r>
                <a:rPr lang="en-US" altLang="en-US" dirty="0"/>
                <a:t>n</a:t>
              </a:r>
              <a:r>
                <a:rPr lang="en-US" altLang="en-US" i="0" dirty="0"/>
                <a:t>       ) = </a:t>
              </a:r>
              <a:r>
                <a:rPr lang="en-CA" altLang="en-US" i="0" dirty="0"/>
                <a:t>θ</a:t>
              </a:r>
              <a:r>
                <a:rPr lang="en-US" altLang="en-US" i="0" dirty="0"/>
                <a:t>(</a:t>
              </a:r>
              <a:r>
                <a:rPr lang="en-US" altLang="en-US" dirty="0"/>
                <a:t>n</a:t>
              </a:r>
              <a:r>
                <a:rPr lang="en-US" altLang="en-US" i="0" baseline="30000" dirty="0"/>
                <a:t>1.58</a:t>
              </a:r>
              <a:r>
                <a:rPr lang="en-US" altLang="en-US" i="0" dirty="0"/>
                <a:t>)</a:t>
              </a:r>
              <a:endParaRPr lang="en-CA" altLang="en-US" i="0" dirty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3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2 </a:t>
              </a:r>
              <a:endParaRPr lang="en-CA" altLang="en-US" sz="1800" i="0"/>
            </a:p>
          </p:txBody>
        </p: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3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  <p:sp>
        <p:nvSpPr>
          <p:cNvPr id="5" name="Rectangle 4"/>
          <p:cNvSpPr/>
          <p:nvPr/>
        </p:nvSpPr>
        <p:spPr>
          <a:xfrm>
            <a:off x="6846277" y="1066800"/>
            <a:ext cx="78418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4000" i="0" baseline="30000" dirty="0">
                <a:solidFill>
                  <a:srgbClr val="FF0000"/>
                </a:solidFill>
              </a:rPr>
              <a:t>1.58</a:t>
            </a:r>
            <a:endParaRPr lang="en-US" sz="4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4100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6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6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uiExpand="1" build="p"/>
      <p:bldP spid="96262" grpId="0"/>
      <p:bldP spid="5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9539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 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8301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307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308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8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8301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8301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8306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8302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6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83025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83026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endParaRPr lang="en-CA" altLang="en-US" sz="2000"/>
            </a:p>
          </p:txBody>
        </p:sp>
      </p:grpSp>
      <p:grpSp>
        <p:nvGrpSpPr>
          <p:cNvPr id="83017" name="Group 130"/>
          <p:cNvGrpSpPr>
            <a:grpSpLocks/>
          </p:cNvGrpSpPr>
          <p:nvPr/>
        </p:nvGrpSpPr>
        <p:grpSpPr bwMode="auto">
          <a:xfrm>
            <a:off x="7315200" y="5257800"/>
            <a:ext cx="1674813" cy="549275"/>
            <a:chOff x="2860" y="3974"/>
            <a:chExt cx="1055" cy="346"/>
          </a:xfrm>
        </p:grpSpPr>
        <p:sp>
          <p:nvSpPr>
            <p:cNvPr id="83023" name="Text Box 131"/>
            <p:cNvSpPr txBox="1">
              <a:spLocks noChangeArrowheads="1"/>
            </p:cNvSpPr>
            <p:nvPr/>
          </p:nvSpPr>
          <p:spPr bwMode="auto">
            <a:xfrm>
              <a:off x="2860" y="4032"/>
              <a:ext cx="10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r>
                <a:rPr lang="en-CA" altLang="en-US" sz="2000" i="0"/>
                <a:t>·</a:t>
              </a:r>
              <a:r>
                <a:rPr lang="en-US" altLang="en-US" sz="2400" i="0"/>
                <a:t> </a:t>
              </a:r>
              <a:r>
                <a:rPr lang="en-US" altLang="en-US" sz="2000"/>
                <a:t>T</a:t>
              </a:r>
              <a:r>
                <a:rPr lang="en-US" altLang="en-US" sz="2000" i="0"/>
                <a:t>(1)</a:t>
              </a:r>
              <a:endParaRPr lang="en-CA" altLang="en-US" sz="2000" i="0"/>
            </a:p>
          </p:txBody>
        </p:sp>
        <p:sp>
          <p:nvSpPr>
            <p:cNvPr id="83024" name="Text Box 132"/>
            <p:cNvSpPr txBox="1">
              <a:spLocks noChangeArrowheads="1"/>
            </p:cNvSpPr>
            <p:nvPr/>
          </p:nvSpPr>
          <p:spPr bwMode="auto">
            <a:xfrm>
              <a:off x="2928" y="3974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r>
                <a:rPr lang="en-US" altLang="en-US" sz="2000" i="0" baseline="-25000"/>
                <a:t> </a:t>
              </a:r>
              <a:endParaRPr lang="en-CA" altLang="en-US" sz="2000" i="0"/>
            </a:p>
          </p:txBody>
        </p:sp>
      </p:grpSp>
      <p:sp>
        <p:nvSpPr>
          <p:cNvPr id="83018" name="Oval 133"/>
          <p:cNvSpPr>
            <a:spLocks noChangeArrowheads="1"/>
          </p:cNvSpPr>
          <p:nvPr/>
        </p:nvSpPr>
        <p:spPr bwMode="auto">
          <a:xfrm>
            <a:off x="7162800" y="5257800"/>
            <a:ext cx="19812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83019" name="Oval 134"/>
          <p:cNvSpPr>
            <a:spLocks noChangeArrowheads="1"/>
          </p:cNvSpPr>
          <p:nvPr/>
        </p:nvSpPr>
        <p:spPr bwMode="auto">
          <a:xfrm>
            <a:off x="7162800" y="2449513"/>
            <a:ext cx="19812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83020" name="Text Box 135"/>
          <p:cNvSpPr txBox="1">
            <a:spLocks noChangeArrowheads="1"/>
          </p:cNvSpPr>
          <p:nvPr/>
        </p:nvSpPr>
        <p:spPr bwMode="auto">
          <a:xfrm>
            <a:off x="3013345" y="5943600"/>
            <a:ext cx="35391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Top Level  </a:t>
            </a:r>
            <a:r>
              <a:rPr lang="en-US" altLang="en-US" sz="2400" i="0" dirty="0">
                <a:solidFill>
                  <a:srgbClr val="FF0000"/>
                </a:solidFill>
              </a:rPr>
              <a:t> =   </a:t>
            </a:r>
            <a:r>
              <a:rPr lang="en-US" altLang="en-US" sz="2400" i="0" dirty="0"/>
              <a:t> Base Cases</a:t>
            </a:r>
            <a:endParaRPr lang="en-CA" altLang="en-US" sz="2400" i="0" dirty="0"/>
          </a:p>
        </p:txBody>
      </p:sp>
      <p:sp>
        <p:nvSpPr>
          <p:cNvPr id="83021" name="Freeform 136"/>
          <p:cNvSpPr>
            <a:spLocks/>
          </p:cNvSpPr>
          <p:nvPr/>
        </p:nvSpPr>
        <p:spPr bwMode="auto">
          <a:xfrm>
            <a:off x="3657600" y="2830513"/>
            <a:ext cx="3429000" cy="3276600"/>
          </a:xfrm>
          <a:custGeom>
            <a:avLst/>
            <a:gdLst>
              <a:gd name="T0" fmla="*/ 0 w 2160"/>
              <a:gd name="T1" fmla="*/ 2147483647 h 2064"/>
              <a:gd name="T2" fmla="*/ 2147483647 w 2160"/>
              <a:gd name="T3" fmla="*/ 2147483647 h 2064"/>
              <a:gd name="T4" fmla="*/ 2147483647 w 2160"/>
              <a:gd name="T5" fmla="*/ 0 h 2064"/>
              <a:gd name="T6" fmla="*/ 0 60000 65536"/>
              <a:gd name="T7" fmla="*/ 0 60000 65536"/>
              <a:gd name="T8" fmla="*/ 0 60000 65536"/>
              <a:gd name="T9" fmla="*/ 0 w 2160"/>
              <a:gd name="T10" fmla="*/ 0 h 2064"/>
              <a:gd name="T11" fmla="*/ 2160 w 2160"/>
              <a:gd name="T12" fmla="*/ 2064 h 20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" h="2064">
                <a:moveTo>
                  <a:pt x="0" y="2064"/>
                </a:moveTo>
                <a:cubicBezTo>
                  <a:pt x="252" y="1492"/>
                  <a:pt x="504" y="920"/>
                  <a:pt x="864" y="576"/>
                </a:cubicBezTo>
                <a:cubicBezTo>
                  <a:pt x="1224" y="232"/>
                  <a:pt x="1692" y="116"/>
                  <a:pt x="2160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22" name="Freeform 137"/>
          <p:cNvSpPr>
            <a:spLocks/>
          </p:cNvSpPr>
          <p:nvPr/>
        </p:nvSpPr>
        <p:spPr bwMode="auto">
          <a:xfrm>
            <a:off x="5486400" y="5562600"/>
            <a:ext cx="1600200" cy="533400"/>
          </a:xfrm>
          <a:custGeom>
            <a:avLst/>
            <a:gdLst>
              <a:gd name="T0" fmla="*/ 0 w 1008"/>
              <a:gd name="T1" fmla="*/ 2147483647 h 336"/>
              <a:gd name="T2" fmla="*/ 2147483647 w 1008"/>
              <a:gd name="T3" fmla="*/ 2147483647 h 336"/>
              <a:gd name="T4" fmla="*/ 2147483647 w 1008"/>
              <a:gd name="T5" fmla="*/ 0 h 336"/>
              <a:gd name="T6" fmla="*/ 0 60000 65536"/>
              <a:gd name="T7" fmla="*/ 0 60000 65536"/>
              <a:gd name="T8" fmla="*/ 0 60000 65536"/>
              <a:gd name="T9" fmla="*/ 0 w 1008"/>
              <a:gd name="T10" fmla="*/ 0 h 336"/>
              <a:gd name="T11" fmla="*/ 1008 w 1008"/>
              <a:gd name="T12" fmla="*/ 336 h 3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8" h="336">
                <a:moveTo>
                  <a:pt x="0" y="336"/>
                </a:moveTo>
                <a:cubicBezTo>
                  <a:pt x="61" y="295"/>
                  <a:pt x="197" y="147"/>
                  <a:pt x="365" y="91"/>
                </a:cubicBezTo>
                <a:cubicBezTo>
                  <a:pt x="533" y="35"/>
                  <a:pt x="874" y="19"/>
                  <a:pt x="1008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4" name="Text Box 135">
            <a:extLst>
              <a:ext uri="{FF2B5EF4-FFF2-40B4-BE49-F238E27FC236}">
                <a16:creationId xmlns:a16="http://schemas.microsoft.com/office/drawing/2014/main" id="{D7DC8497-7C80-4701-9C66-598AF89A7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6324600"/>
            <a:ext cx="462017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Log(n) layers </a:t>
            </a:r>
            <a:r>
              <a:rPr lang="en-US" altLang="en-US" sz="2400" i="0" dirty="0">
                <a:sym typeface="Wingdings" panose="05000000000000000000" pitchFamily="2" charset="2"/>
              </a:rPr>
              <a:t> </a:t>
            </a:r>
            <a:r>
              <a:rPr lang="en-US" altLang="en-US" sz="2400" i="0" dirty="0"/>
              <a:t>Extra log(n) factor</a:t>
            </a:r>
            <a:endParaRPr lang="en-CA" altLang="en-US" sz="2400" i="0" dirty="0"/>
          </a:p>
        </p:txBody>
      </p:sp>
    </p:spTree>
    <p:extLst>
      <p:ext uri="{BB962C8B-B14F-4D97-AF65-F5344CB8AC3E}">
        <p14:creationId xmlns:p14="http://schemas.microsoft.com/office/powerpoint/2010/main" val="673800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9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9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495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495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30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3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0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0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30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30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30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30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30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30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30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30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30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30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30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30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30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30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30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30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830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30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/>
      <p:bldP spid="83013" grpId="0" animBg="1"/>
      <p:bldP spid="83018" grpId="0" animBg="1"/>
      <p:bldP spid="83019" grpId="0" animBg="1"/>
      <p:bldP spid="83020" grpId="0"/>
      <p:bldP spid="83021" grpId="0" animBg="1"/>
      <p:bldP spid="83022" grpId="0" animBg="1"/>
      <p:bldP spid="74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7555122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98307" name="Rectangle 3"/>
          <p:cNvSpPr>
            <a:spLocks noChangeArrowheads="1"/>
          </p:cNvSpPr>
          <p:nvPr/>
        </p:nvSpPr>
        <p:spPr bwMode="auto">
          <a:xfrm>
            <a:off x="846138" y="2743200"/>
            <a:ext cx="12112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 27</a:t>
            </a:r>
          </a:p>
        </p:txBody>
      </p:sp>
      <p:sp>
        <p:nvSpPr>
          <p:cNvPr id="98308" name="Rectangle 4"/>
          <p:cNvSpPr>
            <a:spLocks noChangeArrowheads="1"/>
          </p:cNvSpPr>
          <p:nvPr/>
        </p:nvSpPr>
        <p:spPr bwMode="auto">
          <a:xfrm>
            <a:off x="973138" y="3243263"/>
            <a:ext cx="10080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 9</a:t>
            </a:r>
          </a:p>
        </p:txBody>
      </p:sp>
      <p:sp>
        <p:nvSpPr>
          <p:cNvPr id="98309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10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</p:spTree>
    <p:extLst>
      <p:ext uri="{BB962C8B-B14F-4D97-AF65-F5344CB8AC3E}">
        <p14:creationId xmlns:p14="http://schemas.microsoft.com/office/powerpoint/2010/main" val="144607134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591" descr="Recursion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590800"/>
            <a:ext cx="2557463" cy="373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  <p:sp>
        <p:nvSpPr>
          <p:cNvPr id="4100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grpSp>
        <p:nvGrpSpPr>
          <p:cNvPr id="4101" name="Group 191"/>
          <p:cNvGrpSpPr>
            <a:grpSpLocks/>
          </p:cNvGrpSpPr>
          <p:nvPr/>
        </p:nvGrpSpPr>
        <p:grpSpPr bwMode="auto">
          <a:xfrm>
            <a:off x="1447800" y="5410200"/>
            <a:ext cx="457200" cy="533400"/>
            <a:chOff x="4320" y="3128"/>
            <a:chExt cx="415" cy="424"/>
          </a:xfrm>
        </p:grpSpPr>
        <p:sp>
          <p:nvSpPr>
            <p:cNvPr id="4213" name="Freeform 192"/>
            <p:cNvSpPr>
              <a:spLocks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" name="Oval 193"/>
            <p:cNvSpPr>
              <a:spLocks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15" name="Freeform 194"/>
            <p:cNvSpPr>
              <a:spLocks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" name="Freeform 195"/>
            <p:cNvSpPr>
              <a:spLocks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1676400" y="3352800"/>
            <a:ext cx="3194050" cy="2438400"/>
            <a:chOff x="1676400" y="3352800"/>
            <a:chExt cx="3194050" cy="2438400"/>
          </a:xfrm>
        </p:grpSpPr>
        <p:pic>
          <p:nvPicPr>
            <p:cNvPr id="4196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97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99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03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209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0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1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2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04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205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6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7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98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0147" name="Text Box 589"/>
          <p:cNvSpPr txBox="1">
            <a:spLocks noChangeArrowheads="1"/>
          </p:cNvSpPr>
          <p:nvPr/>
        </p:nvSpPr>
        <p:spPr bwMode="auto">
          <a:xfrm>
            <a:off x="3352800" y="5807075"/>
            <a:ext cx="50038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To get into my house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I must get the key from a smaller house</a:t>
            </a:r>
            <a:endParaRPr lang="en-CA" altLang="en-US" sz="2400" i="0"/>
          </a:p>
        </p:txBody>
      </p:sp>
      <p:grpSp>
        <p:nvGrpSpPr>
          <p:cNvPr id="130060" name="Group 279"/>
          <p:cNvGrpSpPr>
            <a:grpSpLocks noChangeAspect="1"/>
          </p:cNvGrpSpPr>
          <p:nvPr/>
        </p:nvGrpSpPr>
        <p:grpSpPr bwMode="auto">
          <a:xfrm>
            <a:off x="3916363" y="5089525"/>
            <a:ext cx="273050" cy="320675"/>
            <a:chOff x="4320" y="3128"/>
            <a:chExt cx="415" cy="424"/>
          </a:xfrm>
        </p:grpSpPr>
        <p:sp>
          <p:nvSpPr>
            <p:cNvPr id="4192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94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" name="Group 152"/>
          <p:cNvGrpSpPr>
            <a:grpSpLocks/>
          </p:cNvGrpSpPr>
          <p:nvPr/>
        </p:nvGrpSpPr>
        <p:grpSpPr bwMode="auto">
          <a:xfrm>
            <a:off x="4038600" y="3505200"/>
            <a:ext cx="2403475" cy="1905000"/>
            <a:chOff x="1676400" y="3352800"/>
            <a:chExt cx="3194050" cy="2438400"/>
          </a:xfrm>
        </p:grpSpPr>
        <p:pic>
          <p:nvPicPr>
            <p:cNvPr id="4175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76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78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82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88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9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0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1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83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84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5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6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7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77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1" name="Group 279"/>
          <p:cNvGrpSpPr>
            <a:grpSpLocks noChangeAspect="1"/>
          </p:cNvGrpSpPr>
          <p:nvPr/>
        </p:nvGrpSpPr>
        <p:grpSpPr bwMode="auto">
          <a:xfrm>
            <a:off x="5715000" y="4900613"/>
            <a:ext cx="188913" cy="220662"/>
            <a:chOff x="4320" y="3128"/>
            <a:chExt cx="415" cy="424"/>
          </a:xfrm>
        </p:grpSpPr>
        <p:sp>
          <p:nvSpPr>
            <p:cNvPr id="4171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73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6" name="Group 175"/>
          <p:cNvGrpSpPr>
            <a:grpSpLocks/>
          </p:cNvGrpSpPr>
          <p:nvPr/>
        </p:nvGrpSpPr>
        <p:grpSpPr bwMode="auto">
          <a:xfrm>
            <a:off x="5791200" y="3692525"/>
            <a:ext cx="1595438" cy="1371600"/>
            <a:chOff x="1676400" y="3352800"/>
            <a:chExt cx="3194050" cy="2438400"/>
          </a:xfrm>
        </p:grpSpPr>
        <p:pic>
          <p:nvPicPr>
            <p:cNvPr id="4154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55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57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61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67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8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9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0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62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63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4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5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6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56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" name="Group 279"/>
          <p:cNvGrpSpPr>
            <a:grpSpLocks noChangeAspect="1"/>
          </p:cNvGrpSpPr>
          <p:nvPr/>
        </p:nvGrpSpPr>
        <p:grpSpPr bwMode="auto">
          <a:xfrm>
            <a:off x="6881813" y="4640263"/>
            <a:ext cx="134937" cy="158750"/>
            <a:chOff x="4320" y="3128"/>
            <a:chExt cx="415" cy="424"/>
          </a:xfrm>
        </p:grpSpPr>
        <p:sp>
          <p:nvSpPr>
            <p:cNvPr id="4150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52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9" name="Group 198"/>
          <p:cNvGrpSpPr>
            <a:grpSpLocks/>
          </p:cNvGrpSpPr>
          <p:nvPr/>
        </p:nvGrpSpPr>
        <p:grpSpPr bwMode="auto">
          <a:xfrm>
            <a:off x="6916738" y="3722688"/>
            <a:ext cx="1120775" cy="1066800"/>
            <a:chOff x="1676400" y="3352800"/>
            <a:chExt cx="3194050" cy="2438400"/>
          </a:xfrm>
        </p:grpSpPr>
        <p:pic>
          <p:nvPicPr>
            <p:cNvPr id="4133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34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36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40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46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7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8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9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41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42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3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4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5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35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7" name="Group 279"/>
          <p:cNvGrpSpPr>
            <a:grpSpLocks noChangeAspect="1"/>
          </p:cNvGrpSpPr>
          <p:nvPr/>
        </p:nvGrpSpPr>
        <p:grpSpPr bwMode="auto">
          <a:xfrm>
            <a:off x="7678738" y="4537075"/>
            <a:ext cx="104775" cy="123825"/>
            <a:chOff x="4320" y="3128"/>
            <a:chExt cx="415" cy="424"/>
          </a:xfrm>
        </p:grpSpPr>
        <p:sp>
          <p:nvSpPr>
            <p:cNvPr id="4129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31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2" name="Group 221"/>
          <p:cNvGrpSpPr>
            <a:grpSpLocks/>
          </p:cNvGrpSpPr>
          <p:nvPr/>
        </p:nvGrpSpPr>
        <p:grpSpPr bwMode="auto">
          <a:xfrm>
            <a:off x="7721600" y="3938588"/>
            <a:ext cx="706438" cy="685800"/>
            <a:chOff x="1676400" y="3352800"/>
            <a:chExt cx="3194050" cy="2438400"/>
          </a:xfrm>
        </p:grpSpPr>
        <p:pic>
          <p:nvPicPr>
            <p:cNvPr id="4112" name="Picture 592" descr="RecursionHouse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13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15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19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25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6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7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8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20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21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2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3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4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14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0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0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0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0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147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99331" name="Rectangle 3"/>
          <p:cNvSpPr>
            <a:spLocks noChangeArrowheads="1"/>
          </p:cNvSpPr>
          <p:nvPr/>
        </p:nvSpPr>
        <p:spPr bwMode="auto">
          <a:xfrm>
            <a:off x="714375" y="2743200"/>
            <a:ext cx="1343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?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99332" name="Rectangle 4"/>
          <p:cNvSpPr>
            <a:spLocks noChangeArrowheads="1"/>
          </p:cNvSpPr>
          <p:nvPr/>
        </p:nvSpPr>
        <p:spPr bwMode="auto">
          <a:xfrm>
            <a:off x="842963" y="3243263"/>
            <a:ext cx="11382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?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99333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4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99335" name="Text Box 7"/>
          <p:cNvSpPr txBox="1">
            <a:spLocks noChangeArrowheads="1"/>
          </p:cNvSpPr>
          <p:nvPr/>
        </p:nvSpPr>
        <p:spPr bwMode="auto">
          <a:xfrm>
            <a:off x="1143000" y="3916363"/>
            <a:ext cx="22748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Which base?</a:t>
            </a:r>
          </a:p>
        </p:txBody>
      </p:sp>
    </p:spTree>
    <p:extLst>
      <p:ext uri="{BB962C8B-B14F-4D97-AF65-F5344CB8AC3E}">
        <p14:creationId xmlns:p14="http://schemas.microsoft.com/office/powerpoint/2010/main" val="3922106839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100355" name="Rectangle 3"/>
          <p:cNvSpPr>
            <a:spLocks noChangeArrowheads="1"/>
          </p:cNvSpPr>
          <p:nvPr/>
        </p:nvSpPr>
        <p:spPr bwMode="auto">
          <a:xfrm>
            <a:off x="700088" y="2743200"/>
            <a:ext cx="13573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0356" name="Rectangle 4"/>
          <p:cNvSpPr>
            <a:spLocks noChangeArrowheads="1"/>
          </p:cNvSpPr>
          <p:nvPr/>
        </p:nvSpPr>
        <p:spPr bwMode="auto">
          <a:xfrm>
            <a:off x="828675" y="3243263"/>
            <a:ext cx="11525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0357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58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0359" name="Text Box 7"/>
          <p:cNvSpPr txBox="1">
            <a:spLocks noChangeArrowheads="1"/>
          </p:cNvSpPr>
          <p:nvPr/>
        </p:nvSpPr>
        <p:spPr bwMode="auto">
          <a:xfrm>
            <a:off x="1277938" y="3916363"/>
            <a:ext cx="31416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It does not matter.</a:t>
            </a:r>
          </a:p>
        </p:txBody>
      </p:sp>
      <p:sp>
        <p:nvSpPr>
          <p:cNvPr id="100360" name="Rectangle 8"/>
          <p:cNvSpPr>
            <a:spLocks noChangeArrowheads="1"/>
          </p:cNvSpPr>
          <p:nvPr/>
        </p:nvSpPr>
        <p:spPr bwMode="auto">
          <a:xfrm>
            <a:off x="2881313" y="2743200"/>
            <a:ext cx="11303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</a:t>
            </a:r>
            <a:r>
              <a:rPr lang="en-US" altLang="en-US" i="0">
                <a:solidFill>
                  <a:schemeClr val="hlink"/>
                </a:solidFill>
                <a:sym typeface="WP Greek Courier" pitchFamily="49" charset="2"/>
              </a:rPr>
              <a:t>c</a:t>
            </a:r>
          </a:p>
        </p:txBody>
      </p:sp>
      <p:sp>
        <p:nvSpPr>
          <p:cNvPr id="100361" name="Rectangle 9"/>
          <p:cNvSpPr>
            <a:spLocks noChangeArrowheads="1"/>
          </p:cNvSpPr>
          <p:nvPr/>
        </p:nvSpPr>
        <p:spPr bwMode="auto">
          <a:xfrm>
            <a:off x="2908300" y="3243263"/>
            <a:ext cx="11303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</a:t>
            </a:r>
            <a:r>
              <a:rPr lang="en-US" altLang="en-US" i="0">
                <a:solidFill>
                  <a:schemeClr val="hlink"/>
                </a:solidFill>
                <a:sym typeface="WP Greek Courier" pitchFamily="49" charset="2"/>
              </a:rPr>
              <a:t>c</a:t>
            </a:r>
          </a:p>
        </p:txBody>
      </p:sp>
      <p:sp>
        <p:nvSpPr>
          <p:cNvPr id="100362" name="Line 10"/>
          <p:cNvSpPr>
            <a:spLocks noChangeShapeType="1"/>
          </p:cNvSpPr>
          <p:nvPr/>
        </p:nvSpPr>
        <p:spPr bwMode="auto">
          <a:xfrm>
            <a:off x="28956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3" name="Rectangle 11"/>
          <p:cNvSpPr>
            <a:spLocks noChangeArrowheads="1"/>
          </p:cNvSpPr>
          <p:nvPr/>
        </p:nvSpPr>
        <p:spPr bwMode="auto">
          <a:xfrm>
            <a:off x="3967163" y="2743200"/>
            <a:ext cx="15827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·</a:t>
            </a:r>
            <a:r>
              <a:rPr lang="en-US" altLang="en-US" i="0">
                <a:sym typeface="WP Greek Courier" pitchFamily="49" charset="2"/>
              </a:rPr>
              <a:t> 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0364" name="Rectangle 12"/>
          <p:cNvSpPr>
            <a:spLocks noChangeArrowheads="1"/>
          </p:cNvSpPr>
          <p:nvPr/>
        </p:nvSpPr>
        <p:spPr bwMode="auto">
          <a:xfrm>
            <a:off x="3952875" y="3243263"/>
            <a:ext cx="13779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·</a:t>
            </a:r>
            <a:r>
              <a:rPr lang="en-US" altLang="en-US" i="0">
                <a:sym typeface="WP Greek Courier" pitchFamily="49" charset="2"/>
              </a:rPr>
              <a:t> 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0365" name="Line 13"/>
          <p:cNvSpPr>
            <a:spLocks noChangeShapeType="1"/>
          </p:cNvSpPr>
          <p:nvPr/>
        </p:nvSpPr>
        <p:spPr bwMode="auto">
          <a:xfrm>
            <a:off x="4175125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6" name="Text Box 14"/>
          <p:cNvSpPr txBox="1">
            <a:spLocks noChangeArrowheads="1"/>
          </p:cNvSpPr>
          <p:nvPr/>
        </p:nvSpPr>
        <p:spPr bwMode="auto">
          <a:xfrm>
            <a:off x="5607050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0367" name="Rectangle 15"/>
          <p:cNvSpPr>
            <a:spLocks noChangeArrowheads="1"/>
          </p:cNvSpPr>
          <p:nvPr/>
        </p:nvSpPr>
        <p:spPr bwMode="auto">
          <a:xfrm>
            <a:off x="6149975" y="2743200"/>
            <a:ext cx="1343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0368" name="Rectangle 16"/>
          <p:cNvSpPr>
            <a:spLocks noChangeArrowheads="1"/>
          </p:cNvSpPr>
          <p:nvPr/>
        </p:nvSpPr>
        <p:spPr bwMode="auto">
          <a:xfrm>
            <a:off x="6237288" y="3243263"/>
            <a:ext cx="11382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0369" name="Line 17"/>
          <p:cNvSpPr>
            <a:spLocks noChangeShapeType="1"/>
          </p:cNvSpPr>
          <p:nvPr/>
        </p:nvSpPr>
        <p:spPr bwMode="auto">
          <a:xfrm>
            <a:off x="6118225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7714" name="Text Box 18"/>
          <p:cNvSpPr txBox="1">
            <a:spLocks noChangeArrowheads="1"/>
          </p:cNvSpPr>
          <p:nvPr/>
        </p:nvSpPr>
        <p:spPr bwMode="auto">
          <a:xfrm>
            <a:off x="1295400" y="4373563"/>
            <a:ext cx="3009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Which is easiest?</a:t>
            </a:r>
          </a:p>
        </p:txBody>
      </p:sp>
    </p:spTree>
    <p:extLst>
      <p:ext uri="{BB962C8B-B14F-4D97-AF65-F5344CB8AC3E}">
        <p14:creationId xmlns:p14="http://schemas.microsoft.com/office/powerpoint/2010/main" val="3829876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97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97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7714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101379" name="Rectangle 3"/>
          <p:cNvSpPr>
            <a:spLocks noChangeArrowheads="1"/>
          </p:cNvSpPr>
          <p:nvPr/>
        </p:nvSpPr>
        <p:spPr bwMode="auto">
          <a:xfrm>
            <a:off x="700088" y="2743200"/>
            <a:ext cx="13573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1380" name="Rectangle 4"/>
          <p:cNvSpPr>
            <a:spLocks noChangeArrowheads="1"/>
          </p:cNvSpPr>
          <p:nvPr/>
        </p:nvSpPr>
        <p:spPr bwMode="auto">
          <a:xfrm>
            <a:off x="828675" y="3243263"/>
            <a:ext cx="11525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1381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2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1383" name="Rectangle 7"/>
          <p:cNvSpPr>
            <a:spLocks noChangeArrowheads="1"/>
          </p:cNvSpPr>
          <p:nvPr/>
        </p:nvSpPr>
        <p:spPr bwMode="auto">
          <a:xfrm>
            <a:off x="2911475" y="2743200"/>
            <a:ext cx="12890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3</a:t>
            </a:r>
            <a:r>
              <a:rPr lang="en-US" altLang="en-US" i="0" baseline="30000">
                <a:sym typeface="WP Greek Courier" pitchFamily="49" charset="2"/>
              </a:rPr>
              <a:t>3</a:t>
            </a:r>
            <a:endParaRPr lang="en-US" altLang="en-US" i="0">
              <a:sym typeface="WP Greek Courier" pitchFamily="49" charset="2"/>
            </a:endParaRPr>
          </a:p>
        </p:txBody>
      </p:sp>
      <p:sp>
        <p:nvSpPr>
          <p:cNvPr id="101384" name="Rectangle 8"/>
          <p:cNvSpPr>
            <a:spLocks noChangeArrowheads="1"/>
          </p:cNvSpPr>
          <p:nvPr/>
        </p:nvSpPr>
        <p:spPr bwMode="auto">
          <a:xfrm>
            <a:off x="2897188" y="3243263"/>
            <a:ext cx="12890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3</a:t>
            </a:r>
            <a:r>
              <a:rPr lang="en-US" altLang="en-US" i="0" baseline="30000">
                <a:sym typeface="WP Greek Courier" pitchFamily="49" charset="2"/>
              </a:rPr>
              <a:t>2</a:t>
            </a:r>
          </a:p>
        </p:txBody>
      </p:sp>
      <p:sp>
        <p:nvSpPr>
          <p:cNvPr id="101385" name="Line 9"/>
          <p:cNvSpPr>
            <a:spLocks noChangeShapeType="1"/>
          </p:cNvSpPr>
          <p:nvPr/>
        </p:nvSpPr>
        <p:spPr bwMode="auto">
          <a:xfrm>
            <a:off x="28956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6" name="Text Box 10"/>
          <p:cNvSpPr txBox="1">
            <a:spLocks noChangeArrowheads="1"/>
          </p:cNvSpPr>
          <p:nvPr/>
        </p:nvSpPr>
        <p:spPr bwMode="auto">
          <a:xfrm>
            <a:off x="43275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1387" name="Rectangle 11"/>
          <p:cNvSpPr>
            <a:spLocks noChangeArrowheads="1"/>
          </p:cNvSpPr>
          <p:nvPr/>
        </p:nvSpPr>
        <p:spPr bwMode="auto">
          <a:xfrm>
            <a:off x="4953000" y="273050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3</a:t>
            </a:r>
          </a:p>
        </p:txBody>
      </p:sp>
      <p:sp>
        <p:nvSpPr>
          <p:cNvPr id="101388" name="Rectangle 12"/>
          <p:cNvSpPr>
            <a:spLocks noChangeArrowheads="1"/>
          </p:cNvSpPr>
          <p:nvPr/>
        </p:nvSpPr>
        <p:spPr bwMode="auto">
          <a:xfrm>
            <a:off x="4938713" y="32305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2</a:t>
            </a:r>
            <a:endParaRPr lang="en-US" altLang="en-US" i="0" baseline="30000">
              <a:sym typeface="WP Greek Courier" pitchFamily="49" charset="2"/>
            </a:endParaRPr>
          </a:p>
        </p:txBody>
      </p:sp>
      <p:sp>
        <p:nvSpPr>
          <p:cNvPr id="101389" name="Line 13"/>
          <p:cNvSpPr>
            <a:spLocks noChangeShapeType="1"/>
          </p:cNvSpPr>
          <p:nvPr/>
        </p:nvSpPr>
        <p:spPr bwMode="auto">
          <a:xfrm>
            <a:off x="4876800" y="3314700"/>
            <a:ext cx="533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34" name="Text Box 14"/>
          <p:cNvSpPr txBox="1">
            <a:spLocks noChangeArrowheads="1"/>
          </p:cNvSpPr>
          <p:nvPr/>
        </p:nvSpPr>
        <p:spPr bwMode="auto">
          <a:xfrm>
            <a:off x="685800" y="4191000"/>
            <a:ext cx="5256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Please no calculators in exams.</a:t>
            </a: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685800" y="4635500"/>
            <a:ext cx="4327525" cy="1079500"/>
            <a:chOff x="432" y="3544"/>
            <a:chExt cx="2726" cy="680"/>
          </a:xfrm>
        </p:grpSpPr>
        <p:sp>
          <p:nvSpPr>
            <p:cNvPr id="101392" name="Text Box 16"/>
            <p:cNvSpPr txBox="1">
              <a:spLocks noChangeArrowheads="1"/>
            </p:cNvSpPr>
            <p:nvPr/>
          </p:nvSpPr>
          <p:spPr bwMode="auto">
            <a:xfrm>
              <a:off x="432" y="3571"/>
              <a:ext cx="17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And I wont ask </a:t>
              </a:r>
            </a:p>
          </p:txBody>
        </p:sp>
        <p:sp>
          <p:nvSpPr>
            <p:cNvPr id="101393" name="Rectangle 17"/>
            <p:cNvSpPr>
              <a:spLocks noChangeArrowheads="1"/>
            </p:cNvSpPr>
            <p:nvPr/>
          </p:nvSpPr>
          <p:spPr bwMode="auto">
            <a:xfrm>
              <a:off x="2347" y="3544"/>
              <a:ext cx="7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ym typeface="WP Greek Courier" pitchFamily="49" charset="2"/>
                </a:rPr>
                <a:t>log 25</a:t>
              </a:r>
            </a:p>
          </p:txBody>
        </p:sp>
        <p:sp>
          <p:nvSpPr>
            <p:cNvPr id="101394" name="Rectangle 18"/>
            <p:cNvSpPr>
              <a:spLocks noChangeArrowheads="1"/>
            </p:cNvSpPr>
            <p:nvPr/>
          </p:nvSpPr>
          <p:spPr bwMode="auto">
            <a:xfrm>
              <a:off x="2427" y="3859"/>
              <a:ext cx="63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ym typeface="WP Greek Courier" pitchFamily="49" charset="2"/>
                </a:rPr>
                <a:t>log 9</a:t>
              </a:r>
            </a:p>
          </p:txBody>
        </p:sp>
        <p:sp>
          <p:nvSpPr>
            <p:cNvPr id="101395" name="Line 19"/>
            <p:cNvSpPr>
              <a:spLocks noChangeShapeType="1"/>
            </p:cNvSpPr>
            <p:nvPr/>
          </p:nvSpPr>
          <p:spPr bwMode="auto">
            <a:xfrm>
              <a:off x="2342" y="3918"/>
              <a:ext cx="8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40966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987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987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8734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28600"/>
            <a:ext cx="9144000" cy="1143000"/>
          </a:xfrm>
        </p:spPr>
        <p:txBody>
          <a:bodyPr/>
          <a:lstStyle/>
          <a:p>
            <a:pPr eaLnBrk="1" hangingPunct="1"/>
            <a:r>
              <a:rPr lang="en-US" altLang="en-US" sz="4000"/>
              <a:t>Divide and Conquer MULT: </a:t>
            </a:r>
            <a:r>
              <a:rPr lang="en-US" altLang="en-US">
                <a:sym typeface="MT Symbol"/>
              </a:rPr>
              <a:t>θ</a:t>
            </a:r>
            <a:r>
              <a:rPr lang="en-US" altLang="en-US" sz="4000"/>
              <a:t>(</a:t>
            </a:r>
            <a:r>
              <a:rPr lang="en-US" altLang="en-US" sz="4000" i="1"/>
              <a:t>n</a:t>
            </a:r>
            <a:r>
              <a:rPr lang="en-US" altLang="en-US" sz="4000" baseline="30000"/>
              <a:t>2</a:t>
            </a:r>
            <a:r>
              <a:rPr lang="en-US" altLang="en-US" sz="4000"/>
              <a:t>) time </a:t>
            </a:r>
            <a:br>
              <a:rPr lang="en-US" altLang="en-US" sz="4000"/>
            </a:br>
            <a:r>
              <a:rPr lang="en-US" altLang="en-US" sz="4000"/>
              <a:t>Grade School Multiplication: </a:t>
            </a:r>
            <a:r>
              <a:rPr lang="en-US" altLang="en-US">
                <a:sym typeface="MT Symbol"/>
              </a:rPr>
              <a:t>θ</a:t>
            </a:r>
            <a:r>
              <a:rPr lang="en-US" altLang="en-US" sz="4000"/>
              <a:t>(</a:t>
            </a:r>
            <a:r>
              <a:rPr lang="en-US" altLang="en-US" sz="4000" i="1"/>
              <a:t>n</a:t>
            </a:r>
            <a:r>
              <a:rPr lang="en-US" altLang="en-US" sz="4000" baseline="30000"/>
              <a:t>2</a:t>
            </a:r>
            <a:r>
              <a:rPr lang="en-US" altLang="en-US" sz="4000"/>
              <a:t>) time</a:t>
            </a:r>
          </a:p>
        </p:txBody>
      </p:sp>
      <p:sp>
        <p:nvSpPr>
          <p:cNvPr id="84995" name="AutoShape 3"/>
          <p:cNvSpPr>
            <a:spLocks noChangeArrowheads="1"/>
          </p:cNvSpPr>
          <p:nvPr/>
        </p:nvSpPr>
        <p:spPr bwMode="auto">
          <a:xfrm>
            <a:off x="1995488" y="2136775"/>
            <a:ext cx="6843712" cy="987425"/>
          </a:xfrm>
          <a:prstGeom prst="wedgeRoundRectCallout">
            <a:avLst>
              <a:gd name="adj1" fmla="val -53667"/>
              <a:gd name="adj2" fmla="val 127009"/>
              <a:gd name="adj3" fmla="val 16667"/>
            </a:avLst>
          </a:pr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/>
              <a:t>All that work for nothing!</a:t>
            </a:r>
          </a:p>
        </p:txBody>
      </p:sp>
      <p:grpSp>
        <p:nvGrpSpPr>
          <p:cNvPr id="84996" name="Group 4"/>
          <p:cNvGrpSpPr>
            <a:grpSpLocks/>
          </p:cNvGrpSpPr>
          <p:nvPr/>
        </p:nvGrpSpPr>
        <p:grpSpPr bwMode="auto">
          <a:xfrm flipH="1">
            <a:off x="361950" y="3124200"/>
            <a:ext cx="1785938" cy="3657600"/>
            <a:chOff x="2308" y="1513"/>
            <a:chExt cx="1162" cy="2570"/>
          </a:xfrm>
        </p:grpSpPr>
        <p:grpSp>
          <p:nvGrpSpPr>
            <p:cNvPr id="84998" name="Group 5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85006" name="Freeform 6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7" name="Freeform 7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8" name="Freeform 8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09" name="Freeform 9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0" name="Freeform 10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11" name="Freeform 11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999" name="Freeform 12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0" name="Freeform 13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1" name="Oval 14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5002" name="Oval 15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5003" name="Oval 16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5004" name="Oval 17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5005" name="Oval 18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50579" name="Text Box 19"/>
          <p:cNvSpPr txBox="1">
            <a:spLocks noChangeArrowheads="1"/>
          </p:cNvSpPr>
          <p:nvPr/>
        </p:nvSpPr>
        <p:spPr bwMode="auto">
          <a:xfrm>
            <a:off x="3276600" y="5029200"/>
            <a:ext cx="4532313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Let’s try to multiply faster.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50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50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579" grpId="0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1219200"/>
            <a:ext cx="7772400" cy="2209800"/>
          </a:xfrm>
        </p:spPr>
        <p:txBody>
          <a:bodyPr/>
          <a:lstStyle/>
          <a:p>
            <a:pPr marL="0" indent="0" eaLnBrk="1" hangingPunct="1">
              <a:tabLst>
                <a:tab pos="858838" algn="l"/>
              </a:tabLst>
            </a:pPr>
            <a:r>
              <a:rPr lang="en-US" altLang="en-US" i="1" dirty="0"/>
              <a:t>T</a:t>
            </a:r>
            <a:r>
              <a:rPr lang="en-US" altLang="en-US" dirty="0"/>
              <a:t>(1) = 1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i="1" dirty="0"/>
              <a:t>T</a:t>
            </a:r>
            <a:r>
              <a:rPr lang="en-US" altLang="en-US" dirty="0"/>
              <a:t>(</a:t>
            </a:r>
            <a:r>
              <a:rPr lang="en-US" altLang="en-US" i="1" dirty="0"/>
              <a:t>n</a:t>
            </a:r>
            <a:r>
              <a:rPr lang="en-US" altLang="en-US" dirty="0"/>
              <a:t>) = 4 </a:t>
            </a:r>
            <a:r>
              <a:rPr lang="en-US" altLang="en-US" i="1" dirty="0"/>
              <a:t>T</a:t>
            </a:r>
            <a:r>
              <a:rPr lang="en-US" altLang="en-US" dirty="0"/>
              <a:t>(</a:t>
            </a:r>
            <a:r>
              <a:rPr lang="en-US" altLang="en-US" i="1" dirty="0"/>
              <a:t>n</a:t>
            </a:r>
            <a:r>
              <a:rPr lang="en-US" altLang="en-US" dirty="0"/>
              <a:t>/2) + </a:t>
            </a:r>
            <a:r>
              <a:rPr lang="en-US" altLang="en-US" i="1" dirty="0"/>
              <a:t>n</a:t>
            </a:r>
            <a:endParaRPr lang="en-US" altLang="en-US" dirty="0"/>
          </a:p>
        </p:txBody>
      </p: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-11723" y="2545140"/>
            <a:ext cx="95250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MULT(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,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If |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| = |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| = 1 then return( XY )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Break 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 into 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>
                <a:solidFill>
                  <a:schemeClr val="accent1"/>
                </a:solidFill>
              </a:rPr>
              <a:t> and </a:t>
            </a:r>
            <a:r>
              <a:rPr lang="en-US" altLang="en-US" sz="2400" dirty="0">
                <a:solidFill>
                  <a:schemeClr val="accent1"/>
                </a:solidFill>
              </a:rPr>
              <a:t>Y </a:t>
            </a:r>
            <a:r>
              <a:rPr lang="en-US" altLang="en-US" sz="2400" i="0" dirty="0">
                <a:solidFill>
                  <a:schemeClr val="accent1"/>
                </a:solidFill>
              </a:rPr>
              <a:t>into 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return( 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dirty="0">
                <a:solidFill>
                  <a:schemeClr val="accent1"/>
                </a:solidFill>
              </a:rPr>
              <a:t> + (MULT(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baseline="30000" dirty="0">
                <a:solidFill>
                  <a:schemeClr val="accent1"/>
                </a:solidFill>
              </a:rPr>
              <a:t>/2 </a:t>
            </a:r>
            <a:r>
              <a:rPr lang="en-US" altLang="en-US" sz="2400" i="0" dirty="0">
                <a:solidFill>
                  <a:schemeClr val="accent1"/>
                </a:solidFill>
              </a:rPr>
              <a:t>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)</a:t>
            </a:r>
            <a:endParaRPr lang="en-US" altLang="en-US" sz="2400" i="0" baseline="30000" dirty="0">
              <a:solidFill>
                <a:schemeClr val="accent1"/>
              </a:solidFill>
            </a:endParaRPr>
          </a:p>
        </p:txBody>
      </p:sp>
      <p:sp>
        <p:nvSpPr>
          <p:cNvPr id="7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MULT revisited</a:t>
            </a:r>
          </a:p>
        </p:txBody>
      </p:sp>
      <p:sp>
        <p:nvSpPr>
          <p:cNvPr id="8" name="Rectangle 3"/>
          <p:cNvSpPr txBox="1">
            <a:spLocks noChangeArrowheads="1"/>
          </p:cNvSpPr>
          <p:nvPr/>
        </p:nvSpPr>
        <p:spPr bwMode="auto">
          <a:xfrm>
            <a:off x="685800" y="4267200"/>
            <a:ext cx="5791200" cy="182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/>
            <a:r>
              <a:rPr lang="en-US" altLang="en-US" sz="2800" i="0" kern="0" dirty="0"/>
              <a:t>We likely can’t reduce our work </a:t>
            </a:r>
            <a:r>
              <a:rPr lang="en-US" altLang="en-US" sz="2800" kern="0" dirty="0">
                <a:solidFill>
                  <a:schemeClr val="accent1"/>
                </a:solidFill>
              </a:rPr>
              <a:t>n</a:t>
            </a:r>
            <a:r>
              <a:rPr lang="en-US" altLang="en-US" sz="2800" i="0" kern="0" dirty="0"/>
              <a:t>.</a:t>
            </a:r>
          </a:p>
          <a:p>
            <a:pPr eaLnBrk="1" hangingPunct="1"/>
            <a:r>
              <a:rPr lang="en-US" altLang="en-US" sz="2800" i="0" kern="0" dirty="0"/>
              <a:t>Later we will consider reducing the size </a:t>
            </a:r>
            <a:r>
              <a:rPr lang="en-US" altLang="en-US" sz="2800" kern="0" dirty="0">
                <a:solidFill>
                  <a:schemeClr val="accent1"/>
                </a:solidFill>
              </a:rPr>
              <a:t>n/2</a:t>
            </a:r>
            <a:r>
              <a:rPr lang="en-US" altLang="en-US" sz="2800" i="0" kern="0" dirty="0"/>
              <a:t> of our friend’s instance.</a:t>
            </a:r>
          </a:p>
          <a:p>
            <a:pPr eaLnBrk="1" hangingPunct="1"/>
            <a:r>
              <a:rPr lang="en-US" altLang="en-US" sz="2800" i="0" kern="0" dirty="0"/>
              <a:t>Can you see a way to reduce </a:t>
            </a:r>
            <a:br>
              <a:rPr lang="en-US" altLang="en-US" sz="2800" i="0" kern="0" dirty="0"/>
            </a:br>
            <a:r>
              <a:rPr lang="en-US" altLang="en-US" sz="2800" i="0" kern="0" dirty="0"/>
              <a:t>the number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4</a:t>
            </a:r>
            <a:r>
              <a:rPr lang="en-US" altLang="en-US" sz="2800" i="0" kern="0" dirty="0"/>
              <a:t> of friends?</a:t>
            </a:r>
          </a:p>
        </p:txBody>
      </p:sp>
      <p:grpSp>
        <p:nvGrpSpPr>
          <p:cNvPr id="9" name="Group 5"/>
          <p:cNvGrpSpPr>
            <a:grpSpLocks noChangeAspect="1"/>
          </p:cNvGrpSpPr>
          <p:nvPr/>
        </p:nvGrpSpPr>
        <p:grpSpPr bwMode="auto">
          <a:xfrm flipH="1">
            <a:off x="7168166" y="4495800"/>
            <a:ext cx="756634" cy="1704975"/>
            <a:chOff x="864" y="465"/>
            <a:chExt cx="1046" cy="2358"/>
          </a:xfrm>
        </p:grpSpPr>
        <p:grpSp>
          <p:nvGrpSpPr>
            <p:cNvPr id="10" name="Group 6"/>
            <p:cNvGrpSpPr>
              <a:grpSpLocks noChangeAspect="1"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3" name="Group 7"/>
              <p:cNvGrpSpPr>
                <a:grpSpLocks noChangeAspect="1"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5" name="Group 8"/>
                <p:cNvGrpSpPr>
                  <a:grpSpLocks noChangeAspect="1"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22" name="Freeform 9"/>
                  <p:cNvSpPr>
                    <a:spLocks noChangeAspect="1"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10"/>
                  <p:cNvSpPr>
                    <a:spLocks noChangeAspect="1"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11"/>
                  <p:cNvSpPr>
                    <a:spLocks noChangeAspect="1"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12"/>
                  <p:cNvSpPr>
                    <a:spLocks noChangeAspect="1"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13"/>
                  <p:cNvSpPr>
                    <a:spLocks noChangeAspect="1"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14"/>
                  <p:cNvSpPr>
                    <a:spLocks noChangeAspect="1"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8" name="Group 15"/>
                  <p:cNvGrpSpPr>
                    <a:grpSpLocks noChangeAspect="1"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29" name="Freeform 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" name="Freeform 1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" name="Freeform 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" name="Freeform 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6" name="Group 20"/>
                <p:cNvGrpSpPr>
                  <a:grpSpLocks noChangeAspect="1"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20" name="Oval 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1" name="Oval 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17" name="Group 23"/>
                <p:cNvGrpSpPr>
                  <a:grpSpLocks noChangeAspect="1"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8" name="Oval 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9" name="Oval 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14" name="Oval 26"/>
              <p:cNvSpPr>
                <a:spLocks noChangeAspect="1"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1" name="Freeform 27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" name="Freeform 28"/>
            <p:cNvSpPr>
              <a:spLocks noChangeAspect="1"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249793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2" name="Rectangle 2"/>
          <p:cNvSpPr>
            <a:spLocks noGrp="1" noChangeArrowheads="1"/>
          </p:cNvSpPr>
          <p:nvPr>
            <p:ph type="title"/>
          </p:nvPr>
        </p:nvSpPr>
        <p:spPr>
          <a:xfrm>
            <a:off x="381000" y="228600"/>
            <a:ext cx="8763000" cy="1143000"/>
          </a:xfrm>
        </p:spPr>
        <p:txBody>
          <a:bodyPr/>
          <a:lstStyle/>
          <a:p>
            <a:pPr eaLnBrk="1" hangingPunct="1"/>
            <a:r>
              <a:rPr lang="en-US" altLang="en-US"/>
              <a:t>Gauss’ Hack:</a:t>
            </a:r>
            <a:br>
              <a:rPr lang="en-US" altLang="en-US"/>
            </a:br>
            <a:r>
              <a:rPr lang="en-US" altLang="en-US">
                <a:solidFill>
                  <a:schemeClr val="tx1"/>
                </a:solidFill>
              </a:rPr>
              <a:t>Input: </a:t>
            </a:r>
            <a:r>
              <a:rPr lang="en-US" altLang="en-US" i="1">
                <a:solidFill>
                  <a:schemeClr val="tx1"/>
                </a:solidFill>
              </a:rPr>
              <a:t>a</a:t>
            </a:r>
            <a:r>
              <a:rPr lang="en-US" altLang="en-US">
                <a:solidFill>
                  <a:schemeClr val="tx1"/>
                </a:solidFill>
              </a:rPr>
              <a:t>,</a:t>
            </a:r>
            <a:r>
              <a:rPr lang="en-US" altLang="en-US" i="1">
                <a:solidFill>
                  <a:schemeClr val="tx1"/>
                </a:solidFill>
              </a:rPr>
              <a:t>b</a:t>
            </a:r>
            <a:r>
              <a:rPr lang="en-US" altLang="en-US">
                <a:solidFill>
                  <a:schemeClr val="tx1"/>
                </a:solidFill>
              </a:rPr>
              <a:t>,</a:t>
            </a:r>
            <a:r>
              <a:rPr lang="en-US" altLang="en-US" i="1">
                <a:solidFill>
                  <a:schemeClr val="tx1"/>
                </a:solidFill>
              </a:rPr>
              <a:t>c</a:t>
            </a:r>
            <a:r>
              <a:rPr lang="en-US" altLang="en-US">
                <a:solidFill>
                  <a:schemeClr val="tx1"/>
                </a:solidFill>
              </a:rPr>
              <a:t>,</a:t>
            </a:r>
            <a:r>
              <a:rPr lang="en-US" altLang="en-US" i="1">
                <a:solidFill>
                  <a:schemeClr val="tx1"/>
                </a:solidFill>
              </a:rPr>
              <a:t>d</a:t>
            </a:r>
            <a:r>
              <a:rPr lang="en-US" altLang="en-US">
                <a:solidFill>
                  <a:schemeClr val="tx1"/>
                </a:solidFill>
              </a:rPr>
              <a:t>    Output: </a:t>
            </a:r>
            <a:r>
              <a:rPr lang="en-US" altLang="en-US" i="1">
                <a:solidFill>
                  <a:schemeClr val="tx1"/>
                </a:solidFill>
              </a:rPr>
              <a:t>ac</a:t>
            </a:r>
            <a:r>
              <a:rPr lang="en-US" altLang="en-US">
                <a:solidFill>
                  <a:schemeClr val="tx1"/>
                </a:solidFill>
              </a:rPr>
              <a:t>, </a:t>
            </a:r>
            <a:r>
              <a:rPr lang="en-US" altLang="en-US" i="1">
                <a:solidFill>
                  <a:schemeClr val="tx1"/>
                </a:solidFill>
              </a:rPr>
              <a:t>ad</a:t>
            </a:r>
            <a:r>
              <a:rPr lang="en-US" altLang="en-US">
                <a:solidFill>
                  <a:schemeClr val="tx1"/>
                </a:solidFill>
              </a:rPr>
              <a:t>+</a:t>
            </a:r>
            <a:r>
              <a:rPr lang="en-US" altLang="en-US" i="1">
                <a:solidFill>
                  <a:schemeClr val="tx1"/>
                </a:solidFill>
              </a:rPr>
              <a:t>bc</a:t>
            </a:r>
            <a:r>
              <a:rPr lang="en-US" altLang="en-US">
                <a:solidFill>
                  <a:schemeClr val="tx1"/>
                </a:solidFill>
              </a:rPr>
              <a:t>, </a:t>
            </a:r>
            <a:r>
              <a:rPr lang="en-US" altLang="en-US" i="1">
                <a:solidFill>
                  <a:schemeClr val="tx1"/>
                </a:solidFill>
              </a:rPr>
              <a:t>bd</a:t>
            </a:r>
          </a:p>
        </p:txBody>
      </p:sp>
      <p:sp>
        <p:nvSpPr>
          <p:cNvPr id="4526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981200"/>
            <a:ext cx="8305800" cy="4419600"/>
          </a:xfrm>
        </p:spPr>
        <p:txBody>
          <a:bodyPr/>
          <a:lstStyle/>
          <a:p>
            <a:pPr marL="0" indent="0" eaLnBrk="1" hangingPunct="1">
              <a:tabLst>
                <a:tab pos="858838" algn="l"/>
              </a:tabLst>
            </a:pPr>
            <a:r>
              <a:rPr lang="en-US" altLang="en-US" sz="4400"/>
              <a:t> </a:t>
            </a:r>
            <a:r>
              <a:rPr lang="en-US" altLang="en-US" sz="4400" i="1"/>
              <a:t>A</a:t>
            </a:r>
            <a:r>
              <a:rPr lang="en-US" altLang="en-US" sz="4000" i="1" baseline="-25000"/>
              <a:t>1</a:t>
            </a:r>
            <a:r>
              <a:rPr lang="en-US" altLang="en-US" sz="4000" baseline="-25000"/>
              <a:t> </a:t>
            </a:r>
            <a:r>
              <a:rPr lang="en-US" altLang="en-US" sz="4000"/>
              <a:t>= </a:t>
            </a:r>
            <a:r>
              <a:rPr lang="en-US" altLang="en-US" sz="4000" i="1"/>
              <a:t>ac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/>
              <a:t> </a:t>
            </a:r>
            <a:r>
              <a:rPr lang="en-US" altLang="en-US" sz="4000" i="1"/>
              <a:t>A</a:t>
            </a:r>
            <a:r>
              <a:rPr lang="en-US" altLang="en-US" sz="4000" i="1" baseline="-25000"/>
              <a:t>3</a:t>
            </a:r>
            <a:r>
              <a:rPr lang="en-US" altLang="en-US" sz="4000"/>
              <a:t> = </a:t>
            </a:r>
            <a:r>
              <a:rPr lang="en-US" altLang="en-US" sz="4000" i="1"/>
              <a:t>bd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 i="1"/>
              <a:t> m</a:t>
            </a:r>
            <a:r>
              <a:rPr lang="en-US" altLang="en-US" sz="4000" i="1" baseline="-25000"/>
              <a:t>3</a:t>
            </a:r>
            <a:r>
              <a:rPr lang="en-US" altLang="en-US" sz="4000" i="1"/>
              <a:t> </a:t>
            </a:r>
            <a:r>
              <a:rPr lang="en-US" altLang="en-US" sz="4000"/>
              <a:t>  = (</a:t>
            </a:r>
            <a:r>
              <a:rPr lang="en-US" altLang="en-US" sz="4000" i="1"/>
              <a:t>a</a:t>
            </a:r>
            <a:r>
              <a:rPr lang="en-US" altLang="en-US" sz="4000"/>
              <a:t>+</a:t>
            </a:r>
            <a:r>
              <a:rPr lang="en-US" altLang="en-US" sz="4000" i="1"/>
              <a:t>b</a:t>
            </a:r>
            <a:r>
              <a:rPr lang="en-US" altLang="en-US" sz="4000"/>
              <a:t>)(</a:t>
            </a:r>
            <a:r>
              <a:rPr lang="en-US" altLang="en-US" sz="4000" i="1"/>
              <a:t>c</a:t>
            </a:r>
            <a:r>
              <a:rPr lang="en-US" altLang="en-US" sz="4000"/>
              <a:t>+</a:t>
            </a:r>
            <a:r>
              <a:rPr lang="en-US" altLang="en-US" sz="4000" i="1"/>
              <a:t>d</a:t>
            </a:r>
            <a:r>
              <a:rPr lang="en-US" altLang="en-US" sz="4000"/>
              <a:t>)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/>
              <a:t> </a:t>
            </a:r>
            <a:r>
              <a:rPr lang="en-US" altLang="en-US" sz="4000" i="1"/>
              <a:t>A</a:t>
            </a:r>
            <a:r>
              <a:rPr lang="en-US" altLang="en-US" sz="4000" i="1" baseline="-25000"/>
              <a:t>2</a:t>
            </a:r>
            <a:r>
              <a:rPr lang="en-US" altLang="en-US" sz="4000"/>
              <a:t> = </a:t>
            </a:r>
            <a:r>
              <a:rPr lang="en-US" altLang="en-US" sz="4000" i="1"/>
              <a:t>m</a:t>
            </a:r>
            <a:r>
              <a:rPr lang="en-US" altLang="en-US" sz="3600" i="1" baseline="-25000"/>
              <a:t>3</a:t>
            </a:r>
            <a:r>
              <a:rPr lang="en-US" altLang="en-US" sz="4000" baseline="-25000"/>
              <a:t> </a:t>
            </a:r>
            <a:r>
              <a:rPr lang="en-US" altLang="en-US" sz="4000"/>
              <a:t>– </a:t>
            </a:r>
            <a:r>
              <a:rPr lang="en-US" altLang="en-US" sz="4000" i="1"/>
              <a:t>A</a:t>
            </a:r>
            <a:r>
              <a:rPr lang="en-US" altLang="en-US" sz="4000" i="1" baseline="-25000"/>
              <a:t>1</a:t>
            </a:r>
            <a:r>
              <a:rPr lang="en-US" altLang="en-US" sz="4000"/>
              <a:t>-  </a:t>
            </a:r>
            <a:r>
              <a:rPr lang="en-US" altLang="en-US" sz="4000" i="1"/>
              <a:t>A</a:t>
            </a:r>
            <a:r>
              <a:rPr lang="en-US" altLang="en-US" sz="4000" i="1" baseline="-25000"/>
              <a:t>3</a:t>
            </a:r>
            <a:r>
              <a:rPr lang="en-US" altLang="en-US" sz="4000" baseline="-25000"/>
              <a:t> </a:t>
            </a:r>
            <a:r>
              <a:rPr lang="en-US" altLang="en-US" sz="4000"/>
              <a:t>=   </a:t>
            </a:r>
            <a:r>
              <a:rPr lang="en-US" altLang="en-US" sz="4000" i="1"/>
              <a:t>ad</a:t>
            </a:r>
            <a:r>
              <a:rPr lang="en-US" altLang="en-US" sz="4000"/>
              <a:t> +</a:t>
            </a:r>
            <a:r>
              <a:rPr lang="en-US" altLang="en-US" sz="4000" i="1"/>
              <a:t> bc</a:t>
            </a:r>
          </a:p>
          <a:p>
            <a:pPr marL="0" indent="0" eaLnBrk="1" hangingPunct="1">
              <a:tabLst>
                <a:tab pos="858838" algn="l"/>
              </a:tabLst>
            </a:pPr>
            <a:endParaRPr lang="en-US" altLang="en-US" sz="4000"/>
          </a:p>
          <a:p>
            <a:pPr marL="0" indent="0" eaLnBrk="1" hangingPunct="1">
              <a:tabLst>
                <a:tab pos="858838" algn="l"/>
              </a:tabLst>
            </a:pPr>
            <a:endParaRPr lang="en-US" altLang="en-US" sz="4000"/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4876800" y="3581400"/>
            <a:ext cx="3733800" cy="609600"/>
            <a:chOff x="3072" y="2256"/>
            <a:chExt cx="2352" cy="384"/>
          </a:xfrm>
        </p:grpSpPr>
        <p:sp>
          <p:nvSpPr>
            <p:cNvPr id="87047" name="Oval 5"/>
            <p:cNvSpPr>
              <a:spLocks noChangeArrowheads="1"/>
            </p:cNvSpPr>
            <p:nvPr/>
          </p:nvSpPr>
          <p:spPr bwMode="auto">
            <a:xfrm>
              <a:off x="3744" y="2256"/>
              <a:ext cx="1056" cy="384"/>
            </a:xfrm>
            <a:prstGeom prst="ellipse">
              <a:avLst/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87048" name="Line 6"/>
            <p:cNvSpPr>
              <a:spLocks noChangeShapeType="1"/>
            </p:cNvSpPr>
            <p:nvPr/>
          </p:nvSpPr>
          <p:spPr bwMode="auto">
            <a:xfrm>
              <a:off x="3072" y="2304"/>
              <a:ext cx="480" cy="336"/>
            </a:xfrm>
            <a:prstGeom prst="line">
              <a:avLst/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49" name="Line 7"/>
            <p:cNvSpPr>
              <a:spLocks noChangeShapeType="1"/>
            </p:cNvSpPr>
            <p:nvPr/>
          </p:nvSpPr>
          <p:spPr bwMode="auto">
            <a:xfrm>
              <a:off x="4944" y="2304"/>
              <a:ext cx="480" cy="336"/>
            </a:xfrm>
            <a:prstGeom prst="line">
              <a:avLst/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2616" name="Text Box 8"/>
          <p:cNvSpPr txBox="1">
            <a:spLocks noChangeArrowheads="1"/>
          </p:cNvSpPr>
          <p:nvPr/>
        </p:nvSpPr>
        <p:spPr bwMode="auto">
          <a:xfrm>
            <a:off x="3032125" y="3067050"/>
            <a:ext cx="57388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 additions and one multiplication</a:t>
            </a:r>
          </a:p>
        </p:txBody>
      </p:sp>
      <p:sp>
        <p:nvSpPr>
          <p:cNvPr id="452617" name="Rectangle 9"/>
          <p:cNvSpPr>
            <a:spLocks noChangeArrowheads="1"/>
          </p:cNvSpPr>
          <p:nvPr/>
        </p:nvSpPr>
        <p:spPr bwMode="auto">
          <a:xfrm>
            <a:off x="4495800" y="3505200"/>
            <a:ext cx="4191000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= </a:t>
            </a:r>
            <a:r>
              <a:rPr lang="en-US" altLang="en-US" sz="4000"/>
              <a:t>ac</a:t>
            </a:r>
            <a:r>
              <a:rPr lang="en-US" altLang="en-US" sz="4000" i="0"/>
              <a:t> + </a:t>
            </a:r>
            <a:r>
              <a:rPr lang="en-US" altLang="en-US" sz="4000"/>
              <a:t>ad</a:t>
            </a:r>
            <a:r>
              <a:rPr lang="en-US" altLang="en-US" sz="4000" i="0"/>
              <a:t> + </a:t>
            </a:r>
            <a:r>
              <a:rPr lang="en-US" altLang="en-US" sz="4000"/>
              <a:t>bc</a:t>
            </a:r>
            <a:r>
              <a:rPr lang="en-US" altLang="en-US" sz="4000" i="0"/>
              <a:t> + </a:t>
            </a:r>
            <a:r>
              <a:rPr lang="en-US" altLang="en-US" sz="4000"/>
              <a:t>bd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526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526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526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526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526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526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526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526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526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526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26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526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526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2611" grpId="0" build="p"/>
      <p:bldP spid="452616" grpId="0"/>
      <p:bldP spid="452616" grpId="1"/>
      <p:bldP spid="452617" grpId="0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6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228600"/>
            <a:ext cx="8839200" cy="1143000"/>
          </a:xfrm>
        </p:spPr>
        <p:txBody>
          <a:bodyPr/>
          <a:lstStyle/>
          <a:p>
            <a:pPr eaLnBrk="1" hangingPunct="1"/>
            <a:r>
              <a:rPr lang="en-US" altLang="en-US" sz="4000"/>
              <a:t>Gaussified MULT - Karatsuba 1962)</a:t>
            </a:r>
          </a:p>
        </p:txBody>
      </p:sp>
      <p:sp>
        <p:nvSpPr>
          <p:cNvPr id="880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9600" y="3886200"/>
            <a:ext cx="7772400" cy="1371600"/>
          </a:xfrm>
          <a:noFill/>
          <a:ln>
            <a:noFill/>
            <a:miter lim="800000"/>
            <a:headEnd/>
            <a:tailEnd/>
          </a:ln>
        </p:spPr>
        <p:txBody>
          <a:bodyPr/>
          <a:lstStyle/>
          <a:p>
            <a:pPr marL="0" indent="0" algn="ctr" eaLnBrk="1" hangingPunct="1">
              <a:lnSpc>
                <a:spcPct val="90000"/>
              </a:lnSpc>
              <a:buNone/>
              <a:tabLst>
                <a:tab pos="858838" algn="l"/>
              </a:tabLst>
            </a:pPr>
            <a:r>
              <a:rPr lang="en-US" altLang="en-US" dirty="0"/>
              <a:t>T(n) = 3 T(n/2) + n</a:t>
            </a:r>
          </a:p>
        </p:txBody>
      </p:sp>
      <p:sp>
        <p:nvSpPr>
          <p:cNvPr id="88068" name="Text Box 4"/>
          <p:cNvSpPr txBox="1">
            <a:spLocks noChangeArrowheads="1"/>
          </p:cNvSpPr>
          <p:nvPr/>
        </p:nvSpPr>
        <p:spPr bwMode="auto">
          <a:xfrm>
            <a:off x="0" y="1295400"/>
            <a:ext cx="9144000" cy="22775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MULT(</a:t>
            </a:r>
            <a:r>
              <a:rPr lang="en-US" altLang="en-US" sz="2800" dirty="0">
                <a:solidFill>
                  <a:schemeClr val="accent1"/>
                </a:solidFill>
              </a:rPr>
              <a:t>X</a:t>
            </a:r>
            <a:r>
              <a:rPr lang="en-US" altLang="en-US" sz="2800" i="0" dirty="0">
                <a:solidFill>
                  <a:schemeClr val="accent1"/>
                </a:solidFill>
              </a:rPr>
              <a:t>,</a:t>
            </a:r>
            <a:r>
              <a:rPr lang="en-US" altLang="en-US" sz="2800" dirty="0">
                <a:solidFill>
                  <a:schemeClr val="accent1"/>
                </a:solidFill>
              </a:rPr>
              <a:t>Y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If |</a:t>
            </a:r>
            <a:r>
              <a:rPr lang="en-US" altLang="en-US" sz="2800" dirty="0">
                <a:solidFill>
                  <a:schemeClr val="accent1"/>
                </a:solidFill>
              </a:rPr>
              <a:t>X</a:t>
            </a:r>
            <a:r>
              <a:rPr lang="en-US" altLang="en-US" sz="2800" i="0" dirty="0">
                <a:solidFill>
                  <a:schemeClr val="accent1"/>
                </a:solidFill>
              </a:rPr>
              <a:t>| = |</a:t>
            </a:r>
            <a:r>
              <a:rPr lang="en-US" altLang="en-US" sz="2800" dirty="0">
                <a:solidFill>
                  <a:schemeClr val="accent1"/>
                </a:solidFill>
              </a:rPr>
              <a:t>Y</a:t>
            </a:r>
            <a:r>
              <a:rPr lang="en-US" altLang="en-US" sz="2800" i="0" dirty="0">
                <a:solidFill>
                  <a:schemeClr val="accent1"/>
                </a:solidFill>
              </a:rPr>
              <a:t>| = 1 then return( XY )</a:t>
            </a:r>
            <a:endParaRPr lang="en-US" altLang="en-US" sz="28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Break </a:t>
            </a:r>
            <a:r>
              <a:rPr lang="en-US" altLang="en-US" sz="2800" dirty="0">
                <a:solidFill>
                  <a:schemeClr val="accent1"/>
                </a:solidFill>
              </a:rPr>
              <a:t>X</a:t>
            </a:r>
            <a:r>
              <a:rPr lang="en-US" altLang="en-US" sz="2800" i="0" dirty="0">
                <a:solidFill>
                  <a:schemeClr val="accent1"/>
                </a:solidFill>
              </a:rPr>
              <a:t> into </a:t>
            </a:r>
            <a:r>
              <a:rPr lang="en-US" altLang="en-US" sz="2800" dirty="0" err="1">
                <a:solidFill>
                  <a:schemeClr val="accent1"/>
                </a:solidFill>
              </a:rPr>
              <a:t>a,b</a:t>
            </a:r>
            <a:r>
              <a:rPr lang="en-US" altLang="en-US" sz="2800" i="0" dirty="0">
                <a:solidFill>
                  <a:schemeClr val="accent1"/>
                </a:solidFill>
              </a:rPr>
              <a:t> and </a:t>
            </a:r>
            <a:r>
              <a:rPr lang="en-US" altLang="en-US" sz="2800" dirty="0">
                <a:solidFill>
                  <a:schemeClr val="accent1"/>
                </a:solidFill>
              </a:rPr>
              <a:t>Y</a:t>
            </a:r>
            <a:r>
              <a:rPr lang="en-US" altLang="en-US" sz="2800" i="0" dirty="0">
                <a:solidFill>
                  <a:schemeClr val="accent1"/>
                </a:solidFill>
              </a:rPr>
              <a:t> into </a:t>
            </a:r>
            <a:r>
              <a:rPr lang="en-US" altLang="en-US" sz="2800" dirty="0" err="1">
                <a:solidFill>
                  <a:schemeClr val="accent1"/>
                </a:solidFill>
              </a:rPr>
              <a:t>c,d</a:t>
            </a:r>
            <a:endParaRPr lang="en-US" altLang="en-US" sz="28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</a:t>
            </a:r>
            <a:r>
              <a:rPr lang="en-US" altLang="en-US" sz="2800" dirty="0">
                <a:solidFill>
                  <a:schemeClr val="accent1"/>
                </a:solidFill>
              </a:rPr>
              <a:t>e</a:t>
            </a:r>
            <a:r>
              <a:rPr lang="en-US" altLang="en-US" sz="2800" i="0" dirty="0">
                <a:solidFill>
                  <a:schemeClr val="accent1"/>
                </a:solidFill>
              </a:rPr>
              <a:t> = MULT(</a:t>
            </a:r>
            <a:r>
              <a:rPr lang="en-US" altLang="en-US" sz="2800" dirty="0" err="1">
                <a:solidFill>
                  <a:schemeClr val="accent1"/>
                </a:solidFill>
              </a:rPr>
              <a:t>a</a:t>
            </a:r>
            <a:r>
              <a:rPr lang="en-US" altLang="en-US" sz="2800" i="0" dirty="0" err="1">
                <a:solidFill>
                  <a:schemeClr val="accent1"/>
                </a:solidFill>
              </a:rPr>
              <a:t>,</a:t>
            </a:r>
            <a:r>
              <a:rPr lang="en-US" altLang="en-US" sz="2800" dirty="0" err="1">
                <a:solidFill>
                  <a:schemeClr val="accent1"/>
                </a:solidFill>
              </a:rPr>
              <a:t>c</a:t>
            </a:r>
            <a:r>
              <a:rPr lang="en-US" altLang="en-US" sz="2800" i="0" dirty="0">
                <a:solidFill>
                  <a:schemeClr val="accent1"/>
                </a:solidFill>
              </a:rPr>
              <a:t>) and </a:t>
            </a:r>
            <a:r>
              <a:rPr lang="en-US" altLang="en-US" sz="2800" dirty="0">
                <a:solidFill>
                  <a:schemeClr val="accent1"/>
                </a:solidFill>
              </a:rPr>
              <a:t>f</a:t>
            </a:r>
            <a:r>
              <a:rPr lang="en-US" altLang="en-US" sz="2800" i="0" dirty="0">
                <a:solidFill>
                  <a:schemeClr val="accent1"/>
                </a:solidFill>
              </a:rPr>
              <a:t> =MULT(</a:t>
            </a:r>
            <a:r>
              <a:rPr lang="en-US" altLang="en-US" sz="2800" dirty="0" err="1">
                <a:solidFill>
                  <a:schemeClr val="accent1"/>
                </a:solidFill>
              </a:rPr>
              <a:t>b</a:t>
            </a:r>
            <a:r>
              <a:rPr lang="en-US" altLang="en-US" sz="2800" i="0" dirty="0" err="1">
                <a:solidFill>
                  <a:schemeClr val="accent1"/>
                </a:solidFill>
              </a:rPr>
              <a:t>,</a:t>
            </a:r>
            <a:r>
              <a:rPr lang="en-US" altLang="en-US" sz="2800" dirty="0" err="1">
                <a:solidFill>
                  <a:schemeClr val="accent1"/>
                </a:solidFill>
              </a:rPr>
              <a:t>d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return( </a:t>
            </a:r>
            <a:r>
              <a:rPr lang="en-US" altLang="en-US" sz="2800" dirty="0">
                <a:solidFill>
                  <a:schemeClr val="accent1"/>
                </a:solidFill>
              </a:rPr>
              <a:t>e</a:t>
            </a:r>
            <a:r>
              <a:rPr lang="en-US" altLang="en-US" sz="2800" i="0" dirty="0">
                <a:solidFill>
                  <a:schemeClr val="accent1"/>
                </a:solidFill>
              </a:rPr>
              <a:t>2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i="0" dirty="0">
                <a:solidFill>
                  <a:schemeClr val="accent1"/>
                </a:solidFill>
              </a:rPr>
              <a:t> + (MULT(</a:t>
            </a:r>
            <a:r>
              <a:rPr lang="en-US" altLang="en-US" sz="2800" dirty="0" err="1">
                <a:solidFill>
                  <a:schemeClr val="accent1"/>
                </a:solidFill>
              </a:rPr>
              <a:t>a</a:t>
            </a:r>
            <a:r>
              <a:rPr lang="en-US" altLang="en-US" sz="2800" i="0" dirty="0" err="1">
                <a:solidFill>
                  <a:schemeClr val="accent1"/>
                </a:solidFill>
              </a:rPr>
              <a:t>+</a:t>
            </a:r>
            <a:r>
              <a:rPr lang="en-US" altLang="en-US" sz="2800" dirty="0" err="1">
                <a:solidFill>
                  <a:schemeClr val="accent1"/>
                </a:solidFill>
              </a:rPr>
              <a:t>b</a:t>
            </a:r>
            <a:r>
              <a:rPr lang="en-US" altLang="en-US" sz="2800" i="0" dirty="0">
                <a:solidFill>
                  <a:schemeClr val="accent1"/>
                </a:solidFill>
              </a:rPr>
              <a:t>, </a:t>
            </a:r>
            <a:r>
              <a:rPr lang="en-US" altLang="en-US" sz="2800" dirty="0" err="1">
                <a:solidFill>
                  <a:schemeClr val="accent1"/>
                </a:solidFill>
              </a:rPr>
              <a:t>c</a:t>
            </a:r>
            <a:r>
              <a:rPr lang="en-US" altLang="en-US" sz="2800" i="0" dirty="0" err="1">
                <a:solidFill>
                  <a:schemeClr val="accent1"/>
                </a:solidFill>
              </a:rPr>
              <a:t>+</a:t>
            </a:r>
            <a:r>
              <a:rPr lang="en-US" altLang="en-US" sz="2800" dirty="0" err="1">
                <a:solidFill>
                  <a:schemeClr val="accent1"/>
                </a:solidFill>
              </a:rPr>
              <a:t>d</a:t>
            </a:r>
            <a:r>
              <a:rPr lang="en-US" altLang="en-US" sz="2800" i="0" dirty="0">
                <a:solidFill>
                  <a:schemeClr val="accent1"/>
                </a:solidFill>
              </a:rPr>
              <a:t>) – </a:t>
            </a:r>
            <a:r>
              <a:rPr lang="en-US" altLang="en-US" sz="2800" dirty="0">
                <a:solidFill>
                  <a:schemeClr val="accent1"/>
                </a:solidFill>
              </a:rPr>
              <a:t>e</a:t>
            </a:r>
            <a:r>
              <a:rPr lang="en-US" altLang="en-US" sz="2800" i="0" dirty="0">
                <a:solidFill>
                  <a:schemeClr val="accent1"/>
                </a:solidFill>
              </a:rPr>
              <a:t> - </a:t>
            </a:r>
            <a:r>
              <a:rPr lang="en-US" altLang="en-US" sz="2800" dirty="0">
                <a:solidFill>
                  <a:schemeClr val="accent1"/>
                </a:solidFill>
              </a:rPr>
              <a:t>f</a:t>
            </a:r>
            <a:r>
              <a:rPr lang="en-US" altLang="en-US" sz="2800" i="0" dirty="0">
                <a:solidFill>
                  <a:schemeClr val="accent1"/>
                </a:solidFill>
              </a:rPr>
              <a:t>) 2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i="0" baseline="30000" dirty="0">
                <a:solidFill>
                  <a:schemeClr val="accent1"/>
                </a:solidFill>
              </a:rPr>
              <a:t>/2 </a:t>
            </a:r>
            <a:r>
              <a:rPr lang="en-US" altLang="en-US" sz="2800" i="0" dirty="0">
                <a:solidFill>
                  <a:schemeClr val="accent1"/>
                </a:solidFill>
              </a:rPr>
              <a:t>+ </a:t>
            </a:r>
            <a:r>
              <a:rPr lang="en-US" altLang="en-US" sz="2800" dirty="0">
                <a:solidFill>
                  <a:schemeClr val="accent1"/>
                </a:solidFill>
              </a:rPr>
              <a:t>f 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</p:txBody>
      </p:sp>
      <p:sp>
        <p:nvSpPr>
          <p:cNvPr id="2" name="Rectangle 1"/>
          <p:cNvSpPr/>
          <p:nvPr/>
        </p:nvSpPr>
        <p:spPr>
          <a:xfrm>
            <a:off x="2728281" y="4495800"/>
            <a:ext cx="374871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CA" altLang="en-US" sz="3200" i="0" dirty="0"/>
              <a:t>Hence T(n) = θ</a:t>
            </a:r>
            <a:r>
              <a:rPr lang="en-US" altLang="en-US" sz="3200" i="0" dirty="0"/>
              <a:t>(n</a:t>
            </a:r>
            <a:r>
              <a:rPr lang="en-US" altLang="en-US" sz="3200" i="0" baseline="30000" dirty="0"/>
              <a:t>1.58</a:t>
            </a:r>
            <a:r>
              <a:rPr lang="en-US" altLang="en-US" sz="3200" i="0" dirty="0"/>
              <a:t>)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80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80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0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80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80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067" grpId="0" build="p"/>
      <p:bldP spid="88068" grpId="0"/>
      <p:bldP spid="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Cutting into d pieces.</a:t>
            </a:r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228600" y="3048000"/>
            <a:ext cx="4419600" cy="8382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3600"/>
              <a:t>      X = </a:t>
            </a:r>
            <a:r>
              <a:rPr lang="en-US" altLang="en-US" sz="3600">
                <a:sym typeface="Symbol" pitchFamily="18" charset="2"/>
              </a:rPr>
              <a:t></a:t>
            </a:r>
            <a:r>
              <a:rPr lang="en-US" altLang="en-US" sz="3600" baseline="-25000">
                <a:sym typeface="Symbol" pitchFamily="18" charset="2"/>
              </a:rPr>
              <a:t>i=0..d-1</a:t>
            </a:r>
            <a:r>
              <a:rPr lang="en-US" altLang="en-US" sz="3600">
                <a:solidFill>
                  <a:schemeClr val="folHlink"/>
                </a:solidFill>
              </a:rPr>
              <a:t>a</a:t>
            </a:r>
            <a:r>
              <a:rPr lang="en-US" altLang="en-US" sz="3600" baseline="-25000">
                <a:solidFill>
                  <a:schemeClr val="folHlink"/>
                </a:solidFill>
              </a:rPr>
              <a:t>i</a:t>
            </a:r>
            <a:r>
              <a:rPr lang="en-US" altLang="en-US" sz="3600"/>
              <a:t> 2</a:t>
            </a:r>
            <a:r>
              <a:rPr lang="en-US" altLang="en-US" sz="3600" baseline="30000"/>
              <a:t>i/d</a:t>
            </a:r>
            <a:endParaRPr lang="en-US" altLang="en-US" sz="3600"/>
          </a:p>
        </p:txBody>
      </p:sp>
      <p:sp>
        <p:nvSpPr>
          <p:cNvPr id="177176" name="Rectangle 3"/>
          <p:cNvSpPr>
            <a:spLocks noChangeArrowheads="1"/>
          </p:cNvSpPr>
          <p:nvPr/>
        </p:nvSpPr>
        <p:spPr bwMode="auto">
          <a:xfrm>
            <a:off x="4724400" y="3060700"/>
            <a:ext cx="41148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3600" i="0"/>
              <a:t>Y = </a:t>
            </a:r>
            <a:r>
              <a:rPr lang="en-US" altLang="en-US" sz="3600" i="0">
                <a:sym typeface="Symbol" pitchFamily="18" charset="2"/>
              </a:rPr>
              <a:t></a:t>
            </a:r>
            <a:r>
              <a:rPr lang="en-US" altLang="en-US" sz="3600" i="0" baseline="-25000">
                <a:sym typeface="Symbol" pitchFamily="18" charset="2"/>
              </a:rPr>
              <a:t>j=0..d-1</a:t>
            </a:r>
            <a:r>
              <a:rPr lang="en-US" altLang="en-US" sz="3600" i="0">
                <a:solidFill>
                  <a:schemeClr val="folHlink"/>
                </a:solidFill>
              </a:rPr>
              <a:t>b</a:t>
            </a:r>
            <a:r>
              <a:rPr lang="en-US" altLang="en-US" sz="3600" i="0" baseline="-25000">
                <a:solidFill>
                  <a:schemeClr val="folHlink"/>
                </a:solidFill>
              </a:rPr>
              <a:t>j</a:t>
            </a:r>
            <a:r>
              <a:rPr lang="en-US" altLang="en-US" sz="3600" i="0"/>
              <a:t> 2</a:t>
            </a:r>
            <a:r>
              <a:rPr lang="en-US" altLang="en-US" sz="3600" i="0" baseline="30000"/>
              <a:t>j/d</a:t>
            </a:r>
            <a:r>
              <a:rPr lang="en-US" altLang="en-US" sz="3600" i="0"/>
              <a:t> </a:t>
            </a:r>
          </a:p>
          <a:p>
            <a:pPr eaLnBrk="1" hangingPunct="1">
              <a:buFontTx/>
              <a:buNone/>
            </a:pPr>
            <a:endParaRPr lang="en-US" altLang="en-US" sz="3600" i="0"/>
          </a:p>
        </p:txBody>
      </p:sp>
      <p:grpSp>
        <p:nvGrpSpPr>
          <p:cNvPr id="2" name="Group 27"/>
          <p:cNvGrpSpPr>
            <a:grpSpLocks/>
          </p:cNvGrpSpPr>
          <p:nvPr/>
        </p:nvGrpSpPr>
        <p:grpSpPr bwMode="auto">
          <a:xfrm>
            <a:off x="1066800" y="1379538"/>
            <a:ext cx="5791200" cy="1354137"/>
            <a:chOff x="1066800" y="1380146"/>
            <a:chExt cx="5791200" cy="1353529"/>
          </a:xfrm>
        </p:grpSpPr>
        <p:sp>
          <p:nvSpPr>
            <p:cNvPr id="102409" name="Rectangle 4"/>
            <p:cNvSpPr>
              <a:spLocks noChangeArrowheads="1"/>
            </p:cNvSpPr>
            <p:nvPr/>
          </p:nvSpPr>
          <p:spPr bwMode="auto">
            <a:xfrm>
              <a:off x="2184400" y="15240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a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d-1</a:t>
              </a:r>
            </a:p>
          </p:txBody>
        </p:sp>
        <p:sp>
          <p:nvSpPr>
            <p:cNvPr id="102410" name="Rectangle 4"/>
            <p:cNvSpPr>
              <a:spLocks noChangeArrowheads="1"/>
            </p:cNvSpPr>
            <p:nvPr/>
          </p:nvSpPr>
          <p:spPr bwMode="auto">
            <a:xfrm>
              <a:off x="3657600" y="15240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a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2</a:t>
              </a:r>
            </a:p>
          </p:txBody>
        </p:sp>
        <p:sp>
          <p:nvSpPr>
            <p:cNvPr id="102411" name="Rectangle 4"/>
            <p:cNvSpPr>
              <a:spLocks noChangeArrowheads="1"/>
            </p:cNvSpPr>
            <p:nvPr/>
          </p:nvSpPr>
          <p:spPr bwMode="auto">
            <a:xfrm>
              <a:off x="4724400" y="15240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a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1</a:t>
              </a:r>
            </a:p>
          </p:txBody>
        </p:sp>
        <p:sp>
          <p:nvSpPr>
            <p:cNvPr id="102412" name="Rectangle 4"/>
            <p:cNvSpPr>
              <a:spLocks noChangeArrowheads="1"/>
            </p:cNvSpPr>
            <p:nvPr/>
          </p:nvSpPr>
          <p:spPr bwMode="auto">
            <a:xfrm>
              <a:off x="5791200" y="15240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a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0</a:t>
              </a:r>
            </a:p>
          </p:txBody>
        </p:sp>
        <p:sp>
          <p:nvSpPr>
            <p:cNvPr id="102413" name="Rectangle 4"/>
            <p:cNvSpPr>
              <a:spLocks noChangeArrowheads="1"/>
            </p:cNvSpPr>
            <p:nvPr/>
          </p:nvSpPr>
          <p:spPr bwMode="auto">
            <a:xfrm>
              <a:off x="2235200" y="22098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b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d-1</a:t>
              </a:r>
            </a:p>
          </p:txBody>
        </p:sp>
        <p:sp>
          <p:nvSpPr>
            <p:cNvPr id="102414" name="Rectangle 4"/>
            <p:cNvSpPr>
              <a:spLocks noChangeArrowheads="1"/>
            </p:cNvSpPr>
            <p:nvPr/>
          </p:nvSpPr>
          <p:spPr bwMode="auto">
            <a:xfrm>
              <a:off x="3708400" y="22098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b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2</a:t>
              </a:r>
            </a:p>
          </p:txBody>
        </p:sp>
        <p:sp>
          <p:nvSpPr>
            <p:cNvPr id="102415" name="Rectangle 4"/>
            <p:cNvSpPr>
              <a:spLocks noChangeArrowheads="1"/>
            </p:cNvSpPr>
            <p:nvPr/>
          </p:nvSpPr>
          <p:spPr bwMode="auto">
            <a:xfrm>
              <a:off x="4775200" y="22098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b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1</a:t>
              </a:r>
            </a:p>
          </p:txBody>
        </p:sp>
        <p:sp>
          <p:nvSpPr>
            <p:cNvPr id="102416" name="Rectangle 4"/>
            <p:cNvSpPr>
              <a:spLocks noChangeArrowheads="1"/>
            </p:cNvSpPr>
            <p:nvPr/>
          </p:nvSpPr>
          <p:spPr bwMode="auto">
            <a:xfrm>
              <a:off x="5842000" y="2209800"/>
              <a:ext cx="1016000" cy="4572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folHlink"/>
                  </a:solidFill>
                  <a:latin typeface="Arial Rounded MT Bold" pitchFamily="34" charset="0"/>
                </a:rPr>
                <a:t>b</a:t>
              </a:r>
              <a:r>
                <a: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rPr>
                <a:t>0</a:t>
              </a:r>
            </a:p>
          </p:txBody>
        </p:sp>
        <p:sp>
          <p:nvSpPr>
            <p:cNvPr id="102417" name="Rectangle 21"/>
            <p:cNvSpPr>
              <a:spLocks noChangeArrowheads="1"/>
            </p:cNvSpPr>
            <p:nvPr/>
          </p:nvSpPr>
          <p:spPr bwMode="auto">
            <a:xfrm>
              <a:off x="1098550" y="1425575"/>
              <a:ext cx="885825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3600" i="0"/>
                <a:t>X =</a:t>
              </a:r>
            </a:p>
          </p:txBody>
        </p:sp>
        <p:sp>
          <p:nvSpPr>
            <p:cNvPr id="102418" name="Rectangle 22"/>
            <p:cNvSpPr>
              <a:spLocks noChangeArrowheads="1"/>
            </p:cNvSpPr>
            <p:nvPr/>
          </p:nvSpPr>
          <p:spPr bwMode="auto">
            <a:xfrm>
              <a:off x="1066800" y="2092325"/>
              <a:ext cx="885825" cy="641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3600" i="0"/>
                <a:t>Y =</a:t>
              </a:r>
            </a:p>
          </p:txBody>
        </p:sp>
        <p:sp>
          <p:nvSpPr>
            <p:cNvPr id="102419" name="Rectangle 25"/>
            <p:cNvSpPr>
              <a:spLocks noChangeArrowheads="1"/>
            </p:cNvSpPr>
            <p:nvPr/>
          </p:nvSpPr>
          <p:spPr bwMode="auto">
            <a:xfrm>
              <a:off x="3174762" y="1380146"/>
              <a:ext cx="54374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…</a:t>
              </a:r>
              <a:endParaRPr lang="en-CA" altLang="en-US" sz="2800" i="0"/>
            </a:p>
          </p:txBody>
        </p:sp>
        <p:sp>
          <p:nvSpPr>
            <p:cNvPr id="102420" name="Rectangle 26"/>
            <p:cNvSpPr>
              <a:spLocks noChangeArrowheads="1"/>
            </p:cNvSpPr>
            <p:nvPr/>
          </p:nvSpPr>
          <p:spPr bwMode="auto">
            <a:xfrm>
              <a:off x="3183308" y="2041942"/>
              <a:ext cx="54374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…</a:t>
              </a:r>
              <a:endParaRPr lang="en-CA" altLang="en-US" sz="2800" i="0"/>
            </a:p>
          </p:txBody>
        </p:sp>
      </p:grpSp>
      <p:sp>
        <p:nvSpPr>
          <p:cNvPr id="29" name="Rectangle 17"/>
          <p:cNvSpPr>
            <a:spLocks noChangeArrowheads="1"/>
          </p:cNvSpPr>
          <p:nvPr/>
        </p:nvSpPr>
        <p:spPr bwMode="auto">
          <a:xfrm>
            <a:off x="822325" y="5810250"/>
            <a:ext cx="327342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Instances for friends?</a:t>
            </a:r>
            <a:endParaRPr lang="en-US" altLang="en-US" sz="2800" i="0" baseline="30000"/>
          </a:p>
        </p:txBody>
      </p:sp>
      <p:sp>
        <p:nvSpPr>
          <p:cNvPr id="32" name="Rectangle 3"/>
          <p:cNvSpPr>
            <a:spLocks noChangeArrowheads="1"/>
          </p:cNvSpPr>
          <p:nvPr/>
        </p:nvSpPr>
        <p:spPr bwMode="auto">
          <a:xfrm>
            <a:off x="2743200" y="4970463"/>
            <a:ext cx="6400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3600" i="0">
                <a:sym typeface="Symbol" pitchFamily="18" charset="2"/>
              </a:rPr>
              <a:t></a:t>
            </a:r>
            <a:r>
              <a:rPr lang="en-US" altLang="en-US" sz="3600" i="0" baseline="-25000">
                <a:sym typeface="Symbol" pitchFamily="18" charset="2"/>
              </a:rPr>
              <a:t>i=0..d-1</a:t>
            </a:r>
            <a:r>
              <a:rPr lang="en-US" altLang="en-US" sz="3600" i="0">
                <a:sym typeface="Symbol" pitchFamily="18" charset="2"/>
              </a:rPr>
              <a:t></a:t>
            </a:r>
            <a:r>
              <a:rPr lang="en-US" altLang="en-US" sz="3600" i="0" baseline="-25000">
                <a:sym typeface="Symbol" pitchFamily="18" charset="2"/>
              </a:rPr>
              <a:t>j=0,d-1.</a:t>
            </a:r>
            <a:r>
              <a:rPr lang="en-US" altLang="en-US" sz="3600" i="0">
                <a:solidFill>
                  <a:schemeClr val="folHlink"/>
                </a:solidFill>
              </a:rPr>
              <a:t>a</a:t>
            </a:r>
            <a:r>
              <a:rPr lang="en-US" altLang="en-US" sz="3600" i="0" baseline="-25000">
                <a:solidFill>
                  <a:schemeClr val="folHlink"/>
                </a:solidFill>
              </a:rPr>
              <a:t>i</a:t>
            </a:r>
            <a:r>
              <a:rPr lang="en-US" altLang="en-US" sz="3600" i="0">
                <a:solidFill>
                  <a:schemeClr val="folHlink"/>
                </a:solidFill>
              </a:rPr>
              <a:t>b</a:t>
            </a:r>
            <a:r>
              <a:rPr lang="en-US" altLang="en-US" sz="3600" i="0" baseline="-25000">
                <a:solidFill>
                  <a:schemeClr val="folHlink"/>
                </a:solidFill>
              </a:rPr>
              <a:t>j</a:t>
            </a:r>
            <a:r>
              <a:rPr lang="en-US" altLang="en-US" sz="3600" i="0"/>
              <a:t> 2</a:t>
            </a:r>
            <a:r>
              <a:rPr lang="en-US" altLang="en-US" sz="3600" i="0" baseline="30000"/>
              <a:t>(i+j)/d</a:t>
            </a:r>
            <a:r>
              <a:rPr lang="en-US" altLang="en-US" sz="3600" i="0"/>
              <a:t> </a:t>
            </a:r>
          </a:p>
        </p:txBody>
      </p:sp>
      <p:sp>
        <p:nvSpPr>
          <p:cNvPr id="33" name="Rectangle 32"/>
          <p:cNvSpPr>
            <a:spLocks noChangeArrowheads="1"/>
          </p:cNvSpPr>
          <p:nvPr/>
        </p:nvSpPr>
        <p:spPr bwMode="auto">
          <a:xfrm>
            <a:off x="1778000" y="5003800"/>
            <a:ext cx="1325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XY = </a:t>
            </a:r>
            <a:endParaRPr lang="en-CA" altLang="en-US" sz="36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7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7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55" grpId="0" build="p"/>
      <p:bldP spid="177176" grpId="0"/>
      <p:bldP spid="32" grpId="0"/>
      <p:bldP spid="33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6" name="Table 35"/>
          <p:cNvGraphicFramePr>
            <a:graphicFrameLocks noGrp="1"/>
          </p:cNvGraphicFramePr>
          <p:nvPr/>
        </p:nvGraphicFramePr>
        <p:xfrm>
          <a:off x="1600200" y="1600200"/>
          <a:ext cx="7315203" cy="35052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450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00743"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349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Cutting into d pieces.</a:t>
            </a:r>
          </a:p>
        </p:txBody>
      </p:sp>
      <p:sp>
        <p:nvSpPr>
          <p:cNvPr id="103493" name="Rectangle 17"/>
          <p:cNvSpPr>
            <a:spLocks noChangeArrowheads="1"/>
          </p:cNvSpPr>
          <p:nvPr/>
        </p:nvSpPr>
        <p:spPr bwMode="auto">
          <a:xfrm>
            <a:off x="822325" y="5810250"/>
            <a:ext cx="311467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Instances for friends</a:t>
            </a:r>
            <a:endParaRPr lang="en-US" altLang="en-US" sz="2800" i="0" baseline="30000"/>
          </a:p>
        </p:txBody>
      </p:sp>
      <p:sp>
        <p:nvSpPr>
          <p:cNvPr id="177177" name="Rectangle 25"/>
          <p:cNvSpPr>
            <a:spLocks noChangeArrowheads="1"/>
          </p:cNvSpPr>
          <p:nvPr/>
        </p:nvSpPr>
        <p:spPr bwMode="auto">
          <a:xfrm>
            <a:off x="825500" y="6186488"/>
            <a:ext cx="3136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Number of friends is</a:t>
            </a:r>
            <a:endParaRPr lang="en-US" altLang="en-US" sz="2800" i="0" baseline="30000"/>
          </a:p>
        </p:txBody>
      </p:sp>
      <p:sp>
        <p:nvSpPr>
          <p:cNvPr id="177179" name="Rectangle 27"/>
          <p:cNvSpPr>
            <a:spLocks noChangeArrowheads="1"/>
          </p:cNvSpPr>
          <p:nvPr/>
        </p:nvSpPr>
        <p:spPr bwMode="auto">
          <a:xfrm>
            <a:off x="3862388" y="6189663"/>
            <a:ext cx="57467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d</a:t>
            </a:r>
            <a:r>
              <a:rPr lang="en-US" altLang="en-US" sz="2800" i="0" baseline="30000"/>
              <a:t>2</a:t>
            </a:r>
            <a:r>
              <a:rPr lang="en-US" altLang="en-US" sz="2800" i="0"/>
              <a:t>.</a:t>
            </a:r>
            <a:endParaRPr lang="en-US" altLang="en-US" sz="2800" i="0" baseline="30000"/>
          </a:p>
        </p:txBody>
      </p:sp>
      <p:sp>
        <p:nvSpPr>
          <p:cNvPr id="103496" name="Rectangle 3"/>
          <p:cNvSpPr>
            <a:spLocks noChangeArrowheads="1"/>
          </p:cNvSpPr>
          <p:nvPr/>
        </p:nvSpPr>
        <p:spPr bwMode="auto">
          <a:xfrm>
            <a:off x="2743200" y="4970463"/>
            <a:ext cx="6400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3600" i="0">
                <a:sym typeface="Symbol" pitchFamily="18" charset="2"/>
              </a:rPr>
              <a:t></a:t>
            </a:r>
            <a:r>
              <a:rPr lang="en-US" altLang="en-US" sz="3600" i="0" baseline="-25000">
                <a:sym typeface="Symbol" pitchFamily="18" charset="2"/>
              </a:rPr>
              <a:t>i=0..d-1</a:t>
            </a:r>
            <a:r>
              <a:rPr lang="en-US" altLang="en-US" sz="3600" i="0">
                <a:sym typeface="Symbol" pitchFamily="18" charset="2"/>
              </a:rPr>
              <a:t></a:t>
            </a:r>
            <a:r>
              <a:rPr lang="en-US" altLang="en-US" sz="3600" i="0" baseline="-25000">
                <a:sym typeface="Symbol" pitchFamily="18" charset="2"/>
              </a:rPr>
              <a:t>j=0,d-1.</a:t>
            </a:r>
            <a:r>
              <a:rPr lang="en-US" altLang="en-US" sz="3600" i="0">
                <a:solidFill>
                  <a:schemeClr val="folHlink"/>
                </a:solidFill>
              </a:rPr>
              <a:t>a</a:t>
            </a:r>
            <a:r>
              <a:rPr lang="en-US" altLang="en-US" sz="3600" i="0" baseline="-25000">
                <a:solidFill>
                  <a:schemeClr val="folHlink"/>
                </a:solidFill>
              </a:rPr>
              <a:t>i</a:t>
            </a:r>
            <a:r>
              <a:rPr lang="en-US" altLang="en-US" sz="3600" i="0">
                <a:solidFill>
                  <a:schemeClr val="folHlink"/>
                </a:solidFill>
              </a:rPr>
              <a:t>b</a:t>
            </a:r>
            <a:r>
              <a:rPr lang="en-US" altLang="en-US" sz="3600" i="0" baseline="-25000">
                <a:solidFill>
                  <a:schemeClr val="folHlink"/>
                </a:solidFill>
              </a:rPr>
              <a:t>j</a:t>
            </a:r>
            <a:r>
              <a:rPr lang="en-US" altLang="en-US" sz="3600" i="0"/>
              <a:t> 2</a:t>
            </a:r>
            <a:r>
              <a:rPr lang="en-US" altLang="en-US" sz="3600" i="0" baseline="30000"/>
              <a:t>(i+j)/d</a:t>
            </a:r>
            <a:r>
              <a:rPr lang="en-US" altLang="en-US" sz="3600" i="0"/>
              <a:t> </a:t>
            </a:r>
          </a:p>
        </p:txBody>
      </p:sp>
      <p:sp>
        <p:nvSpPr>
          <p:cNvPr id="103497" name="Rectangle 43"/>
          <p:cNvSpPr>
            <a:spLocks noChangeArrowheads="1"/>
          </p:cNvSpPr>
          <p:nvPr/>
        </p:nvSpPr>
        <p:spPr bwMode="auto">
          <a:xfrm>
            <a:off x="1778000" y="5003800"/>
            <a:ext cx="1325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XY = </a:t>
            </a:r>
            <a:endParaRPr lang="en-CA" altLang="en-US" sz="3600" i="0"/>
          </a:p>
        </p:txBody>
      </p:sp>
      <p:grpSp>
        <p:nvGrpSpPr>
          <p:cNvPr id="2" name="Group 47"/>
          <p:cNvGrpSpPr>
            <a:grpSpLocks/>
          </p:cNvGrpSpPr>
          <p:nvPr/>
        </p:nvGrpSpPr>
        <p:grpSpPr bwMode="auto">
          <a:xfrm>
            <a:off x="371475" y="762000"/>
            <a:ext cx="8467725" cy="5105400"/>
            <a:chOff x="371978" y="762000"/>
            <a:chExt cx="8467222" cy="5105400"/>
          </a:xfrm>
        </p:grpSpPr>
        <p:grpSp>
          <p:nvGrpSpPr>
            <p:cNvPr id="103499" name="Group 39"/>
            <p:cNvGrpSpPr>
              <a:grpSpLocks/>
            </p:cNvGrpSpPr>
            <p:nvPr/>
          </p:nvGrpSpPr>
          <p:grpSpPr bwMode="auto">
            <a:xfrm>
              <a:off x="371978" y="762000"/>
              <a:ext cx="8467222" cy="5105400"/>
              <a:chOff x="371978" y="762000"/>
              <a:chExt cx="8467222" cy="5105400"/>
            </a:xfrm>
          </p:grpSpPr>
          <p:sp>
            <p:nvSpPr>
              <p:cNvPr id="103502" name="Oval 18"/>
              <p:cNvSpPr>
                <a:spLocks noChangeArrowheads="1"/>
              </p:cNvSpPr>
              <p:nvPr/>
            </p:nvSpPr>
            <p:spPr bwMode="auto">
              <a:xfrm>
                <a:off x="3810000" y="2511965"/>
                <a:ext cx="838200" cy="735747"/>
              </a:xfrm>
              <a:prstGeom prst="ellipse">
                <a:avLst/>
              </a:prstGeom>
              <a:noFill/>
              <a:ln w="25400" algn="ctr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103503" name="Line 19"/>
              <p:cNvSpPr>
                <a:spLocks noChangeShapeType="1"/>
              </p:cNvSpPr>
              <p:nvPr/>
            </p:nvSpPr>
            <p:spPr bwMode="auto">
              <a:xfrm flipH="1">
                <a:off x="1667854" y="3124200"/>
                <a:ext cx="2294546" cy="274320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103504" name="Rectangle 4"/>
              <p:cNvSpPr>
                <a:spLocks noChangeArrowheads="1"/>
              </p:cNvSpPr>
              <p:nvPr/>
            </p:nvSpPr>
            <p:spPr bwMode="auto">
              <a:xfrm>
                <a:off x="1566254" y="9980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a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d-1</a:t>
                </a:r>
              </a:p>
            </p:txBody>
          </p:sp>
          <p:sp>
            <p:nvSpPr>
              <p:cNvPr id="103505" name="Rectangle 4"/>
              <p:cNvSpPr>
                <a:spLocks noChangeArrowheads="1"/>
              </p:cNvSpPr>
              <p:nvPr/>
            </p:nvSpPr>
            <p:spPr bwMode="auto">
              <a:xfrm>
                <a:off x="5740162" y="9980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a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2</a:t>
                </a:r>
              </a:p>
            </p:txBody>
          </p:sp>
          <p:sp>
            <p:nvSpPr>
              <p:cNvPr id="103506" name="Rectangle 4"/>
              <p:cNvSpPr>
                <a:spLocks noChangeArrowheads="1"/>
              </p:cNvSpPr>
              <p:nvPr/>
            </p:nvSpPr>
            <p:spPr bwMode="auto">
              <a:xfrm>
                <a:off x="6781324" y="9980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a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1</a:t>
                </a:r>
              </a:p>
            </p:txBody>
          </p:sp>
          <p:sp>
            <p:nvSpPr>
              <p:cNvPr id="103507" name="Rectangle 4"/>
              <p:cNvSpPr>
                <a:spLocks noChangeArrowheads="1"/>
              </p:cNvSpPr>
              <p:nvPr/>
            </p:nvSpPr>
            <p:spPr bwMode="auto">
              <a:xfrm>
                <a:off x="7823200" y="9980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a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0</a:t>
                </a:r>
              </a:p>
            </p:txBody>
          </p:sp>
          <p:sp>
            <p:nvSpPr>
              <p:cNvPr id="103508" name="Rectangle 4"/>
              <p:cNvSpPr>
                <a:spLocks noChangeArrowheads="1"/>
              </p:cNvSpPr>
              <p:nvPr/>
            </p:nvSpPr>
            <p:spPr bwMode="auto">
              <a:xfrm>
                <a:off x="372454" y="16076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b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d-1</a:t>
                </a:r>
              </a:p>
            </p:txBody>
          </p:sp>
          <p:sp>
            <p:nvSpPr>
              <p:cNvPr id="103509" name="Rectangle 4"/>
              <p:cNvSpPr>
                <a:spLocks noChangeArrowheads="1"/>
              </p:cNvSpPr>
              <p:nvPr/>
            </p:nvSpPr>
            <p:spPr bwMode="auto">
              <a:xfrm>
                <a:off x="372454" y="3613765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b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2</a:t>
                </a:r>
              </a:p>
            </p:txBody>
          </p:sp>
          <p:sp>
            <p:nvSpPr>
              <p:cNvPr id="103510" name="Rectangle 4"/>
              <p:cNvSpPr>
                <a:spLocks noChangeArrowheads="1"/>
              </p:cNvSpPr>
              <p:nvPr/>
            </p:nvSpPr>
            <p:spPr bwMode="auto">
              <a:xfrm>
                <a:off x="372454" y="4113695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b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1</a:t>
                </a:r>
              </a:p>
            </p:txBody>
          </p:sp>
          <p:sp>
            <p:nvSpPr>
              <p:cNvPr id="103511" name="Rectangle 4"/>
              <p:cNvSpPr>
                <a:spLocks noChangeArrowheads="1"/>
              </p:cNvSpPr>
              <p:nvPr/>
            </p:nvSpPr>
            <p:spPr bwMode="auto">
              <a:xfrm>
                <a:off x="372454" y="461291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chemeClr val="folHlink"/>
                    </a:solidFill>
                    <a:latin typeface="Arial Rounded MT Bold" pitchFamily="34" charset="0"/>
                  </a:rPr>
                  <a:t>b</a:t>
                </a:r>
                <a:r>
                  <a:rPr lang="en-US" altLang="en-US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0</a:t>
                </a:r>
              </a:p>
            </p:txBody>
          </p:sp>
          <p:sp>
            <p:nvSpPr>
              <p:cNvPr id="103512" name="Rectangle 21"/>
              <p:cNvSpPr>
                <a:spLocks noChangeArrowheads="1"/>
              </p:cNvSpPr>
              <p:nvPr/>
            </p:nvSpPr>
            <p:spPr bwMode="auto">
              <a:xfrm>
                <a:off x="601054" y="762000"/>
                <a:ext cx="883576" cy="76944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4400" i="0" baseline="-25000"/>
                  <a:t>Y</a:t>
                </a:r>
                <a:r>
                  <a:rPr lang="en-US" altLang="en-US" sz="4400" i="0"/>
                  <a:t>\</a:t>
                </a:r>
                <a:r>
                  <a:rPr lang="en-US" altLang="en-US" sz="4400" i="0" baseline="30000"/>
                  <a:t>X</a:t>
                </a:r>
              </a:p>
            </p:txBody>
          </p:sp>
          <p:sp>
            <p:nvSpPr>
              <p:cNvPr id="103513" name="Rectangle 26"/>
              <p:cNvSpPr>
                <a:spLocks noChangeArrowheads="1"/>
              </p:cNvSpPr>
              <p:nvPr/>
            </p:nvSpPr>
            <p:spPr bwMode="auto">
              <a:xfrm>
                <a:off x="3810000" y="2590800"/>
                <a:ext cx="750525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folHlink"/>
                    </a:solidFill>
                    <a:latin typeface="Arial Rounded MT Bold" pitchFamily="34" charset="0"/>
                  </a:rPr>
                  <a:t>a</a:t>
                </a:r>
                <a:r>
                  <a:rPr lang="en-US" altLang="en-US" sz="2800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i</a:t>
                </a:r>
                <a:r>
                  <a:rPr lang="en-US" altLang="en-US" sz="2800" i="0">
                    <a:solidFill>
                      <a:schemeClr val="folHlink"/>
                    </a:solidFill>
                    <a:latin typeface="Arial Rounded MT Bold" pitchFamily="34" charset="0"/>
                  </a:rPr>
                  <a:t>b</a:t>
                </a:r>
                <a:r>
                  <a:rPr lang="en-US" altLang="en-US" sz="2800" i="0" baseline="-25000">
                    <a:solidFill>
                      <a:schemeClr val="folHlink"/>
                    </a:solidFill>
                    <a:latin typeface="Arial Rounded MT Bold" pitchFamily="34" charset="0"/>
                  </a:rPr>
                  <a:t>j</a:t>
                </a:r>
              </a:p>
            </p:txBody>
          </p:sp>
          <p:sp>
            <p:nvSpPr>
              <p:cNvPr id="103514" name="Rectangle 4"/>
              <p:cNvSpPr>
                <a:spLocks noChangeArrowheads="1"/>
              </p:cNvSpPr>
              <p:nvPr/>
            </p:nvSpPr>
            <p:spPr bwMode="auto">
              <a:xfrm>
                <a:off x="372454" y="2115403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endParaRPr>
              </a:p>
            </p:txBody>
          </p:sp>
          <p:sp>
            <p:nvSpPr>
              <p:cNvPr id="103515" name="Rectangle 4"/>
              <p:cNvSpPr>
                <a:spLocks noChangeArrowheads="1"/>
              </p:cNvSpPr>
              <p:nvPr/>
            </p:nvSpPr>
            <p:spPr bwMode="auto">
              <a:xfrm>
                <a:off x="2616438" y="9980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endParaRPr>
              </a:p>
            </p:txBody>
          </p:sp>
          <p:sp>
            <p:nvSpPr>
              <p:cNvPr id="31" name="Rectangle 30"/>
              <p:cNvSpPr/>
              <p:nvPr/>
            </p:nvSpPr>
            <p:spPr>
              <a:xfrm>
                <a:off x="2895953" y="990600"/>
                <a:ext cx="441299" cy="40005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defRPr/>
                </a:pPr>
                <a:r>
                  <a:rPr lang="en-US" sz="2000" i="0" dirty="0">
                    <a:solidFill>
                      <a:schemeClr val="tx1">
                        <a:lumMod val="75000"/>
                      </a:schemeClr>
                    </a:solidFill>
                    <a:cs typeface="+mn-cs"/>
                  </a:rPr>
                  <a:t>…</a:t>
                </a:r>
                <a:endParaRPr lang="en-CA" sz="2000" i="0" dirty="0">
                  <a:solidFill>
                    <a:schemeClr val="tx1">
                      <a:lumMod val="75000"/>
                    </a:schemeClr>
                  </a:solidFill>
                  <a:cs typeface="+mn-cs"/>
                </a:endParaRPr>
              </a:p>
            </p:txBody>
          </p:sp>
          <p:sp>
            <p:nvSpPr>
              <p:cNvPr id="103517" name="Rectangle 4"/>
              <p:cNvSpPr>
                <a:spLocks noChangeArrowheads="1"/>
              </p:cNvSpPr>
              <p:nvPr/>
            </p:nvSpPr>
            <p:spPr bwMode="auto">
              <a:xfrm>
                <a:off x="371978" y="2615333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endParaRPr>
              </a:p>
            </p:txBody>
          </p:sp>
          <p:sp>
            <p:nvSpPr>
              <p:cNvPr id="103518" name="Rectangle 4"/>
              <p:cNvSpPr>
                <a:spLocks noChangeArrowheads="1"/>
              </p:cNvSpPr>
              <p:nvPr/>
            </p:nvSpPr>
            <p:spPr bwMode="auto">
              <a:xfrm>
                <a:off x="381000" y="3114549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endParaRPr>
              </a:p>
            </p:txBody>
          </p:sp>
          <p:sp>
            <p:nvSpPr>
              <p:cNvPr id="103519" name="Rectangle 4"/>
              <p:cNvSpPr>
                <a:spLocks noChangeArrowheads="1"/>
              </p:cNvSpPr>
              <p:nvPr/>
            </p:nvSpPr>
            <p:spPr bwMode="auto">
              <a:xfrm>
                <a:off x="3657124" y="9980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endParaRPr>
              </a:p>
            </p:txBody>
          </p:sp>
          <p:sp>
            <p:nvSpPr>
              <p:cNvPr id="103520" name="Rectangle 4"/>
              <p:cNvSpPr>
                <a:spLocks noChangeArrowheads="1"/>
              </p:cNvSpPr>
              <p:nvPr/>
            </p:nvSpPr>
            <p:spPr bwMode="auto">
              <a:xfrm>
                <a:off x="4698762" y="998041"/>
                <a:ext cx="1016000" cy="457200"/>
              </a:xfrm>
              <a:prstGeom prst="rect">
                <a:avLst/>
              </a:prstGeom>
              <a:solidFill>
                <a:schemeClr val="bg2"/>
              </a:solidFill>
              <a:ln w="9525">
                <a:solidFill>
                  <a:schemeClr val="folHlink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i="0" baseline="-25000">
                  <a:solidFill>
                    <a:schemeClr val="folHlink"/>
                  </a:solidFill>
                  <a:latin typeface="Arial Rounded MT Bold" pitchFamily="34" charset="0"/>
                </a:endParaRPr>
              </a:p>
            </p:txBody>
          </p:sp>
          <p:sp>
            <p:nvSpPr>
              <p:cNvPr id="37" name="Rectangle 36"/>
              <p:cNvSpPr/>
              <p:nvPr/>
            </p:nvSpPr>
            <p:spPr>
              <a:xfrm rot="5400000">
                <a:off x="722781" y="3144850"/>
                <a:ext cx="441325" cy="40002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defRPr/>
                </a:pPr>
                <a:r>
                  <a:rPr lang="en-US" sz="2000" i="0" dirty="0">
                    <a:solidFill>
                      <a:schemeClr val="tx1">
                        <a:lumMod val="75000"/>
                      </a:schemeClr>
                    </a:solidFill>
                    <a:cs typeface="+mn-cs"/>
                  </a:rPr>
                  <a:t>…</a:t>
                </a:r>
                <a:endParaRPr lang="en-CA" sz="2000" i="0" dirty="0">
                  <a:solidFill>
                    <a:schemeClr val="tx1">
                      <a:lumMod val="75000"/>
                    </a:schemeClr>
                  </a:solidFill>
                  <a:cs typeface="+mn-cs"/>
                </a:endParaRPr>
              </a:p>
            </p:txBody>
          </p:sp>
          <p:sp>
            <p:nvSpPr>
              <p:cNvPr id="38" name="Rectangle 37"/>
              <p:cNvSpPr/>
              <p:nvPr/>
            </p:nvSpPr>
            <p:spPr>
              <a:xfrm rot="5400000">
                <a:off x="698970" y="2154250"/>
                <a:ext cx="441325" cy="40002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defRPr/>
                </a:pPr>
                <a:r>
                  <a:rPr lang="en-US" sz="2000" i="0" dirty="0">
                    <a:solidFill>
                      <a:schemeClr val="tx1">
                        <a:lumMod val="75000"/>
                      </a:schemeClr>
                    </a:solidFill>
                    <a:cs typeface="+mn-cs"/>
                  </a:rPr>
                  <a:t>…</a:t>
                </a:r>
                <a:endParaRPr lang="en-CA" sz="2000" i="0" dirty="0">
                  <a:solidFill>
                    <a:schemeClr val="tx1">
                      <a:lumMod val="75000"/>
                    </a:schemeClr>
                  </a:solidFill>
                  <a:cs typeface="+mn-cs"/>
                </a:endParaRPr>
              </a:p>
            </p:txBody>
          </p:sp>
          <p:sp>
            <p:nvSpPr>
              <p:cNvPr id="39" name="Rectangle 38"/>
              <p:cNvSpPr/>
              <p:nvPr/>
            </p:nvSpPr>
            <p:spPr>
              <a:xfrm>
                <a:off x="4969105" y="971550"/>
                <a:ext cx="441299" cy="40005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algn="ctr">
                  <a:defRPr/>
                </a:pPr>
                <a:r>
                  <a:rPr lang="en-US" sz="2000" i="0" dirty="0">
                    <a:solidFill>
                      <a:schemeClr val="tx1">
                        <a:lumMod val="75000"/>
                      </a:schemeClr>
                    </a:solidFill>
                    <a:cs typeface="+mn-cs"/>
                  </a:rPr>
                  <a:t>…</a:t>
                </a:r>
                <a:endParaRPr lang="en-CA" sz="2000" i="0" dirty="0">
                  <a:solidFill>
                    <a:schemeClr val="tx1">
                      <a:lumMod val="75000"/>
                    </a:schemeClr>
                  </a:solidFill>
                  <a:cs typeface="+mn-cs"/>
                </a:endParaRPr>
              </a:p>
            </p:txBody>
          </p:sp>
        </p:grpSp>
        <p:sp>
          <p:nvSpPr>
            <p:cNvPr id="103500" name="Rectangle 44"/>
            <p:cNvSpPr>
              <a:spLocks noChangeArrowheads="1"/>
            </p:cNvSpPr>
            <p:nvPr/>
          </p:nvSpPr>
          <p:spPr bwMode="auto">
            <a:xfrm>
              <a:off x="609600" y="2514600"/>
              <a:ext cx="47320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folHlink"/>
                  </a:solidFill>
                  <a:latin typeface="Arial Rounded MT Bold" pitchFamily="34" charset="0"/>
                </a:rPr>
                <a:t>b</a:t>
              </a:r>
              <a:r>
                <a:rPr lang="en-US" altLang="en-US" sz="2800" i="0" baseline="-25000">
                  <a:solidFill>
                    <a:schemeClr val="folHlink"/>
                  </a:solidFill>
                  <a:latin typeface="Arial Rounded MT Bold" pitchFamily="34" charset="0"/>
                </a:rPr>
                <a:t>j</a:t>
              </a:r>
            </a:p>
          </p:txBody>
        </p:sp>
        <p:sp>
          <p:nvSpPr>
            <p:cNvPr id="103501" name="Rectangle 45"/>
            <p:cNvSpPr>
              <a:spLocks noChangeArrowheads="1"/>
            </p:cNvSpPr>
            <p:nvPr/>
          </p:nvSpPr>
          <p:spPr bwMode="auto">
            <a:xfrm>
              <a:off x="3962400" y="898942"/>
              <a:ext cx="461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folHlink"/>
                  </a:solidFill>
                  <a:latin typeface="Arial Rounded MT Bold" pitchFamily="34" charset="0"/>
                </a:rPr>
                <a:t>a</a:t>
              </a:r>
              <a:r>
                <a:rPr lang="en-US" altLang="en-US" sz="2800" i="0" baseline="-25000">
                  <a:solidFill>
                    <a:schemeClr val="folHlink"/>
                  </a:solidFill>
                  <a:latin typeface="Arial Rounded MT Bold" pitchFamily="34" charset="0"/>
                </a:rPr>
                <a:t>i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7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7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7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77" grpId="0"/>
      <p:bldP spid="177179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4294967295"/>
          </p:nvPr>
        </p:nvSpPr>
        <p:spPr>
          <a:xfrm>
            <a:off x="438150" y="2819400"/>
            <a:ext cx="7772400" cy="41148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2800"/>
              <a:t>Time for top level:</a:t>
            </a:r>
            <a:endParaRPr lang="en-US" altLang="en-US" sz="40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Do</a:t>
            </a:r>
            <a:r>
              <a:rPr lang="en-CA" altLang="en-US" sz="2800"/>
              <a:t>minated</a:t>
            </a:r>
            <a:r>
              <a:rPr lang="en-US" altLang="en-US" sz="2800"/>
              <a:t>?: </a:t>
            </a:r>
            <a:r>
              <a:rPr lang="en-US" altLang="en-US" sz="2800">
                <a:solidFill>
                  <a:schemeClr val="accent2"/>
                </a:solidFill>
                <a:latin typeface="Arial Rounded MT Bold" pitchFamily="34" charset="0"/>
              </a:rPr>
              <a:t>c = 1 &lt; </a:t>
            </a:r>
            <a:r>
              <a:rPr lang="en-US" altLang="en-US" sz="2800">
                <a:solidFill>
                  <a:schemeClr val="accent2"/>
                </a:solidFill>
              </a:rPr>
              <a:t>2</a:t>
            </a:r>
            <a:r>
              <a:rPr lang="en-US" altLang="en-US" sz="2800">
                <a:solidFill>
                  <a:schemeClr val="accent2"/>
                </a:solidFill>
                <a:latin typeface="Arial Rounded MT Bold" pitchFamily="34" charset="0"/>
              </a:rPr>
              <a:t> = </a:t>
            </a:r>
            <a:r>
              <a:rPr lang="en-CA" altLang="en-US" sz="2800" baseline="30000">
                <a:solidFill>
                  <a:schemeClr val="accent2"/>
                </a:solidFill>
              </a:rPr>
              <a:t>log</a:t>
            </a:r>
            <a:r>
              <a:rPr lang="en-US" altLang="en-US" sz="2800" baseline="30000">
                <a:solidFill>
                  <a:schemeClr val="accent2"/>
                </a:solidFill>
              </a:rPr>
              <a:t> </a:t>
            </a:r>
            <a:r>
              <a:rPr lang="en-CA" altLang="en-US" sz="2800" baseline="30000">
                <a:solidFill>
                  <a:schemeClr val="accent2"/>
                </a:solidFill>
              </a:rPr>
              <a:t>a</a:t>
            </a:r>
            <a:r>
              <a:rPr lang="en-US" altLang="en-US" sz="2800">
                <a:solidFill>
                  <a:schemeClr val="accent2"/>
                </a:solidFill>
              </a:rPr>
              <a:t>/</a:t>
            </a:r>
            <a:r>
              <a:rPr lang="en-US" altLang="en-US" sz="2800" baseline="-25000">
                <a:solidFill>
                  <a:schemeClr val="accent2"/>
                </a:solidFill>
              </a:rPr>
              <a:t>l</a:t>
            </a:r>
            <a:r>
              <a:rPr lang="en-CA" altLang="en-US" sz="2800" baseline="-25000">
                <a:solidFill>
                  <a:schemeClr val="accent2"/>
                </a:solidFill>
              </a:rPr>
              <a:t>og b</a:t>
            </a:r>
            <a:r>
              <a:rPr lang="en-CA" altLang="en-US" sz="2800">
                <a:solidFill>
                  <a:schemeClr val="accent2"/>
                </a:solidFill>
              </a:rPr>
              <a:t> </a:t>
            </a:r>
            <a:endParaRPr lang="en-US" altLang="en-US" sz="28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endParaRPr lang="en-US" altLang="en-US" sz="36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endParaRPr lang="en-US" altLang="en-US" sz="28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br>
              <a:rPr lang="en-CA" altLang="en-US" sz="3600"/>
            </a:br>
            <a:endParaRPr lang="en-US" altLang="en-US" sz="360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505200" y="3200400"/>
            <a:ext cx="1893888" cy="641350"/>
            <a:chOff x="2112" y="1488"/>
            <a:chExt cx="1193" cy="404"/>
          </a:xfrm>
        </p:grpSpPr>
        <p:sp>
          <p:nvSpPr>
            <p:cNvPr id="104470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>
                  <a:solidFill>
                    <a:schemeClr val="accent2"/>
                  </a:solidFill>
                </a:rPr>
                <a:t>θ(</a:t>
              </a:r>
              <a:r>
                <a:rPr lang="en-US" altLang="en-US" i="0">
                  <a:solidFill>
                    <a:schemeClr val="accent2"/>
                  </a:solidFill>
                </a:rPr>
                <a:t>n       ) =</a:t>
              </a:r>
              <a:endParaRPr lang="en-CA" altLang="en-US" i="0">
                <a:solidFill>
                  <a:schemeClr val="accent2"/>
                </a:solidFill>
              </a:endParaRPr>
            </a:p>
          </p:txBody>
        </p:sp>
        <p:sp>
          <p:nvSpPr>
            <p:cNvPr id="104471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6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>
                  <a:solidFill>
                    <a:schemeClr val="accent2"/>
                  </a:solidFill>
                </a:rPr>
                <a:t>log a</a:t>
              </a:r>
              <a:r>
                <a:rPr lang="en-US" altLang="en-US" sz="1800" i="0">
                  <a:solidFill>
                    <a:schemeClr val="accent2"/>
                  </a:solidFill>
                </a:rPr>
                <a:t>/</a:t>
              </a:r>
              <a:r>
                <a:rPr lang="en-US" altLang="en-US" sz="1800" i="0" baseline="-25000">
                  <a:solidFill>
                    <a:schemeClr val="accent2"/>
                  </a:solidFill>
                </a:rPr>
                <a:t>log b </a:t>
              </a:r>
              <a:endParaRPr lang="en-CA" altLang="en-US" sz="1800" i="0">
                <a:solidFill>
                  <a:schemeClr val="accent2"/>
                </a:solidFill>
              </a:endParaRPr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562600" y="3200400"/>
            <a:ext cx="1766888" cy="641350"/>
            <a:chOff x="3408" y="1468"/>
            <a:chExt cx="1113" cy="404"/>
          </a:xfrm>
        </p:grpSpPr>
        <p:sp>
          <p:nvSpPr>
            <p:cNvPr id="104468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11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>
                  <a:solidFill>
                    <a:schemeClr val="accent2"/>
                  </a:solidFill>
                </a:rPr>
                <a:t>θ(</a:t>
              </a:r>
              <a:r>
                <a:rPr lang="en-US" altLang="en-US" i="0">
                  <a:solidFill>
                    <a:schemeClr val="accent2"/>
                  </a:solidFill>
                </a:rPr>
                <a:t>n         )</a:t>
              </a:r>
              <a:endParaRPr lang="en-CA" altLang="en-US" i="0">
                <a:solidFill>
                  <a:schemeClr val="accent2"/>
                </a:solidFill>
              </a:endParaRPr>
            </a:p>
          </p:txBody>
        </p:sp>
        <p:sp>
          <p:nvSpPr>
            <p:cNvPr id="104469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663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>
                  <a:solidFill>
                    <a:schemeClr val="accent2"/>
                  </a:solidFill>
                </a:rPr>
                <a:t>log d^2</a:t>
              </a:r>
              <a:r>
                <a:rPr lang="en-US" altLang="en-US" sz="1800" i="0">
                  <a:solidFill>
                    <a:schemeClr val="accent2"/>
                  </a:solidFill>
                </a:rPr>
                <a:t>/</a:t>
              </a:r>
              <a:r>
                <a:rPr lang="en-US" altLang="en-US" sz="1800" i="0" baseline="-25000">
                  <a:solidFill>
                    <a:schemeClr val="accent2"/>
                  </a:solidFill>
                </a:rPr>
                <a:t>log d </a:t>
              </a:r>
              <a:endParaRPr lang="en-CA" altLang="en-US" sz="1800" i="0">
                <a:solidFill>
                  <a:schemeClr val="accent2"/>
                </a:solidFill>
              </a:endParaRPr>
            </a:p>
          </p:txBody>
        </p:sp>
      </p:grpSp>
      <p:grpSp>
        <p:nvGrpSpPr>
          <p:cNvPr id="4" name="Group 9"/>
          <p:cNvGrpSpPr>
            <a:grpSpLocks/>
          </p:cNvGrpSpPr>
          <p:nvPr/>
        </p:nvGrpSpPr>
        <p:grpSpPr bwMode="auto">
          <a:xfrm>
            <a:off x="466725" y="4343400"/>
            <a:ext cx="7534275" cy="641350"/>
            <a:chOff x="198" y="2208"/>
            <a:chExt cx="4746" cy="404"/>
          </a:xfrm>
        </p:grpSpPr>
        <p:sp>
          <p:nvSpPr>
            <p:cNvPr id="104464" name="Rectangle 10"/>
            <p:cNvSpPr>
              <a:spLocks noChangeArrowheads="1"/>
            </p:cNvSpPr>
            <p:nvPr/>
          </p:nvSpPr>
          <p:spPr bwMode="auto">
            <a:xfrm>
              <a:off x="198" y="2276"/>
              <a:ext cx="153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/>
                <a:t>Hence, </a:t>
              </a:r>
              <a:r>
                <a:rPr lang="en-CA" altLang="en-US" sz="2800" i="0">
                  <a:solidFill>
                    <a:schemeClr val="accent2"/>
                  </a:solidFill>
                </a:rPr>
                <a:t>T(n) = </a:t>
              </a:r>
              <a:r>
                <a:rPr lang="en-CA" altLang="en-US" sz="2800" i="0">
                  <a:solidFill>
                    <a:schemeClr val="hlink"/>
                  </a:solidFill>
                </a:rPr>
                <a:t>?</a:t>
              </a:r>
              <a:endParaRPr lang="en-US" altLang="en-US" sz="2800" i="0">
                <a:solidFill>
                  <a:schemeClr val="hlink"/>
                </a:solidFill>
              </a:endParaRPr>
            </a:p>
          </p:txBody>
        </p:sp>
        <p:grpSp>
          <p:nvGrpSpPr>
            <p:cNvPr id="104465" name="Group 11"/>
            <p:cNvGrpSpPr>
              <a:grpSpLocks/>
            </p:cNvGrpSpPr>
            <p:nvPr/>
          </p:nvGrpSpPr>
          <p:grpSpPr bwMode="auto">
            <a:xfrm>
              <a:off x="1377" y="2208"/>
              <a:ext cx="3567" cy="404"/>
              <a:chOff x="1372" y="2188"/>
              <a:chExt cx="3567" cy="404"/>
            </a:xfrm>
          </p:grpSpPr>
          <p:sp useBgFill="1">
            <p:nvSpPr>
              <p:cNvPr id="104466" name="Text Box 12"/>
              <p:cNvSpPr txBox="1">
                <a:spLocks noChangeArrowheads="1"/>
              </p:cNvSpPr>
              <p:nvPr/>
            </p:nvSpPr>
            <p:spPr bwMode="auto">
              <a:xfrm>
                <a:off x="1372" y="2227"/>
                <a:ext cx="3567" cy="365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i="0">
                    <a:solidFill>
                      <a:schemeClr val="accent2"/>
                    </a:solidFill>
                  </a:rPr>
                  <a:t>= θ(base cases) = θ(</a:t>
                </a:r>
                <a:r>
                  <a:rPr lang="en-US" altLang="en-US" i="0">
                    <a:solidFill>
                      <a:schemeClr val="accent2"/>
                    </a:solidFill>
                  </a:rPr>
                  <a:t>n       ) </a:t>
                </a:r>
                <a:r>
                  <a:rPr lang="en-CA" altLang="en-US" sz="2800" i="0">
                    <a:solidFill>
                      <a:schemeClr val="accent2"/>
                    </a:solidFill>
                  </a:rPr>
                  <a:t>= θ(n</a:t>
                </a:r>
                <a:r>
                  <a:rPr lang="en-US" altLang="en-US" sz="2800" i="0" baseline="30000">
                    <a:solidFill>
                      <a:schemeClr val="accent2"/>
                    </a:solidFill>
                  </a:rPr>
                  <a:t>2</a:t>
                </a:r>
                <a:r>
                  <a:rPr lang="en-CA" altLang="en-US" sz="2800" i="0">
                    <a:solidFill>
                      <a:schemeClr val="accent2"/>
                    </a:solidFill>
                  </a:rPr>
                  <a:t>).</a:t>
                </a:r>
              </a:p>
            </p:txBody>
          </p:sp>
          <p:sp>
            <p:nvSpPr>
              <p:cNvPr id="104467" name="Text Box 13"/>
              <p:cNvSpPr txBox="1">
                <a:spLocks noChangeArrowheads="1"/>
              </p:cNvSpPr>
              <p:nvPr/>
            </p:nvSpPr>
            <p:spPr bwMode="auto">
              <a:xfrm>
                <a:off x="3552" y="2188"/>
                <a:ext cx="565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800" i="0" baseline="30000">
                    <a:solidFill>
                      <a:schemeClr val="accent2"/>
                    </a:solidFill>
                  </a:rPr>
                  <a:t>log a</a:t>
                </a:r>
                <a:r>
                  <a:rPr lang="en-US" altLang="en-US" sz="1800" i="0">
                    <a:solidFill>
                      <a:schemeClr val="accent2"/>
                    </a:solidFill>
                  </a:rPr>
                  <a:t>/</a:t>
                </a:r>
                <a:r>
                  <a:rPr lang="en-US" altLang="en-US" sz="1800" i="0" baseline="-25000">
                    <a:solidFill>
                      <a:schemeClr val="accent2"/>
                    </a:solidFill>
                  </a:rPr>
                  <a:t>log b </a:t>
                </a:r>
                <a:endParaRPr lang="en-CA" altLang="en-US" sz="1800" i="0">
                  <a:solidFill>
                    <a:schemeClr val="accent2"/>
                  </a:solidFill>
                </a:endParaRPr>
              </a:p>
            </p:txBody>
          </p:sp>
        </p:grpSp>
      </p:grpSp>
      <p:sp>
        <p:nvSpPr>
          <p:cNvPr id="104454" name="Rectangle 14"/>
          <p:cNvSpPr>
            <a:spLocks noGrp="1" noChangeArrowheads="1"/>
          </p:cNvSpPr>
          <p:nvPr>
            <p:ph type="title" idx="4294967295"/>
          </p:nvPr>
        </p:nvSpPr>
        <p:spPr>
          <a:xfrm>
            <a:off x="838200" y="13716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/>
              <a:t>Evaluating</a:t>
            </a:r>
            <a:r>
              <a:rPr lang="en-US" altLang="en-US" sz="4000"/>
              <a:t>: </a:t>
            </a:r>
            <a:r>
              <a:rPr lang="en-CA" altLang="en-US" sz="4000">
                <a:solidFill>
                  <a:schemeClr val="accent2"/>
                </a:solidFill>
              </a:rPr>
              <a:t>T(n) =</a:t>
            </a:r>
            <a:r>
              <a:rPr lang="en-US" altLang="en-US" sz="4000">
                <a:solidFill>
                  <a:schemeClr val="accent2"/>
                </a:solidFill>
              </a:rPr>
              <a:t> aT(n/b) + n</a:t>
            </a:r>
            <a:r>
              <a:rPr lang="en-US" altLang="en-US" sz="4000" baseline="30000">
                <a:solidFill>
                  <a:schemeClr val="accent2"/>
                </a:solidFill>
              </a:rPr>
              <a:t>c</a:t>
            </a:r>
            <a:br>
              <a:rPr lang="en-US" altLang="en-US" sz="4000">
                <a:solidFill>
                  <a:schemeClr val="accent2"/>
                </a:solidFill>
              </a:rPr>
            </a:br>
            <a:r>
              <a:rPr lang="en-US" altLang="en-US" sz="4000">
                <a:solidFill>
                  <a:schemeClr val="accent2"/>
                </a:solidFill>
              </a:rPr>
              <a:t>                           =     </a:t>
            </a:r>
            <a:r>
              <a:rPr lang="en-CA" altLang="en-US" sz="4000">
                <a:solidFill>
                  <a:schemeClr val="accent2"/>
                </a:solidFill>
              </a:rPr>
              <a:t>T(n/</a:t>
            </a:r>
            <a:r>
              <a:rPr lang="en-US" altLang="en-US" sz="4000">
                <a:solidFill>
                  <a:schemeClr val="accent2"/>
                </a:solidFill>
              </a:rPr>
              <a:t>  </a:t>
            </a:r>
            <a:r>
              <a:rPr lang="en-CA" altLang="en-US" sz="4000">
                <a:solidFill>
                  <a:schemeClr val="accent2"/>
                </a:solidFill>
              </a:rPr>
              <a:t>) +</a:t>
            </a:r>
            <a:endParaRPr lang="en-US" altLang="en-US" sz="4000"/>
          </a:p>
        </p:txBody>
      </p:sp>
      <p:sp>
        <p:nvSpPr>
          <p:cNvPr id="461839" name="Rectangle 15"/>
          <p:cNvSpPr>
            <a:spLocks noChangeArrowheads="1"/>
          </p:cNvSpPr>
          <p:nvPr/>
        </p:nvSpPr>
        <p:spPr bwMode="auto">
          <a:xfrm>
            <a:off x="3352800" y="2790825"/>
            <a:ext cx="2117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2"/>
                </a:solidFill>
              </a:rPr>
              <a:t>n            c =</a:t>
            </a:r>
            <a:endParaRPr lang="en-US" altLang="en-US" i="0" baseline="30000">
              <a:solidFill>
                <a:schemeClr val="accent2"/>
              </a:solidFill>
            </a:endParaRPr>
          </a:p>
        </p:txBody>
      </p:sp>
      <p:grpSp>
        <p:nvGrpSpPr>
          <p:cNvPr id="6" name="Group 16"/>
          <p:cNvGrpSpPr>
            <a:grpSpLocks/>
          </p:cNvGrpSpPr>
          <p:nvPr/>
        </p:nvGrpSpPr>
        <p:grpSpPr bwMode="auto">
          <a:xfrm>
            <a:off x="3670300" y="2743200"/>
            <a:ext cx="2236788" cy="614363"/>
            <a:chOff x="2216" y="1200"/>
            <a:chExt cx="1409" cy="387"/>
          </a:xfrm>
        </p:grpSpPr>
        <p:sp>
          <p:nvSpPr>
            <p:cNvPr id="104462" name="Rectangle 17"/>
            <p:cNvSpPr>
              <a:spLocks noChangeArrowheads="1"/>
            </p:cNvSpPr>
            <p:nvPr/>
          </p:nvSpPr>
          <p:spPr bwMode="auto">
            <a:xfrm>
              <a:off x="2216" y="1219"/>
              <a:ext cx="541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accent2"/>
                  </a:solidFill>
                </a:rPr>
                <a:t>= n</a:t>
              </a:r>
              <a:r>
                <a:rPr lang="en-US" altLang="en-US" i="0" baseline="30000">
                  <a:solidFill>
                    <a:schemeClr val="accent2"/>
                  </a:solidFill>
                </a:rPr>
                <a:t>1</a:t>
              </a:r>
            </a:p>
          </p:txBody>
        </p:sp>
        <p:sp>
          <p:nvSpPr>
            <p:cNvPr id="104463" name="Rectangle 18"/>
            <p:cNvSpPr>
              <a:spLocks noChangeArrowheads="1"/>
            </p:cNvSpPr>
            <p:nvPr/>
          </p:nvSpPr>
          <p:spPr bwMode="auto">
            <a:xfrm>
              <a:off x="3381" y="120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accent2"/>
                  </a:solidFill>
                </a:rPr>
                <a:t>1</a:t>
              </a:r>
              <a:endParaRPr lang="en-US" altLang="en-US" i="0" baseline="30000">
                <a:solidFill>
                  <a:schemeClr val="accent2"/>
                </a:solidFill>
              </a:endParaRPr>
            </a:p>
          </p:txBody>
        </p:sp>
      </p:grpSp>
      <p:sp>
        <p:nvSpPr>
          <p:cNvPr id="174099" name="Rectangle 19"/>
          <p:cNvSpPr>
            <a:spLocks noChangeArrowheads="1"/>
          </p:cNvSpPr>
          <p:nvPr/>
        </p:nvSpPr>
        <p:spPr bwMode="auto">
          <a:xfrm>
            <a:off x="4692650" y="1958975"/>
            <a:ext cx="565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hlink"/>
                </a:solidFill>
              </a:rPr>
              <a:t>d</a:t>
            </a:r>
            <a:r>
              <a:rPr lang="en-US" altLang="en-US" sz="3600" i="0" baseline="30000">
                <a:solidFill>
                  <a:schemeClr val="hlink"/>
                </a:solidFill>
              </a:rPr>
              <a:t>2</a:t>
            </a:r>
          </a:p>
        </p:txBody>
      </p:sp>
      <p:sp>
        <p:nvSpPr>
          <p:cNvPr id="174100" name="Rectangle 20"/>
          <p:cNvSpPr>
            <a:spLocks noChangeArrowheads="1"/>
          </p:cNvSpPr>
          <p:nvPr/>
        </p:nvSpPr>
        <p:spPr bwMode="auto">
          <a:xfrm>
            <a:off x="6107113" y="1958975"/>
            <a:ext cx="412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hlink"/>
                </a:solidFill>
              </a:rPr>
              <a:t>d</a:t>
            </a:r>
            <a:endParaRPr lang="en-US" altLang="en-US" sz="3600" i="0" baseline="30000">
              <a:solidFill>
                <a:schemeClr val="hlink"/>
              </a:solidFill>
            </a:endParaRPr>
          </a:p>
        </p:txBody>
      </p:sp>
      <p:sp>
        <p:nvSpPr>
          <p:cNvPr id="174101" name="Rectangle 21"/>
          <p:cNvSpPr>
            <a:spLocks noChangeArrowheads="1"/>
          </p:cNvSpPr>
          <p:nvPr/>
        </p:nvSpPr>
        <p:spPr bwMode="auto">
          <a:xfrm>
            <a:off x="7086600" y="1873250"/>
            <a:ext cx="565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 sz="3600" i="0">
                <a:solidFill>
                  <a:schemeClr val="hlink"/>
                </a:solidFill>
              </a:rPr>
              <a:t>n</a:t>
            </a:r>
            <a:r>
              <a:rPr lang="en-CA" altLang="en-US" sz="3600" i="0" baseline="30000">
                <a:solidFill>
                  <a:schemeClr val="hlink"/>
                </a:solidFill>
              </a:rPr>
              <a:t>1</a:t>
            </a:r>
            <a:endParaRPr lang="en-US" altLang="en-US" sz="3600" i="0" baseline="30000">
              <a:solidFill>
                <a:schemeClr val="hlink"/>
              </a:solidFill>
            </a:endParaRPr>
          </a:p>
        </p:txBody>
      </p:sp>
      <p:sp>
        <p:nvSpPr>
          <p:cNvPr id="174102" name="Text Box 7"/>
          <p:cNvSpPr txBox="1">
            <a:spLocks noChangeArrowheads="1"/>
          </p:cNvSpPr>
          <p:nvPr/>
        </p:nvSpPr>
        <p:spPr bwMode="auto">
          <a:xfrm>
            <a:off x="7216775" y="3240088"/>
            <a:ext cx="13287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2"/>
                </a:solidFill>
              </a:rPr>
              <a:t>= </a:t>
            </a:r>
            <a:r>
              <a:rPr lang="en-CA" altLang="en-US" i="0">
                <a:solidFill>
                  <a:schemeClr val="accent2"/>
                </a:solidFill>
              </a:rPr>
              <a:t>θ</a:t>
            </a:r>
            <a:r>
              <a:rPr lang="en-US" altLang="en-US" i="0">
                <a:solidFill>
                  <a:schemeClr val="accent2"/>
                </a:solidFill>
              </a:rPr>
              <a:t>(n</a:t>
            </a:r>
            <a:r>
              <a:rPr lang="en-US" altLang="en-US" i="0" baseline="30000">
                <a:solidFill>
                  <a:schemeClr val="accent2"/>
                </a:solidFill>
              </a:rPr>
              <a:t>2</a:t>
            </a:r>
            <a:r>
              <a:rPr lang="en-US" altLang="en-US" i="0">
                <a:solidFill>
                  <a:schemeClr val="accent2"/>
                </a:solidFill>
              </a:rPr>
              <a:t>)</a:t>
            </a:r>
            <a:endParaRPr lang="en-CA" altLang="en-US" i="0">
              <a:solidFill>
                <a:schemeClr val="accent2"/>
              </a:solidFill>
            </a:endParaRPr>
          </a:p>
        </p:txBody>
      </p:sp>
      <p:sp>
        <p:nvSpPr>
          <p:cNvPr id="104461" name="Rectangle 2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Cutting into d pieces.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4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4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461839" grpId="0"/>
      <p:bldP spid="174099" grpId="0"/>
      <p:bldP spid="174100" grpId="0"/>
      <p:bldP spid="174101" grpId="0"/>
      <p:bldP spid="174102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591" descr="Recursion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590800"/>
            <a:ext cx="2557463" cy="373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  <p:sp>
        <p:nvSpPr>
          <p:cNvPr id="5124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grpSp>
        <p:nvGrpSpPr>
          <p:cNvPr id="5125" name="Group 191"/>
          <p:cNvGrpSpPr>
            <a:grpSpLocks/>
          </p:cNvGrpSpPr>
          <p:nvPr/>
        </p:nvGrpSpPr>
        <p:grpSpPr bwMode="auto">
          <a:xfrm>
            <a:off x="1447800" y="5410200"/>
            <a:ext cx="457200" cy="533400"/>
            <a:chOff x="4320" y="3128"/>
            <a:chExt cx="415" cy="424"/>
          </a:xfrm>
        </p:grpSpPr>
        <p:sp>
          <p:nvSpPr>
            <p:cNvPr id="5247" name="Freeform 192"/>
            <p:cNvSpPr>
              <a:spLocks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" name="Oval 193"/>
            <p:cNvSpPr>
              <a:spLocks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249" name="Freeform 194"/>
            <p:cNvSpPr>
              <a:spLocks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" name="Freeform 195"/>
            <p:cNvSpPr>
              <a:spLocks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6" name="Group 1"/>
          <p:cNvGrpSpPr>
            <a:grpSpLocks/>
          </p:cNvGrpSpPr>
          <p:nvPr/>
        </p:nvGrpSpPr>
        <p:grpSpPr bwMode="auto">
          <a:xfrm>
            <a:off x="1676400" y="3352800"/>
            <a:ext cx="3194050" cy="2438400"/>
            <a:chOff x="1676400" y="3352800"/>
            <a:chExt cx="3194050" cy="2438400"/>
          </a:xfrm>
        </p:grpSpPr>
        <p:pic>
          <p:nvPicPr>
            <p:cNvPr id="5230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231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233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237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243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4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5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6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238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239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0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1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2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232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7" name="Group 279"/>
          <p:cNvGrpSpPr>
            <a:grpSpLocks noChangeAspect="1"/>
          </p:cNvGrpSpPr>
          <p:nvPr/>
        </p:nvGrpSpPr>
        <p:grpSpPr bwMode="auto">
          <a:xfrm>
            <a:off x="3916363" y="5089525"/>
            <a:ext cx="273050" cy="320675"/>
            <a:chOff x="4320" y="3128"/>
            <a:chExt cx="415" cy="424"/>
          </a:xfrm>
        </p:grpSpPr>
        <p:sp>
          <p:nvSpPr>
            <p:cNvPr id="5226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228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8" name="Group 152"/>
          <p:cNvGrpSpPr>
            <a:grpSpLocks/>
          </p:cNvGrpSpPr>
          <p:nvPr/>
        </p:nvGrpSpPr>
        <p:grpSpPr bwMode="auto">
          <a:xfrm>
            <a:off x="4038600" y="3505200"/>
            <a:ext cx="2403475" cy="1905000"/>
            <a:chOff x="1676400" y="3352800"/>
            <a:chExt cx="3194050" cy="2438400"/>
          </a:xfrm>
        </p:grpSpPr>
        <p:pic>
          <p:nvPicPr>
            <p:cNvPr id="5209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210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212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216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222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3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4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5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217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218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9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0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1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211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9" name="Group 279"/>
          <p:cNvGrpSpPr>
            <a:grpSpLocks noChangeAspect="1"/>
          </p:cNvGrpSpPr>
          <p:nvPr/>
        </p:nvGrpSpPr>
        <p:grpSpPr bwMode="auto">
          <a:xfrm>
            <a:off x="5715000" y="4900613"/>
            <a:ext cx="188913" cy="220662"/>
            <a:chOff x="4320" y="3128"/>
            <a:chExt cx="415" cy="424"/>
          </a:xfrm>
        </p:grpSpPr>
        <p:sp>
          <p:nvSpPr>
            <p:cNvPr id="5205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207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0" name="Group 175"/>
          <p:cNvGrpSpPr>
            <a:grpSpLocks/>
          </p:cNvGrpSpPr>
          <p:nvPr/>
        </p:nvGrpSpPr>
        <p:grpSpPr bwMode="auto">
          <a:xfrm>
            <a:off x="5791200" y="3692525"/>
            <a:ext cx="1595438" cy="1371600"/>
            <a:chOff x="1676400" y="3352800"/>
            <a:chExt cx="3194050" cy="2438400"/>
          </a:xfrm>
        </p:grpSpPr>
        <p:pic>
          <p:nvPicPr>
            <p:cNvPr id="5188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89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191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95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201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2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3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4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196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197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8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9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0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190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1" name="Group 279"/>
          <p:cNvGrpSpPr>
            <a:grpSpLocks noChangeAspect="1"/>
          </p:cNvGrpSpPr>
          <p:nvPr/>
        </p:nvGrpSpPr>
        <p:grpSpPr bwMode="auto">
          <a:xfrm>
            <a:off x="6881813" y="4640263"/>
            <a:ext cx="134937" cy="158750"/>
            <a:chOff x="4320" y="3128"/>
            <a:chExt cx="415" cy="424"/>
          </a:xfrm>
        </p:grpSpPr>
        <p:sp>
          <p:nvSpPr>
            <p:cNvPr id="5184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86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2" name="Group 198"/>
          <p:cNvGrpSpPr>
            <a:grpSpLocks/>
          </p:cNvGrpSpPr>
          <p:nvPr/>
        </p:nvGrpSpPr>
        <p:grpSpPr bwMode="auto">
          <a:xfrm>
            <a:off x="6916738" y="3722688"/>
            <a:ext cx="1120775" cy="1066800"/>
            <a:chOff x="1676400" y="3352800"/>
            <a:chExt cx="3194050" cy="2438400"/>
          </a:xfrm>
        </p:grpSpPr>
        <p:pic>
          <p:nvPicPr>
            <p:cNvPr id="5167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68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170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1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3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74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180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1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2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3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175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176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7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8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9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169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3" name="Group 279"/>
          <p:cNvGrpSpPr>
            <a:grpSpLocks noChangeAspect="1"/>
          </p:cNvGrpSpPr>
          <p:nvPr/>
        </p:nvGrpSpPr>
        <p:grpSpPr bwMode="auto">
          <a:xfrm>
            <a:off x="7678738" y="4537075"/>
            <a:ext cx="104775" cy="123825"/>
            <a:chOff x="4320" y="3128"/>
            <a:chExt cx="415" cy="424"/>
          </a:xfrm>
        </p:grpSpPr>
        <p:sp>
          <p:nvSpPr>
            <p:cNvPr id="5163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65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4" name="Group 221"/>
          <p:cNvGrpSpPr>
            <a:grpSpLocks/>
          </p:cNvGrpSpPr>
          <p:nvPr/>
        </p:nvGrpSpPr>
        <p:grpSpPr bwMode="auto">
          <a:xfrm>
            <a:off x="7721600" y="3938588"/>
            <a:ext cx="706438" cy="685800"/>
            <a:chOff x="1676400" y="3352800"/>
            <a:chExt cx="3194050" cy="2438400"/>
          </a:xfrm>
        </p:grpSpPr>
        <p:pic>
          <p:nvPicPr>
            <p:cNvPr id="5146" name="Picture 592" descr="RecursionHouse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47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149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53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159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0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1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2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154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155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6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7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8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148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" name="Group 173"/>
          <p:cNvGrpSpPr>
            <a:grpSpLocks/>
          </p:cNvGrpSpPr>
          <p:nvPr/>
        </p:nvGrpSpPr>
        <p:grpSpPr bwMode="auto">
          <a:xfrm>
            <a:off x="6629400" y="4572000"/>
            <a:ext cx="2838450" cy="2101850"/>
            <a:chOff x="3792" y="2736"/>
            <a:chExt cx="1788" cy="1324"/>
          </a:xfrm>
        </p:grpSpPr>
        <p:sp>
          <p:nvSpPr>
            <p:cNvPr id="5136" name="Text Box 154"/>
            <p:cNvSpPr txBox="1">
              <a:spLocks noChangeArrowheads="1"/>
            </p:cNvSpPr>
            <p:nvPr/>
          </p:nvSpPr>
          <p:spPr bwMode="auto">
            <a:xfrm>
              <a:off x="3792" y="3312"/>
              <a:ext cx="1788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Use brute force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to get into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the smallest house.</a:t>
              </a:r>
            </a:p>
          </p:txBody>
        </p:sp>
        <p:grpSp>
          <p:nvGrpSpPr>
            <p:cNvPr id="5137" name="Group 165"/>
            <p:cNvGrpSpPr>
              <a:grpSpLocks/>
            </p:cNvGrpSpPr>
            <p:nvPr/>
          </p:nvGrpSpPr>
          <p:grpSpPr bwMode="auto">
            <a:xfrm>
              <a:off x="4704" y="2736"/>
              <a:ext cx="290" cy="487"/>
              <a:chOff x="1615" y="1385"/>
              <a:chExt cx="1058" cy="2016"/>
            </a:xfrm>
          </p:grpSpPr>
          <p:sp>
            <p:nvSpPr>
              <p:cNvPr id="5138" name="Freeform 157"/>
              <p:cNvSpPr>
                <a:spLocks/>
              </p:cNvSpPr>
              <p:nvPr/>
            </p:nvSpPr>
            <p:spPr bwMode="auto">
              <a:xfrm>
                <a:off x="1615" y="2056"/>
                <a:ext cx="1058" cy="1345"/>
              </a:xfrm>
              <a:custGeom>
                <a:avLst/>
                <a:gdLst>
                  <a:gd name="T0" fmla="*/ 594 w 1058"/>
                  <a:gd name="T1" fmla="*/ 0 h 1345"/>
                  <a:gd name="T2" fmla="*/ 412 w 1058"/>
                  <a:gd name="T3" fmla="*/ 41 h 1345"/>
                  <a:gd name="T4" fmla="*/ 315 w 1058"/>
                  <a:gd name="T5" fmla="*/ 133 h 1345"/>
                  <a:gd name="T6" fmla="*/ 361 w 1058"/>
                  <a:gd name="T7" fmla="*/ 287 h 1345"/>
                  <a:gd name="T8" fmla="*/ 206 w 1058"/>
                  <a:gd name="T9" fmla="*/ 380 h 1345"/>
                  <a:gd name="T10" fmla="*/ 79 w 1058"/>
                  <a:gd name="T11" fmla="*/ 514 h 1345"/>
                  <a:gd name="T12" fmla="*/ 7 w 1058"/>
                  <a:gd name="T13" fmla="*/ 696 h 1345"/>
                  <a:gd name="T14" fmla="*/ 0 w 1058"/>
                  <a:gd name="T15" fmla="*/ 895 h 1345"/>
                  <a:gd name="T16" fmla="*/ 72 w 1058"/>
                  <a:gd name="T17" fmla="*/ 1081 h 1345"/>
                  <a:gd name="T18" fmla="*/ 257 w 1058"/>
                  <a:gd name="T19" fmla="*/ 1245 h 1345"/>
                  <a:gd name="T20" fmla="*/ 526 w 1058"/>
                  <a:gd name="T21" fmla="*/ 1338 h 1345"/>
                  <a:gd name="T22" fmla="*/ 748 w 1058"/>
                  <a:gd name="T23" fmla="*/ 1334 h 1345"/>
                  <a:gd name="T24" fmla="*/ 903 w 1058"/>
                  <a:gd name="T25" fmla="*/ 1225 h 1345"/>
                  <a:gd name="T26" fmla="*/ 1017 w 1058"/>
                  <a:gd name="T27" fmla="*/ 1060 h 1345"/>
                  <a:gd name="T28" fmla="*/ 1058 w 1058"/>
                  <a:gd name="T29" fmla="*/ 871 h 1345"/>
                  <a:gd name="T30" fmla="*/ 1020 w 1058"/>
                  <a:gd name="T31" fmla="*/ 669 h 1345"/>
                  <a:gd name="T32" fmla="*/ 892 w 1058"/>
                  <a:gd name="T33" fmla="*/ 470 h 1345"/>
                  <a:gd name="T34" fmla="*/ 762 w 1058"/>
                  <a:gd name="T35" fmla="*/ 376 h 1345"/>
                  <a:gd name="T36" fmla="*/ 604 w 1058"/>
                  <a:gd name="T37" fmla="*/ 325 h 1345"/>
                  <a:gd name="T38" fmla="*/ 676 w 1058"/>
                  <a:gd name="T39" fmla="*/ 387 h 1345"/>
                  <a:gd name="T40" fmla="*/ 793 w 1058"/>
                  <a:gd name="T41" fmla="*/ 432 h 1345"/>
                  <a:gd name="T42" fmla="*/ 903 w 1058"/>
                  <a:gd name="T43" fmla="*/ 562 h 1345"/>
                  <a:gd name="T44" fmla="*/ 969 w 1058"/>
                  <a:gd name="T45" fmla="*/ 669 h 1345"/>
                  <a:gd name="T46" fmla="*/ 1010 w 1058"/>
                  <a:gd name="T47" fmla="*/ 840 h 1345"/>
                  <a:gd name="T48" fmla="*/ 989 w 1058"/>
                  <a:gd name="T49" fmla="*/ 987 h 1345"/>
                  <a:gd name="T50" fmla="*/ 916 w 1058"/>
                  <a:gd name="T51" fmla="*/ 1129 h 1345"/>
                  <a:gd name="T52" fmla="*/ 824 w 1058"/>
                  <a:gd name="T53" fmla="*/ 1231 h 1345"/>
                  <a:gd name="T54" fmla="*/ 711 w 1058"/>
                  <a:gd name="T55" fmla="*/ 1293 h 1345"/>
                  <a:gd name="T56" fmla="*/ 574 w 1058"/>
                  <a:gd name="T57" fmla="*/ 1297 h 1345"/>
                  <a:gd name="T58" fmla="*/ 371 w 1058"/>
                  <a:gd name="T59" fmla="*/ 1245 h 1345"/>
                  <a:gd name="T60" fmla="*/ 213 w 1058"/>
                  <a:gd name="T61" fmla="*/ 1153 h 1345"/>
                  <a:gd name="T62" fmla="*/ 110 w 1058"/>
                  <a:gd name="T63" fmla="*/ 1046 h 1345"/>
                  <a:gd name="T64" fmla="*/ 51 w 1058"/>
                  <a:gd name="T65" fmla="*/ 905 h 1345"/>
                  <a:gd name="T66" fmla="*/ 51 w 1058"/>
                  <a:gd name="T67" fmla="*/ 710 h 1345"/>
                  <a:gd name="T68" fmla="*/ 99 w 1058"/>
                  <a:gd name="T69" fmla="*/ 556 h 1345"/>
                  <a:gd name="T70" fmla="*/ 216 w 1058"/>
                  <a:gd name="T71" fmla="*/ 432 h 1345"/>
                  <a:gd name="T72" fmla="*/ 347 w 1058"/>
                  <a:gd name="T73" fmla="*/ 356 h 1345"/>
                  <a:gd name="T74" fmla="*/ 440 w 1058"/>
                  <a:gd name="T75" fmla="*/ 318 h 1345"/>
                  <a:gd name="T76" fmla="*/ 388 w 1058"/>
                  <a:gd name="T77" fmla="*/ 150 h 1345"/>
                  <a:gd name="T78" fmla="*/ 423 w 1058"/>
                  <a:gd name="T79" fmla="*/ 102 h 1345"/>
                  <a:gd name="T80" fmla="*/ 532 w 1058"/>
                  <a:gd name="T81" fmla="*/ 58 h 1345"/>
                  <a:gd name="T82" fmla="*/ 563 w 1058"/>
                  <a:gd name="T83" fmla="*/ 161 h 1345"/>
                  <a:gd name="T84" fmla="*/ 526 w 1058"/>
                  <a:gd name="T85" fmla="*/ 400 h 1345"/>
                  <a:gd name="T86" fmla="*/ 608 w 1058"/>
                  <a:gd name="T87" fmla="*/ 460 h 13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58"/>
                  <a:gd name="T133" fmla="*/ 0 h 1345"/>
                  <a:gd name="T134" fmla="*/ 1058 w 1058"/>
                  <a:gd name="T135" fmla="*/ 1345 h 13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58" h="1345">
                    <a:moveTo>
                      <a:pt x="608" y="460"/>
                    </a:moveTo>
                    <a:lnTo>
                      <a:pt x="594" y="0"/>
                    </a:lnTo>
                    <a:lnTo>
                      <a:pt x="532" y="10"/>
                    </a:lnTo>
                    <a:lnTo>
                      <a:pt x="412" y="41"/>
                    </a:lnTo>
                    <a:lnTo>
                      <a:pt x="340" y="78"/>
                    </a:lnTo>
                    <a:lnTo>
                      <a:pt x="315" y="133"/>
                    </a:lnTo>
                    <a:lnTo>
                      <a:pt x="358" y="253"/>
                    </a:lnTo>
                    <a:lnTo>
                      <a:pt x="361" y="287"/>
                    </a:lnTo>
                    <a:lnTo>
                      <a:pt x="278" y="328"/>
                    </a:lnTo>
                    <a:lnTo>
                      <a:pt x="206" y="380"/>
                    </a:lnTo>
                    <a:lnTo>
                      <a:pt x="151" y="439"/>
                    </a:lnTo>
                    <a:lnTo>
                      <a:pt x="79" y="514"/>
                    </a:lnTo>
                    <a:lnTo>
                      <a:pt x="31" y="597"/>
                    </a:lnTo>
                    <a:lnTo>
                      <a:pt x="7" y="696"/>
                    </a:lnTo>
                    <a:lnTo>
                      <a:pt x="0" y="778"/>
                    </a:lnTo>
                    <a:lnTo>
                      <a:pt x="0" y="895"/>
                    </a:lnTo>
                    <a:lnTo>
                      <a:pt x="27" y="1015"/>
                    </a:lnTo>
                    <a:lnTo>
                      <a:pt x="72" y="1081"/>
                    </a:lnTo>
                    <a:lnTo>
                      <a:pt x="154" y="1163"/>
                    </a:lnTo>
                    <a:lnTo>
                      <a:pt x="257" y="1245"/>
                    </a:lnTo>
                    <a:lnTo>
                      <a:pt x="378" y="1303"/>
                    </a:lnTo>
                    <a:lnTo>
                      <a:pt x="526" y="1338"/>
                    </a:lnTo>
                    <a:lnTo>
                      <a:pt x="666" y="1345"/>
                    </a:lnTo>
                    <a:lnTo>
                      <a:pt x="748" y="1334"/>
                    </a:lnTo>
                    <a:lnTo>
                      <a:pt x="820" y="1293"/>
                    </a:lnTo>
                    <a:lnTo>
                      <a:pt x="903" y="1225"/>
                    </a:lnTo>
                    <a:lnTo>
                      <a:pt x="947" y="1153"/>
                    </a:lnTo>
                    <a:lnTo>
                      <a:pt x="1017" y="1060"/>
                    </a:lnTo>
                    <a:lnTo>
                      <a:pt x="1041" y="973"/>
                    </a:lnTo>
                    <a:lnTo>
                      <a:pt x="1058" y="871"/>
                    </a:lnTo>
                    <a:lnTo>
                      <a:pt x="1048" y="768"/>
                    </a:lnTo>
                    <a:lnTo>
                      <a:pt x="1020" y="669"/>
                    </a:lnTo>
                    <a:lnTo>
                      <a:pt x="969" y="566"/>
                    </a:lnTo>
                    <a:lnTo>
                      <a:pt x="892" y="470"/>
                    </a:lnTo>
                    <a:lnTo>
                      <a:pt x="831" y="407"/>
                    </a:lnTo>
                    <a:lnTo>
                      <a:pt x="762" y="376"/>
                    </a:lnTo>
                    <a:lnTo>
                      <a:pt x="670" y="339"/>
                    </a:lnTo>
                    <a:lnTo>
                      <a:pt x="604" y="325"/>
                    </a:lnTo>
                    <a:lnTo>
                      <a:pt x="604" y="366"/>
                    </a:lnTo>
                    <a:lnTo>
                      <a:pt x="676" y="387"/>
                    </a:lnTo>
                    <a:lnTo>
                      <a:pt x="738" y="400"/>
                    </a:lnTo>
                    <a:lnTo>
                      <a:pt x="793" y="432"/>
                    </a:lnTo>
                    <a:lnTo>
                      <a:pt x="855" y="494"/>
                    </a:lnTo>
                    <a:lnTo>
                      <a:pt x="903" y="562"/>
                    </a:lnTo>
                    <a:lnTo>
                      <a:pt x="934" y="607"/>
                    </a:lnTo>
                    <a:lnTo>
                      <a:pt x="969" y="669"/>
                    </a:lnTo>
                    <a:lnTo>
                      <a:pt x="996" y="758"/>
                    </a:lnTo>
                    <a:lnTo>
                      <a:pt x="1010" y="840"/>
                    </a:lnTo>
                    <a:lnTo>
                      <a:pt x="1010" y="912"/>
                    </a:lnTo>
                    <a:lnTo>
                      <a:pt x="989" y="987"/>
                    </a:lnTo>
                    <a:lnTo>
                      <a:pt x="965" y="1060"/>
                    </a:lnTo>
                    <a:lnTo>
                      <a:pt x="916" y="1129"/>
                    </a:lnTo>
                    <a:lnTo>
                      <a:pt x="872" y="1183"/>
                    </a:lnTo>
                    <a:lnTo>
                      <a:pt x="824" y="1231"/>
                    </a:lnTo>
                    <a:lnTo>
                      <a:pt x="762" y="1262"/>
                    </a:lnTo>
                    <a:lnTo>
                      <a:pt x="711" y="1293"/>
                    </a:lnTo>
                    <a:lnTo>
                      <a:pt x="659" y="1303"/>
                    </a:lnTo>
                    <a:lnTo>
                      <a:pt x="574" y="1297"/>
                    </a:lnTo>
                    <a:lnTo>
                      <a:pt x="471" y="1283"/>
                    </a:lnTo>
                    <a:lnTo>
                      <a:pt x="371" y="1245"/>
                    </a:lnTo>
                    <a:lnTo>
                      <a:pt x="288" y="1204"/>
                    </a:lnTo>
                    <a:lnTo>
                      <a:pt x="213" y="1153"/>
                    </a:lnTo>
                    <a:lnTo>
                      <a:pt x="151" y="1098"/>
                    </a:lnTo>
                    <a:lnTo>
                      <a:pt x="110" y="1046"/>
                    </a:lnTo>
                    <a:lnTo>
                      <a:pt x="69" y="984"/>
                    </a:lnTo>
                    <a:lnTo>
                      <a:pt x="51" y="905"/>
                    </a:lnTo>
                    <a:lnTo>
                      <a:pt x="48" y="799"/>
                    </a:lnTo>
                    <a:lnTo>
                      <a:pt x="51" y="710"/>
                    </a:lnTo>
                    <a:lnTo>
                      <a:pt x="72" y="634"/>
                    </a:lnTo>
                    <a:lnTo>
                      <a:pt x="99" y="556"/>
                    </a:lnTo>
                    <a:lnTo>
                      <a:pt x="154" y="490"/>
                    </a:lnTo>
                    <a:lnTo>
                      <a:pt x="216" y="432"/>
                    </a:lnTo>
                    <a:lnTo>
                      <a:pt x="278" y="390"/>
                    </a:lnTo>
                    <a:lnTo>
                      <a:pt x="347" y="356"/>
                    </a:lnTo>
                    <a:lnTo>
                      <a:pt x="399" y="328"/>
                    </a:lnTo>
                    <a:lnTo>
                      <a:pt x="440" y="318"/>
                    </a:lnTo>
                    <a:lnTo>
                      <a:pt x="440" y="304"/>
                    </a:lnTo>
                    <a:lnTo>
                      <a:pt x="388" y="150"/>
                    </a:lnTo>
                    <a:lnTo>
                      <a:pt x="388" y="123"/>
                    </a:lnTo>
                    <a:lnTo>
                      <a:pt x="423" y="102"/>
                    </a:lnTo>
                    <a:lnTo>
                      <a:pt x="471" y="71"/>
                    </a:lnTo>
                    <a:lnTo>
                      <a:pt x="532" y="58"/>
                    </a:lnTo>
                    <a:lnTo>
                      <a:pt x="556" y="58"/>
                    </a:lnTo>
                    <a:lnTo>
                      <a:pt x="563" y="161"/>
                    </a:lnTo>
                    <a:lnTo>
                      <a:pt x="546" y="304"/>
                    </a:lnTo>
                    <a:lnTo>
                      <a:pt x="526" y="400"/>
                    </a:lnTo>
                    <a:lnTo>
                      <a:pt x="563" y="439"/>
                    </a:lnTo>
                    <a:lnTo>
                      <a:pt x="608" y="46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" name="Freeform 158"/>
              <p:cNvSpPr>
                <a:spLocks/>
              </p:cNvSpPr>
              <p:nvPr/>
            </p:nvSpPr>
            <p:spPr bwMode="auto">
              <a:xfrm>
                <a:off x="1943" y="1727"/>
                <a:ext cx="168" cy="402"/>
              </a:xfrm>
              <a:custGeom>
                <a:avLst/>
                <a:gdLst>
                  <a:gd name="T0" fmla="*/ 154 w 168"/>
                  <a:gd name="T1" fmla="*/ 341 h 402"/>
                  <a:gd name="T2" fmla="*/ 154 w 168"/>
                  <a:gd name="T3" fmla="*/ 282 h 402"/>
                  <a:gd name="T4" fmla="*/ 137 w 168"/>
                  <a:gd name="T5" fmla="*/ 190 h 402"/>
                  <a:gd name="T6" fmla="*/ 103 w 168"/>
                  <a:gd name="T7" fmla="*/ 135 h 402"/>
                  <a:gd name="T8" fmla="*/ 55 w 168"/>
                  <a:gd name="T9" fmla="*/ 31 h 402"/>
                  <a:gd name="T10" fmla="*/ 34 w 168"/>
                  <a:gd name="T11" fmla="*/ 0 h 402"/>
                  <a:gd name="T12" fmla="*/ 0 w 168"/>
                  <a:gd name="T13" fmla="*/ 21 h 402"/>
                  <a:gd name="T14" fmla="*/ 0 w 168"/>
                  <a:gd name="T15" fmla="*/ 45 h 402"/>
                  <a:gd name="T16" fmla="*/ 24 w 168"/>
                  <a:gd name="T17" fmla="*/ 86 h 402"/>
                  <a:gd name="T18" fmla="*/ 61 w 168"/>
                  <a:gd name="T19" fmla="*/ 169 h 402"/>
                  <a:gd name="T20" fmla="*/ 92 w 168"/>
                  <a:gd name="T21" fmla="*/ 231 h 402"/>
                  <a:gd name="T22" fmla="*/ 96 w 168"/>
                  <a:gd name="T23" fmla="*/ 289 h 402"/>
                  <a:gd name="T24" fmla="*/ 106 w 168"/>
                  <a:gd name="T25" fmla="*/ 382 h 402"/>
                  <a:gd name="T26" fmla="*/ 137 w 168"/>
                  <a:gd name="T27" fmla="*/ 402 h 402"/>
                  <a:gd name="T28" fmla="*/ 168 w 168"/>
                  <a:gd name="T29" fmla="*/ 375 h 402"/>
                  <a:gd name="T30" fmla="*/ 154 w 168"/>
                  <a:gd name="T31" fmla="*/ 341 h 4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8"/>
                  <a:gd name="T49" fmla="*/ 0 h 402"/>
                  <a:gd name="T50" fmla="*/ 168 w 168"/>
                  <a:gd name="T51" fmla="*/ 402 h 40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8" h="402">
                    <a:moveTo>
                      <a:pt x="154" y="341"/>
                    </a:moveTo>
                    <a:lnTo>
                      <a:pt x="154" y="282"/>
                    </a:lnTo>
                    <a:lnTo>
                      <a:pt x="137" y="190"/>
                    </a:lnTo>
                    <a:lnTo>
                      <a:pt x="103" y="135"/>
                    </a:lnTo>
                    <a:lnTo>
                      <a:pt x="55" y="31"/>
                    </a:lnTo>
                    <a:lnTo>
                      <a:pt x="34" y="0"/>
                    </a:lnTo>
                    <a:lnTo>
                      <a:pt x="0" y="21"/>
                    </a:lnTo>
                    <a:lnTo>
                      <a:pt x="0" y="45"/>
                    </a:lnTo>
                    <a:lnTo>
                      <a:pt x="24" y="86"/>
                    </a:lnTo>
                    <a:lnTo>
                      <a:pt x="61" y="169"/>
                    </a:lnTo>
                    <a:lnTo>
                      <a:pt x="92" y="231"/>
                    </a:lnTo>
                    <a:lnTo>
                      <a:pt x="96" y="289"/>
                    </a:lnTo>
                    <a:lnTo>
                      <a:pt x="106" y="382"/>
                    </a:lnTo>
                    <a:lnTo>
                      <a:pt x="137" y="402"/>
                    </a:lnTo>
                    <a:lnTo>
                      <a:pt x="168" y="375"/>
                    </a:lnTo>
                    <a:lnTo>
                      <a:pt x="154" y="34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" name="Freeform 159"/>
              <p:cNvSpPr>
                <a:spLocks/>
              </p:cNvSpPr>
              <p:nvPr/>
            </p:nvSpPr>
            <p:spPr bwMode="auto">
              <a:xfrm>
                <a:off x="2090" y="1735"/>
                <a:ext cx="182" cy="92"/>
              </a:xfrm>
              <a:custGeom>
                <a:avLst/>
                <a:gdLst>
                  <a:gd name="T0" fmla="*/ 182 w 182"/>
                  <a:gd name="T1" fmla="*/ 85 h 92"/>
                  <a:gd name="T2" fmla="*/ 171 w 182"/>
                  <a:gd name="T3" fmla="*/ 61 h 92"/>
                  <a:gd name="T4" fmla="*/ 113 w 182"/>
                  <a:gd name="T5" fmla="*/ 24 h 92"/>
                  <a:gd name="T6" fmla="*/ 51 w 182"/>
                  <a:gd name="T7" fmla="*/ 0 h 92"/>
                  <a:gd name="T8" fmla="*/ 17 w 182"/>
                  <a:gd name="T9" fmla="*/ 0 h 92"/>
                  <a:gd name="T10" fmla="*/ 0 w 182"/>
                  <a:gd name="T11" fmla="*/ 20 h 92"/>
                  <a:gd name="T12" fmla="*/ 10 w 182"/>
                  <a:gd name="T13" fmla="*/ 51 h 92"/>
                  <a:gd name="T14" fmla="*/ 68 w 182"/>
                  <a:gd name="T15" fmla="*/ 71 h 92"/>
                  <a:gd name="T16" fmla="*/ 151 w 182"/>
                  <a:gd name="T17" fmla="*/ 92 h 92"/>
                  <a:gd name="T18" fmla="*/ 182 w 182"/>
                  <a:gd name="T19" fmla="*/ 85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2"/>
                  <a:gd name="T31" fmla="*/ 0 h 92"/>
                  <a:gd name="T32" fmla="*/ 182 w 182"/>
                  <a:gd name="T33" fmla="*/ 92 h 9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2" h="92">
                    <a:moveTo>
                      <a:pt x="182" y="85"/>
                    </a:moveTo>
                    <a:lnTo>
                      <a:pt x="171" y="61"/>
                    </a:lnTo>
                    <a:lnTo>
                      <a:pt x="113" y="24"/>
                    </a:lnTo>
                    <a:lnTo>
                      <a:pt x="51" y="0"/>
                    </a:lnTo>
                    <a:lnTo>
                      <a:pt x="17" y="0"/>
                    </a:lnTo>
                    <a:lnTo>
                      <a:pt x="0" y="20"/>
                    </a:lnTo>
                    <a:lnTo>
                      <a:pt x="10" y="51"/>
                    </a:lnTo>
                    <a:lnTo>
                      <a:pt x="68" y="71"/>
                    </a:lnTo>
                    <a:lnTo>
                      <a:pt x="151" y="92"/>
                    </a:lnTo>
                    <a:lnTo>
                      <a:pt x="182" y="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" name="Freeform 160"/>
              <p:cNvSpPr>
                <a:spLocks/>
              </p:cNvSpPr>
              <p:nvPr/>
            </p:nvSpPr>
            <p:spPr bwMode="auto">
              <a:xfrm>
                <a:off x="2047" y="1458"/>
                <a:ext cx="129" cy="168"/>
              </a:xfrm>
              <a:custGeom>
                <a:avLst/>
                <a:gdLst>
                  <a:gd name="T0" fmla="*/ 123 w 129"/>
                  <a:gd name="T1" fmla="*/ 0 h 168"/>
                  <a:gd name="T2" fmla="*/ 129 w 129"/>
                  <a:gd name="T3" fmla="*/ 24 h 168"/>
                  <a:gd name="T4" fmla="*/ 92 w 129"/>
                  <a:gd name="T5" fmla="*/ 106 h 168"/>
                  <a:gd name="T6" fmla="*/ 62 w 129"/>
                  <a:gd name="T7" fmla="*/ 147 h 168"/>
                  <a:gd name="T8" fmla="*/ 38 w 129"/>
                  <a:gd name="T9" fmla="*/ 168 h 168"/>
                  <a:gd name="T10" fmla="*/ 11 w 129"/>
                  <a:gd name="T11" fmla="*/ 168 h 168"/>
                  <a:gd name="T12" fmla="*/ 0 w 129"/>
                  <a:gd name="T13" fmla="*/ 147 h 168"/>
                  <a:gd name="T14" fmla="*/ 7 w 129"/>
                  <a:gd name="T15" fmla="*/ 116 h 168"/>
                  <a:gd name="T16" fmla="*/ 79 w 129"/>
                  <a:gd name="T17" fmla="*/ 44 h 168"/>
                  <a:gd name="T18" fmla="*/ 123 w 129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68"/>
                  <a:gd name="T32" fmla="*/ 129 w 129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68">
                    <a:moveTo>
                      <a:pt x="123" y="0"/>
                    </a:moveTo>
                    <a:lnTo>
                      <a:pt x="129" y="24"/>
                    </a:lnTo>
                    <a:lnTo>
                      <a:pt x="92" y="106"/>
                    </a:lnTo>
                    <a:lnTo>
                      <a:pt x="62" y="147"/>
                    </a:lnTo>
                    <a:lnTo>
                      <a:pt x="38" y="168"/>
                    </a:lnTo>
                    <a:lnTo>
                      <a:pt x="11" y="168"/>
                    </a:lnTo>
                    <a:lnTo>
                      <a:pt x="0" y="147"/>
                    </a:lnTo>
                    <a:lnTo>
                      <a:pt x="7" y="116"/>
                    </a:lnTo>
                    <a:lnTo>
                      <a:pt x="79" y="44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" name="Freeform 161"/>
              <p:cNvSpPr>
                <a:spLocks/>
              </p:cNvSpPr>
              <p:nvPr/>
            </p:nvSpPr>
            <p:spPr bwMode="auto">
              <a:xfrm>
                <a:off x="1914" y="1385"/>
                <a:ext cx="69" cy="187"/>
              </a:xfrm>
              <a:custGeom>
                <a:avLst/>
                <a:gdLst>
                  <a:gd name="T0" fmla="*/ 10 w 69"/>
                  <a:gd name="T1" fmla="*/ 0 h 187"/>
                  <a:gd name="T2" fmla="*/ 42 w 69"/>
                  <a:gd name="T3" fmla="*/ 55 h 187"/>
                  <a:gd name="T4" fmla="*/ 59 w 69"/>
                  <a:gd name="T5" fmla="*/ 116 h 187"/>
                  <a:gd name="T6" fmla="*/ 69 w 69"/>
                  <a:gd name="T7" fmla="*/ 163 h 187"/>
                  <a:gd name="T8" fmla="*/ 52 w 69"/>
                  <a:gd name="T9" fmla="*/ 187 h 187"/>
                  <a:gd name="T10" fmla="*/ 28 w 69"/>
                  <a:gd name="T11" fmla="*/ 187 h 187"/>
                  <a:gd name="T12" fmla="*/ 18 w 69"/>
                  <a:gd name="T13" fmla="*/ 167 h 187"/>
                  <a:gd name="T14" fmla="*/ 0 w 69"/>
                  <a:gd name="T15" fmla="*/ 126 h 187"/>
                  <a:gd name="T16" fmla="*/ 0 w 69"/>
                  <a:gd name="T17" fmla="*/ 61 h 187"/>
                  <a:gd name="T18" fmla="*/ 10 w 69"/>
                  <a:gd name="T19" fmla="*/ 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187"/>
                  <a:gd name="T32" fmla="*/ 69 w 69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187">
                    <a:moveTo>
                      <a:pt x="10" y="0"/>
                    </a:moveTo>
                    <a:lnTo>
                      <a:pt x="42" y="55"/>
                    </a:lnTo>
                    <a:lnTo>
                      <a:pt x="59" y="116"/>
                    </a:lnTo>
                    <a:lnTo>
                      <a:pt x="69" y="163"/>
                    </a:lnTo>
                    <a:lnTo>
                      <a:pt x="52" y="187"/>
                    </a:lnTo>
                    <a:lnTo>
                      <a:pt x="28" y="187"/>
                    </a:lnTo>
                    <a:lnTo>
                      <a:pt x="18" y="167"/>
                    </a:lnTo>
                    <a:lnTo>
                      <a:pt x="0" y="126"/>
                    </a:lnTo>
                    <a:lnTo>
                      <a:pt x="0" y="6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" name="Freeform 162"/>
              <p:cNvSpPr>
                <a:spLocks/>
              </p:cNvSpPr>
              <p:nvPr/>
            </p:nvSpPr>
            <p:spPr bwMode="auto">
              <a:xfrm>
                <a:off x="1673" y="1538"/>
                <a:ext cx="185" cy="93"/>
              </a:xfrm>
              <a:custGeom>
                <a:avLst/>
                <a:gdLst>
                  <a:gd name="T0" fmla="*/ 0 w 185"/>
                  <a:gd name="T1" fmla="*/ 0 h 93"/>
                  <a:gd name="T2" fmla="*/ 89 w 185"/>
                  <a:gd name="T3" fmla="*/ 11 h 93"/>
                  <a:gd name="T4" fmla="*/ 154 w 185"/>
                  <a:gd name="T5" fmla="*/ 28 h 93"/>
                  <a:gd name="T6" fmla="*/ 185 w 185"/>
                  <a:gd name="T7" fmla="*/ 52 h 93"/>
                  <a:gd name="T8" fmla="*/ 174 w 185"/>
                  <a:gd name="T9" fmla="*/ 83 h 93"/>
                  <a:gd name="T10" fmla="*/ 154 w 185"/>
                  <a:gd name="T11" fmla="*/ 93 h 93"/>
                  <a:gd name="T12" fmla="*/ 102 w 185"/>
                  <a:gd name="T13" fmla="*/ 79 h 93"/>
                  <a:gd name="T14" fmla="*/ 0 w 185"/>
                  <a:gd name="T15" fmla="*/ 0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85"/>
                  <a:gd name="T25" fmla="*/ 0 h 93"/>
                  <a:gd name="T26" fmla="*/ 185 w 185"/>
                  <a:gd name="T27" fmla="*/ 93 h 9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85" h="93">
                    <a:moveTo>
                      <a:pt x="0" y="0"/>
                    </a:moveTo>
                    <a:lnTo>
                      <a:pt x="89" y="11"/>
                    </a:lnTo>
                    <a:lnTo>
                      <a:pt x="154" y="28"/>
                    </a:lnTo>
                    <a:lnTo>
                      <a:pt x="185" y="52"/>
                    </a:lnTo>
                    <a:lnTo>
                      <a:pt x="174" y="83"/>
                    </a:lnTo>
                    <a:lnTo>
                      <a:pt x="154" y="93"/>
                    </a:lnTo>
                    <a:lnTo>
                      <a:pt x="102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" name="Freeform 163"/>
              <p:cNvSpPr>
                <a:spLocks/>
              </p:cNvSpPr>
              <p:nvPr/>
            </p:nvSpPr>
            <p:spPr bwMode="auto">
              <a:xfrm>
                <a:off x="1652" y="1696"/>
                <a:ext cx="205" cy="143"/>
              </a:xfrm>
              <a:custGeom>
                <a:avLst/>
                <a:gdLst>
                  <a:gd name="T0" fmla="*/ 11 w 205"/>
                  <a:gd name="T1" fmla="*/ 102 h 143"/>
                  <a:gd name="T2" fmla="*/ 52 w 205"/>
                  <a:gd name="T3" fmla="*/ 57 h 143"/>
                  <a:gd name="T4" fmla="*/ 117 w 205"/>
                  <a:gd name="T5" fmla="*/ 17 h 143"/>
                  <a:gd name="T6" fmla="*/ 175 w 205"/>
                  <a:gd name="T7" fmla="*/ 0 h 143"/>
                  <a:gd name="T8" fmla="*/ 199 w 205"/>
                  <a:gd name="T9" fmla="*/ 0 h 143"/>
                  <a:gd name="T10" fmla="*/ 205 w 205"/>
                  <a:gd name="T11" fmla="*/ 30 h 143"/>
                  <a:gd name="T12" fmla="*/ 188 w 205"/>
                  <a:gd name="T13" fmla="*/ 51 h 143"/>
                  <a:gd name="T14" fmla="*/ 144 w 205"/>
                  <a:gd name="T15" fmla="*/ 61 h 143"/>
                  <a:gd name="T16" fmla="*/ 103 w 205"/>
                  <a:gd name="T17" fmla="*/ 61 h 143"/>
                  <a:gd name="T18" fmla="*/ 55 w 205"/>
                  <a:gd name="T19" fmla="*/ 91 h 143"/>
                  <a:gd name="T20" fmla="*/ 14 w 205"/>
                  <a:gd name="T21" fmla="*/ 129 h 143"/>
                  <a:gd name="T22" fmla="*/ 0 w 205"/>
                  <a:gd name="T23" fmla="*/ 143 h 143"/>
                  <a:gd name="T24" fmla="*/ 11 w 205"/>
                  <a:gd name="T25" fmla="*/ 102 h 1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05"/>
                  <a:gd name="T40" fmla="*/ 0 h 143"/>
                  <a:gd name="T41" fmla="*/ 205 w 205"/>
                  <a:gd name="T42" fmla="*/ 143 h 1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05" h="143">
                    <a:moveTo>
                      <a:pt x="11" y="102"/>
                    </a:moveTo>
                    <a:lnTo>
                      <a:pt x="52" y="57"/>
                    </a:lnTo>
                    <a:lnTo>
                      <a:pt x="117" y="17"/>
                    </a:lnTo>
                    <a:lnTo>
                      <a:pt x="175" y="0"/>
                    </a:lnTo>
                    <a:lnTo>
                      <a:pt x="199" y="0"/>
                    </a:lnTo>
                    <a:lnTo>
                      <a:pt x="205" y="30"/>
                    </a:lnTo>
                    <a:lnTo>
                      <a:pt x="188" y="51"/>
                    </a:lnTo>
                    <a:lnTo>
                      <a:pt x="144" y="61"/>
                    </a:lnTo>
                    <a:lnTo>
                      <a:pt x="103" y="61"/>
                    </a:lnTo>
                    <a:lnTo>
                      <a:pt x="55" y="91"/>
                    </a:lnTo>
                    <a:lnTo>
                      <a:pt x="14" y="129"/>
                    </a:lnTo>
                    <a:lnTo>
                      <a:pt x="0" y="143"/>
                    </a:lnTo>
                    <a:lnTo>
                      <a:pt x="11" y="10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" name="Freeform 164"/>
              <p:cNvSpPr>
                <a:spLocks/>
              </p:cNvSpPr>
              <p:nvPr/>
            </p:nvSpPr>
            <p:spPr bwMode="auto">
              <a:xfrm>
                <a:off x="1874" y="1818"/>
                <a:ext cx="54" cy="104"/>
              </a:xfrm>
              <a:custGeom>
                <a:avLst/>
                <a:gdLst>
                  <a:gd name="T0" fmla="*/ 25 w 54"/>
                  <a:gd name="T1" fmla="*/ 104 h 104"/>
                  <a:gd name="T2" fmla="*/ 0 w 54"/>
                  <a:gd name="T3" fmla="*/ 60 h 104"/>
                  <a:gd name="T4" fmla="*/ 0 w 54"/>
                  <a:gd name="T5" fmla="*/ 18 h 104"/>
                  <a:gd name="T6" fmla="*/ 30 w 54"/>
                  <a:gd name="T7" fmla="*/ 0 h 104"/>
                  <a:gd name="T8" fmla="*/ 54 w 54"/>
                  <a:gd name="T9" fmla="*/ 21 h 104"/>
                  <a:gd name="T10" fmla="*/ 40 w 54"/>
                  <a:gd name="T11" fmla="*/ 63 h 104"/>
                  <a:gd name="T12" fmla="*/ 25 w 54"/>
                  <a:gd name="T13" fmla="*/ 104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104"/>
                  <a:gd name="T23" fmla="*/ 54 w 54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104">
                    <a:moveTo>
                      <a:pt x="25" y="104"/>
                    </a:moveTo>
                    <a:lnTo>
                      <a:pt x="0" y="60"/>
                    </a:lnTo>
                    <a:lnTo>
                      <a:pt x="0" y="18"/>
                    </a:lnTo>
                    <a:lnTo>
                      <a:pt x="30" y="0"/>
                    </a:lnTo>
                    <a:lnTo>
                      <a:pt x="54" y="21"/>
                    </a:lnTo>
                    <a:lnTo>
                      <a:pt x="40" y="63"/>
                    </a:lnTo>
                    <a:lnTo>
                      <a:pt x="25" y="10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4" name="AutoShape 3"/>
          <p:cNvSpPr>
            <a:spLocks noChangeArrowheads="1"/>
          </p:cNvSpPr>
          <p:nvPr/>
        </p:nvSpPr>
        <p:spPr bwMode="auto">
          <a:xfrm>
            <a:off x="1995488" y="2136775"/>
            <a:ext cx="6843712" cy="987425"/>
          </a:xfrm>
          <a:prstGeom prst="wedgeRoundRectCallout">
            <a:avLst>
              <a:gd name="adj1" fmla="val -53667"/>
              <a:gd name="adj2" fmla="val 127009"/>
              <a:gd name="adj3" fmla="val 16667"/>
            </a:avLst>
          </a:pr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>
                <a:latin typeface="Arial Rounded MT Bold" pitchFamily="34" charset="0"/>
              </a:rPr>
              <a:t>All that work for nothing!</a:t>
            </a:r>
          </a:p>
        </p:txBody>
      </p:sp>
      <p:grpSp>
        <p:nvGrpSpPr>
          <p:cNvPr id="105475" name="Group 4"/>
          <p:cNvGrpSpPr>
            <a:grpSpLocks/>
          </p:cNvGrpSpPr>
          <p:nvPr/>
        </p:nvGrpSpPr>
        <p:grpSpPr bwMode="auto">
          <a:xfrm flipH="1">
            <a:off x="361950" y="3124200"/>
            <a:ext cx="1785938" cy="3657600"/>
            <a:chOff x="2308" y="1513"/>
            <a:chExt cx="1162" cy="2570"/>
          </a:xfrm>
        </p:grpSpPr>
        <p:grpSp>
          <p:nvGrpSpPr>
            <p:cNvPr id="105477" name="Group 5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5485" name="Freeform 6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6" name="Freeform 7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7" name="Freeform 8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8" name="Freeform 9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89" name="Freeform 10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490" name="Freeform 11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5478" name="Freeform 12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79" name="Freeform 13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0" name="Oval 14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5481" name="Oval 15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5482" name="Oval 16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5483" name="Oval 17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5484" name="Oval 18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2400">
                <a:latin typeface="Arial Rounded MT Bold" pitchFamily="34" charset="0"/>
              </a:endParaRPr>
            </a:p>
          </p:txBody>
        </p:sp>
      </p:grpSp>
      <p:sp>
        <p:nvSpPr>
          <p:cNvPr id="105476" name="Rectangle 2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Cutting into d pieces.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6" name="Table 35"/>
          <p:cNvGraphicFramePr>
            <a:graphicFrameLocks noGrp="1"/>
          </p:cNvGraphicFramePr>
          <p:nvPr/>
        </p:nvGraphicFramePr>
        <p:xfrm>
          <a:off x="1600200" y="1600200"/>
          <a:ext cx="7315203" cy="3505201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45029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04502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500743"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00743"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/>
                    </a:p>
                  </a:txBody>
                  <a:tcP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CA" sz="1800" dirty="0"/>
                    </a:p>
                  </a:txBody>
                  <a:tcPr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10656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Cutting into d pieces.</a:t>
            </a:r>
          </a:p>
        </p:txBody>
      </p:sp>
      <p:sp>
        <p:nvSpPr>
          <p:cNvPr id="106565" name="Rectangle 3"/>
          <p:cNvSpPr>
            <a:spLocks noChangeArrowheads="1"/>
          </p:cNvSpPr>
          <p:nvPr/>
        </p:nvSpPr>
        <p:spPr bwMode="auto">
          <a:xfrm>
            <a:off x="2751138" y="4995863"/>
            <a:ext cx="6400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>
                <a:sym typeface="Symbol" pitchFamily="18" charset="2"/>
              </a:rPr>
              <a:t></a:t>
            </a:r>
            <a:r>
              <a:rPr lang="en-US" altLang="en-US" sz="2800" i="0" baseline="-25000">
                <a:sym typeface="Symbol" pitchFamily="18" charset="2"/>
              </a:rPr>
              <a:t>i=0..d-1</a:t>
            </a:r>
            <a:r>
              <a:rPr lang="en-US" altLang="en-US" sz="2800" i="0">
                <a:sym typeface="Symbol" pitchFamily="18" charset="2"/>
              </a:rPr>
              <a:t></a:t>
            </a:r>
            <a:r>
              <a:rPr lang="en-US" altLang="en-US" sz="2800" i="0" baseline="-25000">
                <a:sym typeface="Symbol" pitchFamily="18" charset="2"/>
              </a:rPr>
              <a:t>j=0,d-1.</a:t>
            </a:r>
            <a:r>
              <a:rPr lang="en-US" altLang="en-US" sz="2800" i="0">
                <a:solidFill>
                  <a:schemeClr val="folHlink"/>
                </a:solidFill>
              </a:rPr>
              <a:t>a</a:t>
            </a:r>
            <a:r>
              <a:rPr lang="en-US" altLang="en-US" sz="2800" i="0" baseline="-25000">
                <a:solidFill>
                  <a:schemeClr val="folHlink"/>
                </a:solidFill>
              </a:rPr>
              <a:t>i</a:t>
            </a:r>
            <a:r>
              <a:rPr lang="en-US" altLang="en-US" sz="2800" i="0">
                <a:solidFill>
                  <a:schemeClr val="folHlink"/>
                </a:solidFill>
              </a:rPr>
              <a:t>b</a:t>
            </a:r>
            <a:r>
              <a:rPr lang="en-US" altLang="en-US" sz="2800" i="0" baseline="-25000">
                <a:solidFill>
                  <a:schemeClr val="folHlink"/>
                </a:solidFill>
              </a:rPr>
              <a:t>j</a:t>
            </a:r>
            <a:r>
              <a:rPr lang="en-US" altLang="en-US" sz="2800" i="0"/>
              <a:t> 2</a:t>
            </a:r>
            <a:r>
              <a:rPr lang="en-US" altLang="en-US" sz="2800" i="0" baseline="30000"/>
              <a:t>(i+j)/d</a:t>
            </a:r>
            <a:r>
              <a:rPr lang="en-US" altLang="en-US" sz="2800" i="0"/>
              <a:t> </a:t>
            </a:r>
          </a:p>
        </p:txBody>
      </p:sp>
      <p:sp>
        <p:nvSpPr>
          <p:cNvPr id="106566" name="Rectangle 43"/>
          <p:cNvSpPr>
            <a:spLocks noChangeArrowheads="1"/>
          </p:cNvSpPr>
          <p:nvPr/>
        </p:nvSpPr>
        <p:spPr bwMode="auto">
          <a:xfrm>
            <a:off x="1912938" y="5029200"/>
            <a:ext cx="10731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XY = </a:t>
            </a:r>
            <a:endParaRPr lang="en-CA" altLang="en-US" sz="2800" i="0"/>
          </a:p>
        </p:txBody>
      </p:sp>
      <p:sp>
        <p:nvSpPr>
          <p:cNvPr id="106567" name="Rectangle 4"/>
          <p:cNvSpPr>
            <a:spLocks noChangeArrowheads="1"/>
          </p:cNvSpPr>
          <p:nvPr/>
        </p:nvSpPr>
        <p:spPr bwMode="auto">
          <a:xfrm>
            <a:off x="1566863" y="9985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folHlink"/>
                </a:solidFill>
                <a:latin typeface="Arial Rounded MT Bold" pitchFamily="34" charset="0"/>
              </a:rPr>
              <a:t>a</a:t>
            </a:r>
            <a:r>
              <a:rPr lang="en-US" altLang="en-US" i="0" baseline="-25000">
                <a:solidFill>
                  <a:schemeClr val="folHlink"/>
                </a:solidFill>
                <a:latin typeface="Arial Rounded MT Bold" pitchFamily="34" charset="0"/>
              </a:rPr>
              <a:t>d-1</a:t>
            </a:r>
          </a:p>
        </p:txBody>
      </p:sp>
      <p:sp>
        <p:nvSpPr>
          <p:cNvPr id="106568" name="Rectangle 4"/>
          <p:cNvSpPr>
            <a:spLocks noChangeArrowheads="1"/>
          </p:cNvSpPr>
          <p:nvPr/>
        </p:nvSpPr>
        <p:spPr bwMode="auto">
          <a:xfrm>
            <a:off x="5740400" y="9985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folHlink"/>
                </a:solidFill>
                <a:latin typeface="Arial Rounded MT Bold" pitchFamily="34" charset="0"/>
              </a:rPr>
              <a:t>a</a:t>
            </a:r>
            <a:r>
              <a:rPr lang="en-US" altLang="en-US" i="0" baseline="-25000">
                <a:solidFill>
                  <a:schemeClr val="folHlink"/>
                </a:solidFill>
                <a:latin typeface="Arial Rounded MT Bold" pitchFamily="34" charset="0"/>
              </a:rPr>
              <a:t>2</a:t>
            </a:r>
          </a:p>
        </p:txBody>
      </p:sp>
      <p:sp>
        <p:nvSpPr>
          <p:cNvPr id="106569" name="Rectangle 4"/>
          <p:cNvSpPr>
            <a:spLocks noChangeArrowheads="1"/>
          </p:cNvSpPr>
          <p:nvPr/>
        </p:nvSpPr>
        <p:spPr bwMode="auto">
          <a:xfrm>
            <a:off x="6781800" y="9985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folHlink"/>
                </a:solidFill>
                <a:latin typeface="Arial Rounded MT Bold" pitchFamily="34" charset="0"/>
              </a:rPr>
              <a:t>a</a:t>
            </a:r>
            <a:r>
              <a:rPr lang="en-US" altLang="en-US" i="0" baseline="-25000">
                <a:solidFill>
                  <a:schemeClr val="folHlink"/>
                </a:solidFill>
                <a:latin typeface="Arial Rounded MT Bold" pitchFamily="34" charset="0"/>
              </a:rPr>
              <a:t>1</a:t>
            </a:r>
          </a:p>
        </p:txBody>
      </p:sp>
      <p:sp>
        <p:nvSpPr>
          <p:cNvPr id="106570" name="Rectangle 4"/>
          <p:cNvSpPr>
            <a:spLocks noChangeArrowheads="1"/>
          </p:cNvSpPr>
          <p:nvPr/>
        </p:nvSpPr>
        <p:spPr bwMode="auto">
          <a:xfrm>
            <a:off x="7823200" y="9985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folHlink"/>
                </a:solidFill>
                <a:latin typeface="Arial Rounded MT Bold" pitchFamily="34" charset="0"/>
              </a:rPr>
              <a:t>a</a:t>
            </a:r>
            <a:r>
              <a:rPr lang="en-US" altLang="en-US" i="0" baseline="-25000">
                <a:solidFill>
                  <a:schemeClr val="folHlink"/>
                </a:solidFill>
                <a:latin typeface="Arial Rounded MT Bold" pitchFamily="34" charset="0"/>
              </a:rPr>
              <a:t>0</a:t>
            </a:r>
          </a:p>
        </p:txBody>
      </p:sp>
      <p:sp>
        <p:nvSpPr>
          <p:cNvPr id="106571" name="Rectangle 4"/>
          <p:cNvSpPr>
            <a:spLocks noChangeArrowheads="1"/>
          </p:cNvSpPr>
          <p:nvPr/>
        </p:nvSpPr>
        <p:spPr bwMode="auto">
          <a:xfrm>
            <a:off x="373063" y="16081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folHlink"/>
                </a:solidFill>
                <a:latin typeface="Arial Rounded MT Bold" pitchFamily="34" charset="0"/>
              </a:rPr>
              <a:t>b</a:t>
            </a:r>
            <a:r>
              <a:rPr lang="en-US" altLang="en-US" i="0" baseline="-25000">
                <a:solidFill>
                  <a:schemeClr val="folHlink"/>
                </a:solidFill>
                <a:latin typeface="Arial Rounded MT Bold" pitchFamily="34" charset="0"/>
              </a:rPr>
              <a:t>d-1</a:t>
            </a:r>
          </a:p>
        </p:txBody>
      </p:sp>
      <p:sp>
        <p:nvSpPr>
          <p:cNvPr id="106572" name="Rectangle 4"/>
          <p:cNvSpPr>
            <a:spLocks noChangeArrowheads="1"/>
          </p:cNvSpPr>
          <p:nvPr/>
        </p:nvSpPr>
        <p:spPr bwMode="auto">
          <a:xfrm>
            <a:off x="373063" y="3613150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folHlink"/>
                </a:solidFill>
                <a:latin typeface="Arial Rounded MT Bold" pitchFamily="34" charset="0"/>
              </a:rPr>
              <a:t>b</a:t>
            </a:r>
            <a:r>
              <a:rPr lang="en-US" altLang="en-US" i="0" baseline="-25000">
                <a:solidFill>
                  <a:schemeClr val="folHlink"/>
                </a:solidFill>
                <a:latin typeface="Arial Rounded MT Bold" pitchFamily="34" charset="0"/>
              </a:rPr>
              <a:t>2</a:t>
            </a:r>
          </a:p>
        </p:txBody>
      </p:sp>
      <p:sp>
        <p:nvSpPr>
          <p:cNvPr id="106573" name="Rectangle 4"/>
          <p:cNvSpPr>
            <a:spLocks noChangeArrowheads="1"/>
          </p:cNvSpPr>
          <p:nvPr/>
        </p:nvSpPr>
        <p:spPr bwMode="auto">
          <a:xfrm>
            <a:off x="373063" y="4113213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folHlink"/>
                </a:solidFill>
                <a:latin typeface="Arial Rounded MT Bold" pitchFamily="34" charset="0"/>
              </a:rPr>
              <a:t>b</a:t>
            </a:r>
            <a:r>
              <a:rPr lang="en-US" altLang="en-US" sz="2800" i="0" baseline="-25000">
                <a:solidFill>
                  <a:schemeClr val="folHlink"/>
                </a:solidFill>
                <a:latin typeface="Arial Rounded MT Bold" pitchFamily="34" charset="0"/>
              </a:rPr>
              <a:t>1</a:t>
            </a:r>
          </a:p>
        </p:txBody>
      </p:sp>
      <p:sp>
        <p:nvSpPr>
          <p:cNvPr id="106574" name="Rectangle 4"/>
          <p:cNvSpPr>
            <a:spLocks noChangeArrowheads="1"/>
          </p:cNvSpPr>
          <p:nvPr/>
        </p:nvSpPr>
        <p:spPr bwMode="auto">
          <a:xfrm>
            <a:off x="373063" y="4613275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folHlink"/>
                </a:solidFill>
                <a:latin typeface="Arial Rounded MT Bold" pitchFamily="34" charset="0"/>
              </a:rPr>
              <a:t>b</a:t>
            </a:r>
            <a:r>
              <a:rPr lang="en-US" altLang="en-US" sz="2800" i="0" baseline="-25000">
                <a:solidFill>
                  <a:schemeClr val="folHlink"/>
                </a:solidFill>
                <a:latin typeface="Arial Rounded MT Bold" pitchFamily="34" charset="0"/>
              </a:rPr>
              <a:t>0</a:t>
            </a:r>
          </a:p>
        </p:txBody>
      </p:sp>
      <p:sp>
        <p:nvSpPr>
          <p:cNvPr id="106575" name="Rectangle 21"/>
          <p:cNvSpPr>
            <a:spLocks noChangeArrowheads="1"/>
          </p:cNvSpPr>
          <p:nvPr/>
        </p:nvSpPr>
        <p:spPr bwMode="auto">
          <a:xfrm>
            <a:off x="601663" y="762000"/>
            <a:ext cx="882650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baseline="-25000"/>
              <a:t>Y</a:t>
            </a:r>
            <a:r>
              <a:rPr lang="en-US" altLang="en-US" sz="4400" i="0"/>
              <a:t>\</a:t>
            </a:r>
            <a:r>
              <a:rPr lang="en-US" altLang="en-US" sz="4400" i="0" baseline="30000"/>
              <a:t>X</a:t>
            </a:r>
          </a:p>
        </p:txBody>
      </p:sp>
      <p:sp>
        <p:nvSpPr>
          <p:cNvPr id="106576" name="Rectangle 4"/>
          <p:cNvSpPr>
            <a:spLocks noChangeArrowheads="1"/>
          </p:cNvSpPr>
          <p:nvPr/>
        </p:nvSpPr>
        <p:spPr bwMode="auto">
          <a:xfrm>
            <a:off x="373063" y="21161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i="0" baseline="-25000">
              <a:solidFill>
                <a:schemeClr val="folHlink"/>
              </a:solidFill>
              <a:latin typeface="Arial Rounded MT Bold" pitchFamily="34" charset="0"/>
            </a:endParaRPr>
          </a:p>
        </p:txBody>
      </p:sp>
      <p:sp>
        <p:nvSpPr>
          <p:cNvPr id="106577" name="Rectangle 4"/>
          <p:cNvSpPr>
            <a:spLocks noChangeArrowheads="1"/>
          </p:cNvSpPr>
          <p:nvPr/>
        </p:nvSpPr>
        <p:spPr bwMode="auto">
          <a:xfrm>
            <a:off x="2616200" y="9985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i="0" baseline="-25000">
              <a:solidFill>
                <a:schemeClr val="folHlink"/>
              </a:solidFill>
              <a:latin typeface="Arial Rounded MT Bold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2895600" y="990600"/>
            <a:ext cx="441325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2000" i="0" dirty="0">
                <a:solidFill>
                  <a:schemeClr val="tx1">
                    <a:lumMod val="75000"/>
                  </a:schemeClr>
                </a:solidFill>
                <a:cs typeface="+mn-cs"/>
              </a:rPr>
              <a:t>…</a:t>
            </a:r>
            <a:endParaRPr lang="en-CA" sz="2000" i="0" dirty="0">
              <a:solidFill>
                <a:schemeClr val="tx1">
                  <a:lumMod val="75000"/>
                </a:schemeClr>
              </a:solidFill>
              <a:cs typeface="+mn-cs"/>
            </a:endParaRPr>
          </a:p>
        </p:txBody>
      </p:sp>
      <p:sp>
        <p:nvSpPr>
          <p:cNvPr id="106579" name="Rectangle 4"/>
          <p:cNvSpPr>
            <a:spLocks noChangeArrowheads="1"/>
          </p:cNvSpPr>
          <p:nvPr/>
        </p:nvSpPr>
        <p:spPr bwMode="auto">
          <a:xfrm>
            <a:off x="371475" y="2614613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i="0" baseline="-25000">
              <a:solidFill>
                <a:schemeClr val="folHlink"/>
              </a:solidFill>
              <a:latin typeface="Arial Rounded MT Bold" pitchFamily="34" charset="0"/>
            </a:endParaRPr>
          </a:p>
        </p:txBody>
      </p:sp>
      <p:sp>
        <p:nvSpPr>
          <p:cNvPr id="106580" name="Rectangle 4"/>
          <p:cNvSpPr>
            <a:spLocks noChangeArrowheads="1"/>
          </p:cNvSpPr>
          <p:nvPr/>
        </p:nvSpPr>
        <p:spPr bwMode="auto">
          <a:xfrm>
            <a:off x="381000" y="3114675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i="0" baseline="-25000">
              <a:solidFill>
                <a:schemeClr val="folHlink"/>
              </a:solidFill>
              <a:latin typeface="Arial Rounded MT Bold" pitchFamily="34" charset="0"/>
            </a:endParaRPr>
          </a:p>
        </p:txBody>
      </p:sp>
      <p:sp>
        <p:nvSpPr>
          <p:cNvPr id="106581" name="Rectangle 4"/>
          <p:cNvSpPr>
            <a:spLocks noChangeArrowheads="1"/>
          </p:cNvSpPr>
          <p:nvPr/>
        </p:nvSpPr>
        <p:spPr bwMode="auto">
          <a:xfrm>
            <a:off x="3657600" y="9985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i="0" baseline="-25000">
              <a:solidFill>
                <a:schemeClr val="folHlink"/>
              </a:solidFill>
              <a:latin typeface="Arial Rounded MT Bold" pitchFamily="34" charset="0"/>
            </a:endParaRPr>
          </a:p>
        </p:txBody>
      </p:sp>
      <p:sp>
        <p:nvSpPr>
          <p:cNvPr id="106582" name="Rectangle 4"/>
          <p:cNvSpPr>
            <a:spLocks noChangeArrowheads="1"/>
          </p:cNvSpPr>
          <p:nvPr/>
        </p:nvSpPr>
        <p:spPr bwMode="auto">
          <a:xfrm>
            <a:off x="4699000" y="998538"/>
            <a:ext cx="10160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endParaRPr lang="en-US" altLang="en-US" i="0" baseline="-25000">
              <a:solidFill>
                <a:schemeClr val="folHlink"/>
              </a:solidFill>
              <a:latin typeface="Arial Rounded MT Bold" pitchFamily="34" charset="0"/>
            </a:endParaRPr>
          </a:p>
        </p:txBody>
      </p:sp>
      <p:sp>
        <p:nvSpPr>
          <p:cNvPr id="37" name="Rectangle 36"/>
          <p:cNvSpPr/>
          <p:nvPr/>
        </p:nvSpPr>
        <p:spPr>
          <a:xfrm rot="5400000">
            <a:off x="722312" y="3144838"/>
            <a:ext cx="441325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2000" i="0" dirty="0">
                <a:solidFill>
                  <a:schemeClr val="tx1">
                    <a:lumMod val="75000"/>
                  </a:schemeClr>
                </a:solidFill>
                <a:cs typeface="+mn-cs"/>
              </a:rPr>
              <a:t>…</a:t>
            </a:r>
            <a:endParaRPr lang="en-CA" sz="2000" i="0" dirty="0">
              <a:solidFill>
                <a:schemeClr val="tx1">
                  <a:lumMod val="75000"/>
                </a:schemeClr>
              </a:solidFill>
              <a:cs typeface="+mn-cs"/>
            </a:endParaRPr>
          </a:p>
        </p:txBody>
      </p:sp>
      <p:sp>
        <p:nvSpPr>
          <p:cNvPr id="38" name="Rectangle 37"/>
          <p:cNvSpPr/>
          <p:nvPr/>
        </p:nvSpPr>
        <p:spPr>
          <a:xfrm rot="5400000">
            <a:off x="700087" y="2154238"/>
            <a:ext cx="441325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2000" i="0" dirty="0">
                <a:solidFill>
                  <a:schemeClr val="tx1">
                    <a:lumMod val="75000"/>
                  </a:schemeClr>
                </a:solidFill>
                <a:cs typeface="+mn-cs"/>
              </a:rPr>
              <a:t>…</a:t>
            </a:r>
            <a:endParaRPr lang="en-CA" sz="2000" i="0" dirty="0">
              <a:solidFill>
                <a:schemeClr val="tx1">
                  <a:lumMod val="75000"/>
                </a:schemeClr>
              </a:solidFill>
              <a:cs typeface="+mn-cs"/>
            </a:endParaRPr>
          </a:p>
        </p:txBody>
      </p:sp>
      <p:sp>
        <p:nvSpPr>
          <p:cNvPr id="39" name="Rectangle 38"/>
          <p:cNvSpPr/>
          <p:nvPr/>
        </p:nvSpPr>
        <p:spPr>
          <a:xfrm>
            <a:off x="4968875" y="971550"/>
            <a:ext cx="441325" cy="40005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2000" i="0" dirty="0">
                <a:solidFill>
                  <a:schemeClr val="tx1">
                    <a:lumMod val="75000"/>
                  </a:schemeClr>
                </a:solidFill>
                <a:cs typeface="+mn-cs"/>
              </a:rPr>
              <a:t>…</a:t>
            </a:r>
            <a:endParaRPr lang="en-CA" sz="2000" i="0" dirty="0">
              <a:solidFill>
                <a:schemeClr val="tx1">
                  <a:lumMod val="75000"/>
                </a:schemeClr>
              </a:solidFill>
              <a:cs typeface="+mn-cs"/>
            </a:endParaRPr>
          </a:p>
        </p:txBody>
      </p:sp>
      <p:sp>
        <p:nvSpPr>
          <p:cNvPr id="106586" name="Rectangle 44"/>
          <p:cNvSpPr>
            <a:spLocks noChangeArrowheads="1"/>
          </p:cNvSpPr>
          <p:nvPr/>
        </p:nvSpPr>
        <p:spPr bwMode="auto">
          <a:xfrm>
            <a:off x="609600" y="2514600"/>
            <a:ext cx="473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folHlink"/>
                </a:solidFill>
                <a:latin typeface="Arial Rounded MT Bold" pitchFamily="34" charset="0"/>
              </a:rPr>
              <a:t>b</a:t>
            </a:r>
            <a:r>
              <a:rPr lang="en-US" altLang="en-US" sz="2800" i="0" baseline="-25000">
                <a:solidFill>
                  <a:schemeClr val="folHlink"/>
                </a:solidFill>
                <a:latin typeface="Arial Rounded MT Bold" pitchFamily="34" charset="0"/>
              </a:rPr>
              <a:t>j</a:t>
            </a:r>
          </a:p>
        </p:txBody>
      </p:sp>
      <p:sp>
        <p:nvSpPr>
          <p:cNvPr id="106587" name="Rectangle 45"/>
          <p:cNvSpPr>
            <a:spLocks noChangeArrowheads="1"/>
          </p:cNvSpPr>
          <p:nvPr/>
        </p:nvSpPr>
        <p:spPr bwMode="auto">
          <a:xfrm>
            <a:off x="3962400" y="898525"/>
            <a:ext cx="4619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folHlink"/>
                </a:solidFill>
                <a:latin typeface="Arial Rounded MT Bold" pitchFamily="34" charset="0"/>
              </a:rPr>
              <a:t>a</a:t>
            </a:r>
            <a:r>
              <a:rPr lang="en-US" altLang="en-US" sz="2800" i="0" baseline="-25000">
                <a:solidFill>
                  <a:schemeClr val="folHlink"/>
                </a:solidFill>
                <a:latin typeface="Arial Rounded MT Bold" pitchFamily="34" charset="0"/>
              </a:rPr>
              <a:t>i</a:t>
            </a:r>
          </a:p>
        </p:txBody>
      </p:sp>
      <p:sp>
        <p:nvSpPr>
          <p:cNvPr id="77" name="Rectangle 20"/>
          <p:cNvSpPr>
            <a:spLocks noChangeArrowheads="1"/>
          </p:cNvSpPr>
          <p:nvPr/>
        </p:nvSpPr>
        <p:spPr bwMode="auto">
          <a:xfrm>
            <a:off x="830263" y="5486400"/>
            <a:ext cx="22637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Values needed</a:t>
            </a:r>
            <a:endParaRPr lang="en-US" altLang="en-US" sz="2800" i="0" baseline="30000"/>
          </a:p>
        </p:txBody>
      </p:sp>
      <p:sp>
        <p:nvSpPr>
          <p:cNvPr id="78" name="Rectangle 28"/>
          <p:cNvSpPr>
            <a:spLocks noChangeArrowheads="1"/>
          </p:cNvSpPr>
          <p:nvPr/>
        </p:nvSpPr>
        <p:spPr bwMode="auto">
          <a:xfrm>
            <a:off x="825500" y="5957888"/>
            <a:ext cx="31369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Number of friends is</a:t>
            </a:r>
            <a:endParaRPr lang="en-US" altLang="en-US" sz="2800" i="0" baseline="30000"/>
          </a:p>
        </p:txBody>
      </p:sp>
      <p:sp>
        <p:nvSpPr>
          <p:cNvPr id="79" name="Rectangle 29"/>
          <p:cNvSpPr>
            <a:spLocks noChangeArrowheads="1"/>
          </p:cNvSpPr>
          <p:nvPr/>
        </p:nvSpPr>
        <p:spPr bwMode="auto">
          <a:xfrm>
            <a:off x="847725" y="6415088"/>
            <a:ext cx="28543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Instance for friend</a:t>
            </a:r>
            <a:endParaRPr lang="en-US" altLang="en-US" sz="2800" i="0" baseline="30000"/>
          </a:p>
        </p:txBody>
      </p:sp>
      <p:sp>
        <p:nvSpPr>
          <p:cNvPr id="80" name="Rectangle 32"/>
          <p:cNvSpPr>
            <a:spLocks noChangeArrowheads="1"/>
          </p:cNvSpPr>
          <p:nvPr/>
        </p:nvSpPr>
        <p:spPr bwMode="auto">
          <a:xfrm>
            <a:off x="3663950" y="6389688"/>
            <a:ext cx="32718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Fancy Gaussian trick</a:t>
            </a:r>
          </a:p>
        </p:txBody>
      </p:sp>
      <p:grpSp>
        <p:nvGrpSpPr>
          <p:cNvPr id="2" name="Group 84"/>
          <p:cNvGrpSpPr>
            <a:grpSpLocks/>
          </p:cNvGrpSpPr>
          <p:nvPr/>
        </p:nvGrpSpPr>
        <p:grpSpPr bwMode="auto">
          <a:xfrm>
            <a:off x="1820863" y="1735138"/>
            <a:ext cx="6942137" cy="4437062"/>
            <a:chOff x="1820254" y="1735508"/>
            <a:chExt cx="6942746" cy="4436692"/>
          </a:xfrm>
        </p:grpSpPr>
        <p:cxnSp>
          <p:nvCxnSpPr>
            <p:cNvPr id="106595" name="Straight Connector 58"/>
            <p:cNvCxnSpPr>
              <a:cxnSpLocks noChangeShapeType="1"/>
            </p:cNvCxnSpPr>
            <p:nvPr/>
          </p:nvCxnSpPr>
          <p:spPr bwMode="auto">
            <a:xfrm flipV="1">
              <a:off x="1828800" y="1752600"/>
              <a:ext cx="3733800" cy="1693492"/>
            </a:xfrm>
            <a:prstGeom prst="line">
              <a:avLst/>
            </a:prstGeom>
            <a:noFill/>
            <a:ln w="1905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106596" name="Group 82"/>
            <p:cNvGrpSpPr>
              <a:grpSpLocks/>
            </p:cNvGrpSpPr>
            <p:nvPr/>
          </p:nvGrpSpPr>
          <p:grpSpPr bwMode="auto">
            <a:xfrm>
              <a:off x="1820254" y="1735508"/>
              <a:ext cx="6942746" cy="4436692"/>
              <a:chOff x="1820254" y="1735508"/>
              <a:chExt cx="6942746" cy="4436692"/>
            </a:xfrm>
          </p:grpSpPr>
          <p:grpSp>
            <p:nvGrpSpPr>
              <p:cNvPr id="106597" name="Group 81"/>
              <p:cNvGrpSpPr>
                <a:grpSpLocks/>
              </p:cNvGrpSpPr>
              <p:nvPr/>
            </p:nvGrpSpPr>
            <p:grpSpPr bwMode="auto">
              <a:xfrm>
                <a:off x="1820254" y="1735508"/>
                <a:ext cx="6942746" cy="3293692"/>
                <a:chOff x="1820254" y="1735508"/>
                <a:chExt cx="6942746" cy="3293692"/>
              </a:xfrm>
            </p:grpSpPr>
            <p:cxnSp>
              <p:nvCxnSpPr>
                <p:cNvPr id="106599" name="Straight Connector 41"/>
                <p:cNvCxnSpPr>
                  <a:cxnSpLocks noChangeShapeType="1"/>
                </p:cNvCxnSpPr>
                <p:nvPr/>
              </p:nvCxnSpPr>
              <p:spPr bwMode="auto">
                <a:xfrm flipV="1">
                  <a:off x="1828800" y="1752600"/>
                  <a:ext cx="6934200" cy="3276600"/>
                </a:xfrm>
                <a:prstGeom prst="line">
                  <a:avLst/>
                </a:prstGeom>
                <a:noFill/>
                <a:ln w="19050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grpSp>
              <p:nvGrpSpPr>
                <p:cNvPr id="106600" name="Group 68"/>
                <p:cNvGrpSpPr>
                  <a:grpSpLocks/>
                </p:cNvGrpSpPr>
                <p:nvPr/>
              </p:nvGrpSpPr>
              <p:grpSpPr bwMode="auto">
                <a:xfrm>
                  <a:off x="1820254" y="1735508"/>
                  <a:ext cx="5833930" cy="2760292"/>
                  <a:chOff x="1820254" y="1735508"/>
                  <a:chExt cx="5833930" cy="2760292"/>
                </a:xfrm>
              </p:grpSpPr>
              <p:cxnSp>
                <p:nvCxnSpPr>
                  <p:cNvPr id="106608" name="Straight Connector 47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35508"/>
                    <a:ext cx="5825384" cy="2760292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09" name="Straight Connector 49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52600"/>
                    <a:ext cx="4800600" cy="2209800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10" name="Straight Connector 61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0254" y="1752600"/>
                    <a:ext cx="2599346" cy="1185016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11" name="Straight Connector 63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52600"/>
                    <a:ext cx="1600200" cy="719270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12" name="Straight Connector 65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52600"/>
                    <a:ext cx="609600" cy="253524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  <p:grpSp>
              <p:nvGrpSpPr>
                <p:cNvPr id="106601" name="Group 69"/>
                <p:cNvGrpSpPr>
                  <a:grpSpLocks/>
                </p:cNvGrpSpPr>
                <p:nvPr/>
              </p:nvGrpSpPr>
              <p:grpSpPr bwMode="auto">
                <a:xfrm rot="10800000">
                  <a:off x="2861416" y="2268907"/>
                  <a:ext cx="5833930" cy="2760292"/>
                  <a:chOff x="1820254" y="1735508"/>
                  <a:chExt cx="5833930" cy="2760292"/>
                </a:xfrm>
              </p:grpSpPr>
              <p:cxnSp>
                <p:nvCxnSpPr>
                  <p:cNvPr id="106602" name="Straight Connector 70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35508"/>
                    <a:ext cx="5825384" cy="2760292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03" name="Straight Connector 71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52600"/>
                    <a:ext cx="4800600" cy="2209800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04" name="Straight Connector 72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52600"/>
                    <a:ext cx="3733800" cy="1693492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05" name="Straight Connector 73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0254" y="1752600"/>
                    <a:ext cx="2599346" cy="1185016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06" name="Straight Connector 74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52600"/>
                    <a:ext cx="1600200" cy="719270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106607" name="Straight Connector 75"/>
                  <p:cNvCxnSpPr>
                    <a:cxnSpLocks noChangeShapeType="1"/>
                  </p:cNvCxnSpPr>
                  <p:nvPr/>
                </p:nvCxnSpPr>
                <p:spPr bwMode="auto">
                  <a:xfrm flipV="1">
                    <a:off x="1828800" y="1752600"/>
                    <a:ext cx="609600" cy="253524"/>
                  </a:xfrm>
                  <a:prstGeom prst="line">
                    <a:avLst/>
                  </a:prstGeom>
                  <a:noFill/>
                  <a:ln w="190500" algn="ctr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</p:grpSp>
          <p:sp>
            <p:nvSpPr>
              <p:cNvPr id="106598" name="Rectangle 3"/>
              <p:cNvSpPr>
                <a:spLocks noChangeArrowheads="1"/>
              </p:cNvSpPr>
              <p:nvPr/>
            </p:nvSpPr>
            <p:spPr bwMode="auto">
              <a:xfrm>
                <a:off x="2971800" y="5486400"/>
                <a:ext cx="5029200" cy="685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marL="342900" indent="-342900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800" i="0"/>
                  <a:t>= </a:t>
                </a:r>
                <a:r>
                  <a:rPr lang="en-US" altLang="en-US" sz="2800" i="0">
                    <a:sym typeface="Symbol" pitchFamily="18" charset="2"/>
                  </a:rPr>
                  <a:t></a:t>
                </a:r>
                <a:r>
                  <a:rPr lang="en-US" altLang="en-US" sz="2800" i="0" baseline="-25000">
                    <a:sym typeface="Symbol" pitchFamily="18" charset="2"/>
                  </a:rPr>
                  <a:t>k=0..2d-2 </a:t>
                </a:r>
                <a:r>
                  <a:rPr lang="en-US" altLang="en-US" sz="2800" i="0">
                    <a:sym typeface="Symbol" pitchFamily="18" charset="2"/>
                  </a:rPr>
                  <a:t>(</a:t>
                </a:r>
                <a:r>
                  <a:rPr lang="en-US" altLang="en-US" sz="2800" i="0" baseline="-25000">
                    <a:sym typeface="Symbol" pitchFamily="18" charset="2"/>
                  </a:rPr>
                  <a:t>j </a:t>
                </a:r>
                <a:r>
                  <a:rPr lang="en-US" altLang="en-US" sz="2800" i="0">
                    <a:solidFill>
                      <a:schemeClr val="folHlink"/>
                    </a:solidFill>
                  </a:rPr>
                  <a:t>a</a:t>
                </a:r>
                <a:r>
                  <a:rPr lang="en-US" altLang="en-US" sz="2800" i="0" baseline="-25000">
                    <a:solidFill>
                      <a:schemeClr val="folHlink"/>
                    </a:solidFill>
                  </a:rPr>
                  <a:t>j </a:t>
                </a:r>
                <a:r>
                  <a:rPr lang="en-US" altLang="en-US" sz="2800" i="0">
                    <a:solidFill>
                      <a:schemeClr val="folHlink"/>
                    </a:solidFill>
                  </a:rPr>
                  <a:t>b</a:t>
                </a:r>
                <a:r>
                  <a:rPr lang="en-US" altLang="en-US" sz="2800" i="0" baseline="-25000">
                    <a:solidFill>
                      <a:schemeClr val="folHlink"/>
                    </a:solidFill>
                  </a:rPr>
                  <a:t>k-j</a:t>
                </a:r>
                <a:r>
                  <a:rPr lang="en-US" altLang="en-US" sz="2800" i="0"/>
                  <a:t>) 2</a:t>
                </a:r>
                <a:r>
                  <a:rPr lang="en-US" altLang="en-US" sz="2800" i="0" baseline="30000"/>
                  <a:t>k/d</a:t>
                </a:r>
                <a:endParaRPr lang="en-US" altLang="en-US" sz="2800" i="0"/>
              </a:p>
            </p:txBody>
          </p:sp>
        </p:grpSp>
      </p:grpSp>
      <p:sp>
        <p:nvSpPr>
          <p:cNvPr id="84" name="Rectangle 25"/>
          <p:cNvSpPr>
            <a:spLocks noChangeArrowheads="1"/>
          </p:cNvSpPr>
          <p:nvPr/>
        </p:nvSpPr>
        <p:spPr bwMode="auto">
          <a:xfrm>
            <a:off x="3886200" y="5964238"/>
            <a:ext cx="83661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2d-1</a:t>
            </a:r>
            <a:endParaRPr lang="en-US" altLang="en-US" sz="2800" i="0" baseline="30000"/>
          </a:p>
        </p:txBody>
      </p:sp>
      <p:sp>
        <p:nvSpPr>
          <p:cNvPr id="106594" name="Rectangle 26"/>
          <p:cNvSpPr>
            <a:spLocks noChangeArrowheads="1"/>
          </p:cNvSpPr>
          <p:nvPr/>
        </p:nvSpPr>
        <p:spPr bwMode="auto">
          <a:xfrm>
            <a:off x="3860800" y="2547938"/>
            <a:ext cx="7508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folHlink"/>
                </a:solidFill>
                <a:latin typeface="Arial Rounded MT Bold" pitchFamily="34" charset="0"/>
              </a:rPr>
              <a:t>a</a:t>
            </a:r>
            <a:r>
              <a:rPr lang="en-US" altLang="en-US" sz="2800" i="0" baseline="-25000">
                <a:solidFill>
                  <a:schemeClr val="folHlink"/>
                </a:solidFill>
                <a:latin typeface="Arial Rounded MT Bold" pitchFamily="34" charset="0"/>
              </a:rPr>
              <a:t>i</a:t>
            </a:r>
            <a:r>
              <a:rPr lang="en-US" altLang="en-US" sz="2800" i="0">
                <a:solidFill>
                  <a:schemeClr val="folHlink"/>
                </a:solidFill>
                <a:latin typeface="Arial Rounded MT Bold" pitchFamily="34" charset="0"/>
              </a:rPr>
              <a:t>b</a:t>
            </a:r>
            <a:r>
              <a:rPr lang="en-US" altLang="en-US" sz="2800" i="0" baseline="-25000">
                <a:solidFill>
                  <a:schemeClr val="folHlink"/>
                </a:solidFill>
                <a:latin typeface="Arial Rounded MT Bold" pitchFamily="34" charset="0"/>
              </a:rPr>
              <a:t>j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78" grpId="0"/>
      <p:bldP spid="79" grpId="0"/>
      <p:bldP spid="80" grpId="0"/>
      <p:bldP spid="84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4294967295"/>
          </p:nvPr>
        </p:nvSpPr>
        <p:spPr>
          <a:xfrm>
            <a:off x="914400" y="2667000"/>
            <a:ext cx="2133600" cy="9144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3600" baseline="30000">
                <a:solidFill>
                  <a:schemeClr val="accent2"/>
                </a:solidFill>
              </a:rPr>
              <a:t>log a</a:t>
            </a:r>
            <a:r>
              <a:rPr lang="en-US" altLang="en-US" sz="3600">
                <a:solidFill>
                  <a:schemeClr val="accent2"/>
                </a:solidFill>
              </a:rPr>
              <a:t>/</a:t>
            </a:r>
            <a:r>
              <a:rPr lang="en-US" altLang="en-US" sz="3600" baseline="-25000">
                <a:solidFill>
                  <a:schemeClr val="accent2"/>
                </a:solidFill>
              </a:rPr>
              <a:t>log b</a:t>
            </a:r>
            <a:r>
              <a:rPr lang="en-US" altLang="en-US" sz="3600">
                <a:solidFill>
                  <a:schemeClr val="accent2"/>
                </a:solidFill>
              </a:rPr>
              <a:t> = </a:t>
            </a:r>
            <a:endParaRPr lang="en-US" altLang="en-US" sz="4400"/>
          </a:p>
        </p:txBody>
      </p:sp>
      <p:sp>
        <p:nvSpPr>
          <p:cNvPr id="107523" name="Rectangle 14"/>
          <p:cNvSpPr>
            <a:spLocks noGrp="1" noChangeArrowheads="1"/>
          </p:cNvSpPr>
          <p:nvPr>
            <p:ph type="title" idx="4294967295"/>
          </p:nvPr>
        </p:nvSpPr>
        <p:spPr>
          <a:xfrm>
            <a:off x="838200" y="13716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/>
              <a:t>Evaluating</a:t>
            </a:r>
            <a:r>
              <a:rPr lang="en-US" altLang="en-US" sz="4000"/>
              <a:t>: </a:t>
            </a:r>
            <a:r>
              <a:rPr lang="en-CA" altLang="en-US" sz="4000">
                <a:solidFill>
                  <a:schemeClr val="accent2"/>
                </a:solidFill>
              </a:rPr>
              <a:t>T(n) =</a:t>
            </a:r>
            <a:r>
              <a:rPr lang="en-US" altLang="en-US" sz="4000">
                <a:solidFill>
                  <a:schemeClr val="accent2"/>
                </a:solidFill>
              </a:rPr>
              <a:t> aT(n/b) + n</a:t>
            </a:r>
            <a:r>
              <a:rPr lang="en-US" altLang="en-US" sz="4000" baseline="30000">
                <a:solidFill>
                  <a:schemeClr val="accent2"/>
                </a:solidFill>
              </a:rPr>
              <a:t>c</a:t>
            </a:r>
            <a:br>
              <a:rPr lang="en-US" altLang="en-US" sz="4000">
                <a:solidFill>
                  <a:schemeClr val="accent2"/>
                </a:solidFill>
              </a:rPr>
            </a:br>
            <a:r>
              <a:rPr lang="en-US" altLang="en-US" sz="4000">
                <a:solidFill>
                  <a:schemeClr val="accent2"/>
                </a:solidFill>
              </a:rPr>
              <a:t>                           =       </a:t>
            </a:r>
            <a:r>
              <a:rPr lang="en-CA" altLang="en-US" sz="4000">
                <a:solidFill>
                  <a:schemeClr val="accent2"/>
                </a:solidFill>
              </a:rPr>
              <a:t>T(n/</a:t>
            </a:r>
            <a:r>
              <a:rPr lang="en-US" altLang="en-US" sz="4000">
                <a:solidFill>
                  <a:schemeClr val="accent2"/>
                </a:solidFill>
              </a:rPr>
              <a:t>  </a:t>
            </a:r>
            <a:r>
              <a:rPr lang="en-CA" altLang="en-US" sz="4000">
                <a:solidFill>
                  <a:schemeClr val="accent2"/>
                </a:solidFill>
              </a:rPr>
              <a:t>) +</a:t>
            </a:r>
            <a:endParaRPr lang="en-US" altLang="en-US" sz="4000"/>
          </a:p>
        </p:txBody>
      </p:sp>
      <p:sp>
        <p:nvSpPr>
          <p:cNvPr id="179219" name="Rectangle 19"/>
          <p:cNvSpPr>
            <a:spLocks noChangeArrowheads="1"/>
          </p:cNvSpPr>
          <p:nvPr/>
        </p:nvSpPr>
        <p:spPr bwMode="auto">
          <a:xfrm>
            <a:off x="4611688" y="1958975"/>
            <a:ext cx="10318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hlink"/>
                </a:solidFill>
              </a:rPr>
              <a:t>2d-1</a:t>
            </a:r>
            <a:endParaRPr lang="en-US" altLang="en-US" sz="3600" baseline="30000">
              <a:solidFill>
                <a:schemeClr val="hlink"/>
              </a:solidFill>
            </a:endParaRPr>
          </a:p>
        </p:txBody>
      </p:sp>
      <p:sp>
        <p:nvSpPr>
          <p:cNvPr id="107525" name="Rectangle 20"/>
          <p:cNvSpPr>
            <a:spLocks noChangeArrowheads="1"/>
          </p:cNvSpPr>
          <p:nvPr/>
        </p:nvSpPr>
        <p:spPr bwMode="auto">
          <a:xfrm>
            <a:off x="6324600" y="1958975"/>
            <a:ext cx="412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hlink"/>
                </a:solidFill>
              </a:rPr>
              <a:t>d</a:t>
            </a:r>
            <a:endParaRPr lang="en-US" altLang="en-US" sz="3600" baseline="30000">
              <a:solidFill>
                <a:schemeClr val="hlink"/>
              </a:solidFill>
            </a:endParaRPr>
          </a:p>
        </p:txBody>
      </p:sp>
      <p:sp>
        <p:nvSpPr>
          <p:cNvPr id="107526" name="Rectangle 21"/>
          <p:cNvSpPr>
            <a:spLocks noChangeArrowheads="1"/>
          </p:cNvSpPr>
          <p:nvPr/>
        </p:nvSpPr>
        <p:spPr bwMode="auto">
          <a:xfrm>
            <a:off x="7294563" y="1884363"/>
            <a:ext cx="565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 sz="3600">
                <a:solidFill>
                  <a:schemeClr val="hlink"/>
                </a:solidFill>
              </a:rPr>
              <a:t>n</a:t>
            </a:r>
            <a:r>
              <a:rPr lang="en-CA" altLang="en-US" sz="3600" baseline="30000">
                <a:solidFill>
                  <a:schemeClr val="hlink"/>
                </a:solidFill>
              </a:rPr>
              <a:t>1</a:t>
            </a:r>
            <a:endParaRPr lang="en-US" altLang="en-US" sz="3600" baseline="30000">
              <a:solidFill>
                <a:schemeClr val="hlink"/>
              </a:solidFill>
            </a:endParaRPr>
          </a:p>
        </p:txBody>
      </p:sp>
      <p:sp>
        <p:nvSpPr>
          <p:cNvPr id="107527" name="Rectangle 2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Cutting into d pieces.</a:t>
            </a:r>
          </a:p>
        </p:txBody>
      </p:sp>
      <p:sp>
        <p:nvSpPr>
          <p:cNvPr id="2" name="Rectangle 2"/>
          <p:cNvSpPr>
            <a:spLocks noChangeArrowheads="1"/>
          </p:cNvSpPr>
          <p:nvPr/>
        </p:nvSpPr>
        <p:spPr bwMode="auto">
          <a:xfrm>
            <a:off x="2765425" y="2579688"/>
            <a:ext cx="23622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3600" i="0" baseline="30000">
                <a:solidFill>
                  <a:schemeClr val="accent2"/>
                </a:solidFill>
              </a:rPr>
              <a:t>log 2d-1</a:t>
            </a:r>
            <a:r>
              <a:rPr lang="en-US" altLang="en-US" sz="3600" i="0">
                <a:solidFill>
                  <a:schemeClr val="accent2"/>
                </a:solidFill>
              </a:rPr>
              <a:t>/</a:t>
            </a:r>
            <a:r>
              <a:rPr lang="en-US" altLang="en-US" sz="3600" i="0" baseline="-25000">
                <a:solidFill>
                  <a:schemeClr val="accent2"/>
                </a:solidFill>
              </a:rPr>
              <a:t>log d</a:t>
            </a:r>
            <a:endParaRPr lang="en-US" altLang="en-US" sz="4400" i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449513" y="3211513"/>
            <a:ext cx="23622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3600" i="0">
                <a:solidFill>
                  <a:schemeClr val="accent2"/>
                </a:solidFill>
                <a:cs typeface="Times New Roman" pitchFamily="18" charset="0"/>
              </a:rPr>
              <a:t>≈</a:t>
            </a:r>
            <a:r>
              <a:rPr lang="en-US" altLang="en-US" sz="3600" i="0">
                <a:solidFill>
                  <a:schemeClr val="accent2"/>
                </a:solidFill>
              </a:rPr>
              <a:t> </a:t>
            </a:r>
            <a:r>
              <a:rPr lang="en-US" altLang="en-US" sz="3600" i="0" baseline="30000">
                <a:solidFill>
                  <a:schemeClr val="accent2"/>
                </a:solidFill>
              </a:rPr>
              <a:t>log 2d</a:t>
            </a:r>
            <a:r>
              <a:rPr lang="en-US" altLang="en-US" sz="3600" i="0">
                <a:solidFill>
                  <a:schemeClr val="accent2"/>
                </a:solidFill>
              </a:rPr>
              <a:t>/</a:t>
            </a:r>
            <a:r>
              <a:rPr lang="en-US" altLang="en-US" sz="3600" i="0" baseline="-25000">
                <a:solidFill>
                  <a:schemeClr val="accent2"/>
                </a:solidFill>
              </a:rPr>
              <a:t>log d</a:t>
            </a:r>
            <a:endParaRPr lang="en-US" altLang="en-US" sz="4400" i="0"/>
          </a:p>
        </p:txBody>
      </p:sp>
      <p:sp>
        <p:nvSpPr>
          <p:cNvPr id="4" name="Rectangle 2"/>
          <p:cNvSpPr>
            <a:spLocks noChangeArrowheads="1"/>
          </p:cNvSpPr>
          <p:nvPr/>
        </p:nvSpPr>
        <p:spPr bwMode="auto">
          <a:xfrm>
            <a:off x="2471738" y="3962400"/>
            <a:ext cx="2557462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3600" i="0">
                <a:solidFill>
                  <a:schemeClr val="accent2"/>
                </a:solidFill>
                <a:cs typeface="Times New Roman" pitchFamily="18" charset="0"/>
              </a:rPr>
              <a:t>=</a:t>
            </a:r>
            <a:r>
              <a:rPr lang="en-US" altLang="en-US" sz="3600" i="0">
                <a:solidFill>
                  <a:schemeClr val="accent2"/>
                </a:solidFill>
              </a:rPr>
              <a:t> </a:t>
            </a:r>
            <a:r>
              <a:rPr lang="en-US" altLang="en-US" sz="3600" i="0" baseline="30000">
                <a:solidFill>
                  <a:schemeClr val="accent2"/>
                </a:solidFill>
              </a:rPr>
              <a:t>log(d) +1</a:t>
            </a:r>
            <a:r>
              <a:rPr lang="en-US" altLang="en-US" sz="3600" i="0">
                <a:solidFill>
                  <a:schemeClr val="accent2"/>
                </a:solidFill>
              </a:rPr>
              <a:t>/</a:t>
            </a:r>
            <a:r>
              <a:rPr lang="en-US" altLang="en-US" sz="3600" i="0" baseline="-25000">
                <a:solidFill>
                  <a:schemeClr val="accent2"/>
                </a:solidFill>
              </a:rPr>
              <a:t>log d</a:t>
            </a:r>
            <a:endParaRPr lang="en-US" altLang="en-US" sz="4400" i="0"/>
          </a:p>
        </p:txBody>
      </p:sp>
      <p:sp>
        <p:nvSpPr>
          <p:cNvPr id="5" name="Rectangle 2"/>
          <p:cNvSpPr>
            <a:spLocks noChangeArrowheads="1"/>
          </p:cNvSpPr>
          <p:nvPr/>
        </p:nvSpPr>
        <p:spPr bwMode="auto">
          <a:xfrm>
            <a:off x="2471738" y="4572000"/>
            <a:ext cx="2557462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  <a:cs typeface="Times New Roman" pitchFamily="18" charset="0"/>
              </a:rPr>
              <a:t>→ 1</a:t>
            </a:r>
            <a:endParaRPr lang="en-US" altLang="en-US" sz="3600" i="0">
              <a:cs typeface="Times New Roman" pitchFamily="18" charset="0"/>
            </a:endParaRPr>
          </a:p>
        </p:txBody>
      </p:sp>
      <p:sp>
        <p:nvSpPr>
          <p:cNvPr id="6" name="Rectangle 2"/>
          <p:cNvSpPr>
            <a:spLocks noChangeArrowheads="1"/>
          </p:cNvSpPr>
          <p:nvPr/>
        </p:nvSpPr>
        <p:spPr bwMode="auto">
          <a:xfrm>
            <a:off x="1676400" y="5181600"/>
            <a:ext cx="2557463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>
                <a:cs typeface="Times New Roman" pitchFamily="18" charset="0"/>
              </a:rPr>
              <a:t>Say</a:t>
            </a:r>
            <a:r>
              <a:rPr lang="en-US" altLang="en-US" sz="2800" i="0">
                <a:solidFill>
                  <a:schemeClr val="accent2"/>
                </a:solidFill>
                <a:cs typeface="Times New Roman" pitchFamily="18" charset="0"/>
              </a:rPr>
              <a:t>  d=logn</a:t>
            </a:r>
            <a:endParaRPr lang="en-US" altLang="en-US" sz="3600" i="0"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9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9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179219" grpId="0"/>
      <p:bldP spid="2" grpId="0" build="p"/>
      <p:bldP spid="3" grpId="0" build="p"/>
      <p:bldP spid="4" grpId="0" build="p"/>
      <p:bldP spid="5" grpId="0" build="p"/>
      <p:bldP spid="6" grpId="0" build="p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4294967295"/>
          </p:nvPr>
        </p:nvSpPr>
        <p:spPr>
          <a:xfrm>
            <a:off x="438150" y="2819400"/>
            <a:ext cx="7562850" cy="22098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2800"/>
              <a:t>Time for top level:</a:t>
            </a:r>
            <a:endParaRPr lang="en-US" altLang="en-US" sz="40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Do</a:t>
            </a:r>
            <a:r>
              <a:rPr lang="en-CA" altLang="en-US" sz="2800"/>
              <a:t>minated</a:t>
            </a:r>
            <a:r>
              <a:rPr lang="en-US" altLang="en-US" sz="2800"/>
              <a:t>?: </a:t>
            </a:r>
            <a:r>
              <a:rPr lang="en-US" altLang="en-US" sz="2800">
                <a:solidFill>
                  <a:schemeClr val="accent2"/>
                </a:solidFill>
              </a:rPr>
              <a:t>c = 1 ≈ </a:t>
            </a:r>
            <a:r>
              <a:rPr lang="en-CA" altLang="en-US" sz="2800" baseline="30000">
                <a:solidFill>
                  <a:schemeClr val="accent2"/>
                </a:solidFill>
              </a:rPr>
              <a:t>log</a:t>
            </a:r>
            <a:r>
              <a:rPr lang="en-US" altLang="en-US" sz="2800" baseline="30000">
                <a:solidFill>
                  <a:schemeClr val="accent2"/>
                </a:solidFill>
              </a:rPr>
              <a:t> </a:t>
            </a:r>
            <a:r>
              <a:rPr lang="en-CA" altLang="en-US" sz="2800" baseline="30000">
                <a:solidFill>
                  <a:schemeClr val="accent2"/>
                </a:solidFill>
              </a:rPr>
              <a:t>a</a:t>
            </a:r>
            <a:r>
              <a:rPr lang="en-US" altLang="en-US" sz="2800">
                <a:solidFill>
                  <a:schemeClr val="accent2"/>
                </a:solidFill>
              </a:rPr>
              <a:t>/</a:t>
            </a:r>
            <a:r>
              <a:rPr lang="en-US" altLang="en-US" sz="2800" baseline="-25000">
                <a:solidFill>
                  <a:schemeClr val="accent2"/>
                </a:solidFill>
              </a:rPr>
              <a:t>l</a:t>
            </a:r>
            <a:r>
              <a:rPr lang="en-CA" altLang="en-US" sz="2800" baseline="-25000">
                <a:solidFill>
                  <a:schemeClr val="accent2"/>
                </a:solidFill>
              </a:rPr>
              <a:t>og b</a:t>
            </a:r>
            <a:r>
              <a:rPr lang="en-CA" altLang="en-US" sz="2800">
                <a:solidFill>
                  <a:schemeClr val="accent2"/>
                </a:solidFill>
              </a:rPr>
              <a:t> </a:t>
            </a:r>
            <a:endParaRPr lang="en-US" altLang="en-US" sz="28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endParaRPr lang="en-US" altLang="en-US" sz="36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endParaRPr lang="en-US" altLang="en-US" sz="280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br>
              <a:rPr lang="en-CA" altLang="en-US" sz="3600"/>
            </a:br>
            <a:endParaRPr lang="en-US" altLang="en-US" sz="360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505200" y="3200400"/>
            <a:ext cx="1563688" cy="641350"/>
            <a:chOff x="2112" y="1488"/>
            <a:chExt cx="985" cy="404"/>
          </a:xfrm>
        </p:grpSpPr>
        <p:sp>
          <p:nvSpPr>
            <p:cNvPr id="108561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98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>
                  <a:solidFill>
                    <a:schemeClr val="accent2"/>
                  </a:solidFill>
                </a:rPr>
                <a:t>θ(</a:t>
              </a:r>
              <a:r>
                <a:rPr lang="en-US" altLang="en-US" i="0">
                  <a:solidFill>
                    <a:schemeClr val="accent2"/>
                  </a:solidFill>
                </a:rPr>
                <a:t>n       )</a:t>
              </a:r>
              <a:endParaRPr lang="en-CA" altLang="en-US" i="0">
                <a:solidFill>
                  <a:schemeClr val="accent2"/>
                </a:solidFill>
              </a:endParaRPr>
            </a:p>
          </p:txBody>
        </p:sp>
        <p:sp>
          <p:nvSpPr>
            <p:cNvPr id="108562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65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>
                  <a:solidFill>
                    <a:schemeClr val="accent2"/>
                  </a:solidFill>
                </a:rPr>
                <a:t>log a</a:t>
              </a:r>
              <a:r>
                <a:rPr lang="en-US" altLang="en-US" sz="1800" i="0">
                  <a:solidFill>
                    <a:schemeClr val="accent2"/>
                  </a:solidFill>
                </a:rPr>
                <a:t>/</a:t>
              </a:r>
              <a:r>
                <a:rPr lang="en-US" altLang="en-US" sz="1800" i="0" baseline="-25000">
                  <a:solidFill>
                    <a:schemeClr val="accent2"/>
                  </a:solidFill>
                </a:rPr>
                <a:t>log b </a:t>
              </a:r>
              <a:endParaRPr lang="en-CA" altLang="en-US" sz="1800" i="0">
                <a:solidFill>
                  <a:schemeClr val="accent2"/>
                </a:solidFill>
              </a:endParaRPr>
            </a:p>
          </p:txBody>
        </p:sp>
      </p:grpSp>
      <p:sp>
        <p:nvSpPr>
          <p:cNvPr id="176138" name="Rectangle 10"/>
          <p:cNvSpPr>
            <a:spLocks noChangeArrowheads="1"/>
          </p:cNvSpPr>
          <p:nvPr/>
        </p:nvSpPr>
        <p:spPr bwMode="auto">
          <a:xfrm>
            <a:off x="403225" y="4451350"/>
            <a:ext cx="25003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CA" altLang="en-US" sz="2800" i="0"/>
              <a:t>Hence, </a:t>
            </a:r>
            <a:r>
              <a:rPr lang="en-CA" altLang="en-US" sz="2800" i="0">
                <a:solidFill>
                  <a:schemeClr val="accent2"/>
                </a:solidFill>
              </a:rPr>
              <a:t>T(n) = </a:t>
            </a:r>
            <a:r>
              <a:rPr lang="en-CA" altLang="en-US" sz="2800" i="0">
                <a:solidFill>
                  <a:schemeClr val="hlink"/>
                </a:solidFill>
              </a:rPr>
              <a:t>?</a:t>
            </a:r>
            <a:endParaRPr lang="en-US" altLang="en-US" sz="2800" i="0">
              <a:solidFill>
                <a:schemeClr val="hlink"/>
              </a:solidFill>
            </a:endParaRPr>
          </a:p>
        </p:txBody>
      </p:sp>
      <p:sp useBgFill="1">
        <p:nvSpPr>
          <p:cNvPr id="176140" name="Text Box 12"/>
          <p:cNvSpPr txBox="1">
            <a:spLocks noChangeArrowheads="1"/>
          </p:cNvSpPr>
          <p:nvPr/>
        </p:nvSpPr>
        <p:spPr bwMode="auto">
          <a:xfrm>
            <a:off x="2338388" y="4405313"/>
            <a:ext cx="2068512" cy="5842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2"/>
                </a:solidFill>
              </a:rPr>
              <a:t>= </a:t>
            </a:r>
            <a:r>
              <a:rPr lang="en-CA" altLang="en-US" sz="2800" i="0">
                <a:solidFill>
                  <a:schemeClr val="accent2"/>
                </a:solidFill>
              </a:rPr>
              <a:t>θ(n log n).</a:t>
            </a:r>
          </a:p>
        </p:txBody>
      </p:sp>
      <p:sp>
        <p:nvSpPr>
          <p:cNvPr id="108550" name="Rectangle 14"/>
          <p:cNvSpPr>
            <a:spLocks noGrp="1" noChangeArrowheads="1"/>
          </p:cNvSpPr>
          <p:nvPr>
            <p:ph type="title" idx="4294967295"/>
          </p:nvPr>
        </p:nvSpPr>
        <p:spPr>
          <a:xfrm>
            <a:off x="838200" y="13716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/>
              <a:t>Evaluating</a:t>
            </a:r>
            <a:r>
              <a:rPr lang="en-US" altLang="en-US" sz="4000"/>
              <a:t>: </a:t>
            </a:r>
            <a:r>
              <a:rPr lang="en-CA" altLang="en-US" sz="4000">
                <a:solidFill>
                  <a:schemeClr val="accent2"/>
                </a:solidFill>
              </a:rPr>
              <a:t>T(n) =</a:t>
            </a:r>
            <a:r>
              <a:rPr lang="en-US" altLang="en-US" sz="4000">
                <a:solidFill>
                  <a:schemeClr val="accent2"/>
                </a:solidFill>
              </a:rPr>
              <a:t> aT(n/b) + n</a:t>
            </a:r>
            <a:r>
              <a:rPr lang="en-US" altLang="en-US" sz="4000" baseline="30000">
                <a:solidFill>
                  <a:schemeClr val="accent2"/>
                </a:solidFill>
              </a:rPr>
              <a:t>c</a:t>
            </a:r>
            <a:br>
              <a:rPr lang="en-US" altLang="en-US" sz="4000">
                <a:solidFill>
                  <a:schemeClr val="accent2"/>
                </a:solidFill>
              </a:rPr>
            </a:br>
            <a:r>
              <a:rPr lang="en-US" altLang="en-US" sz="4000">
                <a:solidFill>
                  <a:schemeClr val="accent2"/>
                </a:solidFill>
              </a:rPr>
              <a:t>                           =       </a:t>
            </a:r>
            <a:r>
              <a:rPr lang="en-CA" altLang="en-US" sz="4000">
                <a:solidFill>
                  <a:schemeClr val="accent2"/>
                </a:solidFill>
              </a:rPr>
              <a:t>T(n/</a:t>
            </a:r>
            <a:r>
              <a:rPr lang="en-US" altLang="en-US" sz="4000">
                <a:solidFill>
                  <a:schemeClr val="accent2"/>
                </a:solidFill>
              </a:rPr>
              <a:t>  </a:t>
            </a:r>
            <a:r>
              <a:rPr lang="en-CA" altLang="en-US" sz="4000">
                <a:solidFill>
                  <a:schemeClr val="accent2"/>
                </a:solidFill>
              </a:rPr>
              <a:t>) +</a:t>
            </a:r>
            <a:endParaRPr lang="en-US" altLang="en-US" sz="4000"/>
          </a:p>
        </p:txBody>
      </p:sp>
      <p:sp>
        <p:nvSpPr>
          <p:cNvPr id="461839" name="Rectangle 15"/>
          <p:cNvSpPr>
            <a:spLocks noChangeArrowheads="1"/>
          </p:cNvSpPr>
          <p:nvPr/>
        </p:nvSpPr>
        <p:spPr bwMode="auto">
          <a:xfrm>
            <a:off x="3352800" y="2790825"/>
            <a:ext cx="2117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2"/>
                </a:solidFill>
              </a:rPr>
              <a:t>n            c =</a:t>
            </a:r>
            <a:endParaRPr lang="en-US" altLang="en-US" i="0" baseline="30000">
              <a:solidFill>
                <a:schemeClr val="accent2"/>
              </a:solidFill>
            </a:endParaRPr>
          </a:p>
        </p:txBody>
      </p:sp>
      <p:grpSp>
        <p:nvGrpSpPr>
          <p:cNvPr id="3" name="Group 16"/>
          <p:cNvGrpSpPr>
            <a:grpSpLocks/>
          </p:cNvGrpSpPr>
          <p:nvPr/>
        </p:nvGrpSpPr>
        <p:grpSpPr bwMode="auto">
          <a:xfrm>
            <a:off x="3670300" y="2743200"/>
            <a:ext cx="2236788" cy="614363"/>
            <a:chOff x="2216" y="1200"/>
            <a:chExt cx="1409" cy="387"/>
          </a:xfrm>
        </p:grpSpPr>
        <p:sp>
          <p:nvSpPr>
            <p:cNvPr id="108559" name="Rectangle 17"/>
            <p:cNvSpPr>
              <a:spLocks noChangeArrowheads="1"/>
            </p:cNvSpPr>
            <p:nvPr/>
          </p:nvSpPr>
          <p:spPr bwMode="auto">
            <a:xfrm>
              <a:off x="2216" y="1219"/>
              <a:ext cx="541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accent2"/>
                  </a:solidFill>
                </a:rPr>
                <a:t>= n</a:t>
              </a:r>
              <a:r>
                <a:rPr lang="en-US" altLang="en-US" i="0" baseline="30000">
                  <a:solidFill>
                    <a:schemeClr val="accent2"/>
                  </a:solidFill>
                </a:rPr>
                <a:t>1</a:t>
              </a:r>
            </a:p>
          </p:txBody>
        </p:sp>
        <p:sp>
          <p:nvSpPr>
            <p:cNvPr id="108560" name="Rectangle 18"/>
            <p:cNvSpPr>
              <a:spLocks noChangeArrowheads="1"/>
            </p:cNvSpPr>
            <p:nvPr/>
          </p:nvSpPr>
          <p:spPr bwMode="auto">
            <a:xfrm>
              <a:off x="3381" y="120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accent2"/>
                  </a:solidFill>
                </a:rPr>
                <a:t>1</a:t>
              </a:r>
              <a:endParaRPr lang="en-US" altLang="en-US" i="0" baseline="30000">
                <a:solidFill>
                  <a:schemeClr val="accent2"/>
                </a:solidFill>
              </a:endParaRPr>
            </a:p>
          </p:txBody>
        </p:sp>
      </p:grpSp>
      <p:sp>
        <p:nvSpPr>
          <p:cNvPr id="108553" name="Rectangle 19"/>
          <p:cNvSpPr>
            <a:spLocks noChangeArrowheads="1"/>
          </p:cNvSpPr>
          <p:nvPr/>
        </p:nvSpPr>
        <p:spPr bwMode="auto">
          <a:xfrm>
            <a:off x="4616450" y="1958975"/>
            <a:ext cx="102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hlink"/>
                </a:solidFill>
              </a:rPr>
              <a:t>2d-1</a:t>
            </a:r>
            <a:endParaRPr lang="en-US" altLang="en-US" sz="3600" baseline="30000">
              <a:solidFill>
                <a:schemeClr val="hlink"/>
              </a:solidFill>
            </a:endParaRPr>
          </a:p>
        </p:txBody>
      </p:sp>
      <p:sp>
        <p:nvSpPr>
          <p:cNvPr id="108554" name="Rectangle 20"/>
          <p:cNvSpPr>
            <a:spLocks noChangeArrowheads="1"/>
          </p:cNvSpPr>
          <p:nvPr/>
        </p:nvSpPr>
        <p:spPr bwMode="auto">
          <a:xfrm>
            <a:off x="6324600" y="1958975"/>
            <a:ext cx="4127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hlink"/>
                </a:solidFill>
              </a:rPr>
              <a:t>d</a:t>
            </a:r>
            <a:endParaRPr lang="en-US" altLang="en-US" sz="3600" baseline="30000">
              <a:solidFill>
                <a:schemeClr val="hlink"/>
              </a:solidFill>
            </a:endParaRPr>
          </a:p>
        </p:txBody>
      </p:sp>
      <p:sp>
        <p:nvSpPr>
          <p:cNvPr id="108555" name="Rectangle 21"/>
          <p:cNvSpPr>
            <a:spLocks noChangeArrowheads="1"/>
          </p:cNvSpPr>
          <p:nvPr/>
        </p:nvSpPr>
        <p:spPr bwMode="auto">
          <a:xfrm>
            <a:off x="7294563" y="1884363"/>
            <a:ext cx="5651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 sz="3600">
                <a:solidFill>
                  <a:schemeClr val="hlink"/>
                </a:solidFill>
              </a:rPr>
              <a:t>n</a:t>
            </a:r>
            <a:r>
              <a:rPr lang="en-CA" altLang="en-US" sz="3600" baseline="30000">
                <a:solidFill>
                  <a:schemeClr val="hlink"/>
                </a:solidFill>
              </a:rPr>
              <a:t>1</a:t>
            </a:r>
            <a:endParaRPr lang="en-US" altLang="en-US" sz="3600" baseline="30000">
              <a:solidFill>
                <a:schemeClr val="hlink"/>
              </a:solidFill>
            </a:endParaRPr>
          </a:p>
        </p:txBody>
      </p:sp>
      <p:sp>
        <p:nvSpPr>
          <p:cNvPr id="176150" name="Text Box 7"/>
          <p:cNvSpPr txBox="1">
            <a:spLocks noChangeArrowheads="1"/>
          </p:cNvSpPr>
          <p:nvPr/>
        </p:nvSpPr>
        <p:spPr bwMode="auto">
          <a:xfrm>
            <a:off x="5181600" y="3276600"/>
            <a:ext cx="12827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≈</a:t>
            </a:r>
            <a:r>
              <a:rPr lang="en-US" altLang="en-US" sz="2800" i="0"/>
              <a:t> </a:t>
            </a:r>
            <a:r>
              <a:rPr lang="en-CA" altLang="en-US" i="0">
                <a:solidFill>
                  <a:schemeClr val="accent2"/>
                </a:solidFill>
              </a:rPr>
              <a:t>θ</a:t>
            </a:r>
            <a:r>
              <a:rPr lang="en-US" altLang="en-US" i="0">
                <a:solidFill>
                  <a:schemeClr val="accent2"/>
                </a:solidFill>
              </a:rPr>
              <a:t>(n</a:t>
            </a:r>
            <a:r>
              <a:rPr lang="en-US" altLang="en-US" i="0" baseline="30000">
                <a:solidFill>
                  <a:schemeClr val="accent2"/>
                </a:solidFill>
              </a:rPr>
              <a:t>1</a:t>
            </a:r>
            <a:r>
              <a:rPr lang="en-US" altLang="en-US" i="0">
                <a:solidFill>
                  <a:schemeClr val="accent2"/>
                </a:solidFill>
              </a:rPr>
              <a:t>)</a:t>
            </a:r>
            <a:endParaRPr lang="en-CA" altLang="en-US" i="0">
              <a:solidFill>
                <a:schemeClr val="accent2"/>
              </a:solidFill>
            </a:endParaRPr>
          </a:p>
        </p:txBody>
      </p:sp>
      <p:sp>
        <p:nvSpPr>
          <p:cNvPr id="108557" name="Rectangle 2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Cutting into d pieces.</a:t>
            </a:r>
          </a:p>
        </p:txBody>
      </p:sp>
      <p:sp useBgFill="1">
        <p:nvSpPr>
          <p:cNvPr id="176153" name="Text Box 12"/>
          <p:cNvSpPr txBox="1">
            <a:spLocks noChangeArrowheads="1"/>
          </p:cNvSpPr>
          <p:nvPr/>
        </p:nvSpPr>
        <p:spPr bwMode="auto">
          <a:xfrm>
            <a:off x="533400" y="5029200"/>
            <a:ext cx="4522788" cy="5794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/>
              <a:t>Actually</a:t>
            </a:r>
            <a:r>
              <a:rPr lang="en-CA" altLang="en-US" i="0">
                <a:solidFill>
                  <a:schemeClr val="accent2"/>
                </a:solidFill>
              </a:rPr>
              <a:t> </a:t>
            </a:r>
            <a:r>
              <a:rPr lang="en-CA" altLang="en-US" sz="2800" i="0">
                <a:solidFill>
                  <a:schemeClr val="accent2"/>
                </a:solidFill>
              </a:rPr>
              <a:t>θ(n log n log log n).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6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6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6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6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6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6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6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76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176138" grpId="0"/>
      <p:bldP spid="176140" grpId="0" animBg="1"/>
      <p:bldP spid="461839" grpId="0"/>
      <p:bldP spid="176150" grpId="0"/>
      <p:bldP spid="176153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70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Multiplication Algorithms</a:t>
            </a:r>
          </a:p>
        </p:txBody>
      </p:sp>
      <p:graphicFrame>
        <p:nvGraphicFramePr>
          <p:cNvPr id="575491" name="Group 3"/>
          <p:cNvGraphicFramePr>
            <a:graphicFrameLocks noGrp="1"/>
          </p:cNvGraphicFramePr>
          <p:nvPr>
            <p:ph type="tbl" idx="4294967295"/>
          </p:nvPr>
        </p:nvGraphicFramePr>
        <p:xfrm>
          <a:off x="685800" y="1981200"/>
          <a:ext cx="7772400" cy="4116388"/>
        </p:xfrm>
        <a:graphic>
          <a:graphicData uri="http://schemas.openxmlformats.org/drawingml/2006/table">
            <a:tbl>
              <a:tblPr/>
              <a:tblGrid>
                <a:gridCol w="3886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862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3024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Kindergarten ?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8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US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2871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Grade School</a:t>
                      </a:r>
                    </a:p>
                  </a:txBody>
                  <a:tcPr marT="45721" marB="45721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2871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Karatsuba</a:t>
                      </a:r>
                    </a:p>
                  </a:txBody>
                  <a:tcPr marT="45721" marB="45721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1.58…</a:t>
                      </a: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28716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Fastest Known</a:t>
                      </a:r>
                    </a:p>
                  </a:txBody>
                  <a:tcPr marT="45721" marB="45721"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0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8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2800" b="0" i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US" sz="28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09588" name="Text Box 20"/>
          <p:cNvSpPr txBox="1">
            <a:spLocks noChangeArrowheads="1"/>
          </p:cNvSpPr>
          <p:nvPr/>
        </p:nvSpPr>
        <p:spPr bwMode="auto">
          <a:xfrm>
            <a:off x="1828800" y="2438400"/>
            <a:ext cx="16446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/>
              <a:t>3*4=3+3+3+3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95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95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5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75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75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95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95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570" grpId="0"/>
      <p:bldP spid="109588" grpId="0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EC91AAB-8BF2-E0F2-463A-0720B4C6C89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>
            <a:extLst>
              <a:ext uri="{FF2B5EF4-FFF2-40B4-BE49-F238E27FC236}">
                <a16:creationId xmlns:a16="http://schemas.microsoft.com/office/drawing/2014/main" id="{432A4A79-EAB4-A78F-0D87-DBCAFA749B7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>
            <a:extLst>
              <a:ext uri="{FF2B5EF4-FFF2-40B4-BE49-F238E27FC236}">
                <a16:creationId xmlns:a16="http://schemas.microsoft.com/office/drawing/2014/main" id="{68252BD9-3F04-C5C4-2F9B-DD0F051CC098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>
            <a:extLst>
              <a:ext uri="{FF2B5EF4-FFF2-40B4-BE49-F238E27FC236}">
                <a16:creationId xmlns:a16="http://schemas.microsoft.com/office/drawing/2014/main" id="{CC24EB99-C089-7CC3-B45D-CCE71DAF0E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DF196BCD-345A-40E0-87A0-EFBD351AADFB}"/>
              </a:ext>
            </a:extLst>
          </p:cNvPr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8B89D032-16B9-4501-1349-CA2F6F1AD330}"/>
                </a:ext>
              </a:extLst>
            </p:cNvPr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F5FDB4A-7496-20B4-AD2E-0EDB6B46F72D}"/>
                </a:ext>
              </a:extLst>
            </p:cNvPr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9ED07009-43B3-935E-769C-69513118C97D}"/>
                </a:ext>
              </a:extLst>
            </p:cNvPr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>
              <a:extLst>
                <a:ext uri="{FF2B5EF4-FFF2-40B4-BE49-F238E27FC236}">
                  <a16:creationId xmlns:a16="http://schemas.microsoft.com/office/drawing/2014/main" id="{E35EE08E-D996-F0AD-37C6-AF27B89EAB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8551B57-174C-390B-D047-C6D461E74D63}"/>
                </a:ext>
              </a:extLst>
            </p:cNvPr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>
              <a:extLst>
                <a:ext uri="{FF2B5EF4-FFF2-40B4-BE49-F238E27FC236}">
                  <a16:creationId xmlns:a16="http://schemas.microsoft.com/office/drawing/2014/main" id="{906CCEF0-9341-921C-C47E-D869C4CB8F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0F598222-233F-6E4E-2E9F-D5731CC91E53}"/>
                </a:ext>
              </a:extLst>
            </p:cNvPr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4" name="Oval 33">
            <a:extLst>
              <a:ext uri="{FF2B5EF4-FFF2-40B4-BE49-F238E27FC236}">
                <a16:creationId xmlns:a16="http://schemas.microsoft.com/office/drawing/2014/main" id="{B6FC0E18-DC00-380D-5D06-584138845336}"/>
              </a:ext>
            </a:extLst>
          </p:cNvPr>
          <p:cNvSpPr/>
          <p:nvPr/>
        </p:nvSpPr>
        <p:spPr bwMode="auto">
          <a:xfrm>
            <a:off x="2350008" y="2030706"/>
            <a:ext cx="228600" cy="383310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49EEB873-055F-2447-85BE-AA673715A3A4}"/>
              </a:ext>
            </a:extLst>
          </p:cNvPr>
          <p:cNvSpPr/>
          <p:nvPr/>
        </p:nvSpPr>
        <p:spPr>
          <a:xfrm>
            <a:off x="2286000" y="4343400"/>
            <a:ext cx="685800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i="0" dirty="0"/>
              <a:t>Is it fine if the size of the friend’s input is  </a:t>
            </a: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4C6DD85E-2E76-6A07-B49C-942ECF6E5002}"/>
              </a:ext>
            </a:extLst>
          </p:cNvPr>
          <p:cNvGrpSpPr/>
          <p:nvPr/>
        </p:nvGrpSpPr>
        <p:grpSpPr>
          <a:xfrm>
            <a:off x="76200" y="4891322"/>
            <a:ext cx="3048000" cy="1585678"/>
            <a:chOff x="76200" y="4891322"/>
            <a:chExt cx="3048000" cy="1585678"/>
          </a:xfrm>
        </p:grpSpPr>
        <p:grpSp>
          <p:nvGrpSpPr>
            <p:cNvPr id="31" name="Group 127">
              <a:extLst>
                <a:ext uri="{FF2B5EF4-FFF2-40B4-BE49-F238E27FC236}">
                  <a16:creationId xmlns:a16="http://schemas.microsoft.com/office/drawing/2014/main" id="{49C74436-BDE6-91ED-43A3-296E0FA3175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6200" y="5105400"/>
              <a:ext cx="401638" cy="1143000"/>
              <a:chOff x="5760" y="720"/>
              <a:chExt cx="1021" cy="2477"/>
            </a:xfrm>
          </p:grpSpPr>
          <p:grpSp>
            <p:nvGrpSpPr>
              <p:cNvPr id="33" name="Group 128">
                <a:extLst>
                  <a:ext uri="{FF2B5EF4-FFF2-40B4-BE49-F238E27FC236}">
                    <a16:creationId xmlns:a16="http://schemas.microsoft.com/office/drawing/2014/main" id="{AC87504D-31D3-6D37-FA09-D949DAE3C1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0" y="901"/>
                <a:ext cx="916" cy="2296"/>
                <a:chOff x="5760" y="901"/>
                <a:chExt cx="916" cy="2296"/>
              </a:xfrm>
            </p:grpSpPr>
            <p:sp>
              <p:nvSpPr>
                <p:cNvPr id="48" name="Freeform 129">
                  <a:extLst>
                    <a:ext uri="{FF2B5EF4-FFF2-40B4-BE49-F238E27FC236}">
                      <a16:creationId xmlns:a16="http://schemas.microsoft.com/office/drawing/2014/main" id="{4840DFC8-845E-37FB-6F26-2841B62CF6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93" y="991"/>
                  <a:ext cx="538" cy="525"/>
                </a:xfrm>
                <a:custGeom>
                  <a:avLst/>
                  <a:gdLst>
                    <a:gd name="T0" fmla="*/ 164 w 538"/>
                    <a:gd name="T1" fmla="*/ 222 h 525"/>
                    <a:gd name="T2" fmla="*/ 211 w 538"/>
                    <a:gd name="T3" fmla="*/ 152 h 525"/>
                    <a:gd name="T4" fmla="*/ 263 w 538"/>
                    <a:gd name="T5" fmla="*/ 100 h 525"/>
                    <a:gd name="T6" fmla="*/ 316 w 538"/>
                    <a:gd name="T7" fmla="*/ 35 h 525"/>
                    <a:gd name="T8" fmla="*/ 380 w 538"/>
                    <a:gd name="T9" fmla="*/ 6 h 525"/>
                    <a:gd name="T10" fmla="*/ 432 w 538"/>
                    <a:gd name="T11" fmla="*/ 0 h 525"/>
                    <a:gd name="T12" fmla="*/ 485 w 538"/>
                    <a:gd name="T13" fmla="*/ 17 h 525"/>
                    <a:gd name="T14" fmla="*/ 514 w 538"/>
                    <a:gd name="T15" fmla="*/ 59 h 525"/>
                    <a:gd name="T16" fmla="*/ 538 w 538"/>
                    <a:gd name="T17" fmla="*/ 135 h 525"/>
                    <a:gd name="T18" fmla="*/ 531 w 538"/>
                    <a:gd name="T19" fmla="*/ 216 h 525"/>
                    <a:gd name="T20" fmla="*/ 508 w 538"/>
                    <a:gd name="T21" fmla="*/ 286 h 525"/>
                    <a:gd name="T22" fmla="*/ 450 w 538"/>
                    <a:gd name="T23" fmla="*/ 368 h 525"/>
                    <a:gd name="T24" fmla="*/ 386 w 538"/>
                    <a:gd name="T25" fmla="*/ 426 h 525"/>
                    <a:gd name="T26" fmla="*/ 316 w 538"/>
                    <a:gd name="T27" fmla="*/ 478 h 525"/>
                    <a:gd name="T28" fmla="*/ 240 w 538"/>
                    <a:gd name="T29" fmla="*/ 513 h 525"/>
                    <a:gd name="T30" fmla="*/ 176 w 538"/>
                    <a:gd name="T31" fmla="*/ 525 h 525"/>
                    <a:gd name="T32" fmla="*/ 147 w 538"/>
                    <a:gd name="T33" fmla="*/ 508 h 525"/>
                    <a:gd name="T34" fmla="*/ 123 w 538"/>
                    <a:gd name="T35" fmla="*/ 438 h 525"/>
                    <a:gd name="T36" fmla="*/ 129 w 538"/>
                    <a:gd name="T37" fmla="*/ 345 h 525"/>
                    <a:gd name="T38" fmla="*/ 17 w 538"/>
                    <a:gd name="T39" fmla="*/ 350 h 525"/>
                    <a:gd name="T40" fmla="*/ 0 w 538"/>
                    <a:gd name="T41" fmla="*/ 333 h 525"/>
                    <a:gd name="T42" fmla="*/ 17 w 538"/>
                    <a:gd name="T43" fmla="*/ 298 h 525"/>
                    <a:gd name="T44" fmla="*/ 135 w 538"/>
                    <a:gd name="T45" fmla="*/ 292 h 525"/>
                    <a:gd name="T46" fmla="*/ 164 w 538"/>
                    <a:gd name="T47" fmla="*/ 222 h 525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38"/>
                    <a:gd name="T73" fmla="*/ 0 h 525"/>
                    <a:gd name="T74" fmla="*/ 538 w 538"/>
                    <a:gd name="T75" fmla="*/ 525 h 525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38" h="525">
                      <a:moveTo>
                        <a:pt x="164" y="222"/>
                      </a:moveTo>
                      <a:lnTo>
                        <a:pt x="211" y="152"/>
                      </a:lnTo>
                      <a:lnTo>
                        <a:pt x="263" y="100"/>
                      </a:lnTo>
                      <a:lnTo>
                        <a:pt x="316" y="35"/>
                      </a:lnTo>
                      <a:lnTo>
                        <a:pt x="380" y="6"/>
                      </a:lnTo>
                      <a:lnTo>
                        <a:pt x="432" y="0"/>
                      </a:lnTo>
                      <a:lnTo>
                        <a:pt x="485" y="17"/>
                      </a:lnTo>
                      <a:lnTo>
                        <a:pt x="514" y="59"/>
                      </a:lnTo>
                      <a:lnTo>
                        <a:pt x="538" y="135"/>
                      </a:lnTo>
                      <a:lnTo>
                        <a:pt x="531" y="216"/>
                      </a:lnTo>
                      <a:lnTo>
                        <a:pt x="508" y="286"/>
                      </a:lnTo>
                      <a:lnTo>
                        <a:pt x="450" y="368"/>
                      </a:lnTo>
                      <a:lnTo>
                        <a:pt x="386" y="426"/>
                      </a:lnTo>
                      <a:lnTo>
                        <a:pt x="316" y="478"/>
                      </a:lnTo>
                      <a:lnTo>
                        <a:pt x="240" y="513"/>
                      </a:lnTo>
                      <a:lnTo>
                        <a:pt x="176" y="525"/>
                      </a:lnTo>
                      <a:lnTo>
                        <a:pt x="147" y="508"/>
                      </a:lnTo>
                      <a:lnTo>
                        <a:pt x="123" y="438"/>
                      </a:lnTo>
                      <a:lnTo>
                        <a:pt x="129" y="345"/>
                      </a:lnTo>
                      <a:lnTo>
                        <a:pt x="17" y="350"/>
                      </a:lnTo>
                      <a:lnTo>
                        <a:pt x="0" y="333"/>
                      </a:lnTo>
                      <a:lnTo>
                        <a:pt x="17" y="298"/>
                      </a:lnTo>
                      <a:lnTo>
                        <a:pt x="135" y="292"/>
                      </a:lnTo>
                      <a:lnTo>
                        <a:pt x="164" y="2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" name="Freeform 130">
                  <a:extLst>
                    <a:ext uri="{FF2B5EF4-FFF2-40B4-BE49-F238E27FC236}">
                      <a16:creationId xmlns:a16="http://schemas.microsoft.com/office/drawing/2014/main" id="{337C8299-14AD-FDB4-CE0E-417A59A823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64" y="1544"/>
                  <a:ext cx="373" cy="772"/>
                </a:xfrm>
                <a:custGeom>
                  <a:avLst/>
                  <a:gdLst>
                    <a:gd name="T0" fmla="*/ 106 w 373"/>
                    <a:gd name="T1" fmla="*/ 65 h 772"/>
                    <a:gd name="T2" fmla="*/ 158 w 373"/>
                    <a:gd name="T3" fmla="*/ 18 h 772"/>
                    <a:gd name="T4" fmla="*/ 239 w 373"/>
                    <a:gd name="T5" fmla="*/ 0 h 772"/>
                    <a:gd name="T6" fmla="*/ 309 w 373"/>
                    <a:gd name="T7" fmla="*/ 12 h 772"/>
                    <a:gd name="T8" fmla="*/ 361 w 373"/>
                    <a:gd name="T9" fmla="*/ 59 h 772"/>
                    <a:gd name="T10" fmla="*/ 373 w 373"/>
                    <a:gd name="T11" fmla="*/ 94 h 772"/>
                    <a:gd name="T12" fmla="*/ 373 w 373"/>
                    <a:gd name="T13" fmla="*/ 141 h 772"/>
                    <a:gd name="T14" fmla="*/ 350 w 373"/>
                    <a:gd name="T15" fmla="*/ 182 h 772"/>
                    <a:gd name="T16" fmla="*/ 309 w 373"/>
                    <a:gd name="T17" fmla="*/ 252 h 772"/>
                    <a:gd name="T18" fmla="*/ 292 w 373"/>
                    <a:gd name="T19" fmla="*/ 334 h 772"/>
                    <a:gd name="T20" fmla="*/ 286 w 373"/>
                    <a:gd name="T21" fmla="*/ 403 h 772"/>
                    <a:gd name="T22" fmla="*/ 303 w 373"/>
                    <a:gd name="T23" fmla="*/ 479 h 772"/>
                    <a:gd name="T24" fmla="*/ 350 w 373"/>
                    <a:gd name="T25" fmla="*/ 549 h 772"/>
                    <a:gd name="T26" fmla="*/ 367 w 373"/>
                    <a:gd name="T27" fmla="*/ 619 h 772"/>
                    <a:gd name="T28" fmla="*/ 361 w 373"/>
                    <a:gd name="T29" fmla="*/ 683 h 772"/>
                    <a:gd name="T30" fmla="*/ 327 w 373"/>
                    <a:gd name="T31" fmla="*/ 737 h 772"/>
                    <a:gd name="T32" fmla="*/ 280 w 373"/>
                    <a:gd name="T33" fmla="*/ 766 h 772"/>
                    <a:gd name="T34" fmla="*/ 222 w 373"/>
                    <a:gd name="T35" fmla="*/ 772 h 772"/>
                    <a:gd name="T36" fmla="*/ 152 w 373"/>
                    <a:gd name="T37" fmla="*/ 772 h 772"/>
                    <a:gd name="T38" fmla="*/ 100 w 373"/>
                    <a:gd name="T39" fmla="*/ 742 h 772"/>
                    <a:gd name="T40" fmla="*/ 46 w 373"/>
                    <a:gd name="T41" fmla="*/ 654 h 772"/>
                    <a:gd name="T42" fmla="*/ 12 w 373"/>
                    <a:gd name="T43" fmla="*/ 578 h 772"/>
                    <a:gd name="T44" fmla="*/ 0 w 373"/>
                    <a:gd name="T45" fmla="*/ 462 h 772"/>
                    <a:gd name="T46" fmla="*/ 12 w 373"/>
                    <a:gd name="T47" fmla="*/ 357 h 772"/>
                    <a:gd name="T48" fmla="*/ 35 w 373"/>
                    <a:gd name="T49" fmla="*/ 246 h 772"/>
                    <a:gd name="T50" fmla="*/ 71 w 373"/>
                    <a:gd name="T51" fmla="*/ 135 h 772"/>
                    <a:gd name="T52" fmla="*/ 106 w 373"/>
                    <a:gd name="T53" fmla="*/ 65 h 77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73"/>
                    <a:gd name="T82" fmla="*/ 0 h 772"/>
                    <a:gd name="T83" fmla="*/ 373 w 373"/>
                    <a:gd name="T84" fmla="*/ 772 h 77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73" h="772">
                      <a:moveTo>
                        <a:pt x="106" y="65"/>
                      </a:moveTo>
                      <a:lnTo>
                        <a:pt x="158" y="18"/>
                      </a:lnTo>
                      <a:lnTo>
                        <a:pt x="239" y="0"/>
                      </a:lnTo>
                      <a:lnTo>
                        <a:pt x="309" y="12"/>
                      </a:lnTo>
                      <a:lnTo>
                        <a:pt x="361" y="59"/>
                      </a:lnTo>
                      <a:lnTo>
                        <a:pt x="373" y="94"/>
                      </a:lnTo>
                      <a:lnTo>
                        <a:pt x="373" y="141"/>
                      </a:lnTo>
                      <a:lnTo>
                        <a:pt x="350" y="182"/>
                      </a:lnTo>
                      <a:lnTo>
                        <a:pt x="309" y="252"/>
                      </a:lnTo>
                      <a:lnTo>
                        <a:pt x="292" y="334"/>
                      </a:lnTo>
                      <a:lnTo>
                        <a:pt x="286" y="403"/>
                      </a:lnTo>
                      <a:lnTo>
                        <a:pt x="303" y="479"/>
                      </a:lnTo>
                      <a:lnTo>
                        <a:pt x="350" y="549"/>
                      </a:lnTo>
                      <a:lnTo>
                        <a:pt x="367" y="619"/>
                      </a:lnTo>
                      <a:lnTo>
                        <a:pt x="361" y="683"/>
                      </a:lnTo>
                      <a:lnTo>
                        <a:pt x="327" y="737"/>
                      </a:lnTo>
                      <a:lnTo>
                        <a:pt x="280" y="766"/>
                      </a:lnTo>
                      <a:lnTo>
                        <a:pt x="222" y="772"/>
                      </a:lnTo>
                      <a:lnTo>
                        <a:pt x="152" y="772"/>
                      </a:lnTo>
                      <a:lnTo>
                        <a:pt x="100" y="742"/>
                      </a:lnTo>
                      <a:lnTo>
                        <a:pt x="46" y="654"/>
                      </a:lnTo>
                      <a:lnTo>
                        <a:pt x="12" y="578"/>
                      </a:lnTo>
                      <a:lnTo>
                        <a:pt x="0" y="462"/>
                      </a:lnTo>
                      <a:lnTo>
                        <a:pt x="12" y="357"/>
                      </a:lnTo>
                      <a:lnTo>
                        <a:pt x="35" y="246"/>
                      </a:lnTo>
                      <a:lnTo>
                        <a:pt x="71" y="135"/>
                      </a:lnTo>
                      <a:lnTo>
                        <a:pt x="106" y="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" name="Freeform 131">
                  <a:extLst>
                    <a:ext uri="{FF2B5EF4-FFF2-40B4-BE49-F238E27FC236}">
                      <a16:creationId xmlns:a16="http://schemas.microsoft.com/office/drawing/2014/main" id="{90CAE54E-F526-51B2-CD2C-A8A61356F1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62" y="1569"/>
                  <a:ext cx="414" cy="694"/>
                </a:xfrm>
                <a:custGeom>
                  <a:avLst/>
                  <a:gdLst>
                    <a:gd name="T0" fmla="*/ 0 w 414"/>
                    <a:gd name="T1" fmla="*/ 34 h 694"/>
                    <a:gd name="T2" fmla="*/ 5 w 414"/>
                    <a:gd name="T3" fmla="*/ 5 h 694"/>
                    <a:gd name="T4" fmla="*/ 69 w 414"/>
                    <a:gd name="T5" fmla="*/ 0 h 694"/>
                    <a:gd name="T6" fmla="*/ 104 w 414"/>
                    <a:gd name="T7" fmla="*/ 29 h 694"/>
                    <a:gd name="T8" fmla="*/ 157 w 414"/>
                    <a:gd name="T9" fmla="*/ 105 h 694"/>
                    <a:gd name="T10" fmla="*/ 226 w 414"/>
                    <a:gd name="T11" fmla="*/ 204 h 694"/>
                    <a:gd name="T12" fmla="*/ 291 w 414"/>
                    <a:gd name="T13" fmla="*/ 274 h 694"/>
                    <a:gd name="T14" fmla="*/ 408 w 414"/>
                    <a:gd name="T15" fmla="*/ 402 h 694"/>
                    <a:gd name="T16" fmla="*/ 414 w 414"/>
                    <a:gd name="T17" fmla="*/ 431 h 694"/>
                    <a:gd name="T18" fmla="*/ 390 w 414"/>
                    <a:gd name="T19" fmla="*/ 449 h 694"/>
                    <a:gd name="T20" fmla="*/ 332 w 414"/>
                    <a:gd name="T21" fmla="*/ 472 h 694"/>
                    <a:gd name="T22" fmla="*/ 250 w 414"/>
                    <a:gd name="T23" fmla="*/ 490 h 694"/>
                    <a:gd name="T24" fmla="*/ 151 w 414"/>
                    <a:gd name="T25" fmla="*/ 496 h 694"/>
                    <a:gd name="T26" fmla="*/ 116 w 414"/>
                    <a:gd name="T27" fmla="*/ 501 h 694"/>
                    <a:gd name="T28" fmla="*/ 104 w 414"/>
                    <a:gd name="T29" fmla="*/ 525 h 694"/>
                    <a:gd name="T30" fmla="*/ 127 w 414"/>
                    <a:gd name="T31" fmla="*/ 565 h 694"/>
                    <a:gd name="T32" fmla="*/ 209 w 414"/>
                    <a:gd name="T33" fmla="*/ 635 h 694"/>
                    <a:gd name="T34" fmla="*/ 268 w 414"/>
                    <a:gd name="T35" fmla="*/ 653 h 694"/>
                    <a:gd name="T36" fmla="*/ 280 w 414"/>
                    <a:gd name="T37" fmla="*/ 676 h 694"/>
                    <a:gd name="T38" fmla="*/ 255 w 414"/>
                    <a:gd name="T39" fmla="*/ 694 h 694"/>
                    <a:gd name="T40" fmla="*/ 203 w 414"/>
                    <a:gd name="T41" fmla="*/ 694 h 694"/>
                    <a:gd name="T42" fmla="*/ 133 w 414"/>
                    <a:gd name="T43" fmla="*/ 653 h 694"/>
                    <a:gd name="T44" fmla="*/ 75 w 414"/>
                    <a:gd name="T45" fmla="*/ 595 h 694"/>
                    <a:gd name="T46" fmla="*/ 40 w 414"/>
                    <a:gd name="T47" fmla="*/ 542 h 694"/>
                    <a:gd name="T48" fmla="*/ 40 w 414"/>
                    <a:gd name="T49" fmla="*/ 501 h 694"/>
                    <a:gd name="T50" fmla="*/ 63 w 414"/>
                    <a:gd name="T51" fmla="*/ 472 h 694"/>
                    <a:gd name="T52" fmla="*/ 98 w 414"/>
                    <a:gd name="T53" fmla="*/ 461 h 694"/>
                    <a:gd name="T54" fmla="*/ 151 w 414"/>
                    <a:gd name="T55" fmla="*/ 455 h 694"/>
                    <a:gd name="T56" fmla="*/ 209 w 414"/>
                    <a:gd name="T57" fmla="*/ 455 h 694"/>
                    <a:gd name="T58" fmla="*/ 280 w 414"/>
                    <a:gd name="T59" fmla="*/ 443 h 694"/>
                    <a:gd name="T60" fmla="*/ 315 w 414"/>
                    <a:gd name="T61" fmla="*/ 431 h 694"/>
                    <a:gd name="T62" fmla="*/ 332 w 414"/>
                    <a:gd name="T63" fmla="*/ 414 h 694"/>
                    <a:gd name="T64" fmla="*/ 326 w 414"/>
                    <a:gd name="T65" fmla="*/ 397 h 694"/>
                    <a:gd name="T66" fmla="*/ 274 w 414"/>
                    <a:gd name="T67" fmla="*/ 350 h 694"/>
                    <a:gd name="T68" fmla="*/ 191 w 414"/>
                    <a:gd name="T69" fmla="*/ 268 h 694"/>
                    <a:gd name="T70" fmla="*/ 116 w 414"/>
                    <a:gd name="T71" fmla="*/ 199 h 694"/>
                    <a:gd name="T72" fmla="*/ 34 w 414"/>
                    <a:gd name="T73" fmla="*/ 123 h 694"/>
                    <a:gd name="T74" fmla="*/ 5 w 414"/>
                    <a:gd name="T75" fmla="*/ 69 h 694"/>
                    <a:gd name="T76" fmla="*/ 0 w 414"/>
                    <a:gd name="T77" fmla="*/ 34 h 694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14"/>
                    <a:gd name="T118" fmla="*/ 0 h 694"/>
                    <a:gd name="T119" fmla="*/ 414 w 414"/>
                    <a:gd name="T120" fmla="*/ 694 h 694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14" h="694">
                      <a:moveTo>
                        <a:pt x="0" y="34"/>
                      </a:moveTo>
                      <a:lnTo>
                        <a:pt x="5" y="5"/>
                      </a:lnTo>
                      <a:lnTo>
                        <a:pt x="69" y="0"/>
                      </a:lnTo>
                      <a:lnTo>
                        <a:pt x="104" y="29"/>
                      </a:lnTo>
                      <a:lnTo>
                        <a:pt x="157" y="105"/>
                      </a:lnTo>
                      <a:lnTo>
                        <a:pt x="226" y="204"/>
                      </a:lnTo>
                      <a:lnTo>
                        <a:pt x="291" y="274"/>
                      </a:lnTo>
                      <a:lnTo>
                        <a:pt x="408" y="402"/>
                      </a:lnTo>
                      <a:lnTo>
                        <a:pt x="414" y="431"/>
                      </a:lnTo>
                      <a:lnTo>
                        <a:pt x="390" y="449"/>
                      </a:lnTo>
                      <a:lnTo>
                        <a:pt x="332" y="472"/>
                      </a:lnTo>
                      <a:lnTo>
                        <a:pt x="250" y="490"/>
                      </a:lnTo>
                      <a:lnTo>
                        <a:pt x="151" y="496"/>
                      </a:lnTo>
                      <a:lnTo>
                        <a:pt x="116" y="501"/>
                      </a:lnTo>
                      <a:lnTo>
                        <a:pt x="104" y="525"/>
                      </a:lnTo>
                      <a:lnTo>
                        <a:pt x="127" y="565"/>
                      </a:lnTo>
                      <a:lnTo>
                        <a:pt x="209" y="635"/>
                      </a:lnTo>
                      <a:lnTo>
                        <a:pt x="268" y="653"/>
                      </a:lnTo>
                      <a:lnTo>
                        <a:pt x="280" y="676"/>
                      </a:lnTo>
                      <a:lnTo>
                        <a:pt x="255" y="694"/>
                      </a:lnTo>
                      <a:lnTo>
                        <a:pt x="203" y="694"/>
                      </a:lnTo>
                      <a:lnTo>
                        <a:pt x="133" y="653"/>
                      </a:lnTo>
                      <a:lnTo>
                        <a:pt x="75" y="595"/>
                      </a:lnTo>
                      <a:lnTo>
                        <a:pt x="40" y="542"/>
                      </a:lnTo>
                      <a:lnTo>
                        <a:pt x="40" y="501"/>
                      </a:lnTo>
                      <a:lnTo>
                        <a:pt x="63" y="472"/>
                      </a:lnTo>
                      <a:lnTo>
                        <a:pt x="98" y="461"/>
                      </a:lnTo>
                      <a:lnTo>
                        <a:pt x="151" y="455"/>
                      </a:lnTo>
                      <a:lnTo>
                        <a:pt x="209" y="455"/>
                      </a:lnTo>
                      <a:lnTo>
                        <a:pt x="280" y="443"/>
                      </a:lnTo>
                      <a:lnTo>
                        <a:pt x="315" y="431"/>
                      </a:lnTo>
                      <a:lnTo>
                        <a:pt x="332" y="414"/>
                      </a:lnTo>
                      <a:lnTo>
                        <a:pt x="326" y="397"/>
                      </a:lnTo>
                      <a:lnTo>
                        <a:pt x="274" y="350"/>
                      </a:lnTo>
                      <a:lnTo>
                        <a:pt x="191" y="268"/>
                      </a:lnTo>
                      <a:lnTo>
                        <a:pt x="116" y="199"/>
                      </a:lnTo>
                      <a:lnTo>
                        <a:pt x="34" y="123"/>
                      </a:lnTo>
                      <a:lnTo>
                        <a:pt x="5" y="69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132">
                  <a:extLst>
                    <a:ext uri="{FF2B5EF4-FFF2-40B4-BE49-F238E27FC236}">
                      <a16:creationId xmlns:a16="http://schemas.microsoft.com/office/drawing/2014/main" id="{18D1BEE5-4116-96C3-F109-8381E4743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93" y="2151"/>
                  <a:ext cx="449" cy="1046"/>
                </a:xfrm>
                <a:custGeom>
                  <a:avLst/>
                  <a:gdLst>
                    <a:gd name="T0" fmla="*/ 222 w 449"/>
                    <a:gd name="T1" fmla="*/ 0 h 1046"/>
                    <a:gd name="T2" fmla="*/ 286 w 449"/>
                    <a:gd name="T3" fmla="*/ 12 h 1046"/>
                    <a:gd name="T4" fmla="*/ 315 w 449"/>
                    <a:gd name="T5" fmla="*/ 59 h 1046"/>
                    <a:gd name="T6" fmla="*/ 309 w 449"/>
                    <a:gd name="T7" fmla="*/ 170 h 1046"/>
                    <a:gd name="T8" fmla="*/ 298 w 449"/>
                    <a:gd name="T9" fmla="*/ 287 h 1046"/>
                    <a:gd name="T10" fmla="*/ 298 w 449"/>
                    <a:gd name="T11" fmla="*/ 409 h 1046"/>
                    <a:gd name="T12" fmla="*/ 356 w 449"/>
                    <a:gd name="T13" fmla="*/ 555 h 1046"/>
                    <a:gd name="T14" fmla="*/ 402 w 449"/>
                    <a:gd name="T15" fmla="*/ 660 h 1046"/>
                    <a:gd name="T16" fmla="*/ 426 w 449"/>
                    <a:gd name="T17" fmla="*/ 766 h 1046"/>
                    <a:gd name="T18" fmla="*/ 420 w 449"/>
                    <a:gd name="T19" fmla="*/ 859 h 1046"/>
                    <a:gd name="T20" fmla="*/ 420 w 449"/>
                    <a:gd name="T21" fmla="*/ 894 h 1046"/>
                    <a:gd name="T22" fmla="*/ 443 w 449"/>
                    <a:gd name="T23" fmla="*/ 929 h 1046"/>
                    <a:gd name="T24" fmla="*/ 449 w 449"/>
                    <a:gd name="T25" fmla="*/ 964 h 1046"/>
                    <a:gd name="T26" fmla="*/ 432 w 449"/>
                    <a:gd name="T27" fmla="*/ 981 h 1046"/>
                    <a:gd name="T28" fmla="*/ 385 w 449"/>
                    <a:gd name="T29" fmla="*/ 970 h 1046"/>
                    <a:gd name="T30" fmla="*/ 298 w 449"/>
                    <a:gd name="T31" fmla="*/ 958 h 1046"/>
                    <a:gd name="T32" fmla="*/ 193 w 449"/>
                    <a:gd name="T33" fmla="*/ 981 h 1046"/>
                    <a:gd name="T34" fmla="*/ 123 w 449"/>
                    <a:gd name="T35" fmla="*/ 1022 h 1046"/>
                    <a:gd name="T36" fmla="*/ 88 w 449"/>
                    <a:gd name="T37" fmla="*/ 1046 h 1046"/>
                    <a:gd name="T38" fmla="*/ 53 w 449"/>
                    <a:gd name="T39" fmla="*/ 1046 h 1046"/>
                    <a:gd name="T40" fmla="*/ 0 w 449"/>
                    <a:gd name="T41" fmla="*/ 970 h 1046"/>
                    <a:gd name="T42" fmla="*/ 6 w 449"/>
                    <a:gd name="T43" fmla="*/ 958 h 1046"/>
                    <a:gd name="T44" fmla="*/ 112 w 449"/>
                    <a:gd name="T45" fmla="*/ 923 h 1046"/>
                    <a:gd name="T46" fmla="*/ 234 w 449"/>
                    <a:gd name="T47" fmla="*/ 906 h 1046"/>
                    <a:gd name="T48" fmla="*/ 321 w 449"/>
                    <a:gd name="T49" fmla="*/ 900 h 1046"/>
                    <a:gd name="T50" fmla="*/ 373 w 449"/>
                    <a:gd name="T51" fmla="*/ 900 h 1046"/>
                    <a:gd name="T52" fmla="*/ 385 w 449"/>
                    <a:gd name="T53" fmla="*/ 865 h 1046"/>
                    <a:gd name="T54" fmla="*/ 368 w 449"/>
                    <a:gd name="T55" fmla="*/ 766 h 1046"/>
                    <a:gd name="T56" fmla="*/ 327 w 449"/>
                    <a:gd name="T57" fmla="*/ 660 h 1046"/>
                    <a:gd name="T58" fmla="*/ 263 w 449"/>
                    <a:gd name="T59" fmla="*/ 526 h 1046"/>
                    <a:gd name="T60" fmla="*/ 210 w 449"/>
                    <a:gd name="T61" fmla="*/ 409 h 1046"/>
                    <a:gd name="T62" fmla="*/ 187 w 449"/>
                    <a:gd name="T63" fmla="*/ 304 h 1046"/>
                    <a:gd name="T64" fmla="*/ 181 w 449"/>
                    <a:gd name="T65" fmla="*/ 188 h 1046"/>
                    <a:gd name="T66" fmla="*/ 181 w 449"/>
                    <a:gd name="T67" fmla="*/ 76 h 1046"/>
                    <a:gd name="T68" fmla="*/ 205 w 449"/>
                    <a:gd name="T69" fmla="*/ 30 h 1046"/>
                    <a:gd name="T70" fmla="*/ 222 w 449"/>
                    <a:gd name="T71" fmla="*/ 0 h 10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49"/>
                    <a:gd name="T109" fmla="*/ 0 h 1046"/>
                    <a:gd name="T110" fmla="*/ 449 w 449"/>
                    <a:gd name="T111" fmla="*/ 1046 h 10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49" h="1046">
                      <a:moveTo>
                        <a:pt x="222" y="0"/>
                      </a:moveTo>
                      <a:lnTo>
                        <a:pt x="286" y="12"/>
                      </a:lnTo>
                      <a:lnTo>
                        <a:pt x="315" y="59"/>
                      </a:lnTo>
                      <a:lnTo>
                        <a:pt x="309" y="170"/>
                      </a:lnTo>
                      <a:lnTo>
                        <a:pt x="298" y="287"/>
                      </a:lnTo>
                      <a:lnTo>
                        <a:pt x="298" y="409"/>
                      </a:lnTo>
                      <a:lnTo>
                        <a:pt x="356" y="555"/>
                      </a:lnTo>
                      <a:lnTo>
                        <a:pt x="402" y="660"/>
                      </a:lnTo>
                      <a:lnTo>
                        <a:pt x="426" y="766"/>
                      </a:lnTo>
                      <a:lnTo>
                        <a:pt x="420" y="859"/>
                      </a:lnTo>
                      <a:lnTo>
                        <a:pt x="420" y="894"/>
                      </a:lnTo>
                      <a:lnTo>
                        <a:pt x="443" y="929"/>
                      </a:lnTo>
                      <a:lnTo>
                        <a:pt x="449" y="964"/>
                      </a:lnTo>
                      <a:lnTo>
                        <a:pt x="432" y="981"/>
                      </a:lnTo>
                      <a:lnTo>
                        <a:pt x="385" y="970"/>
                      </a:lnTo>
                      <a:lnTo>
                        <a:pt x="298" y="958"/>
                      </a:lnTo>
                      <a:lnTo>
                        <a:pt x="193" y="981"/>
                      </a:lnTo>
                      <a:lnTo>
                        <a:pt x="123" y="1022"/>
                      </a:lnTo>
                      <a:lnTo>
                        <a:pt x="88" y="1046"/>
                      </a:lnTo>
                      <a:lnTo>
                        <a:pt x="53" y="1046"/>
                      </a:lnTo>
                      <a:lnTo>
                        <a:pt x="0" y="970"/>
                      </a:lnTo>
                      <a:lnTo>
                        <a:pt x="6" y="958"/>
                      </a:lnTo>
                      <a:lnTo>
                        <a:pt x="112" y="923"/>
                      </a:lnTo>
                      <a:lnTo>
                        <a:pt x="234" y="906"/>
                      </a:lnTo>
                      <a:lnTo>
                        <a:pt x="321" y="900"/>
                      </a:lnTo>
                      <a:lnTo>
                        <a:pt x="373" y="900"/>
                      </a:lnTo>
                      <a:lnTo>
                        <a:pt x="385" y="865"/>
                      </a:lnTo>
                      <a:lnTo>
                        <a:pt x="368" y="766"/>
                      </a:lnTo>
                      <a:lnTo>
                        <a:pt x="327" y="660"/>
                      </a:lnTo>
                      <a:lnTo>
                        <a:pt x="263" y="526"/>
                      </a:lnTo>
                      <a:lnTo>
                        <a:pt x="210" y="409"/>
                      </a:lnTo>
                      <a:lnTo>
                        <a:pt x="187" y="304"/>
                      </a:lnTo>
                      <a:lnTo>
                        <a:pt x="181" y="188"/>
                      </a:lnTo>
                      <a:lnTo>
                        <a:pt x="181" y="76"/>
                      </a:lnTo>
                      <a:lnTo>
                        <a:pt x="205" y="30"/>
                      </a:lnTo>
                      <a:lnTo>
                        <a:pt x="22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133">
                  <a:extLst>
                    <a:ext uri="{FF2B5EF4-FFF2-40B4-BE49-F238E27FC236}">
                      <a16:creationId xmlns:a16="http://schemas.microsoft.com/office/drawing/2014/main" id="{B0CBE87A-9333-738C-216C-F501F095C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72" y="2181"/>
                  <a:ext cx="373" cy="870"/>
                </a:xfrm>
                <a:custGeom>
                  <a:avLst/>
                  <a:gdLst>
                    <a:gd name="T0" fmla="*/ 280 w 373"/>
                    <a:gd name="T1" fmla="*/ 0 h 870"/>
                    <a:gd name="T2" fmla="*/ 332 w 373"/>
                    <a:gd name="T3" fmla="*/ 0 h 870"/>
                    <a:gd name="T4" fmla="*/ 350 w 373"/>
                    <a:gd name="T5" fmla="*/ 35 h 870"/>
                    <a:gd name="T6" fmla="*/ 361 w 373"/>
                    <a:gd name="T7" fmla="*/ 112 h 870"/>
                    <a:gd name="T8" fmla="*/ 350 w 373"/>
                    <a:gd name="T9" fmla="*/ 193 h 870"/>
                    <a:gd name="T10" fmla="*/ 321 w 373"/>
                    <a:gd name="T11" fmla="*/ 356 h 870"/>
                    <a:gd name="T12" fmla="*/ 326 w 373"/>
                    <a:gd name="T13" fmla="*/ 426 h 870"/>
                    <a:gd name="T14" fmla="*/ 361 w 373"/>
                    <a:gd name="T15" fmla="*/ 566 h 870"/>
                    <a:gd name="T16" fmla="*/ 373 w 373"/>
                    <a:gd name="T17" fmla="*/ 665 h 870"/>
                    <a:gd name="T18" fmla="*/ 373 w 373"/>
                    <a:gd name="T19" fmla="*/ 742 h 870"/>
                    <a:gd name="T20" fmla="*/ 356 w 373"/>
                    <a:gd name="T21" fmla="*/ 759 h 870"/>
                    <a:gd name="T22" fmla="*/ 303 w 373"/>
                    <a:gd name="T23" fmla="*/ 771 h 870"/>
                    <a:gd name="T24" fmla="*/ 232 w 373"/>
                    <a:gd name="T25" fmla="*/ 788 h 870"/>
                    <a:gd name="T26" fmla="*/ 163 w 373"/>
                    <a:gd name="T27" fmla="*/ 823 h 870"/>
                    <a:gd name="T28" fmla="*/ 93 w 373"/>
                    <a:gd name="T29" fmla="*/ 870 h 870"/>
                    <a:gd name="T30" fmla="*/ 64 w 373"/>
                    <a:gd name="T31" fmla="*/ 870 h 870"/>
                    <a:gd name="T32" fmla="*/ 0 w 373"/>
                    <a:gd name="T33" fmla="*/ 818 h 870"/>
                    <a:gd name="T34" fmla="*/ 6 w 373"/>
                    <a:gd name="T35" fmla="*/ 794 h 870"/>
                    <a:gd name="T36" fmla="*/ 87 w 373"/>
                    <a:gd name="T37" fmla="*/ 759 h 870"/>
                    <a:gd name="T38" fmla="*/ 227 w 373"/>
                    <a:gd name="T39" fmla="*/ 724 h 870"/>
                    <a:gd name="T40" fmla="*/ 292 w 373"/>
                    <a:gd name="T41" fmla="*/ 700 h 870"/>
                    <a:gd name="T42" fmla="*/ 303 w 373"/>
                    <a:gd name="T43" fmla="*/ 677 h 870"/>
                    <a:gd name="T44" fmla="*/ 303 w 373"/>
                    <a:gd name="T45" fmla="*/ 578 h 870"/>
                    <a:gd name="T46" fmla="*/ 280 w 373"/>
                    <a:gd name="T47" fmla="*/ 450 h 870"/>
                    <a:gd name="T48" fmla="*/ 268 w 373"/>
                    <a:gd name="T49" fmla="*/ 368 h 870"/>
                    <a:gd name="T50" fmla="*/ 257 w 373"/>
                    <a:gd name="T51" fmla="*/ 240 h 870"/>
                    <a:gd name="T52" fmla="*/ 251 w 373"/>
                    <a:gd name="T53" fmla="*/ 100 h 870"/>
                    <a:gd name="T54" fmla="*/ 257 w 373"/>
                    <a:gd name="T55" fmla="*/ 35 h 870"/>
                    <a:gd name="T56" fmla="*/ 280 w 373"/>
                    <a:gd name="T57" fmla="*/ 0 h 8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73"/>
                    <a:gd name="T88" fmla="*/ 0 h 870"/>
                    <a:gd name="T89" fmla="*/ 373 w 373"/>
                    <a:gd name="T90" fmla="*/ 870 h 8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73" h="870">
                      <a:moveTo>
                        <a:pt x="280" y="0"/>
                      </a:moveTo>
                      <a:lnTo>
                        <a:pt x="332" y="0"/>
                      </a:lnTo>
                      <a:lnTo>
                        <a:pt x="350" y="35"/>
                      </a:lnTo>
                      <a:lnTo>
                        <a:pt x="361" y="112"/>
                      </a:lnTo>
                      <a:lnTo>
                        <a:pt x="350" y="193"/>
                      </a:lnTo>
                      <a:lnTo>
                        <a:pt x="321" y="356"/>
                      </a:lnTo>
                      <a:lnTo>
                        <a:pt x="326" y="426"/>
                      </a:lnTo>
                      <a:lnTo>
                        <a:pt x="361" y="566"/>
                      </a:lnTo>
                      <a:lnTo>
                        <a:pt x="373" y="665"/>
                      </a:lnTo>
                      <a:lnTo>
                        <a:pt x="373" y="742"/>
                      </a:lnTo>
                      <a:lnTo>
                        <a:pt x="356" y="759"/>
                      </a:lnTo>
                      <a:lnTo>
                        <a:pt x="303" y="771"/>
                      </a:lnTo>
                      <a:lnTo>
                        <a:pt x="232" y="788"/>
                      </a:lnTo>
                      <a:lnTo>
                        <a:pt x="163" y="823"/>
                      </a:lnTo>
                      <a:lnTo>
                        <a:pt x="93" y="870"/>
                      </a:lnTo>
                      <a:lnTo>
                        <a:pt x="64" y="870"/>
                      </a:lnTo>
                      <a:lnTo>
                        <a:pt x="0" y="818"/>
                      </a:lnTo>
                      <a:lnTo>
                        <a:pt x="6" y="794"/>
                      </a:lnTo>
                      <a:lnTo>
                        <a:pt x="87" y="759"/>
                      </a:lnTo>
                      <a:lnTo>
                        <a:pt x="227" y="724"/>
                      </a:lnTo>
                      <a:lnTo>
                        <a:pt x="292" y="700"/>
                      </a:lnTo>
                      <a:lnTo>
                        <a:pt x="303" y="677"/>
                      </a:lnTo>
                      <a:lnTo>
                        <a:pt x="303" y="578"/>
                      </a:lnTo>
                      <a:lnTo>
                        <a:pt x="280" y="450"/>
                      </a:lnTo>
                      <a:lnTo>
                        <a:pt x="268" y="368"/>
                      </a:lnTo>
                      <a:lnTo>
                        <a:pt x="257" y="240"/>
                      </a:lnTo>
                      <a:lnTo>
                        <a:pt x="251" y="100"/>
                      </a:lnTo>
                      <a:lnTo>
                        <a:pt x="257" y="35"/>
                      </a:lnTo>
                      <a:lnTo>
                        <a:pt x="28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4">
                  <a:extLst>
                    <a:ext uri="{FF2B5EF4-FFF2-40B4-BE49-F238E27FC236}">
                      <a16:creationId xmlns:a16="http://schemas.microsoft.com/office/drawing/2014/main" id="{0A680A7C-5D72-12A2-3786-F7CA7EC232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60" y="901"/>
                  <a:ext cx="612" cy="776"/>
                </a:xfrm>
                <a:custGeom>
                  <a:avLst/>
                  <a:gdLst>
                    <a:gd name="T0" fmla="*/ 326 w 612"/>
                    <a:gd name="T1" fmla="*/ 776 h 776"/>
                    <a:gd name="T2" fmla="*/ 355 w 612"/>
                    <a:gd name="T3" fmla="*/ 740 h 776"/>
                    <a:gd name="T4" fmla="*/ 344 w 612"/>
                    <a:gd name="T5" fmla="*/ 688 h 776"/>
                    <a:gd name="T6" fmla="*/ 321 w 612"/>
                    <a:gd name="T7" fmla="*/ 618 h 776"/>
                    <a:gd name="T8" fmla="*/ 232 w 612"/>
                    <a:gd name="T9" fmla="*/ 536 h 776"/>
                    <a:gd name="T10" fmla="*/ 145 w 612"/>
                    <a:gd name="T11" fmla="*/ 461 h 776"/>
                    <a:gd name="T12" fmla="*/ 104 w 612"/>
                    <a:gd name="T13" fmla="*/ 379 h 776"/>
                    <a:gd name="T14" fmla="*/ 87 w 612"/>
                    <a:gd name="T15" fmla="*/ 251 h 776"/>
                    <a:gd name="T16" fmla="*/ 186 w 612"/>
                    <a:gd name="T17" fmla="*/ 216 h 776"/>
                    <a:gd name="T18" fmla="*/ 344 w 612"/>
                    <a:gd name="T19" fmla="*/ 199 h 776"/>
                    <a:gd name="T20" fmla="*/ 408 w 612"/>
                    <a:gd name="T21" fmla="*/ 205 h 776"/>
                    <a:gd name="T22" fmla="*/ 425 w 612"/>
                    <a:gd name="T23" fmla="*/ 222 h 776"/>
                    <a:gd name="T24" fmla="*/ 454 w 612"/>
                    <a:gd name="T25" fmla="*/ 193 h 776"/>
                    <a:gd name="T26" fmla="*/ 443 w 612"/>
                    <a:gd name="T27" fmla="*/ 164 h 776"/>
                    <a:gd name="T28" fmla="*/ 460 w 612"/>
                    <a:gd name="T29" fmla="*/ 111 h 776"/>
                    <a:gd name="T30" fmla="*/ 507 w 612"/>
                    <a:gd name="T31" fmla="*/ 64 h 776"/>
                    <a:gd name="T32" fmla="*/ 542 w 612"/>
                    <a:gd name="T33" fmla="*/ 52 h 776"/>
                    <a:gd name="T34" fmla="*/ 588 w 612"/>
                    <a:gd name="T35" fmla="*/ 81 h 776"/>
                    <a:gd name="T36" fmla="*/ 612 w 612"/>
                    <a:gd name="T37" fmla="*/ 52 h 776"/>
                    <a:gd name="T38" fmla="*/ 571 w 612"/>
                    <a:gd name="T39" fmla="*/ 0 h 776"/>
                    <a:gd name="T40" fmla="*/ 518 w 612"/>
                    <a:gd name="T41" fmla="*/ 0 h 776"/>
                    <a:gd name="T42" fmla="*/ 454 w 612"/>
                    <a:gd name="T43" fmla="*/ 29 h 776"/>
                    <a:gd name="T44" fmla="*/ 414 w 612"/>
                    <a:gd name="T45" fmla="*/ 105 h 776"/>
                    <a:gd name="T46" fmla="*/ 361 w 612"/>
                    <a:gd name="T47" fmla="*/ 141 h 776"/>
                    <a:gd name="T48" fmla="*/ 280 w 612"/>
                    <a:gd name="T49" fmla="*/ 152 h 776"/>
                    <a:gd name="T50" fmla="*/ 133 w 612"/>
                    <a:gd name="T51" fmla="*/ 170 h 776"/>
                    <a:gd name="T52" fmla="*/ 17 w 612"/>
                    <a:gd name="T53" fmla="*/ 205 h 776"/>
                    <a:gd name="T54" fmla="*/ 0 w 612"/>
                    <a:gd name="T55" fmla="*/ 234 h 776"/>
                    <a:gd name="T56" fmla="*/ 11 w 612"/>
                    <a:gd name="T57" fmla="*/ 327 h 776"/>
                    <a:gd name="T58" fmla="*/ 52 w 612"/>
                    <a:gd name="T59" fmla="*/ 455 h 776"/>
                    <a:gd name="T60" fmla="*/ 110 w 612"/>
                    <a:gd name="T61" fmla="*/ 560 h 776"/>
                    <a:gd name="T62" fmla="*/ 168 w 612"/>
                    <a:gd name="T63" fmla="*/ 653 h 776"/>
                    <a:gd name="T64" fmla="*/ 221 w 612"/>
                    <a:gd name="T65" fmla="*/ 717 h 776"/>
                    <a:gd name="T66" fmla="*/ 274 w 612"/>
                    <a:gd name="T67" fmla="*/ 764 h 776"/>
                    <a:gd name="T68" fmla="*/ 326 w 612"/>
                    <a:gd name="T69" fmla="*/ 776 h 77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612"/>
                    <a:gd name="T106" fmla="*/ 0 h 776"/>
                    <a:gd name="T107" fmla="*/ 612 w 612"/>
                    <a:gd name="T108" fmla="*/ 776 h 77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612" h="776">
                      <a:moveTo>
                        <a:pt x="326" y="776"/>
                      </a:moveTo>
                      <a:lnTo>
                        <a:pt x="355" y="740"/>
                      </a:lnTo>
                      <a:lnTo>
                        <a:pt x="344" y="688"/>
                      </a:lnTo>
                      <a:lnTo>
                        <a:pt x="321" y="618"/>
                      </a:lnTo>
                      <a:lnTo>
                        <a:pt x="232" y="536"/>
                      </a:lnTo>
                      <a:lnTo>
                        <a:pt x="145" y="461"/>
                      </a:lnTo>
                      <a:lnTo>
                        <a:pt x="104" y="379"/>
                      </a:lnTo>
                      <a:lnTo>
                        <a:pt x="87" y="251"/>
                      </a:lnTo>
                      <a:lnTo>
                        <a:pt x="186" y="216"/>
                      </a:lnTo>
                      <a:lnTo>
                        <a:pt x="344" y="199"/>
                      </a:lnTo>
                      <a:lnTo>
                        <a:pt x="408" y="205"/>
                      </a:lnTo>
                      <a:lnTo>
                        <a:pt x="425" y="222"/>
                      </a:lnTo>
                      <a:lnTo>
                        <a:pt x="454" y="193"/>
                      </a:lnTo>
                      <a:lnTo>
                        <a:pt x="443" y="164"/>
                      </a:lnTo>
                      <a:lnTo>
                        <a:pt x="460" y="111"/>
                      </a:lnTo>
                      <a:lnTo>
                        <a:pt x="507" y="64"/>
                      </a:lnTo>
                      <a:lnTo>
                        <a:pt x="542" y="52"/>
                      </a:lnTo>
                      <a:lnTo>
                        <a:pt x="588" y="81"/>
                      </a:lnTo>
                      <a:lnTo>
                        <a:pt x="612" y="52"/>
                      </a:lnTo>
                      <a:lnTo>
                        <a:pt x="571" y="0"/>
                      </a:lnTo>
                      <a:lnTo>
                        <a:pt x="518" y="0"/>
                      </a:lnTo>
                      <a:lnTo>
                        <a:pt x="454" y="29"/>
                      </a:lnTo>
                      <a:lnTo>
                        <a:pt x="414" y="105"/>
                      </a:lnTo>
                      <a:lnTo>
                        <a:pt x="361" y="141"/>
                      </a:lnTo>
                      <a:lnTo>
                        <a:pt x="280" y="152"/>
                      </a:lnTo>
                      <a:lnTo>
                        <a:pt x="133" y="170"/>
                      </a:lnTo>
                      <a:lnTo>
                        <a:pt x="17" y="205"/>
                      </a:lnTo>
                      <a:lnTo>
                        <a:pt x="0" y="234"/>
                      </a:lnTo>
                      <a:lnTo>
                        <a:pt x="11" y="327"/>
                      </a:lnTo>
                      <a:lnTo>
                        <a:pt x="52" y="455"/>
                      </a:lnTo>
                      <a:lnTo>
                        <a:pt x="110" y="560"/>
                      </a:lnTo>
                      <a:lnTo>
                        <a:pt x="168" y="653"/>
                      </a:lnTo>
                      <a:lnTo>
                        <a:pt x="221" y="717"/>
                      </a:lnTo>
                      <a:lnTo>
                        <a:pt x="274" y="764"/>
                      </a:lnTo>
                      <a:lnTo>
                        <a:pt x="326" y="7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" name="Group 135">
                <a:extLst>
                  <a:ext uri="{FF2B5EF4-FFF2-40B4-BE49-F238E27FC236}">
                    <a16:creationId xmlns:a16="http://schemas.microsoft.com/office/drawing/2014/main" id="{DBA4006F-51AB-61B3-BFE7-368CA18E67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571" y="720"/>
                <a:ext cx="210" cy="264"/>
                <a:chOff x="6571" y="720"/>
                <a:chExt cx="210" cy="264"/>
              </a:xfrm>
            </p:grpSpPr>
            <p:sp>
              <p:nvSpPr>
                <p:cNvPr id="42" name="Freeform 136">
                  <a:extLst>
                    <a:ext uri="{FF2B5EF4-FFF2-40B4-BE49-F238E27FC236}">
                      <a16:creationId xmlns:a16="http://schemas.microsoft.com/office/drawing/2014/main" id="{D28D6CB8-785C-1B7D-E065-43C980D57B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12" y="720"/>
                  <a:ext cx="169" cy="192"/>
                </a:xfrm>
                <a:custGeom>
                  <a:avLst/>
                  <a:gdLst>
                    <a:gd name="T0" fmla="*/ 52 w 169"/>
                    <a:gd name="T1" fmla="*/ 12 h 192"/>
                    <a:gd name="T2" fmla="*/ 99 w 169"/>
                    <a:gd name="T3" fmla="*/ 0 h 192"/>
                    <a:gd name="T4" fmla="*/ 157 w 169"/>
                    <a:gd name="T5" fmla="*/ 17 h 192"/>
                    <a:gd name="T6" fmla="*/ 169 w 169"/>
                    <a:gd name="T7" fmla="*/ 58 h 192"/>
                    <a:gd name="T8" fmla="*/ 163 w 169"/>
                    <a:gd name="T9" fmla="*/ 111 h 192"/>
                    <a:gd name="T10" fmla="*/ 134 w 169"/>
                    <a:gd name="T11" fmla="*/ 145 h 192"/>
                    <a:gd name="T12" fmla="*/ 93 w 169"/>
                    <a:gd name="T13" fmla="*/ 151 h 192"/>
                    <a:gd name="T14" fmla="*/ 52 w 169"/>
                    <a:gd name="T15" fmla="*/ 151 h 192"/>
                    <a:gd name="T16" fmla="*/ 34 w 169"/>
                    <a:gd name="T17" fmla="*/ 169 h 192"/>
                    <a:gd name="T18" fmla="*/ 34 w 169"/>
                    <a:gd name="T19" fmla="*/ 180 h 192"/>
                    <a:gd name="T20" fmla="*/ 23 w 169"/>
                    <a:gd name="T21" fmla="*/ 192 h 192"/>
                    <a:gd name="T22" fmla="*/ 0 w 169"/>
                    <a:gd name="T23" fmla="*/ 186 h 192"/>
                    <a:gd name="T24" fmla="*/ 5 w 169"/>
                    <a:gd name="T25" fmla="*/ 157 h 192"/>
                    <a:gd name="T26" fmla="*/ 23 w 169"/>
                    <a:gd name="T27" fmla="*/ 134 h 192"/>
                    <a:gd name="T28" fmla="*/ 58 w 169"/>
                    <a:gd name="T29" fmla="*/ 116 h 192"/>
                    <a:gd name="T30" fmla="*/ 93 w 169"/>
                    <a:gd name="T31" fmla="*/ 122 h 192"/>
                    <a:gd name="T32" fmla="*/ 122 w 169"/>
                    <a:gd name="T33" fmla="*/ 116 h 192"/>
                    <a:gd name="T34" fmla="*/ 139 w 169"/>
                    <a:gd name="T35" fmla="*/ 87 h 192"/>
                    <a:gd name="T36" fmla="*/ 139 w 169"/>
                    <a:gd name="T37" fmla="*/ 52 h 192"/>
                    <a:gd name="T38" fmla="*/ 122 w 169"/>
                    <a:gd name="T39" fmla="*/ 35 h 192"/>
                    <a:gd name="T40" fmla="*/ 99 w 169"/>
                    <a:gd name="T41" fmla="*/ 35 h 192"/>
                    <a:gd name="T42" fmla="*/ 75 w 169"/>
                    <a:gd name="T43" fmla="*/ 41 h 192"/>
                    <a:gd name="T44" fmla="*/ 58 w 169"/>
                    <a:gd name="T45" fmla="*/ 52 h 192"/>
                    <a:gd name="T46" fmla="*/ 40 w 169"/>
                    <a:gd name="T47" fmla="*/ 41 h 192"/>
                    <a:gd name="T48" fmla="*/ 52 w 169"/>
                    <a:gd name="T49" fmla="*/ 12 h 19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69"/>
                    <a:gd name="T76" fmla="*/ 0 h 192"/>
                    <a:gd name="T77" fmla="*/ 169 w 169"/>
                    <a:gd name="T78" fmla="*/ 192 h 19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69" h="192">
                      <a:moveTo>
                        <a:pt x="52" y="12"/>
                      </a:moveTo>
                      <a:lnTo>
                        <a:pt x="99" y="0"/>
                      </a:lnTo>
                      <a:lnTo>
                        <a:pt x="157" y="17"/>
                      </a:lnTo>
                      <a:lnTo>
                        <a:pt x="169" y="58"/>
                      </a:lnTo>
                      <a:lnTo>
                        <a:pt x="163" y="111"/>
                      </a:lnTo>
                      <a:lnTo>
                        <a:pt x="134" y="145"/>
                      </a:lnTo>
                      <a:lnTo>
                        <a:pt x="93" y="151"/>
                      </a:lnTo>
                      <a:lnTo>
                        <a:pt x="52" y="151"/>
                      </a:lnTo>
                      <a:lnTo>
                        <a:pt x="34" y="169"/>
                      </a:lnTo>
                      <a:lnTo>
                        <a:pt x="34" y="180"/>
                      </a:lnTo>
                      <a:lnTo>
                        <a:pt x="23" y="192"/>
                      </a:lnTo>
                      <a:lnTo>
                        <a:pt x="0" y="186"/>
                      </a:lnTo>
                      <a:lnTo>
                        <a:pt x="5" y="157"/>
                      </a:lnTo>
                      <a:lnTo>
                        <a:pt x="23" y="134"/>
                      </a:lnTo>
                      <a:lnTo>
                        <a:pt x="58" y="116"/>
                      </a:lnTo>
                      <a:lnTo>
                        <a:pt x="93" y="122"/>
                      </a:lnTo>
                      <a:lnTo>
                        <a:pt x="122" y="116"/>
                      </a:lnTo>
                      <a:lnTo>
                        <a:pt x="139" y="87"/>
                      </a:lnTo>
                      <a:lnTo>
                        <a:pt x="139" y="52"/>
                      </a:lnTo>
                      <a:lnTo>
                        <a:pt x="122" y="35"/>
                      </a:lnTo>
                      <a:lnTo>
                        <a:pt x="99" y="35"/>
                      </a:lnTo>
                      <a:lnTo>
                        <a:pt x="75" y="41"/>
                      </a:lnTo>
                      <a:lnTo>
                        <a:pt x="58" y="52"/>
                      </a:lnTo>
                      <a:lnTo>
                        <a:pt x="40" y="41"/>
                      </a:lnTo>
                      <a:lnTo>
                        <a:pt x="52" y="12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" name="Oval 137">
                  <a:extLst>
                    <a:ext uri="{FF2B5EF4-FFF2-40B4-BE49-F238E27FC236}">
                      <a16:creationId xmlns:a16="http://schemas.microsoft.com/office/drawing/2014/main" id="{17283E84-6C37-8F23-F0D5-08A613C77F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71" y="936"/>
                  <a:ext cx="49" cy="48"/>
                </a:xfrm>
                <a:prstGeom prst="ellipse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</p:grpSp>
        </p:grpSp>
        <p:sp>
          <p:nvSpPr>
            <p:cNvPr id="12" name="Rounded Rectangular Callout 11">
              <a:extLst>
                <a:ext uri="{FF2B5EF4-FFF2-40B4-BE49-F238E27FC236}">
                  <a16:creationId xmlns:a16="http://schemas.microsoft.com/office/drawing/2014/main" id="{17470DDB-08E9-F080-5BAA-6E0D6174C4D8}"/>
                </a:ext>
              </a:extLst>
            </p:cNvPr>
            <p:cNvSpPr/>
            <p:nvPr/>
          </p:nvSpPr>
          <p:spPr bwMode="auto">
            <a:xfrm>
              <a:off x="624840" y="4891322"/>
              <a:ext cx="2499360" cy="1585678"/>
            </a:xfrm>
            <a:prstGeom prst="wedgeRoundRectCallout">
              <a:avLst>
                <a:gd name="adj1" fmla="val -54719"/>
                <a:gd name="adj2" fmla="val -6762"/>
                <a:gd name="adj3" fmla="val 16667"/>
              </a:avLst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2400" i="0" dirty="0"/>
                <a:t>If the friends input </a:t>
              </a: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2400" i="0" dirty="0"/>
                <a:t>is bigger,</a:t>
              </a: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rPr>
                <a:t>then</a:t>
              </a:r>
              <a:r>
                <a:rPr kumimoji="0" lang="en-US" sz="2400" b="0" i="0" u="none" strike="noStrike" cap="none" normalizeH="0" dirty="0">
                  <a:ln>
                    <a:noFill/>
                  </a:ln>
                  <a:solidFill>
                    <a:schemeClr val="tx1"/>
                  </a:solidFill>
                  <a:effectLst/>
                </a:rPr>
                <a:t> the time </a:t>
              </a: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400" b="0" i="0" u="none" strike="noStrike" cap="none" normalizeH="0" dirty="0">
                  <a:ln>
                    <a:noFill/>
                  </a:ln>
                  <a:solidFill>
                    <a:schemeClr val="tx1"/>
                  </a:solidFill>
                  <a:effectLst/>
                </a:rPr>
                <a:t>will be bigger.</a:t>
              </a:r>
              <a:endParaRPr kumimoji="0" lang="en-US" sz="2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sp>
        <p:nvSpPr>
          <p:cNvPr id="54" name="Text Box 19">
            <a:extLst>
              <a:ext uri="{FF2B5EF4-FFF2-40B4-BE49-F238E27FC236}">
                <a16:creationId xmlns:a16="http://schemas.microsoft.com/office/drawing/2014/main" id="{35540DF1-D663-19C9-BC4F-9958809F0D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842808"/>
            <a:ext cx="2377574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dirty="0">
                <a:sym typeface="Symbol"/>
              </a:rPr>
              <a:t></a:t>
            </a: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</a:t>
            </a:r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 + 1</a:t>
            </a:r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 + 100</a:t>
            </a:r>
            <a:endParaRPr lang="en-US" altLang="en-US" sz="2400" i="0" dirty="0"/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 + 100 </a:t>
            </a: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log(n)</a:t>
            </a:r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dirty="0"/>
              <a:t>n-1 </a:t>
            </a:r>
          </a:p>
        </p:txBody>
      </p:sp>
      <p:sp>
        <p:nvSpPr>
          <p:cNvPr id="55" name="Text Box 19">
            <a:extLst>
              <a:ext uri="{FF2B5EF4-FFF2-40B4-BE49-F238E27FC236}">
                <a16:creationId xmlns:a16="http://schemas.microsoft.com/office/drawing/2014/main" id="{69D054D2-F0B2-80DB-91FA-C5EDB0587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4605" y="4800600"/>
            <a:ext cx="633187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rgbClr val="FF0000"/>
                </a:solidFill>
              </a:rPr>
              <a:t>No</a:t>
            </a:r>
          </a:p>
        </p:txBody>
      </p:sp>
      <p:sp>
        <p:nvSpPr>
          <p:cNvPr id="56" name="Text Box 19">
            <a:extLst>
              <a:ext uri="{FF2B5EF4-FFF2-40B4-BE49-F238E27FC236}">
                <a16:creationId xmlns:a16="http://schemas.microsoft.com/office/drawing/2014/main" id="{EB9FC3F2-5D48-C456-4C48-F9A8900BE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34734" y="4800600"/>
            <a:ext cx="253306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i.e. no significant </a:t>
            </a:r>
            <a:br>
              <a:rPr lang="en-US" altLang="en-US" sz="2400" i="0" dirty="0"/>
            </a:br>
            <a:r>
              <a:rPr lang="en-US" altLang="en-US" sz="2400" i="0" dirty="0"/>
              <a:t>change to running </a:t>
            </a:r>
            <a:br>
              <a:rPr lang="en-US" altLang="en-US" sz="2400" i="0" dirty="0"/>
            </a:br>
            <a:r>
              <a:rPr lang="en-US" altLang="en-US" sz="2400" i="0" dirty="0"/>
              <a:t>time when </a:t>
            </a:r>
            <a:r>
              <a:rPr lang="en-US" altLang="en-US" sz="2400" dirty="0"/>
              <a:t>n</a:t>
            </a:r>
            <a:r>
              <a:rPr lang="en-US" altLang="en-US" sz="2400" i="0" dirty="0"/>
              <a:t> is big.</a:t>
            </a:r>
          </a:p>
        </p:txBody>
      </p:sp>
      <p:sp>
        <p:nvSpPr>
          <p:cNvPr id="57" name="Text Box 19">
            <a:extLst>
              <a:ext uri="{FF2B5EF4-FFF2-40B4-BE49-F238E27FC236}">
                <a16:creationId xmlns:a16="http://schemas.microsoft.com/office/drawing/2014/main" id="{C0518C15-0179-D1F0-7553-29D424E320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8254" y="6103203"/>
            <a:ext cx="205094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Time becomes </a:t>
            </a:r>
            <a:br>
              <a:rPr lang="en-US" altLang="en-US" sz="2400" i="0" dirty="0"/>
            </a:br>
            <a:r>
              <a:rPr lang="en-US" altLang="en-US" sz="2400" i="0" dirty="0"/>
              <a:t>exponential.</a:t>
            </a:r>
          </a:p>
        </p:txBody>
      </p:sp>
    </p:spTree>
    <p:extLst>
      <p:ext uri="{BB962C8B-B14F-4D97-AF65-F5344CB8AC3E}">
        <p14:creationId xmlns:p14="http://schemas.microsoft.com/office/powerpoint/2010/main" val="35550966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9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14400" y="1447800"/>
            <a:ext cx="7772400" cy="762000"/>
          </a:xfrm>
        </p:spPr>
        <p:txBody>
          <a:bodyPr/>
          <a:lstStyle/>
          <a:p>
            <a:pPr algn="ctr" eaLnBrk="1" hangingPunct="1">
              <a:buFontTx/>
              <a:buNone/>
            </a:pPr>
            <a:r>
              <a:rPr lang="en-US" altLang="en-US" sz="2400" dirty="0"/>
              <a:t>The Goal is to UNDERSTAND </a:t>
            </a:r>
            <a:br>
              <a:rPr lang="en-US" altLang="en-US" sz="2400" dirty="0"/>
            </a:br>
            <a:r>
              <a:rPr lang="en-US" altLang="en-US" sz="2400" dirty="0"/>
              <a:t>recursive algorithms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fundamentally to their core</a:t>
            </a:r>
            <a:endParaRPr lang="en-CA" altLang="en-US" sz="2400" dirty="0"/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62D668AB-A177-4B31-8257-AB970769B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i="0" kern="0"/>
              <a:t>Representations of Recursive Algorithms</a:t>
            </a:r>
            <a:endParaRPr lang="en-CA" altLang="en-US" sz="3600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05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05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5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05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05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595" grpId="0" uiExpand="1" build="p"/>
      <p:bldP spid="7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524000"/>
            <a:ext cx="8763000" cy="1143000"/>
          </a:xfrm>
        </p:spPr>
        <p:txBody>
          <a:bodyPr/>
          <a:lstStyle/>
          <a:p>
            <a:pPr eaLnBrk="1" hangingPunct="1"/>
            <a:r>
              <a:rPr lang="en-US" altLang="en-US" sz="2400" dirty="0">
                <a:solidFill>
                  <a:schemeClr val="tx1"/>
                </a:solidFill>
              </a:rPr>
              <a:t>It is useful to understand different representations </a:t>
            </a:r>
            <a:br>
              <a:rPr lang="en-US" altLang="en-US" sz="2400" dirty="0">
                <a:solidFill>
                  <a:schemeClr val="tx1"/>
                </a:solidFill>
              </a:rPr>
            </a:br>
            <a:r>
              <a:rPr lang="en-US" altLang="en-US" sz="2400" dirty="0">
                <a:solidFill>
                  <a:schemeClr val="tx1"/>
                </a:solidFill>
              </a:rPr>
              <a:t>of the same information or idea</a:t>
            </a:r>
            <a:endParaRPr lang="en-US" altLang="en-US" sz="2400" dirty="0"/>
          </a:p>
        </p:txBody>
      </p:sp>
      <p:sp>
        <p:nvSpPr>
          <p:cNvPr id="111619" name="Oval 3"/>
          <p:cNvSpPr>
            <a:spLocks noChangeAspect="1" noChangeArrowheads="1"/>
          </p:cNvSpPr>
          <p:nvPr/>
        </p:nvSpPr>
        <p:spPr bwMode="auto">
          <a:xfrm>
            <a:off x="6248400" y="5618163"/>
            <a:ext cx="768350" cy="768350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400" i="0"/>
          </a:p>
        </p:txBody>
      </p:sp>
      <p:sp>
        <p:nvSpPr>
          <p:cNvPr id="111620" name="Oval 4"/>
          <p:cNvSpPr>
            <a:spLocks noChangeAspect="1" noChangeArrowheads="1"/>
          </p:cNvSpPr>
          <p:nvPr/>
        </p:nvSpPr>
        <p:spPr bwMode="auto">
          <a:xfrm>
            <a:off x="5257800" y="5618163"/>
            <a:ext cx="768350" cy="768350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400" i="0"/>
          </a:p>
        </p:txBody>
      </p:sp>
      <p:sp>
        <p:nvSpPr>
          <p:cNvPr id="111621" name="Oval 5"/>
          <p:cNvSpPr>
            <a:spLocks noChangeAspect="1" noChangeArrowheads="1"/>
          </p:cNvSpPr>
          <p:nvPr/>
        </p:nvSpPr>
        <p:spPr bwMode="auto">
          <a:xfrm>
            <a:off x="5257800" y="3144838"/>
            <a:ext cx="768350" cy="768350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400" i="0"/>
          </a:p>
        </p:txBody>
      </p:sp>
      <p:sp>
        <p:nvSpPr>
          <p:cNvPr id="111622" name="Oval 6"/>
          <p:cNvSpPr>
            <a:spLocks noChangeAspect="1" noChangeArrowheads="1"/>
          </p:cNvSpPr>
          <p:nvPr/>
        </p:nvSpPr>
        <p:spPr bwMode="auto">
          <a:xfrm>
            <a:off x="7239000" y="5618163"/>
            <a:ext cx="768350" cy="768350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400" i="0"/>
          </a:p>
        </p:txBody>
      </p:sp>
      <p:sp>
        <p:nvSpPr>
          <p:cNvPr id="111623" name="Oval 7"/>
          <p:cNvSpPr>
            <a:spLocks noChangeAspect="1" noChangeArrowheads="1"/>
          </p:cNvSpPr>
          <p:nvPr/>
        </p:nvSpPr>
        <p:spPr bwMode="auto">
          <a:xfrm>
            <a:off x="6248400" y="4398963"/>
            <a:ext cx="768350" cy="768350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400" i="0"/>
          </a:p>
        </p:txBody>
      </p:sp>
      <p:sp>
        <p:nvSpPr>
          <p:cNvPr id="111624" name="Oval 8"/>
          <p:cNvSpPr>
            <a:spLocks noChangeAspect="1" noChangeArrowheads="1"/>
          </p:cNvSpPr>
          <p:nvPr/>
        </p:nvSpPr>
        <p:spPr bwMode="auto">
          <a:xfrm>
            <a:off x="5257800" y="4398963"/>
            <a:ext cx="768350" cy="768350"/>
          </a:xfrm>
          <a:prstGeom prst="ellipse">
            <a:avLst/>
          </a:prstGeom>
          <a:solidFill>
            <a:schemeClr val="tx2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400" i="0"/>
          </a:p>
        </p:txBody>
      </p:sp>
      <p:sp>
        <p:nvSpPr>
          <p:cNvPr id="111625" name="Text Box 9"/>
          <p:cNvSpPr txBox="1">
            <a:spLocks noChangeArrowheads="1"/>
          </p:cNvSpPr>
          <p:nvPr/>
        </p:nvSpPr>
        <p:spPr bwMode="auto">
          <a:xfrm>
            <a:off x="1981200" y="3089275"/>
            <a:ext cx="54610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4800" b="1" i="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11626" name="Text Box 10"/>
          <p:cNvSpPr txBox="1">
            <a:spLocks noChangeArrowheads="1"/>
          </p:cNvSpPr>
          <p:nvPr/>
        </p:nvSpPr>
        <p:spPr bwMode="auto">
          <a:xfrm>
            <a:off x="2009775" y="4343400"/>
            <a:ext cx="48895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800" b="1" i="0">
                <a:solidFill>
                  <a:schemeClr val="tx2"/>
                </a:solidFill>
              </a:rPr>
              <a:t>2</a:t>
            </a:r>
          </a:p>
        </p:txBody>
      </p:sp>
      <p:sp>
        <p:nvSpPr>
          <p:cNvPr id="111627" name="Text Box 11"/>
          <p:cNvSpPr txBox="1">
            <a:spLocks noChangeArrowheads="1"/>
          </p:cNvSpPr>
          <p:nvPr/>
        </p:nvSpPr>
        <p:spPr bwMode="auto">
          <a:xfrm>
            <a:off x="2009775" y="5562600"/>
            <a:ext cx="488950" cy="823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800" b="1" i="0">
                <a:solidFill>
                  <a:schemeClr val="tx2"/>
                </a:solidFill>
              </a:rPr>
              <a:t>3</a:t>
            </a:r>
          </a:p>
        </p:txBody>
      </p:sp>
      <p:sp>
        <p:nvSpPr>
          <p:cNvPr id="111628" name="Text Box 12"/>
          <p:cNvSpPr txBox="1">
            <a:spLocks noChangeArrowheads="1"/>
          </p:cNvSpPr>
          <p:nvPr/>
        </p:nvSpPr>
        <p:spPr bwMode="auto">
          <a:xfrm>
            <a:off x="5402263" y="6577013"/>
            <a:ext cx="3741737" cy="280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595658" tIns="49638" rIns="595658" bIns="49638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Char char=" "/>
            </a:pPr>
            <a:r>
              <a:rPr lang="en-US" altLang="en-US" sz="1200" i="0">
                <a:solidFill>
                  <a:schemeClr val="accent1"/>
                </a:solidFill>
              </a:rPr>
              <a:t>Rudich www.discretemath.com</a:t>
            </a:r>
            <a:endParaRPr lang="en-CA" altLang="en-US" sz="1200" i="0">
              <a:solidFill>
                <a:schemeClr val="accent1"/>
              </a:solidFill>
            </a:endParaRPr>
          </a:p>
        </p:txBody>
      </p:sp>
      <p:sp>
        <p:nvSpPr>
          <p:cNvPr id="14" name="Rectangle 2">
            <a:extLst>
              <a:ext uri="{FF2B5EF4-FFF2-40B4-BE49-F238E27FC236}">
                <a16:creationId xmlns:a16="http://schemas.microsoft.com/office/drawing/2014/main" id="{C046236B-6EA7-444D-A6F6-089B96B0B4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i="0" kern="0"/>
              <a:t>Representations of Recursive Algorithms</a:t>
            </a:r>
            <a:endParaRPr lang="en-CA" altLang="en-US" sz="3600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16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16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16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16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16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16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1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16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16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16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1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1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1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1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16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16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16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16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16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16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6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16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16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618" grpId="0"/>
      <p:bldP spid="111619" grpId="0" animBg="1"/>
      <p:bldP spid="111620" grpId="0" animBg="1"/>
      <p:bldP spid="111621" grpId="0" animBg="1"/>
      <p:bldP spid="111622" grpId="0" animBg="1"/>
      <p:bldP spid="111623" grpId="0" animBg="1"/>
      <p:bldP spid="111624" grpId="0" animBg="1"/>
      <p:bldP spid="111625" grpId="0"/>
      <p:bldP spid="111626" grpId="0"/>
      <p:bldP spid="111627" grpId="0"/>
      <p:bldP spid="111628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Representations of Recursive Algorithms</a:t>
            </a:r>
            <a:endParaRPr lang="en-CA" altLang="en-US" sz="3600" dirty="0"/>
          </a:p>
        </p:txBody>
      </p:sp>
      <p:sp>
        <p:nvSpPr>
          <p:cNvPr id="112652" name="Text Box 24"/>
          <p:cNvSpPr txBox="1">
            <a:spLocks noChangeArrowheads="1"/>
          </p:cNvSpPr>
          <p:nvPr/>
        </p:nvSpPr>
        <p:spPr bwMode="auto">
          <a:xfrm>
            <a:off x="4419600" y="2559949"/>
            <a:ext cx="7770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i="0"/>
              <a:t>Pros</a:t>
            </a:r>
          </a:p>
        </p:txBody>
      </p:sp>
      <p:sp>
        <p:nvSpPr>
          <p:cNvPr id="112653" name="Text Box 25"/>
          <p:cNvSpPr txBox="1">
            <a:spLocks noChangeArrowheads="1"/>
          </p:cNvSpPr>
          <p:nvPr/>
        </p:nvSpPr>
        <p:spPr bwMode="auto">
          <a:xfrm>
            <a:off x="228600" y="2545304"/>
            <a:ext cx="96032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i="0"/>
              <a:t>Views</a:t>
            </a: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-76200" y="3006969"/>
            <a:ext cx="4204494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/>
            <a:r>
              <a:rPr lang="en-US" altLang="en-US" sz="2400" i="0" kern="0" dirty="0"/>
              <a:t>Code</a:t>
            </a:r>
          </a:p>
          <a:p>
            <a:pPr eaLnBrk="1" hangingPunct="1"/>
            <a:endParaRPr lang="en-US" altLang="en-US" sz="2400" i="0" kern="0" dirty="0"/>
          </a:p>
          <a:p>
            <a:pPr eaLnBrk="1" hangingPunct="1"/>
            <a:r>
              <a:rPr lang="en-US" altLang="en-US" sz="2400" i="0" kern="0" dirty="0"/>
              <a:t>Tracing out </a:t>
            </a:r>
            <a:br>
              <a:rPr lang="en-US" altLang="en-US" sz="2400" i="0" kern="0" dirty="0"/>
            </a:br>
            <a:r>
              <a:rPr lang="en-US" altLang="en-US" sz="2400" i="0" kern="0" dirty="0"/>
              <a:t>stack of stack frames</a:t>
            </a:r>
          </a:p>
          <a:p>
            <a:pPr eaLnBrk="1" hangingPunct="1"/>
            <a:endParaRPr lang="en-US" altLang="en-US" sz="2400" i="0" kern="0" dirty="0"/>
          </a:p>
          <a:p>
            <a:pPr eaLnBrk="1" hangingPunct="1"/>
            <a:r>
              <a:rPr lang="en-US" altLang="en-US" sz="2400" i="0" kern="0" dirty="0"/>
              <a:t>Tree of stack frames</a:t>
            </a:r>
          </a:p>
          <a:p>
            <a:pPr eaLnBrk="1" hangingPunct="1"/>
            <a:endParaRPr lang="en-US" altLang="en-US" sz="2400" i="0" kern="0" dirty="0"/>
          </a:p>
          <a:p>
            <a:pPr lvl="0" eaLnBrk="1" hangingPunct="1"/>
            <a:r>
              <a:rPr lang="en-US" sz="2400" i="0" dirty="0">
                <a:latin typeface="Times New Roman" pitchFamily="18" charset="0"/>
              </a:rPr>
              <a:t>Friends (strong induction)</a:t>
            </a:r>
          </a:p>
        </p:txBody>
      </p:sp>
      <p:sp>
        <p:nvSpPr>
          <p:cNvPr id="8" name="Rectangle 4"/>
          <p:cNvSpPr txBox="1">
            <a:spLocks noChangeArrowheads="1"/>
          </p:cNvSpPr>
          <p:nvPr/>
        </p:nvSpPr>
        <p:spPr>
          <a:xfrm>
            <a:off x="5880894" y="3018692"/>
            <a:ext cx="3810000" cy="4114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algn="ctr" eaLnBrk="1" hangingPunct="1">
              <a:buNone/>
            </a:pPr>
            <a:r>
              <a:rPr lang="en-US" altLang="en-US" sz="2400" i="0" kern="0" dirty="0"/>
              <a:t>I need a higher level</a:t>
            </a:r>
            <a:br>
              <a:rPr lang="en-US" altLang="en-US" sz="2400" i="0" kern="0" dirty="0"/>
            </a:br>
            <a:r>
              <a:rPr lang="en-US" altLang="en-US" sz="2400" i="0" kern="0" dirty="0"/>
              <a:t>of understanding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I am not a computer</a:t>
            </a:r>
            <a:br>
              <a:rPr lang="en-US" altLang="en-US" sz="2400" i="0" kern="0" dirty="0"/>
            </a:br>
            <a:r>
              <a:rPr lang="en-US" altLang="en-US" sz="2400" i="0" kern="0" dirty="0"/>
              <a:t>Crazy making</a:t>
            </a:r>
          </a:p>
          <a:p>
            <a:pPr marL="0" indent="0" algn="ctr" eaLnBrk="1" hangingPunct="1">
              <a:buNone/>
            </a:pPr>
            <a:r>
              <a:rPr lang="en-US" altLang="en-US" sz="2800" i="0" kern="0" dirty="0"/>
              <a:t> 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Too much 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Must trust.</a:t>
            </a:r>
          </a:p>
          <a:p>
            <a:pPr marL="0" indent="0" algn="ctr" eaLnBrk="1" hangingPunct="1">
              <a:buNone/>
            </a:pPr>
            <a:endParaRPr lang="en-CA" altLang="en-US" sz="2400" i="0" kern="0" dirty="0"/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378218" y="2514600"/>
            <a:ext cx="85311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i="0" dirty="0"/>
              <a:t>Cons</a:t>
            </a:r>
            <a:endParaRPr lang="en-CA" altLang="en-US" sz="2400" b="1" i="0" dirty="0"/>
          </a:p>
        </p:txBody>
      </p:sp>
      <p:sp>
        <p:nvSpPr>
          <p:cNvPr id="11" name="Rectangle 3"/>
          <p:cNvSpPr txBox="1">
            <a:spLocks noChangeArrowheads="1"/>
          </p:cNvSpPr>
          <p:nvPr/>
        </p:nvSpPr>
        <p:spPr bwMode="auto">
          <a:xfrm>
            <a:off x="3049771" y="3018692"/>
            <a:ext cx="3440723" cy="24618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algn="ctr" eaLnBrk="1" hangingPunct="1">
              <a:buNone/>
            </a:pPr>
            <a:r>
              <a:rPr lang="en-US" altLang="en-US" sz="2400" i="0" kern="0" dirty="0"/>
              <a:t>How implement for </a:t>
            </a:r>
            <a:br>
              <a:rPr lang="en-US" altLang="en-US" sz="2400" i="0" kern="0" dirty="0"/>
            </a:br>
            <a:r>
              <a:rPr lang="en-US" altLang="en-US" sz="2400" i="0" kern="0" dirty="0"/>
              <a:t>a computer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How runs on computer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View entire computation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Worry about </a:t>
            </a:r>
            <a:br>
              <a:rPr lang="en-US" altLang="en-US" sz="2400" i="0" kern="0" dirty="0"/>
            </a:br>
            <a:r>
              <a:rPr lang="en-US" altLang="en-US" sz="2400" i="0" kern="0" dirty="0"/>
              <a:t>one step at a time</a:t>
            </a:r>
            <a:endParaRPr lang="en-CA" altLang="en-US" sz="2400" i="0" kern="0" dirty="0"/>
          </a:p>
        </p:txBody>
      </p:sp>
      <p:grpSp>
        <p:nvGrpSpPr>
          <p:cNvPr id="227" name="Group 226"/>
          <p:cNvGrpSpPr/>
          <p:nvPr/>
        </p:nvGrpSpPr>
        <p:grpSpPr>
          <a:xfrm>
            <a:off x="5943600" y="609600"/>
            <a:ext cx="1563215" cy="1712926"/>
            <a:chOff x="5747410" y="533400"/>
            <a:chExt cx="1563215" cy="1712926"/>
          </a:xfrm>
        </p:grpSpPr>
        <p:sp>
          <p:nvSpPr>
            <p:cNvPr id="228" name="Rectangle 3"/>
            <p:cNvSpPr>
              <a:spLocks noChangeArrowheads="1"/>
            </p:cNvSpPr>
            <p:nvPr/>
          </p:nvSpPr>
          <p:spPr bwMode="auto">
            <a:xfrm>
              <a:off x="6193982" y="533400"/>
              <a:ext cx="813069" cy="713064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grpSp>
          <p:nvGrpSpPr>
            <p:cNvPr id="229" name="Group 228"/>
            <p:cNvGrpSpPr>
              <a:grpSpLocks/>
            </p:cNvGrpSpPr>
            <p:nvPr/>
          </p:nvGrpSpPr>
          <p:grpSpPr bwMode="auto">
            <a:xfrm>
              <a:off x="5750490" y="1246465"/>
              <a:ext cx="1478533" cy="810001"/>
              <a:chOff x="381000" y="4495800"/>
              <a:chExt cx="3048000" cy="1905000"/>
            </a:xfrm>
          </p:grpSpPr>
          <p:sp>
            <p:nvSpPr>
              <p:cNvPr id="386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87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88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89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2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23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31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4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27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28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29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30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93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09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17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10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6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94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95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03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96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99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00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01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02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  <p:grpSp>
          <p:nvGrpSpPr>
            <p:cNvPr id="230" name="Group 229"/>
            <p:cNvGrpSpPr>
              <a:grpSpLocks/>
            </p:cNvGrpSpPr>
            <p:nvPr/>
          </p:nvGrpSpPr>
          <p:grpSpPr bwMode="auto">
            <a:xfrm>
              <a:off x="5747410" y="2043371"/>
              <a:ext cx="585258" cy="202803"/>
              <a:chOff x="381000" y="4495800"/>
              <a:chExt cx="3048000" cy="1905000"/>
            </a:xfrm>
          </p:grpSpPr>
          <p:sp>
            <p:nvSpPr>
              <p:cNvPr id="335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36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37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38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1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72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80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73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4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5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6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7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8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9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42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58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66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59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2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3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4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5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43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44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52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5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48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49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50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51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  <p:grpSp>
          <p:nvGrpSpPr>
            <p:cNvPr id="231" name="Group 230"/>
            <p:cNvGrpSpPr>
              <a:grpSpLocks/>
            </p:cNvGrpSpPr>
            <p:nvPr/>
          </p:nvGrpSpPr>
          <p:grpSpPr bwMode="auto">
            <a:xfrm>
              <a:off x="6253446" y="2043447"/>
              <a:ext cx="585258" cy="202803"/>
              <a:chOff x="381000" y="4495800"/>
              <a:chExt cx="3048000" cy="1905000"/>
            </a:xfrm>
          </p:grpSpPr>
          <p:sp>
            <p:nvSpPr>
              <p:cNvPr id="284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85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86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87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90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21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29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22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5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6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7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8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91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07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15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8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1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2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3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4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92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93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01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94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97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98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99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00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  <p:grpSp>
          <p:nvGrpSpPr>
            <p:cNvPr id="232" name="Group 231"/>
            <p:cNvGrpSpPr>
              <a:grpSpLocks/>
            </p:cNvGrpSpPr>
            <p:nvPr/>
          </p:nvGrpSpPr>
          <p:grpSpPr bwMode="auto">
            <a:xfrm>
              <a:off x="6725367" y="2043523"/>
              <a:ext cx="585258" cy="202803"/>
              <a:chOff x="381000" y="4495800"/>
              <a:chExt cx="3048000" cy="1905000"/>
            </a:xfrm>
          </p:grpSpPr>
          <p:sp>
            <p:nvSpPr>
              <p:cNvPr id="233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34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35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36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9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70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8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1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4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5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6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7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40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56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4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0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1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2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3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41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42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3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4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6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7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8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9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</p:grpSp>
      <p:sp>
        <p:nvSpPr>
          <p:cNvPr id="437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</p:spTree>
    <p:extLst>
      <p:ext uri="{BB962C8B-B14F-4D97-AF65-F5344CB8AC3E}">
        <p14:creationId xmlns:p14="http://schemas.microsoft.com/office/powerpoint/2010/main" val="1918500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52" grpId="0"/>
      <p:bldP spid="112653" grpId="0"/>
      <p:bldP spid="10" grpId="0"/>
      <p:bldP spid="437" grpId="0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 Representation </a:t>
            </a:r>
            <a:endParaRPr lang="en-CA" altLang="en-US" sz="3600" dirty="0"/>
          </a:p>
        </p:txBody>
      </p:sp>
      <p:sp>
        <p:nvSpPr>
          <p:cNvPr id="1146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38200" y="2819400"/>
            <a:ext cx="3810000" cy="4114800"/>
          </a:xfrm>
        </p:spPr>
        <p:txBody>
          <a:bodyPr/>
          <a:lstStyle/>
          <a:p>
            <a:pPr eaLnBrk="1" hangingPunct="1"/>
            <a:r>
              <a:rPr lang="en-US" altLang="en-US" dirty="0"/>
              <a:t>Runs on computers</a:t>
            </a:r>
          </a:p>
          <a:p>
            <a:pPr eaLnBrk="1" hangingPunct="1"/>
            <a:r>
              <a:rPr lang="en-US" altLang="en-US" dirty="0"/>
              <a:t>Precise and succinct</a:t>
            </a:r>
          </a:p>
          <a:p>
            <a:pPr eaLnBrk="1" hangingPunct="1"/>
            <a:r>
              <a:rPr lang="en-US" altLang="en-US" dirty="0"/>
              <a:t>Perception that being able to code is the only thing needed to get a job. (false)</a:t>
            </a:r>
            <a:endParaRPr lang="en-CA" altLang="en-US" dirty="0"/>
          </a:p>
        </p:txBody>
      </p:sp>
      <p:sp>
        <p:nvSpPr>
          <p:cNvPr id="11469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00600" y="2819400"/>
            <a:ext cx="3810000" cy="4114800"/>
          </a:xfrm>
        </p:spPr>
        <p:txBody>
          <a:bodyPr/>
          <a:lstStyle/>
          <a:p>
            <a:pPr eaLnBrk="1" hangingPunct="1"/>
            <a:r>
              <a:rPr lang="en-US" altLang="en-US" dirty="0"/>
              <a:t>I am not a computer</a:t>
            </a:r>
          </a:p>
          <a:p>
            <a:pPr eaLnBrk="1" hangingPunct="1"/>
            <a:r>
              <a:rPr lang="en-US" altLang="en-US" dirty="0"/>
              <a:t>I need a higher level of intuition.</a:t>
            </a:r>
          </a:p>
          <a:p>
            <a:pPr eaLnBrk="1" hangingPunct="1"/>
            <a:r>
              <a:rPr lang="en-US" altLang="en-US" dirty="0"/>
              <a:t>Prone to bugs</a:t>
            </a:r>
          </a:p>
          <a:p>
            <a:pPr eaLnBrk="1" hangingPunct="1"/>
            <a:r>
              <a:rPr lang="en-US" altLang="en-US" dirty="0"/>
              <a:t>Language dependent</a:t>
            </a:r>
            <a:endParaRPr lang="en-CA" altLang="en-US" dirty="0"/>
          </a:p>
        </p:txBody>
      </p:sp>
      <p:sp>
        <p:nvSpPr>
          <p:cNvPr id="114693" name="Text Box 5"/>
          <p:cNvSpPr txBox="1">
            <a:spLocks noChangeArrowheads="1"/>
          </p:cNvSpPr>
          <p:nvPr/>
        </p:nvSpPr>
        <p:spPr bwMode="auto">
          <a:xfrm>
            <a:off x="2168525" y="2286000"/>
            <a:ext cx="1052513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b="1" i="0"/>
              <a:t>Pros:</a:t>
            </a:r>
            <a:endParaRPr lang="en-CA" altLang="en-US" sz="3000" b="1" i="0"/>
          </a:p>
        </p:txBody>
      </p:sp>
      <p:sp>
        <p:nvSpPr>
          <p:cNvPr id="114694" name="Text Box 6"/>
          <p:cNvSpPr txBox="1">
            <a:spLocks noChangeArrowheads="1"/>
          </p:cNvSpPr>
          <p:nvPr/>
        </p:nvSpPr>
        <p:spPr bwMode="auto">
          <a:xfrm>
            <a:off x="6091238" y="2286000"/>
            <a:ext cx="1135062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b="1" i="0"/>
              <a:t>Cons:</a:t>
            </a:r>
            <a:endParaRPr lang="en-CA" altLang="en-US" sz="3000" b="1" i="0"/>
          </a:p>
        </p:txBody>
      </p:sp>
      <p:sp>
        <p:nvSpPr>
          <p:cNvPr id="7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46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46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146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146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46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46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46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46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46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46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46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46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146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1469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1469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1469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469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469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90" grpId="0"/>
      <p:bldP spid="114691" grpId="0" uiExpand="1" build="p"/>
      <p:bldP spid="114692" grpId="0" uiExpand="1" build="p"/>
      <p:bldP spid="114693" grpId="0"/>
      <p:bldP spid="114694" grpId="0"/>
      <p:bldP spid="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591" descr="Recursion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590800"/>
            <a:ext cx="2557463" cy="373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  <p:sp>
        <p:nvSpPr>
          <p:cNvPr id="6148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grpSp>
        <p:nvGrpSpPr>
          <p:cNvPr id="6149" name="Group 191"/>
          <p:cNvGrpSpPr>
            <a:grpSpLocks/>
          </p:cNvGrpSpPr>
          <p:nvPr/>
        </p:nvGrpSpPr>
        <p:grpSpPr bwMode="auto">
          <a:xfrm>
            <a:off x="1447800" y="5410200"/>
            <a:ext cx="457200" cy="533400"/>
            <a:chOff x="4320" y="3128"/>
            <a:chExt cx="415" cy="424"/>
          </a:xfrm>
        </p:grpSpPr>
        <p:sp>
          <p:nvSpPr>
            <p:cNvPr id="6275" name="Freeform 192"/>
            <p:cNvSpPr>
              <a:spLocks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" name="Oval 193"/>
            <p:cNvSpPr>
              <a:spLocks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77" name="Freeform 194"/>
            <p:cNvSpPr>
              <a:spLocks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" name="Freeform 195"/>
            <p:cNvSpPr>
              <a:spLocks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0" name="Group 1"/>
          <p:cNvGrpSpPr>
            <a:grpSpLocks/>
          </p:cNvGrpSpPr>
          <p:nvPr/>
        </p:nvGrpSpPr>
        <p:grpSpPr bwMode="auto">
          <a:xfrm>
            <a:off x="1676400" y="3352800"/>
            <a:ext cx="3194050" cy="2438400"/>
            <a:chOff x="1676400" y="3352800"/>
            <a:chExt cx="3194050" cy="2438400"/>
          </a:xfrm>
        </p:grpSpPr>
        <p:pic>
          <p:nvPicPr>
            <p:cNvPr id="6258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259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261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65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71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2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3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4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66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67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68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69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0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260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1" name="Group 279"/>
          <p:cNvGrpSpPr>
            <a:grpSpLocks noChangeAspect="1"/>
          </p:cNvGrpSpPr>
          <p:nvPr/>
        </p:nvGrpSpPr>
        <p:grpSpPr bwMode="auto">
          <a:xfrm>
            <a:off x="3916363" y="5089525"/>
            <a:ext cx="273050" cy="320675"/>
            <a:chOff x="4320" y="3128"/>
            <a:chExt cx="415" cy="424"/>
          </a:xfrm>
        </p:grpSpPr>
        <p:sp>
          <p:nvSpPr>
            <p:cNvPr id="6254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56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2" name="Group 152"/>
          <p:cNvGrpSpPr>
            <a:grpSpLocks/>
          </p:cNvGrpSpPr>
          <p:nvPr/>
        </p:nvGrpSpPr>
        <p:grpSpPr bwMode="auto">
          <a:xfrm>
            <a:off x="4038600" y="3505200"/>
            <a:ext cx="2403475" cy="1905000"/>
            <a:chOff x="1676400" y="3352800"/>
            <a:chExt cx="3194050" cy="2438400"/>
          </a:xfrm>
        </p:grpSpPr>
        <p:pic>
          <p:nvPicPr>
            <p:cNvPr id="6237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238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240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44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50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51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52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53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45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46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47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48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49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239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3" name="Group 279"/>
          <p:cNvGrpSpPr>
            <a:grpSpLocks noChangeAspect="1"/>
          </p:cNvGrpSpPr>
          <p:nvPr/>
        </p:nvGrpSpPr>
        <p:grpSpPr bwMode="auto">
          <a:xfrm>
            <a:off x="5715000" y="4900613"/>
            <a:ext cx="188913" cy="220662"/>
            <a:chOff x="4320" y="3128"/>
            <a:chExt cx="415" cy="424"/>
          </a:xfrm>
        </p:grpSpPr>
        <p:sp>
          <p:nvSpPr>
            <p:cNvPr id="6233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4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35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6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4" name="Group 175"/>
          <p:cNvGrpSpPr>
            <a:grpSpLocks/>
          </p:cNvGrpSpPr>
          <p:nvPr/>
        </p:nvGrpSpPr>
        <p:grpSpPr bwMode="auto">
          <a:xfrm>
            <a:off x="5791200" y="3692525"/>
            <a:ext cx="1595438" cy="1371600"/>
            <a:chOff x="1676400" y="3352800"/>
            <a:chExt cx="3194050" cy="2438400"/>
          </a:xfrm>
        </p:grpSpPr>
        <p:pic>
          <p:nvPicPr>
            <p:cNvPr id="6216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217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219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23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29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30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31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32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24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25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6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7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8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218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5" name="Group 279"/>
          <p:cNvGrpSpPr>
            <a:grpSpLocks noChangeAspect="1"/>
          </p:cNvGrpSpPr>
          <p:nvPr/>
        </p:nvGrpSpPr>
        <p:grpSpPr bwMode="auto">
          <a:xfrm>
            <a:off x="6881813" y="4640263"/>
            <a:ext cx="134937" cy="158750"/>
            <a:chOff x="4320" y="3128"/>
            <a:chExt cx="415" cy="424"/>
          </a:xfrm>
        </p:grpSpPr>
        <p:sp>
          <p:nvSpPr>
            <p:cNvPr id="6212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3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14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5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6" name="Group 198"/>
          <p:cNvGrpSpPr>
            <a:grpSpLocks/>
          </p:cNvGrpSpPr>
          <p:nvPr/>
        </p:nvGrpSpPr>
        <p:grpSpPr bwMode="auto">
          <a:xfrm>
            <a:off x="6916738" y="3722688"/>
            <a:ext cx="1120775" cy="1066800"/>
            <a:chOff x="1676400" y="3352800"/>
            <a:chExt cx="3194050" cy="2438400"/>
          </a:xfrm>
        </p:grpSpPr>
        <p:pic>
          <p:nvPicPr>
            <p:cNvPr id="6195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196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198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02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08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9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10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11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03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04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5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6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7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197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7" name="Group 279"/>
          <p:cNvGrpSpPr>
            <a:grpSpLocks noChangeAspect="1"/>
          </p:cNvGrpSpPr>
          <p:nvPr/>
        </p:nvGrpSpPr>
        <p:grpSpPr bwMode="auto">
          <a:xfrm>
            <a:off x="7678738" y="4537075"/>
            <a:ext cx="104775" cy="123825"/>
            <a:chOff x="4320" y="3128"/>
            <a:chExt cx="415" cy="424"/>
          </a:xfrm>
        </p:grpSpPr>
        <p:sp>
          <p:nvSpPr>
            <p:cNvPr id="6191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193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8" name="Group 221"/>
          <p:cNvGrpSpPr>
            <a:grpSpLocks/>
          </p:cNvGrpSpPr>
          <p:nvPr/>
        </p:nvGrpSpPr>
        <p:grpSpPr bwMode="auto">
          <a:xfrm>
            <a:off x="7721600" y="3938588"/>
            <a:ext cx="706438" cy="685800"/>
            <a:chOff x="1676400" y="3352800"/>
            <a:chExt cx="3194050" cy="2438400"/>
          </a:xfrm>
        </p:grpSpPr>
        <p:pic>
          <p:nvPicPr>
            <p:cNvPr id="6174" name="Picture 592" descr="RecursionHouse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175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177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181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187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8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9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90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182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183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4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5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6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176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9" name="Group 173"/>
          <p:cNvGrpSpPr>
            <a:grpSpLocks/>
          </p:cNvGrpSpPr>
          <p:nvPr/>
        </p:nvGrpSpPr>
        <p:grpSpPr bwMode="auto">
          <a:xfrm>
            <a:off x="6629400" y="4572000"/>
            <a:ext cx="2838450" cy="2101850"/>
            <a:chOff x="3792" y="2736"/>
            <a:chExt cx="1788" cy="1324"/>
          </a:xfrm>
        </p:grpSpPr>
        <p:sp>
          <p:nvSpPr>
            <p:cNvPr id="6164" name="Text Box 154"/>
            <p:cNvSpPr txBox="1">
              <a:spLocks noChangeArrowheads="1"/>
            </p:cNvSpPr>
            <p:nvPr/>
          </p:nvSpPr>
          <p:spPr bwMode="auto">
            <a:xfrm>
              <a:off x="3792" y="3312"/>
              <a:ext cx="1788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Use brute force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to get into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the smallest house.</a:t>
              </a:r>
            </a:p>
          </p:txBody>
        </p:sp>
        <p:grpSp>
          <p:nvGrpSpPr>
            <p:cNvPr id="6165" name="Group 165"/>
            <p:cNvGrpSpPr>
              <a:grpSpLocks/>
            </p:cNvGrpSpPr>
            <p:nvPr/>
          </p:nvGrpSpPr>
          <p:grpSpPr bwMode="auto">
            <a:xfrm>
              <a:off x="4704" y="2736"/>
              <a:ext cx="290" cy="487"/>
              <a:chOff x="1615" y="1385"/>
              <a:chExt cx="1058" cy="2016"/>
            </a:xfrm>
          </p:grpSpPr>
          <p:sp>
            <p:nvSpPr>
              <p:cNvPr id="6166" name="Freeform 157"/>
              <p:cNvSpPr>
                <a:spLocks/>
              </p:cNvSpPr>
              <p:nvPr/>
            </p:nvSpPr>
            <p:spPr bwMode="auto">
              <a:xfrm>
                <a:off x="1615" y="2056"/>
                <a:ext cx="1058" cy="1345"/>
              </a:xfrm>
              <a:custGeom>
                <a:avLst/>
                <a:gdLst>
                  <a:gd name="T0" fmla="*/ 594 w 1058"/>
                  <a:gd name="T1" fmla="*/ 0 h 1345"/>
                  <a:gd name="T2" fmla="*/ 412 w 1058"/>
                  <a:gd name="T3" fmla="*/ 41 h 1345"/>
                  <a:gd name="T4" fmla="*/ 315 w 1058"/>
                  <a:gd name="T5" fmla="*/ 133 h 1345"/>
                  <a:gd name="T6" fmla="*/ 361 w 1058"/>
                  <a:gd name="T7" fmla="*/ 287 h 1345"/>
                  <a:gd name="T8" fmla="*/ 206 w 1058"/>
                  <a:gd name="T9" fmla="*/ 380 h 1345"/>
                  <a:gd name="T10" fmla="*/ 79 w 1058"/>
                  <a:gd name="T11" fmla="*/ 514 h 1345"/>
                  <a:gd name="T12" fmla="*/ 7 w 1058"/>
                  <a:gd name="T13" fmla="*/ 696 h 1345"/>
                  <a:gd name="T14" fmla="*/ 0 w 1058"/>
                  <a:gd name="T15" fmla="*/ 895 h 1345"/>
                  <a:gd name="T16" fmla="*/ 72 w 1058"/>
                  <a:gd name="T17" fmla="*/ 1081 h 1345"/>
                  <a:gd name="T18" fmla="*/ 257 w 1058"/>
                  <a:gd name="T19" fmla="*/ 1245 h 1345"/>
                  <a:gd name="T20" fmla="*/ 526 w 1058"/>
                  <a:gd name="T21" fmla="*/ 1338 h 1345"/>
                  <a:gd name="T22" fmla="*/ 748 w 1058"/>
                  <a:gd name="T23" fmla="*/ 1334 h 1345"/>
                  <a:gd name="T24" fmla="*/ 903 w 1058"/>
                  <a:gd name="T25" fmla="*/ 1225 h 1345"/>
                  <a:gd name="T26" fmla="*/ 1017 w 1058"/>
                  <a:gd name="T27" fmla="*/ 1060 h 1345"/>
                  <a:gd name="T28" fmla="*/ 1058 w 1058"/>
                  <a:gd name="T29" fmla="*/ 871 h 1345"/>
                  <a:gd name="T30" fmla="*/ 1020 w 1058"/>
                  <a:gd name="T31" fmla="*/ 669 h 1345"/>
                  <a:gd name="T32" fmla="*/ 892 w 1058"/>
                  <a:gd name="T33" fmla="*/ 470 h 1345"/>
                  <a:gd name="T34" fmla="*/ 762 w 1058"/>
                  <a:gd name="T35" fmla="*/ 376 h 1345"/>
                  <a:gd name="T36" fmla="*/ 604 w 1058"/>
                  <a:gd name="T37" fmla="*/ 325 h 1345"/>
                  <a:gd name="T38" fmla="*/ 676 w 1058"/>
                  <a:gd name="T39" fmla="*/ 387 h 1345"/>
                  <a:gd name="T40" fmla="*/ 793 w 1058"/>
                  <a:gd name="T41" fmla="*/ 432 h 1345"/>
                  <a:gd name="T42" fmla="*/ 903 w 1058"/>
                  <a:gd name="T43" fmla="*/ 562 h 1345"/>
                  <a:gd name="T44" fmla="*/ 969 w 1058"/>
                  <a:gd name="T45" fmla="*/ 669 h 1345"/>
                  <a:gd name="T46" fmla="*/ 1010 w 1058"/>
                  <a:gd name="T47" fmla="*/ 840 h 1345"/>
                  <a:gd name="T48" fmla="*/ 989 w 1058"/>
                  <a:gd name="T49" fmla="*/ 987 h 1345"/>
                  <a:gd name="T50" fmla="*/ 916 w 1058"/>
                  <a:gd name="T51" fmla="*/ 1129 h 1345"/>
                  <a:gd name="T52" fmla="*/ 824 w 1058"/>
                  <a:gd name="T53" fmla="*/ 1231 h 1345"/>
                  <a:gd name="T54" fmla="*/ 711 w 1058"/>
                  <a:gd name="T55" fmla="*/ 1293 h 1345"/>
                  <a:gd name="T56" fmla="*/ 574 w 1058"/>
                  <a:gd name="T57" fmla="*/ 1297 h 1345"/>
                  <a:gd name="T58" fmla="*/ 371 w 1058"/>
                  <a:gd name="T59" fmla="*/ 1245 h 1345"/>
                  <a:gd name="T60" fmla="*/ 213 w 1058"/>
                  <a:gd name="T61" fmla="*/ 1153 h 1345"/>
                  <a:gd name="T62" fmla="*/ 110 w 1058"/>
                  <a:gd name="T63" fmla="*/ 1046 h 1345"/>
                  <a:gd name="T64" fmla="*/ 51 w 1058"/>
                  <a:gd name="T65" fmla="*/ 905 h 1345"/>
                  <a:gd name="T66" fmla="*/ 51 w 1058"/>
                  <a:gd name="T67" fmla="*/ 710 h 1345"/>
                  <a:gd name="T68" fmla="*/ 99 w 1058"/>
                  <a:gd name="T69" fmla="*/ 556 h 1345"/>
                  <a:gd name="T70" fmla="*/ 216 w 1058"/>
                  <a:gd name="T71" fmla="*/ 432 h 1345"/>
                  <a:gd name="T72" fmla="*/ 347 w 1058"/>
                  <a:gd name="T73" fmla="*/ 356 h 1345"/>
                  <a:gd name="T74" fmla="*/ 440 w 1058"/>
                  <a:gd name="T75" fmla="*/ 318 h 1345"/>
                  <a:gd name="T76" fmla="*/ 388 w 1058"/>
                  <a:gd name="T77" fmla="*/ 150 h 1345"/>
                  <a:gd name="T78" fmla="*/ 423 w 1058"/>
                  <a:gd name="T79" fmla="*/ 102 h 1345"/>
                  <a:gd name="T80" fmla="*/ 532 w 1058"/>
                  <a:gd name="T81" fmla="*/ 58 h 1345"/>
                  <a:gd name="T82" fmla="*/ 563 w 1058"/>
                  <a:gd name="T83" fmla="*/ 161 h 1345"/>
                  <a:gd name="T84" fmla="*/ 526 w 1058"/>
                  <a:gd name="T85" fmla="*/ 400 h 1345"/>
                  <a:gd name="T86" fmla="*/ 608 w 1058"/>
                  <a:gd name="T87" fmla="*/ 460 h 13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58"/>
                  <a:gd name="T133" fmla="*/ 0 h 1345"/>
                  <a:gd name="T134" fmla="*/ 1058 w 1058"/>
                  <a:gd name="T135" fmla="*/ 1345 h 13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58" h="1345">
                    <a:moveTo>
                      <a:pt x="608" y="460"/>
                    </a:moveTo>
                    <a:lnTo>
                      <a:pt x="594" y="0"/>
                    </a:lnTo>
                    <a:lnTo>
                      <a:pt x="532" y="10"/>
                    </a:lnTo>
                    <a:lnTo>
                      <a:pt x="412" y="41"/>
                    </a:lnTo>
                    <a:lnTo>
                      <a:pt x="340" y="78"/>
                    </a:lnTo>
                    <a:lnTo>
                      <a:pt x="315" y="133"/>
                    </a:lnTo>
                    <a:lnTo>
                      <a:pt x="358" y="253"/>
                    </a:lnTo>
                    <a:lnTo>
                      <a:pt x="361" y="287"/>
                    </a:lnTo>
                    <a:lnTo>
                      <a:pt x="278" y="328"/>
                    </a:lnTo>
                    <a:lnTo>
                      <a:pt x="206" y="380"/>
                    </a:lnTo>
                    <a:lnTo>
                      <a:pt x="151" y="439"/>
                    </a:lnTo>
                    <a:lnTo>
                      <a:pt x="79" y="514"/>
                    </a:lnTo>
                    <a:lnTo>
                      <a:pt x="31" y="597"/>
                    </a:lnTo>
                    <a:lnTo>
                      <a:pt x="7" y="696"/>
                    </a:lnTo>
                    <a:lnTo>
                      <a:pt x="0" y="778"/>
                    </a:lnTo>
                    <a:lnTo>
                      <a:pt x="0" y="895"/>
                    </a:lnTo>
                    <a:lnTo>
                      <a:pt x="27" y="1015"/>
                    </a:lnTo>
                    <a:lnTo>
                      <a:pt x="72" y="1081"/>
                    </a:lnTo>
                    <a:lnTo>
                      <a:pt x="154" y="1163"/>
                    </a:lnTo>
                    <a:lnTo>
                      <a:pt x="257" y="1245"/>
                    </a:lnTo>
                    <a:lnTo>
                      <a:pt x="378" y="1303"/>
                    </a:lnTo>
                    <a:lnTo>
                      <a:pt x="526" y="1338"/>
                    </a:lnTo>
                    <a:lnTo>
                      <a:pt x="666" y="1345"/>
                    </a:lnTo>
                    <a:lnTo>
                      <a:pt x="748" y="1334"/>
                    </a:lnTo>
                    <a:lnTo>
                      <a:pt x="820" y="1293"/>
                    </a:lnTo>
                    <a:lnTo>
                      <a:pt x="903" y="1225"/>
                    </a:lnTo>
                    <a:lnTo>
                      <a:pt x="947" y="1153"/>
                    </a:lnTo>
                    <a:lnTo>
                      <a:pt x="1017" y="1060"/>
                    </a:lnTo>
                    <a:lnTo>
                      <a:pt x="1041" y="973"/>
                    </a:lnTo>
                    <a:lnTo>
                      <a:pt x="1058" y="871"/>
                    </a:lnTo>
                    <a:lnTo>
                      <a:pt x="1048" y="768"/>
                    </a:lnTo>
                    <a:lnTo>
                      <a:pt x="1020" y="669"/>
                    </a:lnTo>
                    <a:lnTo>
                      <a:pt x="969" y="566"/>
                    </a:lnTo>
                    <a:lnTo>
                      <a:pt x="892" y="470"/>
                    </a:lnTo>
                    <a:lnTo>
                      <a:pt x="831" y="407"/>
                    </a:lnTo>
                    <a:lnTo>
                      <a:pt x="762" y="376"/>
                    </a:lnTo>
                    <a:lnTo>
                      <a:pt x="670" y="339"/>
                    </a:lnTo>
                    <a:lnTo>
                      <a:pt x="604" y="325"/>
                    </a:lnTo>
                    <a:lnTo>
                      <a:pt x="604" y="366"/>
                    </a:lnTo>
                    <a:lnTo>
                      <a:pt x="676" y="387"/>
                    </a:lnTo>
                    <a:lnTo>
                      <a:pt x="738" y="400"/>
                    </a:lnTo>
                    <a:lnTo>
                      <a:pt x="793" y="432"/>
                    </a:lnTo>
                    <a:lnTo>
                      <a:pt x="855" y="494"/>
                    </a:lnTo>
                    <a:lnTo>
                      <a:pt x="903" y="562"/>
                    </a:lnTo>
                    <a:lnTo>
                      <a:pt x="934" y="607"/>
                    </a:lnTo>
                    <a:lnTo>
                      <a:pt x="969" y="669"/>
                    </a:lnTo>
                    <a:lnTo>
                      <a:pt x="996" y="758"/>
                    </a:lnTo>
                    <a:lnTo>
                      <a:pt x="1010" y="840"/>
                    </a:lnTo>
                    <a:lnTo>
                      <a:pt x="1010" y="912"/>
                    </a:lnTo>
                    <a:lnTo>
                      <a:pt x="989" y="987"/>
                    </a:lnTo>
                    <a:lnTo>
                      <a:pt x="965" y="1060"/>
                    </a:lnTo>
                    <a:lnTo>
                      <a:pt x="916" y="1129"/>
                    </a:lnTo>
                    <a:lnTo>
                      <a:pt x="872" y="1183"/>
                    </a:lnTo>
                    <a:lnTo>
                      <a:pt x="824" y="1231"/>
                    </a:lnTo>
                    <a:lnTo>
                      <a:pt x="762" y="1262"/>
                    </a:lnTo>
                    <a:lnTo>
                      <a:pt x="711" y="1293"/>
                    </a:lnTo>
                    <a:lnTo>
                      <a:pt x="659" y="1303"/>
                    </a:lnTo>
                    <a:lnTo>
                      <a:pt x="574" y="1297"/>
                    </a:lnTo>
                    <a:lnTo>
                      <a:pt x="471" y="1283"/>
                    </a:lnTo>
                    <a:lnTo>
                      <a:pt x="371" y="1245"/>
                    </a:lnTo>
                    <a:lnTo>
                      <a:pt x="288" y="1204"/>
                    </a:lnTo>
                    <a:lnTo>
                      <a:pt x="213" y="1153"/>
                    </a:lnTo>
                    <a:lnTo>
                      <a:pt x="151" y="1098"/>
                    </a:lnTo>
                    <a:lnTo>
                      <a:pt x="110" y="1046"/>
                    </a:lnTo>
                    <a:lnTo>
                      <a:pt x="69" y="984"/>
                    </a:lnTo>
                    <a:lnTo>
                      <a:pt x="51" y="905"/>
                    </a:lnTo>
                    <a:lnTo>
                      <a:pt x="48" y="799"/>
                    </a:lnTo>
                    <a:lnTo>
                      <a:pt x="51" y="710"/>
                    </a:lnTo>
                    <a:lnTo>
                      <a:pt x="72" y="634"/>
                    </a:lnTo>
                    <a:lnTo>
                      <a:pt x="99" y="556"/>
                    </a:lnTo>
                    <a:lnTo>
                      <a:pt x="154" y="490"/>
                    </a:lnTo>
                    <a:lnTo>
                      <a:pt x="216" y="432"/>
                    </a:lnTo>
                    <a:lnTo>
                      <a:pt x="278" y="390"/>
                    </a:lnTo>
                    <a:lnTo>
                      <a:pt x="347" y="356"/>
                    </a:lnTo>
                    <a:lnTo>
                      <a:pt x="399" y="328"/>
                    </a:lnTo>
                    <a:lnTo>
                      <a:pt x="440" y="318"/>
                    </a:lnTo>
                    <a:lnTo>
                      <a:pt x="440" y="304"/>
                    </a:lnTo>
                    <a:lnTo>
                      <a:pt x="388" y="150"/>
                    </a:lnTo>
                    <a:lnTo>
                      <a:pt x="388" y="123"/>
                    </a:lnTo>
                    <a:lnTo>
                      <a:pt x="423" y="102"/>
                    </a:lnTo>
                    <a:lnTo>
                      <a:pt x="471" y="71"/>
                    </a:lnTo>
                    <a:lnTo>
                      <a:pt x="532" y="58"/>
                    </a:lnTo>
                    <a:lnTo>
                      <a:pt x="556" y="58"/>
                    </a:lnTo>
                    <a:lnTo>
                      <a:pt x="563" y="161"/>
                    </a:lnTo>
                    <a:lnTo>
                      <a:pt x="546" y="304"/>
                    </a:lnTo>
                    <a:lnTo>
                      <a:pt x="526" y="400"/>
                    </a:lnTo>
                    <a:lnTo>
                      <a:pt x="563" y="439"/>
                    </a:lnTo>
                    <a:lnTo>
                      <a:pt x="608" y="46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" name="Freeform 158"/>
              <p:cNvSpPr>
                <a:spLocks/>
              </p:cNvSpPr>
              <p:nvPr/>
            </p:nvSpPr>
            <p:spPr bwMode="auto">
              <a:xfrm>
                <a:off x="1943" y="1727"/>
                <a:ext cx="168" cy="402"/>
              </a:xfrm>
              <a:custGeom>
                <a:avLst/>
                <a:gdLst>
                  <a:gd name="T0" fmla="*/ 154 w 168"/>
                  <a:gd name="T1" fmla="*/ 341 h 402"/>
                  <a:gd name="T2" fmla="*/ 154 w 168"/>
                  <a:gd name="T3" fmla="*/ 282 h 402"/>
                  <a:gd name="T4" fmla="*/ 137 w 168"/>
                  <a:gd name="T5" fmla="*/ 190 h 402"/>
                  <a:gd name="T6" fmla="*/ 103 w 168"/>
                  <a:gd name="T7" fmla="*/ 135 h 402"/>
                  <a:gd name="T8" fmla="*/ 55 w 168"/>
                  <a:gd name="T9" fmla="*/ 31 h 402"/>
                  <a:gd name="T10" fmla="*/ 34 w 168"/>
                  <a:gd name="T11" fmla="*/ 0 h 402"/>
                  <a:gd name="T12" fmla="*/ 0 w 168"/>
                  <a:gd name="T13" fmla="*/ 21 h 402"/>
                  <a:gd name="T14" fmla="*/ 0 w 168"/>
                  <a:gd name="T15" fmla="*/ 45 h 402"/>
                  <a:gd name="T16" fmla="*/ 24 w 168"/>
                  <a:gd name="T17" fmla="*/ 86 h 402"/>
                  <a:gd name="T18" fmla="*/ 61 w 168"/>
                  <a:gd name="T19" fmla="*/ 169 h 402"/>
                  <a:gd name="T20" fmla="*/ 92 w 168"/>
                  <a:gd name="T21" fmla="*/ 231 h 402"/>
                  <a:gd name="T22" fmla="*/ 96 w 168"/>
                  <a:gd name="T23" fmla="*/ 289 h 402"/>
                  <a:gd name="T24" fmla="*/ 106 w 168"/>
                  <a:gd name="T25" fmla="*/ 382 h 402"/>
                  <a:gd name="T26" fmla="*/ 137 w 168"/>
                  <a:gd name="T27" fmla="*/ 402 h 402"/>
                  <a:gd name="T28" fmla="*/ 168 w 168"/>
                  <a:gd name="T29" fmla="*/ 375 h 402"/>
                  <a:gd name="T30" fmla="*/ 154 w 168"/>
                  <a:gd name="T31" fmla="*/ 341 h 4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8"/>
                  <a:gd name="T49" fmla="*/ 0 h 402"/>
                  <a:gd name="T50" fmla="*/ 168 w 168"/>
                  <a:gd name="T51" fmla="*/ 402 h 40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8" h="402">
                    <a:moveTo>
                      <a:pt x="154" y="341"/>
                    </a:moveTo>
                    <a:lnTo>
                      <a:pt x="154" y="282"/>
                    </a:lnTo>
                    <a:lnTo>
                      <a:pt x="137" y="190"/>
                    </a:lnTo>
                    <a:lnTo>
                      <a:pt x="103" y="135"/>
                    </a:lnTo>
                    <a:lnTo>
                      <a:pt x="55" y="31"/>
                    </a:lnTo>
                    <a:lnTo>
                      <a:pt x="34" y="0"/>
                    </a:lnTo>
                    <a:lnTo>
                      <a:pt x="0" y="21"/>
                    </a:lnTo>
                    <a:lnTo>
                      <a:pt x="0" y="45"/>
                    </a:lnTo>
                    <a:lnTo>
                      <a:pt x="24" y="86"/>
                    </a:lnTo>
                    <a:lnTo>
                      <a:pt x="61" y="169"/>
                    </a:lnTo>
                    <a:lnTo>
                      <a:pt x="92" y="231"/>
                    </a:lnTo>
                    <a:lnTo>
                      <a:pt x="96" y="289"/>
                    </a:lnTo>
                    <a:lnTo>
                      <a:pt x="106" y="382"/>
                    </a:lnTo>
                    <a:lnTo>
                      <a:pt x="137" y="402"/>
                    </a:lnTo>
                    <a:lnTo>
                      <a:pt x="168" y="375"/>
                    </a:lnTo>
                    <a:lnTo>
                      <a:pt x="154" y="34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" name="Freeform 159"/>
              <p:cNvSpPr>
                <a:spLocks/>
              </p:cNvSpPr>
              <p:nvPr/>
            </p:nvSpPr>
            <p:spPr bwMode="auto">
              <a:xfrm>
                <a:off x="2090" y="1735"/>
                <a:ext cx="182" cy="92"/>
              </a:xfrm>
              <a:custGeom>
                <a:avLst/>
                <a:gdLst>
                  <a:gd name="T0" fmla="*/ 182 w 182"/>
                  <a:gd name="T1" fmla="*/ 85 h 92"/>
                  <a:gd name="T2" fmla="*/ 171 w 182"/>
                  <a:gd name="T3" fmla="*/ 61 h 92"/>
                  <a:gd name="T4" fmla="*/ 113 w 182"/>
                  <a:gd name="T5" fmla="*/ 24 h 92"/>
                  <a:gd name="T6" fmla="*/ 51 w 182"/>
                  <a:gd name="T7" fmla="*/ 0 h 92"/>
                  <a:gd name="T8" fmla="*/ 17 w 182"/>
                  <a:gd name="T9" fmla="*/ 0 h 92"/>
                  <a:gd name="T10" fmla="*/ 0 w 182"/>
                  <a:gd name="T11" fmla="*/ 20 h 92"/>
                  <a:gd name="T12" fmla="*/ 10 w 182"/>
                  <a:gd name="T13" fmla="*/ 51 h 92"/>
                  <a:gd name="T14" fmla="*/ 68 w 182"/>
                  <a:gd name="T15" fmla="*/ 71 h 92"/>
                  <a:gd name="T16" fmla="*/ 151 w 182"/>
                  <a:gd name="T17" fmla="*/ 92 h 92"/>
                  <a:gd name="T18" fmla="*/ 182 w 182"/>
                  <a:gd name="T19" fmla="*/ 85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2"/>
                  <a:gd name="T31" fmla="*/ 0 h 92"/>
                  <a:gd name="T32" fmla="*/ 182 w 182"/>
                  <a:gd name="T33" fmla="*/ 92 h 9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2" h="92">
                    <a:moveTo>
                      <a:pt x="182" y="85"/>
                    </a:moveTo>
                    <a:lnTo>
                      <a:pt x="171" y="61"/>
                    </a:lnTo>
                    <a:lnTo>
                      <a:pt x="113" y="24"/>
                    </a:lnTo>
                    <a:lnTo>
                      <a:pt x="51" y="0"/>
                    </a:lnTo>
                    <a:lnTo>
                      <a:pt x="17" y="0"/>
                    </a:lnTo>
                    <a:lnTo>
                      <a:pt x="0" y="20"/>
                    </a:lnTo>
                    <a:lnTo>
                      <a:pt x="10" y="51"/>
                    </a:lnTo>
                    <a:lnTo>
                      <a:pt x="68" y="71"/>
                    </a:lnTo>
                    <a:lnTo>
                      <a:pt x="151" y="92"/>
                    </a:lnTo>
                    <a:lnTo>
                      <a:pt x="182" y="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" name="Freeform 160"/>
              <p:cNvSpPr>
                <a:spLocks/>
              </p:cNvSpPr>
              <p:nvPr/>
            </p:nvSpPr>
            <p:spPr bwMode="auto">
              <a:xfrm>
                <a:off x="2047" y="1458"/>
                <a:ext cx="129" cy="168"/>
              </a:xfrm>
              <a:custGeom>
                <a:avLst/>
                <a:gdLst>
                  <a:gd name="T0" fmla="*/ 123 w 129"/>
                  <a:gd name="T1" fmla="*/ 0 h 168"/>
                  <a:gd name="T2" fmla="*/ 129 w 129"/>
                  <a:gd name="T3" fmla="*/ 24 h 168"/>
                  <a:gd name="T4" fmla="*/ 92 w 129"/>
                  <a:gd name="T5" fmla="*/ 106 h 168"/>
                  <a:gd name="T6" fmla="*/ 62 w 129"/>
                  <a:gd name="T7" fmla="*/ 147 h 168"/>
                  <a:gd name="T8" fmla="*/ 38 w 129"/>
                  <a:gd name="T9" fmla="*/ 168 h 168"/>
                  <a:gd name="T10" fmla="*/ 11 w 129"/>
                  <a:gd name="T11" fmla="*/ 168 h 168"/>
                  <a:gd name="T12" fmla="*/ 0 w 129"/>
                  <a:gd name="T13" fmla="*/ 147 h 168"/>
                  <a:gd name="T14" fmla="*/ 7 w 129"/>
                  <a:gd name="T15" fmla="*/ 116 h 168"/>
                  <a:gd name="T16" fmla="*/ 79 w 129"/>
                  <a:gd name="T17" fmla="*/ 44 h 168"/>
                  <a:gd name="T18" fmla="*/ 123 w 129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68"/>
                  <a:gd name="T32" fmla="*/ 129 w 129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68">
                    <a:moveTo>
                      <a:pt x="123" y="0"/>
                    </a:moveTo>
                    <a:lnTo>
                      <a:pt x="129" y="24"/>
                    </a:lnTo>
                    <a:lnTo>
                      <a:pt x="92" y="106"/>
                    </a:lnTo>
                    <a:lnTo>
                      <a:pt x="62" y="147"/>
                    </a:lnTo>
                    <a:lnTo>
                      <a:pt x="38" y="168"/>
                    </a:lnTo>
                    <a:lnTo>
                      <a:pt x="11" y="168"/>
                    </a:lnTo>
                    <a:lnTo>
                      <a:pt x="0" y="147"/>
                    </a:lnTo>
                    <a:lnTo>
                      <a:pt x="7" y="116"/>
                    </a:lnTo>
                    <a:lnTo>
                      <a:pt x="79" y="44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" name="Freeform 161"/>
              <p:cNvSpPr>
                <a:spLocks/>
              </p:cNvSpPr>
              <p:nvPr/>
            </p:nvSpPr>
            <p:spPr bwMode="auto">
              <a:xfrm>
                <a:off x="1914" y="1385"/>
                <a:ext cx="69" cy="187"/>
              </a:xfrm>
              <a:custGeom>
                <a:avLst/>
                <a:gdLst>
                  <a:gd name="T0" fmla="*/ 10 w 69"/>
                  <a:gd name="T1" fmla="*/ 0 h 187"/>
                  <a:gd name="T2" fmla="*/ 42 w 69"/>
                  <a:gd name="T3" fmla="*/ 55 h 187"/>
                  <a:gd name="T4" fmla="*/ 59 w 69"/>
                  <a:gd name="T5" fmla="*/ 116 h 187"/>
                  <a:gd name="T6" fmla="*/ 69 w 69"/>
                  <a:gd name="T7" fmla="*/ 163 h 187"/>
                  <a:gd name="T8" fmla="*/ 52 w 69"/>
                  <a:gd name="T9" fmla="*/ 187 h 187"/>
                  <a:gd name="T10" fmla="*/ 28 w 69"/>
                  <a:gd name="T11" fmla="*/ 187 h 187"/>
                  <a:gd name="T12" fmla="*/ 18 w 69"/>
                  <a:gd name="T13" fmla="*/ 167 h 187"/>
                  <a:gd name="T14" fmla="*/ 0 w 69"/>
                  <a:gd name="T15" fmla="*/ 126 h 187"/>
                  <a:gd name="T16" fmla="*/ 0 w 69"/>
                  <a:gd name="T17" fmla="*/ 61 h 187"/>
                  <a:gd name="T18" fmla="*/ 10 w 69"/>
                  <a:gd name="T19" fmla="*/ 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187"/>
                  <a:gd name="T32" fmla="*/ 69 w 69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187">
                    <a:moveTo>
                      <a:pt x="10" y="0"/>
                    </a:moveTo>
                    <a:lnTo>
                      <a:pt x="42" y="55"/>
                    </a:lnTo>
                    <a:lnTo>
                      <a:pt x="59" y="116"/>
                    </a:lnTo>
                    <a:lnTo>
                      <a:pt x="69" y="163"/>
                    </a:lnTo>
                    <a:lnTo>
                      <a:pt x="52" y="187"/>
                    </a:lnTo>
                    <a:lnTo>
                      <a:pt x="28" y="187"/>
                    </a:lnTo>
                    <a:lnTo>
                      <a:pt x="18" y="167"/>
                    </a:lnTo>
                    <a:lnTo>
                      <a:pt x="0" y="126"/>
                    </a:lnTo>
                    <a:lnTo>
                      <a:pt x="0" y="6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" name="Freeform 162"/>
              <p:cNvSpPr>
                <a:spLocks/>
              </p:cNvSpPr>
              <p:nvPr/>
            </p:nvSpPr>
            <p:spPr bwMode="auto">
              <a:xfrm>
                <a:off x="1673" y="1538"/>
                <a:ext cx="185" cy="93"/>
              </a:xfrm>
              <a:custGeom>
                <a:avLst/>
                <a:gdLst>
                  <a:gd name="T0" fmla="*/ 0 w 185"/>
                  <a:gd name="T1" fmla="*/ 0 h 93"/>
                  <a:gd name="T2" fmla="*/ 89 w 185"/>
                  <a:gd name="T3" fmla="*/ 11 h 93"/>
                  <a:gd name="T4" fmla="*/ 154 w 185"/>
                  <a:gd name="T5" fmla="*/ 28 h 93"/>
                  <a:gd name="T6" fmla="*/ 185 w 185"/>
                  <a:gd name="T7" fmla="*/ 52 h 93"/>
                  <a:gd name="T8" fmla="*/ 174 w 185"/>
                  <a:gd name="T9" fmla="*/ 83 h 93"/>
                  <a:gd name="T10" fmla="*/ 154 w 185"/>
                  <a:gd name="T11" fmla="*/ 93 h 93"/>
                  <a:gd name="T12" fmla="*/ 102 w 185"/>
                  <a:gd name="T13" fmla="*/ 79 h 93"/>
                  <a:gd name="T14" fmla="*/ 0 w 185"/>
                  <a:gd name="T15" fmla="*/ 0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85"/>
                  <a:gd name="T25" fmla="*/ 0 h 93"/>
                  <a:gd name="T26" fmla="*/ 185 w 185"/>
                  <a:gd name="T27" fmla="*/ 93 h 9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85" h="93">
                    <a:moveTo>
                      <a:pt x="0" y="0"/>
                    </a:moveTo>
                    <a:lnTo>
                      <a:pt x="89" y="11"/>
                    </a:lnTo>
                    <a:lnTo>
                      <a:pt x="154" y="28"/>
                    </a:lnTo>
                    <a:lnTo>
                      <a:pt x="185" y="52"/>
                    </a:lnTo>
                    <a:lnTo>
                      <a:pt x="174" y="83"/>
                    </a:lnTo>
                    <a:lnTo>
                      <a:pt x="154" y="93"/>
                    </a:lnTo>
                    <a:lnTo>
                      <a:pt x="102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" name="Freeform 163"/>
              <p:cNvSpPr>
                <a:spLocks/>
              </p:cNvSpPr>
              <p:nvPr/>
            </p:nvSpPr>
            <p:spPr bwMode="auto">
              <a:xfrm>
                <a:off x="1652" y="1696"/>
                <a:ext cx="205" cy="143"/>
              </a:xfrm>
              <a:custGeom>
                <a:avLst/>
                <a:gdLst>
                  <a:gd name="T0" fmla="*/ 11 w 205"/>
                  <a:gd name="T1" fmla="*/ 102 h 143"/>
                  <a:gd name="T2" fmla="*/ 52 w 205"/>
                  <a:gd name="T3" fmla="*/ 57 h 143"/>
                  <a:gd name="T4" fmla="*/ 117 w 205"/>
                  <a:gd name="T5" fmla="*/ 17 h 143"/>
                  <a:gd name="T6" fmla="*/ 175 w 205"/>
                  <a:gd name="T7" fmla="*/ 0 h 143"/>
                  <a:gd name="T8" fmla="*/ 199 w 205"/>
                  <a:gd name="T9" fmla="*/ 0 h 143"/>
                  <a:gd name="T10" fmla="*/ 205 w 205"/>
                  <a:gd name="T11" fmla="*/ 30 h 143"/>
                  <a:gd name="T12" fmla="*/ 188 w 205"/>
                  <a:gd name="T13" fmla="*/ 51 h 143"/>
                  <a:gd name="T14" fmla="*/ 144 w 205"/>
                  <a:gd name="T15" fmla="*/ 61 h 143"/>
                  <a:gd name="T16" fmla="*/ 103 w 205"/>
                  <a:gd name="T17" fmla="*/ 61 h 143"/>
                  <a:gd name="T18" fmla="*/ 55 w 205"/>
                  <a:gd name="T19" fmla="*/ 91 h 143"/>
                  <a:gd name="T20" fmla="*/ 14 w 205"/>
                  <a:gd name="T21" fmla="*/ 129 h 143"/>
                  <a:gd name="T22" fmla="*/ 0 w 205"/>
                  <a:gd name="T23" fmla="*/ 143 h 143"/>
                  <a:gd name="T24" fmla="*/ 11 w 205"/>
                  <a:gd name="T25" fmla="*/ 102 h 1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05"/>
                  <a:gd name="T40" fmla="*/ 0 h 143"/>
                  <a:gd name="T41" fmla="*/ 205 w 205"/>
                  <a:gd name="T42" fmla="*/ 143 h 1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05" h="143">
                    <a:moveTo>
                      <a:pt x="11" y="102"/>
                    </a:moveTo>
                    <a:lnTo>
                      <a:pt x="52" y="57"/>
                    </a:lnTo>
                    <a:lnTo>
                      <a:pt x="117" y="17"/>
                    </a:lnTo>
                    <a:lnTo>
                      <a:pt x="175" y="0"/>
                    </a:lnTo>
                    <a:lnTo>
                      <a:pt x="199" y="0"/>
                    </a:lnTo>
                    <a:lnTo>
                      <a:pt x="205" y="30"/>
                    </a:lnTo>
                    <a:lnTo>
                      <a:pt x="188" y="51"/>
                    </a:lnTo>
                    <a:lnTo>
                      <a:pt x="144" y="61"/>
                    </a:lnTo>
                    <a:lnTo>
                      <a:pt x="103" y="61"/>
                    </a:lnTo>
                    <a:lnTo>
                      <a:pt x="55" y="91"/>
                    </a:lnTo>
                    <a:lnTo>
                      <a:pt x="14" y="129"/>
                    </a:lnTo>
                    <a:lnTo>
                      <a:pt x="0" y="143"/>
                    </a:lnTo>
                    <a:lnTo>
                      <a:pt x="11" y="10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" name="Freeform 164"/>
              <p:cNvSpPr>
                <a:spLocks/>
              </p:cNvSpPr>
              <p:nvPr/>
            </p:nvSpPr>
            <p:spPr bwMode="auto">
              <a:xfrm>
                <a:off x="1874" y="1818"/>
                <a:ext cx="54" cy="104"/>
              </a:xfrm>
              <a:custGeom>
                <a:avLst/>
                <a:gdLst>
                  <a:gd name="T0" fmla="*/ 25 w 54"/>
                  <a:gd name="T1" fmla="*/ 104 h 104"/>
                  <a:gd name="T2" fmla="*/ 0 w 54"/>
                  <a:gd name="T3" fmla="*/ 60 h 104"/>
                  <a:gd name="T4" fmla="*/ 0 w 54"/>
                  <a:gd name="T5" fmla="*/ 18 h 104"/>
                  <a:gd name="T6" fmla="*/ 30 w 54"/>
                  <a:gd name="T7" fmla="*/ 0 h 104"/>
                  <a:gd name="T8" fmla="*/ 54 w 54"/>
                  <a:gd name="T9" fmla="*/ 21 h 104"/>
                  <a:gd name="T10" fmla="*/ 40 w 54"/>
                  <a:gd name="T11" fmla="*/ 63 h 104"/>
                  <a:gd name="T12" fmla="*/ 25 w 54"/>
                  <a:gd name="T13" fmla="*/ 104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104"/>
                  <a:gd name="T23" fmla="*/ 54 w 54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104">
                    <a:moveTo>
                      <a:pt x="25" y="104"/>
                    </a:moveTo>
                    <a:lnTo>
                      <a:pt x="0" y="60"/>
                    </a:lnTo>
                    <a:lnTo>
                      <a:pt x="0" y="18"/>
                    </a:lnTo>
                    <a:lnTo>
                      <a:pt x="30" y="0"/>
                    </a:lnTo>
                    <a:lnTo>
                      <a:pt x="54" y="21"/>
                    </a:lnTo>
                    <a:lnTo>
                      <a:pt x="40" y="63"/>
                    </a:lnTo>
                    <a:lnTo>
                      <a:pt x="25" y="10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3124200" y="2895600"/>
            <a:ext cx="5943600" cy="3962400"/>
            <a:chOff x="3124200" y="2895600"/>
            <a:chExt cx="5943600" cy="3962400"/>
          </a:xfrm>
        </p:grpSpPr>
        <p:sp>
          <p:nvSpPr>
            <p:cNvPr id="6161" name="Rectangle 1"/>
            <p:cNvSpPr>
              <a:spLocks noChangeArrowheads="1"/>
            </p:cNvSpPr>
            <p:nvPr/>
          </p:nvSpPr>
          <p:spPr bwMode="auto">
            <a:xfrm>
              <a:off x="5029200" y="2895600"/>
              <a:ext cx="4038600" cy="396240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162" name="Rectangle 2"/>
            <p:cNvSpPr>
              <a:spLocks noChangeArrowheads="1"/>
            </p:cNvSpPr>
            <p:nvPr/>
          </p:nvSpPr>
          <p:spPr bwMode="auto">
            <a:xfrm>
              <a:off x="3124200" y="2895600"/>
              <a:ext cx="5943600" cy="3962400"/>
            </a:xfrm>
            <a:prstGeom prst="rect">
              <a:avLst/>
            </a:prstGeom>
            <a:noFill/>
            <a:ln w="41275" algn="ctr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163" name="Text Box 3"/>
            <p:cNvSpPr txBox="1">
              <a:spLocks noChangeArrowheads="1"/>
            </p:cNvSpPr>
            <p:nvPr/>
          </p:nvSpPr>
          <p:spPr bwMode="auto">
            <a:xfrm>
              <a:off x="5719763" y="4341812"/>
              <a:ext cx="3063659" cy="1815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Advice: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  Do not trace it out.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  Trust your friend.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  Do your job.</a:t>
              </a:r>
              <a:endParaRPr lang="en-CA" altLang="en-US" i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738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</a:t>
              </a:r>
              <a:r>
                <a:rPr lang="en-US" altLang="en-US" sz="1600" i="0" dirty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Y</a:t>
              </a:r>
              <a:r>
                <a:rPr lang="en-US" altLang="en-US" sz="1600" i="0" dirty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ac</a:t>
              </a:r>
              <a:r>
                <a:rPr lang="en-US" altLang="en-US" sz="1600" i="0" dirty="0"/>
                <a:t> = </a:t>
              </a:r>
              <a:endParaRPr lang="en-US" altLang="en-US" sz="2000" i="0" dirty="0">
                <a:solidFill>
                  <a:schemeClr val="hlink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 err="1"/>
                <a:t>bd</a:t>
              </a:r>
              <a:r>
                <a:rPr lang="en-US" altLang="en-US" sz="1600" i="0" dirty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(</a:t>
              </a:r>
              <a:r>
                <a:rPr lang="en-US" altLang="en-US" sz="1600" dirty="0" err="1"/>
                <a:t>a</a:t>
              </a:r>
              <a:r>
                <a:rPr lang="en-US" altLang="en-US" sz="1600" i="0" dirty="0" err="1"/>
                <a:t>+</a:t>
              </a:r>
              <a:r>
                <a:rPr lang="en-US" altLang="en-US" sz="1600" dirty="0" err="1"/>
                <a:t>b</a:t>
              </a:r>
              <a:r>
                <a:rPr lang="en-US" altLang="en-US" sz="1600" i="0" dirty="0"/>
                <a:t>)(</a:t>
              </a:r>
              <a:r>
                <a:rPr lang="en-US" altLang="en-US" sz="1600" dirty="0" err="1"/>
                <a:t>c</a:t>
              </a:r>
              <a:r>
                <a:rPr lang="en-US" altLang="en-US" sz="1600" i="0" dirty="0" err="1"/>
                <a:t>+</a:t>
              </a:r>
              <a:r>
                <a:rPr lang="en-US" altLang="en-US" sz="1600" dirty="0" err="1"/>
                <a:t>d</a:t>
              </a:r>
              <a:r>
                <a:rPr lang="en-US" altLang="en-US" sz="1600" i="0" dirty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XY</a:t>
              </a:r>
              <a:r>
                <a:rPr lang="en-US" altLang="en-US" sz="1600" i="0" dirty="0"/>
                <a:t> = </a:t>
              </a:r>
            </a:p>
          </p:txBody>
        </p:sp>
      </p:grpSp>
      <p:sp>
        <p:nvSpPr>
          <p:cNvPr id="116740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8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pic>
        <p:nvPicPr>
          <p:cNvPr id="9" name="Picture 5" descr="j0116172">
            <a:extLst>
              <a:ext uri="{FF2B5EF4-FFF2-40B4-BE49-F238E27FC236}">
                <a16:creationId xmlns:a16="http://schemas.microsoft.com/office/drawing/2014/main" id="{06E9EE36-8DC6-40FC-9D9D-9194F8B4EB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0643" y="2366087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3822702"/>
            <a:ext cx="4268938" cy="1587498"/>
          </a:xfrm>
          <a:prstGeom prst="wedgeRectCallout">
            <a:avLst>
              <a:gd name="adj1" fmla="val -28129"/>
              <a:gd name="adj2" fmla="val -78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Stack Frame: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A particular execution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of one routine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on one particular input instance.</a:t>
            </a:r>
            <a:endParaRPr lang="en-CA" altLang="en-US" sz="2400" i="0" dirty="0"/>
          </a:p>
        </p:txBody>
      </p:sp>
      <p:sp>
        <p:nvSpPr>
          <p:cNvPr id="20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3372" y="1143000"/>
            <a:ext cx="2838227" cy="2590800"/>
          </a:xfrm>
          <a:prstGeom prst="wedgeRoundRectCallout">
            <a:avLst>
              <a:gd name="adj1" fmla="val -56140"/>
              <a:gd name="adj2" fmla="val -25863"/>
              <a:gd name="adj3" fmla="val 16667"/>
            </a:avLst>
          </a:prstGeom>
          <a:noFill/>
          <a:ln w="222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My responsibility is to ensure that my algorithm works</a:t>
            </a:r>
          </a:p>
        </p:txBody>
      </p:sp>
      <p:grpSp>
        <p:nvGrpSpPr>
          <p:cNvPr id="21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2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" name="Rectangle 28"/>
          <p:cNvSpPr/>
          <p:nvPr/>
        </p:nvSpPr>
        <p:spPr>
          <a:xfrm>
            <a:off x="6046696" y="2445124"/>
            <a:ext cx="3048000" cy="12030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en-US" sz="2400" i="0" dirty="0"/>
              <a:t>under the assumption </a:t>
            </a:r>
            <a:br>
              <a:rPr lang="en-US" altLang="en-US" sz="2400" i="0" dirty="0"/>
            </a:br>
            <a:r>
              <a:rPr lang="en-US" altLang="en-US" sz="2400" i="0" dirty="0"/>
              <a:t>that my friends do </a:t>
            </a:r>
            <a:br>
              <a:rPr lang="en-US" altLang="en-US" sz="2400" i="0" dirty="0"/>
            </a:br>
            <a:r>
              <a:rPr lang="en-US" altLang="en-US" sz="2400" i="0" dirty="0"/>
              <a:t>their job correctly.</a:t>
            </a:r>
          </a:p>
        </p:txBody>
      </p:sp>
      <p:grpSp>
        <p:nvGrpSpPr>
          <p:cNvPr id="78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79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87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0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4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5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6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0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740" grpId="0"/>
      <p:bldP spid="10" grpId="0" animBg="1"/>
      <p:bldP spid="20" grpId="0" animBg="1"/>
      <p:bldP spid="29" grpId="0"/>
      <p:bldP spid="108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762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17765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7766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17763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7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pic>
        <p:nvPicPr>
          <p:cNvPr id="8" name="Picture 5" descr="j0116172">
            <a:extLst>
              <a:ext uri="{FF2B5EF4-FFF2-40B4-BE49-F238E27FC236}">
                <a16:creationId xmlns:a16="http://schemas.microsoft.com/office/drawing/2014/main" id="{06E9EE36-8DC6-40FC-9D9D-9194F8B4EB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0643" y="2366087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3822702"/>
            <a:ext cx="4268938" cy="1587498"/>
          </a:xfrm>
          <a:prstGeom prst="wedgeRectCallout">
            <a:avLst>
              <a:gd name="adj1" fmla="val -28129"/>
              <a:gd name="adj2" fmla="val -78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Stack Frame: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A particular execution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of one routine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on one particular input instance.</a:t>
            </a:r>
            <a:endParaRPr lang="en-CA" altLang="en-US" sz="2400" i="0" dirty="0"/>
          </a:p>
        </p:txBody>
      </p:sp>
      <p:sp>
        <p:nvSpPr>
          <p:cNvPr id="39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3372" y="1143000"/>
            <a:ext cx="2838227" cy="2590800"/>
          </a:xfrm>
          <a:prstGeom prst="wedgeRoundRectCallout">
            <a:avLst>
              <a:gd name="adj1" fmla="val -56140"/>
              <a:gd name="adj2" fmla="val -25863"/>
              <a:gd name="adj3" fmla="val 16667"/>
            </a:avLst>
          </a:prstGeom>
          <a:noFill/>
          <a:ln w="222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My responsibility is to ensure that my algorithm works</a:t>
            </a:r>
          </a:p>
        </p:txBody>
      </p:sp>
      <p:grpSp>
        <p:nvGrpSpPr>
          <p:cNvPr id="40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41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7" name="Rectangle 46"/>
          <p:cNvSpPr/>
          <p:nvPr/>
        </p:nvSpPr>
        <p:spPr>
          <a:xfrm>
            <a:off x="6046696" y="2445124"/>
            <a:ext cx="3048000" cy="12030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en-US" sz="2400" i="0" dirty="0"/>
              <a:t>under the assumption </a:t>
            </a:r>
            <a:br>
              <a:rPr lang="en-US" altLang="en-US" sz="2400" i="0" dirty="0"/>
            </a:br>
            <a:r>
              <a:rPr lang="en-US" altLang="en-US" sz="2400" i="0" dirty="0"/>
              <a:t>that my friends do </a:t>
            </a:r>
            <a:br>
              <a:rPr lang="en-US" altLang="en-US" sz="2400" i="0" dirty="0"/>
            </a:br>
            <a:r>
              <a:rPr lang="en-US" altLang="en-US" sz="2400" i="0" dirty="0"/>
              <a:t>their job correctly.</a:t>
            </a:r>
          </a:p>
        </p:txBody>
      </p:sp>
      <p:grpSp>
        <p:nvGrpSpPr>
          <p:cNvPr id="48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49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7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3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4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5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6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3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786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18792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8793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18787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18790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8791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</a:t>
              </a:r>
              <a:r>
                <a:rPr lang="en-US" altLang="en-US" sz="1600" i="0" dirty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Y</a:t>
              </a:r>
              <a:r>
                <a:rPr lang="en-US" altLang="en-US" sz="1600" i="0" dirty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ac </a:t>
              </a:r>
              <a:r>
                <a:rPr lang="en-US" altLang="en-US" sz="1600" i="0" dirty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 err="1"/>
                <a:t>bd</a:t>
              </a:r>
              <a:r>
                <a:rPr lang="en-US" altLang="en-US" sz="1600" dirty="0"/>
                <a:t> </a:t>
              </a:r>
              <a:r>
                <a:rPr lang="en-US" altLang="en-US" sz="1600" i="0" dirty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(</a:t>
              </a:r>
              <a:r>
                <a:rPr lang="en-US" altLang="en-US" sz="1600" dirty="0" err="1"/>
                <a:t>a</a:t>
              </a:r>
              <a:r>
                <a:rPr lang="en-US" altLang="en-US" sz="1600" i="0" dirty="0" err="1"/>
                <a:t>+</a:t>
              </a:r>
              <a:r>
                <a:rPr lang="en-US" altLang="en-US" sz="1600" dirty="0" err="1"/>
                <a:t>b</a:t>
              </a:r>
              <a:r>
                <a:rPr lang="en-US" altLang="en-US" sz="1600" i="0" dirty="0"/>
                <a:t>)(</a:t>
              </a:r>
              <a:r>
                <a:rPr lang="en-US" altLang="en-US" sz="1600" dirty="0" err="1"/>
                <a:t>c</a:t>
              </a:r>
              <a:r>
                <a:rPr lang="en-US" altLang="en-US" sz="1600" i="0" dirty="0" err="1"/>
                <a:t>+</a:t>
              </a:r>
              <a:r>
                <a:rPr lang="en-US" altLang="en-US" sz="1600" dirty="0" err="1"/>
                <a:t>d</a:t>
              </a:r>
              <a:r>
                <a:rPr lang="en-US" altLang="en-US" sz="1600" i="0" dirty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XY</a:t>
              </a:r>
              <a:r>
                <a:rPr lang="en-US" altLang="en-US" sz="1600" i="0" dirty="0"/>
                <a:t> = </a:t>
              </a:r>
            </a:p>
          </p:txBody>
        </p:sp>
      </p:grpSp>
      <p:sp>
        <p:nvSpPr>
          <p:cNvPr id="118788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pic>
        <p:nvPicPr>
          <p:cNvPr id="11" name="Picture 5" descr="j0116172">
            <a:extLst>
              <a:ext uri="{FF2B5EF4-FFF2-40B4-BE49-F238E27FC236}">
                <a16:creationId xmlns:a16="http://schemas.microsoft.com/office/drawing/2014/main" id="{06E9EE36-8DC6-40FC-9D9D-9194F8B4EB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90643" y="2366087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4419600"/>
            <a:ext cx="4027989" cy="1587498"/>
          </a:xfrm>
          <a:prstGeom prst="wedgeRectCallout">
            <a:avLst>
              <a:gd name="adj1" fmla="val -29747"/>
              <a:gd name="adj2" fmla="val -91142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Our friend is </a:t>
            </a:r>
          </a:p>
          <a:p>
            <a:pPr marL="342900" indent="-342900" eaLnBrk="1" hangingPunct="1">
              <a:spcBef>
                <a:spcPts val="0"/>
              </a:spcBef>
            </a:pPr>
            <a:r>
              <a:rPr lang="en-US" altLang="en-US" sz="2400" i="0" dirty="0"/>
              <a:t>a separate execution </a:t>
            </a:r>
          </a:p>
          <a:p>
            <a:pPr marL="342900" indent="-342900" eaLnBrk="1" hangingPunct="1">
              <a:spcBef>
                <a:spcPts val="0"/>
              </a:spcBef>
            </a:pPr>
            <a:r>
              <a:rPr lang="en-US" altLang="en-US" sz="2400" i="0" dirty="0"/>
              <a:t>with separate stack frame </a:t>
            </a:r>
          </a:p>
          <a:p>
            <a:pPr marL="342900" indent="-342900" eaLnBrk="1" hangingPunct="1">
              <a:spcBef>
                <a:spcPts val="0"/>
              </a:spcBef>
            </a:pPr>
            <a:r>
              <a:rPr lang="en-US" altLang="en-US" sz="2400" i="0" dirty="0"/>
              <a:t>with its own local variables.</a:t>
            </a:r>
          </a:p>
        </p:txBody>
      </p:sp>
      <p:grpSp>
        <p:nvGrpSpPr>
          <p:cNvPr id="41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42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0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6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7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8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9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8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3372" y="2743200"/>
            <a:ext cx="2838227" cy="2590800"/>
          </a:xfrm>
          <a:prstGeom prst="wedgeRoundRectCallout">
            <a:avLst>
              <a:gd name="adj1" fmla="val -56140"/>
              <a:gd name="adj2" fmla="val -25863"/>
              <a:gd name="adj3" fmla="val 16667"/>
            </a:avLst>
          </a:prstGeom>
          <a:noFill/>
          <a:ln w="222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My responsibility is to ensure that my algorithm works</a:t>
            </a:r>
          </a:p>
        </p:txBody>
      </p:sp>
      <p:grpSp>
        <p:nvGrpSpPr>
          <p:cNvPr id="59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60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6" name="Rectangle 65"/>
          <p:cNvSpPr/>
          <p:nvPr/>
        </p:nvSpPr>
        <p:spPr>
          <a:xfrm>
            <a:off x="6046696" y="4045324"/>
            <a:ext cx="3048000" cy="12030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en-US" sz="2400" i="0" dirty="0"/>
              <a:t>under the assumption </a:t>
            </a:r>
            <a:br>
              <a:rPr lang="en-US" altLang="en-US" sz="2400" i="0" dirty="0"/>
            </a:br>
            <a:r>
              <a:rPr lang="en-US" altLang="en-US" sz="2400" i="0" dirty="0"/>
              <a:t>that my friends do </a:t>
            </a:r>
            <a:br>
              <a:rPr lang="en-US" altLang="en-US" sz="2400" i="0" dirty="0"/>
            </a:br>
            <a:r>
              <a:rPr lang="en-US" altLang="en-US" sz="2400" i="0" dirty="0"/>
              <a:t>their job correctly.</a:t>
            </a:r>
          </a:p>
        </p:txBody>
      </p:sp>
      <p:grpSp>
        <p:nvGrpSpPr>
          <p:cNvPr id="67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68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76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9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82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87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87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58" grpId="0" animBg="1"/>
      <p:bldP spid="66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810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19816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817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19811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19814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815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19812" name="Rectangle 9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11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12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0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6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9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834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0843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844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0835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0841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842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0836" name="Group 8"/>
          <p:cNvGrpSpPr>
            <a:grpSpLocks/>
          </p:cNvGrpSpPr>
          <p:nvPr/>
        </p:nvGrpSpPr>
        <p:grpSpPr bwMode="auto">
          <a:xfrm>
            <a:off x="3657600" y="4343400"/>
            <a:ext cx="1676400" cy="838200"/>
            <a:chOff x="2304" y="2736"/>
            <a:chExt cx="1056" cy="528"/>
          </a:xfrm>
        </p:grpSpPr>
        <p:sp>
          <p:nvSpPr>
            <p:cNvPr id="120839" name="Rectangle 9"/>
            <p:cNvSpPr>
              <a:spLocks noChangeArrowheads="1"/>
            </p:cNvSpPr>
            <p:nvPr/>
          </p:nvSpPr>
          <p:spPr bwMode="auto">
            <a:xfrm>
              <a:off x="2304" y="2736"/>
              <a:ext cx="1056" cy="52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840" name="Text Box 10"/>
            <p:cNvSpPr txBox="1">
              <a:spLocks noChangeArrowheads="1"/>
            </p:cNvSpPr>
            <p:nvPr/>
          </p:nvSpPr>
          <p:spPr bwMode="auto">
            <a:xfrm>
              <a:off x="2352" y="2736"/>
              <a:ext cx="394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</a:t>
              </a:r>
            </a:p>
          </p:txBody>
        </p:sp>
      </p:grpSp>
      <p:sp>
        <p:nvSpPr>
          <p:cNvPr id="120837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3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1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1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9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30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7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5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3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4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1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858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1867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868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1859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1865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866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1860" name="Group 8"/>
          <p:cNvGrpSpPr>
            <a:grpSpLocks/>
          </p:cNvGrpSpPr>
          <p:nvPr/>
        </p:nvGrpSpPr>
        <p:grpSpPr bwMode="auto">
          <a:xfrm>
            <a:off x="3657600" y="4343400"/>
            <a:ext cx="1676400" cy="838200"/>
            <a:chOff x="2304" y="2736"/>
            <a:chExt cx="1056" cy="528"/>
          </a:xfrm>
        </p:grpSpPr>
        <p:sp>
          <p:nvSpPr>
            <p:cNvPr id="121863" name="Rectangle 9"/>
            <p:cNvSpPr>
              <a:spLocks noChangeArrowheads="1"/>
            </p:cNvSpPr>
            <p:nvPr/>
          </p:nvSpPr>
          <p:spPr bwMode="auto">
            <a:xfrm>
              <a:off x="2304" y="2736"/>
              <a:ext cx="1056" cy="52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864" name="Text Box 10"/>
            <p:cNvSpPr txBox="1">
              <a:spLocks noChangeArrowheads="1"/>
            </p:cNvSpPr>
            <p:nvPr/>
          </p:nvSpPr>
          <p:spPr bwMode="auto">
            <a:xfrm>
              <a:off x="2352" y="2736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4</a:t>
              </a:r>
            </a:p>
          </p:txBody>
        </p:sp>
      </p:grpSp>
      <p:sp>
        <p:nvSpPr>
          <p:cNvPr id="121861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3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1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1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9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30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7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5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3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4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1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882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2888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889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2883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2886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887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22884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906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3912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3913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3907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3910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3911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23908" name="Rectangle 9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930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4939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4940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4931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4937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4938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4932" name="Group 8"/>
          <p:cNvGrpSpPr>
            <a:grpSpLocks/>
          </p:cNvGrpSpPr>
          <p:nvPr/>
        </p:nvGrpSpPr>
        <p:grpSpPr bwMode="auto">
          <a:xfrm>
            <a:off x="3657600" y="4343400"/>
            <a:ext cx="1676400" cy="838200"/>
            <a:chOff x="2304" y="2736"/>
            <a:chExt cx="1056" cy="528"/>
          </a:xfrm>
        </p:grpSpPr>
        <p:sp>
          <p:nvSpPr>
            <p:cNvPr id="124935" name="Rectangle 9"/>
            <p:cNvSpPr>
              <a:spLocks noChangeArrowheads="1"/>
            </p:cNvSpPr>
            <p:nvPr/>
          </p:nvSpPr>
          <p:spPr bwMode="auto">
            <a:xfrm>
              <a:off x="2304" y="2736"/>
              <a:ext cx="1056" cy="52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4936" name="Text Box 10"/>
            <p:cNvSpPr txBox="1">
              <a:spLocks noChangeArrowheads="1"/>
            </p:cNvSpPr>
            <p:nvPr/>
          </p:nvSpPr>
          <p:spPr bwMode="auto">
            <a:xfrm>
              <a:off x="2352" y="2736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3</a:t>
              </a:r>
            </a:p>
          </p:txBody>
        </p:sp>
      </p:grpSp>
      <p:sp>
        <p:nvSpPr>
          <p:cNvPr id="124933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3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1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1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9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30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7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5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3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4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1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54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5960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5961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5955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5958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5959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25956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Representations of Recursive Algorithms</a:t>
            </a:r>
            <a:endParaRPr lang="en-CA" altLang="en-US" sz="3600" dirty="0"/>
          </a:p>
        </p:txBody>
      </p:sp>
      <p:sp>
        <p:nvSpPr>
          <p:cNvPr id="112652" name="Text Box 24"/>
          <p:cNvSpPr txBox="1">
            <a:spLocks noChangeArrowheads="1"/>
          </p:cNvSpPr>
          <p:nvPr/>
        </p:nvSpPr>
        <p:spPr bwMode="auto">
          <a:xfrm>
            <a:off x="4419600" y="2559949"/>
            <a:ext cx="7770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i="0"/>
              <a:t>Pros</a:t>
            </a:r>
          </a:p>
        </p:txBody>
      </p:sp>
      <p:sp>
        <p:nvSpPr>
          <p:cNvPr id="112653" name="Text Box 25"/>
          <p:cNvSpPr txBox="1">
            <a:spLocks noChangeArrowheads="1"/>
          </p:cNvSpPr>
          <p:nvPr/>
        </p:nvSpPr>
        <p:spPr bwMode="auto">
          <a:xfrm>
            <a:off x="228600" y="2545304"/>
            <a:ext cx="96032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i="0"/>
              <a:t>Views</a:t>
            </a: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-76200" y="3006969"/>
            <a:ext cx="4204494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/>
            <a:r>
              <a:rPr lang="en-US" altLang="en-US" sz="2400" i="0" kern="0" dirty="0"/>
              <a:t>Code</a:t>
            </a:r>
          </a:p>
          <a:p>
            <a:pPr eaLnBrk="1" hangingPunct="1"/>
            <a:endParaRPr lang="en-US" altLang="en-US" sz="2400" i="0" kern="0" dirty="0"/>
          </a:p>
          <a:p>
            <a:pPr eaLnBrk="1" hangingPunct="1"/>
            <a:r>
              <a:rPr lang="en-US" altLang="en-US" sz="2400" i="0" kern="0" dirty="0"/>
              <a:t>Tracing out </a:t>
            </a:r>
            <a:br>
              <a:rPr lang="en-US" altLang="en-US" sz="2400" i="0" kern="0" dirty="0"/>
            </a:br>
            <a:r>
              <a:rPr lang="en-US" altLang="en-US" sz="2400" i="0" kern="0" dirty="0"/>
              <a:t>stack of stack frames</a:t>
            </a:r>
          </a:p>
          <a:p>
            <a:pPr eaLnBrk="1" hangingPunct="1"/>
            <a:endParaRPr lang="en-US" altLang="en-US" sz="2400" i="0" kern="0" dirty="0"/>
          </a:p>
          <a:p>
            <a:pPr eaLnBrk="1" hangingPunct="1"/>
            <a:r>
              <a:rPr lang="en-US" altLang="en-US" sz="2400" i="0" kern="0" dirty="0"/>
              <a:t>Tree of stack frames</a:t>
            </a:r>
          </a:p>
          <a:p>
            <a:pPr eaLnBrk="1" hangingPunct="1"/>
            <a:endParaRPr lang="en-US" altLang="en-US" sz="2400" i="0" kern="0" dirty="0"/>
          </a:p>
          <a:p>
            <a:pPr lvl="0" eaLnBrk="1" hangingPunct="1"/>
            <a:r>
              <a:rPr lang="en-US" sz="2400" i="0" dirty="0">
                <a:latin typeface="Times New Roman" pitchFamily="18" charset="0"/>
              </a:rPr>
              <a:t>Friends (strong induction)</a:t>
            </a:r>
          </a:p>
        </p:txBody>
      </p:sp>
      <p:sp>
        <p:nvSpPr>
          <p:cNvPr id="8" name="Rectangle 4"/>
          <p:cNvSpPr txBox="1">
            <a:spLocks noChangeArrowheads="1"/>
          </p:cNvSpPr>
          <p:nvPr/>
        </p:nvSpPr>
        <p:spPr>
          <a:xfrm>
            <a:off x="5880894" y="3018692"/>
            <a:ext cx="3810000" cy="4114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algn="ctr" eaLnBrk="1" hangingPunct="1">
              <a:buNone/>
            </a:pPr>
            <a:r>
              <a:rPr lang="en-US" altLang="en-US" sz="2400" i="0" kern="0" dirty="0"/>
              <a:t>I need a higher level</a:t>
            </a:r>
            <a:br>
              <a:rPr lang="en-US" altLang="en-US" sz="2400" i="0" kern="0" dirty="0"/>
            </a:br>
            <a:r>
              <a:rPr lang="en-US" altLang="en-US" sz="2400" i="0" kern="0" dirty="0"/>
              <a:t>of understanding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I am not a computer</a:t>
            </a:r>
            <a:br>
              <a:rPr lang="en-US" altLang="en-US" sz="2400" i="0" kern="0" dirty="0"/>
            </a:br>
            <a:r>
              <a:rPr lang="en-US" altLang="en-US" sz="2400" i="0" kern="0" dirty="0"/>
              <a:t>Crazy making</a:t>
            </a:r>
          </a:p>
          <a:p>
            <a:pPr marL="0" indent="0" algn="ctr" eaLnBrk="1" hangingPunct="1">
              <a:buNone/>
            </a:pPr>
            <a:r>
              <a:rPr lang="en-US" altLang="en-US" sz="2800" i="0" kern="0" dirty="0"/>
              <a:t> 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Too much 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Must trust.</a:t>
            </a:r>
          </a:p>
          <a:p>
            <a:pPr marL="0" indent="0" algn="ctr" eaLnBrk="1" hangingPunct="1">
              <a:buNone/>
            </a:pPr>
            <a:endParaRPr lang="en-CA" altLang="en-US" sz="2400" i="0" kern="0" dirty="0"/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378218" y="2514600"/>
            <a:ext cx="85311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i="0" dirty="0"/>
              <a:t>Cons</a:t>
            </a:r>
            <a:endParaRPr lang="en-CA" altLang="en-US" sz="2400" b="1" i="0" dirty="0"/>
          </a:p>
        </p:txBody>
      </p:sp>
      <p:sp>
        <p:nvSpPr>
          <p:cNvPr id="11" name="Rectangle 3"/>
          <p:cNvSpPr txBox="1">
            <a:spLocks noChangeArrowheads="1"/>
          </p:cNvSpPr>
          <p:nvPr/>
        </p:nvSpPr>
        <p:spPr bwMode="auto">
          <a:xfrm>
            <a:off x="3049771" y="3018692"/>
            <a:ext cx="3440723" cy="24618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algn="ctr" eaLnBrk="1" hangingPunct="1">
              <a:buNone/>
            </a:pPr>
            <a:r>
              <a:rPr lang="en-US" altLang="en-US" sz="2400" i="0" kern="0" dirty="0"/>
              <a:t>How implement for </a:t>
            </a:r>
            <a:br>
              <a:rPr lang="en-US" altLang="en-US" sz="2400" i="0" kern="0" dirty="0"/>
            </a:br>
            <a:r>
              <a:rPr lang="en-US" altLang="en-US" sz="2400" i="0" kern="0" dirty="0"/>
              <a:t>a computer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How runs on computer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View entire computation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Worry about </a:t>
            </a:r>
            <a:br>
              <a:rPr lang="en-US" altLang="en-US" sz="2400" i="0" kern="0" dirty="0"/>
            </a:br>
            <a:r>
              <a:rPr lang="en-US" altLang="en-US" sz="2400" i="0" kern="0" dirty="0"/>
              <a:t>one step at a time</a:t>
            </a:r>
            <a:endParaRPr lang="en-CA" altLang="en-US" sz="2400" i="0" kern="0" dirty="0"/>
          </a:p>
        </p:txBody>
      </p:sp>
      <p:grpSp>
        <p:nvGrpSpPr>
          <p:cNvPr id="227" name="Group 226"/>
          <p:cNvGrpSpPr/>
          <p:nvPr/>
        </p:nvGrpSpPr>
        <p:grpSpPr>
          <a:xfrm>
            <a:off x="5943600" y="609600"/>
            <a:ext cx="1563215" cy="1712926"/>
            <a:chOff x="5747410" y="533400"/>
            <a:chExt cx="1563215" cy="1712926"/>
          </a:xfrm>
        </p:grpSpPr>
        <p:sp>
          <p:nvSpPr>
            <p:cNvPr id="228" name="Rectangle 3"/>
            <p:cNvSpPr>
              <a:spLocks noChangeArrowheads="1"/>
            </p:cNvSpPr>
            <p:nvPr/>
          </p:nvSpPr>
          <p:spPr bwMode="auto">
            <a:xfrm>
              <a:off x="6193982" y="533400"/>
              <a:ext cx="813069" cy="713064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grpSp>
          <p:nvGrpSpPr>
            <p:cNvPr id="229" name="Group 228"/>
            <p:cNvGrpSpPr>
              <a:grpSpLocks/>
            </p:cNvGrpSpPr>
            <p:nvPr/>
          </p:nvGrpSpPr>
          <p:grpSpPr bwMode="auto">
            <a:xfrm>
              <a:off x="5750490" y="1246465"/>
              <a:ext cx="1478533" cy="810001"/>
              <a:chOff x="381000" y="4495800"/>
              <a:chExt cx="3048000" cy="1905000"/>
            </a:xfrm>
          </p:grpSpPr>
          <p:sp>
            <p:nvSpPr>
              <p:cNvPr id="386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87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88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89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2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23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31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4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5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6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27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28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29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30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93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09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17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10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16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94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95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03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96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99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00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01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402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  <p:grpSp>
          <p:nvGrpSpPr>
            <p:cNvPr id="230" name="Group 229"/>
            <p:cNvGrpSpPr>
              <a:grpSpLocks/>
            </p:cNvGrpSpPr>
            <p:nvPr/>
          </p:nvGrpSpPr>
          <p:grpSpPr bwMode="auto">
            <a:xfrm>
              <a:off x="5747410" y="2043371"/>
              <a:ext cx="585258" cy="202803"/>
              <a:chOff x="381000" y="4495800"/>
              <a:chExt cx="3048000" cy="1905000"/>
            </a:xfrm>
          </p:grpSpPr>
          <p:sp>
            <p:nvSpPr>
              <p:cNvPr id="335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36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37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38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1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72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80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73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4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5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6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7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8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79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42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58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66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59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2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3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4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65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343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44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52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5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48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49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50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51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  <p:grpSp>
          <p:nvGrpSpPr>
            <p:cNvPr id="231" name="Group 230"/>
            <p:cNvGrpSpPr>
              <a:grpSpLocks/>
            </p:cNvGrpSpPr>
            <p:nvPr/>
          </p:nvGrpSpPr>
          <p:grpSpPr bwMode="auto">
            <a:xfrm>
              <a:off x="6253446" y="2043447"/>
              <a:ext cx="585258" cy="202803"/>
              <a:chOff x="381000" y="4495800"/>
              <a:chExt cx="3048000" cy="1905000"/>
            </a:xfrm>
          </p:grpSpPr>
          <p:sp>
            <p:nvSpPr>
              <p:cNvPr id="284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85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86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87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90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21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29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22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5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6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7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28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91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307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15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8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1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2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3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14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92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93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01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94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5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97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98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99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300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  <p:grpSp>
          <p:nvGrpSpPr>
            <p:cNvPr id="232" name="Group 231"/>
            <p:cNvGrpSpPr>
              <a:grpSpLocks/>
            </p:cNvGrpSpPr>
            <p:nvPr/>
          </p:nvGrpSpPr>
          <p:grpSpPr bwMode="auto">
            <a:xfrm>
              <a:off x="6725367" y="2043523"/>
              <a:ext cx="585258" cy="202803"/>
              <a:chOff x="381000" y="4495800"/>
              <a:chExt cx="3048000" cy="1905000"/>
            </a:xfrm>
          </p:grpSpPr>
          <p:sp>
            <p:nvSpPr>
              <p:cNvPr id="233" name="AutoShape 32"/>
              <p:cNvSpPr>
                <a:spLocks noChangeArrowheads="1"/>
              </p:cNvSpPr>
              <p:nvPr/>
            </p:nvSpPr>
            <p:spPr bwMode="auto">
              <a:xfrm>
                <a:off x="1600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34" name="AutoShape 33"/>
              <p:cNvSpPr>
                <a:spLocks noChangeArrowheads="1"/>
              </p:cNvSpPr>
              <p:nvPr/>
            </p:nvSpPr>
            <p:spPr bwMode="auto">
              <a:xfrm>
                <a:off x="2514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35" name="AutoShape 34"/>
              <p:cNvSpPr>
                <a:spLocks noChangeArrowheads="1"/>
              </p:cNvSpPr>
              <p:nvPr/>
            </p:nvSpPr>
            <p:spPr bwMode="auto">
              <a:xfrm>
                <a:off x="6096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36" name="Line 38"/>
              <p:cNvSpPr>
                <a:spLocks noChangeShapeType="1"/>
              </p:cNvSpPr>
              <p:nvPr/>
            </p:nvSpPr>
            <p:spPr bwMode="auto">
              <a:xfrm flipH="1">
                <a:off x="10668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Line 39"/>
              <p:cNvSpPr>
                <a:spLocks noChangeShapeType="1"/>
              </p:cNvSpPr>
              <p:nvPr/>
            </p:nvSpPr>
            <p:spPr bwMode="auto">
              <a:xfrm flipH="1">
                <a:off x="2057400" y="4495800"/>
                <a:ext cx="76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Line 40"/>
              <p:cNvSpPr>
                <a:spLocks noChangeShapeType="1"/>
              </p:cNvSpPr>
              <p:nvPr/>
            </p:nvSpPr>
            <p:spPr bwMode="auto">
              <a:xfrm>
                <a:off x="21336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9" name="Group 41"/>
              <p:cNvGrpSpPr>
                <a:grpSpLocks/>
              </p:cNvGrpSpPr>
              <p:nvPr/>
            </p:nvGrpSpPr>
            <p:grpSpPr bwMode="auto">
              <a:xfrm flipH="1">
                <a:off x="3810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70" name="Group 4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8" name="Freeform 4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1" name="Freeform 4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Freeform 5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4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5" name="Oval 5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6" name="Oval 5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77" name="Oval 5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40" name="Group 56"/>
              <p:cNvGrpSpPr>
                <a:grpSpLocks/>
              </p:cNvGrpSpPr>
              <p:nvPr/>
            </p:nvGrpSpPr>
            <p:grpSpPr bwMode="auto">
              <a:xfrm flipH="1">
                <a:off x="1371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56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4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0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1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2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63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  <p:grpSp>
            <p:nvGrpSpPr>
              <p:cNvPr id="241" name="Group 71"/>
              <p:cNvGrpSpPr>
                <a:grpSpLocks/>
              </p:cNvGrpSpPr>
              <p:nvPr/>
            </p:nvGrpSpPr>
            <p:grpSpPr bwMode="auto">
              <a:xfrm flipH="1">
                <a:off x="23622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242" name="Group 7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" name="Freeform 7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7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7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7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7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" name="Freeform 7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3" name="Freeform 7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4" name="Freeform 8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6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7" name="Oval 8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8" name="Oval 8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/>
                </a:p>
              </p:txBody>
            </p:sp>
            <p:sp>
              <p:nvSpPr>
                <p:cNvPr id="249" name="Oval 8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</p:grpSp>
        </p:grpSp>
      </p:grpSp>
      <p:sp>
        <p:nvSpPr>
          <p:cNvPr id="437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</p:spTree>
    <p:extLst>
      <p:ext uri="{BB962C8B-B14F-4D97-AF65-F5344CB8AC3E}">
        <p14:creationId xmlns:p14="http://schemas.microsoft.com/office/powerpoint/2010/main" val="1589982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52" grpId="0"/>
      <p:bldP spid="112653" grpId="0"/>
      <p:bldP spid="10" grpId="0"/>
      <p:bldP spid="437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78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6984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6985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6979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6982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6983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88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26980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002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8011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8012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8003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8009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8010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88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28004" name="Group 8"/>
          <p:cNvGrpSpPr>
            <a:grpSpLocks/>
          </p:cNvGrpSpPr>
          <p:nvPr/>
        </p:nvGrpSpPr>
        <p:grpSpPr bwMode="auto">
          <a:xfrm>
            <a:off x="3657600" y="4343400"/>
            <a:ext cx="1676400" cy="838200"/>
            <a:chOff x="2304" y="2736"/>
            <a:chExt cx="1056" cy="528"/>
          </a:xfrm>
        </p:grpSpPr>
        <p:sp>
          <p:nvSpPr>
            <p:cNvPr id="128007" name="Rectangle 9"/>
            <p:cNvSpPr>
              <a:spLocks noChangeArrowheads="1"/>
            </p:cNvSpPr>
            <p:nvPr/>
          </p:nvSpPr>
          <p:spPr bwMode="auto">
            <a:xfrm>
              <a:off x="2304" y="2736"/>
              <a:ext cx="1056" cy="52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8008" name="Text Box 10"/>
            <p:cNvSpPr txBox="1">
              <a:spLocks noChangeArrowheads="1"/>
            </p:cNvSpPr>
            <p:nvPr/>
          </p:nvSpPr>
          <p:spPr bwMode="auto">
            <a:xfrm>
              <a:off x="2352" y="2736"/>
              <a:ext cx="529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15</a:t>
              </a:r>
            </a:p>
          </p:txBody>
        </p:sp>
      </p:grpSp>
      <p:sp>
        <p:nvSpPr>
          <p:cNvPr id="128005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3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1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1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9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30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7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5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3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4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1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026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29032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9033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</a:p>
          </p:txBody>
        </p:sp>
      </p:grpSp>
      <p:grpSp>
        <p:nvGrpSpPr>
          <p:cNvPr id="129027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29030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9031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15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</a:p>
          </p:txBody>
        </p:sp>
      </p:grpSp>
      <p:sp>
        <p:nvSpPr>
          <p:cNvPr id="129028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50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0056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0057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</a:p>
          </p:txBody>
        </p:sp>
      </p:grpSp>
      <p:grpSp>
        <p:nvGrpSpPr>
          <p:cNvPr id="130051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30054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0055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15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483</a:t>
              </a:r>
              <a:endParaRPr lang="en-US" altLang="en-US" sz="2000" i="0"/>
            </a:p>
          </p:txBody>
        </p:sp>
      </p:grpSp>
      <p:sp>
        <p:nvSpPr>
          <p:cNvPr id="130052" name="Rectangle 9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74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1077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1078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483</a:t>
              </a:r>
              <a:endParaRPr lang="en-US" altLang="en-US" sz="2000" i="0">
                <a:solidFill>
                  <a:schemeClr val="hlink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31075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7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3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4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98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2101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2102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483</a:t>
              </a:r>
              <a:endParaRPr lang="en-US" altLang="en-US" sz="2000" i="0">
                <a:solidFill>
                  <a:schemeClr val="hlink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</a:p>
          </p:txBody>
        </p:sp>
      </p:grpSp>
      <p:sp>
        <p:nvSpPr>
          <p:cNvPr id="132099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7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3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4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122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3128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129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483</a:t>
              </a:r>
              <a:endParaRPr lang="en-US" altLang="en-US" sz="2000" i="0">
                <a:solidFill>
                  <a:schemeClr val="hlink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</a:p>
          </p:txBody>
        </p:sp>
      </p:grpSp>
      <p:grpSp>
        <p:nvGrpSpPr>
          <p:cNvPr id="133123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33126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127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</a:p>
          </p:txBody>
        </p:sp>
      </p:grpSp>
      <p:sp>
        <p:nvSpPr>
          <p:cNvPr id="133124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146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4155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156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483</a:t>
              </a:r>
              <a:endParaRPr lang="en-US" altLang="en-US" sz="20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34147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34153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154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</a:p>
          </p:txBody>
        </p:sp>
      </p:grpSp>
      <p:grpSp>
        <p:nvGrpSpPr>
          <p:cNvPr id="134148" name="Group 8"/>
          <p:cNvGrpSpPr>
            <a:grpSpLocks/>
          </p:cNvGrpSpPr>
          <p:nvPr/>
        </p:nvGrpSpPr>
        <p:grpSpPr bwMode="auto">
          <a:xfrm>
            <a:off x="3657600" y="4343400"/>
            <a:ext cx="1676400" cy="838200"/>
            <a:chOff x="2304" y="2736"/>
            <a:chExt cx="1056" cy="528"/>
          </a:xfrm>
        </p:grpSpPr>
        <p:sp>
          <p:nvSpPr>
            <p:cNvPr id="134151" name="Rectangle 9"/>
            <p:cNvSpPr>
              <a:spLocks noChangeArrowheads="1"/>
            </p:cNvSpPr>
            <p:nvPr/>
          </p:nvSpPr>
          <p:spPr bwMode="auto">
            <a:xfrm>
              <a:off x="2304" y="2736"/>
              <a:ext cx="1056" cy="52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152" name="Text Box 10"/>
            <p:cNvSpPr txBox="1">
              <a:spLocks noChangeArrowheads="1"/>
            </p:cNvSpPr>
            <p:nvPr/>
          </p:nvSpPr>
          <p:spPr bwMode="auto">
            <a:xfrm>
              <a:off x="2352" y="2736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3</a:t>
              </a:r>
            </a:p>
          </p:txBody>
        </p:sp>
      </p:grpSp>
      <p:sp>
        <p:nvSpPr>
          <p:cNvPr id="134149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3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1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1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9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30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7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5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3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4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1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170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5176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177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483</a:t>
              </a:r>
              <a:endParaRPr lang="en-US" altLang="en-US" sz="20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35171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35174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175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sp>
        <p:nvSpPr>
          <p:cNvPr id="135172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0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94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6203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204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483</a:t>
              </a:r>
              <a:endParaRPr lang="en-US" altLang="en-US" sz="20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36195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36201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202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 </a:t>
              </a:r>
              <a:r>
                <a:rPr lang="en-US" altLang="en-US" sz="1600" i="0"/>
                <a:t>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36196" name="Group 8"/>
          <p:cNvGrpSpPr>
            <a:grpSpLocks/>
          </p:cNvGrpSpPr>
          <p:nvPr/>
        </p:nvGrpSpPr>
        <p:grpSpPr bwMode="auto">
          <a:xfrm>
            <a:off x="3657600" y="4343400"/>
            <a:ext cx="1676400" cy="838200"/>
            <a:chOff x="2304" y="2736"/>
            <a:chExt cx="1056" cy="528"/>
          </a:xfrm>
        </p:grpSpPr>
        <p:sp>
          <p:nvSpPr>
            <p:cNvPr id="136199" name="Rectangle 9"/>
            <p:cNvSpPr>
              <a:spLocks noChangeArrowheads="1"/>
            </p:cNvSpPr>
            <p:nvPr/>
          </p:nvSpPr>
          <p:spPr bwMode="auto">
            <a:xfrm>
              <a:off x="2304" y="2736"/>
              <a:ext cx="1056" cy="52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200" name="Text Box 10"/>
            <p:cNvSpPr txBox="1">
              <a:spLocks noChangeArrowheads="1"/>
            </p:cNvSpPr>
            <p:nvPr/>
          </p:nvSpPr>
          <p:spPr bwMode="auto">
            <a:xfrm>
              <a:off x="2352" y="2736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6</a:t>
              </a:r>
            </a:p>
          </p:txBody>
        </p:sp>
      </p:grpSp>
      <p:sp>
        <p:nvSpPr>
          <p:cNvPr id="136197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13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1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42834" y="4419600"/>
            <a:ext cx="304800" cy="831099"/>
            <a:chOff x="2308" y="1513"/>
            <a:chExt cx="1162" cy="2570"/>
          </a:xfrm>
        </p:grpSpPr>
        <p:grpSp>
          <p:nvGrpSpPr>
            <p:cNvPr id="1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9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30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7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5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3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4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1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0" name="Group 2"/>
          <p:cNvGrpSpPr>
            <a:grpSpLocks/>
          </p:cNvGrpSpPr>
          <p:nvPr/>
        </p:nvGrpSpPr>
        <p:grpSpPr bwMode="auto">
          <a:xfrm>
            <a:off x="920750" y="2819400"/>
            <a:ext cx="1676400" cy="1676400"/>
            <a:chOff x="2352" y="624"/>
            <a:chExt cx="1056" cy="1056"/>
          </a:xfrm>
        </p:grpSpPr>
        <p:sp>
          <p:nvSpPr>
            <p:cNvPr id="7253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7254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508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  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Y = 12</a:t>
              </a:r>
            </a:p>
          </p:txBody>
        </p:sp>
      </p:grpSp>
      <p:sp>
        <p:nvSpPr>
          <p:cNvPr id="717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Recursion</a:t>
            </a:r>
            <a:br>
              <a:rPr lang="en-US" altLang="en-US" sz="3600" dirty="0"/>
            </a:br>
            <a:r>
              <a:rPr lang="en-US" altLang="en-US" sz="3600" dirty="0"/>
              <a:t>Friends &amp; Strong Induction</a:t>
            </a:r>
          </a:p>
        </p:txBody>
      </p:sp>
      <p:sp>
        <p:nvSpPr>
          <p:cNvPr id="148484" name="Text Box 7"/>
          <p:cNvSpPr txBox="1">
            <a:spLocks noChangeArrowheads="1"/>
          </p:cNvSpPr>
          <p:nvPr/>
        </p:nvSpPr>
        <p:spPr bwMode="auto">
          <a:xfrm>
            <a:off x="2872154" y="1904488"/>
            <a:ext cx="6400800" cy="5410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Consider your input instance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If it is small enough solve it on your own.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Allocate work </a:t>
            </a:r>
          </a:p>
          <a:p>
            <a:pPr lvl="1" eaLnBrk="1" hangingPunct="1"/>
            <a:r>
              <a:rPr lang="en-US" altLang="en-US" sz="2400" i="0" dirty="0"/>
              <a:t>Construct one or more sub-instances</a:t>
            </a:r>
          </a:p>
          <a:p>
            <a:pPr lvl="2" eaLnBrk="1" hangingPunct="1"/>
            <a:r>
              <a:rPr lang="en-US" altLang="en-US" i="0" dirty="0"/>
              <a:t>It must be smaller</a:t>
            </a:r>
          </a:p>
          <a:p>
            <a:pPr lvl="2" eaLnBrk="1" hangingPunct="1"/>
            <a:r>
              <a:rPr lang="en-US" altLang="en-US" i="0" dirty="0"/>
              <a:t>and meet the precondition</a:t>
            </a:r>
          </a:p>
          <a:p>
            <a:pPr lvl="1" eaLnBrk="1" hangingPunct="1"/>
            <a:r>
              <a:rPr lang="en-US" altLang="en-US" sz="2400" i="0" dirty="0"/>
              <a:t>Assume by magic your friends </a:t>
            </a:r>
            <a:br>
              <a:rPr lang="en-US" altLang="en-US" sz="2400" i="0" dirty="0"/>
            </a:br>
            <a:r>
              <a:rPr lang="en-US" altLang="en-US" sz="2400" i="0" dirty="0"/>
              <a:t>  give you the answer for these.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Use this help to solve your own instance.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Do </a:t>
            </a:r>
            <a:r>
              <a:rPr lang="en-US" altLang="en-US" sz="2400" b="1" i="0" u="sng" dirty="0"/>
              <a:t>not</a:t>
            </a:r>
            <a:r>
              <a:rPr lang="en-US" altLang="en-US" sz="2400" i="0" dirty="0"/>
              <a:t> worry about anything else.</a:t>
            </a:r>
          </a:p>
          <a:p>
            <a:pPr marL="800100" lvl="3" indent="-342900" eaLnBrk="1" hangingPunct="1">
              <a:spcBef>
                <a:spcPct val="0"/>
              </a:spcBef>
            </a:pPr>
            <a:r>
              <a:rPr lang="en-US" altLang="en-US" sz="2400" i="0" dirty="0"/>
              <a:t>Micro-manage friends by tracing out what they and their friend’s friends do. </a:t>
            </a:r>
          </a:p>
          <a:p>
            <a:pPr marL="800100" lvl="3" indent="-342900" eaLnBrk="1" hangingPunct="1">
              <a:spcBef>
                <a:spcPct val="0"/>
              </a:spcBef>
            </a:pPr>
            <a:r>
              <a:rPr lang="en-US" altLang="en-US" sz="2400" i="0" dirty="0"/>
              <a:t>Who your boss is.</a:t>
            </a:r>
          </a:p>
          <a:p>
            <a:pPr eaLnBrk="1" hangingPunct="1">
              <a:spcBef>
                <a:spcPct val="0"/>
              </a:spcBef>
            </a:pPr>
            <a:endParaRPr lang="en-CA" altLang="en-US" sz="2400" i="0" dirty="0"/>
          </a:p>
        </p:txBody>
      </p:sp>
      <p:grpSp>
        <p:nvGrpSpPr>
          <p:cNvPr id="7173" name="Group 8"/>
          <p:cNvGrpSpPr>
            <a:grpSpLocks/>
          </p:cNvGrpSpPr>
          <p:nvPr/>
        </p:nvGrpSpPr>
        <p:grpSpPr bwMode="auto">
          <a:xfrm>
            <a:off x="615950" y="3733800"/>
            <a:ext cx="441325" cy="1066800"/>
            <a:chOff x="864" y="465"/>
            <a:chExt cx="1046" cy="2358"/>
          </a:xfrm>
        </p:grpSpPr>
        <p:grpSp>
          <p:nvGrpSpPr>
            <p:cNvPr id="7230" name="Group 9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7233" name="Group 10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7235" name="Group 11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7242" name="Freeform 12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3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4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5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6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7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7248" name="Group 18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7249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0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1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2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7236" name="Group 23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7240" name="Oval 24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7241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  <p:grpSp>
              <p:nvGrpSpPr>
                <p:cNvPr id="7237" name="Group 26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7238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7239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</p:grpSp>
          <p:sp>
            <p:nvSpPr>
              <p:cNvPr id="7234" name="Oval 29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sp>
          <p:nvSpPr>
            <p:cNvPr id="7231" name="Freeform 30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Freeform 31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6350" y="4495800"/>
            <a:ext cx="3117850" cy="1985963"/>
            <a:chOff x="381000" y="4495800"/>
            <a:chExt cx="3117371" cy="1986697"/>
          </a:xfrm>
        </p:grpSpPr>
        <p:sp>
          <p:nvSpPr>
            <p:cNvPr id="7176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7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8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9" name="Text Box 35"/>
            <p:cNvSpPr txBox="1">
              <a:spLocks noChangeArrowheads="1"/>
            </p:cNvSpPr>
            <p:nvPr/>
          </p:nvSpPr>
          <p:spPr bwMode="auto">
            <a:xfrm>
              <a:off x="747816" y="5651500"/>
              <a:ext cx="76655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=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= 3</a:t>
              </a:r>
            </a:p>
          </p:txBody>
        </p:sp>
        <p:sp>
          <p:nvSpPr>
            <p:cNvPr id="7180" name="Text Box 36"/>
            <p:cNvSpPr txBox="1">
              <a:spLocks noChangeArrowheads="1"/>
            </p:cNvSpPr>
            <p:nvPr/>
          </p:nvSpPr>
          <p:spPr bwMode="auto">
            <a:xfrm>
              <a:off x="1732066" y="5638800"/>
              <a:ext cx="76655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= 6</a:t>
              </a:r>
            </a:p>
          </p:txBody>
        </p:sp>
        <p:sp>
          <p:nvSpPr>
            <p:cNvPr id="7181" name="Text Box 37"/>
            <p:cNvSpPr txBox="1">
              <a:spLocks noChangeArrowheads="1"/>
            </p:cNvSpPr>
            <p:nvPr/>
          </p:nvSpPr>
          <p:spPr bwMode="auto">
            <a:xfrm>
              <a:off x="2635250" y="5651500"/>
              <a:ext cx="86312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 = 6</a:t>
              </a:r>
              <a:endParaRPr lang="en-US" altLang="en-US" sz="1600" b="1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b="1" dirty="0"/>
                <a:t>Y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b="1" dirty="0"/>
                <a:t>XY = 18</a:t>
              </a:r>
            </a:p>
          </p:txBody>
        </p:sp>
        <p:sp>
          <p:nvSpPr>
            <p:cNvPr id="7182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185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7216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24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5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6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7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8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9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17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0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1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2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3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7186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7202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10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1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2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3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4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5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03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4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5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6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7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8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9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7187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7188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196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7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8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9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00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01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89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2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3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4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5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87" name="Group 86"/>
          <p:cNvGrpSpPr>
            <a:grpSpLocks/>
          </p:cNvGrpSpPr>
          <p:nvPr/>
        </p:nvGrpSpPr>
        <p:grpSpPr bwMode="auto">
          <a:xfrm>
            <a:off x="0" y="6369313"/>
            <a:ext cx="1206696" cy="476785"/>
            <a:chOff x="381000" y="4495800"/>
            <a:chExt cx="3048000" cy="1905000"/>
          </a:xfrm>
        </p:grpSpPr>
        <p:sp>
          <p:nvSpPr>
            <p:cNvPr id="88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89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0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4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128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6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7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29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2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3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4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5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98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114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2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3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5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18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19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20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21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99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100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08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1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1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4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5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6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7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197" name="Group 196"/>
          <p:cNvGrpSpPr>
            <a:grpSpLocks/>
          </p:cNvGrpSpPr>
          <p:nvPr/>
        </p:nvGrpSpPr>
        <p:grpSpPr bwMode="auto">
          <a:xfrm>
            <a:off x="1043354" y="6369492"/>
            <a:ext cx="1206696" cy="476785"/>
            <a:chOff x="381000" y="4495800"/>
            <a:chExt cx="3048000" cy="1905000"/>
          </a:xfrm>
        </p:grpSpPr>
        <p:sp>
          <p:nvSpPr>
            <p:cNvPr id="198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199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00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01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4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235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43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4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36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39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0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1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2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05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221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29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0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1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2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3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4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2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5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6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7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8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06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207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15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8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1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2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3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4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249" name="Group 248"/>
          <p:cNvGrpSpPr>
            <a:grpSpLocks/>
          </p:cNvGrpSpPr>
          <p:nvPr/>
        </p:nvGrpSpPr>
        <p:grpSpPr bwMode="auto">
          <a:xfrm>
            <a:off x="2016370" y="6369671"/>
            <a:ext cx="1206696" cy="476785"/>
            <a:chOff x="381000" y="4495800"/>
            <a:chExt cx="3048000" cy="1905000"/>
          </a:xfrm>
        </p:grpSpPr>
        <p:sp>
          <p:nvSpPr>
            <p:cNvPr id="250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1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2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3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287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95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7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8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8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1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2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3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4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57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273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1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5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6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7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8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9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80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58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259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7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3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4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5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6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sp>
        <p:nvSpPr>
          <p:cNvPr id="304" name="Text Box 4"/>
          <p:cNvSpPr txBox="1">
            <a:spLocks noChangeArrowheads="1"/>
          </p:cNvSpPr>
          <p:nvPr/>
        </p:nvSpPr>
        <p:spPr bwMode="auto">
          <a:xfrm>
            <a:off x="985631" y="3300046"/>
            <a:ext cx="164179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ac = 3</a:t>
            </a:r>
            <a:r>
              <a:rPr lang="en-US" altLang="en-US" sz="1600" dirty="0">
                <a:sym typeface="Symbol"/>
              </a:rPr>
              <a:t>1</a:t>
            </a:r>
            <a:endParaRPr lang="en-US" altLang="en-US" sz="1600" dirty="0">
              <a:solidFill>
                <a:schemeClr val="hlink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 err="1"/>
              <a:t>bd</a:t>
            </a:r>
            <a:r>
              <a:rPr lang="en-US" altLang="en-US" sz="1600" dirty="0"/>
              <a:t> = 3</a:t>
            </a:r>
            <a:r>
              <a:rPr lang="en-US" altLang="en-US" sz="1600" dirty="0">
                <a:sym typeface="Symbol"/>
              </a:rPr>
              <a:t>2</a:t>
            </a:r>
            <a:endParaRPr lang="en-US" altLang="en-US" sz="160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(</a:t>
            </a:r>
            <a:r>
              <a:rPr lang="en-US" altLang="en-US" sz="1600" dirty="0" err="1"/>
              <a:t>a+b</a:t>
            </a:r>
            <a:r>
              <a:rPr lang="en-US" altLang="en-US" sz="1600" dirty="0"/>
              <a:t>)(</a:t>
            </a:r>
            <a:r>
              <a:rPr lang="en-US" altLang="en-US" sz="1600" dirty="0" err="1"/>
              <a:t>c+d</a:t>
            </a:r>
            <a:r>
              <a:rPr lang="en-US" altLang="en-US" sz="1600" dirty="0"/>
              <a:t>) =6</a:t>
            </a:r>
            <a:r>
              <a:rPr lang="en-US" altLang="en-US" sz="1600" dirty="0">
                <a:sym typeface="Symbol"/>
              </a:rPr>
              <a:t>3</a:t>
            </a:r>
          </a:p>
        </p:txBody>
      </p:sp>
      <p:sp>
        <p:nvSpPr>
          <p:cNvPr id="306" name="Text Box 4"/>
          <p:cNvSpPr txBox="1">
            <a:spLocks noChangeArrowheads="1"/>
          </p:cNvSpPr>
          <p:nvPr/>
        </p:nvSpPr>
        <p:spPr bwMode="auto">
          <a:xfrm>
            <a:off x="1070633" y="4167554"/>
            <a:ext cx="101021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XY = </a:t>
            </a:r>
            <a:r>
              <a:rPr lang="en-US" altLang="en-US" sz="1800" dirty="0"/>
              <a:t>396</a:t>
            </a:r>
          </a:p>
        </p:txBody>
      </p:sp>
      <p:sp>
        <p:nvSpPr>
          <p:cNvPr id="307" name="Text Box 4"/>
          <p:cNvSpPr txBox="1">
            <a:spLocks noChangeArrowheads="1"/>
          </p:cNvSpPr>
          <p:nvPr/>
        </p:nvSpPr>
        <p:spPr bwMode="auto">
          <a:xfrm>
            <a:off x="1951486" y="3324834"/>
            <a:ext cx="527709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= 3</a:t>
            </a:r>
            <a:endParaRPr lang="en-US" altLang="en-US" sz="1600" dirty="0">
              <a:solidFill>
                <a:schemeClr val="hlink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= 6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200" dirty="0"/>
              <a:t> </a:t>
            </a:r>
            <a:br>
              <a:rPr lang="en-US" altLang="en-US" sz="1600" dirty="0"/>
            </a:br>
            <a:r>
              <a:rPr lang="en-US" altLang="en-US" sz="1600" dirty="0"/>
              <a:t>=18</a:t>
            </a:r>
            <a:endParaRPr lang="en-US" altLang="en-US" sz="1600" dirty="0">
              <a:sym typeface="Symbol"/>
            </a:endParaRPr>
          </a:p>
        </p:txBody>
      </p:sp>
      <p:cxnSp>
        <p:nvCxnSpPr>
          <p:cNvPr id="303" name="Straight Arrow Connector 302"/>
          <p:cNvCxnSpPr/>
          <p:nvPr/>
        </p:nvCxnSpPr>
        <p:spPr bwMode="auto">
          <a:xfrm flipH="1" flipV="1">
            <a:off x="1254527" y="826477"/>
            <a:ext cx="1743924" cy="1295400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305" name="Group 304"/>
          <p:cNvGrpSpPr/>
          <p:nvPr/>
        </p:nvGrpSpPr>
        <p:grpSpPr>
          <a:xfrm>
            <a:off x="1371600" y="1701389"/>
            <a:ext cx="2119260" cy="1563489"/>
            <a:chOff x="3443341" y="1179712"/>
            <a:chExt cx="2119260" cy="1563489"/>
          </a:xfrm>
        </p:grpSpPr>
        <p:cxnSp>
          <p:nvCxnSpPr>
            <p:cNvPr id="308" name="Straight Arrow Connector 307"/>
            <p:cNvCxnSpPr/>
            <p:nvPr/>
          </p:nvCxnSpPr>
          <p:spPr bwMode="auto">
            <a:xfrm flipH="1" flipV="1">
              <a:off x="3443341" y="1254369"/>
              <a:ext cx="2119259" cy="1488831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09" name="Straight Arrow Connector 308"/>
            <p:cNvCxnSpPr/>
            <p:nvPr/>
          </p:nvCxnSpPr>
          <p:spPr bwMode="auto">
            <a:xfrm flipH="1" flipV="1">
              <a:off x="4979651" y="1179712"/>
              <a:ext cx="582949" cy="1563488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23" name="Straight Arrow Connector 322"/>
            <p:cNvCxnSpPr/>
            <p:nvPr/>
          </p:nvCxnSpPr>
          <p:spPr bwMode="auto">
            <a:xfrm flipH="1" flipV="1">
              <a:off x="4065170" y="1382811"/>
              <a:ext cx="1497431" cy="1360390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311" name="Straight Arrow Connector 310"/>
          <p:cNvCxnSpPr/>
          <p:nvPr/>
        </p:nvCxnSpPr>
        <p:spPr bwMode="auto">
          <a:xfrm flipH="1" flipV="1">
            <a:off x="599945" y="1486763"/>
            <a:ext cx="3339009" cy="2170838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313" name="Group 312"/>
          <p:cNvGrpSpPr/>
          <p:nvPr/>
        </p:nvGrpSpPr>
        <p:grpSpPr>
          <a:xfrm flipH="1">
            <a:off x="373222" y="1701389"/>
            <a:ext cx="3208179" cy="2800887"/>
            <a:chOff x="5562587" y="-250850"/>
            <a:chExt cx="57197201" cy="2994051"/>
          </a:xfrm>
        </p:grpSpPr>
        <p:cxnSp>
          <p:nvCxnSpPr>
            <p:cNvPr id="314" name="Straight Arrow Connector 313"/>
            <p:cNvCxnSpPr/>
            <p:nvPr/>
          </p:nvCxnSpPr>
          <p:spPr bwMode="auto">
            <a:xfrm flipV="1">
              <a:off x="5562587" y="-250850"/>
              <a:ext cx="27312101" cy="2994051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15" name="Straight Arrow Connector 314"/>
            <p:cNvCxnSpPr/>
            <p:nvPr/>
          </p:nvCxnSpPr>
          <p:spPr bwMode="auto">
            <a:xfrm flipV="1">
              <a:off x="5562605" y="-250850"/>
              <a:ext cx="57197183" cy="2994050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24" name="Straight Arrow Connector 323"/>
            <p:cNvCxnSpPr/>
            <p:nvPr/>
          </p:nvCxnSpPr>
          <p:spPr bwMode="auto">
            <a:xfrm flipV="1">
              <a:off x="5828037" y="-33744"/>
              <a:ext cx="35303127" cy="2739351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316" name="Straight Arrow Connector 315"/>
          <p:cNvCxnSpPr/>
          <p:nvPr/>
        </p:nvCxnSpPr>
        <p:spPr bwMode="auto">
          <a:xfrm flipH="1" flipV="1">
            <a:off x="1137457" y="1066800"/>
            <a:ext cx="1872559" cy="1418492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17" name="Straight Arrow Connector 316"/>
          <p:cNvCxnSpPr/>
          <p:nvPr/>
        </p:nvCxnSpPr>
        <p:spPr bwMode="auto">
          <a:xfrm flipH="1" flipV="1">
            <a:off x="1357624" y="2121877"/>
            <a:ext cx="1658254" cy="3071446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318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sp>
        <p:nvSpPr>
          <p:cNvPr id="325" name="Text Box 7"/>
          <p:cNvSpPr txBox="1">
            <a:spLocks noChangeArrowheads="1"/>
          </p:cNvSpPr>
          <p:nvPr/>
        </p:nvSpPr>
        <p:spPr bwMode="auto">
          <a:xfrm>
            <a:off x="4876800" y="1074003"/>
            <a:ext cx="31242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Know  </a:t>
            </a:r>
            <a:r>
              <a:rPr lang="en-US" altLang="en-US" sz="2400" i="0" dirty="0" err="1"/>
              <a:t>Precond</a:t>
            </a:r>
            <a:r>
              <a:rPr lang="en-US" altLang="en-US" sz="2400" i="0" dirty="0"/>
              <a:t>: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             </a:t>
            </a:r>
            <a:r>
              <a:rPr lang="en-US" altLang="en-US" sz="2400" i="0" dirty="0" err="1"/>
              <a:t>Postcond</a:t>
            </a:r>
            <a:r>
              <a:rPr lang="en-US" altLang="en-US" sz="2400" i="0" dirty="0"/>
              <a:t>:</a:t>
            </a:r>
          </a:p>
        </p:txBody>
      </p:sp>
      <p:sp>
        <p:nvSpPr>
          <p:cNvPr id="326" name="Text Box 7"/>
          <p:cNvSpPr txBox="1">
            <a:spLocks noChangeArrowheads="1"/>
          </p:cNvSpPr>
          <p:nvPr/>
        </p:nvSpPr>
        <p:spPr bwMode="auto">
          <a:xfrm>
            <a:off x="7162800" y="1032972"/>
            <a:ext cx="21336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 err="1"/>
              <a:t>ints</a:t>
            </a:r>
            <a:r>
              <a:rPr lang="en-US" altLang="en-US" sz="2400" i="0" dirty="0"/>
              <a:t> </a:t>
            </a:r>
            <a:r>
              <a:rPr lang="en-US" altLang="en-US" sz="2400" i="0" dirty="0" err="1">
                <a:solidFill>
                  <a:schemeClr val="accent1"/>
                </a:solidFill>
              </a:rPr>
              <a:t>x</a:t>
            </a:r>
            <a:r>
              <a:rPr lang="en-US" altLang="en-US" sz="2400" i="0" dirty="0" err="1"/>
              <a:t>,</a:t>
            </a:r>
            <a:r>
              <a:rPr lang="en-US" altLang="en-US" sz="2400" i="0" dirty="0" err="1">
                <a:solidFill>
                  <a:schemeClr val="accent1"/>
                </a:solidFill>
              </a:rPr>
              <a:t>y</a:t>
            </a:r>
            <a:endParaRPr lang="en-US" altLang="en-US" sz="2400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product </a:t>
            </a:r>
            <a:r>
              <a:rPr lang="en-US" altLang="en-US" sz="2400" i="0" dirty="0" err="1">
                <a:solidFill>
                  <a:schemeClr val="accent1"/>
                </a:solidFill>
              </a:rPr>
              <a:t>x</a:t>
            </a:r>
            <a:r>
              <a:rPr lang="en-US" altLang="en-US" sz="2400" i="0" dirty="0" err="1">
                <a:solidFill>
                  <a:schemeClr val="accent1"/>
                </a:solidFill>
                <a:sym typeface="Symbol"/>
              </a:rPr>
              <a:t></a:t>
            </a:r>
            <a:r>
              <a:rPr lang="en-US" altLang="en-US" sz="2400" i="0" dirty="0" err="1">
                <a:solidFill>
                  <a:schemeClr val="accent1"/>
                </a:solidFill>
              </a:rPr>
              <a:t>y</a:t>
            </a:r>
            <a:endParaRPr lang="en-US" altLang="en-US" sz="2000" i="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493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84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84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14848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4848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500"/>
                            </p:stCondLst>
                            <p:childTnLst>
                              <p:par>
                                <p:cTn id="15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00"/>
                            </p:stCondLst>
                            <p:childTnLst>
                              <p:par>
                                <p:cTn id="15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14848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14848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4" grpId="0"/>
      <p:bldP spid="306" grpId="0"/>
      <p:bldP spid="307" grpId="0"/>
      <p:bldP spid="325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218" name="Group 2"/>
          <p:cNvGrpSpPr>
            <a:grpSpLocks/>
          </p:cNvGrpSpPr>
          <p:nvPr/>
        </p:nvGrpSpPr>
        <p:grpSpPr bwMode="auto">
          <a:xfrm>
            <a:off x="3657600" y="990600"/>
            <a:ext cx="1676400" cy="1676400"/>
            <a:chOff x="2352" y="624"/>
            <a:chExt cx="1056" cy="1056"/>
          </a:xfrm>
        </p:grpSpPr>
        <p:sp>
          <p:nvSpPr>
            <p:cNvPr id="137225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7226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817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483</a:t>
              </a:r>
              <a:endParaRPr lang="en-US" altLang="en-US" sz="2000" i="0">
                <a:solidFill>
                  <a:schemeClr val="hlink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</a:t>
              </a:r>
            </a:p>
          </p:txBody>
        </p:sp>
      </p:grpSp>
      <p:grpSp>
        <p:nvGrpSpPr>
          <p:cNvPr id="137219" name="Group 5"/>
          <p:cNvGrpSpPr>
            <a:grpSpLocks/>
          </p:cNvGrpSpPr>
          <p:nvPr/>
        </p:nvGrpSpPr>
        <p:grpSpPr bwMode="auto">
          <a:xfrm>
            <a:off x="3657600" y="2667000"/>
            <a:ext cx="1676400" cy="1676400"/>
            <a:chOff x="2352" y="624"/>
            <a:chExt cx="1056" cy="1056"/>
          </a:xfrm>
        </p:grpSpPr>
        <p:sp>
          <p:nvSpPr>
            <p:cNvPr id="137223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7224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888" cy="10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6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</a:t>
              </a:r>
              <a:r>
                <a:rPr lang="en-US" altLang="en-US" sz="2000" i="0"/>
                <a:t>?</a:t>
              </a:r>
              <a:endParaRPr lang="en-US" altLang="en-US" sz="16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</a:t>
              </a:r>
              <a:r>
                <a:rPr lang="en-US" altLang="en-US" sz="1600" i="0"/>
                <a:t>= </a:t>
              </a:r>
            </a:p>
          </p:txBody>
        </p:sp>
      </p:grpSp>
      <p:sp>
        <p:nvSpPr>
          <p:cNvPr id="137220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29709" name="Text Box 13"/>
          <p:cNvSpPr txBox="1">
            <a:spLocks noChangeArrowheads="1"/>
          </p:cNvSpPr>
          <p:nvPr/>
        </p:nvSpPr>
        <p:spPr bwMode="auto">
          <a:xfrm>
            <a:off x="5008563" y="5172075"/>
            <a:ext cx="2001837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 so on ….</a:t>
            </a:r>
          </a:p>
        </p:txBody>
      </p:sp>
      <p:sp>
        <p:nvSpPr>
          <p:cNvPr id="11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grpSp>
        <p:nvGrpSpPr>
          <p:cNvPr id="27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562600" y="1219200"/>
            <a:ext cx="457200" cy="914400"/>
            <a:chOff x="2432" y="1328"/>
            <a:chExt cx="906" cy="2075"/>
          </a:xfrm>
        </p:grpSpPr>
        <p:sp>
          <p:nvSpPr>
            <p:cNvPr id="28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5634006" y="3049547"/>
            <a:ext cx="381000" cy="993775"/>
            <a:chOff x="2308" y="1513"/>
            <a:chExt cx="1162" cy="2570"/>
          </a:xfrm>
        </p:grpSpPr>
        <p:grpSp>
          <p:nvGrpSpPr>
            <p:cNvPr id="3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9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999" y="6046696"/>
            <a:ext cx="3479401" cy="774702"/>
          </a:xfrm>
          <a:prstGeom prst="wedgeRectCallout">
            <a:avLst>
              <a:gd name="adj1" fmla="val -20705"/>
              <a:gd name="adj2" fmla="val -6673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7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7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709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38200" y="2667000"/>
            <a:ext cx="3810000" cy="4114800"/>
          </a:xfrm>
        </p:spPr>
        <p:txBody>
          <a:bodyPr/>
          <a:lstStyle/>
          <a:p>
            <a:pPr eaLnBrk="1" hangingPunct="1"/>
            <a:r>
              <a:rPr lang="en-US" altLang="en-US"/>
              <a:t>Trace what actually occurs in the computer</a:t>
            </a:r>
          </a:p>
          <a:p>
            <a:pPr eaLnBrk="1" hangingPunct="1"/>
            <a:r>
              <a:rPr lang="en-US" altLang="en-US"/>
              <a:t>Concrete. </a:t>
            </a:r>
          </a:p>
          <a:p>
            <a:pPr eaLnBrk="1" hangingPunct="1"/>
            <a:r>
              <a:rPr lang="en-US" altLang="en-US"/>
              <a:t>It is what students attempt to describe when told not to give code. </a:t>
            </a:r>
          </a:p>
        </p:txBody>
      </p:sp>
      <p:sp>
        <p:nvSpPr>
          <p:cNvPr id="138244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800600" y="2667000"/>
            <a:ext cx="3810000" cy="4114800"/>
          </a:xfrm>
        </p:spPr>
        <p:txBody>
          <a:bodyPr/>
          <a:lstStyle/>
          <a:p>
            <a:pPr eaLnBrk="1" hangingPunct="1"/>
            <a:r>
              <a:rPr lang="en-US" altLang="en-US"/>
              <a:t>Described in words it is impossible to follow who is doing what.</a:t>
            </a:r>
          </a:p>
          <a:p>
            <a:pPr eaLnBrk="1" hangingPunct="1"/>
            <a:r>
              <a:rPr lang="en-US" altLang="en-US"/>
              <a:t>Does not explain </a:t>
            </a:r>
            <a:r>
              <a:rPr lang="en-US" altLang="en-US">
                <a:solidFill>
                  <a:schemeClr val="accent2"/>
                </a:solidFill>
              </a:rPr>
              <a:t>why</a:t>
            </a:r>
            <a:r>
              <a:rPr lang="en-US" altLang="en-US"/>
              <a:t> it works.</a:t>
            </a:r>
          </a:p>
          <a:p>
            <a:pPr eaLnBrk="1" hangingPunct="1"/>
            <a:r>
              <a:rPr lang="en-US" altLang="en-US"/>
              <a:t>Demonstrates for only one of many inputs.</a:t>
            </a:r>
          </a:p>
          <a:p>
            <a:pPr eaLnBrk="1" hangingPunct="1"/>
            <a:endParaRPr lang="en-US" altLang="en-US"/>
          </a:p>
        </p:txBody>
      </p:sp>
      <p:sp>
        <p:nvSpPr>
          <p:cNvPr id="138245" name="Text Box 5"/>
          <p:cNvSpPr txBox="1">
            <a:spLocks noChangeArrowheads="1"/>
          </p:cNvSpPr>
          <p:nvPr/>
        </p:nvSpPr>
        <p:spPr bwMode="auto">
          <a:xfrm>
            <a:off x="2168525" y="2133600"/>
            <a:ext cx="1052513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b="1" i="0"/>
              <a:t>Pros:</a:t>
            </a:r>
            <a:endParaRPr lang="en-CA" altLang="en-US" sz="3000" b="1" i="0"/>
          </a:p>
        </p:txBody>
      </p:sp>
      <p:sp>
        <p:nvSpPr>
          <p:cNvPr id="138246" name="Text Box 6"/>
          <p:cNvSpPr txBox="1">
            <a:spLocks noChangeArrowheads="1"/>
          </p:cNvSpPr>
          <p:nvPr/>
        </p:nvSpPr>
        <p:spPr bwMode="auto">
          <a:xfrm>
            <a:off x="6091238" y="2133600"/>
            <a:ext cx="1135062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b="1" i="0"/>
              <a:t>Cons:</a:t>
            </a:r>
            <a:endParaRPr lang="en-CA" altLang="en-US" sz="3000" b="1" i="0"/>
          </a:p>
        </p:txBody>
      </p:sp>
      <p:sp>
        <p:nvSpPr>
          <p:cNvPr id="8" name="Rectangle 1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Stack of Stack Frames</a:t>
            </a:r>
          </a:p>
        </p:txBody>
      </p:sp>
      <p:sp>
        <p:nvSpPr>
          <p:cNvPr id="7" name="Text Box 147">
            <a:extLst>
              <a:ext uri="{FF2B5EF4-FFF2-40B4-BE49-F238E27FC236}">
                <a16:creationId xmlns:a16="http://schemas.microsoft.com/office/drawing/2014/main" id="{E70BA81E-D6D0-4184-9CEE-508707102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82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82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8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82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8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82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8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82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82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8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82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82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82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82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82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82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243" grpId="0" uiExpand="1" build="p"/>
      <p:bldP spid="138244" grpId="0" uiExpand="1" build="p"/>
      <p:bldP spid="138245" grpId="0"/>
      <p:bldP spid="138246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90" name="Group 2"/>
          <p:cNvGrpSpPr>
            <a:grpSpLocks/>
          </p:cNvGrpSpPr>
          <p:nvPr/>
        </p:nvGrpSpPr>
        <p:grpSpPr bwMode="auto">
          <a:xfrm>
            <a:off x="3657600" y="990600"/>
            <a:ext cx="1779588" cy="1676400"/>
            <a:chOff x="2352" y="624"/>
            <a:chExt cx="1121" cy="1056"/>
          </a:xfrm>
        </p:grpSpPr>
        <p:sp>
          <p:nvSpPr>
            <p:cNvPr id="140341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42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1073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</a:t>
              </a:r>
              <a:r>
                <a:rPr lang="en-US" altLang="en-US" sz="1600" i="0"/>
                <a:t>= 2133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2312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483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396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1890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4931496</a:t>
              </a:r>
            </a:p>
          </p:txBody>
        </p:sp>
      </p:grpSp>
      <p:grpSp>
        <p:nvGrpSpPr>
          <p:cNvPr id="140291" name="Group 5"/>
          <p:cNvGrpSpPr>
            <a:grpSpLocks/>
          </p:cNvGrpSpPr>
          <p:nvPr/>
        </p:nvGrpSpPr>
        <p:grpSpPr bwMode="auto">
          <a:xfrm>
            <a:off x="609600" y="3124200"/>
            <a:ext cx="1676400" cy="1676400"/>
            <a:chOff x="2352" y="624"/>
            <a:chExt cx="1056" cy="1056"/>
          </a:xfrm>
        </p:grpSpPr>
        <p:sp>
          <p:nvSpPr>
            <p:cNvPr id="140339" name="Rectangle 6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40" name="Text Box 7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23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15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483</a:t>
              </a:r>
            </a:p>
          </p:txBody>
        </p:sp>
      </p:grpSp>
      <p:grpSp>
        <p:nvGrpSpPr>
          <p:cNvPr id="140292" name="Group 8"/>
          <p:cNvGrpSpPr>
            <a:grpSpLocks/>
          </p:cNvGrpSpPr>
          <p:nvPr/>
        </p:nvGrpSpPr>
        <p:grpSpPr bwMode="auto">
          <a:xfrm>
            <a:off x="3657600" y="3124200"/>
            <a:ext cx="1676400" cy="1676400"/>
            <a:chOff x="2352" y="624"/>
            <a:chExt cx="1056" cy="1056"/>
          </a:xfrm>
        </p:grpSpPr>
        <p:sp>
          <p:nvSpPr>
            <p:cNvPr id="140337" name="Rectangle 9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38" name="Text Box 10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 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12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 </a:t>
              </a:r>
              <a:r>
                <a:rPr lang="en-US" altLang="en-US" sz="1600" i="0"/>
                <a:t>= 6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18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396</a:t>
              </a:r>
            </a:p>
          </p:txBody>
        </p:sp>
      </p:grpSp>
      <p:grpSp>
        <p:nvGrpSpPr>
          <p:cNvPr id="140293" name="Group 11"/>
          <p:cNvGrpSpPr>
            <a:grpSpLocks/>
          </p:cNvGrpSpPr>
          <p:nvPr/>
        </p:nvGrpSpPr>
        <p:grpSpPr bwMode="auto">
          <a:xfrm>
            <a:off x="6858000" y="3124200"/>
            <a:ext cx="1676400" cy="1676400"/>
            <a:chOff x="2352" y="624"/>
            <a:chExt cx="1056" cy="1056"/>
          </a:xfrm>
        </p:grpSpPr>
        <p:sp>
          <p:nvSpPr>
            <p:cNvPr id="140335" name="Rectangle 12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36" name="Text Box 13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54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35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ac</a:t>
              </a:r>
              <a:r>
                <a:rPr lang="en-US" altLang="en-US" sz="1600" i="0"/>
                <a:t> = 15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bd</a:t>
              </a:r>
              <a:r>
                <a:rPr lang="en-US" altLang="en-US" sz="1600" i="0"/>
                <a:t> = 20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/>
                <a:t>(</a:t>
              </a:r>
              <a:r>
                <a:rPr lang="en-US" altLang="en-US" sz="1600"/>
                <a:t>a</a:t>
              </a:r>
              <a:r>
                <a:rPr lang="en-US" altLang="en-US" sz="1600" i="0"/>
                <a:t>+</a:t>
              </a:r>
              <a:r>
                <a:rPr lang="en-US" altLang="en-US" sz="1600"/>
                <a:t>b</a:t>
              </a:r>
              <a:r>
                <a:rPr lang="en-US" altLang="en-US" sz="1600" i="0"/>
                <a:t>)(</a:t>
              </a:r>
              <a:r>
                <a:rPr lang="en-US" altLang="en-US" sz="1600"/>
                <a:t>c</a:t>
              </a:r>
              <a:r>
                <a:rPr lang="en-US" altLang="en-US" sz="1600" i="0"/>
                <a:t>+</a:t>
              </a:r>
              <a:r>
                <a:rPr lang="en-US" altLang="en-US" sz="1600"/>
                <a:t>d</a:t>
              </a:r>
              <a:r>
                <a:rPr lang="en-US" altLang="en-US" sz="1600" i="0"/>
                <a:t>) = 72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 = 1890</a:t>
              </a:r>
            </a:p>
          </p:txBody>
        </p:sp>
      </p:grpSp>
      <p:grpSp>
        <p:nvGrpSpPr>
          <p:cNvPr id="140294" name="Group 14"/>
          <p:cNvGrpSpPr>
            <a:grpSpLocks/>
          </p:cNvGrpSpPr>
          <p:nvPr/>
        </p:nvGrpSpPr>
        <p:grpSpPr bwMode="auto">
          <a:xfrm>
            <a:off x="76200" y="5410200"/>
            <a:ext cx="762000" cy="914400"/>
            <a:chOff x="1968" y="3072"/>
            <a:chExt cx="480" cy="576"/>
          </a:xfrm>
        </p:grpSpPr>
        <p:sp>
          <p:nvSpPr>
            <p:cNvPr id="140333" name="Rectangle 15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34" name="Text Box 16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=4</a:t>
              </a:r>
            </a:p>
          </p:txBody>
        </p:sp>
      </p:grpSp>
      <p:grpSp>
        <p:nvGrpSpPr>
          <p:cNvPr id="140295" name="Group 17"/>
          <p:cNvGrpSpPr>
            <a:grpSpLocks/>
          </p:cNvGrpSpPr>
          <p:nvPr/>
        </p:nvGrpSpPr>
        <p:grpSpPr bwMode="auto">
          <a:xfrm>
            <a:off x="990600" y="5410200"/>
            <a:ext cx="762000" cy="914400"/>
            <a:chOff x="1968" y="3072"/>
            <a:chExt cx="480" cy="576"/>
          </a:xfrm>
        </p:grpSpPr>
        <p:sp>
          <p:nvSpPr>
            <p:cNvPr id="140331" name="Rectangle 18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32" name="Text Box 19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=3</a:t>
              </a:r>
            </a:p>
          </p:txBody>
        </p:sp>
      </p:grpSp>
      <p:grpSp>
        <p:nvGrpSpPr>
          <p:cNvPr id="140296" name="Group 20"/>
          <p:cNvGrpSpPr>
            <a:grpSpLocks/>
          </p:cNvGrpSpPr>
          <p:nvPr/>
        </p:nvGrpSpPr>
        <p:grpSpPr bwMode="auto">
          <a:xfrm>
            <a:off x="1905000" y="5410200"/>
            <a:ext cx="814388" cy="914400"/>
            <a:chOff x="1968" y="3072"/>
            <a:chExt cx="513" cy="576"/>
          </a:xfrm>
        </p:grpSpPr>
        <p:sp>
          <p:nvSpPr>
            <p:cNvPr id="140329" name="Rectangle 21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30" name="Text Box 22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=15</a:t>
              </a:r>
            </a:p>
          </p:txBody>
        </p:sp>
      </p:grpSp>
      <p:grpSp>
        <p:nvGrpSpPr>
          <p:cNvPr id="140297" name="Group 23"/>
          <p:cNvGrpSpPr>
            <a:grpSpLocks/>
          </p:cNvGrpSpPr>
          <p:nvPr/>
        </p:nvGrpSpPr>
        <p:grpSpPr bwMode="auto">
          <a:xfrm>
            <a:off x="3276600" y="5410200"/>
            <a:ext cx="762000" cy="914400"/>
            <a:chOff x="1968" y="3072"/>
            <a:chExt cx="480" cy="576"/>
          </a:xfrm>
        </p:grpSpPr>
        <p:sp>
          <p:nvSpPr>
            <p:cNvPr id="140327" name="Rectangle 24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28" name="Text Box 25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=3</a:t>
              </a:r>
            </a:p>
          </p:txBody>
        </p:sp>
      </p:grpSp>
      <p:grpSp>
        <p:nvGrpSpPr>
          <p:cNvPr id="140298" name="Group 26"/>
          <p:cNvGrpSpPr>
            <a:grpSpLocks/>
          </p:cNvGrpSpPr>
          <p:nvPr/>
        </p:nvGrpSpPr>
        <p:grpSpPr bwMode="auto">
          <a:xfrm>
            <a:off x="4191000" y="5410200"/>
            <a:ext cx="762000" cy="914400"/>
            <a:chOff x="1968" y="3072"/>
            <a:chExt cx="480" cy="576"/>
          </a:xfrm>
        </p:grpSpPr>
        <p:sp>
          <p:nvSpPr>
            <p:cNvPr id="140325" name="Rectangle 27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26" name="Text Box 28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=6</a:t>
              </a:r>
            </a:p>
          </p:txBody>
        </p:sp>
      </p:grpSp>
      <p:grpSp>
        <p:nvGrpSpPr>
          <p:cNvPr id="140299" name="Group 29"/>
          <p:cNvGrpSpPr>
            <a:grpSpLocks/>
          </p:cNvGrpSpPr>
          <p:nvPr/>
        </p:nvGrpSpPr>
        <p:grpSpPr bwMode="auto">
          <a:xfrm>
            <a:off x="5105400" y="5410200"/>
            <a:ext cx="814388" cy="914400"/>
            <a:chOff x="1968" y="3072"/>
            <a:chExt cx="513" cy="576"/>
          </a:xfrm>
        </p:grpSpPr>
        <p:sp>
          <p:nvSpPr>
            <p:cNvPr id="140323" name="Rectangle 30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24" name="Text Box 31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6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=18</a:t>
              </a:r>
            </a:p>
          </p:txBody>
        </p:sp>
      </p:grpSp>
      <p:grpSp>
        <p:nvGrpSpPr>
          <p:cNvPr id="140300" name="Group 32"/>
          <p:cNvGrpSpPr>
            <a:grpSpLocks/>
          </p:cNvGrpSpPr>
          <p:nvPr/>
        </p:nvGrpSpPr>
        <p:grpSpPr bwMode="auto">
          <a:xfrm>
            <a:off x="6470650" y="5410200"/>
            <a:ext cx="814388" cy="914400"/>
            <a:chOff x="1968" y="3072"/>
            <a:chExt cx="513" cy="576"/>
          </a:xfrm>
        </p:grpSpPr>
        <p:sp>
          <p:nvSpPr>
            <p:cNvPr id="140321" name="Rectangle 33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22" name="Text Box 34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=15</a:t>
              </a:r>
            </a:p>
          </p:txBody>
        </p:sp>
      </p:grpSp>
      <p:grpSp>
        <p:nvGrpSpPr>
          <p:cNvPr id="140301" name="Group 35"/>
          <p:cNvGrpSpPr>
            <a:grpSpLocks/>
          </p:cNvGrpSpPr>
          <p:nvPr/>
        </p:nvGrpSpPr>
        <p:grpSpPr bwMode="auto">
          <a:xfrm>
            <a:off x="7385050" y="5410200"/>
            <a:ext cx="814388" cy="914400"/>
            <a:chOff x="1968" y="3072"/>
            <a:chExt cx="513" cy="576"/>
          </a:xfrm>
        </p:grpSpPr>
        <p:sp>
          <p:nvSpPr>
            <p:cNvPr id="140319" name="Rectangle 36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20" name="Text Box 37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4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</a:t>
              </a:r>
              <a:r>
                <a:rPr lang="en-US" altLang="en-US" sz="1600" i="0"/>
                <a:t> = 5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=20</a:t>
              </a:r>
            </a:p>
          </p:txBody>
        </p:sp>
      </p:grpSp>
      <p:grpSp>
        <p:nvGrpSpPr>
          <p:cNvPr id="140302" name="Group 38"/>
          <p:cNvGrpSpPr>
            <a:grpSpLocks/>
          </p:cNvGrpSpPr>
          <p:nvPr/>
        </p:nvGrpSpPr>
        <p:grpSpPr bwMode="auto">
          <a:xfrm>
            <a:off x="8299450" y="5410200"/>
            <a:ext cx="814388" cy="914400"/>
            <a:chOff x="1968" y="3072"/>
            <a:chExt cx="513" cy="576"/>
          </a:xfrm>
        </p:grpSpPr>
        <p:sp>
          <p:nvSpPr>
            <p:cNvPr id="140317" name="Rectangle 39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0318" name="Text Box 40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</a:t>
              </a:r>
              <a:r>
                <a:rPr lang="en-US" altLang="en-US" sz="1600" i="0"/>
                <a:t> = 9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</a:t>
              </a:r>
              <a:r>
                <a:rPr lang="en-US" altLang="en-US" sz="1600" i="0"/>
                <a:t>= 8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</a:t>
              </a:r>
              <a:r>
                <a:rPr lang="en-US" altLang="en-US" sz="1600" i="0"/>
                <a:t>=72</a:t>
              </a:r>
            </a:p>
          </p:txBody>
        </p:sp>
      </p:grpSp>
      <p:sp>
        <p:nvSpPr>
          <p:cNvPr id="140303" name="Rectangle 4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Tree of Stack Frames</a:t>
            </a:r>
          </a:p>
        </p:txBody>
      </p:sp>
      <p:sp>
        <p:nvSpPr>
          <p:cNvPr id="140304" name="Line 44"/>
          <p:cNvSpPr>
            <a:spLocks noChangeShapeType="1"/>
          </p:cNvSpPr>
          <p:nvPr/>
        </p:nvSpPr>
        <p:spPr bwMode="auto">
          <a:xfrm>
            <a:off x="4419600" y="2667000"/>
            <a:ext cx="0" cy="457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05" name="Line 46"/>
          <p:cNvSpPr>
            <a:spLocks noChangeShapeType="1"/>
          </p:cNvSpPr>
          <p:nvPr/>
        </p:nvSpPr>
        <p:spPr bwMode="auto">
          <a:xfrm>
            <a:off x="4419600" y="2667000"/>
            <a:ext cx="3200400" cy="457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06" name="Line 48"/>
          <p:cNvSpPr>
            <a:spLocks noChangeShapeType="1"/>
          </p:cNvSpPr>
          <p:nvPr/>
        </p:nvSpPr>
        <p:spPr bwMode="auto">
          <a:xfrm flipH="1">
            <a:off x="1447800" y="2667000"/>
            <a:ext cx="2971800" cy="457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07" name="Line 49"/>
          <p:cNvSpPr>
            <a:spLocks noChangeShapeType="1"/>
          </p:cNvSpPr>
          <p:nvPr/>
        </p:nvSpPr>
        <p:spPr bwMode="auto">
          <a:xfrm flipH="1">
            <a:off x="381000" y="4800600"/>
            <a:ext cx="10668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08" name="Line 50"/>
          <p:cNvSpPr>
            <a:spLocks noChangeShapeType="1"/>
          </p:cNvSpPr>
          <p:nvPr/>
        </p:nvSpPr>
        <p:spPr bwMode="auto">
          <a:xfrm flipH="1">
            <a:off x="1371600" y="4800600"/>
            <a:ext cx="76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09" name="Line 51"/>
          <p:cNvSpPr>
            <a:spLocks noChangeShapeType="1"/>
          </p:cNvSpPr>
          <p:nvPr/>
        </p:nvSpPr>
        <p:spPr bwMode="auto">
          <a:xfrm>
            <a:off x="1447800" y="4800600"/>
            <a:ext cx="838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10" name="Line 52"/>
          <p:cNvSpPr>
            <a:spLocks noChangeShapeType="1"/>
          </p:cNvSpPr>
          <p:nvPr/>
        </p:nvSpPr>
        <p:spPr bwMode="auto">
          <a:xfrm flipH="1">
            <a:off x="3505200" y="4800600"/>
            <a:ext cx="10668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11" name="Line 53"/>
          <p:cNvSpPr>
            <a:spLocks noChangeShapeType="1"/>
          </p:cNvSpPr>
          <p:nvPr/>
        </p:nvSpPr>
        <p:spPr bwMode="auto">
          <a:xfrm flipH="1">
            <a:off x="4495800" y="4800600"/>
            <a:ext cx="76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12" name="Line 54"/>
          <p:cNvSpPr>
            <a:spLocks noChangeShapeType="1"/>
          </p:cNvSpPr>
          <p:nvPr/>
        </p:nvSpPr>
        <p:spPr bwMode="auto">
          <a:xfrm>
            <a:off x="4572000" y="4800600"/>
            <a:ext cx="838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13" name="Line 55"/>
          <p:cNvSpPr>
            <a:spLocks noChangeShapeType="1"/>
          </p:cNvSpPr>
          <p:nvPr/>
        </p:nvSpPr>
        <p:spPr bwMode="auto">
          <a:xfrm flipH="1">
            <a:off x="6629400" y="4800600"/>
            <a:ext cx="10668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14" name="Line 56"/>
          <p:cNvSpPr>
            <a:spLocks noChangeShapeType="1"/>
          </p:cNvSpPr>
          <p:nvPr/>
        </p:nvSpPr>
        <p:spPr bwMode="auto">
          <a:xfrm flipH="1">
            <a:off x="7620000" y="4800600"/>
            <a:ext cx="76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15" name="Line 57"/>
          <p:cNvSpPr>
            <a:spLocks noChangeShapeType="1"/>
          </p:cNvSpPr>
          <p:nvPr/>
        </p:nvSpPr>
        <p:spPr bwMode="auto">
          <a:xfrm>
            <a:off x="7696200" y="4800600"/>
            <a:ext cx="838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0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0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0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0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0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0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0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0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0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0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02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02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0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0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0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0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0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0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0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0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0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0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0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0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0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0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40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40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40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40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40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40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40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40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40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40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40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40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40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40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40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40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0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40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40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40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40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40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40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40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303" grpId="0"/>
      <p:bldP spid="140304" grpId="0" animBg="1"/>
      <p:bldP spid="140305" grpId="0" animBg="1"/>
      <p:bldP spid="140306" grpId="0" animBg="1"/>
      <p:bldP spid="140307" grpId="0" animBg="1"/>
      <p:bldP spid="140308" grpId="0" animBg="1"/>
      <p:bldP spid="140309" grpId="0" animBg="1"/>
      <p:bldP spid="140310" grpId="0" animBg="1"/>
      <p:bldP spid="140311" grpId="0" animBg="1"/>
      <p:bldP spid="140312" grpId="0" animBg="1"/>
      <p:bldP spid="140313" grpId="0" animBg="1"/>
      <p:bldP spid="140314" grpId="0" animBg="1"/>
      <p:bldP spid="14031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38200" y="2667000"/>
            <a:ext cx="3810000" cy="4114800"/>
          </a:xfrm>
        </p:spPr>
        <p:txBody>
          <a:bodyPr/>
          <a:lstStyle/>
          <a:p>
            <a:pPr eaLnBrk="1" hangingPunct="1"/>
            <a:r>
              <a:rPr lang="en-US" altLang="en-US" dirty="0"/>
              <a:t>View the entire computation.</a:t>
            </a:r>
          </a:p>
          <a:p>
            <a:pPr eaLnBrk="1" hangingPunct="1"/>
            <a:r>
              <a:rPr lang="en-US" altLang="en-US" dirty="0"/>
              <a:t>Good for computing the running time.  </a:t>
            </a:r>
          </a:p>
        </p:txBody>
      </p:sp>
      <p:sp>
        <p:nvSpPr>
          <p:cNvPr id="14131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743200"/>
            <a:ext cx="4343400" cy="4114800"/>
          </a:xfrm>
        </p:spPr>
        <p:txBody>
          <a:bodyPr/>
          <a:lstStyle/>
          <a:p>
            <a:pPr eaLnBrk="1" hangingPunct="1"/>
            <a:r>
              <a:rPr lang="en-US" altLang="en-US"/>
              <a:t>Must describe entire tree. </a:t>
            </a:r>
          </a:p>
          <a:p>
            <a:pPr lvl="1" eaLnBrk="1" hangingPunct="1"/>
            <a:r>
              <a:rPr lang="en-US" altLang="en-US" sz="2800"/>
              <a:t>For each stack frame </a:t>
            </a:r>
          </a:p>
          <a:p>
            <a:pPr lvl="2" eaLnBrk="1" hangingPunct="1">
              <a:spcBef>
                <a:spcPct val="0"/>
              </a:spcBef>
            </a:pPr>
            <a:r>
              <a:rPr lang="en-US" altLang="en-US" sz="2800"/>
              <a:t>input instance </a:t>
            </a:r>
          </a:p>
          <a:p>
            <a:pPr lvl="2" eaLnBrk="1" hangingPunct="1">
              <a:spcBef>
                <a:spcPct val="0"/>
              </a:spcBef>
            </a:pPr>
            <a:r>
              <a:rPr lang="en-US" altLang="en-US" sz="2800"/>
              <a:t>computation</a:t>
            </a:r>
          </a:p>
          <a:p>
            <a:pPr lvl="2" eaLnBrk="1" hangingPunct="1">
              <a:spcBef>
                <a:spcPct val="0"/>
              </a:spcBef>
            </a:pPr>
            <a:r>
              <a:rPr lang="en-US" altLang="en-US" sz="2800"/>
              <a:t>solution returned.</a:t>
            </a:r>
          </a:p>
          <a:p>
            <a:pPr lvl="1" eaLnBrk="1" hangingPunct="1"/>
            <a:r>
              <a:rPr lang="en-US" altLang="en-US" sz="2800"/>
              <a:t>who calls who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/>
              <a:t>Structure of tree may be complex.</a:t>
            </a:r>
            <a:endParaRPr lang="en-CA" altLang="en-US"/>
          </a:p>
          <a:p>
            <a:pPr lvl="1" eaLnBrk="1" hangingPunct="1"/>
            <a:endParaRPr lang="en-US" altLang="en-US" sz="2800"/>
          </a:p>
          <a:p>
            <a:pPr eaLnBrk="1" hangingPunct="1"/>
            <a:endParaRPr lang="en-US" altLang="en-US" sz="3200"/>
          </a:p>
        </p:txBody>
      </p:sp>
      <p:sp>
        <p:nvSpPr>
          <p:cNvPr id="141317" name="Text Box 5"/>
          <p:cNvSpPr txBox="1">
            <a:spLocks noChangeArrowheads="1"/>
          </p:cNvSpPr>
          <p:nvPr/>
        </p:nvSpPr>
        <p:spPr bwMode="auto">
          <a:xfrm>
            <a:off x="2168525" y="2133600"/>
            <a:ext cx="1052513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b="1" i="0"/>
              <a:t>Pros:</a:t>
            </a:r>
            <a:endParaRPr lang="en-CA" altLang="en-US" sz="3000" b="1" i="0"/>
          </a:p>
        </p:txBody>
      </p:sp>
      <p:sp>
        <p:nvSpPr>
          <p:cNvPr id="141318" name="Text Box 6"/>
          <p:cNvSpPr txBox="1">
            <a:spLocks noChangeArrowheads="1"/>
          </p:cNvSpPr>
          <p:nvPr/>
        </p:nvSpPr>
        <p:spPr bwMode="auto">
          <a:xfrm>
            <a:off x="6091238" y="2133600"/>
            <a:ext cx="1135062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b="1" i="0"/>
              <a:t>Cons:</a:t>
            </a:r>
            <a:endParaRPr lang="en-CA" altLang="en-US" sz="3000" b="1" i="0"/>
          </a:p>
        </p:txBody>
      </p:sp>
      <p:sp>
        <p:nvSpPr>
          <p:cNvPr id="8" name="Rectangle 4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Tree of Stack Frames</a:t>
            </a:r>
          </a:p>
        </p:txBody>
      </p:sp>
      <p:sp>
        <p:nvSpPr>
          <p:cNvPr id="7" name="Text Box 147">
            <a:extLst>
              <a:ext uri="{FF2B5EF4-FFF2-40B4-BE49-F238E27FC236}">
                <a16:creationId xmlns:a16="http://schemas.microsoft.com/office/drawing/2014/main" id="{25BB92E7-8EC3-45B6-8BB6-C2413ADFC3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1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1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13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13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13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13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1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1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13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13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13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13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13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13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13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131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13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131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13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131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131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131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315" grpId="0" uiExpand="1" build="p"/>
      <p:bldP spid="141316" grpId="0" uiExpand="1" build="p"/>
      <p:bldP spid="141317" grpId="0"/>
      <p:bldP spid="141318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sp>
        <p:nvSpPr>
          <p:cNvPr id="30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grpSp>
        <p:nvGrpSpPr>
          <p:cNvPr id="302" name="Group 301">
            <a:extLst>
              <a:ext uri="{FF2B5EF4-FFF2-40B4-BE49-F238E27FC236}">
                <a16:creationId xmlns:a16="http://schemas.microsoft.com/office/drawing/2014/main" id="{EAEA2AA4-F50F-4132-8D9A-A2E13240E8E8}"/>
              </a:ext>
            </a:extLst>
          </p:cNvPr>
          <p:cNvGrpSpPr/>
          <p:nvPr/>
        </p:nvGrpSpPr>
        <p:grpSpPr>
          <a:xfrm>
            <a:off x="3886200" y="1160366"/>
            <a:ext cx="5056932" cy="2391546"/>
            <a:chOff x="-54948" y="1160366"/>
            <a:chExt cx="5056932" cy="2391546"/>
          </a:xfrm>
        </p:grpSpPr>
        <p:grpSp>
          <p:nvGrpSpPr>
            <p:cNvPr id="310" name="Group 8">
              <a:extLst>
                <a:ext uri="{FF2B5EF4-FFF2-40B4-BE49-F238E27FC236}">
                  <a16:creationId xmlns:a16="http://schemas.microsoft.com/office/drawing/2014/main" id="{9A8649C6-64E7-47B1-8AC5-68B350C9AA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54948" y="2180312"/>
              <a:ext cx="990600" cy="1371600"/>
              <a:chOff x="2065" y="1551"/>
              <a:chExt cx="1628" cy="1988"/>
            </a:xfrm>
          </p:grpSpPr>
          <p:sp>
            <p:nvSpPr>
              <p:cNvPr id="319" name="Freeform 9">
                <a:extLst>
                  <a:ext uri="{FF2B5EF4-FFF2-40B4-BE49-F238E27FC236}">
                    <a16:creationId xmlns:a16="http://schemas.microsoft.com/office/drawing/2014/main" id="{7FC6247A-825B-4A27-A212-2CDF256CC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0" name="Freeform 10">
                <a:extLst>
                  <a:ext uri="{FF2B5EF4-FFF2-40B4-BE49-F238E27FC236}">
                    <a16:creationId xmlns:a16="http://schemas.microsoft.com/office/drawing/2014/main" id="{B7B535DA-B8E7-4D1A-8517-C0BBC20C8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1" name="Freeform 11">
                <a:extLst>
                  <a:ext uri="{FF2B5EF4-FFF2-40B4-BE49-F238E27FC236}">
                    <a16:creationId xmlns:a16="http://schemas.microsoft.com/office/drawing/2014/main" id="{EC68B848-F968-42F2-AD97-0BEEC6F35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2" name="Freeform 12">
                <a:extLst>
                  <a:ext uri="{FF2B5EF4-FFF2-40B4-BE49-F238E27FC236}">
                    <a16:creationId xmlns:a16="http://schemas.microsoft.com/office/drawing/2014/main" id="{714C11BF-308D-4F6D-A577-EDCF3911B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7" name="Freeform 13">
                <a:extLst>
                  <a:ext uri="{FF2B5EF4-FFF2-40B4-BE49-F238E27FC236}">
                    <a16:creationId xmlns:a16="http://schemas.microsoft.com/office/drawing/2014/main" id="{1B1C9290-0EA4-4343-B9A0-069DE0902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8" name="Freeform 14">
                <a:extLst>
                  <a:ext uri="{FF2B5EF4-FFF2-40B4-BE49-F238E27FC236}">
                    <a16:creationId xmlns:a16="http://schemas.microsoft.com/office/drawing/2014/main" id="{12984033-C834-4DE3-8E34-07203B5F5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29" name="Freeform 15">
                <a:extLst>
                  <a:ext uri="{FF2B5EF4-FFF2-40B4-BE49-F238E27FC236}">
                    <a16:creationId xmlns:a16="http://schemas.microsoft.com/office/drawing/2014/main" id="{13877E5A-C8A6-4754-B353-8F1DD008F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0" name="Freeform 16">
                <a:extLst>
                  <a:ext uri="{FF2B5EF4-FFF2-40B4-BE49-F238E27FC236}">
                    <a16:creationId xmlns:a16="http://schemas.microsoft.com/office/drawing/2014/main" id="{97B411AD-3A82-46FE-B6EA-6FB2B13D2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1" name="Freeform 17">
                <a:extLst>
                  <a:ext uri="{FF2B5EF4-FFF2-40B4-BE49-F238E27FC236}">
                    <a16:creationId xmlns:a16="http://schemas.microsoft.com/office/drawing/2014/main" id="{0D829545-6490-4366-B777-52F9FF0DA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2" name="Freeform 18">
                <a:extLst>
                  <a:ext uri="{FF2B5EF4-FFF2-40B4-BE49-F238E27FC236}">
                    <a16:creationId xmlns:a16="http://schemas.microsoft.com/office/drawing/2014/main" id="{52DF0A6F-F70C-4250-BB6B-E916F1BA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3" name="Freeform 19">
                <a:extLst>
                  <a:ext uri="{FF2B5EF4-FFF2-40B4-BE49-F238E27FC236}">
                    <a16:creationId xmlns:a16="http://schemas.microsoft.com/office/drawing/2014/main" id="{89A58F32-6461-4DA3-BC93-499FCFE39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4" name="Freeform 20">
                <a:extLst>
                  <a:ext uri="{FF2B5EF4-FFF2-40B4-BE49-F238E27FC236}">
                    <a16:creationId xmlns:a16="http://schemas.microsoft.com/office/drawing/2014/main" id="{066866B3-174C-4EC3-A92F-DF3EB227F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5" name="Freeform 21">
                <a:extLst>
                  <a:ext uri="{FF2B5EF4-FFF2-40B4-BE49-F238E27FC236}">
                    <a16:creationId xmlns:a16="http://schemas.microsoft.com/office/drawing/2014/main" id="{CA1B22EB-3014-4D59-A54E-74EA77786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6" name="Freeform 22">
                <a:extLst>
                  <a:ext uri="{FF2B5EF4-FFF2-40B4-BE49-F238E27FC236}">
                    <a16:creationId xmlns:a16="http://schemas.microsoft.com/office/drawing/2014/main" id="{E6DEA574-DBAE-422A-A4FD-F0AC7DD5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7" name="Freeform 23">
                <a:extLst>
                  <a:ext uri="{FF2B5EF4-FFF2-40B4-BE49-F238E27FC236}">
                    <a16:creationId xmlns:a16="http://schemas.microsoft.com/office/drawing/2014/main" id="{5EADB8F9-52A0-49DF-9EFC-24B320991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8" name="Freeform 24">
                <a:extLst>
                  <a:ext uri="{FF2B5EF4-FFF2-40B4-BE49-F238E27FC236}">
                    <a16:creationId xmlns:a16="http://schemas.microsoft.com/office/drawing/2014/main" id="{80B1056E-1852-488E-906A-0944A0EAE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39" name="Freeform 25">
                <a:extLst>
                  <a:ext uri="{FF2B5EF4-FFF2-40B4-BE49-F238E27FC236}">
                    <a16:creationId xmlns:a16="http://schemas.microsoft.com/office/drawing/2014/main" id="{38D52A82-C45E-4621-8CB8-C5897E3B2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2" name="Rounded Rectangular Callout 143">
              <a:extLst>
                <a:ext uri="{FF2B5EF4-FFF2-40B4-BE49-F238E27FC236}">
                  <a16:creationId xmlns:a16="http://schemas.microsoft.com/office/drawing/2014/main" id="{32703D06-A1C2-41CA-8C0F-228485862513}"/>
                </a:ext>
              </a:extLst>
            </p:cNvPr>
            <p:cNvSpPr/>
            <p:nvPr/>
          </p:nvSpPr>
          <p:spPr bwMode="auto">
            <a:xfrm>
              <a:off x="228190" y="1160366"/>
              <a:ext cx="4773794" cy="1066800"/>
            </a:xfrm>
            <a:prstGeom prst="wedgeRoundRectCallout">
              <a:avLst>
                <a:gd name="adj1" fmla="val -43250"/>
                <a:gd name="adj2" fmla="val 66413"/>
                <a:gd name="adj3" fmla="val 16667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 implored you to not worry </a:t>
              </a:r>
              <a:b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</a:b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about the entire computation.</a:t>
              </a:r>
            </a:p>
          </p:txBody>
        </p:sp>
      </p:grpSp>
      <p:pic>
        <p:nvPicPr>
          <p:cNvPr id="340" name="Picture 2" descr="http://351123777.r.lightningbase-cdn.com/wp-content/uploads/2015/03/Getting-a-Little-Help-From-Friends.jpg">
            <a:extLst>
              <a:ext uri="{FF2B5EF4-FFF2-40B4-BE49-F238E27FC236}">
                <a16:creationId xmlns:a16="http://schemas.microsoft.com/office/drawing/2014/main" id="{943BA9E0-B7D6-42E6-A24F-931A50E2FE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6455" y="3649629"/>
            <a:ext cx="3731294" cy="27984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41" name="Group 8">
            <a:extLst>
              <a:ext uri="{FF2B5EF4-FFF2-40B4-BE49-F238E27FC236}">
                <a16:creationId xmlns:a16="http://schemas.microsoft.com/office/drawing/2014/main" id="{27286F5E-8484-4A31-B669-0BD5F1776259}"/>
              </a:ext>
            </a:extLst>
          </p:cNvPr>
          <p:cNvGrpSpPr>
            <a:grpSpLocks/>
          </p:cNvGrpSpPr>
          <p:nvPr/>
        </p:nvGrpSpPr>
        <p:grpSpPr bwMode="auto">
          <a:xfrm>
            <a:off x="615950" y="3733800"/>
            <a:ext cx="441325" cy="1066800"/>
            <a:chOff x="864" y="465"/>
            <a:chExt cx="1046" cy="2358"/>
          </a:xfrm>
        </p:grpSpPr>
        <p:grpSp>
          <p:nvGrpSpPr>
            <p:cNvPr id="342" name="Group 9">
              <a:extLst>
                <a:ext uri="{FF2B5EF4-FFF2-40B4-BE49-F238E27FC236}">
                  <a16:creationId xmlns:a16="http://schemas.microsoft.com/office/drawing/2014/main" id="{96C262B8-CA56-4E86-A39C-6FE084A1D3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345" name="Group 10">
                <a:extLst>
                  <a:ext uri="{FF2B5EF4-FFF2-40B4-BE49-F238E27FC236}">
                    <a16:creationId xmlns:a16="http://schemas.microsoft.com/office/drawing/2014/main" id="{46DFF71C-92DC-47B4-8F32-07E03D7D37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347" name="Group 11">
                  <a:extLst>
                    <a:ext uri="{FF2B5EF4-FFF2-40B4-BE49-F238E27FC236}">
                      <a16:creationId xmlns:a16="http://schemas.microsoft.com/office/drawing/2014/main" id="{C74BEA67-D1A7-45ED-B269-EFC90DF5D8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354" name="Freeform 12">
                    <a:extLst>
                      <a:ext uri="{FF2B5EF4-FFF2-40B4-BE49-F238E27FC236}">
                        <a16:creationId xmlns:a16="http://schemas.microsoft.com/office/drawing/2014/main" id="{566738B5-62AC-4F3D-87EB-62FE7B5F9C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Freeform 13">
                    <a:extLst>
                      <a:ext uri="{FF2B5EF4-FFF2-40B4-BE49-F238E27FC236}">
                        <a16:creationId xmlns:a16="http://schemas.microsoft.com/office/drawing/2014/main" id="{90AA7032-B8A0-4FA9-A9BA-89AEDF79DE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Freeform 14">
                    <a:extLst>
                      <a:ext uri="{FF2B5EF4-FFF2-40B4-BE49-F238E27FC236}">
                        <a16:creationId xmlns:a16="http://schemas.microsoft.com/office/drawing/2014/main" id="{9D24D870-3A19-4A74-88E9-82C385210F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15">
                    <a:extLst>
                      <a:ext uri="{FF2B5EF4-FFF2-40B4-BE49-F238E27FC236}">
                        <a16:creationId xmlns:a16="http://schemas.microsoft.com/office/drawing/2014/main" id="{69DF2E3D-E3DA-44AC-BF4A-AE208AAC60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16">
                    <a:extLst>
                      <a:ext uri="{FF2B5EF4-FFF2-40B4-BE49-F238E27FC236}">
                        <a16:creationId xmlns:a16="http://schemas.microsoft.com/office/drawing/2014/main" id="{D9D21039-365B-480A-A17F-E4C1185BE6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17">
                    <a:extLst>
                      <a:ext uri="{FF2B5EF4-FFF2-40B4-BE49-F238E27FC236}">
                        <a16:creationId xmlns:a16="http://schemas.microsoft.com/office/drawing/2014/main" id="{BBE22BD4-03A3-4D03-AC06-6675F0AAC9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360" name="Group 18">
                    <a:extLst>
                      <a:ext uri="{FF2B5EF4-FFF2-40B4-BE49-F238E27FC236}">
                        <a16:creationId xmlns:a16="http://schemas.microsoft.com/office/drawing/2014/main" id="{6899A023-7A9E-4922-88D0-D0C3F858C28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361" name="Freeform 19">
                      <a:extLst>
                        <a:ext uri="{FF2B5EF4-FFF2-40B4-BE49-F238E27FC236}">
                          <a16:creationId xmlns:a16="http://schemas.microsoft.com/office/drawing/2014/main" id="{2A34C6C1-7A68-4974-A6D7-9BB851FF4CB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62" name="Freeform 20">
                      <a:extLst>
                        <a:ext uri="{FF2B5EF4-FFF2-40B4-BE49-F238E27FC236}">
                          <a16:creationId xmlns:a16="http://schemas.microsoft.com/office/drawing/2014/main" id="{1CBE3E44-D670-4632-A48F-B6E5A48047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63" name="Freeform 21">
                      <a:extLst>
                        <a:ext uri="{FF2B5EF4-FFF2-40B4-BE49-F238E27FC236}">
                          <a16:creationId xmlns:a16="http://schemas.microsoft.com/office/drawing/2014/main" id="{2CBB14BC-6A23-4398-88AF-4C05B14EC0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64" name="Freeform 22">
                      <a:extLst>
                        <a:ext uri="{FF2B5EF4-FFF2-40B4-BE49-F238E27FC236}">
                          <a16:creationId xmlns:a16="http://schemas.microsoft.com/office/drawing/2014/main" id="{31FDB8C2-8030-42F2-B5E2-6CCD7CD058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348" name="Group 23">
                  <a:extLst>
                    <a:ext uri="{FF2B5EF4-FFF2-40B4-BE49-F238E27FC236}">
                      <a16:creationId xmlns:a16="http://schemas.microsoft.com/office/drawing/2014/main" id="{7C5CA5E6-58F9-4F55-8744-A6789C06DE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352" name="Oval 24">
                    <a:extLst>
                      <a:ext uri="{FF2B5EF4-FFF2-40B4-BE49-F238E27FC236}">
                        <a16:creationId xmlns:a16="http://schemas.microsoft.com/office/drawing/2014/main" id="{5FE3742E-FDD7-4009-BE36-F22E37CB9F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353" name="Oval 25">
                    <a:extLst>
                      <a:ext uri="{FF2B5EF4-FFF2-40B4-BE49-F238E27FC236}">
                        <a16:creationId xmlns:a16="http://schemas.microsoft.com/office/drawing/2014/main" id="{79AFE8E8-7D9E-4365-BEC4-0F52FFBA1C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  <p:grpSp>
              <p:nvGrpSpPr>
                <p:cNvPr id="349" name="Group 26">
                  <a:extLst>
                    <a:ext uri="{FF2B5EF4-FFF2-40B4-BE49-F238E27FC236}">
                      <a16:creationId xmlns:a16="http://schemas.microsoft.com/office/drawing/2014/main" id="{294D96EF-99B6-4C91-B09F-B9F11EB760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350" name="Oval 27">
                    <a:extLst>
                      <a:ext uri="{FF2B5EF4-FFF2-40B4-BE49-F238E27FC236}">
                        <a16:creationId xmlns:a16="http://schemas.microsoft.com/office/drawing/2014/main" id="{63A835E4-4E9C-4260-B158-8BB1A57726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351" name="Oval 28">
                    <a:extLst>
                      <a:ext uri="{FF2B5EF4-FFF2-40B4-BE49-F238E27FC236}">
                        <a16:creationId xmlns:a16="http://schemas.microsoft.com/office/drawing/2014/main" id="{71DFA1A4-16B1-4335-B774-256F402B34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</p:grpSp>
          <p:sp>
            <p:nvSpPr>
              <p:cNvPr id="346" name="Oval 29">
                <a:extLst>
                  <a:ext uri="{FF2B5EF4-FFF2-40B4-BE49-F238E27FC236}">
                    <a16:creationId xmlns:a16="http://schemas.microsoft.com/office/drawing/2014/main" id="{1760F228-E5EA-4A2C-BA28-DE3B6F4C9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sp>
          <p:nvSpPr>
            <p:cNvPr id="343" name="Freeform 30">
              <a:extLst>
                <a:ext uri="{FF2B5EF4-FFF2-40B4-BE49-F238E27FC236}">
                  <a16:creationId xmlns:a16="http://schemas.microsoft.com/office/drawing/2014/main" id="{36F57B74-558F-4397-8E6D-224EF837D0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4" name="Freeform 31">
              <a:extLst>
                <a:ext uri="{FF2B5EF4-FFF2-40B4-BE49-F238E27FC236}">
                  <a16:creationId xmlns:a16="http://schemas.microsoft.com/office/drawing/2014/main" id="{6268766A-1A88-40C6-BD2E-29727EDDD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917626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0" name="Group 2"/>
          <p:cNvGrpSpPr>
            <a:grpSpLocks/>
          </p:cNvGrpSpPr>
          <p:nvPr/>
        </p:nvGrpSpPr>
        <p:grpSpPr bwMode="auto">
          <a:xfrm>
            <a:off x="920750" y="2819400"/>
            <a:ext cx="1676400" cy="1676400"/>
            <a:chOff x="2352" y="624"/>
            <a:chExt cx="1056" cy="1056"/>
          </a:xfrm>
        </p:grpSpPr>
        <p:sp>
          <p:nvSpPr>
            <p:cNvPr id="7253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7254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508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  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Y = 12</a:t>
              </a:r>
            </a:p>
          </p:txBody>
        </p:sp>
      </p:grpSp>
      <p:sp>
        <p:nvSpPr>
          <p:cNvPr id="148484" name="Text Box 7"/>
          <p:cNvSpPr txBox="1">
            <a:spLocks noChangeArrowheads="1"/>
          </p:cNvSpPr>
          <p:nvPr/>
        </p:nvSpPr>
        <p:spPr bwMode="auto">
          <a:xfrm>
            <a:off x="2872154" y="1904488"/>
            <a:ext cx="6400800" cy="5410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Consider your input instance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If it is small enough solve it on your own.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Allocate work </a:t>
            </a:r>
          </a:p>
          <a:p>
            <a:pPr lvl="1" eaLnBrk="1" hangingPunct="1"/>
            <a:r>
              <a:rPr lang="en-US" altLang="en-US" sz="2400" i="0" dirty="0"/>
              <a:t>Construct one or more sub-instances</a:t>
            </a:r>
          </a:p>
          <a:p>
            <a:pPr lvl="2" eaLnBrk="1" hangingPunct="1"/>
            <a:r>
              <a:rPr lang="en-US" altLang="en-US" i="0" dirty="0"/>
              <a:t>It must be smaller</a:t>
            </a:r>
          </a:p>
          <a:p>
            <a:pPr lvl="2" eaLnBrk="1" hangingPunct="1"/>
            <a:r>
              <a:rPr lang="en-US" altLang="en-US" i="0" dirty="0"/>
              <a:t>and meet the precondition</a:t>
            </a:r>
          </a:p>
          <a:p>
            <a:pPr lvl="1" eaLnBrk="1" hangingPunct="1"/>
            <a:r>
              <a:rPr lang="en-US" altLang="en-US" sz="2400" i="0" dirty="0"/>
              <a:t>Assume by magic your friends </a:t>
            </a:r>
            <a:br>
              <a:rPr lang="en-US" altLang="en-US" sz="2400" i="0" dirty="0"/>
            </a:br>
            <a:r>
              <a:rPr lang="en-US" altLang="en-US" sz="2400" i="0" dirty="0"/>
              <a:t>  give you the answer for these.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Use this help to solve your own instance.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Do </a:t>
            </a:r>
            <a:r>
              <a:rPr lang="en-US" altLang="en-US" sz="2400" b="1" i="0" u="sng" dirty="0"/>
              <a:t>not</a:t>
            </a:r>
            <a:r>
              <a:rPr lang="en-US" altLang="en-US" sz="2400" i="0" dirty="0"/>
              <a:t> worry about anything else.</a:t>
            </a:r>
          </a:p>
          <a:p>
            <a:pPr marL="800100" lvl="3" indent="-342900" eaLnBrk="1" hangingPunct="1">
              <a:spcBef>
                <a:spcPct val="0"/>
              </a:spcBef>
            </a:pPr>
            <a:r>
              <a:rPr lang="en-US" altLang="en-US" sz="2400" i="0" dirty="0"/>
              <a:t>Micro-manage friends by tracing out what they and their friend’s friends do. </a:t>
            </a:r>
          </a:p>
          <a:p>
            <a:pPr marL="800100" lvl="3" indent="-342900" eaLnBrk="1" hangingPunct="1">
              <a:spcBef>
                <a:spcPct val="0"/>
              </a:spcBef>
            </a:pPr>
            <a:r>
              <a:rPr lang="en-US" altLang="en-US" sz="2400" i="0" dirty="0"/>
              <a:t>Who your boss is.</a:t>
            </a:r>
          </a:p>
          <a:p>
            <a:pPr eaLnBrk="1" hangingPunct="1">
              <a:spcBef>
                <a:spcPct val="0"/>
              </a:spcBef>
            </a:pPr>
            <a:endParaRPr lang="en-CA" altLang="en-US" sz="2400" i="0" dirty="0"/>
          </a:p>
        </p:txBody>
      </p:sp>
      <p:grpSp>
        <p:nvGrpSpPr>
          <p:cNvPr id="7173" name="Group 8"/>
          <p:cNvGrpSpPr>
            <a:grpSpLocks/>
          </p:cNvGrpSpPr>
          <p:nvPr/>
        </p:nvGrpSpPr>
        <p:grpSpPr bwMode="auto">
          <a:xfrm>
            <a:off x="615950" y="3733800"/>
            <a:ext cx="441325" cy="1066800"/>
            <a:chOff x="864" y="465"/>
            <a:chExt cx="1046" cy="2358"/>
          </a:xfrm>
        </p:grpSpPr>
        <p:grpSp>
          <p:nvGrpSpPr>
            <p:cNvPr id="7230" name="Group 9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7233" name="Group 10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7235" name="Group 11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7242" name="Freeform 12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3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4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5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6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7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7248" name="Group 18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7249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0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1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2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7236" name="Group 23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7240" name="Oval 24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7241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  <p:grpSp>
              <p:nvGrpSpPr>
                <p:cNvPr id="7237" name="Group 26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7238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7239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</p:grpSp>
          <p:sp>
            <p:nvSpPr>
              <p:cNvPr id="7234" name="Oval 29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sp>
          <p:nvSpPr>
            <p:cNvPr id="7231" name="Freeform 30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Freeform 31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6350" y="4495800"/>
            <a:ext cx="3117850" cy="1985963"/>
            <a:chOff x="381000" y="4495800"/>
            <a:chExt cx="3117371" cy="1986697"/>
          </a:xfrm>
        </p:grpSpPr>
        <p:sp>
          <p:nvSpPr>
            <p:cNvPr id="7176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7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8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9" name="Text Box 35"/>
            <p:cNvSpPr txBox="1">
              <a:spLocks noChangeArrowheads="1"/>
            </p:cNvSpPr>
            <p:nvPr/>
          </p:nvSpPr>
          <p:spPr bwMode="auto">
            <a:xfrm>
              <a:off x="747816" y="5651500"/>
              <a:ext cx="76655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=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= 3</a:t>
              </a:r>
            </a:p>
          </p:txBody>
        </p:sp>
        <p:sp>
          <p:nvSpPr>
            <p:cNvPr id="7180" name="Text Box 36"/>
            <p:cNvSpPr txBox="1">
              <a:spLocks noChangeArrowheads="1"/>
            </p:cNvSpPr>
            <p:nvPr/>
          </p:nvSpPr>
          <p:spPr bwMode="auto">
            <a:xfrm>
              <a:off x="1732066" y="5638800"/>
              <a:ext cx="76655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= 6</a:t>
              </a:r>
            </a:p>
          </p:txBody>
        </p:sp>
        <p:sp>
          <p:nvSpPr>
            <p:cNvPr id="7181" name="Text Box 37"/>
            <p:cNvSpPr txBox="1">
              <a:spLocks noChangeArrowheads="1"/>
            </p:cNvSpPr>
            <p:nvPr/>
          </p:nvSpPr>
          <p:spPr bwMode="auto">
            <a:xfrm>
              <a:off x="2635250" y="5651500"/>
              <a:ext cx="86312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 = 6</a:t>
              </a:r>
              <a:endParaRPr lang="en-US" altLang="en-US" sz="1600" b="1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b="1" dirty="0"/>
                <a:t>Y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b="1" dirty="0"/>
                <a:t>XY = 18</a:t>
              </a:r>
            </a:p>
          </p:txBody>
        </p:sp>
        <p:sp>
          <p:nvSpPr>
            <p:cNvPr id="7182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185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7216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24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5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6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7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8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9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17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0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1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2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3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7186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7202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10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1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2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3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4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5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03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4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5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6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7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8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9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7187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7188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196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7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8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9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00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01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89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2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3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4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5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87" name="Group 86"/>
          <p:cNvGrpSpPr>
            <a:grpSpLocks/>
          </p:cNvGrpSpPr>
          <p:nvPr/>
        </p:nvGrpSpPr>
        <p:grpSpPr bwMode="auto">
          <a:xfrm>
            <a:off x="0" y="6369313"/>
            <a:ext cx="1206696" cy="476785"/>
            <a:chOff x="381000" y="4495800"/>
            <a:chExt cx="3048000" cy="1905000"/>
          </a:xfrm>
        </p:grpSpPr>
        <p:sp>
          <p:nvSpPr>
            <p:cNvPr id="88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89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0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4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128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6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7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29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2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3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4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5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98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114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2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3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5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18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19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20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21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99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100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08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1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1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4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5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6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7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197" name="Group 196"/>
          <p:cNvGrpSpPr>
            <a:grpSpLocks/>
          </p:cNvGrpSpPr>
          <p:nvPr/>
        </p:nvGrpSpPr>
        <p:grpSpPr bwMode="auto">
          <a:xfrm>
            <a:off x="1043354" y="6369492"/>
            <a:ext cx="1206696" cy="476785"/>
            <a:chOff x="381000" y="4495800"/>
            <a:chExt cx="3048000" cy="1905000"/>
          </a:xfrm>
        </p:grpSpPr>
        <p:sp>
          <p:nvSpPr>
            <p:cNvPr id="198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199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00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01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4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235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43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4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36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39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0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1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2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05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221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29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0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1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2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3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4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2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5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6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7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8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06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207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15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8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1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2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3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4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249" name="Group 248"/>
          <p:cNvGrpSpPr>
            <a:grpSpLocks/>
          </p:cNvGrpSpPr>
          <p:nvPr/>
        </p:nvGrpSpPr>
        <p:grpSpPr bwMode="auto">
          <a:xfrm>
            <a:off x="2016370" y="6369671"/>
            <a:ext cx="1206696" cy="476785"/>
            <a:chOff x="381000" y="4495800"/>
            <a:chExt cx="3048000" cy="1905000"/>
          </a:xfrm>
        </p:grpSpPr>
        <p:sp>
          <p:nvSpPr>
            <p:cNvPr id="250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1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2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3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287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95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7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8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8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1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2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3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4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57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273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1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5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6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7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8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9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80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58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259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7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3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4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5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6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sp>
        <p:nvSpPr>
          <p:cNvPr id="304" name="Text Box 4"/>
          <p:cNvSpPr txBox="1">
            <a:spLocks noChangeArrowheads="1"/>
          </p:cNvSpPr>
          <p:nvPr/>
        </p:nvSpPr>
        <p:spPr bwMode="auto">
          <a:xfrm>
            <a:off x="985631" y="3300046"/>
            <a:ext cx="164179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ac = 3</a:t>
            </a:r>
            <a:r>
              <a:rPr lang="en-US" altLang="en-US" sz="1600" dirty="0">
                <a:sym typeface="Symbol"/>
              </a:rPr>
              <a:t>1</a:t>
            </a:r>
            <a:endParaRPr lang="en-US" altLang="en-US" sz="1600" dirty="0">
              <a:solidFill>
                <a:schemeClr val="hlink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 err="1"/>
              <a:t>bd</a:t>
            </a:r>
            <a:r>
              <a:rPr lang="en-US" altLang="en-US" sz="1600" dirty="0"/>
              <a:t> = 3</a:t>
            </a:r>
            <a:r>
              <a:rPr lang="en-US" altLang="en-US" sz="1600" dirty="0">
                <a:sym typeface="Symbol"/>
              </a:rPr>
              <a:t>2</a:t>
            </a:r>
            <a:endParaRPr lang="en-US" altLang="en-US" sz="160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(</a:t>
            </a:r>
            <a:r>
              <a:rPr lang="en-US" altLang="en-US" sz="1600" dirty="0" err="1"/>
              <a:t>a+b</a:t>
            </a:r>
            <a:r>
              <a:rPr lang="en-US" altLang="en-US" sz="1600" dirty="0"/>
              <a:t>)(</a:t>
            </a:r>
            <a:r>
              <a:rPr lang="en-US" altLang="en-US" sz="1600" dirty="0" err="1"/>
              <a:t>c+d</a:t>
            </a:r>
            <a:r>
              <a:rPr lang="en-US" altLang="en-US" sz="1600" dirty="0"/>
              <a:t>) =6</a:t>
            </a:r>
            <a:r>
              <a:rPr lang="en-US" altLang="en-US" sz="1600" dirty="0">
                <a:sym typeface="Symbol"/>
              </a:rPr>
              <a:t>3</a:t>
            </a:r>
          </a:p>
        </p:txBody>
      </p:sp>
      <p:sp>
        <p:nvSpPr>
          <p:cNvPr id="306" name="Text Box 4"/>
          <p:cNvSpPr txBox="1">
            <a:spLocks noChangeArrowheads="1"/>
          </p:cNvSpPr>
          <p:nvPr/>
        </p:nvSpPr>
        <p:spPr bwMode="auto">
          <a:xfrm>
            <a:off x="1070633" y="4167554"/>
            <a:ext cx="101021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XY = </a:t>
            </a:r>
            <a:r>
              <a:rPr lang="en-US" altLang="en-US" sz="1800" dirty="0"/>
              <a:t>396</a:t>
            </a:r>
          </a:p>
        </p:txBody>
      </p:sp>
      <p:sp>
        <p:nvSpPr>
          <p:cNvPr id="307" name="Text Box 4"/>
          <p:cNvSpPr txBox="1">
            <a:spLocks noChangeArrowheads="1"/>
          </p:cNvSpPr>
          <p:nvPr/>
        </p:nvSpPr>
        <p:spPr bwMode="auto">
          <a:xfrm>
            <a:off x="1951486" y="3324834"/>
            <a:ext cx="527709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= 3</a:t>
            </a:r>
            <a:endParaRPr lang="en-US" altLang="en-US" sz="1600" dirty="0">
              <a:solidFill>
                <a:schemeClr val="hlink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= 6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200" dirty="0"/>
              <a:t> </a:t>
            </a:r>
            <a:br>
              <a:rPr lang="en-US" altLang="en-US" sz="1600" dirty="0"/>
            </a:br>
            <a:r>
              <a:rPr lang="en-US" altLang="en-US" sz="1600" dirty="0"/>
              <a:t>=18</a:t>
            </a:r>
            <a:endParaRPr lang="en-US" altLang="en-US" sz="1600" dirty="0">
              <a:sym typeface="Symbol"/>
            </a:endParaRPr>
          </a:p>
        </p:txBody>
      </p:sp>
      <p:cxnSp>
        <p:nvCxnSpPr>
          <p:cNvPr id="303" name="Straight Arrow Connector 302"/>
          <p:cNvCxnSpPr/>
          <p:nvPr/>
        </p:nvCxnSpPr>
        <p:spPr bwMode="auto">
          <a:xfrm flipH="1" flipV="1">
            <a:off x="1254527" y="826477"/>
            <a:ext cx="1743924" cy="1295400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305" name="Group 304"/>
          <p:cNvGrpSpPr/>
          <p:nvPr/>
        </p:nvGrpSpPr>
        <p:grpSpPr>
          <a:xfrm>
            <a:off x="1371600" y="1701389"/>
            <a:ext cx="2119260" cy="1563489"/>
            <a:chOff x="3443341" y="1179712"/>
            <a:chExt cx="2119260" cy="1563489"/>
          </a:xfrm>
        </p:grpSpPr>
        <p:cxnSp>
          <p:nvCxnSpPr>
            <p:cNvPr id="308" name="Straight Arrow Connector 307"/>
            <p:cNvCxnSpPr/>
            <p:nvPr/>
          </p:nvCxnSpPr>
          <p:spPr bwMode="auto">
            <a:xfrm flipH="1" flipV="1">
              <a:off x="3443341" y="1254369"/>
              <a:ext cx="2119259" cy="1488831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09" name="Straight Arrow Connector 308"/>
            <p:cNvCxnSpPr/>
            <p:nvPr/>
          </p:nvCxnSpPr>
          <p:spPr bwMode="auto">
            <a:xfrm flipH="1" flipV="1">
              <a:off x="4979651" y="1179712"/>
              <a:ext cx="582949" cy="1563488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23" name="Straight Arrow Connector 322"/>
            <p:cNvCxnSpPr/>
            <p:nvPr/>
          </p:nvCxnSpPr>
          <p:spPr bwMode="auto">
            <a:xfrm flipH="1" flipV="1">
              <a:off x="4065170" y="1382811"/>
              <a:ext cx="1497431" cy="1360390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311" name="Straight Arrow Connector 310"/>
          <p:cNvCxnSpPr/>
          <p:nvPr/>
        </p:nvCxnSpPr>
        <p:spPr bwMode="auto">
          <a:xfrm flipH="1" flipV="1">
            <a:off x="599945" y="1486763"/>
            <a:ext cx="3339009" cy="2170838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313" name="Group 312"/>
          <p:cNvGrpSpPr/>
          <p:nvPr/>
        </p:nvGrpSpPr>
        <p:grpSpPr>
          <a:xfrm flipH="1">
            <a:off x="373222" y="1701389"/>
            <a:ext cx="3208179" cy="2800887"/>
            <a:chOff x="5562587" y="-250850"/>
            <a:chExt cx="57197201" cy="2994051"/>
          </a:xfrm>
        </p:grpSpPr>
        <p:cxnSp>
          <p:nvCxnSpPr>
            <p:cNvPr id="314" name="Straight Arrow Connector 313"/>
            <p:cNvCxnSpPr/>
            <p:nvPr/>
          </p:nvCxnSpPr>
          <p:spPr bwMode="auto">
            <a:xfrm flipV="1">
              <a:off x="5562587" y="-250850"/>
              <a:ext cx="27312101" cy="2994051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15" name="Straight Arrow Connector 314"/>
            <p:cNvCxnSpPr/>
            <p:nvPr/>
          </p:nvCxnSpPr>
          <p:spPr bwMode="auto">
            <a:xfrm flipV="1">
              <a:off x="5562605" y="-250850"/>
              <a:ext cx="57197183" cy="2994050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24" name="Straight Arrow Connector 323"/>
            <p:cNvCxnSpPr/>
            <p:nvPr/>
          </p:nvCxnSpPr>
          <p:spPr bwMode="auto">
            <a:xfrm flipV="1">
              <a:off x="5828037" y="-33744"/>
              <a:ext cx="35303127" cy="2739351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316" name="Straight Arrow Connector 315"/>
          <p:cNvCxnSpPr/>
          <p:nvPr/>
        </p:nvCxnSpPr>
        <p:spPr bwMode="auto">
          <a:xfrm flipH="1" flipV="1">
            <a:off x="1137457" y="1066800"/>
            <a:ext cx="1872559" cy="1418492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317" name="Straight Arrow Connector 316"/>
          <p:cNvCxnSpPr/>
          <p:nvPr/>
        </p:nvCxnSpPr>
        <p:spPr bwMode="auto">
          <a:xfrm flipH="1" flipV="1">
            <a:off x="1357624" y="2121877"/>
            <a:ext cx="1658254" cy="3071446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318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  <p:sp>
        <p:nvSpPr>
          <p:cNvPr id="325" name="Text Box 7"/>
          <p:cNvSpPr txBox="1">
            <a:spLocks noChangeArrowheads="1"/>
          </p:cNvSpPr>
          <p:nvPr/>
        </p:nvSpPr>
        <p:spPr bwMode="auto">
          <a:xfrm>
            <a:off x="4876800" y="1074003"/>
            <a:ext cx="31242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Know  </a:t>
            </a:r>
            <a:r>
              <a:rPr lang="en-US" altLang="en-US" sz="2400" i="0" dirty="0" err="1"/>
              <a:t>Precond</a:t>
            </a:r>
            <a:r>
              <a:rPr lang="en-US" altLang="en-US" sz="2400" i="0" dirty="0"/>
              <a:t>: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             </a:t>
            </a:r>
            <a:r>
              <a:rPr lang="en-US" altLang="en-US" sz="2400" i="0" dirty="0" err="1"/>
              <a:t>Postcond</a:t>
            </a:r>
            <a:r>
              <a:rPr lang="en-US" altLang="en-US" sz="2400" i="0" dirty="0"/>
              <a:t>:</a:t>
            </a:r>
          </a:p>
        </p:txBody>
      </p:sp>
      <p:sp>
        <p:nvSpPr>
          <p:cNvPr id="326" name="Text Box 7"/>
          <p:cNvSpPr txBox="1">
            <a:spLocks noChangeArrowheads="1"/>
          </p:cNvSpPr>
          <p:nvPr/>
        </p:nvSpPr>
        <p:spPr bwMode="auto">
          <a:xfrm>
            <a:off x="7162800" y="1032972"/>
            <a:ext cx="21336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 err="1"/>
              <a:t>ints</a:t>
            </a:r>
            <a:r>
              <a:rPr lang="en-US" altLang="en-US" sz="2400" i="0" dirty="0"/>
              <a:t> </a:t>
            </a:r>
            <a:r>
              <a:rPr lang="en-US" altLang="en-US" sz="2400" i="0" dirty="0" err="1">
                <a:solidFill>
                  <a:schemeClr val="accent1"/>
                </a:solidFill>
              </a:rPr>
              <a:t>x</a:t>
            </a:r>
            <a:r>
              <a:rPr lang="en-US" altLang="en-US" sz="2400" i="0" dirty="0" err="1"/>
              <a:t>,</a:t>
            </a:r>
            <a:r>
              <a:rPr lang="en-US" altLang="en-US" sz="2400" i="0" dirty="0" err="1">
                <a:solidFill>
                  <a:schemeClr val="accent1"/>
                </a:solidFill>
              </a:rPr>
              <a:t>y</a:t>
            </a:r>
            <a:endParaRPr lang="en-US" altLang="en-US" sz="2400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product </a:t>
            </a:r>
            <a:r>
              <a:rPr lang="en-US" altLang="en-US" sz="2400" i="0" dirty="0" err="1">
                <a:solidFill>
                  <a:schemeClr val="accent1"/>
                </a:solidFill>
              </a:rPr>
              <a:t>x</a:t>
            </a:r>
            <a:r>
              <a:rPr lang="en-US" altLang="en-US" sz="2400" i="0" dirty="0" err="1">
                <a:solidFill>
                  <a:schemeClr val="accent1"/>
                </a:solidFill>
                <a:sym typeface="Symbol"/>
              </a:rPr>
              <a:t></a:t>
            </a:r>
            <a:r>
              <a:rPr lang="en-US" altLang="en-US" sz="2400" i="0" dirty="0" err="1">
                <a:solidFill>
                  <a:schemeClr val="accent1"/>
                </a:solidFill>
              </a:rPr>
              <a:t>y</a:t>
            </a:r>
            <a:endParaRPr lang="en-US" altLang="en-US" sz="2000" i="0" dirty="0">
              <a:solidFill>
                <a:schemeClr val="accent1"/>
              </a:solidFill>
            </a:endParaRPr>
          </a:p>
        </p:txBody>
      </p:sp>
      <p:sp>
        <p:nvSpPr>
          <p:cNvPr id="30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</p:spTree>
    <p:extLst>
      <p:ext uri="{BB962C8B-B14F-4D97-AF65-F5344CB8AC3E}">
        <p14:creationId xmlns:p14="http://schemas.microsoft.com/office/powerpoint/2010/main" val="2898241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84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84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 nodeType="clickPar">
                      <p:stCondLst>
                        <p:cond delay="indefinite"/>
                      </p:stCondLst>
                      <p:childTnLst>
                        <p:par>
                          <p:cTn id="1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14848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4848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500"/>
                            </p:stCondLst>
                            <p:childTnLst>
                              <p:par>
                                <p:cTn id="15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00"/>
                            </p:stCondLst>
                            <p:childTnLst>
                              <p:par>
                                <p:cTn id="157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2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14848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14848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4" grpId="0"/>
      <p:bldP spid="306" grpId="0"/>
      <p:bldP spid="307" grpId="0"/>
      <p:bldP spid="325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059EAB6B-82EA-4107-ADBE-11B7114A6B02}"/>
              </a:ext>
            </a:extLst>
          </p:cNvPr>
          <p:cNvGrpSpPr/>
          <p:nvPr/>
        </p:nvGrpSpPr>
        <p:grpSpPr>
          <a:xfrm>
            <a:off x="152400" y="3543129"/>
            <a:ext cx="6545590" cy="1524117"/>
            <a:chOff x="1446112" y="5410083"/>
            <a:chExt cx="6545590" cy="1524117"/>
          </a:xfrm>
        </p:grpSpPr>
        <p:grpSp>
          <p:nvGrpSpPr>
            <p:cNvPr id="31" name="Group 137">
              <a:extLst>
                <a:ext uri="{FF2B5EF4-FFF2-40B4-BE49-F238E27FC236}">
                  <a16:creationId xmlns:a16="http://schemas.microsoft.com/office/drawing/2014/main" id="{C33469AD-B7FA-414E-B6C1-AD23B70D21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3735" y="5734049"/>
              <a:ext cx="5287967" cy="1200151"/>
              <a:chOff x="2160" y="1870"/>
              <a:chExt cx="3331" cy="756"/>
            </a:xfrm>
          </p:grpSpPr>
          <p:sp>
            <p:nvSpPr>
              <p:cNvPr id="52" name="Text Box 138">
                <a:extLst>
                  <a:ext uri="{FF2B5EF4-FFF2-40B4-BE49-F238E27FC236}">
                    <a16:creationId xmlns:a16="http://schemas.microsoft.com/office/drawing/2014/main" id="{EB6542C9-B673-4D25-B4BB-8FCE2E4035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665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99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itchFamily="18" charset="0"/>
                  </a:rPr>
                  <a:t> 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53" name="Text Box 139">
                <a:extLst>
                  <a:ext uri="{FF2B5EF4-FFF2-40B4-BE49-F238E27FC236}">
                    <a16:creationId xmlns:a16="http://schemas.microsoft.com/office/drawing/2014/main" id="{EE63406D-DBB6-45DE-B7CA-F387ED1B43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091"/>
                <a:ext cx="1288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sp>
            <p:nvSpPr>
              <p:cNvPr id="54" name="AutoShape 140">
                <a:extLst>
                  <a:ext uri="{FF2B5EF4-FFF2-40B4-BE49-F238E27FC236}">
                    <a16:creationId xmlns:a16="http://schemas.microsoft.com/office/drawing/2014/main" id="{A9050102-C76B-4B4A-A28F-49D84F64F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C3257C-698D-4B5C-B631-DBFA7CACB1ED}"/>
                </a:ext>
              </a:extLst>
            </p:cNvPr>
            <p:cNvGrpSpPr/>
            <p:nvPr/>
          </p:nvGrpSpPr>
          <p:grpSpPr>
            <a:xfrm>
              <a:off x="1446112" y="5615736"/>
              <a:ext cx="1194486" cy="1169988"/>
              <a:chOff x="1446112" y="5615736"/>
              <a:chExt cx="1194486" cy="1169988"/>
            </a:xfrm>
          </p:grpSpPr>
          <p:pic>
            <p:nvPicPr>
              <p:cNvPr id="57" name="Picture 33">
                <a:extLst>
                  <a:ext uri="{FF2B5EF4-FFF2-40B4-BE49-F238E27FC236}">
                    <a16:creationId xmlns:a16="http://schemas.microsoft.com/office/drawing/2014/main" id="{61FC5D02-9771-497E-9F28-FBCDA168F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48266" y="6067958"/>
                <a:ext cx="592332" cy="534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8" name="Picture 33">
                <a:extLst>
                  <a:ext uri="{FF2B5EF4-FFF2-40B4-BE49-F238E27FC236}">
                    <a16:creationId xmlns:a16="http://schemas.microsoft.com/office/drawing/2014/main" id="{957D3B07-9652-4E80-81EB-BD2660621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90187" y="5961524"/>
                <a:ext cx="453961" cy="4098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4" name="Group 142">
                <a:extLst>
                  <a:ext uri="{FF2B5EF4-FFF2-40B4-BE49-F238E27FC236}">
                    <a16:creationId xmlns:a16="http://schemas.microsoft.com/office/drawing/2014/main" id="{1C59E669-739B-4314-827D-462EEE3865D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446112" y="5615736"/>
                <a:ext cx="1169988" cy="1169988"/>
                <a:chOff x="2496" y="1104"/>
                <a:chExt cx="912" cy="912"/>
              </a:xfrm>
            </p:grpSpPr>
            <p:grpSp>
              <p:nvGrpSpPr>
                <p:cNvPr id="45" name="Group 146">
                  <a:extLst>
                    <a:ext uri="{FF2B5EF4-FFF2-40B4-BE49-F238E27FC236}">
                      <a16:creationId xmlns:a16="http://schemas.microsoft.com/office/drawing/2014/main" id="{3C404FC9-B80D-4380-A77D-7D2EA05DA1A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2360341">
                  <a:off x="2763" y="1259"/>
                  <a:ext cx="421" cy="527"/>
                  <a:chOff x="2227" y="1194"/>
                  <a:chExt cx="1944" cy="2413"/>
                </a:xfrm>
              </p:grpSpPr>
              <p:sp>
                <p:nvSpPr>
                  <p:cNvPr id="46" name="Freeform 147">
                    <a:extLst>
                      <a:ext uri="{FF2B5EF4-FFF2-40B4-BE49-F238E27FC236}">
                        <a16:creationId xmlns:a16="http://schemas.microsoft.com/office/drawing/2014/main" id="{6DBDF575-4E72-4AD0-A437-1BE8F72616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2 w 600"/>
                      <a:gd name="T37" fmla="*/ 1 h 608"/>
                      <a:gd name="T38" fmla="*/ 2 w 600"/>
                      <a:gd name="T39" fmla="*/ 1 h 608"/>
                      <a:gd name="T40" fmla="*/ 2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7" name="Freeform 148">
                    <a:extLst>
                      <a:ext uri="{FF2B5EF4-FFF2-40B4-BE49-F238E27FC236}">
                        <a16:creationId xmlns:a16="http://schemas.microsoft.com/office/drawing/2014/main" id="{195742AE-963B-415B-888E-11EAF147F2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2 w 619"/>
                      <a:gd name="T7" fmla="*/ 0 h 1085"/>
                      <a:gd name="T8" fmla="*/ 2 w 619"/>
                      <a:gd name="T9" fmla="*/ 1 h 1085"/>
                      <a:gd name="T10" fmla="*/ 2 w 619"/>
                      <a:gd name="T11" fmla="*/ 1 h 1085"/>
                      <a:gd name="T12" fmla="*/ 2 w 619"/>
                      <a:gd name="T13" fmla="*/ 1 h 1085"/>
                      <a:gd name="T14" fmla="*/ 2 w 619"/>
                      <a:gd name="T15" fmla="*/ 2 h 1085"/>
                      <a:gd name="T16" fmla="*/ 2 w 619"/>
                      <a:gd name="T17" fmla="*/ 3 h 1085"/>
                      <a:gd name="T18" fmla="*/ 1 w 619"/>
                      <a:gd name="T19" fmla="*/ 3 h 1085"/>
                      <a:gd name="T20" fmla="*/ 1 w 619"/>
                      <a:gd name="T21" fmla="*/ 4 h 1085"/>
                      <a:gd name="T22" fmla="*/ 1 w 619"/>
                      <a:gd name="T23" fmla="*/ 5 h 1085"/>
                      <a:gd name="T24" fmla="*/ 2 w 619"/>
                      <a:gd name="T25" fmla="*/ 5 h 1085"/>
                      <a:gd name="T26" fmla="*/ 2 w 619"/>
                      <a:gd name="T27" fmla="*/ 6 h 1085"/>
                      <a:gd name="T28" fmla="*/ 1 w 619"/>
                      <a:gd name="T29" fmla="*/ 7 h 1085"/>
                      <a:gd name="T30" fmla="*/ 1 w 619"/>
                      <a:gd name="T31" fmla="*/ 7 h 1085"/>
                      <a:gd name="T32" fmla="*/ 1 w 619"/>
                      <a:gd name="T33" fmla="*/ 7 h 1085"/>
                      <a:gd name="T34" fmla="*/ 1 w 619"/>
                      <a:gd name="T35" fmla="*/ 7 h 1085"/>
                      <a:gd name="T36" fmla="*/ 1 w 619"/>
                      <a:gd name="T37" fmla="*/ 7 h 1085"/>
                      <a:gd name="T38" fmla="*/ 1 w 619"/>
                      <a:gd name="T39" fmla="*/ 6 h 1085"/>
                      <a:gd name="T40" fmla="*/ 0 w 619"/>
                      <a:gd name="T41" fmla="*/ 5 h 1085"/>
                      <a:gd name="T42" fmla="*/ 1 w 619"/>
                      <a:gd name="T43" fmla="*/ 4 h 1085"/>
                      <a:gd name="T44" fmla="*/ 1 w 619"/>
                      <a:gd name="T45" fmla="*/ 3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8" name="Freeform 149">
                    <a:extLst>
                      <a:ext uri="{FF2B5EF4-FFF2-40B4-BE49-F238E27FC236}">
                        <a16:creationId xmlns:a16="http://schemas.microsoft.com/office/drawing/2014/main" id="{FAC47745-DE72-4957-9742-E94ABB4AA9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13 w 782"/>
                      <a:gd name="T3" fmla="*/ 0 h 808"/>
                      <a:gd name="T4" fmla="*/ 275 w 782"/>
                      <a:gd name="T5" fmla="*/ 0 h 808"/>
                      <a:gd name="T6" fmla="*/ 580 w 782"/>
                      <a:gd name="T7" fmla="*/ 1 h 808"/>
                      <a:gd name="T8" fmla="*/ 941 w 782"/>
                      <a:gd name="T9" fmla="*/ 1 h 808"/>
                      <a:gd name="T10" fmla="*/ 1074 w 782"/>
                      <a:gd name="T11" fmla="*/ 1 h 808"/>
                      <a:gd name="T12" fmla="*/ 1135 w 782"/>
                      <a:gd name="T13" fmla="*/ 1 h 808"/>
                      <a:gd name="T14" fmla="*/ 1147 w 782"/>
                      <a:gd name="T15" fmla="*/ 1 h 808"/>
                      <a:gd name="T16" fmla="*/ 1107 w 782"/>
                      <a:gd name="T17" fmla="*/ 1 h 808"/>
                      <a:gd name="T18" fmla="*/ 995 w 782"/>
                      <a:gd name="T19" fmla="*/ 1 h 808"/>
                      <a:gd name="T20" fmla="*/ 851 w 782"/>
                      <a:gd name="T21" fmla="*/ 1 h 808"/>
                      <a:gd name="T22" fmla="*/ 746 w 782"/>
                      <a:gd name="T23" fmla="*/ 1 h 808"/>
                      <a:gd name="T24" fmla="*/ 698 w 782"/>
                      <a:gd name="T25" fmla="*/ 1 h 808"/>
                      <a:gd name="T26" fmla="*/ 667 w 782"/>
                      <a:gd name="T27" fmla="*/ 1 h 808"/>
                      <a:gd name="T28" fmla="*/ 678 w 782"/>
                      <a:gd name="T29" fmla="*/ 2 h 808"/>
                      <a:gd name="T30" fmla="*/ 686 w 782"/>
                      <a:gd name="T31" fmla="*/ 2 h 808"/>
                      <a:gd name="T32" fmla="*/ 815 w 782"/>
                      <a:gd name="T33" fmla="*/ 2 h 808"/>
                      <a:gd name="T34" fmla="*/ 1019 w 782"/>
                      <a:gd name="T35" fmla="*/ 2 h 808"/>
                      <a:gd name="T36" fmla="*/ 1147 w 782"/>
                      <a:gd name="T37" fmla="*/ 2 h 808"/>
                      <a:gd name="T38" fmla="*/ 1283 w 782"/>
                      <a:gd name="T39" fmla="*/ 2 h 808"/>
                      <a:gd name="T40" fmla="*/ 1325 w 782"/>
                      <a:gd name="T41" fmla="*/ 2 h 808"/>
                      <a:gd name="T42" fmla="*/ 1283 w 782"/>
                      <a:gd name="T43" fmla="*/ 2 h 808"/>
                      <a:gd name="T44" fmla="*/ 1228 w 782"/>
                      <a:gd name="T45" fmla="*/ 2 h 808"/>
                      <a:gd name="T46" fmla="*/ 1135 w 782"/>
                      <a:gd name="T47" fmla="*/ 2 h 808"/>
                      <a:gd name="T48" fmla="*/ 1013 w 782"/>
                      <a:gd name="T49" fmla="*/ 2 h 808"/>
                      <a:gd name="T50" fmla="*/ 881 w 782"/>
                      <a:gd name="T51" fmla="*/ 2 h 808"/>
                      <a:gd name="T52" fmla="*/ 667 w 782"/>
                      <a:gd name="T53" fmla="*/ 2 h 808"/>
                      <a:gd name="T54" fmla="*/ 601 w 782"/>
                      <a:gd name="T55" fmla="*/ 2 h 808"/>
                      <a:gd name="T56" fmla="*/ 566 w 782"/>
                      <a:gd name="T57" fmla="*/ 2 h 808"/>
                      <a:gd name="T58" fmla="*/ 566 w 782"/>
                      <a:gd name="T59" fmla="*/ 2 h 808"/>
                      <a:gd name="T60" fmla="*/ 566 w 782"/>
                      <a:gd name="T61" fmla="*/ 1 h 808"/>
                      <a:gd name="T62" fmla="*/ 658 w 782"/>
                      <a:gd name="T63" fmla="*/ 1 h 808"/>
                      <a:gd name="T64" fmla="*/ 794 w 782"/>
                      <a:gd name="T65" fmla="*/ 1 h 808"/>
                      <a:gd name="T66" fmla="*/ 915 w 782"/>
                      <a:gd name="T67" fmla="*/ 1 h 808"/>
                      <a:gd name="T68" fmla="*/ 990 w 782"/>
                      <a:gd name="T69" fmla="*/ 1 h 808"/>
                      <a:gd name="T70" fmla="*/ 1029 w 782"/>
                      <a:gd name="T71" fmla="*/ 1 h 808"/>
                      <a:gd name="T72" fmla="*/ 1013 w 782"/>
                      <a:gd name="T73" fmla="*/ 1 h 808"/>
                      <a:gd name="T74" fmla="*/ 957 w 782"/>
                      <a:gd name="T75" fmla="*/ 1 h 808"/>
                      <a:gd name="T76" fmla="*/ 881 w 782"/>
                      <a:gd name="T77" fmla="*/ 1 h 808"/>
                      <a:gd name="T78" fmla="*/ 794 w 782"/>
                      <a:gd name="T79" fmla="*/ 1 h 808"/>
                      <a:gd name="T80" fmla="*/ 607 w 782"/>
                      <a:gd name="T81" fmla="*/ 1 h 808"/>
                      <a:gd name="T82" fmla="*/ 327 w 782"/>
                      <a:gd name="T83" fmla="*/ 1 h 808"/>
                      <a:gd name="T84" fmla="*/ 118 w 782"/>
                      <a:gd name="T85" fmla="*/ 1 h 808"/>
                      <a:gd name="T86" fmla="*/ 34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9" name="Freeform 150">
                    <a:extLst>
                      <a:ext uri="{FF2B5EF4-FFF2-40B4-BE49-F238E27FC236}">
                        <a16:creationId xmlns:a16="http://schemas.microsoft.com/office/drawing/2014/main" id="{30BC4489-BD07-4451-8A9F-9C351C690C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7136 w 992"/>
                      <a:gd name="T1" fmla="*/ 1 h 770"/>
                      <a:gd name="T2" fmla="*/ 7271 w 992"/>
                      <a:gd name="T3" fmla="*/ 1 h 770"/>
                      <a:gd name="T4" fmla="*/ 7771 w 992"/>
                      <a:gd name="T5" fmla="*/ 1 h 770"/>
                      <a:gd name="T6" fmla="*/ 8390 w 992"/>
                      <a:gd name="T7" fmla="*/ 1 h 770"/>
                      <a:gd name="T8" fmla="*/ 8757 w 992"/>
                      <a:gd name="T9" fmla="*/ 1 h 770"/>
                      <a:gd name="T10" fmla="*/ 8596 w 992"/>
                      <a:gd name="T11" fmla="*/ 1 h 770"/>
                      <a:gd name="T12" fmla="*/ 8254 w 992"/>
                      <a:gd name="T13" fmla="*/ 1 h 770"/>
                      <a:gd name="T14" fmla="*/ 7569 w 992"/>
                      <a:gd name="T15" fmla="*/ 1 h 770"/>
                      <a:gd name="T16" fmla="*/ 6723 w 992"/>
                      <a:gd name="T17" fmla="*/ 1 h 770"/>
                      <a:gd name="T18" fmla="*/ 6018 w 992"/>
                      <a:gd name="T19" fmla="*/ 1 h 770"/>
                      <a:gd name="T20" fmla="*/ 5228 w 992"/>
                      <a:gd name="T21" fmla="*/ 1 h 770"/>
                      <a:gd name="T22" fmla="*/ 4475 w 992"/>
                      <a:gd name="T23" fmla="*/ 1 h 770"/>
                      <a:gd name="T24" fmla="*/ 3903 w 992"/>
                      <a:gd name="T25" fmla="*/ 1 h 770"/>
                      <a:gd name="T26" fmla="*/ 3694 w 992"/>
                      <a:gd name="T27" fmla="*/ 1 h 770"/>
                      <a:gd name="T28" fmla="*/ 3462 w 992"/>
                      <a:gd name="T29" fmla="*/ 1 h 770"/>
                      <a:gd name="T30" fmla="*/ 3190 w 992"/>
                      <a:gd name="T31" fmla="*/ 1 h 770"/>
                      <a:gd name="T32" fmla="*/ 2986 w 992"/>
                      <a:gd name="T33" fmla="*/ 1 h 770"/>
                      <a:gd name="T34" fmla="*/ 2986 w 992"/>
                      <a:gd name="T35" fmla="*/ 1 h 770"/>
                      <a:gd name="T36" fmla="*/ 2845 w 992"/>
                      <a:gd name="T37" fmla="*/ 1 h 770"/>
                      <a:gd name="T38" fmla="*/ 2455 w 992"/>
                      <a:gd name="T39" fmla="*/ 1 h 770"/>
                      <a:gd name="T40" fmla="*/ 1973 w 992"/>
                      <a:gd name="T41" fmla="*/ 1 h 770"/>
                      <a:gd name="T42" fmla="*/ 1525 w 992"/>
                      <a:gd name="T43" fmla="*/ 1 h 770"/>
                      <a:gd name="T44" fmla="*/ 1012 w 992"/>
                      <a:gd name="T45" fmla="*/ 1 h 770"/>
                      <a:gd name="T46" fmla="*/ 234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348 w 992"/>
                      <a:gd name="T53" fmla="*/ 1 h 770"/>
                      <a:gd name="T54" fmla="*/ 722 w 992"/>
                      <a:gd name="T55" fmla="*/ 1 h 770"/>
                      <a:gd name="T56" fmla="*/ 1045 w 992"/>
                      <a:gd name="T57" fmla="*/ 1 h 770"/>
                      <a:gd name="T58" fmla="*/ 1667 w 992"/>
                      <a:gd name="T59" fmla="*/ 1 h 770"/>
                      <a:gd name="T60" fmla="*/ 2271 w 992"/>
                      <a:gd name="T61" fmla="*/ 1 h 770"/>
                      <a:gd name="T62" fmla="*/ 2845 w 992"/>
                      <a:gd name="T63" fmla="*/ 1 h 770"/>
                      <a:gd name="T64" fmla="*/ 3665 w 992"/>
                      <a:gd name="T65" fmla="*/ 0 h 770"/>
                      <a:gd name="T66" fmla="*/ 3694 w 992"/>
                      <a:gd name="T67" fmla="*/ 1 h 770"/>
                      <a:gd name="T68" fmla="*/ 3509 w 992"/>
                      <a:gd name="T69" fmla="*/ 1 h 770"/>
                      <a:gd name="T70" fmla="*/ 3462 w 992"/>
                      <a:gd name="T71" fmla="*/ 1 h 770"/>
                      <a:gd name="T72" fmla="*/ 3694 w 992"/>
                      <a:gd name="T73" fmla="*/ 1 h 770"/>
                      <a:gd name="T74" fmla="*/ 4080 w 992"/>
                      <a:gd name="T75" fmla="*/ 1 h 770"/>
                      <a:gd name="T76" fmla="*/ 4409 w 992"/>
                      <a:gd name="T77" fmla="*/ 1 h 770"/>
                      <a:gd name="T78" fmla="*/ 4928 w 992"/>
                      <a:gd name="T79" fmla="*/ 1 h 770"/>
                      <a:gd name="T80" fmla="*/ 5430 w 992"/>
                      <a:gd name="T81" fmla="*/ 1 h 770"/>
                      <a:gd name="T82" fmla="*/ 5943 w 992"/>
                      <a:gd name="T83" fmla="*/ 1 h 770"/>
                      <a:gd name="T84" fmla="*/ 6619 w 992"/>
                      <a:gd name="T85" fmla="*/ 1 h 770"/>
                      <a:gd name="T86" fmla="*/ 7065 w 992"/>
                      <a:gd name="T87" fmla="*/ 1 h 770"/>
                      <a:gd name="T88" fmla="*/ 7136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50" name="Freeform 151">
                    <a:extLst>
                      <a:ext uri="{FF2B5EF4-FFF2-40B4-BE49-F238E27FC236}">
                        <a16:creationId xmlns:a16="http://schemas.microsoft.com/office/drawing/2014/main" id="{8337327C-E019-4FB9-9157-C9B4AE9115C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2 w 699"/>
                      <a:gd name="T1" fmla="*/ 6 h 1216"/>
                      <a:gd name="T2" fmla="*/ 2 w 699"/>
                      <a:gd name="T3" fmla="*/ 7 h 1216"/>
                      <a:gd name="T4" fmla="*/ 2 w 699"/>
                      <a:gd name="T5" fmla="*/ 7 h 1216"/>
                      <a:gd name="T6" fmla="*/ 3 w 699"/>
                      <a:gd name="T7" fmla="*/ 7 h 1216"/>
                      <a:gd name="T8" fmla="*/ 3 w 699"/>
                      <a:gd name="T9" fmla="*/ 7 h 1216"/>
                      <a:gd name="T10" fmla="*/ 3 w 699"/>
                      <a:gd name="T11" fmla="*/ 8 h 1216"/>
                      <a:gd name="T12" fmla="*/ 3 w 699"/>
                      <a:gd name="T13" fmla="*/ 8 h 1216"/>
                      <a:gd name="T14" fmla="*/ 2 w 699"/>
                      <a:gd name="T15" fmla="*/ 7 h 1216"/>
                      <a:gd name="T16" fmla="*/ 1 w 699"/>
                      <a:gd name="T17" fmla="*/ 7 h 1216"/>
                      <a:gd name="T18" fmla="*/ 1 w 699"/>
                      <a:gd name="T19" fmla="*/ 6 h 1216"/>
                      <a:gd name="T20" fmla="*/ 1 w 699"/>
                      <a:gd name="T21" fmla="*/ 5 h 1216"/>
                      <a:gd name="T22" fmla="*/ 1 w 699"/>
                      <a:gd name="T23" fmla="*/ 4 h 1216"/>
                      <a:gd name="T24" fmla="*/ 1 w 699"/>
                      <a:gd name="T25" fmla="*/ 2 h 1216"/>
                      <a:gd name="T26" fmla="*/ 1 w 699"/>
                      <a:gd name="T27" fmla="*/ 2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2 h 1216"/>
                      <a:gd name="T74" fmla="*/ 1 w 699"/>
                      <a:gd name="T75" fmla="*/ 3 h 1216"/>
                      <a:gd name="T76" fmla="*/ 1 w 699"/>
                      <a:gd name="T77" fmla="*/ 4 h 1216"/>
                      <a:gd name="T78" fmla="*/ 1 w 699"/>
                      <a:gd name="T79" fmla="*/ 5 h 1216"/>
                      <a:gd name="T80" fmla="*/ 1 w 699"/>
                      <a:gd name="T81" fmla="*/ 6 h 1216"/>
                      <a:gd name="T82" fmla="*/ 2 w 699"/>
                      <a:gd name="T83" fmla="*/ 6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51" name="Freeform 152">
                    <a:extLst>
                      <a:ext uri="{FF2B5EF4-FFF2-40B4-BE49-F238E27FC236}">
                        <a16:creationId xmlns:a16="http://schemas.microsoft.com/office/drawing/2014/main" id="{ED1AF943-A006-4081-9DAD-5C5CF12D56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2 w 915"/>
                      <a:gd name="T13" fmla="*/ 1 h 1139"/>
                      <a:gd name="T14" fmla="*/ 3 w 915"/>
                      <a:gd name="T15" fmla="*/ 1 h 1139"/>
                      <a:gd name="T16" fmla="*/ 3 w 915"/>
                      <a:gd name="T17" fmla="*/ 1 h 1139"/>
                      <a:gd name="T18" fmla="*/ 3 w 915"/>
                      <a:gd name="T19" fmla="*/ 1 h 1139"/>
                      <a:gd name="T20" fmla="*/ 3 w 915"/>
                      <a:gd name="T21" fmla="*/ 1 h 1139"/>
                      <a:gd name="T22" fmla="*/ 3 w 915"/>
                      <a:gd name="T23" fmla="*/ 1 h 1139"/>
                      <a:gd name="T24" fmla="*/ 3 w 915"/>
                      <a:gd name="T25" fmla="*/ 1 h 1139"/>
                      <a:gd name="T26" fmla="*/ 4 w 915"/>
                      <a:gd name="T27" fmla="*/ 1 h 1139"/>
                      <a:gd name="T28" fmla="*/ 4 w 915"/>
                      <a:gd name="T29" fmla="*/ 1 h 1139"/>
                      <a:gd name="T30" fmla="*/ 3 w 915"/>
                      <a:gd name="T31" fmla="*/ 1 h 1139"/>
                      <a:gd name="T32" fmla="*/ 3 w 915"/>
                      <a:gd name="T33" fmla="*/ 1 h 1139"/>
                      <a:gd name="T34" fmla="*/ 3 w 915"/>
                      <a:gd name="T35" fmla="*/ 1 h 1139"/>
                      <a:gd name="T36" fmla="*/ 3 w 915"/>
                      <a:gd name="T37" fmla="*/ 1 h 1139"/>
                      <a:gd name="T38" fmla="*/ 3 w 915"/>
                      <a:gd name="T39" fmla="*/ 1 h 1139"/>
                      <a:gd name="T40" fmla="*/ 3 w 915"/>
                      <a:gd name="T41" fmla="*/ 1 h 1139"/>
                      <a:gd name="T42" fmla="*/ 3 w 915"/>
                      <a:gd name="T43" fmla="*/ 1 h 1139"/>
                      <a:gd name="T44" fmla="*/ 3 w 915"/>
                      <a:gd name="T45" fmla="*/ 1 h 1139"/>
                      <a:gd name="T46" fmla="*/ 3 w 915"/>
                      <a:gd name="T47" fmla="*/ 0 h 1139"/>
                      <a:gd name="T48" fmla="*/ 3 w 915"/>
                      <a:gd name="T49" fmla="*/ 1 h 1139"/>
                      <a:gd name="T50" fmla="*/ 3 w 915"/>
                      <a:gd name="T51" fmla="*/ 1 h 1139"/>
                      <a:gd name="T52" fmla="*/ 3 w 915"/>
                      <a:gd name="T53" fmla="*/ 1 h 1139"/>
                      <a:gd name="T54" fmla="*/ 3 w 915"/>
                      <a:gd name="T55" fmla="*/ 1 h 1139"/>
                      <a:gd name="T56" fmla="*/ 3 w 915"/>
                      <a:gd name="T57" fmla="*/ 1 h 1139"/>
                      <a:gd name="T58" fmla="*/ 3 w 915"/>
                      <a:gd name="T59" fmla="*/ 1 h 1139"/>
                      <a:gd name="T60" fmla="*/ 3 w 915"/>
                      <a:gd name="T61" fmla="*/ 1 h 1139"/>
                      <a:gd name="T62" fmla="*/ 3 w 915"/>
                      <a:gd name="T63" fmla="*/ 1 h 1139"/>
                      <a:gd name="T64" fmla="*/ 3 w 915"/>
                      <a:gd name="T65" fmla="*/ 1 h 1139"/>
                      <a:gd name="T66" fmla="*/ 3 w 915"/>
                      <a:gd name="T67" fmla="*/ 1 h 1139"/>
                      <a:gd name="T68" fmla="*/ 3 w 915"/>
                      <a:gd name="T69" fmla="*/ 1 h 1139"/>
                      <a:gd name="T70" fmla="*/ 3 w 915"/>
                      <a:gd name="T71" fmla="*/ 1 h 1139"/>
                      <a:gd name="T72" fmla="*/ 3 w 915"/>
                      <a:gd name="T73" fmla="*/ 1 h 1139"/>
                      <a:gd name="T74" fmla="*/ 2 w 915"/>
                      <a:gd name="T75" fmla="*/ 1 h 1139"/>
                      <a:gd name="T76" fmla="*/ 2 w 915"/>
                      <a:gd name="T77" fmla="*/ 1 h 1139"/>
                      <a:gd name="T78" fmla="*/ 2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2" name="Oval 153">
                  <a:extLst>
                    <a:ext uri="{FF2B5EF4-FFF2-40B4-BE49-F238E27FC236}">
                      <a16:creationId xmlns:a16="http://schemas.microsoft.com/office/drawing/2014/main" id="{9B43802A-ACF0-4DB4-9B6B-1D9131DA247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496" y="1104"/>
                  <a:ext cx="912" cy="912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35" name="Group 154">
                <a:extLst>
                  <a:ext uri="{FF2B5EF4-FFF2-40B4-BE49-F238E27FC236}">
                    <a16:creationId xmlns:a16="http://schemas.microsoft.com/office/drawing/2014/main" id="{AB3C6CE0-B13E-4B24-91E1-2ABD1C82E20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507690" y="5738893"/>
                <a:ext cx="554205" cy="307892"/>
                <a:chOff x="-1152" y="3504"/>
                <a:chExt cx="432" cy="240"/>
              </a:xfrm>
            </p:grpSpPr>
            <p:grpSp>
              <p:nvGrpSpPr>
                <p:cNvPr id="36" name="Group 155">
                  <a:extLst>
                    <a:ext uri="{FF2B5EF4-FFF2-40B4-BE49-F238E27FC236}">
                      <a16:creationId xmlns:a16="http://schemas.microsoft.com/office/drawing/2014/main" id="{1F060964-FF33-4168-BBE4-D3A6D9844A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-1075" y="3504"/>
                  <a:ext cx="256" cy="210"/>
                  <a:chOff x="1728" y="2064"/>
                  <a:chExt cx="768" cy="672"/>
                </a:xfrm>
              </p:grpSpPr>
              <p:sp>
                <p:nvSpPr>
                  <p:cNvPr id="39" name="AutoShape 156">
                    <a:extLst>
                      <a:ext uri="{FF2B5EF4-FFF2-40B4-BE49-F238E27FC236}">
                        <a16:creationId xmlns:a16="http://schemas.microsoft.com/office/drawing/2014/main" id="{4A7B3B72-B760-4B28-AE53-4CE626F0214F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rPr>
                      <a:t>small</a:t>
                    </a:r>
                    <a:endParaRPr kumimoji="0" lang="en-CA" altLang="en-US" sz="1400" b="0" i="0" u="none" strike="noStrike" kern="1200" cap="none" spc="0" normalizeH="0" baseline="-8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0" name="Line 157">
                    <a:extLst>
                      <a:ext uri="{FF2B5EF4-FFF2-40B4-BE49-F238E27FC236}">
                        <a16:creationId xmlns:a16="http://schemas.microsoft.com/office/drawing/2014/main" id="{B0A894BB-D1BB-42D7-B3A0-7FA5A77219B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37" name="Line 158">
                  <a:extLst>
                    <a:ext uri="{FF2B5EF4-FFF2-40B4-BE49-F238E27FC236}">
                      <a16:creationId xmlns:a16="http://schemas.microsoft.com/office/drawing/2014/main" id="{28ECED5A-17CA-4C7E-8381-36DAFB4B241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8" name="Line 159">
                  <a:extLst>
                    <a:ext uri="{FF2B5EF4-FFF2-40B4-BE49-F238E27FC236}">
                      <a16:creationId xmlns:a16="http://schemas.microsoft.com/office/drawing/2014/main" id="{8AE62D3D-F4FE-4317-89FF-23DE3A2A52D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  <p:sp>
          <p:nvSpPr>
            <p:cNvPr id="33" name="Text Box 160">
              <a:extLst>
                <a:ext uri="{FF2B5EF4-FFF2-40B4-BE49-F238E27FC236}">
                  <a16:creationId xmlns:a16="http://schemas.microsoft.com/office/drawing/2014/main" id="{6DF4A453-6B9E-48DA-B937-285B22BC07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3955" y="5410083"/>
              <a:ext cx="362631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Maintaining Post-Condition</a:t>
              </a:r>
            </a:p>
          </p:txBody>
        </p:sp>
      </p:grpSp>
      <p:grpSp>
        <p:nvGrpSpPr>
          <p:cNvPr id="193536" name="Group 193535">
            <a:extLst>
              <a:ext uri="{FF2B5EF4-FFF2-40B4-BE49-F238E27FC236}">
                <a16:creationId xmlns:a16="http://schemas.microsoft.com/office/drawing/2014/main" id="{2B887798-A1A2-4158-8A16-436557FDFE08}"/>
              </a:ext>
            </a:extLst>
          </p:cNvPr>
          <p:cNvGrpSpPr/>
          <p:nvPr/>
        </p:nvGrpSpPr>
        <p:grpSpPr>
          <a:xfrm>
            <a:off x="152400" y="1990569"/>
            <a:ext cx="7672716" cy="1752717"/>
            <a:chOff x="1477634" y="3962400"/>
            <a:chExt cx="7672716" cy="1752717"/>
          </a:xfrm>
        </p:grpSpPr>
        <p:grpSp>
          <p:nvGrpSpPr>
            <p:cNvPr id="6" name="Group 137">
              <a:extLst>
                <a:ext uri="{FF2B5EF4-FFF2-40B4-BE49-F238E27FC236}">
                  <a16:creationId xmlns:a16="http://schemas.microsoft.com/office/drawing/2014/main" id="{F29EBB5B-D379-44B9-AA92-8C4289244F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257" y="4286366"/>
              <a:ext cx="6415093" cy="1428751"/>
              <a:chOff x="2160" y="1870"/>
              <a:chExt cx="4041" cy="900"/>
            </a:xfrm>
          </p:grpSpPr>
          <p:sp>
            <p:nvSpPr>
              <p:cNvPr id="27" name="Text Box 138">
                <a:extLst>
                  <a:ext uri="{FF2B5EF4-FFF2-40B4-BE49-F238E27FC236}">
                    <a16:creationId xmlns:a16="http://schemas.microsoft.com/office/drawing/2014/main" id="{B11A58D6-5DBE-43BF-994C-F57BE09BB7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212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99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itchFamily="18" charset="0"/>
                  </a:rPr>
                  <a:t>¬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too small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28" name="Text Box 139">
                <a:extLst>
                  <a:ext uri="{FF2B5EF4-FFF2-40B4-BE49-F238E27FC236}">
                    <a16:creationId xmlns:a16="http://schemas.microsoft.com/office/drawing/2014/main" id="{30C59E9D-48A7-4E2F-A3E1-0F8CDEEC5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014"/>
                <a:ext cx="1998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Instances-Smaller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" name="AutoShape 140">
                <a:extLst>
                  <a:ext uri="{FF2B5EF4-FFF2-40B4-BE49-F238E27FC236}">
                    <a16:creationId xmlns:a16="http://schemas.microsoft.com/office/drawing/2014/main" id="{71FCAD0C-DDD4-4CDB-997C-880EB8278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8" name="Text Box 160">
              <a:extLst>
                <a:ext uri="{FF2B5EF4-FFF2-40B4-BE49-F238E27FC236}">
                  <a16:creationId xmlns:a16="http://schemas.microsoft.com/office/drawing/2014/main" id="{C8C0D319-3DCA-4690-81AE-6E7242046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590" y="3962400"/>
              <a:ext cx="35060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Maintaining Pre-Condition</a:t>
              </a: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846DAFBD-8686-42B1-B9AE-6ED22DD58EE9}"/>
                </a:ext>
              </a:extLst>
            </p:cNvPr>
            <p:cNvGrpSpPr/>
            <p:nvPr/>
          </p:nvGrpSpPr>
          <p:grpSpPr>
            <a:xfrm>
              <a:off x="1477634" y="4168053"/>
              <a:ext cx="1169988" cy="1169988"/>
              <a:chOff x="1477634" y="4168053"/>
              <a:chExt cx="1169988" cy="1169988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1B9F1043-0023-45A7-8EDF-9CCF999EFE5D}"/>
                  </a:ext>
                </a:extLst>
              </p:cNvPr>
              <p:cNvGrpSpPr/>
              <p:nvPr/>
            </p:nvGrpSpPr>
            <p:grpSpPr>
              <a:xfrm>
                <a:off x="1477634" y="4168053"/>
                <a:ext cx="1169988" cy="1169988"/>
                <a:chOff x="1477634" y="4168053"/>
                <a:chExt cx="1169988" cy="1169988"/>
              </a:xfrm>
            </p:grpSpPr>
            <p:sp>
              <p:nvSpPr>
                <p:cNvPr id="17" name="Oval 153">
                  <a:extLst>
                    <a:ext uri="{FF2B5EF4-FFF2-40B4-BE49-F238E27FC236}">
                      <a16:creationId xmlns:a16="http://schemas.microsoft.com/office/drawing/2014/main" id="{ADF6856D-C8B9-473E-AC15-F82738DBA721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477634" y="4168053"/>
                  <a:ext cx="1169988" cy="1169988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grpSp>
              <p:nvGrpSpPr>
                <p:cNvPr id="10" name="Group 154">
                  <a:extLst>
                    <a:ext uri="{FF2B5EF4-FFF2-40B4-BE49-F238E27FC236}">
                      <a16:creationId xmlns:a16="http://schemas.microsoft.com/office/drawing/2014/main" id="{68CBAB05-6186-4C25-8D80-6D81B21D85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539212" y="4291210"/>
                  <a:ext cx="554205" cy="307892"/>
                  <a:chOff x="-1152" y="3504"/>
                  <a:chExt cx="432" cy="240"/>
                </a:xfrm>
              </p:grpSpPr>
              <p:grpSp>
                <p:nvGrpSpPr>
                  <p:cNvPr id="11" name="Group 155">
                    <a:extLst>
                      <a:ext uri="{FF2B5EF4-FFF2-40B4-BE49-F238E27FC236}">
                        <a16:creationId xmlns:a16="http://schemas.microsoft.com/office/drawing/2014/main" id="{9A228D49-CF6E-4C78-9576-4CCF6E1F5386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-1075" y="3504"/>
                    <a:ext cx="256" cy="210"/>
                    <a:chOff x="1728" y="2064"/>
                    <a:chExt cx="768" cy="672"/>
                  </a:xfrm>
                </p:grpSpPr>
                <p:sp>
                  <p:nvSpPr>
                    <p:cNvPr id="14" name="AutoShape 156">
                      <a:extLst>
                        <a:ext uri="{FF2B5EF4-FFF2-40B4-BE49-F238E27FC236}">
                          <a16:creationId xmlns:a16="http://schemas.microsoft.com/office/drawing/2014/main" id="{3EC70DA2-6B4B-4F71-9DF4-21DB76A0FBDC}"/>
                        </a:ext>
                      </a:extLst>
                    </p:cNvPr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728" y="2064"/>
                      <a:ext cx="768" cy="576"/>
                    </a:xfrm>
                    <a:prstGeom prst="horizontalScroll">
                      <a:avLst>
                        <a:gd name="adj" fmla="val 12500"/>
                      </a:avLst>
                    </a:prstGeom>
                    <a:solidFill>
                      <a:srgbClr val="FFFFFF"/>
                    </a:solidFill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400" b="0" i="0" u="none" strike="noStrike" kern="1200" cap="none" spc="0" normalizeH="0" baseline="-8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rPr>
                        <a:t>small</a:t>
                      </a:r>
                      <a:endParaRPr kumimoji="0" lang="en-CA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5" name="Line 157">
                      <a:extLst>
                        <a:ext uri="{FF2B5EF4-FFF2-40B4-BE49-F238E27FC236}">
                          <a16:creationId xmlns:a16="http://schemas.microsoft.com/office/drawing/2014/main" id="{B88A6880-5261-4183-97CB-7F2EFFFFF49E}"/>
                        </a:ext>
                      </a:extLst>
                    </p:cNvPr>
                    <p:cNvSpPr>
                      <a:spLocks noChangeAspect="1" noChangeShapeType="1"/>
                    </p:cNvSpPr>
                    <p:nvPr/>
                  </p:nvSpPr>
                  <p:spPr bwMode="auto">
                    <a:xfrm>
                      <a:off x="2112" y="2592"/>
                      <a:ext cx="0" cy="144"/>
                    </a:xfrm>
                    <a:prstGeom prst="line">
                      <a:avLst/>
                    </a:prstGeom>
                    <a:noFill/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12" name="Line 158">
                    <a:extLst>
                      <a:ext uri="{FF2B5EF4-FFF2-40B4-BE49-F238E27FC236}">
                        <a16:creationId xmlns:a16="http://schemas.microsoft.com/office/drawing/2014/main" id="{7BD74EEA-10AB-4C4F-B662-58E4FEAA59F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13" name="Line 159">
                    <a:extLst>
                      <a:ext uri="{FF2B5EF4-FFF2-40B4-BE49-F238E27FC236}">
                        <a16:creationId xmlns:a16="http://schemas.microsoft.com/office/drawing/2014/main" id="{4A299471-B45D-41E8-B73D-9553D9178F7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pic>
              <p:nvPicPr>
                <p:cNvPr id="55" name="Picture 10">
                  <a:extLst>
                    <a:ext uri="{FF2B5EF4-FFF2-40B4-BE49-F238E27FC236}">
                      <a16:creationId xmlns:a16="http://schemas.microsoft.com/office/drawing/2014/main" id="{B6723CDF-567C-469D-92F1-7F2BD04C27F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13452" y="4572000"/>
                  <a:ext cx="339258" cy="4953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" name="Picture 10">
                  <a:extLst>
                    <a:ext uri="{FF2B5EF4-FFF2-40B4-BE49-F238E27FC236}">
                      <a16:creationId xmlns:a16="http://schemas.microsoft.com/office/drawing/2014/main" id="{FED56809-5E88-438F-99FE-EADDD9DEFF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9800" y="4823792"/>
                  <a:ext cx="250353" cy="3655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0" name="Group 146">
                <a:extLst>
                  <a:ext uri="{FF2B5EF4-FFF2-40B4-BE49-F238E27FC236}">
                    <a16:creationId xmlns:a16="http://schemas.microsoft.com/office/drawing/2014/main" id="{614516D5-2B75-4E39-8959-E6D1D09A624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360341">
                <a:off x="1819076" y="4366545"/>
                <a:ext cx="539398" cy="676415"/>
                <a:chOff x="2227" y="1194"/>
                <a:chExt cx="1944" cy="2413"/>
              </a:xfrm>
            </p:grpSpPr>
            <p:sp>
              <p:nvSpPr>
                <p:cNvPr id="21" name="Freeform 147">
                  <a:extLst>
                    <a:ext uri="{FF2B5EF4-FFF2-40B4-BE49-F238E27FC236}">
                      <a16:creationId xmlns:a16="http://schemas.microsoft.com/office/drawing/2014/main" id="{A1A6BC25-C602-4470-8ECE-B053AF54F0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08" y="1513"/>
                  <a:ext cx="406" cy="340"/>
                </a:xfrm>
                <a:custGeom>
                  <a:avLst/>
                  <a:gdLst>
                    <a:gd name="T0" fmla="*/ 1 w 600"/>
                    <a:gd name="T1" fmla="*/ 1 h 608"/>
                    <a:gd name="T2" fmla="*/ 1 w 600"/>
                    <a:gd name="T3" fmla="*/ 1 h 608"/>
                    <a:gd name="T4" fmla="*/ 1 w 600"/>
                    <a:gd name="T5" fmla="*/ 1 h 608"/>
                    <a:gd name="T6" fmla="*/ 1 w 600"/>
                    <a:gd name="T7" fmla="*/ 1 h 608"/>
                    <a:gd name="T8" fmla="*/ 1 w 600"/>
                    <a:gd name="T9" fmla="*/ 0 h 608"/>
                    <a:gd name="T10" fmla="*/ 1 w 600"/>
                    <a:gd name="T11" fmla="*/ 1 h 608"/>
                    <a:gd name="T12" fmla="*/ 1 w 600"/>
                    <a:gd name="T13" fmla="*/ 1 h 608"/>
                    <a:gd name="T14" fmla="*/ 0 w 600"/>
                    <a:gd name="T15" fmla="*/ 1 h 608"/>
                    <a:gd name="T16" fmla="*/ 1 w 600"/>
                    <a:gd name="T17" fmla="*/ 1 h 608"/>
                    <a:gd name="T18" fmla="*/ 1 w 600"/>
                    <a:gd name="T19" fmla="*/ 1 h 608"/>
                    <a:gd name="T20" fmla="*/ 1 w 600"/>
                    <a:gd name="T21" fmla="*/ 1 h 608"/>
                    <a:gd name="T22" fmla="*/ 1 w 600"/>
                    <a:gd name="T23" fmla="*/ 1 h 608"/>
                    <a:gd name="T24" fmla="*/ 1 w 600"/>
                    <a:gd name="T25" fmla="*/ 1 h 608"/>
                    <a:gd name="T26" fmla="*/ 1 w 600"/>
                    <a:gd name="T27" fmla="*/ 1 h 608"/>
                    <a:gd name="T28" fmla="*/ 1 w 600"/>
                    <a:gd name="T29" fmla="*/ 1 h 608"/>
                    <a:gd name="T30" fmla="*/ 1 w 600"/>
                    <a:gd name="T31" fmla="*/ 1 h 608"/>
                    <a:gd name="T32" fmla="*/ 1 w 600"/>
                    <a:gd name="T33" fmla="*/ 1 h 608"/>
                    <a:gd name="T34" fmla="*/ 1 w 600"/>
                    <a:gd name="T35" fmla="*/ 1 h 608"/>
                    <a:gd name="T36" fmla="*/ 2 w 600"/>
                    <a:gd name="T37" fmla="*/ 1 h 608"/>
                    <a:gd name="T38" fmla="*/ 2 w 600"/>
                    <a:gd name="T39" fmla="*/ 1 h 608"/>
                    <a:gd name="T40" fmla="*/ 2 w 600"/>
                    <a:gd name="T41" fmla="*/ 1 h 608"/>
                    <a:gd name="T42" fmla="*/ 1 w 600"/>
                    <a:gd name="T43" fmla="*/ 1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2" name="Freeform 148">
                  <a:extLst>
                    <a:ext uri="{FF2B5EF4-FFF2-40B4-BE49-F238E27FC236}">
                      <a16:creationId xmlns:a16="http://schemas.microsoft.com/office/drawing/2014/main" id="{32322714-4D62-41FB-A992-E420C2997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999" y="1873"/>
                  <a:ext cx="418" cy="758"/>
                </a:xfrm>
                <a:custGeom>
                  <a:avLst/>
                  <a:gdLst>
                    <a:gd name="T0" fmla="*/ 1 w 619"/>
                    <a:gd name="T1" fmla="*/ 1 h 1085"/>
                    <a:gd name="T2" fmla="*/ 1 w 619"/>
                    <a:gd name="T3" fmla="*/ 1 h 1085"/>
                    <a:gd name="T4" fmla="*/ 1 w 619"/>
                    <a:gd name="T5" fmla="*/ 1 h 1085"/>
                    <a:gd name="T6" fmla="*/ 2 w 619"/>
                    <a:gd name="T7" fmla="*/ 0 h 1085"/>
                    <a:gd name="T8" fmla="*/ 2 w 619"/>
                    <a:gd name="T9" fmla="*/ 1 h 1085"/>
                    <a:gd name="T10" fmla="*/ 2 w 619"/>
                    <a:gd name="T11" fmla="*/ 1 h 1085"/>
                    <a:gd name="T12" fmla="*/ 2 w 619"/>
                    <a:gd name="T13" fmla="*/ 1 h 1085"/>
                    <a:gd name="T14" fmla="*/ 2 w 619"/>
                    <a:gd name="T15" fmla="*/ 2 h 1085"/>
                    <a:gd name="T16" fmla="*/ 2 w 619"/>
                    <a:gd name="T17" fmla="*/ 3 h 1085"/>
                    <a:gd name="T18" fmla="*/ 1 w 619"/>
                    <a:gd name="T19" fmla="*/ 3 h 1085"/>
                    <a:gd name="T20" fmla="*/ 1 w 619"/>
                    <a:gd name="T21" fmla="*/ 4 h 1085"/>
                    <a:gd name="T22" fmla="*/ 1 w 619"/>
                    <a:gd name="T23" fmla="*/ 5 h 1085"/>
                    <a:gd name="T24" fmla="*/ 2 w 619"/>
                    <a:gd name="T25" fmla="*/ 5 h 1085"/>
                    <a:gd name="T26" fmla="*/ 2 w 619"/>
                    <a:gd name="T27" fmla="*/ 6 h 1085"/>
                    <a:gd name="T28" fmla="*/ 1 w 619"/>
                    <a:gd name="T29" fmla="*/ 7 h 1085"/>
                    <a:gd name="T30" fmla="*/ 1 w 619"/>
                    <a:gd name="T31" fmla="*/ 7 h 1085"/>
                    <a:gd name="T32" fmla="*/ 1 w 619"/>
                    <a:gd name="T33" fmla="*/ 7 h 1085"/>
                    <a:gd name="T34" fmla="*/ 1 w 619"/>
                    <a:gd name="T35" fmla="*/ 7 h 1085"/>
                    <a:gd name="T36" fmla="*/ 1 w 619"/>
                    <a:gd name="T37" fmla="*/ 7 h 1085"/>
                    <a:gd name="T38" fmla="*/ 1 w 619"/>
                    <a:gd name="T39" fmla="*/ 6 h 1085"/>
                    <a:gd name="T40" fmla="*/ 0 w 619"/>
                    <a:gd name="T41" fmla="*/ 5 h 1085"/>
                    <a:gd name="T42" fmla="*/ 1 w 619"/>
                    <a:gd name="T43" fmla="*/ 4 h 1085"/>
                    <a:gd name="T44" fmla="*/ 1 w 619"/>
                    <a:gd name="T45" fmla="*/ 3 h 1085"/>
                    <a:gd name="T46" fmla="*/ 1 w 619"/>
                    <a:gd name="T47" fmla="*/ 1 h 1085"/>
                    <a:gd name="T48" fmla="*/ 1 w 619"/>
                    <a:gd name="T49" fmla="*/ 1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3" name="Freeform 149">
                  <a:extLst>
                    <a:ext uri="{FF2B5EF4-FFF2-40B4-BE49-F238E27FC236}">
                      <a16:creationId xmlns:a16="http://schemas.microsoft.com/office/drawing/2014/main" id="{6A01C223-FB25-4504-A945-BCDC1CDE475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3504" y="2064"/>
                  <a:ext cx="812" cy="523"/>
                </a:xfrm>
                <a:custGeom>
                  <a:avLst/>
                  <a:gdLst>
                    <a:gd name="T0" fmla="*/ 0 w 782"/>
                    <a:gd name="T1" fmla="*/ 1 h 808"/>
                    <a:gd name="T2" fmla="*/ 113 w 782"/>
                    <a:gd name="T3" fmla="*/ 0 h 808"/>
                    <a:gd name="T4" fmla="*/ 275 w 782"/>
                    <a:gd name="T5" fmla="*/ 0 h 808"/>
                    <a:gd name="T6" fmla="*/ 580 w 782"/>
                    <a:gd name="T7" fmla="*/ 1 h 808"/>
                    <a:gd name="T8" fmla="*/ 941 w 782"/>
                    <a:gd name="T9" fmla="*/ 1 h 808"/>
                    <a:gd name="T10" fmla="*/ 1074 w 782"/>
                    <a:gd name="T11" fmla="*/ 1 h 808"/>
                    <a:gd name="T12" fmla="*/ 1135 w 782"/>
                    <a:gd name="T13" fmla="*/ 1 h 808"/>
                    <a:gd name="T14" fmla="*/ 1147 w 782"/>
                    <a:gd name="T15" fmla="*/ 1 h 808"/>
                    <a:gd name="T16" fmla="*/ 1107 w 782"/>
                    <a:gd name="T17" fmla="*/ 1 h 808"/>
                    <a:gd name="T18" fmla="*/ 995 w 782"/>
                    <a:gd name="T19" fmla="*/ 1 h 808"/>
                    <a:gd name="T20" fmla="*/ 851 w 782"/>
                    <a:gd name="T21" fmla="*/ 1 h 808"/>
                    <a:gd name="T22" fmla="*/ 746 w 782"/>
                    <a:gd name="T23" fmla="*/ 1 h 808"/>
                    <a:gd name="T24" fmla="*/ 698 w 782"/>
                    <a:gd name="T25" fmla="*/ 1 h 808"/>
                    <a:gd name="T26" fmla="*/ 667 w 782"/>
                    <a:gd name="T27" fmla="*/ 1 h 808"/>
                    <a:gd name="T28" fmla="*/ 678 w 782"/>
                    <a:gd name="T29" fmla="*/ 2 h 808"/>
                    <a:gd name="T30" fmla="*/ 686 w 782"/>
                    <a:gd name="T31" fmla="*/ 2 h 808"/>
                    <a:gd name="T32" fmla="*/ 815 w 782"/>
                    <a:gd name="T33" fmla="*/ 2 h 808"/>
                    <a:gd name="T34" fmla="*/ 1019 w 782"/>
                    <a:gd name="T35" fmla="*/ 2 h 808"/>
                    <a:gd name="T36" fmla="*/ 1147 w 782"/>
                    <a:gd name="T37" fmla="*/ 2 h 808"/>
                    <a:gd name="T38" fmla="*/ 1283 w 782"/>
                    <a:gd name="T39" fmla="*/ 2 h 808"/>
                    <a:gd name="T40" fmla="*/ 1325 w 782"/>
                    <a:gd name="T41" fmla="*/ 2 h 808"/>
                    <a:gd name="T42" fmla="*/ 1283 w 782"/>
                    <a:gd name="T43" fmla="*/ 2 h 808"/>
                    <a:gd name="T44" fmla="*/ 1228 w 782"/>
                    <a:gd name="T45" fmla="*/ 2 h 808"/>
                    <a:gd name="T46" fmla="*/ 1135 w 782"/>
                    <a:gd name="T47" fmla="*/ 2 h 808"/>
                    <a:gd name="T48" fmla="*/ 1013 w 782"/>
                    <a:gd name="T49" fmla="*/ 2 h 808"/>
                    <a:gd name="T50" fmla="*/ 881 w 782"/>
                    <a:gd name="T51" fmla="*/ 2 h 808"/>
                    <a:gd name="T52" fmla="*/ 667 w 782"/>
                    <a:gd name="T53" fmla="*/ 2 h 808"/>
                    <a:gd name="T54" fmla="*/ 601 w 782"/>
                    <a:gd name="T55" fmla="*/ 2 h 808"/>
                    <a:gd name="T56" fmla="*/ 566 w 782"/>
                    <a:gd name="T57" fmla="*/ 2 h 808"/>
                    <a:gd name="T58" fmla="*/ 566 w 782"/>
                    <a:gd name="T59" fmla="*/ 2 h 808"/>
                    <a:gd name="T60" fmla="*/ 566 w 782"/>
                    <a:gd name="T61" fmla="*/ 1 h 808"/>
                    <a:gd name="T62" fmla="*/ 658 w 782"/>
                    <a:gd name="T63" fmla="*/ 1 h 808"/>
                    <a:gd name="T64" fmla="*/ 794 w 782"/>
                    <a:gd name="T65" fmla="*/ 1 h 808"/>
                    <a:gd name="T66" fmla="*/ 915 w 782"/>
                    <a:gd name="T67" fmla="*/ 1 h 808"/>
                    <a:gd name="T68" fmla="*/ 990 w 782"/>
                    <a:gd name="T69" fmla="*/ 1 h 808"/>
                    <a:gd name="T70" fmla="*/ 1029 w 782"/>
                    <a:gd name="T71" fmla="*/ 1 h 808"/>
                    <a:gd name="T72" fmla="*/ 1013 w 782"/>
                    <a:gd name="T73" fmla="*/ 1 h 808"/>
                    <a:gd name="T74" fmla="*/ 957 w 782"/>
                    <a:gd name="T75" fmla="*/ 1 h 808"/>
                    <a:gd name="T76" fmla="*/ 881 w 782"/>
                    <a:gd name="T77" fmla="*/ 1 h 808"/>
                    <a:gd name="T78" fmla="*/ 794 w 782"/>
                    <a:gd name="T79" fmla="*/ 1 h 808"/>
                    <a:gd name="T80" fmla="*/ 607 w 782"/>
                    <a:gd name="T81" fmla="*/ 1 h 808"/>
                    <a:gd name="T82" fmla="*/ 327 w 782"/>
                    <a:gd name="T83" fmla="*/ 1 h 808"/>
                    <a:gd name="T84" fmla="*/ 118 w 782"/>
                    <a:gd name="T85" fmla="*/ 1 h 808"/>
                    <a:gd name="T86" fmla="*/ 34 w 782"/>
                    <a:gd name="T87" fmla="*/ 1 h 808"/>
                    <a:gd name="T88" fmla="*/ 0 w 782"/>
                    <a:gd name="T89" fmla="*/ 1 h 808"/>
                    <a:gd name="T90" fmla="*/ 0 w 782"/>
                    <a:gd name="T91" fmla="*/ 1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4" name="Freeform 150">
                  <a:extLst>
                    <a:ext uri="{FF2B5EF4-FFF2-40B4-BE49-F238E27FC236}">
                      <a16:creationId xmlns:a16="http://schemas.microsoft.com/office/drawing/2014/main" id="{BDC03D35-2D89-4AD7-A77A-87F224653D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4121048">
                  <a:off x="2675" y="2797"/>
                  <a:ext cx="1159" cy="461"/>
                </a:xfrm>
                <a:custGeom>
                  <a:avLst/>
                  <a:gdLst>
                    <a:gd name="T0" fmla="*/ 7136 w 992"/>
                    <a:gd name="T1" fmla="*/ 1 h 770"/>
                    <a:gd name="T2" fmla="*/ 7271 w 992"/>
                    <a:gd name="T3" fmla="*/ 1 h 770"/>
                    <a:gd name="T4" fmla="*/ 7771 w 992"/>
                    <a:gd name="T5" fmla="*/ 1 h 770"/>
                    <a:gd name="T6" fmla="*/ 8390 w 992"/>
                    <a:gd name="T7" fmla="*/ 1 h 770"/>
                    <a:gd name="T8" fmla="*/ 8757 w 992"/>
                    <a:gd name="T9" fmla="*/ 1 h 770"/>
                    <a:gd name="T10" fmla="*/ 8596 w 992"/>
                    <a:gd name="T11" fmla="*/ 1 h 770"/>
                    <a:gd name="T12" fmla="*/ 8254 w 992"/>
                    <a:gd name="T13" fmla="*/ 1 h 770"/>
                    <a:gd name="T14" fmla="*/ 7569 w 992"/>
                    <a:gd name="T15" fmla="*/ 1 h 770"/>
                    <a:gd name="T16" fmla="*/ 6723 w 992"/>
                    <a:gd name="T17" fmla="*/ 1 h 770"/>
                    <a:gd name="T18" fmla="*/ 6018 w 992"/>
                    <a:gd name="T19" fmla="*/ 1 h 770"/>
                    <a:gd name="T20" fmla="*/ 5228 w 992"/>
                    <a:gd name="T21" fmla="*/ 1 h 770"/>
                    <a:gd name="T22" fmla="*/ 4475 w 992"/>
                    <a:gd name="T23" fmla="*/ 1 h 770"/>
                    <a:gd name="T24" fmla="*/ 3903 w 992"/>
                    <a:gd name="T25" fmla="*/ 1 h 770"/>
                    <a:gd name="T26" fmla="*/ 3694 w 992"/>
                    <a:gd name="T27" fmla="*/ 1 h 770"/>
                    <a:gd name="T28" fmla="*/ 3462 w 992"/>
                    <a:gd name="T29" fmla="*/ 1 h 770"/>
                    <a:gd name="T30" fmla="*/ 3190 w 992"/>
                    <a:gd name="T31" fmla="*/ 1 h 770"/>
                    <a:gd name="T32" fmla="*/ 2986 w 992"/>
                    <a:gd name="T33" fmla="*/ 1 h 770"/>
                    <a:gd name="T34" fmla="*/ 2986 w 992"/>
                    <a:gd name="T35" fmla="*/ 1 h 770"/>
                    <a:gd name="T36" fmla="*/ 2845 w 992"/>
                    <a:gd name="T37" fmla="*/ 1 h 770"/>
                    <a:gd name="T38" fmla="*/ 2455 w 992"/>
                    <a:gd name="T39" fmla="*/ 1 h 770"/>
                    <a:gd name="T40" fmla="*/ 1973 w 992"/>
                    <a:gd name="T41" fmla="*/ 1 h 770"/>
                    <a:gd name="T42" fmla="*/ 1525 w 992"/>
                    <a:gd name="T43" fmla="*/ 1 h 770"/>
                    <a:gd name="T44" fmla="*/ 1012 w 992"/>
                    <a:gd name="T45" fmla="*/ 1 h 770"/>
                    <a:gd name="T46" fmla="*/ 234 w 992"/>
                    <a:gd name="T47" fmla="*/ 1 h 770"/>
                    <a:gd name="T48" fmla="*/ 0 w 992"/>
                    <a:gd name="T49" fmla="*/ 1 h 770"/>
                    <a:gd name="T50" fmla="*/ 0 w 992"/>
                    <a:gd name="T51" fmla="*/ 1 h 770"/>
                    <a:gd name="T52" fmla="*/ 348 w 992"/>
                    <a:gd name="T53" fmla="*/ 1 h 770"/>
                    <a:gd name="T54" fmla="*/ 722 w 992"/>
                    <a:gd name="T55" fmla="*/ 1 h 770"/>
                    <a:gd name="T56" fmla="*/ 1045 w 992"/>
                    <a:gd name="T57" fmla="*/ 1 h 770"/>
                    <a:gd name="T58" fmla="*/ 1667 w 992"/>
                    <a:gd name="T59" fmla="*/ 1 h 770"/>
                    <a:gd name="T60" fmla="*/ 2271 w 992"/>
                    <a:gd name="T61" fmla="*/ 1 h 770"/>
                    <a:gd name="T62" fmla="*/ 2845 w 992"/>
                    <a:gd name="T63" fmla="*/ 1 h 770"/>
                    <a:gd name="T64" fmla="*/ 3665 w 992"/>
                    <a:gd name="T65" fmla="*/ 0 h 770"/>
                    <a:gd name="T66" fmla="*/ 3694 w 992"/>
                    <a:gd name="T67" fmla="*/ 1 h 770"/>
                    <a:gd name="T68" fmla="*/ 3509 w 992"/>
                    <a:gd name="T69" fmla="*/ 1 h 770"/>
                    <a:gd name="T70" fmla="*/ 3462 w 992"/>
                    <a:gd name="T71" fmla="*/ 1 h 770"/>
                    <a:gd name="T72" fmla="*/ 3694 w 992"/>
                    <a:gd name="T73" fmla="*/ 1 h 770"/>
                    <a:gd name="T74" fmla="*/ 4080 w 992"/>
                    <a:gd name="T75" fmla="*/ 1 h 770"/>
                    <a:gd name="T76" fmla="*/ 4409 w 992"/>
                    <a:gd name="T77" fmla="*/ 1 h 770"/>
                    <a:gd name="T78" fmla="*/ 4928 w 992"/>
                    <a:gd name="T79" fmla="*/ 1 h 770"/>
                    <a:gd name="T80" fmla="*/ 5430 w 992"/>
                    <a:gd name="T81" fmla="*/ 1 h 770"/>
                    <a:gd name="T82" fmla="*/ 5943 w 992"/>
                    <a:gd name="T83" fmla="*/ 1 h 770"/>
                    <a:gd name="T84" fmla="*/ 6619 w 992"/>
                    <a:gd name="T85" fmla="*/ 1 h 770"/>
                    <a:gd name="T86" fmla="*/ 7065 w 992"/>
                    <a:gd name="T87" fmla="*/ 1 h 770"/>
                    <a:gd name="T88" fmla="*/ 7136 w 992"/>
                    <a:gd name="T89" fmla="*/ 1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5" name="Freeform 151">
                  <a:extLst>
                    <a:ext uri="{FF2B5EF4-FFF2-40B4-BE49-F238E27FC236}">
                      <a16:creationId xmlns:a16="http://schemas.microsoft.com/office/drawing/2014/main" id="{7633CF4A-78D8-48F1-BB08-D43E06007CF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414" y="1540"/>
                  <a:ext cx="474" cy="848"/>
                </a:xfrm>
                <a:custGeom>
                  <a:avLst/>
                  <a:gdLst>
                    <a:gd name="T0" fmla="*/ 2 w 699"/>
                    <a:gd name="T1" fmla="*/ 6 h 1216"/>
                    <a:gd name="T2" fmla="*/ 2 w 699"/>
                    <a:gd name="T3" fmla="*/ 7 h 1216"/>
                    <a:gd name="T4" fmla="*/ 2 w 699"/>
                    <a:gd name="T5" fmla="*/ 7 h 1216"/>
                    <a:gd name="T6" fmla="*/ 3 w 699"/>
                    <a:gd name="T7" fmla="*/ 7 h 1216"/>
                    <a:gd name="T8" fmla="*/ 3 w 699"/>
                    <a:gd name="T9" fmla="*/ 7 h 1216"/>
                    <a:gd name="T10" fmla="*/ 3 w 699"/>
                    <a:gd name="T11" fmla="*/ 8 h 1216"/>
                    <a:gd name="T12" fmla="*/ 3 w 699"/>
                    <a:gd name="T13" fmla="*/ 8 h 1216"/>
                    <a:gd name="T14" fmla="*/ 2 w 699"/>
                    <a:gd name="T15" fmla="*/ 7 h 1216"/>
                    <a:gd name="T16" fmla="*/ 1 w 699"/>
                    <a:gd name="T17" fmla="*/ 7 h 1216"/>
                    <a:gd name="T18" fmla="*/ 1 w 699"/>
                    <a:gd name="T19" fmla="*/ 6 h 1216"/>
                    <a:gd name="T20" fmla="*/ 1 w 699"/>
                    <a:gd name="T21" fmla="*/ 5 h 1216"/>
                    <a:gd name="T22" fmla="*/ 1 w 699"/>
                    <a:gd name="T23" fmla="*/ 4 h 1216"/>
                    <a:gd name="T24" fmla="*/ 1 w 699"/>
                    <a:gd name="T25" fmla="*/ 2 h 1216"/>
                    <a:gd name="T26" fmla="*/ 1 w 699"/>
                    <a:gd name="T27" fmla="*/ 2 h 1216"/>
                    <a:gd name="T28" fmla="*/ 1 w 699"/>
                    <a:gd name="T29" fmla="*/ 1 h 1216"/>
                    <a:gd name="T30" fmla="*/ 1 w 699"/>
                    <a:gd name="T31" fmla="*/ 1 h 1216"/>
                    <a:gd name="T32" fmla="*/ 0 w 699"/>
                    <a:gd name="T33" fmla="*/ 1 h 1216"/>
                    <a:gd name="T34" fmla="*/ 1 w 699"/>
                    <a:gd name="T35" fmla="*/ 1 h 1216"/>
                    <a:gd name="T36" fmla="*/ 1 w 699"/>
                    <a:gd name="T37" fmla="*/ 1 h 1216"/>
                    <a:gd name="T38" fmla="*/ 1 w 699"/>
                    <a:gd name="T39" fmla="*/ 1 h 1216"/>
                    <a:gd name="T40" fmla="*/ 1 w 699"/>
                    <a:gd name="T41" fmla="*/ 1 h 1216"/>
                    <a:gd name="T42" fmla="*/ 1 w 699"/>
                    <a:gd name="T43" fmla="*/ 1 h 1216"/>
                    <a:gd name="T44" fmla="*/ 1 w 699"/>
                    <a:gd name="T45" fmla="*/ 1 h 1216"/>
                    <a:gd name="T46" fmla="*/ 1 w 699"/>
                    <a:gd name="T47" fmla="*/ 1 h 1216"/>
                    <a:gd name="T48" fmla="*/ 1 w 699"/>
                    <a:gd name="T49" fmla="*/ 1 h 1216"/>
                    <a:gd name="T50" fmla="*/ 1 w 699"/>
                    <a:gd name="T51" fmla="*/ 1 h 1216"/>
                    <a:gd name="T52" fmla="*/ 1 w 699"/>
                    <a:gd name="T53" fmla="*/ 0 h 1216"/>
                    <a:gd name="T54" fmla="*/ 1 w 699"/>
                    <a:gd name="T55" fmla="*/ 1 h 1216"/>
                    <a:gd name="T56" fmla="*/ 1 w 699"/>
                    <a:gd name="T57" fmla="*/ 1 h 1216"/>
                    <a:gd name="T58" fmla="*/ 1 w 699"/>
                    <a:gd name="T59" fmla="*/ 1 h 1216"/>
                    <a:gd name="T60" fmla="*/ 1 w 699"/>
                    <a:gd name="T61" fmla="*/ 1 h 1216"/>
                    <a:gd name="T62" fmla="*/ 1 w 699"/>
                    <a:gd name="T63" fmla="*/ 1 h 1216"/>
                    <a:gd name="T64" fmla="*/ 1 w 699"/>
                    <a:gd name="T65" fmla="*/ 1 h 1216"/>
                    <a:gd name="T66" fmla="*/ 1 w 699"/>
                    <a:gd name="T67" fmla="*/ 1 h 1216"/>
                    <a:gd name="T68" fmla="*/ 1 w 699"/>
                    <a:gd name="T69" fmla="*/ 1 h 1216"/>
                    <a:gd name="T70" fmla="*/ 1 w 699"/>
                    <a:gd name="T71" fmla="*/ 1 h 1216"/>
                    <a:gd name="T72" fmla="*/ 1 w 699"/>
                    <a:gd name="T73" fmla="*/ 2 h 1216"/>
                    <a:gd name="T74" fmla="*/ 1 w 699"/>
                    <a:gd name="T75" fmla="*/ 3 h 1216"/>
                    <a:gd name="T76" fmla="*/ 1 w 699"/>
                    <a:gd name="T77" fmla="*/ 4 h 1216"/>
                    <a:gd name="T78" fmla="*/ 1 w 699"/>
                    <a:gd name="T79" fmla="*/ 5 h 1216"/>
                    <a:gd name="T80" fmla="*/ 1 w 699"/>
                    <a:gd name="T81" fmla="*/ 6 h 1216"/>
                    <a:gd name="T82" fmla="*/ 2 w 699"/>
                    <a:gd name="T83" fmla="*/ 6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6" name="Freeform 152">
                  <a:extLst>
                    <a:ext uri="{FF2B5EF4-FFF2-40B4-BE49-F238E27FC236}">
                      <a16:creationId xmlns:a16="http://schemas.microsoft.com/office/drawing/2014/main" id="{DBC20263-9385-4A04-8101-16CCDBA436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93" y="1150"/>
                  <a:ext cx="620" cy="708"/>
                </a:xfrm>
                <a:custGeom>
                  <a:avLst/>
                  <a:gdLst>
                    <a:gd name="T0" fmla="*/ 1 w 915"/>
                    <a:gd name="T1" fmla="*/ 1 h 1139"/>
                    <a:gd name="T2" fmla="*/ 0 w 915"/>
                    <a:gd name="T3" fmla="*/ 1 h 1139"/>
                    <a:gd name="T4" fmla="*/ 1 w 915"/>
                    <a:gd name="T5" fmla="*/ 1 h 1139"/>
                    <a:gd name="T6" fmla="*/ 1 w 915"/>
                    <a:gd name="T7" fmla="*/ 1 h 1139"/>
                    <a:gd name="T8" fmla="*/ 1 w 915"/>
                    <a:gd name="T9" fmla="*/ 1 h 1139"/>
                    <a:gd name="T10" fmla="*/ 1 w 915"/>
                    <a:gd name="T11" fmla="*/ 1 h 1139"/>
                    <a:gd name="T12" fmla="*/ 2 w 915"/>
                    <a:gd name="T13" fmla="*/ 1 h 1139"/>
                    <a:gd name="T14" fmla="*/ 3 w 915"/>
                    <a:gd name="T15" fmla="*/ 1 h 1139"/>
                    <a:gd name="T16" fmla="*/ 3 w 915"/>
                    <a:gd name="T17" fmla="*/ 1 h 1139"/>
                    <a:gd name="T18" fmla="*/ 3 w 915"/>
                    <a:gd name="T19" fmla="*/ 1 h 1139"/>
                    <a:gd name="T20" fmla="*/ 3 w 915"/>
                    <a:gd name="T21" fmla="*/ 1 h 1139"/>
                    <a:gd name="T22" fmla="*/ 3 w 915"/>
                    <a:gd name="T23" fmla="*/ 1 h 1139"/>
                    <a:gd name="T24" fmla="*/ 3 w 915"/>
                    <a:gd name="T25" fmla="*/ 1 h 1139"/>
                    <a:gd name="T26" fmla="*/ 4 w 915"/>
                    <a:gd name="T27" fmla="*/ 1 h 1139"/>
                    <a:gd name="T28" fmla="*/ 4 w 915"/>
                    <a:gd name="T29" fmla="*/ 1 h 1139"/>
                    <a:gd name="T30" fmla="*/ 3 w 915"/>
                    <a:gd name="T31" fmla="*/ 1 h 1139"/>
                    <a:gd name="T32" fmla="*/ 3 w 915"/>
                    <a:gd name="T33" fmla="*/ 1 h 1139"/>
                    <a:gd name="T34" fmla="*/ 3 w 915"/>
                    <a:gd name="T35" fmla="*/ 1 h 1139"/>
                    <a:gd name="T36" fmla="*/ 3 w 915"/>
                    <a:gd name="T37" fmla="*/ 1 h 1139"/>
                    <a:gd name="T38" fmla="*/ 3 w 915"/>
                    <a:gd name="T39" fmla="*/ 1 h 1139"/>
                    <a:gd name="T40" fmla="*/ 3 w 915"/>
                    <a:gd name="T41" fmla="*/ 1 h 1139"/>
                    <a:gd name="T42" fmla="*/ 3 w 915"/>
                    <a:gd name="T43" fmla="*/ 1 h 1139"/>
                    <a:gd name="T44" fmla="*/ 3 w 915"/>
                    <a:gd name="T45" fmla="*/ 1 h 1139"/>
                    <a:gd name="T46" fmla="*/ 3 w 915"/>
                    <a:gd name="T47" fmla="*/ 0 h 1139"/>
                    <a:gd name="T48" fmla="*/ 3 w 915"/>
                    <a:gd name="T49" fmla="*/ 1 h 1139"/>
                    <a:gd name="T50" fmla="*/ 3 w 915"/>
                    <a:gd name="T51" fmla="*/ 1 h 1139"/>
                    <a:gd name="T52" fmla="*/ 3 w 915"/>
                    <a:gd name="T53" fmla="*/ 1 h 1139"/>
                    <a:gd name="T54" fmla="*/ 3 w 915"/>
                    <a:gd name="T55" fmla="*/ 1 h 1139"/>
                    <a:gd name="T56" fmla="*/ 3 w 915"/>
                    <a:gd name="T57" fmla="*/ 1 h 1139"/>
                    <a:gd name="T58" fmla="*/ 3 w 915"/>
                    <a:gd name="T59" fmla="*/ 1 h 1139"/>
                    <a:gd name="T60" fmla="*/ 3 w 915"/>
                    <a:gd name="T61" fmla="*/ 1 h 1139"/>
                    <a:gd name="T62" fmla="*/ 3 w 915"/>
                    <a:gd name="T63" fmla="*/ 1 h 1139"/>
                    <a:gd name="T64" fmla="*/ 3 w 915"/>
                    <a:gd name="T65" fmla="*/ 1 h 1139"/>
                    <a:gd name="T66" fmla="*/ 3 w 915"/>
                    <a:gd name="T67" fmla="*/ 1 h 1139"/>
                    <a:gd name="T68" fmla="*/ 3 w 915"/>
                    <a:gd name="T69" fmla="*/ 1 h 1139"/>
                    <a:gd name="T70" fmla="*/ 3 w 915"/>
                    <a:gd name="T71" fmla="*/ 1 h 1139"/>
                    <a:gd name="T72" fmla="*/ 3 w 915"/>
                    <a:gd name="T73" fmla="*/ 1 h 1139"/>
                    <a:gd name="T74" fmla="*/ 2 w 915"/>
                    <a:gd name="T75" fmla="*/ 1 h 1139"/>
                    <a:gd name="T76" fmla="*/ 2 w 915"/>
                    <a:gd name="T77" fmla="*/ 1 h 1139"/>
                    <a:gd name="T78" fmla="*/ 2 w 915"/>
                    <a:gd name="T79" fmla="*/ 1 h 1139"/>
                    <a:gd name="T80" fmla="*/ 1 w 915"/>
                    <a:gd name="T81" fmla="*/ 1 h 1139"/>
                    <a:gd name="T82" fmla="*/ 1 w 915"/>
                    <a:gd name="T83" fmla="*/ 1 h 1139"/>
                    <a:gd name="T84" fmla="*/ 1 w 915"/>
                    <a:gd name="T85" fmla="*/ 1 h 1139"/>
                    <a:gd name="T86" fmla="*/ 1 w 915"/>
                    <a:gd name="T87" fmla="*/ 1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4E8EC9D1-1398-4E1F-98A0-0D2AAB0D21EA}"/>
              </a:ext>
            </a:extLst>
          </p:cNvPr>
          <p:cNvGrpSpPr/>
          <p:nvPr/>
        </p:nvGrpSpPr>
        <p:grpSpPr>
          <a:xfrm>
            <a:off x="152400" y="533400"/>
            <a:ext cx="6545589" cy="1524117"/>
            <a:chOff x="1477634" y="3962400"/>
            <a:chExt cx="6545589" cy="1524117"/>
          </a:xfrm>
        </p:grpSpPr>
        <p:grpSp>
          <p:nvGrpSpPr>
            <p:cNvPr id="60" name="Group 137">
              <a:extLst>
                <a:ext uri="{FF2B5EF4-FFF2-40B4-BE49-F238E27FC236}">
                  <a16:creationId xmlns:a16="http://schemas.microsoft.com/office/drawing/2014/main" id="{946C62DE-6E20-46F0-97A2-F72EBC3A5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257" y="4286366"/>
              <a:ext cx="5287966" cy="1200151"/>
              <a:chOff x="2160" y="1870"/>
              <a:chExt cx="3331" cy="756"/>
            </a:xfrm>
          </p:grpSpPr>
          <p:sp>
            <p:nvSpPr>
              <p:cNvPr id="78" name="Text Box 138">
                <a:extLst>
                  <a:ext uri="{FF2B5EF4-FFF2-40B4-BE49-F238E27FC236}">
                    <a16:creationId xmlns:a16="http://schemas.microsoft.com/office/drawing/2014/main" id="{1D9119FF-2B5D-4058-BDCB-1DE08F4DEB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212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too small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79" name="Text Box 139">
                <a:extLst>
                  <a:ext uri="{FF2B5EF4-FFF2-40B4-BE49-F238E27FC236}">
                    <a16:creationId xmlns:a16="http://schemas.microsoft.com/office/drawing/2014/main" id="{9F418AE4-FD2E-4965-A28B-C39BF99625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103"/>
                <a:ext cx="1288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0" name="AutoShape 140">
                <a:extLst>
                  <a:ext uri="{FF2B5EF4-FFF2-40B4-BE49-F238E27FC236}">
                    <a16:creationId xmlns:a16="http://schemas.microsoft.com/office/drawing/2014/main" id="{05DB39C4-D531-47D8-B4D1-FCD994415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18942FEB-9051-4798-84CC-F397F13A19F6}"/>
                </a:ext>
              </a:extLst>
            </p:cNvPr>
            <p:cNvGrpSpPr/>
            <p:nvPr/>
          </p:nvGrpSpPr>
          <p:grpSpPr>
            <a:xfrm>
              <a:off x="1477634" y="4168053"/>
              <a:ext cx="1169988" cy="1169988"/>
              <a:chOff x="1477634" y="4168053"/>
              <a:chExt cx="1169988" cy="1169988"/>
            </a:xfrm>
          </p:grpSpPr>
          <p:pic>
            <p:nvPicPr>
              <p:cNvPr id="63" name="Picture 10">
                <a:extLst>
                  <a:ext uri="{FF2B5EF4-FFF2-40B4-BE49-F238E27FC236}">
                    <a16:creationId xmlns:a16="http://schemas.microsoft.com/office/drawing/2014/main" id="{53900330-45FF-4A21-839C-647F830F2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13452" y="4572000"/>
                <a:ext cx="339258" cy="4953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33">
                <a:extLst>
                  <a:ext uri="{FF2B5EF4-FFF2-40B4-BE49-F238E27FC236}">
                    <a16:creationId xmlns:a16="http://schemas.microsoft.com/office/drawing/2014/main" id="{C02700BA-5343-4875-B93F-6282E4E8B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48266" y="4648200"/>
                <a:ext cx="592332" cy="534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5" name="Group 141">
                <a:extLst>
                  <a:ext uri="{FF2B5EF4-FFF2-40B4-BE49-F238E27FC236}">
                    <a16:creationId xmlns:a16="http://schemas.microsoft.com/office/drawing/2014/main" id="{957CE2DF-6C2C-420A-B933-775975FF889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477634" y="4168053"/>
                <a:ext cx="1169988" cy="1169988"/>
                <a:chOff x="4320" y="2016"/>
                <a:chExt cx="912" cy="912"/>
              </a:xfrm>
            </p:grpSpPr>
            <p:grpSp>
              <p:nvGrpSpPr>
                <p:cNvPr id="66" name="Group 142">
                  <a:extLst>
                    <a:ext uri="{FF2B5EF4-FFF2-40B4-BE49-F238E27FC236}">
                      <a16:creationId xmlns:a16="http://schemas.microsoft.com/office/drawing/2014/main" id="{271195B3-4B14-4426-B1E2-FE82429B7A6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4320" y="2016"/>
                  <a:ext cx="912" cy="912"/>
                  <a:chOff x="2496" y="1104"/>
                  <a:chExt cx="912" cy="912"/>
                </a:xfrm>
              </p:grpSpPr>
              <p:grpSp>
                <p:nvGrpSpPr>
                  <p:cNvPr id="70" name="Group 146">
                    <a:extLst>
                      <a:ext uri="{FF2B5EF4-FFF2-40B4-BE49-F238E27FC236}">
                        <a16:creationId xmlns:a16="http://schemas.microsoft.com/office/drawing/2014/main" id="{96B3197C-B19A-49D0-81E4-04402919BAA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2360341">
                    <a:off x="2763" y="1259"/>
                    <a:ext cx="421" cy="527"/>
                    <a:chOff x="2227" y="1194"/>
                    <a:chExt cx="1944" cy="2413"/>
                  </a:xfrm>
                </p:grpSpPr>
                <p:sp>
                  <p:nvSpPr>
                    <p:cNvPr id="72" name="Freeform 147">
                      <a:extLst>
                        <a:ext uri="{FF2B5EF4-FFF2-40B4-BE49-F238E27FC236}">
                          <a16:creationId xmlns:a16="http://schemas.microsoft.com/office/drawing/2014/main" id="{21EB4CBB-7A79-4DD0-8793-1317BE70AA3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2 w 600"/>
                        <a:gd name="T37" fmla="*/ 1 h 608"/>
                        <a:gd name="T38" fmla="*/ 2 w 600"/>
                        <a:gd name="T39" fmla="*/ 1 h 608"/>
                        <a:gd name="T40" fmla="*/ 2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3" name="Freeform 148">
                      <a:extLst>
                        <a:ext uri="{FF2B5EF4-FFF2-40B4-BE49-F238E27FC236}">
                          <a16:creationId xmlns:a16="http://schemas.microsoft.com/office/drawing/2014/main" id="{1D33913D-5780-402D-9B6E-F84D477899E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2 w 619"/>
                        <a:gd name="T7" fmla="*/ 0 h 1085"/>
                        <a:gd name="T8" fmla="*/ 2 w 619"/>
                        <a:gd name="T9" fmla="*/ 1 h 1085"/>
                        <a:gd name="T10" fmla="*/ 2 w 619"/>
                        <a:gd name="T11" fmla="*/ 1 h 1085"/>
                        <a:gd name="T12" fmla="*/ 2 w 619"/>
                        <a:gd name="T13" fmla="*/ 1 h 1085"/>
                        <a:gd name="T14" fmla="*/ 2 w 619"/>
                        <a:gd name="T15" fmla="*/ 2 h 1085"/>
                        <a:gd name="T16" fmla="*/ 2 w 619"/>
                        <a:gd name="T17" fmla="*/ 3 h 1085"/>
                        <a:gd name="T18" fmla="*/ 1 w 619"/>
                        <a:gd name="T19" fmla="*/ 3 h 1085"/>
                        <a:gd name="T20" fmla="*/ 1 w 619"/>
                        <a:gd name="T21" fmla="*/ 4 h 1085"/>
                        <a:gd name="T22" fmla="*/ 1 w 619"/>
                        <a:gd name="T23" fmla="*/ 5 h 1085"/>
                        <a:gd name="T24" fmla="*/ 2 w 619"/>
                        <a:gd name="T25" fmla="*/ 5 h 1085"/>
                        <a:gd name="T26" fmla="*/ 2 w 619"/>
                        <a:gd name="T27" fmla="*/ 6 h 1085"/>
                        <a:gd name="T28" fmla="*/ 1 w 619"/>
                        <a:gd name="T29" fmla="*/ 7 h 1085"/>
                        <a:gd name="T30" fmla="*/ 1 w 619"/>
                        <a:gd name="T31" fmla="*/ 7 h 1085"/>
                        <a:gd name="T32" fmla="*/ 1 w 619"/>
                        <a:gd name="T33" fmla="*/ 7 h 1085"/>
                        <a:gd name="T34" fmla="*/ 1 w 619"/>
                        <a:gd name="T35" fmla="*/ 7 h 1085"/>
                        <a:gd name="T36" fmla="*/ 1 w 619"/>
                        <a:gd name="T37" fmla="*/ 7 h 1085"/>
                        <a:gd name="T38" fmla="*/ 1 w 619"/>
                        <a:gd name="T39" fmla="*/ 6 h 1085"/>
                        <a:gd name="T40" fmla="*/ 0 w 619"/>
                        <a:gd name="T41" fmla="*/ 5 h 1085"/>
                        <a:gd name="T42" fmla="*/ 1 w 619"/>
                        <a:gd name="T43" fmla="*/ 4 h 1085"/>
                        <a:gd name="T44" fmla="*/ 1 w 619"/>
                        <a:gd name="T45" fmla="*/ 3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4" name="Freeform 149">
                      <a:extLst>
                        <a:ext uri="{FF2B5EF4-FFF2-40B4-BE49-F238E27FC236}">
                          <a16:creationId xmlns:a16="http://schemas.microsoft.com/office/drawing/2014/main" id="{DFCBDCAC-D3EB-4018-95F7-F2BFFD3EB96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13 w 782"/>
                        <a:gd name="T3" fmla="*/ 0 h 808"/>
                        <a:gd name="T4" fmla="*/ 275 w 782"/>
                        <a:gd name="T5" fmla="*/ 0 h 808"/>
                        <a:gd name="T6" fmla="*/ 580 w 782"/>
                        <a:gd name="T7" fmla="*/ 1 h 808"/>
                        <a:gd name="T8" fmla="*/ 941 w 782"/>
                        <a:gd name="T9" fmla="*/ 1 h 808"/>
                        <a:gd name="T10" fmla="*/ 1074 w 782"/>
                        <a:gd name="T11" fmla="*/ 1 h 808"/>
                        <a:gd name="T12" fmla="*/ 1135 w 782"/>
                        <a:gd name="T13" fmla="*/ 1 h 808"/>
                        <a:gd name="T14" fmla="*/ 1147 w 782"/>
                        <a:gd name="T15" fmla="*/ 1 h 808"/>
                        <a:gd name="T16" fmla="*/ 1107 w 782"/>
                        <a:gd name="T17" fmla="*/ 1 h 808"/>
                        <a:gd name="T18" fmla="*/ 995 w 782"/>
                        <a:gd name="T19" fmla="*/ 1 h 808"/>
                        <a:gd name="T20" fmla="*/ 851 w 782"/>
                        <a:gd name="T21" fmla="*/ 1 h 808"/>
                        <a:gd name="T22" fmla="*/ 746 w 782"/>
                        <a:gd name="T23" fmla="*/ 1 h 808"/>
                        <a:gd name="T24" fmla="*/ 698 w 782"/>
                        <a:gd name="T25" fmla="*/ 1 h 808"/>
                        <a:gd name="T26" fmla="*/ 667 w 782"/>
                        <a:gd name="T27" fmla="*/ 1 h 808"/>
                        <a:gd name="T28" fmla="*/ 678 w 782"/>
                        <a:gd name="T29" fmla="*/ 2 h 808"/>
                        <a:gd name="T30" fmla="*/ 686 w 782"/>
                        <a:gd name="T31" fmla="*/ 2 h 808"/>
                        <a:gd name="T32" fmla="*/ 815 w 782"/>
                        <a:gd name="T33" fmla="*/ 2 h 808"/>
                        <a:gd name="T34" fmla="*/ 1019 w 782"/>
                        <a:gd name="T35" fmla="*/ 2 h 808"/>
                        <a:gd name="T36" fmla="*/ 1147 w 782"/>
                        <a:gd name="T37" fmla="*/ 2 h 808"/>
                        <a:gd name="T38" fmla="*/ 1283 w 782"/>
                        <a:gd name="T39" fmla="*/ 2 h 808"/>
                        <a:gd name="T40" fmla="*/ 1325 w 782"/>
                        <a:gd name="T41" fmla="*/ 2 h 808"/>
                        <a:gd name="T42" fmla="*/ 1283 w 782"/>
                        <a:gd name="T43" fmla="*/ 2 h 808"/>
                        <a:gd name="T44" fmla="*/ 1228 w 782"/>
                        <a:gd name="T45" fmla="*/ 2 h 808"/>
                        <a:gd name="T46" fmla="*/ 1135 w 782"/>
                        <a:gd name="T47" fmla="*/ 2 h 808"/>
                        <a:gd name="T48" fmla="*/ 1013 w 782"/>
                        <a:gd name="T49" fmla="*/ 2 h 808"/>
                        <a:gd name="T50" fmla="*/ 881 w 782"/>
                        <a:gd name="T51" fmla="*/ 2 h 808"/>
                        <a:gd name="T52" fmla="*/ 667 w 782"/>
                        <a:gd name="T53" fmla="*/ 2 h 808"/>
                        <a:gd name="T54" fmla="*/ 601 w 782"/>
                        <a:gd name="T55" fmla="*/ 2 h 808"/>
                        <a:gd name="T56" fmla="*/ 566 w 782"/>
                        <a:gd name="T57" fmla="*/ 2 h 808"/>
                        <a:gd name="T58" fmla="*/ 566 w 782"/>
                        <a:gd name="T59" fmla="*/ 2 h 808"/>
                        <a:gd name="T60" fmla="*/ 566 w 782"/>
                        <a:gd name="T61" fmla="*/ 1 h 808"/>
                        <a:gd name="T62" fmla="*/ 658 w 782"/>
                        <a:gd name="T63" fmla="*/ 1 h 808"/>
                        <a:gd name="T64" fmla="*/ 794 w 782"/>
                        <a:gd name="T65" fmla="*/ 1 h 808"/>
                        <a:gd name="T66" fmla="*/ 915 w 782"/>
                        <a:gd name="T67" fmla="*/ 1 h 808"/>
                        <a:gd name="T68" fmla="*/ 990 w 782"/>
                        <a:gd name="T69" fmla="*/ 1 h 808"/>
                        <a:gd name="T70" fmla="*/ 1029 w 782"/>
                        <a:gd name="T71" fmla="*/ 1 h 808"/>
                        <a:gd name="T72" fmla="*/ 1013 w 782"/>
                        <a:gd name="T73" fmla="*/ 1 h 808"/>
                        <a:gd name="T74" fmla="*/ 957 w 782"/>
                        <a:gd name="T75" fmla="*/ 1 h 808"/>
                        <a:gd name="T76" fmla="*/ 881 w 782"/>
                        <a:gd name="T77" fmla="*/ 1 h 808"/>
                        <a:gd name="T78" fmla="*/ 794 w 782"/>
                        <a:gd name="T79" fmla="*/ 1 h 808"/>
                        <a:gd name="T80" fmla="*/ 607 w 782"/>
                        <a:gd name="T81" fmla="*/ 1 h 808"/>
                        <a:gd name="T82" fmla="*/ 327 w 782"/>
                        <a:gd name="T83" fmla="*/ 1 h 808"/>
                        <a:gd name="T84" fmla="*/ 118 w 782"/>
                        <a:gd name="T85" fmla="*/ 1 h 808"/>
                        <a:gd name="T86" fmla="*/ 3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5" name="Freeform 150">
                      <a:extLst>
                        <a:ext uri="{FF2B5EF4-FFF2-40B4-BE49-F238E27FC236}">
                          <a16:creationId xmlns:a16="http://schemas.microsoft.com/office/drawing/2014/main" id="{ED374DBC-928E-4DB8-B609-0C52774A752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7136 w 992"/>
                        <a:gd name="T1" fmla="*/ 1 h 770"/>
                        <a:gd name="T2" fmla="*/ 7271 w 992"/>
                        <a:gd name="T3" fmla="*/ 1 h 770"/>
                        <a:gd name="T4" fmla="*/ 7771 w 992"/>
                        <a:gd name="T5" fmla="*/ 1 h 770"/>
                        <a:gd name="T6" fmla="*/ 8390 w 992"/>
                        <a:gd name="T7" fmla="*/ 1 h 770"/>
                        <a:gd name="T8" fmla="*/ 8757 w 992"/>
                        <a:gd name="T9" fmla="*/ 1 h 770"/>
                        <a:gd name="T10" fmla="*/ 8596 w 992"/>
                        <a:gd name="T11" fmla="*/ 1 h 770"/>
                        <a:gd name="T12" fmla="*/ 8254 w 992"/>
                        <a:gd name="T13" fmla="*/ 1 h 770"/>
                        <a:gd name="T14" fmla="*/ 7569 w 992"/>
                        <a:gd name="T15" fmla="*/ 1 h 770"/>
                        <a:gd name="T16" fmla="*/ 6723 w 992"/>
                        <a:gd name="T17" fmla="*/ 1 h 770"/>
                        <a:gd name="T18" fmla="*/ 6018 w 992"/>
                        <a:gd name="T19" fmla="*/ 1 h 770"/>
                        <a:gd name="T20" fmla="*/ 5228 w 992"/>
                        <a:gd name="T21" fmla="*/ 1 h 770"/>
                        <a:gd name="T22" fmla="*/ 4475 w 992"/>
                        <a:gd name="T23" fmla="*/ 1 h 770"/>
                        <a:gd name="T24" fmla="*/ 3903 w 992"/>
                        <a:gd name="T25" fmla="*/ 1 h 770"/>
                        <a:gd name="T26" fmla="*/ 3694 w 992"/>
                        <a:gd name="T27" fmla="*/ 1 h 770"/>
                        <a:gd name="T28" fmla="*/ 3462 w 992"/>
                        <a:gd name="T29" fmla="*/ 1 h 770"/>
                        <a:gd name="T30" fmla="*/ 3190 w 992"/>
                        <a:gd name="T31" fmla="*/ 1 h 770"/>
                        <a:gd name="T32" fmla="*/ 2986 w 992"/>
                        <a:gd name="T33" fmla="*/ 1 h 770"/>
                        <a:gd name="T34" fmla="*/ 2986 w 992"/>
                        <a:gd name="T35" fmla="*/ 1 h 770"/>
                        <a:gd name="T36" fmla="*/ 2845 w 992"/>
                        <a:gd name="T37" fmla="*/ 1 h 770"/>
                        <a:gd name="T38" fmla="*/ 2455 w 992"/>
                        <a:gd name="T39" fmla="*/ 1 h 770"/>
                        <a:gd name="T40" fmla="*/ 1973 w 992"/>
                        <a:gd name="T41" fmla="*/ 1 h 770"/>
                        <a:gd name="T42" fmla="*/ 1525 w 992"/>
                        <a:gd name="T43" fmla="*/ 1 h 770"/>
                        <a:gd name="T44" fmla="*/ 1012 w 992"/>
                        <a:gd name="T45" fmla="*/ 1 h 770"/>
                        <a:gd name="T46" fmla="*/ 234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48 w 992"/>
                        <a:gd name="T53" fmla="*/ 1 h 770"/>
                        <a:gd name="T54" fmla="*/ 722 w 992"/>
                        <a:gd name="T55" fmla="*/ 1 h 770"/>
                        <a:gd name="T56" fmla="*/ 1045 w 992"/>
                        <a:gd name="T57" fmla="*/ 1 h 770"/>
                        <a:gd name="T58" fmla="*/ 1667 w 992"/>
                        <a:gd name="T59" fmla="*/ 1 h 770"/>
                        <a:gd name="T60" fmla="*/ 2271 w 992"/>
                        <a:gd name="T61" fmla="*/ 1 h 770"/>
                        <a:gd name="T62" fmla="*/ 2845 w 992"/>
                        <a:gd name="T63" fmla="*/ 1 h 770"/>
                        <a:gd name="T64" fmla="*/ 3665 w 992"/>
                        <a:gd name="T65" fmla="*/ 0 h 770"/>
                        <a:gd name="T66" fmla="*/ 3694 w 992"/>
                        <a:gd name="T67" fmla="*/ 1 h 770"/>
                        <a:gd name="T68" fmla="*/ 3509 w 992"/>
                        <a:gd name="T69" fmla="*/ 1 h 770"/>
                        <a:gd name="T70" fmla="*/ 3462 w 992"/>
                        <a:gd name="T71" fmla="*/ 1 h 770"/>
                        <a:gd name="T72" fmla="*/ 3694 w 992"/>
                        <a:gd name="T73" fmla="*/ 1 h 770"/>
                        <a:gd name="T74" fmla="*/ 4080 w 992"/>
                        <a:gd name="T75" fmla="*/ 1 h 770"/>
                        <a:gd name="T76" fmla="*/ 4409 w 992"/>
                        <a:gd name="T77" fmla="*/ 1 h 770"/>
                        <a:gd name="T78" fmla="*/ 4928 w 992"/>
                        <a:gd name="T79" fmla="*/ 1 h 770"/>
                        <a:gd name="T80" fmla="*/ 5430 w 992"/>
                        <a:gd name="T81" fmla="*/ 1 h 770"/>
                        <a:gd name="T82" fmla="*/ 5943 w 992"/>
                        <a:gd name="T83" fmla="*/ 1 h 770"/>
                        <a:gd name="T84" fmla="*/ 6619 w 992"/>
                        <a:gd name="T85" fmla="*/ 1 h 770"/>
                        <a:gd name="T86" fmla="*/ 7065 w 992"/>
                        <a:gd name="T87" fmla="*/ 1 h 770"/>
                        <a:gd name="T88" fmla="*/ 7136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6" name="Freeform 151">
                      <a:extLst>
                        <a:ext uri="{FF2B5EF4-FFF2-40B4-BE49-F238E27FC236}">
                          <a16:creationId xmlns:a16="http://schemas.microsoft.com/office/drawing/2014/main" id="{481921E8-E807-44A4-B470-48C34E6E1C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2 w 699"/>
                        <a:gd name="T1" fmla="*/ 6 h 1216"/>
                        <a:gd name="T2" fmla="*/ 2 w 699"/>
                        <a:gd name="T3" fmla="*/ 7 h 1216"/>
                        <a:gd name="T4" fmla="*/ 2 w 699"/>
                        <a:gd name="T5" fmla="*/ 7 h 1216"/>
                        <a:gd name="T6" fmla="*/ 3 w 699"/>
                        <a:gd name="T7" fmla="*/ 7 h 1216"/>
                        <a:gd name="T8" fmla="*/ 3 w 699"/>
                        <a:gd name="T9" fmla="*/ 7 h 1216"/>
                        <a:gd name="T10" fmla="*/ 3 w 699"/>
                        <a:gd name="T11" fmla="*/ 8 h 1216"/>
                        <a:gd name="T12" fmla="*/ 3 w 699"/>
                        <a:gd name="T13" fmla="*/ 8 h 1216"/>
                        <a:gd name="T14" fmla="*/ 2 w 699"/>
                        <a:gd name="T15" fmla="*/ 7 h 1216"/>
                        <a:gd name="T16" fmla="*/ 1 w 699"/>
                        <a:gd name="T17" fmla="*/ 7 h 1216"/>
                        <a:gd name="T18" fmla="*/ 1 w 699"/>
                        <a:gd name="T19" fmla="*/ 6 h 1216"/>
                        <a:gd name="T20" fmla="*/ 1 w 699"/>
                        <a:gd name="T21" fmla="*/ 5 h 1216"/>
                        <a:gd name="T22" fmla="*/ 1 w 699"/>
                        <a:gd name="T23" fmla="*/ 4 h 1216"/>
                        <a:gd name="T24" fmla="*/ 1 w 699"/>
                        <a:gd name="T25" fmla="*/ 2 h 1216"/>
                        <a:gd name="T26" fmla="*/ 1 w 699"/>
                        <a:gd name="T27" fmla="*/ 2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2 h 1216"/>
                        <a:gd name="T74" fmla="*/ 1 w 699"/>
                        <a:gd name="T75" fmla="*/ 3 h 1216"/>
                        <a:gd name="T76" fmla="*/ 1 w 699"/>
                        <a:gd name="T77" fmla="*/ 4 h 1216"/>
                        <a:gd name="T78" fmla="*/ 1 w 699"/>
                        <a:gd name="T79" fmla="*/ 5 h 1216"/>
                        <a:gd name="T80" fmla="*/ 1 w 699"/>
                        <a:gd name="T81" fmla="*/ 6 h 1216"/>
                        <a:gd name="T82" fmla="*/ 2 w 699"/>
                        <a:gd name="T83" fmla="*/ 6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7" name="Freeform 152">
                      <a:extLst>
                        <a:ext uri="{FF2B5EF4-FFF2-40B4-BE49-F238E27FC236}">
                          <a16:creationId xmlns:a16="http://schemas.microsoft.com/office/drawing/2014/main" id="{C8CEDBD7-2A6D-47A0-8D21-B5CA9872878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2 w 915"/>
                        <a:gd name="T13" fmla="*/ 1 h 1139"/>
                        <a:gd name="T14" fmla="*/ 3 w 915"/>
                        <a:gd name="T15" fmla="*/ 1 h 1139"/>
                        <a:gd name="T16" fmla="*/ 3 w 915"/>
                        <a:gd name="T17" fmla="*/ 1 h 1139"/>
                        <a:gd name="T18" fmla="*/ 3 w 915"/>
                        <a:gd name="T19" fmla="*/ 1 h 1139"/>
                        <a:gd name="T20" fmla="*/ 3 w 915"/>
                        <a:gd name="T21" fmla="*/ 1 h 1139"/>
                        <a:gd name="T22" fmla="*/ 3 w 915"/>
                        <a:gd name="T23" fmla="*/ 1 h 1139"/>
                        <a:gd name="T24" fmla="*/ 3 w 915"/>
                        <a:gd name="T25" fmla="*/ 1 h 1139"/>
                        <a:gd name="T26" fmla="*/ 4 w 915"/>
                        <a:gd name="T27" fmla="*/ 1 h 1139"/>
                        <a:gd name="T28" fmla="*/ 4 w 915"/>
                        <a:gd name="T29" fmla="*/ 1 h 1139"/>
                        <a:gd name="T30" fmla="*/ 3 w 915"/>
                        <a:gd name="T31" fmla="*/ 1 h 1139"/>
                        <a:gd name="T32" fmla="*/ 3 w 915"/>
                        <a:gd name="T33" fmla="*/ 1 h 1139"/>
                        <a:gd name="T34" fmla="*/ 3 w 915"/>
                        <a:gd name="T35" fmla="*/ 1 h 1139"/>
                        <a:gd name="T36" fmla="*/ 3 w 915"/>
                        <a:gd name="T37" fmla="*/ 1 h 1139"/>
                        <a:gd name="T38" fmla="*/ 3 w 915"/>
                        <a:gd name="T39" fmla="*/ 1 h 1139"/>
                        <a:gd name="T40" fmla="*/ 3 w 915"/>
                        <a:gd name="T41" fmla="*/ 1 h 1139"/>
                        <a:gd name="T42" fmla="*/ 3 w 915"/>
                        <a:gd name="T43" fmla="*/ 1 h 1139"/>
                        <a:gd name="T44" fmla="*/ 3 w 915"/>
                        <a:gd name="T45" fmla="*/ 1 h 1139"/>
                        <a:gd name="T46" fmla="*/ 3 w 915"/>
                        <a:gd name="T47" fmla="*/ 0 h 1139"/>
                        <a:gd name="T48" fmla="*/ 3 w 915"/>
                        <a:gd name="T49" fmla="*/ 1 h 1139"/>
                        <a:gd name="T50" fmla="*/ 3 w 915"/>
                        <a:gd name="T51" fmla="*/ 1 h 1139"/>
                        <a:gd name="T52" fmla="*/ 3 w 915"/>
                        <a:gd name="T53" fmla="*/ 1 h 1139"/>
                        <a:gd name="T54" fmla="*/ 3 w 915"/>
                        <a:gd name="T55" fmla="*/ 1 h 1139"/>
                        <a:gd name="T56" fmla="*/ 3 w 915"/>
                        <a:gd name="T57" fmla="*/ 1 h 1139"/>
                        <a:gd name="T58" fmla="*/ 3 w 915"/>
                        <a:gd name="T59" fmla="*/ 1 h 1139"/>
                        <a:gd name="T60" fmla="*/ 3 w 915"/>
                        <a:gd name="T61" fmla="*/ 1 h 1139"/>
                        <a:gd name="T62" fmla="*/ 3 w 915"/>
                        <a:gd name="T63" fmla="*/ 1 h 1139"/>
                        <a:gd name="T64" fmla="*/ 3 w 915"/>
                        <a:gd name="T65" fmla="*/ 1 h 1139"/>
                        <a:gd name="T66" fmla="*/ 3 w 915"/>
                        <a:gd name="T67" fmla="*/ 1 h 1139"/>
                        <a:gd name="T68" fmla="*/ 3 w 915"/>
                        <a:gd name="T69" fmla="*/ 1 h 1139"/>
                        <a:gd name="T70" fmla="*/ 3 w 915"/>
                        <a:gd name="T71" fmla="*/ 1 h 1139"/>
                        <a:gd name="T72" fmla="*/ 3 w 915"/>
                        <a:gd name="T73" fmla="*/ 1 h 1139"/>
                        <a:gd name="T74" fmla="*/ 2 w 915"/>
                        <a:gd name="T75" fmla="*/ 1 h 1139"/>
                        <a:gd name="T76" fmla="*/ 2 w 915"/>
                        <a:gd name="T77" fmla="*/ 1 h 1139"/>
                        <a:gd name="T78" fmla="*/ 2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71" name="Oval 153">
                    <a:extLst>
                      <a:ext uri="{FF2B5EF4-FFF2-40B4-BE49-F238E27FC236}">
                        <a16:creationId xmlns:a16="http://schemas.microsoft.com/office/drawing/2014/main" id="{BB0D6FE0-FAC9-4E3D-88D4-2CFF5C4436BF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96" y="1104"/>
                    <a:ext cx="912" cy="912"/>
                  </a:xfrm>
                  <a:prstGeom prst="ellipse">
                    <a:avLst/>
                  </a:prstGeom>
                  <a:noFill/>
                  <a:ln w="63500">
                    <a:solidFill>
                      <a:srgbClr val="339966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grpSp>
              <p:nvGrpSpPr>
                <p:cNvPr id="67" name="Group 155">
                  <a:extLst>
                    <a:ext uri="{FF2B5EF4-FFF2-40B4-BE49-F238E27FC236}">
                      <a16:creationId xmlns:a16="http://schemas.microsoft.com/office/drawing/2014/main" id="{F5A11124-70EE-4EBF-B12E-0C162ECDCEC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4445" y="2112"/>
                  <a:ext cx="256" cy="210"/>
                  <a:chOff x="1728" y="2064"/>
                  <a:chExt cx="768" cy="672"/>
                </a:xfrm>
              </p:grpSpPr>
              <p:sp>
                <p:nvSpPr>
                  <p:cNvPr id="68" name="AutoShape 156">
                    <a:extLst>
                      <a:ext uri="{FF2B5EF4-FFF2-40B4-BE49-F238E27FC236}">
                        <a16:creationId xmlns:a16="http://schemas.microsoft.com/office/drawing/2014/main" id="{6D2F8BBE-2915-4115-B47D-42D3A9E01B65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rPr>
                      <a:t>small</a:t>
                    </a:r>
                    <a:endParaRPr kumimoji="0" lang="en-CA" altLang="en-US" sz="1400" b="0" i="0" u="none" strike="noStrike" kern="1200" cap="none" spc="0" normalizeH="0" baseline="-8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69" name="Line 157">
                    <a:extLst>
                      <a:ext uri="{FF2B5EF4-FFF2-40B4-BE49-F238E27FC236}">
                        <a16:creationId xmlns:a16="http://schemas.microsoft.com/office/drawing/2014/main" id="{BF4B9ED5-B274-40C9-9AB1-EBDBC3C73D6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</p:grpSp>
        </p:grpSp>
        <p:sp>
          <p:nvSpPr>
            <p:cNvPr id="62" name="Text Box 160">
              <a:extLst>
                <a:ext uri="{FF2B5EF4-FFF2-40B4-BE49-F238E27FC236}">
                  <a16:creationId xmlns:a16="http://schemas.microsoft.com/office/drawing/2014/main" id="{A5A80E70-D6DA-46C6-AE7C-78BD03F17E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590" y="3962400"/>
              <a:ext cx="145745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Base Case</a:t>
              </a:r>
            </a:p>
          </p:txBody>
        </p:sp>
      </p:grpSp>
      <p:sp>
        <p:nvSpPr>
          <p:cNvPr id="81" name="Rectangle 6">
            <a:extLst>
              <a:ext uri="{FF2B5EF4-FFF2-40B4-BE49-F238E27FC236}">
                <a16:creationId xmlns:a16="http://schemas.microsoft.com/office/drawing/2014/main" id="{CDD37E38-2030-4D58-B79D-FBA47F9A38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93E598C-F72F-4CA4-82B1-034B2829ED84}"/>
              </a:ext>
            </a:extLst>
          </p:cNvPr>
          <p:cNvGrpSpPr/>
          <p:nvPr/>
        </p:nvGrpSpPr>
        <p:grpSpPr>
          <a:xfrm>
            <a:off x="1446112" y="5413725"/>
            <a:ext cx="6545589" cy="1524117"/>
            <a:chOff x="1527313" y="5203351"/>
            <a:chExt cx="6545589" cy="1524117"/>
          </a:xfrm>
        </p:grpSpPr>
        <p:sp>
          <p:nvSpPr>
            <p:cNvPr id="83" name="Text Box 160">
              <a:extLst>
                <a:ext uri="{FF2B5EF4-FFF2-40B4-BE49-F238E27FC236}">
                  <a16:creationId xmlns:a16="http://schemas.microsoft.com/office/drawing/2014/main" id="{825DD84E-A672-4154-B8E4-AF70C391C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5269" y="5203351"/>
              <a:ext cx="277351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Program Correctness</a:t>
              </a:r>
            </a:p>
          </p:txBody>
        </p: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F199BBB-CEDD-4A66-8804-6262639EAD54}"/>
                </a:ext>
              </a:extLst>
            </p:cNvPr>
            <p:cNvGrpSpPr/>
            <p:nvPr/>
          </p:nvGrpSpPr>
          <p:grpSpPr>
            <a:xfrm>
              <a:off x="1527313" y="5409004"/>
              <a:ext cx="6545589" cy="1318464"/>
              <a:chOff x="1527313" y="5409004"/>
              <a:chExt cx="6545589" cy="1318464"/>
            </a:xfrm>
          </p:grpSpPr>
          <p:grpSp>
            <p:nvGrpSpPr>
              <p:cNvPr id="85" name="Group 137">
                <a:extLst>
                  <a:ext uri="{FF2B5EF4-FFF2-40B4-BE49-F238E27FC236}">
                    <a16:creationId xmlns:a16="http://schemas.microsoft.com/office/drawing/2014/main" id="{9530C3C6-2217-46CE-B943-A6063E6A85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936" y="5527317"/>
                <a:ext cx="5287966" cy="1200151"/>
                <a:chOff x="2160" y="1870"/>
                <a:chExt cx="3331" cy="756"/>
              </a:xfrm>
            </p:grpSpPr>
            <p:sp>
              <p:nvSpPr>
                <p:cNvPr id="98" name="Text Box 138">
                  <a:extLst>
                    <a:ext uri="{FF2B5EF4-FFF2-40B4-BE49-F238E27FC236}">
                      <a16:creationId xmlns:a16="http://schemas.microsoft.com/office/drawing/2014/main" id="{8B228FEE-3BEB-46DA-8A1B-C62AF744DB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160" y="1870"/>
                  <a:ext cx="1212" cy="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</a:t>
                  </a:r>
                  <a:r>
                    <a:rPr kumimoji="0" lang="en-CA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3CC33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Instance-Pre</a:t>
                  </a: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</a:t>
                  </a:r>
                  <a:endPara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rPr>
                    <a:t>code</a:t>
                  </a:r>
                </a:p>
              </p:txBody>
            </p:sp>
            <p:sp>
              <p:nvSpPr>
                <p:cNvPr id="99" name="Text Box 139">
                  <a:extLst>
                    <a:ext uri="{FF2B5EF4-FFF2-40B4-BE49-F238E27FC236}">
                      <a16:creationId xmlns:a16="http://schemas.microsoft.com/office/drawing/2014/main" id="{15A8D398-5631-4690-A865-03D247474E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03" y="2103"/>
                  <a:ext cx="1288" cy="5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</a:t>
                  </a:r>
                  <a:r>
                    <a:rPr kumimoji="0" lang="en-CA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3CC33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Instance-Post</a:t>
                  </a: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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00" name="AutoShape 140">
                  <a:extLst>
                    <a:ext uri="{FF2B5EF4-FFF2-40B4-BE49-F238E27FC236}">
                      <a16:creationId xmlns:a16="http://schemas.microsoft.com/office/drawing/2014/main" id="{C648888F-BD03-4B1E-BE9C-ECE7D66D32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6" y="2107"/>
                  <a:ext cx="432" cy="306"/>
                </a:xfrm>
                <a:prstGeom prst="rightArrow">
                  <a:avLst>
                    <a:gd name="adj1" fmla="val 50000"/>
                    <a:gd name="adj2" fmla="val 35294"/>
                  </a:avLst>
                </a:prstGeom>
                <a:solidFill>
                  <a:schemeClr val="hlink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6A4542A4-A28C-40B7-92C0-3084F4679562}"/>
                  </a:ext>
                </a:extLst>
              </p:cNvPr>
              <p:cNvGrpSpPr/>
              <p:nvPr/>
            </p:nvGrpSpPr>
            <p:grpSpPr>
              <a:xfrm>
                <a:off x="1527313" y="5409004"/>
                <a:ext cx="1169988" cy="1169988"/>
                <a:chOff x="1477634" y="4168053"/>
                <a:chExt cx="1169988" cy="1169988"/>
              </a:xfrm>
            </p:grpSpPr>
            <p:pic>
              <p:nvPicPr>
                <p:cNvPr id="87" name="Picture 10">
                  <a:extLst>
                    <a:ext uri="{FF2B5EF4-FFF2-40B4-BE49-F238E27FC236}">
                      <a16:creationId xmlns:a16="http://schemas.microsoft.com/office/drawing/2014/main" id="{F6FBBF99-BAE8-4CA5-B0F7-22DCF1AA48F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13452" y="4572000"/>
                  <a:ext cx="339258" cy="4953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8" name="Picture 33">
                  <a:extLst>
                    <a:ext uri="{FF2B5EF4-FFF2-40B4-BE49-F238E27FC236}">
                      <a16:creationId xmlns:a16="http://schemas.microsoft.com/office/drawing/2014/main" id="{F98CFD26-6A2B-4145-8F3B-BA905ECEA8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8266" y="4648200"/>
                  <a:ext cx="592332" cy="5347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89" name="Group 142">
                  <a:extLst>
                    <a:ext uri="{FF2B5EF4-FFF2-40B4-BE49-F238E27FC236}">
                      <a16:creationId xmlns:a16="http://schemas.microsoft.com/office/drawing/2014/main" id="{EC9788A8-D8D3-4D20-983C-4E6C0657649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477634" y="4168053"/>
                  <a:ext cx="1169988" cy="1169988"/>
                  <a:chOff x="2496" y="1104"/>
                  <a:chExt cx="912" cy="912"/>
                </a:xfrm>
              </p:grpSpPr>
              <p:grpSp>
                <p:nvGrpSpPr>
                  <p:cNvPr id="90" name="Group 146">
                    <a:extLst>
                      <a:ext uri="{FF2B5EF4-FFF2-40B4-BE49-F238E27FC236}">
                        <a16:creationId xmlns:a16="http://schemas.microsoft.com/office/drawing/2014/main" id="{176A2152-ED37-4D05-B798-9787745CB53E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2360341">
                    <a:off x="2763" y="1259"/>
                    <a:ext cx="421" cy="527"/>
                    <a:chOff x="2227" y="1194"/>
                    <a:chExt cx="1944" cy="2413"/>
                  </a:xfrm>
                </p:grpSpPr>
                <p:sp>
                  <p:nvSpPr>
                    <p:cNvPr id="92" name="Freeform 147">
                      <a:extLst>
                        <a:ext uri="{FF2B5EF4-FFF2-40B4-BE49-F238E27FC236}">
                          <a16:creationId xmlns:a16="http://schemas.microsoft.com/office/drawing/2014/main" id="{546EEF70-AD54-448F-B9CB-0C34A55ED9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2 w 600"/>
                        <a:gd name="T37" fmla="*/ 1 h 608"/>
                        <a:gd name="T38" fmla="*/ 2 w 600"/>
                        <a:gd name="T39" fmla="*/ 1 h 608"/>
                        <a:gd name="T40" fmla="*/ 2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3" name="Freeform 148">
                      <a:extLst>
                        <a:ext uri="{FF2B5EF4-FFF2-40B4-BE49-F238E27FC236}">
                          <a16:creationId xmlns:a16="http://schemas.microsoft.com/office/drawing/2014/main" id="{196C8EB9-9399-46E4-A4C7-D5324D133B9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2 w 619"/>
                        <a:gd name="T7" fmla="*/ 0 h 1085"/>
                        <a:gd name="T8" fmla="*/ 2 w 619"/>
                        <a:gd name="T9" fmla="*/ 1 h 1085"/>
                        <a:gd name="T10" fmla="*/ 2 w 619"/>
                        <a:gd name="T11" fmla="*/ 1 h 1085"/>
                        <a:gd name="T12" fmla="*/ 2 w 619"/>
                        <a:gd name="T13" fmla="*/ 1 h 1085"/>
                        <a:gd name="T14" fmla="*/ 2 w 619"/>
                        <a:gd name="T15" fmla="*/ 2 h 1085"/>
                        <a:gd name="T16" fmla="*/ 2 w 619"/>
                        <a:gd name="T17" fmla="*/ 3 h 1085"/>
                        <a:gd name="T18" fmla="*/ 1 w 619"/>
                        <a:gd name="T19" fmla="*/ 3 h 1085"/>
                        <a:gd name="T20" fmla="*/ 1 w 619"/>
                        <a:gd name="T21" fmla="*/ 4 h 1085"/>
                        <a:gd name="T22" fmla="*/ 1 w 619"/>
                        <a:gd name="T23" fmla="*/ 5 h 1085"/>
                        <a:gd name="T24" fmla="*/ 2 w 619"/>
                        <a:gd name="T25" fmla="*/ 5 h 1085"/>
                        <a:gd name="T26" fmla="*/ 2 w 619"/>
                        <a:gd name="T27" fmla="*/ 6 h 1085"/>
                        <a:gd name="T28" fmla="*/ 1 w 619"/>
                        <a:gd name="T29" fmla="*/ 7 h 1085"/>
                        <a:gd name="T30" fmla="*/ 1 w 619"/>
                        <a:gd name="T31" fmla="*/ 7 h 1085"/>
                        <a:gd name="T32" fmla="*/ 1 w 619"/>
                        <a:gd name="T33" fmla="*/ 7 h 1085"/>
                        <a:gd name="T34" fmla="*/ 1 w 619"/>
                        <a:gd name="T35" fmla="*/ 7 h 1085"/>
                        <a:gd name="T36" fmla="*/ 1 w 619"/>
                        <a:gd name="T37" fmla="*/ 7 h 1085"/>
                        <a:gd name="T38" fmla="*/ 1 w 619"/>
                        <a:gd name="T39" fmla="*/ 6 h 1085"/>
                        <a:gd name="T40" fmla="*/ 0 w 619"/>
                        <a:gd name="T41" fmla="*/ 5 h 1085"/>
                        <a:gd name="T42" fmla="*/ 1 w 619"/>
                        <a:gd name="T43" fmla="*/ 4 h 1085"/>
                        <a:gd name="T44" fmla="*/ 1 w 619"/>
                        <a:gd name="T45" fmla="*/ 3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4" name="Freeform 149">
                      <a:extLst>
                        <a:ext uri="{FF2B5EF4-FFF2-40B4-BE49-F238E27FC236}">
                          <a16:creationId xmlns:a16="http://schemas.microsoft.com/office/drawing/2014/main" id="{AA61AE3E-C1AA-4275-A292-7C69444482D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13 w 782"/>
                        <a:gd name="T3" fmla="*/ 0 h 808"/>
                        <a:gd name="T4" fmla="*/ 275 w 782"/>
                        <a:gd name="T5" fmla="*/ 0 h 808"/>
                        <a:gd name="T6" fmla="*/ 580 w 782"/>
                        <a:gd name="T7" fmla="*/ 1 h 808"/>
                        <a:gd name="T8" fmla="*/ 941 w 782"/>
                        <a:gd name="T9" fmla="*/ 1 h 808"/>
                        <a:gd name="T10" fmla="*/ 1074 w 782"/>
                        <a:gd name="T11" fmla="*/ 1 h 808"/>
                        <a:gd name="T12" fmla="*/ 1135 w 782"/>
                        <a:gd name="T13" fmla="*/ 1 h 808"/>
                        <a:gd name="T14" fmla="*/ 1147 w 782"/>
                        <a:gd name="T15" fmla="*/ 1 h 808"/>
                        <a:gd name="T16" fmla="*/ 1107 w 782"/>
                        <a:gd name="T17" fmla="*/ 1 h 808"/>
                        <a:gd name="T18" fmla="*/ 995 w 782"/>
                        <a:gd name="T19" fmla="*/ 1 h 808"/>
                        <a:gd name="T20" fmla="*/ 851 w 782"/>
                        <a:gd name="T21" fmla="*/ 1 h 808"/>
                        <a:gd name="T22" fmla="*/ 746 w 782"/>
                        <a:gd name="T23" fmla="*/ 1 h 808"/>
                        <a:gd name="T24" fmla="*/ 698 w 782"/>
                        <a:gd name="T25" fmla="*/ 1 h 808"/>
                        <a:gd name="T26" fmla="*/ 667 w 782"/>
                        <a:gd name="T27" fmla="*/ 1 h 808"/>
                        <a:gd name="T28" fmla="*/ 678 w 782"/>
                        <a:gd name="T29" fmla="*/ 2 h 808"/>
                        <a:gd name="T30" fmla="*/ 686 w 782"/>
                        <a:gd name="T31" fmla="*/ 2 h 808"/>
                        <a:gd name="T32" fmla="*/ 815 w 782"/>
                        <a:gd name="T33" fmla="*/ 2 h 808"/>
                        <a:gd name="T34" fmla="*/ 1019 w 782"/>
                        <a:gd name="T35" fmla="*/ 2 h 808"/>
                        <a:gd name="T36" fmla="*/ 1147 w 782"/>
                        <a:gd name="T37" fmla="*/ 2 h 808"/>
                        <a:gd name="T38" fmla="*/ 1283 w 782"/>
                        <a:gd name="T39" fmla="*/ 2 h 808"/>
                        <a:gd name="T40" fmla="*/ 1325 w 782"/>
                        <a:gd name="T41" fmla="*/ 2 h 808"/>
                        <a:gd name="T42" fmla="*/ 1283 w 782"/>
                        <a:gd name="T43" fmla="*/ 2 h 808"/>
                        <a:gd name="T44" fmla="*/ 1228 w 782"/>
                        <a:gd name="T45" fmla="*/ 2 h 808"/>
                        <a:gd name="T46" fmla="*/ 1135 w 782"/>
                        <a:gd name="T47" fmla="*/ 2 h 808"/>
                        <a:gd name="T48" fmla="*/ 1013 w 782"/>
                        <a:gd name="T49" fmla="*/ 2 h 808"/>
                        <a:gd name="T50" fmla="*/ 881 w 782"/>
                        <a:gd name="T51" fmla="*/ 2 h 808"/>
                        <a:gd name="T52" fmla="*/ 667 w 782"/>
                        <a:gd name="T53" fmla="*/ 2 h 808"/>
                        <a:gd name="T54" fmla="*/ 601 w 782"/>
                        <a:gd name="T55" fmla="*/ 2 h 808"/>
                        <a:gd name="T56" fmla="*/ 566 w 782"/>
                        <a:gd name="T57" fmla="*/ 2 h 808"/>
                        <a:gd name="T58" fmla="*/ 566 w 782"/>
                        <a:gd name="T59" fmla="*/ 2 h 808"/>
                        <a:gd name="T60" fmla="*/ 566 w 782"/>
                        <a:gd name="T61" fmla="*/ 1 h 808"/>
                        <a:gd name="T62" fmla="*/ 658 w 782"/>
                        <a:gd name="T63" fmla="*/ 1 h 808"/>
                        <a:gd name="T64" fmla="*/ 794 w 782"/>
                        <a:gd name="T65" fmla="*/ 1 h 808"/>
                        <a:gd name="T66" fmla="*/ 915 w 782"/>
                        <a:gd name="T67" fmla="*/ 1 h 808"/>
                        <a:gd name="T68" fmla="*/ 990 w 782"/>
                        <a:gd name="T69" fmla="*/ 1 h 808"/>
                        <a:gd name="T70" fmla="*/ 1029 w 782"/>
                        <a:gd name="T71" fmla="*/ 1 h 808"/>
                        <a:gd name="T72" fmla="*/ 1013 w 782"/>
                        <a:gd name="T73" fmla="*/ 1 h 808"/>
                        <a:gd name="T74" fmla="*/ 957 w 782"/>
                        <a:gd name="T75" fmla="*/ 1 h 808"/>
                        <a:gd name="T76" fmla="*/ 881 w 782"/>
                        <a:gd name="T77" fmla="*/ 1 h 808"/>
                        <a:gd name="T78" fmla="*/ 794 w 782"/>
                        <a:gd name="T79" fmla="*/ 1 h 808"/>
                        <a:gd name="T80" fmla="*/ 607 w 782"/>
                        <a:gd name="T81" fmla="*/ 1 h 808"/>
                        <a:gd name="T82" fmla="*/ 327 w 782"/>
                        <a:gd name="T83" fmla="*/ 1 h 808"/>
                        <a:gd name="T84" fmla="*/ 118 w 782"/>
                        <a:gd name="T85" fmla="*/ 1 h 808"/>
                        <a:gd name="T86" fmla="*/ 3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5" name="Freeform 150">
                      <a:extLst>
                        <a:ext uri="{FF2B5EF4-FFF2-40B4-BE49-F238E27FC236}">
                          <a16:creationId xmlns:a16="http://schemas.microsoft.com/office/drawing/2014/main" id="{AB36D9BF-BDAD-492C-899D-7DBD3C4598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7136 w 992"/>
                        <a:gd name="T1" fmla="*/ 1 h 770"/>
                        <a:gd name="T2" fmla="*/ 7271 w 992"/>
                        <a:gd name="T3" fmla="*/ 1 h 770"/>
                        <a:gd name="T4" fmla="*/ 7771 w 992"/>
                        <a:gd name="T5" fmla="*/ 1 h 770"/>
                        <a:gd name="T6" fmla="*/ 8390 w 992"/>
                        <a:gd name="T7" fmla="*/ 1 h 770"/>
                        <a:gd name="T8" fmla="*/ 8757 w 992"/>
                        <a:gd name="T9" fmla="*/ 1 h 770"/>
                        <a:gd name="T10" fmla="*/ 8596 w 992"/>
                        <a:gd name="T11" fmla="*/ 1 h 770"/>
                        <a:gd name="T12" fmla="*/ 8254 w 992"/>
                        <a:gd name="T13" fmla="*/ 1 h 770"/>
                        <a:gd name="T14" fmla="*/ 7569 w 992"/>
                        <a:gd name="T15" fmla="*/ 1 h 770"/>
                        <a:gd name="T16" fmla="*/ 6723 w 992"/>
                        <a:gd name="T17" fmla="*/ 1 h 770"/>
                        <a:gd name="T18" fmla="*/ 6018 w 992"/>
                        <a:gd name="T19" fmla="*/ 1 h 770"/>
                        <a:gd name="T20" fmla="*/ 5228 w 992"/>
                        <a:gd name="T21" fmla="*/ 1 h 770"/>
                        <a:gd name="T22" fmla="*/ 4475 w 992"/>
                        <a:gd name="T23" fmla="*/ 1 h 770"/>
                        <a:gd name="T24" fmla="*/ 3903 w 992"/>
                        <a:gd name="T25" fmla="*/ 1 h 770"/>
                        <a:gd name="T26" fmla="*/ 3694 w 992"/>
                        <a:gd name="T27" fmla="*/ 1 h 770"/>
                        <a:gd name="T28" fmla="*/ 3462 w 992"/>
                        <a:gd name="T29" fmla="*/ 1 h 770"/>
                        <a:gd name="T30" fmla="*/ 3190 w 992"/>
                        <a:gd name="T31" fmla="*/ 1 h 770"/>
                        <a:gd name="T32" fmla="*/ 2986 w 992"/>
                        <a:gd name="T33" fmla="*/ 1 h 770"/>
                        <a:gd name="T34" fmla="*/ 2986 w 992"/>
                        <a:gd name="T35" fmla="*/ 1 h 770"/>
                        <a:gd name="T36" fmla="*/ 2845 w 992"/>
                        <a:gd name="T37" fmla="*/ 1 h 770"/>
                        <a:gd name="T38" fmla="*/ 2455 w 992"/>
                        <a:gd name="T39" fmla="*/ 1 h 770"/>
                        <a:gd name="T40" fmla="*/ 1973 w 992"/>
                        <a:gd name="T41" fmla="*/ 1 h 770"/>
                        <a:gd name="T42" fmla="*/ 1525 w 992"/>
                        <a:gd name="T43" fmla="*/ 1 h 770"/>
                        <a:gd name="T44" fmla="*/ 1012 w 992"/>
                        <a:gd name="T45" fmla="*/ 1 h 770"/>
                        <a:gd name="T46" fmla="*/ 234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48 w 992"/>
                        <a:gd name="T53" fmla="*/ 1 h 770"/>
                        <a:gd name="T54" fmla="*/ 722 w 992"/>
                        <a:gd name="T55" fmla="*/ 1 h 770"/>
                        <a:gd name="T56" fmla="*/ 1045 w 992"/>
                        <a:gd name="T57" fmla="*/ 1 h 770"/>
                        <a:gd name="T58" fmla="*/ 1667 w 992"/>
                        <a:gd name="T59" fmla="*/ 1 h 770"/>
                        <a:gd name="T60" fmla="*/ 2271 w 992"/>
                        <a:gd name="T61" fmla="*/ 1 h 770"/>
                        <a:gd name="T62" fmla="*/ 2845 w 992"/>
                        <a:gd name="T63" fmla="*/ 1 h 770"/>
                        <a:gd name="T64" fmla="*/ 3665 w 992"/>
                        <a:gd name="T65" fmla="*/ 0 h 770"/>
                        <a:gd name="T66" fmla="*/ 3694 w 992"/>
                        <a:gd name="T67" fmla="*/ 1 h 770"/>
                        <a:gd name="T68" fmla="*/ 3509 w 992"/>
                        <a:gd name="T69" fmla="*/ 1 h 770"/>
                        <a:gd name="T70" fmla="*/ 3462 w 992"/>
                        <a:gd name="T71" fmla="*/ 1 h 770"/>
                        <a:gd name="T72" fmla="*/ 3694 w 992"/>
                        <a:gd name="T73" fmla="*/ 1 h 770"/>
                        <a:gd name="T74" fmla="*/ 4080 w 992"/>
                        <a:gd name="T75" fmla="*/ 1 h 770"/>
                        <a:gd name="T76" fmla="*/ 4409 w 992"/>
                        <a:gd name="T77" fmla="*/ 1 h 770"/>
                        <a:gd name="T78" fmla="*/ 4928 w 992"/>
                        <a:gd name="T79" fmla="*/ 1 h 770"/>
                        <a:gd name="T80" fmla="*/ 5430 w 992"/>
                        <a:gd name="T81" fmla="*/ 1 h 770"/>
                        <a:gd name="T82" fmla="*/ 5943 w 992"/>
                        <a:gd name="T83" fmla="*/ 1 h 770"/>
                        <a:gd name="T84" fmla="*/ 6619 w 992"/>
                        <a:gd name="T85" fmla="*/ 1 h 770"/>
                        <a:gd name="T86" fmla="*/ 7065 w 992"/>
                        <a:gd name="T87" fmla="*/ 1 h 770"/>
                        <a:gd name="T88" fmla="*/ 7136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6" name="Freeform 151">
                      <a:extLst>
                        <a:ext uri="{FF2B5EF4-FFF2-40B4-BE49-F238E27FC236}">
                          <a16:creationId xmlns:a16="http://schemas.microsoft.com/office/drawing/2014/main" id="{01B90CB2-BEB9-4D2A-AC36-1273EA9F627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2 w 699"/>
                        <a:gd name="T1" fmla="*/ 6 h 1216"/>
                        <a:gd name="T2" fmla="*/ 2 w 699"/>
                        <a:gd name="T3" fmla="*/ 7 h 1216"/>
                        <a:gd name="T4" fmla="*/ 2 w 699"/>
                        <a:gd name="T5" fmla="*/ 7 h 1216"/>
                        <a:gd name="T6" fmla="*/ 3 w 699"/>
                        <a:gd name="T7" fmla="*/ 7 h 1216"/>
                        <a:gd name="T8" fmla="*/ 3 w 699"/>
                        <a:gd name="T9" fmla="*/ 7 h 1216"/>
                        <a:gd name="T10" fmla="*/ 3 w 699"/>
                        <a:gd name="T11" fmla="*/ 8 h 1216"/>
                        <a:gd name="T12" fmla="*/ 3 w 699"/>
                        <a:gd name="T13" fmla="*/ 8 h 1216"/>
                        <a:gd name="T14" fmla="*/ 2 w 699"/>
                        <a:gd name="T15" fmla="*/ 7 h 1216"/>
                        <a:gd name="T16" fmla="*/ 1 w 699"/>
                        <a:gd name="T17" fmla="*/ 7 h 1216"/>
                        <a:gd name="T18" fmla="*/ 1 w 699"/>
                        <a:gd name="T19" fmla="*/ 6 h 1216"/>
                        <a:gd name="T20" fmla="*/ 1 w 699"/>
                        <a:gd name="T21" fmla="*/ 5 h 1216"/>
                        <a:gd name="T22" fmla="*/ 1 w 699"/>
                        <a:gd name="T23" fmla="*/ 4 h 1216"/>
                        <a:gd name="T24" fmla="*/ 1 w 699"/>
                        <a:gd name="T25" fmla="*/ 2 h 1216"/>
                        <a:gd name="T26" fmla="*/ 1 w 699"/>
                        <a:gd name="T27" fmla="*/ 2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2 h 1216"/>
                        <a:gd name="T74" fmla="*/ 1 w 699"/>
                        <a:gd name="T75" fmla="*/ 3 h 1216"/>
                        <a:gd name="T76" fmla="*/ 1 w 699"/>
                        <a:gd name="T77" fmla="*/ 4 h 1216"/>
                        <a:gd name="T78" fmla="*/ 1 w 699"/>
                        <a:gd name="T79" fmla="*/ 5 h 1216"/>
                        <a:gd name="T80" fmla="*/ 1 w 699"/>
                        <a:gd name="T81" fmla="*/ 6 h 1216"/>
                        <a:gd name="T82" fmla="*/ 2 w 699"/>
                        <a:gd name="T83" fmla="*/ 6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7" name="Freeform 152">
                      <a:extLst>
                        <a:ext uri="{FF2B5EF4-FFF2-40B4-BE49-F238E27FC236}">
                          <a16:creationId xmlns:a16="http://schemas.microsoft.com/office/drawing/2014/main" id="{15EF1738-C896-48C3-9BE3-E1BC2EEB98D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2 w 915"/>
                        <a:gd name="T13" fmla="*/ 1 h 1139"/>
                        <a:gd name="T14" fmla="*/ 3 w 915"/>
                        <a:gd name="T15" fmla="*/ 1 h 1139"/>
                        <a:gd name="T16" fmla="*/ 3 w 915"/>
                        <a:gd name="T17" fmla="*/ 1 h 1139"/>
                        <a:gd name="T18" fmla="*/ 3 w 915"/>
                        <a:gd name="T19" fmla="*/ 1 h 1139"/>
                        <a:gd name="T20" fmla="*/ 3 w 915"/>
                        <a:gd name="T21" fmla="*/ 1 h 1139"/>
                        <a:gd name="T22" fmla="*/ 3 w 915"/>
                        <a:gd name="T23" fmla="*/ 1 h 1139"/>
                        <a:gd name="T24" fmla="*/ 3 w 915"/>
                        <a:gd name="T25" fmla="*/ 1 h 1139"/>
                        <a:gd name="T26" fmla="*/ 4 w 915"/>
                        <a:gd name="T27" fmla="*/ 1 h 1139"/>
                        <a:gd name="T28" fmla="*/ 4 w 915"/>
                        <a:gd name="T29" fmla="*/ 1 h 1139"/>
                        <a:gd name="T30" fmla="*/ 3 w 915"/>
                        <a:gd name="T31" fmla="*/ 1 h 1139"/>
                        <a:gd name="T32" fmla="*/ 3 w 915"/>
                        <a:gd name="T33" fmla="*/ 1 h 1139"/>
                        <a:gd name="T34" fmla="*/ 3 w 915"/>
                        <a:gd name="T35" fmla="*/ 1 h 1139"/>
                        <a:gd name="T36" fmla="*/ 3 w 915"/>
                        <a:gd name="T37" fmla="*/ 1 h 1139"/>
                        <a:gd name="T38" fmla="*/ 3 w 915"/>
                        <a:gd name="T39" fmla="*/ 1 h 1139"/>
                        <a:gd name="T40" fmla="*/ 3 w 915"/>
                        <a:gd name="T41" fmla="*/ 1 h 1139"/>
                        <a:gd name="T42" fmla="*/ 3 w 915"/>
                        <a:gd name="T43" fmla="*/ 1 h 1139"/>
                        <a:gd name="T44" fmla="*/ 3 w 915"/>
                        <a:gd name="T45" fmla="*/ 1 h 1139"/>
                        <a:gd name="T46" fmla="*/ 3 w 915"/>
                        <a:gd name="T47" fmla="*/ 0 h 1139"/>
                        <a:gd name="T48" fmla="*/ 3 w 915"/>
                        <a:gd name="T49" fmla="*/ 1 h 1139"/>
                        <a:gd name="T50" fmla="*/ 3 w 915"/>
                        <a:gd name="T51" fmla="*/ 1 h 1139"/>
                        <a:gd name="T52" fmla="*/ 3 w 915"/>
                        <a:gd name="T53" fmla="*/ 1 h 1139"/>
                        <a:gd name="T54" fmla="*/ 3 w 915"/>
                        <a:gd name="T55" fmla="*/ 1 h 1139"/>
                        <a:gd name="T56" fmla="*/ 3 w 915"/>
                        <a:gd name="T57" fmla="*/ 1 h 1139"/>
                        <a:gd name="T58" fmla="*/ 3 w 915"/>
                        <a:gd name="T59" fmla="*/ 1 h 1139"/>
                        <a:gd name="T60" fmla="*/ 3 w 915"/>
                        <a:gd name="T61" fmla="*/ 1 h 1139"/>
                        <a:gd name="T62" fmla="*/ 3 w 915"/>
                        <a:gd name="T63" fmla="*/ 1 h 1139"/>
                        <a:gd name="T64" fmla="*/ 3 w 915"/>
                        <a:gd name="T65" fmla="*/ 1 h 1139"/>
                        <a:gd name="T66" fmla="*/ 3 w 915"/>
                        <a:gd name="T67" fmla="*/ 1 h 1139"/>
                        <a:gd name="T68" fmla="*/ 3 w 915"/>
                        <a:gd name="T69" fmla="*/ 1 h 1139"/>
                        <a:gd name="T70" fmla="*/ 3 w 915"/>
                        <a:gd name="T71" fmla="*/ 1 h 1139"/>
                        <a:gd name="T72" fmla="*/ 3 w 915"/>
                        <a:gd name="T73" fmla="*/ 1 h 1139"/>
                        <a:gd name="T74" fmla="*/ 2 w 915"/>
                        <a:gd name="T75" fmla="*/ 1 h 1139"/>
                        <a:gd name="T76" fmla="*/ 2 w 915"/>
                        <a:gd name="T77" fmla="*/ 1 h 1139"/>
                        <a:gd name="T78" fmla="*/ 2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91" name="Oval 153">
                    <a:extLst>
                      <a:ext uri="{FF2B5EF4-FFF2-40B4-BE49-F238E27FC236}">
                        <a16:creationId xmlns:a16="http://schemas.microsoft.com/office/drawing/2014/main" id="{821E0266-3497-414F-B2B0-1469FAF87B24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96" y="1104"/>
                    <a:ext cx="912" cy="912"/>
                  </a:xfrm>
                  <a:prstGeom prst="ellipse">
                    <a:avLst/>
                  </a:prstGeom>
                  <a:noFill/>
                  <a:ln w="63500">
                    <a:solidFill>
                      <a:srgbClr val="339966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</p:grp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7D73EF4-A652-4460-BE52-9196E5222A7A}"/>
              </a:ext>
            </a:extLst>
          </p:cNvPr>
          <p:cNvGrpSpPr/>
          <p:nvPr/>
        </p:nvGrpSpPr>
        <p:grpSpPr>
          <a:xfrm>
            <a:off x="7620000" y="420700"/>
            <a:ext cx="1200479" cy="4831216"/>
            <a:chOff x="7620000" y="420700"/>
            <a:chExt cx="1200479" cy="4831216"/>
          </a:xfrm>
        </p:grpSpPr>
        <p:sp>
          <p:nvSpPr>
            <p:cNvPr id="127" name="AutoShape 140">
              <a:extLst>
                <a:ext uri="{FF2B5EF4-FFF2-40B4-BE49-F238E27FC236}">
                  <a16:creationId xmlns:a16="http://schemas.microsoft.com/office/drawing/2014/main" id="{BB1D65A5-5FE1-4FFF-BD27-15F3FE137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4678" y="2627271"/>
              <a:ext cx="685801" cy="485775"/>
            </a:xfrm>
            <a:prstGeom prst="rightArrow">
              <a:avLst>
                <a:gd name="adj1" fmla="val 50000"/>
                <a:gd name="adj2" fmla="val 35294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9" name="Right Brace 8">
              <a:extLst>
                <a:ext uri="{FF2B5EF4-FFF2-40B4-BE49-F238E27FC236}">
                  <a16:creationId xmlns:a16="http://schemas.microsoft.com/office/drawing/2014/main" id="{7FAD1627-CF33-40BC-9761-04DF227E384C}"/>
                </a:ext>
              </a:extLst>
            </p:cNvPr>
            <p:cNvSpPr/>
            <p:nvPr/>
          </p:nvSpPr>
          <p:spPr bwMode="auto">
            <a:xfrm>
              <a:off x="7620000" y="420700"/>
              <a:ext cx="371701" cy="4831216"/>
            </a:xfrm>
            <a:prstGeom prst="rightBrac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51565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35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35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5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" name="Rectangle 6">
            <a:extLst>
              <a:ext uri="{FF2B5EF4-FFF2-40B4-BE49-F238E27FC236}">
                <a16:creationId xmlns:a16="http://schemas.microsoft.com/office/drawing/2014/main" id="{15709447-503E-4D2E-8E31-5AFAB5D9E7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grpSp>
        <p:nvGrpSpPr>
          <p:cNvPr id="33" name="Group 26">
            <a:extLst>
              <a:ext uri="{FF2B5EF4-FFF2-40B4-BE49-F238E27FC236}">
                <a16:creationId xmlns:a16="http://schemas.microsoft.com/office/drawing/2014/main" id="{8B3CD64B-8B54-4FA0-A3ED-810883AA5CF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4191000"/>
            <a:ext cx="545267" cy="957277"/>
            <a:chOff x="2308" y="1513"/>
            <a:chExt cx="1162" cy="2570"/>
          </a:xfrm>
        </p:grpSpPr>
        <p:grpSp>
          <p:nvGrpSpPr>
            <p:cNvPr id="34" name="Group 27">
              <a:extLst>
                <a:ext uri="{FF2B5EF4-FFF2-40B4-BE49-F238E27FC236}">
                  <a16:creationId xmlns:a16="http://schemas.microsoft.com/office/drawing/2014/main" id="{CB89CDB7-30F7-48D0-9F58-76604198B8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28">
                <a:extLst>
                  <a:ext uri="{FF2B5EF4-FFF2-40B4-BE49-F238E27FC236}">
                    <a16:creationId xmlns:a16="http://schemas.microsoft.com/office/drawing/2014/main" id="{974007C2-1B22-40FE-A19D-DDD10DEA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3" name="Freeform 29">
                <a:extLst>
                  <a:ext uri="{FF2B5EF4-FFF2-40B4-BE49-F238E27FC236}">
                    <a16:creationId xmlns:a16="http://schemas.microsoft.com/office/drawing/2014/main" id="{470B73D5-B757-40D2-B820-CF4B87212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4" name="Freeform 30">
                <a:extLst>
                  <a:ext uri="{FF2B5EF4-FFF2-40B4-BE49-F238E27FC236}">
                    <a16:creationId xmlns:a16="http://schemas.microsoft.com/office/drawing/2014/main" id="{9612197D-ED45-4D43-AE49-AF2CEEDE0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5" name="Freeform 31">
                <a:extLst>
                  <a:ext uri="{FF2B5EF4-FFF2-40B4-BE49-F238E27FC236}">
                    <a16:creationId xmlns:a16="http://schemas.microsoft.com/office/drawing/2014/main" id="{9BCDCD52-8ACD-465D-B6CD-EDA790ED1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6" name="Freeform 32">
                <a:extLst>
                  <a:ext uri="{FF2B5EF4-FFF2-40B4-BE49-F238E27FC236}">
                    <a16:creationId xmlns:a16="http://schemas.microsoft.com/office/drawing/2014/main" id="{6BE8F49D-4D03-444F-86E9-B2763CE39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7" name="Freeform 33">
                <a:extLst>
                  <a:ext uri="{FF2B5EF4-FFF2-40B4-BE49-F238E27FC236}">
                    <a16:creationId xmlns:a16="http://schemas.microsoft.com/office/drawing/2014/main" id="{FDCE5949-17DF-4BFA-9FEF-0A6A13C1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AB8796E8-4CEF-4743-A1D7-112F84DD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158D670-322C-4522-ACAD-3FC756642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147A4EF2-52D8-444A-99F2-85CCA35A45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A076408E-D58B-49E8-9958-5109F0B733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B8B5E792-E57E-41F7-AD7A-20653C40DC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DE533A2F-88F2-40D5-8B3A-8208E73760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FD77F9DB-888E-4C8E-BDF5-668EC0E31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8" name="AutoShape 55">
            <a:extLst>
              <a:ext uri="{FF2B5EF4-FFF2-40B4-BE49-F238E27FC236}">
                <a16:creationId xmlns:a16="http://schemas.microsoft.com/office/drawing/2014/main" id="{C83EAE37-B82E-4095-8EEE-9F2E67F75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233878"/>
            <a:ext cx="4953000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My goal is to prove that my recursive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algorithm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works on every input.</a:t>
            </a:r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0BCEA54E-A391-4C6E-B664-EE68EADF6C02}"/>
              </a:ext>
            </a:extLst>
          </p:cNvPr>
          <p:cNvSpPr/>
          <p:nvPr/>
        </p:nvSpPr>
        <p:spPr bwMode="auto">
          <a:xfrm>
            <a:off x="858506" y="762000"/>
            <a:ext cx="7066294" cy="963613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C43B058-E0D7-4552-8395-29E2E5E42AC5}"/>
              </a:ext>
            </a:extLst>
          </p:cNvPr>
          <p:cNvGrpSpPr/>
          <p:nvPr/>
        </p:nvGrpSpPr>
        <p:grpSpPr>
          <a:xfrm>
            <a:off x="1527313" y="5203351"/>
            <a:ext cx="6545589" cy="1524117"/>
            <a:chOff x="1527313" y="5203351"/>
            <a:chExt cx="6545589" cy="1524117"/>
          </a:xfrm>
        </p:grpSpPr>
        <p:sp>
          <p:nvSpPr>
            <p:cNvPr id="53" name="Text Box 160">
              <a:extLst>
                <a:ext uri="{FF2B5EF4-FFF2-40B4-BE49-F238E27FC236}">
                  <a16:creationId xmlns:a16="http://schemas.microsoft.com/office/drawing/2014/main" id="{3796DEF4-6869-4FD8-BA76-CB7BD9821D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5269" y="5203351"/>
              <a:ext cx="277351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tx2"/>
                  </a:solidFill>
                </a:rPr>
                <a:t>Program Correctness</a:t>
              </a: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1867549E-B950-4214-A834-A05174DF8388}"/>
                </a:ext>
              </a:extLst>
            </p:cNvPr>
            <p:cNvGrpSpPr/>
            <p:nvPr/>
          </p:nvGrpSpPr>
          <p:grpSpPr>
            <a:xfrm>
              <a:off x="1527313" y="5409004"/>
              <a:ext cx="6545589" cy="1318464"/>
              <a:chOff x="1527313" y="5409004"/>
              <a:chExt cx="6545589" cy="1318464"/>
            </a:xfrm>
          </p:grpSpPr>
          <p:grpSp>
            <p:nvGrpSpPr>
              <p:cNvPr id="51" name="Group 137">
                <a:extLst>
                  <a:ext uri="{FF2B5EF4-FFF2-40B4-BE49-F238E27FC236}">
                    <a16:creationId xmlns:a16="http://schemas.microsoft.com/office/drawing/2014/main" id="{35F4AFA5-AD39-4769-893B-FF4DEDB44E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936" y="5527317"/>
                <a:ext cx="5287966" cy="1200151"/>
                <a:chOff x="2160" y="1870"/>
                <a:chExt cx="3331" cy="756"/>
              </a:xfrm>
            </p:grpSpPr>
            <p:sp>
              <p:nvSpPr>
                <p:cNvPr id="69" name="Text Box 138">
                  <a:extLst>
                    <a:ext uri="{FF2B5EF4-FFF2-40B4-BE49-F238E27FC236}">
                      <a16:creationId xmlns:a16="http://schemas.microsoft.com/office/drawing/2014/main" id="{9E7E381C-87E2-4DD5-A8AB-FCAF9848DC3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160" y="1870"/>
                  <a:ext cx="1212" cy="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l-GR" altLang="en-US" sz="2400" i="0" dirty="0">
                      <a:solidFill>
                        <a:srgbClr val="66FF66"/>
                      </a:solidFill>
                      <a:latin typeface="Times New Roman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</a:t>
                  </a:r>
                  <a:r>
                    <a:rPr lang="en-CA" altLang="en-US" sz="2400" i="0" dirty="0">
                      <a:solidFill>
                        <a:srgbClr val="33CC33"/>
                      </a:solidFill>
                      <a:latin typeface="Times New Roman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Instance-Pre</a:t>
                  </a:r>
                  <a:r>
                    <a:rPr lang="el-GR" altLang="en-US" sz="2400" i="0" dirty="0">
                      <a:solidFill>
                        <a:srgbClr val="66FF66"/>
                      </a:solidFill>
                      <a:latin typeface="Times New Roman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</a:t>
                  </a:r>
                  <a:endParaRPr lang="en-CA" altLang="en-US" sz="2400" i="0" dirty="0">
                    <a:solidFill>
                      <a:srgbClr val="33CC33"/>
                    </a:solidFill>
                  </a:endParaRPr>
                </a:p>
                <a:p>
                  <a:pPr eaLnBrk="1" hangingPunct="1">
                    <a:buFontTx/>
                    <a:buNone/>
                  </a:pPr>
                  <a:r>
                    <a:rPr lang="en-US" altLang="en-US" sz="2400" i="0" dirty="0">
                      <a:solidFill>
                        <a:srgbClr val="FFC000"/>
                      </a:solidFill>
                      <a:latin typeface="Times New Roman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  <a:endParaRPr lang="en-US" altLang="en-US" sz="2400" i="0" dirty="0">
                    <a:solidFill>
                      <a:srgbClr val="FFC000"/>
                    </a:solidFill>
                  </a:endParaRPr>
                </a:p>
                <a:p>
                  <a:pPr eaLnBrk="1" hangingPunct="1">
                    <a:buFontTx/>
                    <a:buNone/>
                  </a:pPr>
                  <a:r>
                    <a:rPr lang="en-CA" altLang="en-US" sz="2400" i="0" dirty="0">
                      <a:solidFill>
                        <a:schemeClr val="accent2"/>
                      </a:solidFill>
                    </a:rPr>
                    <a:t>code</a:t>
                  </a:r>
                </a:p>
              </p:txBody>
            </p:sp>
            <p:sp>
              <p:nvSpPr>
                <p:cNvPr id="70" name="Text Box 139">
                  <a:extLst>
                    <a:ext uri="{FF2B5EF4-FFF2-40B4-BE49-F238E27FC236}">
                      <a16:creationId xmlns:a16="http://schemas.microsoft.com/office/drawing/2014/main" id="{E0B00894-BD38-4BE5-9065-380CA09ADE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03" y="2103"/>
                  <a:ext cx="1288" cy="5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l-GR" altLang="en-US" sz="2400" i="0" dirty="0">
                      <a:solidFill>
                        <a:srgbClr val="66FF66"/>
                      </a:solidFill>
                      <a:latin typeface="Times New Roman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</a:t>
                  </a:r>
                  <a:r>
                    <a:rPr lang="en-CA" altLang="en-US" sz="2400" i="0" dirty="0">
                      <a:solidFill>
                        <a:srgbClr val="33CC33"/>
                      </a:solidFill>
                      <a:latin typeface="Times New Roman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Instance-Post</a:t>
                  </a:r>
                  <a:r>
                    <a:rPr lang="el-GR" altLang="en-US" sz="2400" i="0" dirty="0">
                      <a:solidFill>
                        <a:srgbClr val="66FF66"/>
                      </a:solidFill>
                      <a:latin typeface="Times New Roman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</a:t>
                  </a:r>
                  <a:endParaRPr lang="en-US" altLang="en-US" sz="2400" i="0" dirty="0">
                    <a:solidFill>
                      <a:srgbClr val="66FF66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eaLnBrk="1" hangingPunct="1">
                    <a:buFontTx/>
                    <a:buNone/>
                  </a:pPr>
                  <a:endParaRPr lang="en-CA" altLang="en-US" sz="2400" i="0" dirty="0">
                    <a:solidFill>
                      <a:srgbClr val="33CC33"/>
                    </a:solidFill>
                  </a:endParaRPr>
                </a:p>
              </p:txBody>
            </p:sp>
            <p:sp>
              <p:nvSpPr>
                <p:cNvPr id="71" name="AutoShape 140">
                  <a:extLst>
                    <a:ext uri="{FF2B5EF4-FFF2-40B4-BE49-F238E27FC236}">
                      <a16:creationId xmlns:a16="http://schemas.microsoft.com/office/drawing/2014/main" id="{F1EFFAEB-5A9E-4265-9F7D-F7EC3F22A4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6" y="2107"/>
                  <a:ext cx="432" cy="306"/>
                </a:xfrm>
                <a:prstGeom prst="rightArrow">
                  <a:avLst>
                    <a:gd name="adj1" fmla="val 50000"/>
                    <a:gd name="adj2" fmla="val 35294"/>
                  </a:avLst>
                </a:prstGeom>
                <a:solidFill>
                  <a:schemeClr val="hlink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sz="2400" i="0" dirty="0">
                    <a:solidFill>
                      <a:schemeClr val="hlink"/>
                    </a:solidFill>
                  </a:endParaRPr>
                </a:p>
              </p:txBody>
            </p:sp>
          </p:grpSp>
          <p:grpSp>
            <p:nvGrpSpPr>
              <p:cNvPr id="84" name="Group 83">
                <a:extLst>
                  <a:ext uri="{FF2B5EF4-FFF2-40B4-BE49-F238E27FC236}">
                    <a16:creationId xmlns:a16="http://schemas.microsoft.com/office/drawing/2014/main" id="{5A54A66D-038A-43BD-9F5D-0A4DF118B681}"/>
                  </a:ext>
                </a:extLst>
              </p:cNvPr>
              <p:cNvGrpSpPr/>
              <p:nvPr/>
            </p:nvGrpSpPr>
            <p:grpSpPr>
              <a:xfrm>
                <a:off x="1527313" y="5409004"/>
                <a:ext cx="1169988" cy="1169988"/>
                <a:chOff x="1477634" y="4168053"/>
                <a:chExt cx="1169988" cy="1169988"/>
              </a:xfrm>
            </p:grpSpPr>
            <p:pic>
              <p:nvPicPr>
                <p:cNvPr id="85" name="Picture 10">
                  <a:extLst>
                    <a:ext uri="{FF2B5EF4-FFF2-40B4-BE49-F238E27FC236}">
                      <a16:creationId xmlns:a16="http://schemas.microsoft.com/office/drawing/2014/main" id="{316B0EDB-F732-476D-82F3-00A1897A6E3F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13452" y="4572000"/>
                  <a:ext cx="339258" cy="4953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6" name="Picture 33">
                  <a:extLst>
                    <a:ext uri="{FF2B5EF4-FFF2-40B4-BE49-F238E27FC236}">
                      <a16:creationId xmlns:a16="http://schemas.microsoft.com/office/drawing/2014/main" id="{23647213-9442-4906-BFC2-D77A9418DCF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8266" y="4648200"/>
                  <a:ext cx="592332" cy="5347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88" name="Group 142">
                  <a:extLst>
                    <a:ext uri="{FF2B5EF4-FFF2-40B4-BE49-F238E27FC236}">
                      <a16:creationId xmlns:a16="http://schemas.microsoft.com/office/drawing/2014/main" id="{41F861D7-E3E3-41EE-B0B2-B0C9F41D140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477634" y="4168053"/>
                  <a:ext cx="1169988" cy="1169988"/>
                  <a:chOff x="2496" y="1104"/>
                  <a:chExt cx="912" cy="912"/>
                </a:xfrm>
              </p:grpSpPr>
              <p:grpSp>
                <p:nvGrpSpPr>
                  <p:cNvPr id="92" name="Group 146">
                    <a:extLst>
                      <a:ext uri="{FF2B5EF4-FFF2-40B4-BE49-F238E27FC236}">
                        <a16:creationId xmlns:a16="http://schemas.microsoft.com/office/drawing/2014/main" id="{28C06C30-B342-4580-9D48-E79A0FD6486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2360341">
                    <a:off x="2763" y="1259"/>
                    <a:ext cx="421" cy="527"/>
                    <a:chOff x="2227" y="1194"/>
                    <a:chExt cx="1944" cy="2413"/>
                  </a:xfrm>
                </p:grpSpPr>
                <p:sp>
                  <p:nvSpPr>
                    <p:cNvPr id="94" name="Freeform 147">
                      <a:extLst>
                        <a:ext uri="{FF2B5EF4-FFF2-40B4-BE49-F238E27FC236}">
                          <a16:creationId xmlns:a16="http://schemas.microsoft.com/office/drawing/2014/main" id="{C75B4DDE-4163-4A84-A757-56438015E50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2 w 600"/>
                        <a:gd name="T37" fmla="*/ 1 h 608"/>
                        <a:gd name="T38" fmla="*/ 2 w 600"/>
                        <a:gd name="T39" fmla="*/ 1 h 608"/>
                        <a:gd name="T40" fmla="*/ 2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sz="2400"/>
                    </a:p>
                  </p:txBody>
                </p:sp>
                <p:sp>
                  <p:nvSpPr>
                    <p:cNvPr id="95" name="Freeform 148">
                      <a:extLst>
                        <a:ext uri="{FF2B5EF4-FFF2-40B4-BE49-F238E27FC236}">
                          <a16:creationId xmlns:a16="http://schemas.microsoft.com/office/drawing/2014/main" id="{A426220F-77D0-4263-8B83-0A0C630EEA7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2 w 619"/>
                        <a:gd name="T7" fmla="*/ 0 h 1085"/>
                        <a:gd name="T8" fmla="*/ 2 w 619"/>
                        <a:gd name="T9" fmla="*/ 1 h 1085"/>
                        <a:gd name="T10" fmla="*/ 2 w 619"/>
                        <a:gd name="T11" fmla="*/ 1 h 1085"/>
                        <a:gd name="T12" fmla="*/ 2 w 619"/>
                        <a:gd name="T13" fmla="*/ 1 h 1085"/>
                        <a:gd name="T14" fmla="*/ 2 w 619"/>
                        <a:gd name="T15" fmla="*/ 2 h 1085"/>
                        <a:gd name="T16" fmla="*/ 2 w 619"/>
                        <a:gd name="T17" fmla="*/ 3 h 1085"/>
                        <a:gd name="T18" fmla="*/ 1 w 619"/>
                        <a:gd name="T19" fmla="*/ 3 h 1085"/>
                        <a:gd name="T20" fmla="*/ 1 w 619"/>
                        <a:gd name="T21" fmla="*/ 4 h 1085"/>
                        <a:gd name="T22" fmla="*/ 1 w 619"/>
                        <a:gd name="T23" fmla="*/ 5 h 1085"/>
                        <a:gd name="T24" fmla="*/ 2 w 619"/>
                        <a:gd name="T25" fmla="*/ 5 h 1085"/>
                        <a:gd name="T26" fmla="*/ 2 w 619"/>
                        <a:gd name="T27" fmla="*/ 6 h 1085"/>
                        <a:gd name="T28" fmla="*/ 1 w 619"/>
                        <a:gd name="T29" fmla="*/ 7 h 1085"/>
                        <a:gd name="T30" fmla="*/ 1 w 619"/>
                        <a:gd name="T31" fmla="*/ 7 h 1085"/>
                        <a:gd name="T32" fmla="*/ 1 w 619"/>
                        <a:gd name="T33" fmla="*/ 7 h 1085"/>
                        <a:gd name="T34" fmla="*/ 1 w 619"/>
                        <a:gd name="T35" fmla="*/ 7 h 1085"/>
                        <a:gd name="T36" fmla="*/ 1 w 619"/>
                        <a:gd name="T37" fmla="*/ 7 h 1085"/>
                        <a:gd name="T38" fmla="*/ 1 w 619"/>
                        <a:gd name="T39" fmla="*/ 6 h 1085"/>
                        <a:gd name="T40" fmla="*/ 0 w 619"/>
                        <a:gd name="T41" fmla="*/ 5 h 1085"/>
                        <a:gd name="T42" fmla="*/ 1 w 619"/>
                        <a:gd name="T43" fmla="*/ 4 h 1085"/>
                        <a:gd name="T44" fmla="*/ 1 w 619"/>
                        <a:gd name="T45" fmla="*/ 3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sz="2400"/>
                    </a:p>
                  </p:txBody>
                </p:sp>
                <p:sp>
                  <p:nvSpPr>
                    <p:cNvPr id="96" name="Freeform 149">
                      <a:extLst>
                        <a:ext uri="{FF2B5EF4-FFF2-40B4-BE49-F238E27FC236}">
                          <a16:creationId xmlns:a16="http://schemas.microsoft.com/office/drawing/2014/main" id="{BD3B1E2F-A430-4D57-B5F0-B2A7306530E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13 w 782"/>
                        <a:gd name="T3" fmla="*/ 0 h 808"/>
                        <a:gd name="T4" fmla="*/ 275 w 782"/>
                        <a:gd name="T5" fmla="*/ 0 h 808"/>
                        <a:gd name="T6" fmla="*/ 580 w 782"/>
                        <a:gd name="T7" fmla="*/ 1 h 808"/>
                        <a:gd name="T8" fmla="*/ 941 w 782"/>
                        <a:gd name="T9" fmla="*/ 1 h 808"/>
                        <a:gd name="T10" fmla="*/ 1074 w 782"/>
                        <a:gd name="T11" fmla="*/ 1 h 808"/>
                        <a:gd name="T12" fmla="*/ 1135 w 782"/>
                        <a:gd name="T13" fmla="*/ 1 h 808"/>
                        <a:gd name="T14" fmla="*/ 1147 w 782"/>
                        <a:gd name="T15" fmla="*/ 1 h 808"/>
                        <a:gd name="T16" fmla="*/ 1107 w 782"/>
                        <a:gd name="T17" fmla="*/ 1 h 808"/>
                        <a:gd name="T18" fmla="*/ 995 w 782"/>
                        <a:gd name="T19" fmla="*/ 1 h 808"/>
                        <a:gd name="T20" fmla="*/ 851 w 782"/>
                        <a:gd name="T21" fmla="*/ 1 h 808"/>
                        <a:gd name="T22" fmla="*/ 746 w 782"/>
                        <a:gd name="T23" fmla="*/ 1 h 808"/>
                        <a:gd name="T24" fmla="*/ 698 w 782"/>
                        <a:gd name="T25" fmla="*/ 1 h 808"/>
                        <a:gd name="T26" fmla="*/ 667 w 782"/>
                        <a:gd name="T27" fmla="*/ 1 h 808"/>
                        <a:gd name="T28" fmla="*/ 678 w 782"/>
                        <a:gd name="T29" fmla="*/ 2 h 808"/>
                        <a:gd name="T30" fmla="*/ 686 w 782"/>
                        <a:gd name="T31" fmla="*/ 2 h 808"/>
                        <a:gd name="T32" fmla="*/ 815 w 782"/>
                        <a:gd name="T33" fmla="*/ 2 h 808"/>
                        <a:gd name="T34" fmla="*/ 1019 w 782"/>
                        <a:gd name="T35" fmla="*/ 2 h 808"/>
                        <a:gd name="T36" fmla="*/ 1147 w 782"/>
                        <a:gd name="T37" fmla="*/ 2 h 808"/>
                        <a:gd name="T38" fmla="*/ 1283 w 782"/>
                        <a:gd name="T39" fmla="*/ 2 h 808"/>
                        <a:gd name="T40" fmla="*/ 1325 w 782"/>
                        <a:gd name="T41" fmla="*/ 2 h 808"/>
                        <a:gd name="T42" fmla="*/ 1283 w 782"/>
                        <a:gd name="T43" fmla="*/ 2 h 808"/>
                        <a:gd name="T44" fmla="*/ 1228 w 782"/>
                        <a:gd name="T45" fmla="*/ 2 h 808"/>
                        <a:gd name="T46" fmla="*/ 1135 w 782"/>
                        <a:gd name="T47" fmla="*/ 2 h 808"/>
                        <a:gd name="T48" fmla="*/ 1013 w 782"/>
                        <a:gd name="T49" fmla="*/ 2 h 808"/>
                        <a:gd name="T50" fmla="*/ 881 w 782"/>
                        <a:gd name="T51" fmla="*/ 2 h 808"/>
                        <a:gd name="T52" fmla="*/ 667 w 782"/>
                        <a:gd name="T53" fmla="*/ 2 h 808"/>
                        <a:gd name="T54" fmla="*/ 601 w 782"/>
                        <a:gd name="T55" fmla="*/ 2 h 808"/>
                        <a:gd name="T56" fmla="*/ 566 w 782"/>
                        <a:gd name="T57" fmla="*/ 2 h 808"/>
                        <a:gd name="T58" fmla="*/ 566 w 782"/>
                        <a:gd name="T59" fmla="*/ 2 h 808"/>
                        <a:gd name="T60" fmla="*/ 566 w 782"/>
                        <a:gd name="T61" fmla="*/ 1 h 808"/>
                        <a:gd name="T62" fmla="*/ 658 w 782"/>
                        <a:gd name="T63" fmla="*/ 1 h 808"/>
                        <a:gd name="T64" fmla="*/ 794 w 782"/>
                        <a:gd name="T65" fmla="*/ 1 h 808"/>
                        <a:gd name="T66" fmla="*/ 915 w 782"/>
                        <a:gd name="T67" fmla="*/ 1 h 808"/>
                        <a:gd name="T68" fmla="*/ 990 w 782"/>
                        <a:gd name="T69" fmla="*/ 1 h 808"/>
                        <a:gd name="T70" fmla="*/ 1029 w 782"/>
                        <a:gd name="T71" fmla="*/ 1 h 808"/>
                        <a:gd name="T72" fmla="*/ 1013 w 782"/>
                        <a:gd name="T73" fmla="*/ 1 h 808"/>
                        <a:gd name="T74" fmla="*/ 957 w 782"/>
                        <a:gd name="T75" fmla="*/ 1 h 808"/>
                        <a:gd name="T76" fmla="*/ 881 w 782"/>
                        <a:gd name="T77" fmla="*/ 1 h 808"/>
                        <a:gd name="T78" fmla="*/ 794 w 782"/>
                        <a:gd name="T79" fmla="*/ 1 h 808"/>
                        <a:gd name="T80" fmla="*/ 607 w 782"/>
                        <a:gd name="T81" fmla="*/ 1 h 808"/>
                        <a:gd name="T82" fmla="*/ 327 w 782"/>
                        <a:gd name="T83" fmla="*/ 1 h 808"/>
                        <a:gd name="T84" fmla="*/ 118 w 782"/>
                        <a:gd name="T85" fmla="*/ 1 h 808"/>
                        <a:gd name="T86" fmla="*/ 3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sz="2400"/>
                    </a:p>
                  </p:txBody>
                </p:sp>
                <p:sp>
                  <p:nvSpPr>
                    <p:cNvPr id="97" name="Freeform 150">
                      <a:extLst>
                        <a:ext uri="{FF2B5EF4-FFF2-40B4-BE49-F238E27FC236}">
                          <a16:creationId xmlns:a16="http://schemas.microsoft.com/office/drawing/2014/main" id="{57935DE0-62C4-4FC4-915B-0B3415CF2AC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7136 w 992"/>
                        <a:gd name="T1" fmla="*/ 1 h 770"/>
                        <a:gd name="T2" fmla="*/ 7271 w 992"/>
                        <a:gd name="T3" fmla="*/ 1 h 770"/>
                        <a:gd name="T4" fmla="*/ 7771 w 992"/>
                        <a:gd name="T5" fmla="*/ 1 h 770"/>
                        <a:gd name="T6" fmla="*/ 8390 w 992"/>
                        <a:gd name="T7" fmla="*/ 1 h 770"/>
                        <a:gd name="T8" fmla="*/ 8757 w 992"/>
                        <a:gd name="T9" fmla="*/ 1 h 770"/>
                        <a:gd name="T10" fmla="*/ 8596 w 992"/>
                        <a:gd name="T11" fmla="*/ 1 h 770"/>
                        <a:gd name="T12" fmla="*/ 8254 w 992"/>
                        <a:gd name="T13" fmla="*/ 1 h 770"/>
                        <a:gd name="T14" fmla="*/ 7569 w 992"/>
                        <a:gd name="T15" fmla="*/ 1 h 770"/>
                        <a:gd name="T16" fmla="*/ 6723 w 992"/>
                        <a:gd name="T17" fmla="*/ 1 h 770"/>
                        <a:gd name="T18" fmla="*/ 6018 w 992"/>
                        <a:gd name="T19" fmla="*/ 1 h 770"/>
                        <a:gd name="T20" fmla="*/ 5228 w 992"/>
                        <a:gd name="T21" fmla="*/ 1 h 770"/>
                        <a:gd name="T22" fmla="*/ 4475 w 992"/>
                        <a:gd name="T23" fmla="*/ 1 h 770"/>
                        <a:gd name="T24" fmla="*/ 3903 w 992"/>
                        <a:gd name="T25" fmla="*/ 1 h 770"/>
                        <a:gd name="T26" fmla="*/ 3694 w 992"/>
                        <a:gd name="T27" fmla="*/ 1 h 770"/>
                        <a:gd name="T28" fmla="*/ 3462 w 992"/>
                        <a:gd name="T29" fmla="*/ 1 h 770"/>
                        <a:gd name="T30" fmla="*/ 3190 w 992"/>
                        <a:gd name="T31" fmla="*/ 1 h 770"/>
                        <a:gd name="T32" fmla="*/ 2986 w 992"/>
                        <a:gd name="T33" fmla="*/ 1 h 770"/>
                        <a:gd name="T34" fmla="*/ 2986 w 992"/>
                        <a:gd name="T35" fmla="*/ 1 h 770"/>
                        <a:gd name="T36" fmla="*/ 2845 w 992"/>
                        <a:gd name="T37" fmla="*/ 1 h 770"/>
                        <a:gd name="T38" fmla="*/ 2455 w 992"/>
                        <a:gd name="T39" fmla="*/ 1 h 770"/>
                        <a:gd name="T40" fmla="*/ 1973 w 992"/>
                        <a:gd name="T41" fmla="*/ 1 h 770"/>
                        <a:gd name="T42" fmla="*/ 1525 w 992"/>
                        <a:gd name="T43" fmla="*/ 1 h 770"/>
                        <a:gd name="T44" fmla="*/ 1012 w 992"/>
                        <a:gd name="T45" fmla="*/ 1 h 770"/>
                        <a:gd name="T46" fmla="*/ 234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48 w 992"/>
                        <a:gd name="T53" fmla="*/ 1 h 770"/>
                        <a:gd name="T54" fmla="*/ 722 w 992"/>
                        <a:gd name="T55" fmla="*/ 1 h 770"/>
                        <a:gd name="T56" fmla="*/ 1045 w 992"/>
                        <a:gd name="T57" fmla="*/ 1 h 770"/>
                        <a:gd name="T58" fmla="*/ 1667 w 992"/>
                        <a:gd name="T59" fmla="*/ 1 h 770"/>
                        <a:gd name="T60" fmla="*/ 2271 w 992"/>
                        <a:gd name="T61" fmla="*/ 1 h 770"/>
                        <a:gd name="T62" fmla="*/ 2845 w 992"/>
                        <a:gd name="T63" fmla="*/ 1 h 770"/>
                        <a:gd name="T64" fmla="*/ 3665 w 992"/>
                        <a:gd name="T65" fmla="*/ 0 h 770"/>
                        <a:gd name="T66" fmla="*/ 3694 w 992"/>
                        <a:gd name="T67" fmla="*/ 1 h 770"/>
                        <a:gd name="T68" fmla="*/ 3509 w 992"/>
                        <a:gd name="T69" fmla="*/ 1 h 770"/>
                        <a:gd name="T70" fmla="*/ 3462 w 992"/>
                        <a:gd name="T71" fmla="*/ 1 h 770"/>
                        <a:gd name="T72" fmla="*/ 3694 w 992"/>
                        <a:gd name="T73" fmla="*/ 1 h 770"/>
                        <a:gd name="T74" fmla="*/ 4080 w 992"/>
                        <a:gd name="T75" fmla="*/ 1 h 770"/>
                        <a:gd name="T76" fmla="*/ 4409 w 992"/>
                        <a:gd name="T77" fmla="*/ 1 h 770"/>
                        <a:gd name="T78" fmla="*/ 4928 w 992"/>
                        <a:gd name="T79" fmla="*/ 1 h 770"/>
                        <a:gd name="T80" fmla="*/ 5430 w 992"/>
                        <a:gd name="T81" fmla="*/ 1 h 770"/>
                        <a:gd name="T82" fmla="*/ 5943 w 992"/>
                        <a:gd name="T83" fmla="*/ 1 h 770"/>
                        <a:gd name="T84" fmla="*/ 6619 w 992"/>
                        <a:gd name="T85" fmla="*/ 1 h 770"/>
                        <a:gd name="T86" fmla="*/ 7065 w 992"/>
                        <a:gd name="T87" fmla="*/ 1 h 770"/>
                        <a:gd name="T88" fmla="*/ 7136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sz="2400"/>
                    </a:p>
                  </p:txBody>
                </p:sp>
                <p:sp>
                  <p:nvSpPr>
                    <p:cNvPr id="98" name="Freeform 151">
                      <a:extLst>
                        <a:ext uri="{FF2B5EF4-FFF2-40B4-BE49-F238E27FC236}">
                          <a16:creationId xmlns:a16="http://schemas.microsoft.com/office/drawing/2014/main" id="{73F22F79-F28B-45BA-AB52-82A63B18BDA6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2 w 699"/>
                        <a:gd name="T1" fmla="*/ 6 h 1216"/>
                        <a:gd name="T2" fmla="*/ 2 w 699"/>
                        <a:gd name="T3" fmla="*/ 7 h 1216"/>
                        <a:gd name="T4" fmla="*/ 2 w 699"/>
                        <a:gd name="T5" fmla="*/ 7 h 1216"/>
                        <a:gd name="T6" fmla="*/ 3 w 699"/>
                        <a:gd name="T7" fmla="*/ 7 h 1216"/>
                        <a:gd name="T8" fmla="*/ 3 w 699"/>
                        <a:gd name="T9" fmla="*/ 7 h 1216"/>
                        <a:gd name="T10" fmla="*/ 3 w 699"/>
                        <a:gd name="T11" fmla="*/ 8 h 1216"/>
                        <a:gd name="T12" fmla="*/ 3 w 699"/>
                        <a:gd name="T13" fmla="*/ 8 h 1216"/>
                        <a:gd name="T14" fmla="*/ 2 w 699"/>
                        <a:gd name="T15" fmla="*/ 7 h 1216"/>
                        <a:gd name="T16" fmla="*/ 1 w 699"/>
                        <a:gd name="T17" fmla="*/ 7 h 1216"/>
                        <a:gd name="T18" fmla="*/ 1 w 699"/>
                        <a:gd name="T19" fmla="*/ 6 h 1216"/>
                        <a:gd name="T20" fmla="*/ 1 w 699"/>
                        <a:gd name="T21" fmla="*/ 5 h 1216"/>
                        <a:gd name="T22" fmla="*/ 1 w 699"/>
                        <a:gd name="T23" fmla="*/ 4 h 1216"/>
                        <a:gd name="T24" fmla="*/ 1 w 699"/>
                        <a:gd name="T25" fmla="*/ 2 h 1216"/>
                        <a:gd name="T26" fmla="*/ 1 w 699"/>
                        <a:gd name="T27" fmla="*/ 2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2 h 1216"/>
                        <a:gd name="T74" fmla="*/ 1 w 699"/>
                        <a:gd name="T75" fmla="*/ 3 h 1216"/>
                        <a:gd name="T76" fmla="*/ 1 w 699"/>
                        <a:gd name="T77" fmla="*/ 4 h 1216"/>
                        <a:gd name="T78" fmla="*/ 1 w 699"/>
                        <a:gd name="T79" fmla="*/ 5 h 1216"/>
                        <a:gd name="T80" fmla="*/ 1 w 699"/>
                        <a:gd name="T81" fmla="*/ 6 h 1216"/>
                        <a:gd name="T82" fmla="*/ 2 w 699"/>
                        <a:gd name="T83" fmla="*/ 6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sz="2400"/>
                    </a:p>
                  </p:txBody>
                </p:sp>
                <p:sp>
                  <p:nvSpPr>
                    <p:cNvPr id="99" name="Freeform 152">
                      <a:extLst>
                        <a:ext uri="{FF2B5EF4-FFF2-40B4-BE49-F238E27FC236}">
                          <a16:creationId xmlns:a16="http://schemas.microsoft.com/office/drawing/2014/main" id="{5C61A62F-3CC5-491E-9A69-E07DD58E3F4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2 w 915"/>
                        <a:gd name="T13" fmla="*/ 1 h 1139"/>
                        <a:gd name="T14" fmla="*/ 3 w 915"/>
                        <a:gd name="T15" fmla="*/ 1 h 1139"/>
                        <a:gd name="T16" fmla="*/ 3 w 915"/>
                        <a:gd name="T17" fmla="*/ 1 h 1139"/>
                        <a:gd name="T18" fmla="*/ 3 w 915"/>
                        <a:gd name="T19" fmla="*/ 1 h 1139"/>
                        <a:gd name="T20" fmla="*/ 3 w 915"/>
                        <a:gd name="T21" fmla="*/ 1 h 1139"/>
                        <a:gd name="T22" fmla="*/ 3 w 915"/>
                        <a:gd name="T23" fmla="*/ 1 h 1139"/>
                        <a:gd name="T24" fmla="*/ 3 w 915"/>
                        <a:gd name="T25" fmla="*/ 1 h 1139"/>
                        <a:gd name="T26" fmla="*/ 4 w 915"/>
                        <a:gd name="T27" fmla="*/ 1 h 1139"/>
                        <a:gd name="T28" fmla="*/ 4 w 915"/>
                        <a:gd name="T29" fmla="*/ 1 h 1139"/>
                        <a:gd name="T30" fmla="*/ 3 w 915"/>
                        <a:gd name="T31" fmla="*/ 1 h 1139"/>
                        <a:gd name="T32" fmla="*/ 3 w 915"/>
                        <a:gd name="T33" fmla="*/ 1 h 1139"/>
                        <a:gd name="T34" fmla="*/ 3 w 915"/>
                        <a:gd name="T35" fmla="*/ 1 h 1139"/>
                        <a:gd name="T36" fmla="*/ 3 w 915"/>
                        <a:gd name="T37" fmla="*/ 1 h 1139"/>
                        <a:gd name="T38" fmla="*/ 3 w 915"/>
                        <a:gd name="T39" fmla="*/ 1 h 1139"/>
                        <a:gd name="T40" fmla="*/ 3 w 915"/>
                        <a:gd name="T41" fmla="*/ 1 h 1139"/>
                        <a:gd name="T42" fmla="*/ 3 w 915"/>
                        <a:gd name="T43" fmla="*/ 1 h 1139"/>
                        <a:gd name="T44" fmla="*/ 3 w 915"/>
                        <a:gd name="T45" fmla="*/ 1 h 1139"/>
                        <a:gd name="T46" fmla="*/ 3 w 915"/>
                        <a:gd name="T47" fmla="*/ 0 h 1139"/>
                        <a:gd name="T48" fmla="*/ 3 w 915"/>
                        <a:gd name="T49" fmla="*/ 1 h 1139"/>
                        <a:gd name="T50" fmla="*/ 3 w 915"/>
                        <a:gd name="T51" fmla="*/ 1 h 1139"/>
                        <a:gd name="T52" fmla="*/ 3 w 915"/>
                        <a:gd name="T53" fmla="*/ 1 h 1139"/>
                        <a:gd name="T54" fmla="*/ 3 w 915"/>
                        <a:gd name="T55" fmla="*/ 1 h 1139"/>
                        <a:gd name="T56" fmla="*/ 3 w 915"/>
                        <a:gd name="T57" fmla="*/ 1 h 1139"/>
                        <a:gd name="T58" fmla="*/ 3 w 915"/>
                        <a:gd name="T59" fmla="*/ 1 h 1139"/>
                        <a:gd name="T60" fmla="*/ 3 w 915"/>
                        <a:gd name="T61" fmla="*/ 1 h 1139"/>
                        <a:gd name="T62" fmla="*/ 3 w 915"/>
                        <a:gd name="T63" fmla="*/ 1 h 1139"/>
                        <a:gd name="T64" fmla="*/ 3 w 915"/>
                        <a:gd name="T65" fmla="*/ 1 h 1139"/>
                        <a:gd name="T66" fmla="*/ 3 w 915"/>
                        <a:gd name="T67" fmla="*/ 1 h 1139"/>
                        <a:gd name="T68" fmla="*/ 3 w 915"/>
                        <a:gd name="T69" fmla="*/ 1 h 1139"/>
                        <a:gd name="T70" fmla="*/ 3 w 915"/>
                        <a:gd name="T71" fmla="*/ 1 h 1139"/>
                        <a:gd name="T72" fmla="*/ 3 w 915"/>
                        <a:gd name="T73" fmla="*/ 1 h 1139"/>
                        <a:gd name="T74" fmla="*/ 2 w 915"/>
                        <a:gd name="T75" fmla="*/ 1 h 1139"/>
                        <a:gd name="T76" fmla="*/ 2 w 915"/>
                        <a:gd name="T77" fmla="*/ 1 h 1139"/>
                        <a:gd name="T78" fmla="*/ 2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 sz="2400"/>
                    </a:p>
                  </p:txBody>
                </p:sp>
              </p:grpSp>
              <p:sp>
                <p:nvSpPr>
                  <p:cNvPr id="93" name="Oval 153">
                    <a:extLst>
                      <a:ext uri="{FF2B5EF4-FFF2-40B4-BE49-F238E27FC236}">
                        <a16:creationId xmlns:a16="http://schemas.microsoft.com/office/drawing/2014/main" id="{E360B9DC-A8AE-4D53-9E1F-5D47B42A24C5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96" y="1104"/>
                    <a:ext cx="912" cy="912"/>
                  </a:xfrm>
                  <a:prstGeom prst="ellipse">
                    <a:avLst/>
                  </a:prstGeom>
                  <a:noFill/>
                  <a:ln w="63500">
                    <a:solidFill>
                      <a:srgbClr val="339966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buFontTx/>
                      <a:buNone/>
                    </a:pPr>
                    <a:endParaRPr lang="en-US" altLang="en-US" sz="2400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712523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35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35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5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" name="Rectangle 6">
            <a:extLst>
              <a:ext uri="{FF2B5EF4-FFF2-40B4-BE49-F238E27FC236}">
                <a16:creationId xmlns:a16="http://schemas.microsoft.com/office/drawing/2014/main" id="{15709447-503E-4D2E-8E31-5AFAB5D9E70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09BB918F-AA31-4388-9B85-8AADB0B8203F}"/>
              </a:ext>
            </a:extLst>
          </p:cNvPr>
          <p:cNvSpPr/>
          <p:nvPr/>
        </p:nvSpPr>
        <p:spPr bwMode="auto">
          <a:xfrm>
            <a:off x="1477634" y="1771327"/>
            <a:ext cx="6142366" cy="461665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33" name="Group 26">
            <a:extLst>
              <a:ext uri="{FF2B5EF4-FFF2-40B4-BE49-F238E27FC236}">
                <a16:creationId xmlns:a16="http://schemas.microsoft.com/office/drawing/2014/main" id="{8B3CD64B-8B54-4FA0-A3ED-810883AA5CF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4191000"/>
            <a:ext cx="545267" cy="957277"/>
            <a:chOff x="2308" y="1513"/>
            <a:chExt cx="1162" cy="2570"/>
          </a:xfrm>
        </p:grpSpPr>
        <p:grpSp>
          <p:nvGrpSpPr>
            <p:cNvPr id="34" name="Group 27">
              <a:extLst>
                <a:ext uri="{FF2B5EF4-FFF2-40B4-BE49-F238E27FC236}">
                  <a16:creationId xmlns:a16="http://schemas.microsoft.com/office/drawing/2014/main" id="{CB89CDB7-30F7-48D0-9F58-76604198B8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2" name="Freeform 28">
                <a:extLst>
                  <a:ext uri="{FF2B5EF4-FFF2-40B4-BE49-F238E27FC236}">
                    <a16:creationId xmlns:a16="http://schemas.microsoft.com/office/drawing/2014/main" id="{974007C2-1B22-40FE-A19D-DDD10DEAE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3" name="Freeform 29">
                <a:extLst>
                  <a:ext uri="{FF2B5EF4-FFF2-40B4-BE49-F238E27FC236}">
                    <a16:creationId xmlns:a16="http://schemas.microsoft.com/office/drawing/2014/main" id="{470B73D5-B757-40D2-B820-CF4B87212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4" name="Freeform 30">
                <a:extLst>
                  <a:ext uri="{FF2B5EF4-FFF2-40B4-BE49-F238E27FC236}">
                    <a16:creationId xmlns:a16="http://schemas.microsoft.com/office/drawing/2014/main" id="{9612197D-ED45-4D43-AE49-AF2CEEDE0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5" name="Freeform 31">
                <a:extLst>
                  <a:ext uri="{FF2B5EF4-FFF2-40B4-BE49-F238E27FC236}">
                    <a16:creationId xmlns:a16="http://schemas.microsoft.com/office/drawing/2014/main" id="{9BCDCD52-8ACD-465D-B6CD-EDA790ED1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6" name="Freeform 32">
                <a:extLst>
                  <a:ext uri="{FF2B5EF4-FFF2-40B4-BE49-F238E27FC236}">
                    <a16:creationId xmlns:a16="http://schemas.microsoft.com/office/drawing/2014/main" id="{6BE8F49D-4D03-444F-86E9-B2763CE39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7" name="Freeform 33">
                <a:extLst>
                  <a:ext uri="{FF2B5EF4-FFF2-40B4-BE49-F238E27FC236}">
                    <a16:creationId xmlns:a16="http://schemas.microsoft.com/office/drawing/2014/main" id="{FDCE5949-17DF-4BFA-9FEF-0A6A13C1C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AB8796E8-4CEF-4743-A1D7-112F84DD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5158D670-322C-4522-ACAD-3FC756642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147A4EF2-52D8-444A-99F2-85CCA35A45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A076408E-D58B-49E8-9958-5109F0B733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B8B5E792-E57E-41F7-AD7A-20653C40DC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DE533A2F-88F2-40D5-8B3A-8208E737604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FD77F9DB-888E-4C8E-BDF5-668EC0E31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8" name="AutoShape 55">
            <a:extLst>
              <a:ext uri="{FF2B5EF4-FFF2-40B4-BE49-F238E27FC236}">
                <a16:creationId xmlns:a16="http://schemas.microsoft.com/office/drawing/2014/main" id="{C83EAE37-B82E-4095-8EEE-9F2E67F750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4233878"/>
            <a:ext cx="4953000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We m</a:t>
            </a:r>
            <a: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ust prove that it works </a:t>
            </a:r>
            <a:b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for the base cases.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64" name="Text Box 138">
            <a:extLst>
              <a:ext uri="{FF2B5EF4-FFF2-40B4-BE49-F238E27FC236}">
                <a16:creationId xmlns:a16="http://schemas.microsoft.com/office/drawing/2014/main" id="{8A66B449-0A8B-4AB8-9895-1E9FA7E457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4936" y="5527317"/>
            <a:ext cx="1924051" cy="12001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Instance-Pre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CA" altLang="en-US" sz="2400" i="0" dirty="0">
              <a:solidFill>
                <a:srgbClr val="33CC33"/>
              </a:solidFill>
            </a:endParaRPr>
          </a:p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i="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too small</a:t>
            </a:r>
            <a:r>
              <a:rPr lang="el-GR" altLang="en-US" sz="2400" i="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i="0" dirty="0">
              <a:solidFill>
                <a:srgbClr val="FFC000"/>
              </a:solidFill>
            </a:endParaRPr>
          </a:p>
          <a:p>
            <a:pPr eaLnBrk="1" hangingPunct="1">
              <a:buFontTx/>
              <a:buNone/>
            </a:pPr>
            <a:r>
              <a:rPr lang="en-CA" altLang="en-US" sz="2400" i="0" dirty="0">
                <a:solidFill>
                  <a:schemeClr val="accent2"/>
                </a:solidFill>
              </a:rPr>
              <a:t>code</a:t>
            </a:r>
          </a:p>
        </p:txBody>
      </p:sp>
      <p:sp>
        <p:nvSpPr>
          <p:cNvPr id="65" name="Text Box 139">
            <a:extLst>
              <a:ext uri="{FF2B5EF4-FFF2-40B4-BE49-F238E27FC236}">
                <a16:creationId xmlns:a16="http://schemas.microsoft.com/office/drawing/2014/main" id="{10EE170B-2123-4C0F-B7BB-B68A880FB5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8201" y="5897205"/>
            <a:ext cx="2044701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Instance-Post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i="0" dirty="0">
              <a:solidFill>
                <a:srgbClr val="66FF66"/>
              </a:solidFill>
              <a:latin typeface="Times New Roman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eaLnBrk="1" hangingPunct="1">
              <a:buFontTx/>
              <a:buNone/>
            </a:pPr>
            <a:endParaRPr lang="en-CA" altLang="en-US" sz="2400" i="0" dirty="0">
              <a:solidFill>
                <a:srgbClr val="33CC33"/>
              </a:solidFill>
            </a:endParaRPr>
          </a:p>
        </p:txBody>
      </p:sp>
      <p:sp>
        <p:nvSpPr>
          <p:cNvPr id="66" name="AutoShape 140">
            <a:extLst>
              <a:ext uri="{FF2B5EF4-FFF2-40B4-BE49-F238E27FC236}">
                <a16:creationId xmlns:a16="http://schemas.microsoft.com/office/drawing/2014/main" id="{3290E4AD-BB9A-47F9-BA5D-DE7DD18954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2837" y="5903555"/>
            <a:ext cx="685800" cy="485775"/>
          </a:xfrm>
          <a:prstGeom prst="rightArrow">
            <a:avLst>
              <a:gd name="adj1" fmla="val 50000"/>
              <a:gd name="adj2" fmla="val 35294"/>
            </a:avLst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 i="0" dirty="0">
              <a:solidFill>
                <a:schemeClr val="hlink"/>
              </a:solidFill>
            </a:endParaRPr>
          </a:p>
        </p:txBody>
      </p:sp>
      <p:sp>
        <p:nvSpPr>
          <p:cNvPr id="52" name="Text Box 160">
            <a:extLst>
              <a:ext uri="{FF2B5EF4-FFF2-40B4-BE49-F238E27FC236}">
                <a16:creationId xmlns:a16="http://schemas.microsoft.com/office/drawing/2014/main" id="{1D656CAC-B8DC-4ABA-B6D8-F223F51E44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5269" y="5203351"/>
            <a:ext cx="145745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Base Case</a:t>
            </a:r>
          </a:p>
        </p:txBody>
      </p:sp>
      <p:pic>
        <p:nvPicPr>
          <p:cNvPr id="116" name="Picture 10">
            <a:extLst>
              <a:ext uri="{FF2B5EF4-FFF2-40B4-BE49-F238E27FC236}">
                <a16:creationId xmlns:a16="http://schemas.microsoft.com/office/drawing/2014/main" id="{7BB75B0D-2B24-473E-85B6-698095690B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63131" y="5812951"/>
            <a:ext cx="339258" cy="4953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7" name="Picture 33">
            <a:extLst>
              <a:ext uri="{FF2B5EF4-FFF2-40B4-BE49-F238E27FC236}">
                <a16:creationId xmlns:a16="http://schemas.microsoft.com/office/drawing/2014/main" id="{0E522688-B990-4D0D-8A5A-B0B106E198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97945" y="5889151"/>
            <a:ext cx="592332" cy="53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9" name="Group 142">
            <a:extLst>
              <a:ext uri="{FF2B5EF4-FFF2-40B4-BE49-F238E27FC236}">
                <a16:creationId xmlns:a16="http://schemas.microsoft.com/office/drawing/2014/main" id="{2A84185C-1169-4C71-BAEC-C813C9AB0A3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527313" y="5409004"/>
            <a:ext cx="1169988" cy="1169988"/>
            <a:chOff x="2496" y="1104"/>
            <a:chExt cx="912" cy="912"/>
          </a:xfrm>
        </p:grpSpPr>
        <p:grpSp>
          <p:nvGrpSpPr>
            <p:cNvPr id="123" name="Group 146">
              <a:extLst>
                <a:ext uri="{FF2B5EF4-FFF2-40B4-BE49-F238E27FC236}">
                  <a16:creationId xmlns:a16="http://schemas.microsoft.com/office/drawing/2014/main" id="{764572D3-2DA1-4D4D-9458-409B1D813C9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2360341">
              <a:off x="2763" y="1259"/>
              <a:ext cx="421" cy="527"/>
              <a:chOff x="2227" y="1194"/>
              <a:chExt cx="1944" cy="2413"/>
            </a:xfrm>
          </p:grpSpPr>
          <p:sp>
            <p:nvSpPr>
              <p:cNvPr id="125" name="Freeform 147">
                <a:extLst>
                  <a:ext uri="{FF2B5EF4-FFF2-40B4-BE49-F238E27FC236}">
                    <a16:creationId xmlns:a16="http://schemas.microsoft.com/office/drawing/2014/main" id="{8B6EBE07-73E0-43B4-A54D-807220F022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2 w 600"/>
                  <a:gd name="T37" fmla="*/ 1 h 608"/>
                  <a:gd name="T38" fmla="*/ 2 w 600"/>
                  <a:gd name="T39" fmla="*/ 1 h 608"/>
                  <a:gd name="T40" fmla="*/ 2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26" name="Freeform 148">
                <a:extLst>
                  <a:ext uri="{FF2B5EF4-FFF2-40B4-BE49-F238E27FC236}">
                    <a16:creationId xmlns:a16="http://schemas.microsoft.com/office/drawing/2014/main" id="{E80215DC-AC9D-4ED0-B959-4A9FE0757A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2 w 619"/>
                  <a:gd name="T7" fmla="*/ 0 h 1085"/>
                  <a:gd name="T8" fmla="*/ 2 w 619"/>
                  <a:gd name="T9" fmla="*/ 1 h 1085"/>
                  <a:gd name="T10" fmla="*/ 2 w 619"/>
                  <a:gd name="T11" fmla="*/ 1 h 1085"/>
                  <a:gd name="T12" fmla="*/ 2 w 619"/>
                  <a:gd name="T13" fmla="*/ 1 h 1085"/>
                  <a:gd name="T14" fmla="*/ 2 w 619"/>
                  <a:gd name="T15" fmla="*/ 2 h 1085"/>
                  <a:gd name="T16" fmla="*/ 2 w 619"/>
                  <a:gd name="T17" fmla="*/ 3 h 1085"/>
                  <a:gd name="T18" fmla="*/ 1 w 619"/>
                  <a:gd name="T19" fmla="*/ 3 h 1085"/>
                  <a:gd name="T20" fmla="*/ 1 w 619"/>
                  <a:gd name="T21" fmla="*/ 4 h 1085"/>
                  <a:gd name="T22" fmla="*/ 1 w 619"/>
                  <a:gd name="T23" fmla="*/ 5 h 1085"/>
                  <a:gd name="T24" fmla="*/ 2 w 619"/>
                  <a:gd name="T25" fmla="*/ 5 h 1085"/>
                  <a:gd name="T26" fmla="*/ 2 w 619"/>
                  <a:gd name="T27" fmla="*/ 6 h 1085"/>
                  <a:gd name="T28" fmla="*/ 1 w 619"/>
                  <a:gd name="T29" fmla="*/ 7 h 1085"/>
                  <a:gd name="T30" fmla="*/ 1 w 619"/>
                  <a:gd name="T31" fmla="*/ 7 h 1085"/>
                  <a:gd name="T32" fmla="*/ 1 w 619"/>
                  <a:gd name="T33" fmla="*/ 7 h 1085"/>
                  <a:gd name="T34" fmla="*/ 1 w 619"/>
                  <a:gd name="T35" fmla="*/ 7 h 1085"/>
                  <a:gd name="T36" fmla="*/ 1 w 619"/>
                  <a:gd name="T37" fmla="*/ 7 h 1085"/>
                  <a:gd name="T38" fmla="*/ 1 w 619"/>
                  <a:gd name="T39" fmla="*/ 6 h 1085"/>
                  <a:gd name="T40" fmla="*/ 0 w 619"/>
                  <a:gd name="T41" fmla="*/ 5 h 1085"/>
                  <a:gd name="T42" fmla="*/ 1 w 619"/>
                  <a:gd name="T43" fmla="*/ 4 h 1085"/>
                  <a:gd name="T44" fmla="*/ 1 w 619"/>
                  <a:gd name="T45" fmla="*/ 3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27" name="Freeform 149">
                <a:extLst>
                  <a:ext uri="{FF2B5EF4-FFF2-40B4-BE49-F238E27FC236}">
                    <a16:creationId xmlns:a16="http://schemas.microsoft.com/office/drawing/2014/main" id="{8D9712D9-7DC9-4389-878E-B8D6F8CEEA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13 w 782"/>
                  <a:gd name="T3" fmla="*/ 0 h 808"/>
                  <a:gd name="T4" fmla="*/ 275 w 782"/>
                  <a:gd name="T5" fmla="*/ 0 h 808"/>
                  <a:gd name="T6" fmla="*/ 580 w 782"/>
                  <a:gd name="T7" fmla="*/ 1 h 808"/>
                  <a:gd name="T8" fmla="*/ 941 w 782"/>
                  <a:gd name="T9" fmla="*/ 1 h 808"/>
                  <a:gd name="T10" fmla="*/ 1074 w 782"/>
                  <a:gd name="T11" fmla="*/ 1 h 808"/>
                  <a:gd name="T12" fmla="*/ 1135 w 782"/>
                  <a:gd name="T13" fmla="*/ 1 h 808"/>
                  <a:gd name="T14" fmla="*/ 1147 w 782"/>
                  <a:gd name="T15" fmla="*/ 1 h 808"/>
                  <a:gd name="T16" fmla="*/ 1107 w 782"/>
                  <a:gd name="T17" fmla="*/ 1 h 808"/>
                  <a:gd name="T18" fmla="*/ 995 w 782"/>
                  <a:gd name="T19" fmla="*/ 1 h 808"/>
                  <a:gd name="T20" fmla="*/ 851 w 782"/>
                  <a:gd name="T21" fmla="*/ 1 h 808"/>
                  <a:gd name="T22" fmla="*/ 746 w 782"/>
                  <a:gd name="T23" fmla="*/ 1 h 808"/>
                  <a:gd name="T24" fmla="*/ 698 w 782"/>
                  <a:gd name="T25" fmla="*/ 1 h 808"/>
                  <a:gd name="T26" fmla="*/ 667 w 782"/>
                  <a:gd name="T27" fmla="*/ 1 h 808"/>
                  <a:gd name="T28" fmla="*/ 678 w 782"/>
                  <a:gd name="T29" fmla="*/ 2 h 808"/>
                  <a:gd name="T30" fmla="*/ 686 w 782"/>
                  <a:gd name="T31" fmla="*/ 2 h 808"/>
                  <a:gd name="T32" fmla="*/ 815 w 782"/>
                  <a:gd name="T33" fmla="*/ 2 h 808"/>
                  <a:gd name="T34" fmla="*/ 1019 w 782"/>
                  <a:gd name="T35" fmla="*/ 2 h 808"/>
                  <a:gd name="T36" fmla="*/ 1147 w 782"/>
                  <a:gd name="T37" fmla="*/ 2 h 808"/>
                  <a:gd name="T38" fmla="*/ 1283 w 782"/>
                  <a:gd name="T39" fmla="*/ 2 h 808"/>
                  <a:gd name="T40" fmla="*/ 1325 w 782"/>
                  <a:gd name="T41" fmla="*/ 2 h 808"/>
                  <a:gd name="T42" fmla="*/ 1283 w 782"/>
                  <a:gd name="T43" fmla="*/ 2 h 808"/>
                  <a:gd name="T44" fmla="*/ 1228 w 782"/>
                  <a:gd name="T45" fmla="*/ 2 h 808"/>
                  <a:gd name="T46" fmla="*/ 1135 w 782"/>
                  <a:gd name="T47" fmla="*/ 2 h 808"/>
                  <a:gd name="T48" fmla="*/ 1013 w 782"/>
                  <a:gd name="T49" fmla="*/ 2 h 808"/>
                  <a:gd name="T50" fmla="*/ 881 w 782"/>
                  <a:gd name="T51" fmla="*/ 2 h 808"/>
                  <a:gd name="T52" fmla="*/ 667 w 782"/>
                  <a:gd name="T53" fmla="*/ 2 h 808"/>
                  <a:gd name="T54" fmla="*/ 601 w 782"/>
                  <a:gd name="T55" fmla="*/ 2 h 808"/>
                  <a:gd name="T56" fmla="*/ 566 w 782"/>
                  <a:gd name="T57" fmla="*/ 2 h 808"/>
                  <a:gd name="T58" fmla="*/ 566 w 782"/>
                  <a:gd name="T59" fmla="*/ 2 h 808"/>
                  <a:gd name="T60" fmla="*/ 566 w 782"/>
                  <a:gd name="T61" fmla="*/ 1 h 808"/>
                  <a:gd name="T62" fmla="*/ 658 w 782"/>
                  <a:gd name="T63" fmla="*/ 1 h 808"/>
                  <a:gd name="T64" fmla="*/ 794 w 782"/>
                  <a:gd name="T65" fmla="*/ 1 h 808"/>
                  <a:gd name="T66" fmla="*/ 915 w 782"/>
                  <a:gd name="T67" fmla="*/ 1 h 808"/>
                  <a:gd name="T68" fmla="*/ 990 w 782"/>
                  <a:gd name="T69" fmla="*/ 1 h 808"/>
                  <a:gd name="T70" fmla="*/ 1029 w 782"/>
                  <a:gd name="T71" fmla="*/ 1 h 808"/>
                  <a:gd name="T72" fmla="*/ 1013 w 782"/>
                  <a:gd name="T73" fmla="*/ 1 h 808"/>
                  <a:gd name="T74" fmla="*/ 957 w 782"/>
                  <a:gd name="T75" fmla="*/ 1 h 808"/>
                  <a:gd name="T76" fmla="*/ 881 w 782"/>
                  <a:gd name="T77" fmla="*/ 1 h 808"/>
                  <a:gd name="T78" fmla="*/ 794 w 782"/>
                  <a:gd name="T79" fmla="*/ 1 h 808"/>
                  <a:gd name="T80" fmla="*/ 607 w 782"/>
                  <a:gd name="T81" fmla="*/ 1 h 808"/>
                  <a:gd name="T82" fmla="*/ 327 w 782"/>
                  <a:gd name="T83" fmla="*/ 1 h 808"/>
                  <a:gd name="T84" fmla="*/ 118 w 782"/>
                  <a:gd name="T85" fmla="*/ 1 h 808"/>
                  <a:gd name="T86" fmla="*/ 34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28" name="Freeform 150">
                <a:extLst>
                  <a:ext uri="{FF2B5EF4-FFF2-40B4-BE49-F238E27FC236}">
                    <a16:creationId xmlns:a16="http://schemas.microsoft.com/office/drawing/2014/main" id="{BF65C5C5-936B-4BFA-9B0A-4B6CBB6598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7136 w 992"/>
                  <a:gd name="T1" fmla="*/ 1 h 770"/>
                  <a:gd name="T2" fmla="*/ 7271 w 992"/>
                  <a:gd name="T3" fmla="*/ 1 h 770"/>
                  <a:gd name="T4" fmla="*/ 7771 w 992"/>
                  <a:gd name="T5" fmla="*/ 1 h 770"/>
                  <a:gd name="T6" fmla="*/ 8390 w 992"/>
                  <a:gd name="T7" fmla="*/ 1 h 770"/>
                  <a:gd name="T8" fmla="*/ 8757 w 992"/>
                  <a:gd name="T9" fmla="*/ 1 h 770"/>
                  <a:gd name="T10" fmla="*/ 8596 w 992"/>
                  <a:gd name="T11" fmla="*/ 1 h 770"/>
                  <a:gd name="T12" fmla="*/ 8254 w 992"/>
                  <a:gd name="T13" fmla="*/ 1 h 770"/>
                  <a:gd name="T14" fmla="*/ 7569 w 992"/>
                  <a:gd name="T15" fmla="*/ 1 h 770"/>
                  <a:gd name="T16" fmla="*/ 6723 w 992"/>
                  <a:gd name="T17" fmla="*/ 1 h 770"/>
                  <a:gd name="T18" fmla="*/ 6018 w 992"/>
                  <a:gd name="T19" fmla="*/ 1 h 770"/>
                  <a:gd name="T20" fmla="*/ 5228 w 992"/>
                  <a:gd name="T21" fmla="*/ 1 h 770"/>
                  <a:gd name="T22" fmla="*/ 4475 w 992"/>
                  <a:gd name="T23" fmla="*/ 1 h 770"/>
                  <a:gd name="T24" fmla="*/ 3903 w 992"/>
                  <a:gd name="T25" fmla="*/ 1 h 770"/>
                  <a:gd name="T26" fmla="*/ 3694 w 992"/>
                  <a:gd name="T27" fmla="*/ 1 h 770"/>
                  <a:gd name="T28" fmla="*/ 3462 w 992"/>
                  <a:gd name="T29" fmla="*/ 1 h 770"/>
                  <a:gd name="T30" fmla="*/ 3190 w 992"/>
                  <a:gd name="T31" fmla="*/ 1 h 770"/>
                  <a:gd name="T32" fmla="*/ 2986 w 992"/>
                  <a:gd name="T33" fmla="*/ 1 h 770"/>
                  <a:gd name="T34" fmla="*/ 2986 w 992"/>
                  <a:gd name="T35" fmla="*/ 1 h 770"/>
                  <a:gd name="T36" fmla="*/ 2845 w 992"/>
                  <a:gd name="T37" fmla="*/ 1 h 770"/>
                  <a:gd name="T38" fmla="*/ 2455 w 992"/>
                  <a:gd name="T39" fmla="*/ 1 h 770"/>
                  <a:gd name="T40" fmla="*/ 1973 w 992"/>
                  <a:gd name="T41" fmla="*/ 1 h 770"/>
                  <a:gd name="T42" fmla="*/ 1525 w 992"/>
                  <a:gd name="T43" fmla="*/ 1 h 770"/>
                  <a:gd name="T44" fmla="*/ 1012 w 992"/>
                  <a:gd name="T45" fmla="*/ 1 h 770"/>
                  <a:gd name="T46" fmla="*/ 234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348 w 992"/>
                  <a:gd name="T53" fmla="*/ 1 h 770"/>
                  <a:gd name="T54" fmla="*/ 722 w 992"/>
                  <a:gd name="T55" fmla="*/ 1 h 770"/>
                  <a:gd name="T56" fmla="*/ 1045 w 992"/>
                  <a:gd name="T57" fmla="*/ 1 h 770"/>
                  <a:gd name="T58" fmla="*/ 1667 w 992"/>
                  <a:gd name="T59" fmla="*/ 1 h 770"/>
                  <a:gd name="T60" fmla="*/ 2271 w 992"/>
                  <a:gd name="T61" fmla="*/ 1 h 770"/>
                  <a:gd name="T62" fmla="*/ 2845 w 992"/>
                  <a:gd name="T63" fmla="*/ 1 h 770"/>
                  <a:gd name="T64" fmla="*/ 3665 w 992"/>
                  <a:gd name="T65" fmla="*/ 0 h 770"/>
                  <a:gd name="T66" fmla="*/ 3694 w 992"/>
                  <a:gd name="T67" fmla="*/ 1 h 770"/>
                  <a:gd name="T68" fmla="*/ 3509 w 992"/>
                  <a:gd name="T69" fmla="*/ 1 h 770"/>
                  <a:gd name="T70" fmla="*/ 3462 w 992"/>
                  <a:gd name="T71" fmla="*/ 1 h 770"/>
                  <a:gd name="T72" fmla="*/ 3694 w 992"/>
                  <a:gd name="T73" fmla="*/ 1 h 770"/>
                  <a:gd name="T74" fmla="*/ 4080 w 992"/>
                  <a:gd name="T75" fmla="*/ 1 h 770"/>
                  <a:gd name="T76" fmla="*/ 4409 w 992"/>
                  <a:gd name="T77" fmla="*/ 1 h 770"/>
                  <a:gd name="T78" fmla="*/ 4928 w 992"/>
                  <a:gd name="T79" fmla="*/ 1 h 770"/>
                  <a:gd name="T80" fmla="*/ 5430 w 992"/>
                  <a:gd name="T81" fmla="*/ 1 h 770"/>
                  <a:gd name="T82" fmla="*/ 5943 w 992"/>
                  <a:gd name="T83" fmla="*/ 1 h 770"/>
                  <a:gd name="T84" fmla="*/ 6619 w 992"/>
                  <a:gd name="T85" fmla="*/ 1 h 770"/>
                  <a:gd name="T86" fmla="*/ 7065 w 992"/>
                  <a:gd name="T87" fmla="*/ 1 h 770"/>
                  <a:gd name="T88" fmla="*/ 7136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29" name="Freeform 151">
                <a:extLst>
                  <a:ext uri="{FF2B5EF4-FFF2-40B4-BE49-F238E27FC236}">
                    <a16:creationId xmlns:a16="http://schemas.microsoft.com/office/drawing/2014/main" id="{784DC07F-0B31-4E82-A5BA-96525CF5F0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2 w 699"/>
                  <a:gd name="T1" fmla="*/ 6 h 1216"/>
                  <a:gd name="T2" fmla="*/ 2 w 699"/>
                  <a:gd name="T3" fmla="*/ 7 h 1216"/>
                  <a:gd name="T4" fmla="*/ 2 w 699"/>
                  <a:gd name="T5" fmla="*/ 7 h 1216"/>
                  <a:gd name="T6" fmla="*/ 3 w 699"/>
                  <a:gd name="T7" fmla="*/ 7 h 1216"/>
                  <a:gd name="T8" fmla="*/ 3 w 699"/>
                  <a:gd name="T9" fmla="*/ 7 h 1216"/>
                  <a:gd name="T10" fmla="*/ 3 w 699"/>
                  <a:gd name="T11" fmla="*/ 8 h 1216"/>
                  <a:gd name="T12" fmla="*/ 3 w 699"/>
                  <a:gd name="T13" fmla="*/ 8 h 1216"/>
                  <a:gd name="T14" fmla="*/ 2 w 699"/>
                  <a:gd name="T15" fmla="*/ 7 h 1216"/>
                  <a:gd name="T16" fmla="*/ 1 w 699"/>
                  <a:gd name="T17" fmla="*/ 7 h 1216"/>
                  <a:gd name="T18" fmla="*/ 1 w 699"/>
                  <a:gd name="T19" fmla="*/ 6 h 1216"/>
                  <a:gd name="T20" fmla="*/ 1 w 699"/>
                  <a:gd name="T21" fmla="*/ 5 h 1216"/>
                  <a:gd name="T22" fmla="*/ 1 w 699"/>
                  <a:gd name="T23" fmla="*/ 4 h 1216"/>
                  <a:gd name="T24" fmla="*/ 1 w 699"/>
                  <a:gd name="T25" fmla="*/ 2 h 1216"/>
                  <a:gd name="T26" fmla="*/ 1 w 699"/>
                  <a:gd name="T27" fmla="*/ 2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2 h 1216"/>
                  <a:gd name="T74" fmla="*/ 1 w 699"/>
                  <a:gd name="T75" fmla="*/ 3 h 1216"/>
                  <a:gd name="T76" fmla="*/ 1 w 699"/>
                  <a:gd name="T77" fmla="*/ 4 h 1216"/>
                  <a:gd name="T78" fmla="*/ 1 w 699"/>
                  <a:gd name="T79" fmla="*/ 5 h 1216"/>
                  <a:gd name="T80" fmla="*/ 1 w 699"/>
                  <a:gd name="T81" fmla="*/ 6 h 1216"/>
                  <a:gd name="T82" fmla="*/ 2 w 699"/>
                  <a:gd name="T83" fmla="*/ 6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30" name="Freeform 152">
                <a:extLst>
                  <a:ext uri="{FF2B5EF4-FFF2-40B4-BE49-F238E27FC236}">
                    <a16:creationId xmlns:a16="http://schemas.microsoft.com/office/drawing/2014/main" id="{DB9DD1AD-4F6D-4064-9EF0-E9A7635B8BE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2 w 915"/>
                  <a:gd name="T13" fmla="*/ 1 h 1139"/>
                  <a:gd name="T14" fmla="*/ 3 w 915"/>
                  <a:gd name="T15" fmla="*/ 1 h 1139"/>
                  <a:gd name="T16" fmla="*/ 3 w 915"/>
                  <a:gd name="T17" fmla="*/ 1 h 1139"/>
                  <a:gd name="T18" fmla="*/ 3 w 915"/>
                  <a:gd name="T19" fmla="*/ 1 h 1139"/>
                  <a:gd name="T20" fmla="*/ 3 w 915"/>
                  <a:gd name="T21" fmla="*/ 1 h 1139"/>
                  <a:gd name="T22" fmla="*/ 3 w 915"/>
                  <a:gd name="T23" fmla="*/ 1 h 1139"/>
                  <a:gd name="T24" fmla="*/ 3 w 915"/>
                  <a:gd name="T25" fmla="*/ 1 h 1139"/>
                  <a:gd name="T26" fmla="*/ 4 w 915"/>
                  <a:gd name="T27" fmla="*/ 1 h 1139"/>
                  <a:gd name="T28" fmla="*/ 4 w 915"/>
                  <a:gd name="T29" fmla="*/ 1 h 1139"/>
                  <a:gd name="T30" fmla="*/ 3 w 915"/>
                  <a:gd name="T31" fmla="*/ 1 h 1139"/>
                  <a:gd name="T32" fmla="*/ 3 w 915"/>
                  <a:gd name="T33" fmla="*/ 1 h 1139"/>
                  <a:gd name="T34" fmla="*/ 3 w 915"/>
                  <a:gd name="T35" fmla="*/ 1 h 1139"/>
                  <a:gd name="T36" fmla="*/ 3 w 915"/>
                  <a:gd name="T37" fmla="*/ 1 h 1139"/>
                  <a:gd name="T38" fmla="*/ 3 w 915"/>
                  <a:gd name="T39" fmla="*/ 1 h 1139"/>
                  <a:gd name="T40" fmla="*/ 3 w 915"/>
                  <a:gd name="T41" fmla="*/ 1 h 1139"/>
                  <a:gd name="T42" fmla="*/ 3 w 915"/>
                  <a:gd name="T43" fmla="*/ 1 h 1139"/>
                  <a:gd name="T44" fmla="*/ 3 w 915"/>
                  <a:gd name="T45" fmla="*/ 1 h 1139"/>
                  <a:gd name="T46" fmla="*/ 3 w 915"/>
                  <a:gd name="T47" fmla="*/ 0 h 1139"/>
                  <a:gd name="T48" fmla="*/ 3 w 915"/>
                  <a:gd name="T49" fmla="*/ 1 h 1139"/>
                  <a:gd name="T50" fmla="*/ 3 w 915"/>
                  <a:gd name="T51" fmla="*/ 1 h 1139"/>
                  <a:gd name="T52" fmla="*/ 3 w 915"/>
                  <a:gd name="T53" fmla="*/ 1 h 1139"/>
                  <a:gd name="T54" fmla="*/ 3 w 915"/>
                  <a:gd name="T55" fmla="*/ 1 h 1139"/>
                  <a:gd name="T56" fmla="*/ 3 w 915"/>
                  <a:gd name="T57" fmla="*/ 1 h 1139"/>
                  <a:gd name="T58" fmla="*/ 3 w 915"/>
                  <a:gd name="T59" fmla="*/ 1 h 1139"/>
                  <a:gd name="T60" fmla="*/ 3 w 915"/>
                  <a:gd name="T61" fmla="*/ 1 h 1139"/>
                  <a:gd name="T62" fmla="*/ 3 w 915"/>
                  <a:gd name="T63" fmla="*/ 1 h 1139"/>
                  <a:gd name="T64" fmla="*/ 3 w 915"/>
                  <a:gd name="T65" fmla="*/ 1 h 1139"/>
                  <a:gd name="T66" fmla="*/ 3 w 915"/>
                  <a:gd name="T67" fmla="*/ 1 h 1139"/>
                  <a:gd name="T68" fmla="*/ 3 w 915"/>
                  <a:gd name="T69" fmla="*/ 1 h 1139"/>
                  <a:gd name="T70" fmla="*/ 3 w 915"/>
                  <a:gd name="T71" fmla="*/ 1 h 1139"/>
                  <a:gd name="T72" fmla="*/ 3 w 915"/>
                  <a:gd name="T73" fmla="*/ 1 h 1139"/>
                  <a:gd name="T74" fmla="*/ 2 w 915"/>
                  <a:gd name="T75" fmla="*/ 1 h 1139"/>
                  <a:gd name="T76" fmla="*/ 2 w 915"/>
                  <a:gd name="T77" fmla="*/ 1 h 1139"/>
                  <a:gd name="T78" fmla="*/ 2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  <p:sp>
          <p:nvSpPr>
            <p:cNvPr id="124" name="Oval 153">
              <a:extLst>
                <a:ext uri="{FF2B5EF4-FFF2-40B4-BE49-F238E27FC236}">
                  <a16:creationId xmlns:a16="http://schemas.microsoft.com/office/drawing/2014/main" id="{794A21F2-38BD-4F21-9D32-028B9C5F861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96" y="1104"/>
              <a:ext cx="912" cy="912"/>
            </a:xfrm>
            <a:prstGeom prst="ellipse">
              <a:avLst/>
            </a:prstGeom>
            <a:noFill/>
            <a:ln w="63500">
              <a:solidFill>
                <a:srgbClr val="3399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US" altLang="en-US" sz="2400"/>
            </a:p>
          </p:txBody>
        </p:sp>
      </p:grpSp>
      <p:grpSp>
        <p:nvGrpSpPr>
          <p:cNvPr id="120" name="Group 155">
            <a:extLst>
              <a:ext uri="{FF2B5EF4-FFF2-40B4-BE49-F238E27FC236}">
                <a16:creationId xmlns:a16="http://schemas.microsoft.com/office/drawing/2014/main" id="{E55352FF-5666-498E-8280-EAE769430AC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87673" y="5532161"/>
            <a:ext cx="328418" cy="269405"/>
            <a:chOff x="1728" y="2064"/>
            <a:chExt cx="768" cy="672"/>
          </a:xfrm>
        </p:grpSpPr>
        <p:sp>
          <p:nvSpPr>
            <p:cNvPr id="121" name="AutoShape 156">
              <a:extLst>
                <a:ext uri="{FF2B5EF4-FFF2-40B4-BE49-F238E27FC236}">
                  <a16:creationId xmlns:a16="http://schemas.microsoft.com/office/drawing/2014/main" id="{2DBD2657-83FA-4517-AC28-644425BB203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728" y="2064"/>
              <a:ext cx="768" cy="576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small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122" name="Line 157">
              <a:extLst>
                <a:ext uri="{FF2B5EF4-FFF2-40B4-BE49-F238E27FC236}">
                  <a16:creationId xmlns:a16="http://schemas.microsoft.com/office/drawing/2014/main" id="{90CEC7F6-C080-444F-9BC7-AAB2E1A7086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12" y="2592"/>
              <a:ext cx="0" cy="144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576574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8" grpId="0" animBg="1"/>
      <p:bldP spid="52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5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" name="Rectangle 6">
            <a:extLst>
              <a:ext uri="{FF2B5EF4-FFF2-40B4-BE49-F238E27FC236}">
                <a16:creationId xmlns:a16="http://schemas.microsoft.com/office/drawing/2014/main" id="{5E94D372-6719-4235-8AE5-293CBBB6D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C2842806-0160-413E-863F-A2AC8CCF2FDD}"/>
              </a:ext>
            </a:extLst>
          </p:cNvPr>
          <p:cNvSpPr/>
          <p:nvPr/>
        </p:nvSpPr>
        <p:spPr bwMode="auto">
          <a:xfrm>
            <a:off x="1477634" y="2052935"/>
            <a:ext cx="4008766" cy="461665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82" name="Text Box 138">
            <a:extLst>
              <a:ext uri="{FF2B5EF4-FFF2-40B4-BE49-F238E27FC236}">
                <a16:creationId xmlns:a16="http://schemas.microsoft.com/office/drawing/2014/main" id="{0FB06B30-CA9C-4C33-8E55-3A5873826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1623" y="5528641"/>
            <a:ext cx="1924052" cy="12001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Instance-Pre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CA" altLang="en-US" sz="2400" i="0" dirty="0">
              <a:solidFill>
                <a:srgbClr val="33CC33"/>
              </a:solidFill>
            </a:endParaRPr>
          </a:p>
          <a:p>
            <a:pPr eaLnBrk="1" hangingPunct="1">
              <a:buFontTx/>
              <a:buNone/>
            </a:pPr>
            <a:r>
              <a:rPr lang="en-CA" altLang="en-US" sz="2400" i="0" dirty="0">
                <a:solidFill>
                  <a:schemeClr val="accent1"/>
                </a:solidFill>
                <a:cs typeface="Times New Roman" pitchFamily="18" charset="0"/>
              </a:rPr>
              <a:t>¬</a:t>
            </a:r>
            <a:r>
              <a:rPr lang="el-GR" altLang="en-US" sz="2400" i="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i="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too small</a:t>
            </a:r>
            <a:r>
              <a:rPr lang="el-GR" altLang="en-US" sz="2400" i="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i="0" dirty="0">
              <a:solidFill>
                <a:srgbClr val="FFC000"/>
              </a:solidFill>
            </a:endParaRPr>
          </a:p>
          <a:p>
            <a:pPr eaLnBrk="1" hangingPunct="1">
              <a:buFontTx/>
              <a:buNone/>
            </a:pPr>
            <a:r>
              <a:rPr lang="en-CA" altLang="en-US" sz="2400" i="0" dirty="0">
                <a:solidFill>
                  <a:schemeClr val="accent2"/>
                </a:solidFill>
              </a:rPr>
              <a:t>code</a:t>
            </a:r>
          </a:p>
        </p:txBody>
      </p:sp>
      <p:sp>
        <p:nvSpPr>
          <p:cNvPr id="83" name="Text Box 139">
            <a:extLst>
              <a:ext uri="{FF2B5EF4-FFF2-40B4-BE49-F238E27FC236}">
                <a16:creationId xmlns:a16="http://schemas.microsoft.com/office/drawing/2014/main" id="{8A771644-B2CC-437D-9739-CAF747C76E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24888" y="5757241"/>
            <a:ext cx="3171828" cy="12001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Sub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Instances-Pre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i="0" dirty="0">
              <a:solidFill>
                <a:srgbClr val="66FF66"/>
              </a:solidFill>
              <a:latin typeface="Times New Roman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eaLnBrk="1" hangingPunct="1"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Sub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Instances-Smaller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CA" altLang="en-US" sz="2400" i="0" dirty="0">
              <a:solidFill>
                <a:srgbClr val="33CC33"/>
              </a:solidFill>
            </a:endParaRPr>
          </a:p>
          <a:p>
            <a:pPr eaLnBrk="1" hangingPunct="1">
              <a:buFontTx/>
              <a:buNone/>
            </a:pPr>
            <a:endParaRPr lang="en-CA" altLang="en-US" sz="2400" i="0" dirty="0">
              <a:solidFill>
                <a:srgbClr val="33CC33"/>
              </a:solidFill>
            </a:endParaRPr>
          </a:p>
        </p:txBody>
      </p:sp>
      <p:sp>
        <p:nvSpPr>
          <p:cNvPr id="84" name="AutoShape 140">
            <a:extLst>
              <a:ext uri="{FF2B5EF4-FFF2-40B4-BE49-F238E27FC236}">
                <a16:creationId xmlns:a16="http://schemas.microsoft.com/office/drawing/2014/main" id="{7A0468A5-D5E0-45FC-BD18-85A384B6A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525" y="5904879"/>
            <a:ext cx="685801" cy="485775"/>
          </a:xfrm>
          <a:prstGeom prst="rightArrow">
            <a:avLst>
              <a:gd name="adj1" fmla="val 50000"/>
              <a:gd name="adj2" fmla="val 35294"/>
            </a:avLst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 i="0" dirty="0">
              <a:solidFill>
                <a:schemeClr val="hlink"/>
              </a:solidFill>
            </a:endParaRPr>
          </a:p>
        </p:txBody>
      </p:sp>
      <p:sp>
        <p:nvSpPr>
          <p:cNvPr id="63" name="Text Box 160">
            <a:extLst>
              <a:ext uri="{FF2B5EF4-FFF2-40B4-BE49-F238E27FC236}">
                <a16:creationId xmlns:a16="http://schemas.microsoft.com/office/drawing/2014/main" id="{61E03ACD-4530-42D9-B23E-D037BDB3D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01956" y="5204675"/>
            <a:ext cx="35060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Maintaining Pre-Condition</a:t>
            </a:r>
          </a:p>
        </p:txBody>
      </p:sp>
      <p:sp>
        <p:nvSpPr>
          <p:cNvPr id="73" name="Oval 153">
            <a:extLst>
              <a:ext uri="{FF2B5EF4-FFF2-40B4-BE49-F238E27FC236}">
                <a16:creationId xmlns:a16="http://schemas.microsoft.com/office/drawing/2014/main" id="{B1B6D26F-76A6-4E88-A260-CF4A34646A1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24000" y="5410328"/>
            <a:ext cx="1169988" cy="1169988"/>
          </a:xfrm>
          <a:prstGeom prst="ellipse">
            <a:avLst/>
          </a:prstGeom>
          <a:noFill/>
          <a:ln w="63500">
            <a:solidFill>
              <a:srgbClr val="339966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endParaRPr lang="en-US" altLang="en-US" sz="2400"/>
          </a:p>
        </p:txBody>
      </p:sp>
      <p:grpSp>
        <p:nvGrpSpPr>
          <p:cNvPr id="77" name="Group 155">
            <a:extLst>
              <a:ext uri="{FF2B5EF4-FFF2-40B4-BE49-F238E27FC236}">
                <a16:creationId xmlns:a16="http://schemas.microsoft.com/office/drawing/2014/main" id="{6C095510-F6C2-46EC-B689-6D59AE7A181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84360" y="5533485"/>
            <a:ext cx="328418" cy="269406"/>
            <a:chOff x="1728" y="2064"/>
            <a:chExt cx="768" cy="672"/>
          </a:xfrm>
        </p:grpSpPr>
        <p:sp>
          <p:nvSpPr>
            <p:cNvPr id="80" name="AutoShape 156">
              <a:extLst>
                <a:ext uri="{FF2B5EF4-FFF2-40B4-BE49-F238E27FC236}">
                  <a16:creationId xmlns:a16="http://schemas.microsoft.com/office/drawing/2014/main" id="{7A277613-ADCE-4C24-BFFD-BDADB01A19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1728" y="2064"/>
              <a:ext cx="768" cy="576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small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81" name="Line 157">
              <a:extLst>
                <a:ext uri="{FF2B5EF4-FFF2-40B4-BE49-F238E27FC236}">
                  <a16:creationId xmlns:a16="http://schemas.microsoft.com/office/drawing/2014/main" id="{9345FFD9-2F51-4285-8CB8-654158AC62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112" y="2592"/>
              <a:ext cx="0" cy="144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 sz="2400"/>
            </a:p>
          </p:txBody>
        </p:sp>
      </p:grpSp>
      <p:pic>
        <p:nvPicPr>
          <p:cNvPr id="75" name="Picture 10">
            <a:extLst>
              <a:ext uri="{FF2B5EF4-FFF2-40B4-BE49-F238E27FC236}">
                <a16:creationId xmlns:a16="http://schemas.microsoft.com/office/drawing/2014/main" id="{25452E74-A112-478F-8DFC-19708CEB2A9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59818" y="5814275"/>
            <a:ext cx="339258" cy="4953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6" name="Picture 10">
            <a:extLst>
              <a:ext uri="{FF2B5EF4-FFF2-40B4-BE49-F238E27FC236}">
                <a16:creationId xmlns:a16="http://schemas.microsoft.com/office/drawing/2014/main" id="{650EF333-FCBE-4E30-993B-5AE5BBA751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56166" y="6066067"/>
            <a:ext cx="250353" cy="365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6" name="Group 146">
            <a:extLst>
              <a:ext uri="{FF2B5EF4-FFF2-40B4-BE49-F238E27FC236}">
                <a16:creationId xmlns:a16="http://schemas.microsoft.com/office/drawing/2014/main" id="{35A04E1D-39BB-4E9B-983B-6844D672A6B3}"/>
              </a:ext>
            </a:extLst>
          </p:cNvPr>
          <p:cNvGrpSpPr>
            <a:grpSpLocks noChangeAspect="1"/>
          </p:cNvGrpSpPr>
          <p:nvPr/>
        </p:nvGrpSpPr>
        <p:grpSpPr bwMode="auto">
          <a:xfrm rot="2360341">
            <a:off x="1865442" y="5608820"/>
            <a:ext cx="539398" cy="676415"/>
            <a:chOff x="2227" y="1194"/>
            <a:chExt cx="1944" cy="2413"/>
          </a:xfrm>
        </p:grpSpPr>
        <p:sp>
          <p:nvSpPr>
            <p:cNvPr id="67" name="Freeform 147">
              <a:extLst>
                <a:ext uri="{FF2B5EF4-FFF2-40B4-BE49-F238E27FC236}">
                  <a16:creationId xmlns:a16="http://schemas.microsoft.com/office/drawing/2014/main" id="{8F11CA4B-E12F-441A-9E1B-EEF90675D0CA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 w 600"/>
                <a:gd name="T1" fmla="*/ 1 h 608"/>
                <a:gd name="T2" fmla="*/ 1 w 600"/>
                <a:gd name="T3" fmla="*/ 1 h 608"/>
                <a:gd name="T4" fmla="*/ 1 w 600"/>
                <a:gd name="T5" fmla="*/ 1 h 608"/>
                <a:gd name="T6" fmla="*/ 1 w 600"/>
                <a:gd name="T7" fmla="*/ 1 h 608"/>
                <a:gd name="T8" fmla="*/ 1 w 600"/>
                <a:gd name="T9" fmla="*/ 0 h 608"/>
                <a:gd name="T10" fmla="*/ 1 w 600"/>
                <a:gd name="T11" fmla="*/ 1 h 608"/>
                <a:gd name="T12" fmla="*/ 1 w 600"/>
                <a:gd name="T13" fmla="*/ 1 h 608"/>
                <a:gd name="T14" fmla="*/ 0 w 600"/>
                <a:gd name="T15" fmla="*/ 1 h 608"/>
                <a:gd name="T16" fmla="*/ 1 w 600"/>
                <a:gd name="T17" fmla="*/ 1 h 608"/>
                <a:gd name="T18" fmla="*/ 1 w 600"/>
                <a:gd name="T19" fmla="*/ 1 h 608"/>
                <a:gd name="T20" fmla="*/ 1 w 600"/>
                <a:gd name="T21" fmla="*/ 1 h 608"/>
                <a:gd name="T22" fmla="*/ 1 w 600"/>
                <a:gd name="T23" fmla="*/ 1 h 608"/>
                <a:gd name="T24" fmla="*/ 1 w 600"/>
                <a:gd name="T25" fmla="*/ 1 h 608"/>
                <a:gd name="T26" fmla="*/ 1 w 600"/>
                <a:gd name="T27" fmla="*/ 1 h 608"/>
                <a:gd name="T28" fmla="*/ 1 w 600"/>
                <a:gd name="T29" fmla="*/ 1 h 608"/>
                <a:gd name="T30" fmla="*/ 1 w 600"/>
                <a:gd name="T31" fmla="*/ 1 h 608"/>
                <a:gd name="T32" fmla="*/ 1 w 600"/>
                <a:gd name="T33" fmla="*/ 1 h 608"/>
                <a:gd name="T34" fmla="*/ 1 w 600"/>
                <a:gd name="T35" fmla="*/ 1 h 608"/>
                <a:gd name="T36" fmla="*/ 2 w 600"/>
                <a:gd name="T37" fmla="*/ 1 h 608"/>
                <a:gd name="T38" fmla="*/ 2 w 600"/>
                <a:gd name="T39" fmla="*/ 1 h 608"/>
                <a:gd name="T40" fmla="*/ 2 w 600"/>
                <a:gd name="T41" fmla="*/ 1 h 608"/>
                <a:gd name="T42" fmla="*/ 1 w 600"/>
                <a:gd name="T43" fmla="*/ 1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68" name="Freeform 148">
              <a:extLst>
                <a:ext uri="{FF2B5EF4-FFF2-40B4-BE49-F238E27FC236}">
                  <a16:creationId xmlns:a16="http://schemas.microsoft.com/office/drawing/2014/main" id="{53ACE179-8353-48F4-AE57-8E63F084B56C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1 w 619"/>
                <a:gd name="T1" fmla="*/ 1 h 1085"/>
                <a:gd name="T2" fmla="*/ 1 w 619"/>
                <a:gd name="T3" fmla="*/ 1 h 1085"/>
                <a:gd name="T4" fmla="*/ 1 w 619"/>
                <a:gd name="T5" fmla="*/ 1 h 1085"/>
                <a:gd name="T6" fmla="*/ 2 w 619"/>
                <a:gd name="T7" fmla="*/ 0 h 1085"/>
                <a:gd name="T8" fmla="*/ 2 w 619"/>
                <a:gd name="T9" fmla="*/ 1 h 1085"/>
                <a:gd name="T10" fmla="*/ 2 w 619"/>
                <a:gd name="T11" fmla="*/ 1 h 1085"/>
                <a:gd name="T12" fmla="*/ 2 w 619"/>
                <a:gd name="T13" fmla="*/ 1 h 1085"/>
                <a:gd name="T14" fmla="*/ 2 w 619"/>
                <a:gd name="T15" fmla="*/ 2 h 1085"/>
                <a:gd name="T16" fmla="*/ 2 w 619"/>
                <a:gd name="T17" fmla="*/ 3 h 1085"/>
                <a:gd name="T18" fmla="*/ 1 w 619"/>
                <a:gd name="T19" fmla="*/ 3 h 1085"/>
                <a:gd name="T20" fmla="*/ 1 w 619"/>
                <a:gd name="T21" fmla="*/ 4 h 1085"/>
                <a:gd name="T22" fmla="*/ 1 w 619"/>
                <a:gd name="T23" fmla="*/ 5 h 1085"/>
                <a:gd name="T24" fmla="*/ 2 w 619"/>
                <a:gd name="T25" fmla="*/ 5 h 1085"/>
                <a:gd name="T26" fmla="*/ 2 w 619"/>
                <a:gd name="T27" fmla="*/ 6 h 1085"/>
                <a:gd name="T28" fmla="*/ 1 w 619"/>
                <a:gd name="T29" fmla="*/ 7 h 1085"/>
                <a:gd name="T30" fmla="*/ 1 w 619"/>
                <a:gd name="T31" fmla="*/ 7 h 1085"/>
                <a:gd name="T32" fmla="*/ 1 w 619"/>
                <a:gd name="T33" fmla="*/ 7 h 1085"/>
                <a:gd name="T34" fmla="*/ 1 w 619"/>
                <a:gd name="T35" fmla="*/ 7 h 1085"/>
                <a:gd name="T36" fmla="*/ 1 w 619"/>
                <a:gd name="T37" fmla="*/ 7 h 1085"/>
                <a:gd name="T38" fmla="*/ 1 w 619"/>
                <a:gd name="T39" fmla="*/ 6 h 1085"/>
                <a:gd name="T40" fmla="*/ 0 w 619"/>
                <a:gd name="T41" fmla="*/ 5 h 1085"/>
                <a:gd name="T42" fmla="*/ 1 w 619"/>
                <a:gd name="T43" fmla="*/ 4 h 1085"/>
                <a:gd name="T44" fmla="*/ 1 w 619"/>
                <a:gd name="T45" fmla="*/ 3 h 1085"/>
                <a:gd name="T46" fmla="*/ 1 w 619"/>
                <a:gd name="T47" fmla="*/ 1 h 1085"/>
                <a:gd name="T48" fmla="*/ 1 w 619"/>
                <a:gd name="T49" fmla="*/ 1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69" name="Freeform 149">
              <a:extLst>
                <a:ext uri="{FF2B5EF4-FFF2-40B4-BE49-F238E27FC236}">
                  <a16:creationId xmlns:a16="http://schemas.microsoft.com/office/drawing/2014/main" id="{7B7DE817-CF79-4D82-92EF-BAD97999D82B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1 h 808"/>
                <a:gd name="T2" fmla="*/ 113 w 782"/>
                <a:gd name="T3" fmla="*/ 0 h 808"/>
                <a:gd name="T4" fmla="*/ 275 w 782"/>
                <a:gd name="T5" fmla="*/ 0 h 808"/>
                <a:gd name="T6" fmla="*/ 580 w 782"/>
                <a:gd name="T7" fmla="*/ 1 h 808"/>
                <a:gd name="T8" fmla="*/ 941 w 782"/>
                <a:gd name="T9" fmla="*/ 1 h 808"/>
                <a:gd name="T10" fmla="*/ 1074 w 782"/>
                <a:gd name="T11" fmla="*/ 1 h 808"/>
                <a:gd name="T12" fmla="*/ 1135 w 782"/>
                <a:gd name="T13" fmla="*/ 1 h 808"/>
                <a:gd name="T14" fmla="*/ 1147 w 782"/>
                <a:gd name="T15" fmla="*/ 1 h 808"/>
                <a:gd name="T16" fmla="*/ 1107 w 782"/>
                <a:gd name="T17" fmla="*/ 1 h 808"/>
                <a:gd name="T18" fmla="*/ 995 w 782"/>
                <a:gd name="T19" fmla="*/ 1 h 808"/>
                <a:gd name="T20" fmla="*/ 851 w 782"/>
                <a:gd name="T21" fmla="*/ 1 h 808"/>
                <a:gd name="T22" fmla="*/ 746 w 782"/>
                <a:gd name="T23" fmla="*/ 1 h 808"/>
                <a:gd name="T24" fmla="*/ 698 w 782"/>
                <a:gd name="T25" fmla="*/ 1 h 808"/>
                <a:gd name="T26" fmla="*/ 667 w 782"/>
                <a:gd name="T27" fmla="*/ 1 h 808"/>
                <a:gd name="T28" fmla="*/ 678 w 782"/>
                <a:gd name="T29" fmla="*/ 2 h 808"/>
                <a:gd name="T30" fmla="*/ 686 w 782"/>
                <a:gd name="T31" fmla="*/ 2 h 808"/>
                <a:gd name="T32" fmla="*/ 815 w 782"/>
                <a:gd name="T33" fmla="*/ 2 h 808"/>
                <a:gd name="T34" fmla="*/ 1019 w 782"/>
                <a:gd name="T35" fmla="*/ 2 h 808"/>
                <a:gd name="T36" fmla="*/ 1147 w 782"/>
                <a:gd name="T37" fmla="*/ 2 h 808"/>
                <a:gd name="T38" fmla="*/ 1283 w 782"/>
                <a:gd name="T39" fmla="*/ 2 h 808"/>
                <a:gd name="T40" fmla="*/ 1325 w 782"/>
                <a:gd name="T41" fmla="*/ 2 h 808"/>
                <a:gd name="T42" fmla="*/ 1283 w 782"/>
                <a:gd name="T43" fmla="*/ 2 h 808"/>
                <a:gd name="T44" fmla="*/ 1228 w 782"/>
                <a:gd name="T45" fmla="*/ 2 h 808"/>
                <a:gd name="T46" fmla="*/ 1135 w 782"/>
                <a:gd name="T47" fmla="*/ 2 h 808"/>
                <a:gd name="T48" fmla="*/ 1013 w 782"/>
                <a:gd name="T49" fmla="*/ 2 h 808"/>
                <a:gd name="T50" fmla="*/ 881 w 782"/>
                <a:gd name="T51" fmla="*/ 2 h 808"/>
                <a:gd name="T52" fmla="*/ 667 w 782"/>
                <a:gd name="T53" fmla="*/ 2 h 808"/>
                <a:gd name="T54" fmla="*/ 601 w 782"/>
                <a:gd name="T55" fmla="*/ 2 h 808"/>
                <a:gd name="T56" fmla="*/ 566 w 782"/>
                <a:gd name="T57" fmla="*/ 2 h 808"/>
                <a:gd name="T58" fmla="*/ 566 w 782"/>
                <a:gd name="T59" fmla="*/ 2 h 808"/>
                <a:gd name="T60" fmla="*/ 566 w 782"/>
                <a:gd name="T61" fmla="*/ 1 h 808"/>
                <a:gd name="T62" fmla="*/ 658 w 782"/>
                <a:gd name="T63" fmla="*/ 1 h 808"/>
                <a:gd name="T64" fmla="*/ 794 w 782"/>
                <a:gd name="T65" fmla="*/ 1 h 808"/>
                <a:gd name="T66" fmla="*/ 915 w 782"/>
                <a:gd name="T67" fmla="*/ 1 h 808"/>
                <a:gd name="T68" fmla="*/ 990 w 782"/>
                <a:gd name="T69" fmla="*/ 1 h 808"/>
                <a:gd name="T70" fmla="*/ 1029 w 782"/>
                <a:gd name="T71" fmla="*/ 1 h 808"/>
                <a:gd name="T72" fmla="*/ 1013 w 782"/>
                <a:gd name="T73" fmla="*/ 1 h 808"/>
                <a:gd name="T74" fmla="*/ 957 w 782"/>
                <a:gd name="T75" fmla="*/ 1 h 808"/>
                <a:gd name="T76" fmla="*/ 881 w 782"/>
                <a:gd name="T77" fmla="*/ 1 h 808"/>
                <a:gd name="T78" fmla="*/ 794 w 782"/>
                <a:gd name="T79" fmla="*/ 1 h 808"/>
                <a:gd name="T80" fmla="*/ 607 w 782"/>
                <a:gd name="T81" fmla="*/ 1 h 808"/>
                <a:gd name="T82" fmla="*/ 327 w 782"/>
                <a:gd name="T83" fmla="*/ 1 h 808"/>
                <a:gd name="T84" fmla="*/ 118 w 782"/>
                <a:gd name="T85" fmla="*/ 1 h 808"/>
                <a:gd name="T86" fmla="*/ 34 w 782"/>
                <a:gd name="T87" fmla="*/ 1 h 808"/>
                <a:gd name="T88" fmla="*/ 0 w 782"/>
                <a:gd name="T89" fmla="*/ 1 h 808"/>
                <a:gd name="T90" fmla="*/ 0 w 782"/>
                <a:gd name="T91" fmla="*/ 1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0" name="Freeform 150">
              <a:extLst>
                <a:ext uri="{FF2B5EF4-FFF2-40B4-BE49-F238E27FC236}">
                  <a16:creationId xmlns:a16="http://schemas.microsoft.com/office/drawing/2014/main" id="{04C510D8-A681-469A-9EBC-DBA25D9045CD}"/>
                </a:ext>
              </a:extLst>
            </p:cNvPr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7136 w 992"/>
                <a:gd name="T1" fmla="*/ 1 h 770"/>
                <a:gd name="T2" fmla="*/ 7271 w 992"/>
                <a:gd name="T3" fmla="*/ 1 h 770"/>
                <a:gd name="T4" fmla="*/ 7771 w 992"/>
                <a:gd name="T5" fmla="*/ 1 h 770"/>
                <a:gd name="T6" fmla="*/ 8390 w 992"/>
                <a:gd name="T7" fmla="*/ 1 h 770"/>
                <a:gd name="T8" fmla="*/ 8757 w 992"/>
                <a:gd name="T9" fmla="*/ 1 h 770"/>
                <a:gd name="T10" fmla="*/ 8596 w 992"/>
                <a:gd name="T11" fmla="*/ 1 h 770"/>
                <a:gd name="T12" fmla="*/ 8254 w 992"/>
                <a:gd name="T13" fmla="*/ 1 h 770"/>
                <a:gd name="T14" fmla="*/ 7569 w 992"/>
                <a:gd name="T15" fmla="*/ 1 h 770"/>
                <a:gd name="T16" fmla="*/ 6723 w 992"/>
                <a:gd name="T17" fmla="*/ 1 h 770"/>
                <a:gd name="T18" fmla="*/ 6018 w 992"/>
                <a:gd name="T19" fmla="*/ 1 h 770"/>
                <a:gd name="T20" fmla="*/ 5228 w 992"/>
                <a:gd name="T21" fmla="*/ 1 h 770"/>
                <a:gd name="T22" fmla="*/ 4475 w 992"/>
                <a:gd name="T23" fmla="*/ 1 h 770"/>
                <a:gd name="T24" fmla="*/ 3903 w 992"/>
                <a:gd name="T25" fmla="*/ 1 h 770"/>
                <a:gd name="T26" fmla="*/ 3694 w 992"/>
                <a:gd name="T27" fmla="*/ 1 h 770"/>
                <a:gd name="T28" fmla="*/ 3462 w 992"/>
                <a:gd name="T29" fmla="*/ 1 h 770"/>
                <a:gd name="T30" fmla="*/ 3190 w 992"/>
                <a:gd name="T31" fmla="*/ 1 h 770"/>
                <a:gd name="T32" fmla="*/ 2986 w 992"/>
                <a:gd name="T33" fmla="*/ 1 h 770"/>
                <a:gd name="T34" fmla="*/ 2986 w 992"/>
                <a:gd name="T35" fmla="*/ 1 h 770"/>
                <a:gd name="T36" fmla="*/ 2845 w 992"/>
                <a:gd name="T37" fmla="*/ 1 h 770"/>
                <a:gd name="T38" fmla="*/ 2455 w 992"/>
                <a:gd name="T39" fmla="*/ 1 h 770"/>
                <a:gd name="T40" fmla="*/ 1973 w 992"/>
                <a:gd name="T41" fmla="*/ 1 h 770"/>
                <a:gd name="T42" fmla="*/ 1525 w 992"/>
                <a:gd name="T43" fmla="*/ 1 h 770"/>
                <a:gd name="T44" fmla="*/ 1012 w 992"/>
                <a:gd name="T45" fmla="*/ 1 h 770"/>
                <a:gd name="T46" fmla="*/ 234 w 992"/>
                <a:gd name="T47" fmla="*/ 1 h 770"/>
                <a:gd name="T48" fmla="*/ 0 w 992"/>
                <a:gd name="T49" fmla="*/ 1 h 770"/>
                <a:gd name="T50" fmla="*/ 0 w 992"/>
                <a:gd name="T51" fmla="*/ 1 h 770"/>
                <a:gd name="T52" fmla="*/ 348 w 992"/>
                <a:gd name="T53" fmla="*/ 1 h 770"/>
                <a:gd name="T54" fmla="*/ 722 w 992"/>
                <a:gd name="T55" fmla="*/ 1 h 770"/>
                <a:gd name="T56" fmla="*/ 1045 w 992"/>
                <a:gd name="T57" fmla="*/ 1 h 770"/>
                <a:gd name="T58" fmla="*/ 1667 w 992"/>
                <a:gd name="T59" fmla="*/ 1 h 770"/>
                <a:gd name="T60" fmla="*/ 2271 w 992"/>
                <a:gd name="T61" fmla="*/ 1 h 770"/>
                <a:gd name="T62" fmla="*/ 2845 w 992"/>
                <a:gd name="T63" fmla="*/ 1 h 770"/>
                <a:gd name="T64" fmla="*/ 3665 w 992"/>
                <a:gd name="T65" fmla="*/ 0 h 770"/>
                <a:gd name="T66" fmla="*/ 3694 w 992"/>
                <a:gd name="T67" fmla="*/ 1 h 770"/>
                <a:gd name="T68" fmla="*/ 3509 w 992"/>
                <a:gd name="T69" fmla="*/ 1 h 770"/>
                <a:gd name="T70" fmla="*/ 3462 w 992"/>
                <a:gd name="T71" fmla="*/ 1 h 770"/>
                <a:gd name="T72" fmla="*/ 3694 w 992"/>
                <a:gd name="T73" fmla="*/ 1 h 770"/>
                <a:gd name="T74" fmla="*/ 4080 w 992"/>
                <a:gd name="T75" fmla="*/ 1 h 770"/>
                <a:gd name="T76" fmla="*/ 4409 w 992"/>
                <a:gd name="T77" fmla="*/ 1 h 770"/>
                <a:gd name="T78" fmla="*/ 4928 w 992"/>
                <a:gd name="T79" fmla="*/ 1 h 770"/>
                <a:gd name="T80" fmla="*/ 5430 w 992"/>
                <a:gd name="T81" fmla="*/ 1 h 770"/>
                <a:gd name="T82" fmla="*/ 5943 w 992"/>
                <a:gd name="T83" fmla="*/ 1 h 770"/>
                <a:gd name="T84" fmla="*/ 6619 w 992"/>
                <a:gd name="T85" fmla="*/ 1 h 770"/>
                <a:gd name="T86" fmla="*/ 7065 w 992"/>
                <a:gd name="T87" fmla="*/ 1 h 770"/>
                <a:gd name="T88" fmla="*/ 7136 w 992"/>
                <a:gd name="T89" fmla="*/ 1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1" name="Freeform 151">
              <a:extLst>
                <a:ext uri="{FF2B5EF4-FFF2-40B4-BE49-F238E27FC236}">
                  <a16:creationId xmlns:a16="http://schemas.microsoft.com/office/drawing/2014/main" id="{A1A08AD0-72B9-4781-8C54-C74C749E33CF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 w 699"/>
                <a:gd name="T1" fmla="*/ 6 h 1216"/>
                <a:gd name="T2" fmla="*/ 2 w 699"/>
                <a:gd name="T3" fmla="*/ 7 h 1216"/>
                <a:gd name="T4" fmla="*/ 2 w 699"/>
                <a:gd name="T5" fmla="*/ 7 h 1216"/>
                <a:gd name="T6" fmla="*/ 3 w 699"/>
                <a:gd name="T7" fmla="*/ 7 h 1216"/>
                <a:gd name="T8" fmla="*/ 3 w 699"/>
                <a:gd name="T9" fmla="*/ 7 h 1216"/>
                <a:gd name="T10" fmla="*/ 3 w 699"/>
                <a:gd name="T11" fmla="*/ 8 h 1216"/>
                <a:gd name="T12" fmla="*/ 3 w 699"/>
                <a:gd name="T13" fmla="*/ 8 h 1216"/>
                <a:gd name="T14" fmla="*/ 2 w 699"/>
                <a:gd name="T15" fmla="*/ 7 h 1216"/>
                <a:gd name="T16" fmla="*/ 1 w 699"/>
                <a:gd name="T17" fmla="*/ 7 h 1216"/>
                <a:gd name="T18" fmla="*/ 1 w 699"/>
                <a:gd name="T19" fmla="*/ 6 h 1216"/>
                <a:gd name="T20" fmla="*/ 1 w 699"/>
                <a:gd name="T21" fmla="*/ 5 h 1216"/>
                <a:gd name="T22" fmla="*/ 1 w 699"/>
                <a:gd name="T23" fmla="*/ 4 h 1216"/>
                <a:gd name="T24" fmla="*/ 1 w 699"/>
                <a:gd name="T25" fmla="*/ 2 h 1216"/>
                <a:gd name="T26" fmla="*/ 1 w 699"/>
                <a:gd name="T27" fmla="*/ 2 h 1216"/>
                <a:gd name="T28" fmla="*/ 1 w 699"/>
                <a:gd name="T29" fmla="*/ 1 h 1216"/>
                <a:gd name="T30" fmla="*/ 1 w 699"/>
                <a:gd name="T31" fmla="*/ 1 h 1216"/>
                <a:gd name="T32" fmla="*/ 0 w 699"/>
                <a:gd name="T33" fmla="*/ 1 h 1216"/>
                <a:gd name="T34" fmla="*/ 1 w 699"/>
                <a:gd name="T35" fmla="*/ 1 h 1216"/>
                <a:gd name="T36" fmla="*/ 1 w 699"/>
                <a:gd name="T37" fmla="*/ 1 h 1216"/>
                <a:gd name="T38" fmla="*/ 1 w 699"/>
                <a:gd name="T39" fmla="*/ 1 h 1216"/>
                <a:gd name="T40" fmla="*/ 1 w 699"/>
                <a:gd name="T41" fmla="*/ 1 h 1216"/>
                <a:gd name="T42" fmla="*/ 1 w 699"/>
                <a:gd name="T43" fmla="*/ 1 h 1216"/>
                <a:gd name="T44" fmla="*/ 1 w 699"/>
                <a:gd name="T45" fmla="*/ 1 h 1216"/>
                <a:gd name="T46" fmla="*/ 1 w 699"/>
                <a:gd name="T47" fmla="*/ 1 h 1216"/>
                <a:gd name="T48" fmla="*/ 1 w 699"/>
                <a:gd name="T49" fmla="*/ 1 h 1216"/>
                <a:gd name="T50" fmla="*/ 1 w 699"/>
                <a:gd name="T51" fmla="*/ 1 h 1216"/>
                <a:gd name="T52" fmla="*/ 1 w 699"/>
                <a:gd name="T53" fmla="*/ 0 h 1216"/>
                <a:gd name="T54" fmla="*/ 1 w 699"/>
                <a:gd name="T55" fmla="*/ 1 h 1216"/>
                <a:gd name="T56" fmla="*/ 1 w 699"/>
                <a:gd name="T57" fmla="*/ 1 h 1216"/>
                <a:gd name="T58" fmla="*/ 1 w 699"/>
                <a:gd name="T59" fmla="*/ 1 h 1216"/>
                <a:gd name="T60" fmla="*/ 1 w 699"/>
                <a:gd name="T61" fmla="*/ 1 h 1216"/>
                <a:gd name="T62" fmla="*/ 1 w 699"/>
                <a:gd name="T63" fmla="*/ 1 h 1216"/>
                <a:gd name="T64" fmla="*/ 1 w 699"/>
                <a:gd name="T65" fmla="*/ 1 h 1216"/>
                <a:gd name="T66" fmla="*/ 1 w 699"/>
                <a:gd name="T67" fmla="*/ 1 h 1216"/>
                <a:gd name="T68" fmla="*/ 1 w 699"/>
                <a:gd name="T69" fmla="*/ 1 h 1216"/>
                <a:gd name="T70" fmla="*/ 1 w 699"/>
                <a:gd name="T71" fmla="*/ 1 h 1216"/>
                <a:gd name="T72" fmla="*/ 1 w 699"/>
                <a:gd name="T73" fmla="*/ 2 h 1216"/>
                <a:gd name="T74" fmla="*/ 1 w 699"/>
                <a:gd name="T75" fmla="*/ 3 h 1216"/>
                <a:gd name="T76" fmla="*/ 1 w 699"/>
                <a:gd name="T77" fmla="*/ 4 h 1216"/>
                <a:gd name="T78" fmla="*/ 1 w 699"/>
                <a:gd name="T79" fmla="*/ 5 h 1216"/>
                <a:gd name="T80" fmla="*/ 1 w 699"/>
                <a:gd name="T81" fmla="*/ 6 h 1216"/>
                <a:gd name="T82" fmla="*/ 2 w 699"/>
                <a:gd name="T83" fmla="*/ 6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2" name="Freeform 152">
              <a:extLst>
                <a:ext uri="{FF2B5EF4-FFF2-40B4-BE49-F238E27FC236}">
                  <a16:creationId xmlns:a16="http://schemas.microsoft.com/office/drawing/2014/main" id="{85DF2F55-6CE1-432B-BB44-BA07B1558042}"/>
                </a:ext>
              </a:extLst>
            </p:cNvPr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1 h 1139"/>
                <a:gd name="T2" fmla="*/ 0 w 915"/>
                <a:gd name="T3" fmla="*/ 1 h 1139"/>
                <a:gd name="T4" fmla="*/ 1 w 915"/>
                <a:gd name="T5" fmla="*/ 1 h 1139"/>
                <a:gd name="T6" fmla="*/ 1 w 915"/>
                <a:gd name="T7" fmla="*/ 1 h 1139"/>
                <a:gd name="T8" fmla="*/ 1 w 915"/>
                <a:gd name="T9" fmla="*/ 1 h 1139"/>
                <a:gd name="T10" fmla="*/ 1 w 915"/>
                <a:gd name="T11" fmla="*/ 1 h 1139"/>
                <a:gd name="T12" fmla="*/ 2 w 915"/>
                <a:gd name="T13" fmla="*/ 1 h 1139"/>
                <a:gd name="T14" fmla="*/ 3 w 915"/>
                <a:gd name="T15" fmla="*/ 1 h 1139"/>
                <a:gd name="T16" fmla="*/ 3 w 915"/>
                <a:gd name="T17" fmla="*/ 1 h 1139"/>
                <a:gd name="T18" fmla="*/ 3 w 915"/>
                <a:gd name="T19" fmla="*/ 1 h 1139"/>
                <a:gd name="T20" fmla="*/ 3 w 915"/>
                <a:gd name="T21" fmla="*/ 1 h 1139"/>
                <a:gd name="T22" fmla="*/ 3 w 915"/>
                <a:gd name="T23" fmla="*/ 1 h 1139"/>
                <a:gd name="T24" fmla="*/ 3 w 915"/>
                <a:gd name="T25" fmla="*/ 1 h 1139"/>
                <a:gd name="T26" fmla="*/ 4 w 915"/>
                <a:gd name="T27" fmla="*/ 1 h 1139"/>
                <a:gd name="T28" fmla="*/ 4 w 915"/>
                <a:gd name="T29" fmla="*/ 1 h 1139"/>
                <a:gd name="T30" fmla="*/ 3 w 915"/>
                <a:gd name="T31" fmla="*/ 1 h 1139"/>
                <a:gd name="T32" fmla="*/ 3 w 915"/>
                <a:gd name="T33" fmla="*/ 1 h 1139"/>
                <a:gd name="T34" fmla="*/ 3 w 915"/>
                <a:gd name="T35" fmla="*/ 1 h 1139"/>
                <a:gd name="T36" fmla="*/ 3 w 915"/>
                <a:gd name="T37" fmla="*/ 1 h 1139"/>
                <a:gd name="T38" fmla="*/ 3 w 915"/>
                <a:gd name="T39" fmla="*/ 1 h 1139"/>
                <a:gd name="T40" fmla="*/ 3 w 915"/>
                <a:gd name="T41" fmla="*/ 1 h 1139"/>
                <a:gd name="T42" fmla="*/ 3 w 915"/>
                <a:gd name="T43" fmla="*/ 1 h 1139"/>
                <a:gd name="T44" fmla="*/ 3 w 915"/>
                <a:gd name="T45" fmla="*/ 1 h 1139"/>
                <a:gd name="T46" fmla="*/ 3 w 915"/>
                <a:gd name="T47" fmla="*/ 0 h 1139"/>
                <a:gd name="T48" fmla="*/ 3 w 915"/>
                <a:gd name="T49" fmla="*/ 1 h 1139"/>
                <a:gd name="T50" fmla="*/ 3 w 915"/>
                <a:gd name="T51" fmla="*/ 1 h 1139"/>
                <a:gd name="T52" fmla="*/ 3 w 915"/>
                <a:gd name="T53" fmla="*/ 1 h 1139"/>
                <a:gd name="T54" fmla="*/ 3 w 915"/>
                <a:gd name="T55" fmla="*/ 1 h 1139"/>
                <a:gd name="T56" fmla="*/ 3 w 915"/>
                <a:gd name="T57" fmla="*/ 1 h 1139"/>
                <a:gd name="T58" fmla="*/ 3 w 915"/>
                <a:gd name="T59" fmla="*/ 1 h 1139"/>
                <a:gd name="T60" fmla="*/ 3 w 915"/>
                <a:gd name="T61" fmla="*/ 1 h 1139"/>
                <a:gd name="T62" fmla="*/ 3 w 915"/>
                <a:gd name="T63" fmla="*/ 1 h 1139"/>
                <a:gd name="T64" fmla="*/ 3 w 915"/>
                <a:gd name="T65" fmla="*/ 1 h 1139"/>
                <a:gd name="T66" fmla="*/ 3 w 915"/>
                <a:gd name="T67" fmla="*/ 1 h 1139"/>
                <a:gd name="T68" fmla="*/ 3 w 915"/>
                <a:gd name="T69" fmla="*/ 1 h 1139"/>
                <a:gd name="T70" fmla="*/ 3 w 915"/>
                <a:gd name="T71" fmla="*/ 1 h 1139"/>
                <a:gd name="T72" fmla="*/ 3 w 915"/>
                <a:gd name="T73" fmla="*/ 1 h 1139"/>
                <a:gd name="T74" fmla="*/ 2 w 915"/>
                <a:gd name="T75" fmla="*/ 1 h 1139"/>
                <a:gd name="T76" fmla="*/ 2 w 915"/>
                <a:gd name="T77" fmla="*/ 1 h 1139"/>
                <a:gd name="T78" fmla="*/ 2 w 915"/>
                <a:gd name="T79" fmla="*/ 1 h 1139"/>
                <a:gd name="T80" fmla="*/ 1 w 915"/>
                <a:gd name="T81" fmla="*/ 1 h 1139"/>
                <a:gd name="T82" fmla="*/ 1 w 915"/>
                <a:gd name="T83" fmla="*/ 1 h 1139"/>
                <a:gd name="T84" fmla="*/ 1 w 915"/>
                <a:gd name="T85" fmla="*/ 1 h 1139"/>
                <a:gd name="T86" fmla="*/ 1 w 915"/>
                <a:gd name="T87" fmla="*/ 1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33A45154-92A0-4E50-B2D5-2B9E050DA653}"/>
              </a:ext>
            </a:extLst>
          </p:cNvPr>
          <p:cNvGrpSpPr/>
          <p:nvPr/>
        </p:nvGrpSpPr>
        <p:grpSpPr>
          <a:xfrm>
            <a:off x="1585578" y="5533485"/>
            <a:ext cx="554205" cy="307892"/>
            <a:chOff x="1585578" y="5533485"/>
            <a:chExt cx="554205" cy="307892"/>
          </a:xfrm>
        </p:grpSpPr>
        <p:sp>
          <p:nvSpPr>
            <p:cNvPr id="85" name="Line 158">
              <a:extLst>
                <a:ext uri="{FF2B5EF4-FFF2-40B4-BE49-F238E27FC236}">
                  <a16:creationId xmlns:a16="http://schemas.microsoft.com/office/drawing/2014/main" id="{8E4CA77E-287B-40EF-B4C0-92752FE3D72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 flipV="1">
              <a:off x="1585578" y="5533485"/>
              <a:ext cx="554205" cy="307892"/>
            </a:xfrm>
            <a:prstGeom prst="line">
              <a:avLst/>
            </a:prstGeom>
            <a:noFill/>
            <a:ln w="222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86" name="Line 159">
              <a:extLst>
                <a:ext uri="{FF2B5EF4-FFF2-40B4-BE49-F238E27FC236}">
                  <a16:creationId xmlns:a16="http://schemas.microsoft.com/office/drawing/2014/main" id="{51C18571-9169-4D3D-820C-3D10313BBBB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1585578" y="5533485"/>
              <a:ext cx="554205" cy="307892"/>
            </a:xfrm>
            <a:prstGeom prst="line">
              <a:avLst/>
            </a:prstGeom>
            <a:noFill/>
            <a:ln w="222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grpSp>
        <p:nvGrpSpPr>
          <p:cNvPr id="87" name="Group 26">
            <a:extLst>
              <a:ext uri="{FF2B5EF4-FFF2-40B4-BE49-F238E27FC236}">
                <a16:creationId xmlns:a16="http://schemas.microsoft.com/office/drawing/2014/main" id="{9C651A91-7E9A-4922-87F2-F9FEA431E5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4191000"/>
            <a:ext cx="545267" cy="957277"/>
            <a:chOff x="2308" y="1513"/>
            <a:chExt cx="1162" cy="2570"/>
          </a:xfrm>
        </p:grpSpPr>
        <p:grpSp>
          <p:nvGrpSpPr>
            <p:cNvPr id="88" name="Group 27">
              <a:extLst>
                <a:ext uri="{FF2B5EF4-FFF2-40B4-BE49-F238E27FC236}">
                  <a16:creationId xmlns:a16="http://schemas.microsoft.com/office/drawing/2014/main" id="{5C84506B-7554-495F-AF6D-9EA25A49E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6" name="Freeform 28">
                <a:extLst>
                  <a:ext uri="{FF2B5EF4-FFF2-40B4-BE49-F238E27FC236}">
                    <a16:creationId xmlns:a16="http://schemas.microsoft.com/office/drawing/2014/main" id="{D24CB620-8CBB-47FD-B1AD-D64BE77F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7" name="Freeform 29">
                <a:extLst>
                  <a:ext uri="{FF2B5EF4-FFF2-40B4-BE49-F238E27FC236}">
                    <a16:creationId xmlns:a16="http://schemas.microsoft.com/office/drawing/2014/main" id="{616533CC-B136-420E-BDD5-3372F8BA8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8" name="Freeform 30">
                <a:extLst>
                  <a:ext uri="{FF2B5EF4-FFF2-40B4-BE49-F238E27FC236}">
                    <a16:creationId xmlns:a16="http://schemas.microsoft.com/office/drawing/2014/main" id="{A347E548-2F70-403C-89C2-303CA9E7E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9" name="Freeform 31">
                <a:extLst>
                  <a:ext uri="{FF2B5EF4-FFF2-40B4-BE49-F238E27FC236}">
                    <a16:creationId xmlns:a16="http://schemas.microsoft.com/office/drawing/2014/main" id="{47FF0C60-0D95-47B1-B8DC-4D13C905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0" name="Freeform 32">
                <a:extLst>
                  <a:ext uri="{FF2B5EF4-FFF2-40B4-BE49-F238E27FC236}">
                    <a16:creationId xmlns:a16="http://schemas.microsoft.com/office/drawing/2014/main" id="{3D2E162C-B90C-4D36-812F-9D9F41D19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1" name="Freeform 33">
                <a:extLst>
                  <a:ext uri="{FF2B5EF4-FFF2-40B4-BE49-F238E27FC236}">
                    <a16:creationId xmlns:a16="http://schemas.microsoft.com/office/drawing/2014/main" id="{0912FF1F-A885-4D41-95A1-93403BBD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89" name="Freeform 34">
              <a:extLst>
                <a:ext uri="{FF2B5EF4-FFF2-40B4-BE49-F238E27FC236}">
                  <a16:creationId xmlns:a16="http://schemas.microsoft.com/office/drawing/2014/main" id="{0E6E1D1B-1084-4D11-85A0-95C61A7E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0" name="Freeform 35">
              <a:extLst>
                <a:ext uri="{FF2B5EF4-FFF2-40B4-BE49-F238E27FC236}">
                  <a16:creationId xmlns:a16="http://schemas.microsoft.com/office/drawing/2014/main" id="{41060BAD-FEAB-4586-8FB8-CC7AA22C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71D5731B-DBF1-4E58-B0D9-E9B65E11EF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126CA4A0-F025-4A42-920E-B218C023D5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5C381049-4204-4C19-9D9C-50317FBDE6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1CB76CF0-86E4-4BE2-AF55-D7C52FBAD3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724BA7EF-5B35-4EF1-90CC-5B7C67A8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02" name="AutoShape 55">
            <a:extLst>
              <a:ext uri="{FF2B5EF4-FFF2-40B4-BE49-F238E27FC236}">
                <a16:creationId xmlns:a16="http://schemas.microsoft.com/office/drawing/2014/main" id="{75574BC4-4D32-44AE-B272-329D0EDFA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233878"/>
            <a:ext cx="7092132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We can give any sub-instances to our friends as long</a:t>
            </a:r>
          </a:p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as they meet the pre-conditions and are smaller.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03" name="Oval 102">
            <a:extLst>
              <a:ext uri="{FF2B5EF4-FFF2-40B4-BE49-F238E27FC236}">
                <a16:creationId xmlns:a16="http://schemas.microsoft.com/office/drawing/2014/main" id="{C3498076-D8BD-4471-9900-37445B0CE424}"/>
              </a:ext>
            </a:extLst>
          </p:cNvPr>
          <p:cNvSpPr/>
          <p:nvPr/>
        </p:nvSpPr>
        <p:spPr bwMode="auto">
          <a:xfrm>
            <a:off x="1477634" y="1771327"/>
            <a:ext cx="6142366" cy="461665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699230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63" grpId="0"/>
      <p:bldP spid="102" grpId="0" animBg="1"/>
      <p:bldP spid="103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0" name="Group 2"/>
          <p:cNvGrpSpPr>
            <a:grpSpLocks/>
          </p:cNvGrpSpPr>
          <p:nvPr/>
        </p:nvGrpSpPr>
        <p:grpSpPr bwMode="auto">
          <a:xfrm>
            <a:off x="920750" y="2819400"/>
            <a:ext cx="1676400" cy="1676400"/>
            <a:chOff x="2352" y="624"/>
            <a:chExt cx="1056" cy="1056"/>
          </a:xfrm>
        </p:grpSpPr>
        <p:sp>
          <p:nvSpPr>
            <p:cNvPr id="7253" name="Rectangle 3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7254" name="Text Box 4"/>
            <p:cNvSpPr txBox="1">
              <a:spLocks noChangeArrowheads="1"/>
            </p:cNvSpPr>
            <p:nvPr/>
          </p:nvSpPr>
          <p:spPr bwMode="auto">
            <a:xfrm>
              <a:off x="2400" y="624"/>
              <a:ext cx="508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  = 33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Y = 12</a:t>
              </a:r>
            </a:p>
          </p:txBody>
        </p:sp>
      </p:grpSp>
      <p:sp>
        <p:nvSpPr>
          <p:cNvPr id="717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Recursion</a:t>
            </a:r>
            <a:br>
              <a:rPr lang="en-US" altLang="en-US" sz="3600" dirty="0"/>
            </a:br>
            <a:r>
              <a:rPr lang="en-US" altLang="en-US" sz="3600" dirty="0"/>
              <a:t>Friends &amp; Strong Induction</a:t>
            </a:r>
          </a:p>
        </p:txBody>
      </p:sp>
      <p:grpSp>
        <p:nvGrpSpPr>
          <p:cNvPr id="7173" name="Group 8"/>
          <p:cNvGrpSpPr>
            <a:grpSpLocks/>
          </p:cNvGrpSpPr>
          <p:nvPr/>
        </p:nvGrpSpPr>
        <p:grpSpPr bwMode="auto">
          <a:xfrm>
            <a:off x="615950" y="3733800"/>
            <a:ext cx="441325" cy="1066800"/>
            <a:chOff x="864" y="465"/>
            <a:chExt cx="1046" cy="2358"/>
          </a:xfrm>
        </p:grpSpPr>
        <p:grpSp>
          <p:nvGrpSpPr>
            <p:cNvPr id="7230" name="Group 9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7233" name="Group 10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7235" name="Group 11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7242" name="Freeform 12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3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4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5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6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7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7248" name="Group 18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7249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0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1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252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7236" name="Group 23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7240" name="Oval 24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7241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  <p:grpSp>
              <p:nvGrpSpPr>
                <p:cNvPr id="7237" name="Group 26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7238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  <p:sp>
                <p:nvSpPr>
                  <p:cNvPr id="7239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/>
                  </a:p>
                </p:txBody>
              </p:sp>
            </p:grpSp>
          </p:grpSp>
          <p:sp>
            <p:nvSpPr>
              <p:cNvPr id="7234" name="Oval 29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sp>
          <p:nvSpPr>
            <p:cNvPr id="7231" name="Freeform 30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Freeform 31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6350" y="4495800"/>
            <a:ext cx="3117850" cy="1985963"/>
            <a:chOff x="381000" y="4495800"/>
            <a:chExt cx="3117371" cy="1986697"/>
          </a:xfrm>
        </p:grpSpPr>
        <p:sp>
          <p:nvSpPr>
            <p:cNvPr id="7176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7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8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7179" name="Text Box 35"/>
            <p:cNvSpPr txBox="1">
              <a:spLocks noChangeArrowheads="1"/>
            </p:cNvSpPr>
            <p:nvPr/>
          </p:nvSpPr>
          <p:spPr bwMode="auto">
            <a:xfrm>
              <a:off x="747816" y="5651500"/>
              <a:ext cx="76655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=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= 3</a:t>
              </a:r>
            </a:p>
          </p:txBody>
        </p:sp>
        <p:sp>
          <p:nvSpPr>
            <p:cNvPr id="7180" name="Text Box 36"/>
            <p:cNvSpPr txBox="1">
              <a:spLocks noChangeArrowheads="1"/>
            </p:cNvSpPr>
            <p:nvPr/>
          </p:nvSpPr>
          <p:spPr bwMode="auto">
            <a:xfrm>
              <a:off x="1732066" y="5638800"/>
              <a:ext cx="76655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Y = 2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XY = 6</a:t>
              </a:r>
            </a:p>
          </p:txBody>
        </p:sp>
        <p:sp>
          <p:nvSpPr>
            <p:cNvPr id="7181" name="Text Box 37"/>
            <p:cNvSpPr txBox="1">
              <a:spLocks noChangeArrowheads="1"/>
            </p:cNvSpPr>
            <p:nvPr/>
          </p:nvSpPr>
          <p:spPr bwMode="auto">
            <a:xfrm>
              <a:off x="2635250" y="5651500"/>
              <a:ext cx="86312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dirty="0"/>
                <a:t>X = 6</a:t>
              </a:r>
              <a:endParaRPr lang="en-US" altLang="en-US" sz="1600" b="1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b="1" dirty="0"/>
                <a:t>Y = 3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b="1" dirty="0"/>
                <a:t>XY = 18</a:t>
              </a:r>
            </a:p>
          </p:txBody>
        </p:sp>
        <p:sp>
          <p:nvSpPr>
            <p:cNvPr id="7182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185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7216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24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5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6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7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8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29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17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8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19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0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1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2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23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7186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7202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10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1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2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3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4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15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03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4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05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6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7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8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209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7187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7188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196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7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8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99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00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01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89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0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91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2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3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4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7195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87" name="Group 86"/>
          <p:cNvGrpSpPr>
            <a:grpSpLocks/>
          </p:cNvGrpSpPr>
          <p:nvPr/>
        </p:nvGrpSpPr>
        <p:grpSpPr bwMode="auto">
          <a:xfrm>
            <a:off x="0" y="6369313"/>
            <a:ext cx="1206696" cy="476785"/>
            <a:chOff x="381000" y="4495800"/>
            <a:chExt cx="3048000" cy="1905000"/>
          </a:xfrm>
        </p:grpSpPr>
        <p:sp>
          <p:nvSpPr>
            <p:cNvPr id="88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89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0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4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97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128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6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7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29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2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3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4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35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98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114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2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3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5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18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19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20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21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99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100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08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9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0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1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2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3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01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4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5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6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107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197" name="Group 196"/>
          <p:cNvGrpSpPr>
            <a:grpSpLocks/>
          </p:cNvGrpSpPr>
          <p:nvPr/>
        </p:nvGrpSpPr>
        <p:grpSpPr bwMode="auto">
          <a:xfrm>
            <a:off x="1043354" y="6369492"/>
            <a:ext cx="1206696" cy="476785"/>
            <a:chOff x="381000" y="4495800"/>
            <a:chExt cx="3048000" cy="1905000"/>
          </a:xfrm>
        </p:grpSpPr>
        <p:sp>
          <p:nvSpPr>
            <p:cNvPr id="198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199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00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01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4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235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43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4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36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39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0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1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42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05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221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29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0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1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2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3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4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2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5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6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7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28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06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207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15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8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1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2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3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14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grpSp>
        <p:nvGrpSpPr>
          <p:cNvPr id="249" name="Group 248"/>
          <p:cNvGrpSpPr>
            <a:grpSpLocks/>
          </p:cNvGrpSpPr>
          <p:nvPr/>
        </p:nvGrpSpPr>
        <p:grpSpPr bwMode="auto">
          <a:xfrm>
            <a:off x="2016370" y="6369671"/>
            <a:ext cx="1206696" cy="476785"/>
            <a:chOff x="381000" y="4495800"/>
            <a:chExt cx="3048000" cy="1905000"/>
          </a:xfrm>
        </p:grpSpPr>
        <p:sp>
          <p:nvSpPr>
            <p:cNvPr id="250" name="AutoShape 32"/>
            <p:cNvSpPr>
              <a:spLocks noChangeArrowheads="1"/>
            </p:cNvSpPr>
            <p:nvPr/>
          </p:nvSpPr>
          <p:spPr bwMode="auto">
            <a:xfrm>
              <a:off x="1600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1" name="AutoShape 33"/>
            <p:cNvSpPr>
              <a:spLocks noChangeArrowheads="1"/>
            </p:cNvSpPr>
            <p:nvPr/>
          </p:nvSpPr>
          <p:spPr bwMode="auto">
            <a:xfrm>
              <a:off x="2514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2" name="AutoShape 34"/>
            <p:cNvSpPr>
              <a:spLocks noChangeArrowheads="1"/>
            </p:cNvSpPr>
            <p:nvPr/>
          </p:nvSpPr>
          <p:spPr bwMode="auto">
            <a:xfrm>
              <a:off x="6096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253" name="Line 38"/>
            <p:cNvSpPr>
              <a:spLocks noChangeShapeType="1"/>
            </p:cNvSpPr>
            <p:nvPr/>
          </p:nvSpPr>
          <p:spPr bwMode="auto">
            <a:xfrm flipH="1">
              <a:off x="10668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" name="Line 39"/>
            <p:cNvSpPr>
              <a:spLocks noChangeShapeType="1"/>
            </p:cNvSpPr>
            <p:nvPr/>
          </p:nvSpPr>
          <p:spPr bwMode="auto">
            <a:xfrm flipH="1">
              <a:off x="20574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" name="Line 40"/>
            <p:cNvSpPr>
              <a:spLocks noChangeShapeType="1"/>
            </p:cNvSpPr>
            <p:nvPr/>
          </p:nvSpPr>
          <p:spPr bwMode="auto">
            <a:xfrm>
              <a:off x="21336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" name="Group 41"/>
            <p:cNvGrpSpPr>
              <a:grpSpLocks/>
            </p:cNvGrpSpPr>
            <p:nvPr/>
          </p:nvGrpSpPr>
          <p:grpSpPr bwMode="auto">
            <a:xfrm flipH="1">
              <a:off x="381000" y="5181600"/>
              <a:ext cx="381000" cy="993775"/>
              <a:chOff x="2308" y="1513"/>
              <a:chExt cx="1162" cy="2570"/>
            </a:xfrm>
          </p:grpSpPr>
          <p:grpSp>
            <p:nvGrpSpPr>
              <p:cNvPr id="287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95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6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7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8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0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8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1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2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3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94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57" name="Group 56"/>
            <p:cNvGrpSpPr>
              <a:grpSpLocks/>
            </p:cNvGrpSpPr>
            <p:nvPr/>
          </p:nvGrpSpPr>
          <p:grpSpPr bwMode="auto">
            <a:xfrm flipH="1">
              <a:off x="1371600" y="5181600"/>
              <a:ext cx="381000" cy="993775"/>
              <a:chOff x="2308" y="1513"/>
              <a:chExt cx="1162" cy="2570"/>
            </a:xfrm>
          </p:grpSpPr>
          <p:grpSp>
            <p:nvGrpSpPr>
              <p:cNvPr id="273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1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5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6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7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8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79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80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258" name="Group 71"/>
            <p:cNvGrpSpPr>
              <a:grpSpLocks/>
            </p:cNvGrpSpPr>
            <p:nvPr/>
          </p:nvGrpSpPr>
          <p:grpSpPr bwMode="auto">
            <a:xfrm flipH="1">
              <a:off x="2362200" y="5181600"/>
              <a:ext cx="381000" cy="993775"/>
              <a:chOff x="2308" y="1513"/>
              <a:chExt cx="1162" cy="2570"/>
            </a:xfrm>
          </p:grpSpPr>
          <p:grpSp>
            <p:nvGrpSpPr>
              <p:cNvPr id="259" name="Group 7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7" name="Freeform 7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" name="Freeform 7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" name="Freeform 7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" name="Freeform 7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" name="Freeform 7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Freeform 7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" name="Freeform 7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Freeform 8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" name="Oval 8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3" name="Oval 8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4" name="Oval 8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5" name="Oval 8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266" name="Oval 8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</p:grpSp>
      <p:sp>
        <p:nvSpPr>
          <p:cNvPr id="304" name="Text Box 4"/>
          <p:cNvSpPr txBox="1">
            <a:spLocks noChangeArrowheads="1"/>
          </p:cNvSpPr>
          <p:nvPr/>
        </p:nvSpPr>
        <p:spPr bwMode="auto">
          <a:xfrm>
            <a:off x="985631" y="3300046"/>
            <a:ext cx="164179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ac = 3</a:t>
            </a:r>
            <a:r>
              <a:rPr lang="en-US" altLang="en-US" sz="1600" dirty="0">
                <a:sym typeface="Symbol"/>
              </a:rPr>
              <a:t>1</a:t>
            </a:r>
            <a:endParaRPr lang="en-US" altLang="en-US" sz="1600" dirty="0">
              <a:solidFill>
                <a:schemeClr val="hlink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 err="1"/>
              <a:t>bd</a:t>
            </a:r>
            <a:r>
              <a:rPr lang="en-US" altLang="en-US" sz="1600" dirty="0"/>
              <a:t> = 3</a:t>
            </a:r>
            <a:r>
              <a:rPr lang="en-US" altLang="en-US" sz="1600" dirty="0">
                <a:sym typeface="Symbol"/>
              </a:rPr>
              <a:t>2</a:t>
            </a:r>
            <a:endParaRPr lang="en-US" altLang="en-US" sz="160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(</a:t>
            </a:r>
            <a:r>
              <a:rPr lang="en-US" altLang="en-US" sz="1600" dirty="0" err="1"/>
              <a:t>a+b</a:t>
            </a:r>
            <a:r>
              <a:rPr lang="en-US" altLang="en-US" sz="1600" dirty="0"/>
              <a:t>)(</a:t>
            </a:r>
            <a:r>
              <a:rPr lang="en-US" altLang="en-US" sz="1600" dirty="0" err="1"/>
              <a:t>c+d</a:t>
            </a:r>
            <a:r>
              <a:rPr lang="en-US" altLang="en-US" sz="1600" dirty="0"/>
              <a:t>) =6</a:t>
            </a:r>
            <a:r>
              <a:rPr lang="en-US" altLang="en-US" sz="1600" dirty="0">
                <a:sym typeface="Symbol"/>
              </a:rPr>
              <a:t>3</a:t>
            </a:r>
          </a:p>
        </p:txBody>
      </p:sp>
      <p:sp>
        <p:nvSpPr>
          <p:cNvPr id="306" name="Text Box 4"/>
          <p:cNvSpPr txBox="1">
            <a:spLocks noChangeArrowheads="1"/>
          </p:cNvSpPr>
          <p:nvPr/>
        </p:nvSpPr>
        <p:spPr bwMode="auto">
          <a:xfrm>
            <a:off x="1070633" y="4167554"/>
            <a:ext cx="1010213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XY = </a:t>
            </a:r>
            <a:r>
              <a:rPr lang="en-US" altLang="en-US" sz="1800" dirty="0"/>
              <a:t>396</a:t>
            </a:r>
          </a:p>
        </p:txBody>
      </p:sp>
      <p:sp>
        <p:nvSpPr>
          <p:cNvPr id="307" name="Text Box 4"/>
          <p:cNvSpPr txBox="1">
            <a:spLocks noChangeArrowheads="1"/>
          </p:cNvSpPr>
          <p:nvPr/>
        </p:nvSpPr>
        <p:spPr bwMode="auto">
          <a:xfrm>
            <a:off x="1951486" y="3324834"/>
            <a:ext cx="527709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= 3</a:t>
            </a:r>
            <a:endParaRPr lang="en-US" altLang="en-US" sz="1600" dirty="0">
              <a:solidFill>
                <a:schemeClr val="hlink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dirty="0"/>
              <a:t>= 6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200" dirty="0"/>
              <a:t> </a:t>
            </a:r>
            <a:br>
              <a:rPr lang="en-US" altLang="en-US" sz="1600" dirty="0"/>
            </a:br>
            <a:r>
              <a:rPr lang="en-US" altLang="en-US" sz="1600" dirty="0"/>
              <a:t>=18</a:t>
            </a:r>
            <a:endParaRPr lang="en-US" altLang="en-US" sz="1600" dirty="0">
              <a:sym typeface="Symbol"/>
            </a:endParaRPr>
          </a:p>
        </p:txBody>
      </p:sp>
      <p:sp>
        <p:nvSpPr>
          <p:cNvPr id="301" name="Text Box 7"/>
          <p:cNvSpPr txBox="1">
            <a:spLocks noChangeArrowheads="1"/>
          </p:cNvSpPr>
          <p:nvPr/>
        </p:nvSpPr>
        <p:spPr bwMode="auto">
          <a:xfrm>
            <a:off x="3810000" y="2405062"/>
            <a:ext cx="5181600" cy="24717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This technique is often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referred to as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Divide and Conquer </a:t>
            </a:r>
            <a:endParaRPr lang="en-CA" altLang="en-US" sz="3600" i="0"/>
          </a:p>
          <a:p>
            <a:pPr lvl="1" algn="ctr" eaLnBrk="1" hangingPunct="1">
              <a:buFontTx/>
              <a:buNone/>
            </a:pPr>
            <a:endParaRPr lang="en-US" altLang="en-US" sz="3600" i="0"/>
          </a:p>
          <a:p>
            <a:pPr eaLnBrk="1" hangingPunct="1">
              <a:spcBef>
                <a:spcPct val="0"/>
              </a:spcBef>
            </a:pPr>
            <a:endParaRPr lang="en-CA" altLang="en-US" sz="2800" i="0"/>
          </a:p>
        </p:txBody>
      </p:sp>
      <p:sp>
        <p:nvSpPr>
          <p:cNvPr id="303" name="Text Box 147"/>
          <p:cNvSpPr txBox="1">
            <a:spLocks noChangeArrowheads="1"/>
          </p:cNvSpPr>
          <p:nvPr/>
        </p:nvSpPr>
        <p:spPr bwMode="auto">
          <a:xfrm>
            <a:off x="0" y="609600"/>
            <a:ext cx="38862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MULT(X,Y):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If |X| = |Y| = 1 then return( XY 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Break X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a,b</a:t>
            </a:r>
            <a:r>
              <a:rPr lang="en-US" altLang="en-US" sz="1800" i="0" dirty="0">
                <a:solidFill>
                  <a:schemeClr val="accent1"/>
                </a:solidFill>
              </a:rPr>
              <a:t> and Y into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c,d</a:t>
            </a:r>
            <a:endParaRPr lang="en-US" altLang="en-US" sz="1800" i="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e = 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a,c</a:t>
            </a:r>
            <a:r>
              <a:rPr lang="en-US" altLang="en-US" sz="1800" i="0" dirty="0">
                <a:solidFill>
                  <a:schemeClr val="accent1"/>
                </a:solidFill>
              </a:rPr>
              <a:t>) and f =MULT(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b,d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1800" i="0" dirty="0">
                <a:solidFill>
                  <a:schemeClr val="accent1"/>
                </a:solidFill>
              </a:rPr>
              <a:t> return( e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1800" i="0" dirty="0">
                <a:solidFill>
                  <a:schemeClr val="accent1"/>
                </a:solidFill>
              </a:rPr>
              <a:t> + (MULT(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a+b</a:t>
            </a:r>
            <a:r>
              <a:rPr lang="en-US" altLang="en-US" sz="1800" i="0" dirty="0">
                <a:solidFill>
                  <a:schemeClr val="accent1"/>
                </a:solidFill>
              </a:rPr>
              <a:t>,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c+d</a:t>
            </a:r>
            <a:r>
              <a:rPr lang="en-US" altLang="en-US" sz="1800" i="0" dirty="0">
                <a:solidFill>
                  <a:schemeClr val="accent1"/>
                </a:solidFill>
              </a:rPr>
              <a:t>) </a:t>
            </a:r>
            <a:br>
              <a:rPr lang="en-US" altLang="en-US" sz="1800" i="0" dirty="0">
                <a:solidFill>
                  <a:schemeClr val="accent1"/>
                </a:solidFill>
              </a:rPr>
            </a:br>
            <a:r>
              <a:rPr lang="en-US" altLang="en-US" sz="1800" i="0" dirty="0">
                <a:solidFill>
                  <a:schemeClr val="accent1"/>
                </a:solidFill>
              </a:rPr>
              <a:t>            – e - f) 10</a:t>
            </a:r>
            <a:r>
              <a:rPr lang="en-US" altLang="en-US" sz="1800" i="0" baseline="30000" dirty="0">
                <a:solidFill>
                  <a:schemeClr val="accent1"/>
                </a:solidFill>
              </a:rPr>
              <a:t>n/2</a:t>
            </a:r>
            <a:r>
              <a:rPr lang="en-US" altLang="en-US" sz="1800" i="0" dirty="0">
                <a:solidFill>
                  <a:schemeClr val="accent1"/>
                </a:solidFill>
              </a:rPr>
              <a:t> + f )</a:t>
            </a:r>
          </a:p>
        </p:txBody>
      </p:sp>
    </p:spTree>
    <p:extLst>
      <p:ext uri="{BB962C8B-B14F-4D97-AF65-F5344CB8AC3E}">
        <p14:creationId xmlns:p14="http://schemas.microsoft.com/office/powerpoint/2010/main" val="28943750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5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" name="Rectangle 6">
            <a:extLst>
              <a:ext uri="{FF2B5EF4-FFF2-40B4-BE49-F238E27FC236}">
                <a16:creationId xmlns:a16="http://schemas.microsoft.com/office/drawing/2014/main" id="{5E94D372-6719-4235-8AE5-293CBBB6D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grpSp>
        <p:nvGrpSpPr>
          <p:cNvPr id="87" name="Group 26">
            <a:extLst>
              <a:ext uri="{FF2B5EF4-FFF2-40B4-BE49-F238E27FC236}">
                <a16:creationId xmlns:a16="http://schemas.microsoft.com/office/drawing/2014/main" id="{9C651A91-7E9A-4922-87F2-F9FEA431E50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4191000"/>
            <a:ext cx="545267" cy="957277"/>
            <a:chOff x="2308" y="1513"/>
            <a:chExt cx="1162" cy="2570"/>
          </a:xfrm>
        </p:grpSpPr>
        <p:grpSp>
          <p:nvGrpSpPr>
            <p:cNvPr id="88" name="Group 27">
              <a:extLst>
                <a:ext uri="{FF2B5EF4-FFF2-40B4-BE49-F238E27FC236}">
                  <a16:creationId xmlns:a16="http://schemas.microsoft.com/office/drawing/2014/main" id="{5C84506B-7554-495F-AF6D-9EA25A49E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6" name="Freeform 28">
                <a:extLst>
                  <a:ext uri="{FF2B5EF4-FFF2-40B4-BE49-F238E27FC236}">
                    <a16:creationId xmlns:a16="http://schemas.microsoft.com/office/drawing/2014/main" id="{D24CB620-8CBB-47FD-B1AD-D64BE77FF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7" name="Freeform 29">
                <a:extLst>
                  <a:ext uri="{FF2B5EF4-FFF2-40B4-BE49-F238E27FC236}">
                    <a16:creationId xmlns:a16="http://schemas.microsoft.com/office/drawing/2014/main" id="{616533CC-B136-420E-BDD5-3372F8BA8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8" name="Freeform 30">
                <a:extLst>
                  <a:ext uri="{FF2B5EF4-FFF2-40B4-BE49-F238E27FC236}">
                    <a16:creationId xmlns:a16="http://schemas.microsoft.com/office/drawing/2014/main" id="{A347E548-2F70-403C-89C2-303CA9E7E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9" name="Freeform 31">
                <a:extLst>
                  <a:ext uri="{FF2B5EF4-FFF2-40B4-BE49-F238E27FC236}">
                    <a16:creationId xmlns:a16="http://schemas.microsoft.com/office/drawing/2014/main" id="{47FF0C60-0D95-47B1-B8DC-4D13C9056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0" name="Freeform 32">
                <a:extLst>
                  <a:ext uri="{FF2B5EF4-FFF2-40B4-BE49-F238E27FC236}">
                    <a16:creationId xmlns:a16="http://schemas.microsoft.com/office/drawing/2014/main" id="{3D2E162C-B90C-4D36-812F-9D9F41D19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1" name="Freeform 33">
                <a:extLst>
                  <a:ext uri="{FF2B5EF4-FFF2-40B4-BE49-F238E27FC236}">
                    <a16:creationId xmlns:a16="http://schemas.microsoft.com/office/drawing/2014/main" id="{0912FF1F-A885-4D41-95A1-93403BBD2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89" name="Freeform 34">
              <a:extLst>
                <a:ext uri="{FF2B5EF4-FFF2-40B4-BE49-F238E27FC236}">
                  <a16:creationId xmlns:a16="http://schemas.microsoft.com/office/drawing/2014/main" id="{0E6E1D1B-1084-4D11-85A0-95C61A7E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0" name="Freeform 35">
              <a:extLst>
                <a:ext uri="{FF2B5EF4-FFF2-40B4-BE49-F238E27FC236}">
                  <a16:creationId xmlns:a16="http://schemas.microsoft.com/office/drawing/2014/main" id="{41060BAD-FEAB-4586-8FB8-CC7AA22CE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71D5731B-DBF1-4E58-B0D9-E9B65E11EFF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126CA4A0-F025-4A42-920E-B218C023D5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5C381049-4204-4C19-9D9C-50317FBDE6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1CB76CF0-86E4-4BE2-AF55-D7C52FBAD3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724BA7EF-5B35-4EF1-90CC-5B7C67A8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02" name="AutoShape 55">
            <a:extLst>
              <a:ext uri="{FF2B5EF4-FFF2-40B4-BE49-F238E27FC236}">
                <a16:creationId xmlns:a16="http://schemas.microsoft.com/office/drawing/2014/main" id="{75574BC4-4D32-44AE-B272-329D0EDFA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233878"/>
            <a:ext cx="7092132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Trust your friends to solve there </a:t>
            </a:r>
            <a:r>
              <a:rPr lang="en-CA" altLang="en-US" sz="2400" i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sub-instances</a:t>
            </a:r>
          </a:p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2400" i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(without micro managing them)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57" name="Oval 56">
            <a:extLst>
              <a:ext uri="{FF2B5EF4-FFF2-40B4-BE49-F238E27FC236}">
                <a16:creationId xmlns:a16="http://schemas.microsoft.com/office/drawing/2014/main" id="{8EA1D015-C5CA-4F5F-9E1F-2B6723AD910B}"/>
              </a:ext>
            </a:extLst>
          </p:cNvPr>
          <p:cNvSpPr/>
          <p:nvPr/>
        </p:nvSpPr>
        <p:spPr bwMode="auto">
          <a:xfrm>
            <a:off x="1550430" y="2297414"/>
            <a:ext cx="4582013" cy="461665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pic>
        <p:nvPicPr>
          <p:cNvPr id="118" name="Picture 10">
            <a:extLst>
              <a:ext uri="{FF2B5EF4-FFF2-40B4-BE49-F238E27FC236}">
                <a16:creationId xmlns:a16="http://schemas.microsoft.com/office/drawing/2014/main" id="{DE3775FE-676E-41F6-9EA7-9517639991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6156" y="5796726"/>
            <a:ext cx="250353" cy="365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9" name="Text Box 138">
            <a:extLst>
              <a:ext uri="{FF2B5EF4-FFF2-40B4-BE49-F238E27FC236}">
                <a16:creationId xmlns:a16="http://schemas.microsoft.com/office/drawing/2014/main" id="{5408BCA3-06DF-4BEC-86C5-CA736E1DA9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9233" y="5528641"/>
            <a:ext cx="252344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Sub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Instances-Pre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CA" altLang="en-US" sz="2400" i="0" dirty="0">
              <a:solidFill>
                <a:srgbClr val="33CC33"/>
              </a:solidFill>
              <a:sym typeface="Symbol" panose="05050102010706020507" pitchFamily="18" charset="2"/>
            </a:endParaRPr>
          </a:p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     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-Smaller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i="0" dirty="0">
              <a:solidFill>
                <a:srgbClr val="FFC000"/>
              </a:solidFill>
            </a:endParaRPr>
          </a:p>
          <a:p>
            <a:pPr eaLnBrk="1" hangingPunct="1">
              <a:buFontTx/>
              <a:buNone/>
            </a:pPr>
            <a:r>
              <a:rPr lang="en-CA" altLang="en-US" sz="2400" i="0" dirty="0">
                <a:solidFill>
                  <a:schemeClr val="accent2"/>
                </a:solidFill>
              </a:rPr>
              <a:t>code</a:t>
            </a:r>
          </a:p>
        </p:txBody>
      </p:sp>
      <p:sp>
        <p:nvSpPr>
          <p:cNvPr id="140" name="Text Box 139">
            <a:extLst>
              <a:ext uri="{FF2B5EF4-FFF2-40B4-BE49-F238E27FC236}">
                <a16:creationId xmlns:a16="http://schemas.microsoft.com/office/drawing/2014/main" id="{99BA7401-3D84-4E90-866A-F58570E80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2499" y="5879479"/>
            <a:ext cx="252412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Sub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Instance-Post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i="0" dirty="0">
              <a:solidFill>
                <a:srgbClr val="66FF66"/>
              </a:solidFill>
              <a:latin typeface="Times New Roman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41" name="AutoShape 140">
            <a:extLst>
              <a:ext uri="{FF2B5EF4-FFF2-40B4-BE49-F238E27FC236}">
                <a16:creationId xmlns:a16="http://schemas.microsoft.com/office/drawing/2014/main" id="{9B31B3CF-BA64-4BA4-8CB3-3152285FD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7135" y="5904879"/>
            <a:ext cx="685801" cy="485775"/>
          </a:xfrm>
          <a:prstGeom prst="rightArrow">
            <a:avLst>
              <a:gd name="adj1" fmla="val 50000"/>
              <a:gd name="adj2" fmla="val 35294"/>
            </a:avLst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 i="0" dirty="0">
              <a:solidFill>
                <a:schemeClr val="hlink"/>
              </a:solidFill>
            </a:endParaRPr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0A3BD16D-0A80-421D-A66E-F6B9F9A8189B}"/>
              </a:ext>
            </a:extLst>
          </p:cNvPr>
          <p:cNvGrpSpPr/>
          <p:nvPr/>
        </p:nvGrpSpPr>
        <p:grpSpPr>
          <a:xfrm>
            <a:off x="1531610" y="5410328"/>
            <a:ext cx="1169988" cy="1169988"/>
            <a:chOff x="1446112" y="5615736"/>
            <a:chExt cx="1169988" cy="1169988"/>
          </a:xfrm>
        </p:grpSpPr>
        <p:grpSp>
          <p:nvGrpSpPr>
            <p:cNvPr id="124" name="Group 142">
              <a:extLst>
                <a:ext uri="{FF2B5EF4-FFF2-40B4-BE49-F238E27FC236}">
                  <a16:creationId xmlns:a16="http://schemas.microsoft.com/office/drawing/2014/main" id="{F30C13B4-1FC8-4DA2-82C5-E6D8486558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446112" y="5615736"/>
              <a:ext cx="1169988" cy="1169988"/>
              <a:chOff x="2496" y="1104"/>
              <a:chExt cx="912" cy="912"/>
            </a:xfrm>
          </p:grpSpPr>
          <p:grpSp>
            <p:nvGrpSpPr>
              <p:cNvPr id="131" name="Group 146">
                <a:extLst>
                  <a:ext uri="{FF2B5EF4-FFF2-40B4-BE49-F238E27FC236}">
                    <a16:creationId xmlns:a16="http://schemas.microsoft.com/office/drawing/2014/main" id="{1913F059-F097-42CB-ADC7-F5F4B763F3E8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360341">
                <a:off x="2763" y="1259"/>
                <a:ext cx="421" cy="527"/>
                <a:chOff x="2227" y="1194"/>
                <a:chExt cx="1944" cy="2413"/>
              </a:xfrm>
            </p:grpSpPr>
            <p:sp>
              <p:nvSpPr>
                <p:cNvPr id="133" name="Freeform 147">
                  <a:extLst>
                    <a:ext uri="{FF2B5EF4-FFF2-40B4-BE49-F238E27FC236}">
                      <a16:creationId xmlns:a16="http://schemas.microsoft.com/office/drawing/2014/main" id="{BE05B9A6-8830-4808-AA0B-AE2EDB0DDE8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08" y="1513"/>
                  <a:ext cx="406" cy="340"/>
                </a:xfrm>
                <a:custGeom>
                  <a:avLst/>
                  <a:gdLst>
                    <a:gd name="T0" fmla="*/ 1 w 600"/>
                    <a:gd name="T1" fmla="*/ 1 h 608"/>
                    <a:gd name="T2" fmla="*/ 1 w 600"/>
                    <a:gd name="T3" fmla="*/ 1 h 608"/>
                    <a:gd name="T4" fmla="*/ 1 w 600"/>
                    <a:gd name="T5" fmla="*/ 1 h 608"/>
                    <a:gd name="T6" fmla="*/ 1 w 600"/>
                    <a:gd name="T7" fmla="*/ 1 h 608"/>
                    <a:gd name="T8" fmla="*/ 1 w 600"/>
                    <a:gd name="T9" fmla="*/ 0 h 608"/>
                    <a:gd name="T10" fmla="*/ 1 w 600"/>
                    <a:gd name="T11" fmla="*/ 1 h 608"/>
                    <a:gd name="T12" fmla="*/ 1 w 600"/>
                    <a:gd name="T13" fmla="*/ 1 h 608"/>
                    <a:gd name="T14" fmla="*/ 0 w 600"/>
                    <a:gd name="T15" fmla="*/ 1 h 608"/>
                    <a:gd name="T16" fmla="*/ 1 w 600"/>
                    <a:gd name="T17" fmla="*/ 1 h 608"/>
                    <a:gd name="T18" fmla="*/ 1 w 600"/>
                    <a:gd name="T19" fmla="*/ 1 h 608"/>
                    <a:gd name="T20" fmla="*/ 1 w 600"/>
                    <a:gd name="T21" fmla="*/ 1 h 608"/>
                    <a:gd name="T22" fmla="*/ 1 w 600"/>
                    <a:gd name="T23" fmla="*/ 1 h 608"/>
                    <a:gd name="T24" fmla="*/ 1 w 600"/>
                    <a:gd name="T25" fmla="*/ 1 h 608"/>
                    <a:gd name="T26" fmla="*/ 1 w 600"/>
                    <a:gd name="T27" fmla="*/ 1 h 608"/>
                    <a:gd name="T28" fmla="*/ 1 w 600"/>
                    <a:gd name="T29" fmla="*/ 1 h 608"/>
                    <a:gd name="T30" fmla="*/ 1 w 600"/>
                    <a:gd name="T31" fmla="*/ 1 h 608"/>
                    <a:gd name="T32" fmla="*/ 1 w 600"/>
                    <a:gd name="T33" fmla="*/ 1 h 608"/>
                    <a:gd name="T34" fmla="*/ 1 w 600"/>
                    <a:gd name="T35" fmla="*/ 1 h 608"/>
                    <a:gd name="T36" fmla="*/ 2 w 600"/>
                    <a:gd name="T37" fmla="*/ 1 h 608"/>
                    <a:gd name="T38" fmla="*/ 2 w 600"/>
                    <a:gd name="T39" fmla="*/ 1 h 608"/>
                    <a:gd name="T40" fmla="*/ 2 w 600"/>
                    <a:gd name="T41" fmla="*/ 1 h 608"/>
                    <a:gd name="T42" fmla="*/ 1 w 600"/>
                    <a:gd name="T43" fmla="*/ 1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34" name="Freeform 148">
                  <a:extLst>
                    <a:ext uri="{FF2B5EF4-FFF2-40B4-BE49-F238E27FC236}">
                      <a16:creationId xmlns:a16="http://schemas.microsoft.com/office/drawing/2014/main" id="{5D68CBC5-5793-4CF7-9066-3755027B9D4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999" y="1873"/>
                  <a:ext cx="418" cy="758"/>
                </a:xfrm>
                <a:custGeom>
                  <a:avLst/>
                  <a:gdLst>
                    <a:gd name="T0" fmla="*/ 1 w 619"/>
                    <a:gd name="T1" fmla="*/ 1 h 1085"/>
                    <a:gd name="T2" fmla="*/ 1 w 619"/>
                    <a:gd name="T3" fmla="*/ 1 h 1085"/>
                    <a:gd name="T4" fmla="*/ 1 w 619"/>
                    <a:gd name="T5" fmla="*/ 1 h 1085"/>
                    <a:gd name="T6" fmla="*/ 2 w 619"/>
                    <a:gd name="T7" fmla="*/ 0 h 1085"/>
                    <a:gd name="T8" fmla="*/ 2 w 619"/>
                    <a:gd name="T9" fmla="*/ 1 h 1085"/>
                    <a:gd name="T10" fmla="*/ 2 w 619"/>
                    <a:gd name="T11" fmla="*/ 1 h 1085"/>
                    <a:gd name="T12" fmla="*/ 2 w 619"/>
                    <a:gd name="T13" fmla="*/ 1 h 1085"/>
                    <a:gd name="T14" fmla="*/ 2 w 619"/>
                    <a:gd name="T15" fmla="*/ 2 h 1085"/>
                    <a:gd name="T16" fmla="*/ 2 w 619"/>
                    <a:gd name="T17" fmla="*/ 3 h 1085"/>
                    <a:gd name="T18" fmla="*/ 1 w 619"/>
                    <a:gd name="T19" fmla="*/ 3 h 1085"/>
                    <a:gd name="T20" fmla="*/ 1 w 619"/>
                    <a:gd name="T21" fmla="*/ 4 h 1085"/>
                    <a:gd name="T22" fmla="*/ 1 w 619"/>
                    <a:gd name="T23" fmla="*/ 5 h 1085"/>
                    <a:gd name="T24" fmla="*/ 2 w 619"/>
                    <a:gd name="T25" fmla="*/ 5 h 1085"/>
                    <a:gd name="T26" fmla="*/ 2 w 619"/>
                    <a:gd name="T27" fmla="*/ 6 h 1085"/>
                    <a:gd name="T28" fmla="*/ 1 w 619"/>
                    <a:gd name="T29" fmla="*/ 7 h 1085"/>
                    <a:gd name="T30" fmla="*/ 1 w 619"/>
                    <a:gd name="T31" fmla="*/ 7 h 1085"/>
                    <a:gd name="T32" fmla="*/ 1 w 619"/>
                    <a:gd name="T33" fmla="*/ 7 h 1085"/>
                    <a:gd name="T34" fmla="*/ 1 w 619"/>
                    <a:gd name="T35" fmla="*/ 7 h 1085"/>
                    <a:gd name="T36" fmla="*/ 1 w 619"/>
                    <a:gd name="T37" fmla="*/ 7 h 1085"/>
                    <a:gd name="T38" fmla="*/ 1 w 619"/>
                    <a:gd name="T39" fmla="*/ 6 h 1085"/>
                    <a:gd name="T40" fmla="*/ 0 w 619"/>
                    <a:gd name="T41" fmla="*/ 5 h 1085"/>
                    <a:gd name="T42" fmla="*/ 1 w 619"/>
                    <a:gd name="T43" fmla="*/ 4 h 1085"/>
                    <a:gd name="T44" fmla="*/ 1 w 619"/>
                    <a:gd name="T45" fmla="*/ 3 h 1085"/>
                    <a:gd name="T46" fmla="*/ 1 w 619"/>
                    <a:gd name="T47" fmla="*/ 1 h 1085"/>
                    <a:gd name="T48" fmla="*/ 1 w 619"/>
                    <a:gd name="T49" fmla="*/ 1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35" name="Freeform 149">
                  <a:extLst>
                    <a:ext uri="{FF2B5EF4-FFF2-40B4-BE49-F238E27FC236}">
                      <a16:creationId xmlns:a16="http://schemas.microsoft.com/office/drawing/2014/main" id="{E087600E-FE0F-4D6A-B6AE-BBFC1B2001E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3504" y="2064"/>
                  <a:ext cx="812" cy="523"/>
                </a:xfrm>
                <a:custGeom>
                  <a:avLst/>
                  <a:gdLst>
                    <a:gd name="T0" fmla="*/ 0 w 782"/>
                    <a:gd name="T1" fmla="*/ 1 h 808"/>
                    <a:gd name="T2" fmla="*/ 113 w 782"/>
                    <a:gd name="T3" fmla="*/ 0 h 808"/>
                    <a:gd name="T4" fmla="*/ 275 w 782"/>
                    <a:gd name="T5" fmla="*/ 0 h 808"/>
                    <a:gd name="T6" fmla="*/ 580 w 782"/>
                    <a:gd name="T7" fmla="*/ 1 h 808"/>
                    <a:gd name="T8" fmla="*/ 941 w 782"/>
                    <a:gd name="T9" fmla="*/ 1 h 808"/>
                    <a:gd name="T10" fmla="*/ 1074 w 782"/>
                    <a:gd name="T11" fmla="*/ 1 h 808"/>
                    <a:gd name="T12" fmla="*/ 1135 w 782"/>
                    <a:gd name="T13" fmla="*/ 1 h 808"/>
                    <a:gd name="T14" fmla="*/ 1147 w 782"/>
                    <a:gd name="T15" fmla="*/ 1 h 808"/>
                    <a:gd name="T16" fmla="*/ 1107 w 782"/>
                    <a:gd name="T17" fmla="*/ 1 h 808"/>
                    <a:gd name="T18" fmla="*/ 995 w 782"/>
                    <a:gd name="T19" fmla="*/ 1 h 808"/>
                    <a:gd name="T20" fmla="*/ 851 w 782"/>
                    <a:gd name="T21" fmla="*/ 1 h 808"/>
                    <a:gd name="T22" fmla="*/ 746 w 782"/>
                    <a:gd name="T23" fmla="*/ 1 h 808"/>
                    <a:gd name="T24" fmla="*/ 698 w 782"/>
                    <a:gd name="T25" fmla="*/ 1 h 808"/>
                    <a:gd name="T26" fmla="*/ 667 w 782"/>
                    <a:gd name="T27" fmla="*/ 1 h 808"/>
                    <a:gd name="T28" fmla="*/ 678 w 782"/>
                    <a:gd name="T29" fmla="*/ 2 h 808"/>
                    <a:gd name="T30" fmla="*/ 686 w 782"/>
                    <a:gd name="T31" fmla="*/ 2 h 808"/>
                    <a:gd name="T32" fmla="*/ 815 w 782"/>
                    <a:gd name="T33" fmla="*/ 2 h 808"/>
                    <a:gd name="T34" fmla="*/ 1019 w 782"/>
                    <a:gd name="T35" fmla="*/ 2 h 808"/>
                    <a:gd name="T36" fmla="*/ 1147 w 782"/>
                    <a:gd name="T37" fmla="*/ 2 h 808"/>
                    <a:gd name="T38" fmla="*/ 1283 w 782"/>
                    <a:gd name="T39" fmla="*/ 2 h 808"/>
                    <a:gd name="T40" fmla="*/ 1325 w 782"/>
                    <a:gd name="T41" fmla="*/ 2 h 808"/>
                    <a:gd name="T42" fmla="*/ 1283 w 782"/>
                    <a:gd name="T43" fmla="*/ 2 h 808"/>
                    <a:gd name="T44" fmla="*/ 1228 w 782"/>
                    <a:gd name="T45" fmla="*/ 2 h 808"/>
                    <a:gd name="T46" fmla="*/ 1135 w 782"/>
                    <a:gd name="T47" fmla="*/ 2 h 808"/>
                    <a:gd name="T48" fmla="*/ 1013 w 782"/>
                    <a:gd name="T49" fmla="*/ 2 h 808"/>
                    <a:gd name="T50" fmla="*/ 881 w 782"/>
                    <a:gd name="T51" fmla="*/ 2 h 808"/>
                    <a:gd name="T52" fmla="*/ 667 w 782"/>
                    <a:gd name="T53" fmla="*/ 2 h 808"/>
                    <a:gd name="T54" fmla="*/ 601 w 782"/>
                    <a:gd name="T55" fmla="*/ 2 h 808"/>
                    <a:gd name="T56" fmla="*/ 566 w 782"/>
                    <a:gd name="T57" fmla="*/ 2 h 808"/>
                    <a:gd name="T58" fmla="*/ 566 w 782"/>
                    <a:gd name="T59" fmla="*/ 2 h 808"/>
                    <a:gd name="T60" fmla="*/ 566 w 782"/>
                    <a:gd name="T61" fmla="*/ 1 h 808"/>
                    <a:gd name="T62" fmla="*/ 658 w 782"/>
                    <a:gd name="T63" fmla="*/ 1 h 808"/>
                    <a:gd name="T64" fmla="*/ 794 w 782"/>
                    <a:gd name="T65" fmla="*/ 1 h 808"/>
                    <a:gd name="T66" fmla="*/ 915 w 782"/>
                    <a:gd name="T67" fmla="*/ 1 h 808"/>
                    <a:gd name="T68" fmla="*/ 990 w 782"/>
                    <a:gd name="T69" fmla="*/ 1 h 808"/>
                    <a:gd name="T70" fmla="*/ 1029 w 782"/>
                    <a:gd name="T71" fmla="*/ 1 h 808"/>
                    <a:gd name="T72" fmla="*/ 1013 w 782"/>
                    <a:gd name="T73" fmla="*/ 1 h 808"/>
                    <a:gd name="T74" fmla="*/ 957 w 782"/>
                    <a:gd name="T75" fmla="*/ 1 h 808"/>
                    <a:gd name="T76" fmla="*/ 881 w 782"/>
                    <a:gd name="T77" fmla="*/ 1 h 808"/>
                    <a:gd name="T78" fmla="*/ 794 w 782"/>
                    <a:gd name="T79" fmla="*/ 1 h 808"/>
                    <a:gd name="T80" fmla="*/ 607 w 782"/>
                    <a:gd name="T81" fmla="*/ 1 h 808"/>
                    <a:gd name="T82" fmla="*/ 327 w 782"/>
                    <a:gd name="T83" fmla="*/ 1 h 808"/>
                    <a:gd name="T84" fmla="*/ 118 w 782"/>
                    <a:gd name="T85" fmla="*/ 1 h 808"/>
                    <a:gd name="T86" fmla="*/ 34 w 782"/>
                    <a:gd name="T87" fmla="*/ 1 h 808"/>
                    <a:gd name="T88" fmla="*/ 0 w 782"/>
                    <a:gd name="T89" fmla="*/ 1 h 808"/>
                    <a:gd name="T90" fmla="*/ 0 w 782"/>
                    <a:gd name="T91" fmla="*/ 1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36" name="Freeform 150">
                  <a:extLst>
                    <a:ext uri="{FF2B5EF4-FFF2-40B4-BE49-F238E27FC236}">
                      <a16:creationId xmlns:a16="http://schemas.microsoft.com/office/drawing/2014/main" id="{B2416D1C-56EA-48AD-941E-BEC45BB4519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4121048">
                  <a:off x="2675" y="2797"/>
                  <a:ext cx="1159" cy="461"/>
                </a:xfrm>
                <a:custGeom>
                  <a:avLst/>
                  <a:gdLst>
                    <a:gd name="T0" fmla="*/ 7136 w 992"/>
                    <a:gd name="T1" fmla="*/ 1 h 770"/>
                    <a:gd name="T2" fmla="*/ 7271 w 992"/>
                    <a:gd name="T3" fmla="*/ 1 h 770"/>
                    <a:gd name="T4" fmla="*/ 7771 w 992"/>
                    <a:gd name="T5" fmla="*/ 1 h 770"/>
                    <a:gd name="T6" fmla="*/ 8390 w 992"/>
                    <a:gd name="T7" fmla="*/ 1 h 770"/>
                    <a:gd name="T8" fmla="*/ 8757 w 992"/>
                    <a:gd name="T9" fmla="*/ 1 h 770"/>
                    <a:gd name="T10" fmla="*/ 8596 w 992"/>
                    <a:gd name="T11" fmla="*/ 1 h 770"/>
                    <a:gd name="T12" fmla="*/ 8254 w 992"/>
                    <a:gd name="T13" fmla="*/ 1 h 770"/>
                    <a:gd name="T14" fmla="*/ 7569 w 992"/>
                    <a:gd name="T15" fmla="*/ 1 h 770"/>
                    <a:gd name="T16" fmla="*/ 6723 w 992"/>
                    <a:gd name="T17" fmla="*/ 1 h 770"/>
                    <a:gd name="T18" fmla="*/ 6018 w 992"/>
                    <a:gd name="T19" fmla="*/ 1 h 770"/>
                    <a:gd name="T20" fmla="*/ 5228 w 992"/>
                    <a:gd name="T21" fmla="*/ 1 h 770"/>
                    <a:gd name="T22" fmla="*/ 4475 w 992"/>
                    <a:gd name="T23" fmla="*/ 1 h 770"/>
                    <a:gd name="T24" fmla="*/ 3903 w 992"/>
                    <a:gd name="T25" fmla="*/ 1 h 770"/>
                    <a:gd name="T26" fmla="*/ 3694 w 992"/>
                    <a:gd name="T27" fmla="*/ 1 h 770"/>
                    <a:gd name="T28" fmla="*/ 3462 w 992"/>
                    <a:gd name="T29" fmla="*/ 1 h 770"/>
                    <a:gd name="T30" fmla="*/ 3190 w 992"/>
                    <a:gd name="T31" fmla="*/ 1 h 770"/>
                    <a:gd name="T32" fmla="*/ 2986 w 992"/>
                    <a:gd name="T33" fmla="*/ 1 h 770"/>
                    <a:gd name="T34" fmla="*/ 2986 w 992"/>
                    <a:gd name="T35" fmla="*/ 1 h 770"/>
                    <a:gd name="T36" fmla="*/ 2845 w 992"/>
                    <a:gd name="T37" fmla="*/ 1 h 770"/>
                    <a:gd name="T38" fmla="*/ 2455 w 992"/>
                    <a:gd name="T39" fmla="*/ 1 h 770"/>
                    <a:gd name="T40" fmla="*/ 1973 w 992"/>
                    <a:gd name="T41" fmla="*/ 1 h 770"/>
                    <a:gd name="T42" fmla="*/ 1525 w 992"/>
                    <a:gd name="T43" fmla="*/ 1 h 770"/>
                    <a:gd name="T44" fmla="*/ 1012 w 992"/>
                    <a:gd name="T45" fmla="*/ 1 h 770"/>
                    <a:gd name="T46" fmla="*/ 234 w 992"/>
                    <a:gd name="T47" fmla="*/ 1 h 770"/>
                    <a:gd name="T48" fmla="*/ 0 w 992"/>
                    <a:gd name="T49" fmla="*/ 1 h 770"/>
                    <a:gd name="T50" fmla="*/ 0 w 992"/>
                    <a:gd name="T51" fmla="*/ 1 h 770"/>
                    <a:gd name="T52" fmla="*/ 348 w 992"/>
                    <a:gd name="T53" fmla="*/ 1 h 770"/>
                    <a:gd name="T54" fmla="*/ 722 w 992"/>
                    <a:gd name="T55" fmla="*/ 1 h 770"/>
                    <a:gd name="T56" fmla="*/ 1045 w 992"/>
                    <a:gd name="T57" fmla="*/ 1 h 770"/>
                    <a:gd name="T58" fmla="*/ 1667 w 992"/>
                    <a:gd name="T59" fmla="*/ 1 h 770"/>
                    <a:gd name="T60" fmla="*/ 2271 w 992"/>
                    <a:gd name="T61" fmla="*/ 1 h 770"/>
                    <a:gd name="T62" fmla="*/ 2845 w 992"/>
                    <a:gd name="T63" fmla="*/ 1 h 770"/>
                    <a:gd name="T64" fmla="*/ 3665 w 992"/>
                    <a:gd name="T65" fmla="*/ 0 h 770"/>
                    <a:gd name="T66" fmla="*/ 3694 w 992"/>
                    <a:gd name="T67" fmla="*/ 1 h 770"/>
                    <a:gd name="T68" fmla="*/ 3509 w 992"/>
                    <a:gd name="T69" fmla="*/ 1 h 770"/>
                    <a:gd name="T70" fmla="*/ 3462 w 992"/>
                    <a:gd name="T71" fmla="*/ 1 h 770"/>
                    <a:gd name="T72" fmla="*/ 3694 w 992"/>
                    <a:gd name="T73" fmla="*/ 1 h 770"/>
                    <a:gd name="T74" fmla="*/ 4080 w 992"/>
                    <a:gd name="T75" fmla="*/ 1 h 770"/>
                    <a:gd name="T76" fmla="*/ 4409 w 992"/>
                    <a:gd name="T77" fmla="*/ 1 h 770"/>
                    <a:gd name="T78" fmla="*/ 4928 w 992"/>
                    <a:gd name="T79" fmla="*/ 1 h 770"/>
                    <a:gd name="T80" fmla="*/ 5430 w 992"/>
                    <a:gd name="T81" fmla="*/ 1 h 770"/>
                    <a:gd name="T82" fmla="*/ 5943 w 992"/>
                    <a:gd name="T83" fmla="*/ 1 h 770"/>
                    <a:gd name="T84" fmla="*/ 6619 w 992"/>
                    <a:gd name="T85" fmla="*/ 1 h 770"/>
                    <a:gd name="T86" fmla="*/ 7065 w 992"/>
                    <a:gd name="T87" fmla="*/ 1 h 770"/>
                    <a:gd name="T88" fmla="*/ 7136 w 992"/>
                    <a:gd name="T89" fmla="*/ 1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37" name="Freeform 151">
                  <a:extLst>
                    <a:ext uri="{FF2B5EF4-FFF2-40B4-BE49-F238E27FC236}">
                      <a16:creationId xmlns:a16="http://schemas.microsoft.com/office/drawing/2014/main" id="{90F80DFF-B4EB-4F3B-8786-4168D5F3DCF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414" y="1540"/>
                  <a:ext cx="474" cy="848"/>
                </a:xfrm>
                <a:custGeom>
                  <a:avLst/>
                  <a:gdLst>
                    <a:gd name="T0" fmla="*/ 2 w 699"/>
                    <a:gd name="T1" fmla="*/ 6 h 1216"/>
                    <a:gd name="T2" fmla="*/ 2 w 699"/>
                    <a:gd name="T3" fmla="*/ 7 h 1216"/>
                    <a:gd name="T4" fmla="*/ 2 w 699"/>
                    <a:gd name="T5" fmla="*/ 7 h 1216"/>
                    <a:gd name="T6" fmla="*/ 3 w 699"/>
                    <a:gd name="T7" fmla="*/ 7 h 1216"/>
                    <a:gd name="T8" fmla="*/ 3 w 699"/>
                    <a:gd name="T9" fmla="*/ 7 h 1216"/>
                    <a:gd name="T10" fmla="*/ 3 w 699"/>
                    <a:gd name="T11" fmla="*/ 8 h 1216"/>
                    <a:gd name="T12" fmla="*/ 3 w 699"/>
                    <a:gd name="T13" fmla="*/ 8 h 1216"/>
                    <a:gd name="T14" fmla="*/ 2 w 699"/>
                    <a:gd name="T15" fmla="*/ 7 h 1216"/>
                    <a:gd name="T16" fmla="*/ 1 w 699"/>
                    <a:gd name="T17" fmla="*/ 7 h 1216"/>
                    <a:gd name="T18" fmla="*/ 1 w 699"/>
                    <a:gd name="T19" fmla="*/ 6 h 1216"/>
                    <a:gd name="T20" fmla="*/ 1 w 699"/>
                    <a:gd name="T21" fmla="*/ 5 h 1216"/>
                    <a:gd name="T22" fmla="*/ 1 w 699"/>
                    <a:gd name="T23" fmla="*/ 4 h 1216"/>
                    <a:gd name="T24" fmla="*/ 1 w 699"/>
                    <a:gd name="T25" fmla="*/ 2 h 1216"/>
                    <a:gd name="T26" fmla="*/ 1 w 699"/>
                    <a:gd name="T27" fmla="*/ 2 h 1216"/>
                    <a:gd name="T28" fmla="*/ 1 w 699"/>
                    <a:gd name="T29" fmla="*/ 1 h 1216"/>
                    <a:gd name="T30" fmla="*/ 1 w 699"/>
                    <a:gd name="T31" fmla="*/ 1 h 1216"/>
                    <a:gd name="T32" fmla="*/ 0 w 699"/>
                    <a:gd name="T33" fmla="*/ 1 h 1216"/>
                    <a:gd name="T34" fmla="*/ 1 w 699"/>
                    <a:gd name="T35" fmla="*/ 1 h 1216"/>
                    <a:gd name="T36" fmla="*/ 1 w 699"/>
                    <a:gd name="T37" fmla="*/ 1 h 1216"/>
                    <a:gd name="T38" fmla="*/ 1 w 699"/>
                    <a:gd name="T39" fmla="*/ 1 h 1216"/>
                    <a:gd name="T40" fmla="*/ 1 w 699"/>
                    <a:gd name="T41" fmla="*/ 1 h 1216"/>
                    <a:gd name="T42" fmla="*/ 1 w 699"/>
                    <a:gd name="T43" fmla="*/ 1 h 1216"/>
                    <a:gd name="T44" fmla="*/ 1 w 699"/>
                    <a:gd name="T45" fmla="*/ 1 h 1216"/>
                    <a:gd name="T46" fmla="*/ 1 w 699"/>
                    <a:gd name="T47" fmla="*/ 1 h 1216"/>
                    <a:gd name="T48" fmla="*/ 1 w 699"/>
                    <a:gd name="T49" fmla="*/ 1 h 1216"/>
                    <a:gd name="T50" fmla="*/ 1 w 699"/>
                    <a:gd name="T51" fmla="*/ 1 h 1216"/>
                    <a:gd name="T52" fmla="*/ 1 w 699"/>
                    <a:gd name="T53" fmla="*/ 0 h 1216"/>
                    <a:gd name="T54" fmla="*/ 1 w 699"/>
                    <a:gd name="T55" fmla="*/ 1 h 1216"/>
                    <a:gd name="T56" fmla="*/ 1 w 699"/>
                    <a:gd name="T57" fmla="*/ 1 h 1216"/>
                    <a:gd name="T58" fmla="*/ 1 w 699"/>
                    <a:gd name="T59" fmla="*/ 1 h 1216"/>
                    <a:gd name="T60" fmla="*/ 1 w 699"/>
                    <a:gd name="T61" fmla="*/ 1 h 1216"/>
                    <a:gd name="T62" fmla="*/ 1 w 699"/>
                    <a:gd name="T63" fmla="*/ 1 h 1216"/>
                    <a:gd name="T64" fmla="*/ 1 w 699"/>
                    <a:gd name="T65" fmla="*/ 1 h 1216"/>
                    <a:gd name="T66" fmla="*/ 1 w 699"/>
                    <a:gd name="T67" fmla="*/ 1 h 1216"/>
                    <a:gd name="T68" fmla="*/ 1 w 699"/>
                    <a:gd name="T69" fmla="*/ 1 h 1216"/>
                    <a:gd name="T70" fmla="*/ 1 w 699"/>
                    <a:gd name="T71" fmla="*/ 1 h 1216"/>
                    <a:gd name="T72" fmla="*/ 1 w 699"/>
                    <a:gd name="T73" fmla="*/ 2 h 1216"/>
                    <a:gd name="T74" fmla="*/ 1 w 699"/>
                    <a:gd name="T75" fmla="*/ 3 h 1216"/>
                    <a:gd name="T76" fmla="*/ 1 w 699"/>
                    <a:gd name="T77" fmla="*/ 4 h 1216"/>
                    <a:gd name="T78" fmla="*/ 1 w 699"/>
                    <a:gd name="T79" fmla="*/ 5 h 1216"/>
                    <a:gd name="T80" fmla="*/ 1 w 699"/>
                    <a:gd name="T81" fmla="*/ 6 h 1216"/>
                    <a:gd name="T82" fmla="*/ 2 w 699"/>
                    <a:gd name="T83" fmla="*/ 6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38" name="Freeform 152">
                  <a:extLst>
                    <a:ext uri="{FF2B5EF4-FFF2-40B4-BE49-F238E27FC236}">
                      <a16:creationId xmlns:a16="http://schemas.microsoft.com/office/drawing/2014/main" id="{89E1E781-AA2E-4E56-A236-CED321FE08A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93" y="1150"/>
                  <a:ext cx="620" cy="708"/>
                </a:xfrm>
                <a:custGeom>
                  <a:avLst/>
                  <a:gdLst>
                    <a:gd name="T0" fmla="*/ 1 w 915"/>
                    <a:gd name="T1" fmla="*/ 1 h 1139"/>
                    <a:gd name="T2" fmla="*/ 0 w 915"/>
                    <a:gd name="T3" fmla="*/ 1 h 1139"/>
                    <a:gd name="T4" fmla="*/ 1 w 915"/>
                    <a:gd name="T5" fmla="*/ 1 h 1139"/>
                    <a:gd name="T6" fmla="*/ 1 w 915"/>
                    <a:gd name="T7" fmla="*/ 1 h 1139"/>
                    <a:gd name="T8" fmla="*/ 1 w 915"/>
                    <a:gd name="T9" fmla="*/ 1 h 1139"/>
                    <a:gd name="T10" fmla="*/ 1 w 915"/>
                    <a:gd name="T11" fmla="*/ 1 h 1139"/>
                    <a:gd name="T12" fmla="*/ 2 w 915"/>
                    <a:gd name="T13" fmla="*/ 1 h 1139"/>
                    <a:gd name="T14" fmla="*/ 3 w 915"/>
                    <a:gd name="T15" fmla="*/ 1 h 1139"/>
                    <a:gd name="T16" fmla="*/ 3 w 915"/>
                    <a:gd name="T17" fmla="*/ 1 h 1139"/>
                    <a:gd name="T18" fmla="*/ 3 w 915"/>
                    <a:gd name="T19" fmla="*/ 1 h 1139"/>
                    <a:gd name="T20" fmla="*/ 3 w 915"/>
                    <a:gd name="T21" fmla="*/ 1 h 1139"/>
                    <a:gd name="T22" fmla="*/ 3 w 915"/>
                    <a:gd name="T23" fmla="*/ 1 h 1139"/>
                    <a:gd name="T24" fmla="*/ 3 w 915"/>
                    <a:gd name="T25" fmla="*/ 1 h 1139"/>
                    <a:gd name="T26" fmla="*/ 4 w 915"/>
                    <a:gd name="T27" fmla="*/ 1 h 1139"/>
                    <a:gd name="T28" fmla="*/ 4 w 915"/>
                    <a:gd name="T29" fmla="*/ 1 h 1139"/>
                    <a:gd name="T30" fmla="*/ 3 w 915"/>
                    <a:gd name="T31" fmla="*/ 1 h 1139"/>
                    <a:gd name="T32" fmla="*/ 3 w 915"/>
                    <a:gd name="T33" fmla="*/ 1 h 1139"/>
                    <a:gd name="T34" fmla="*/ 3 w 915"/>
                    <a:gd name="T35" fmla="*/ 1 h 1139"/>
                    <a:gd name="T36" fmla="*/ 3 w 915"/>
                    <a:gd name="T37" fmla="*/ 1 h 1139"/>
                    <a:gd name="T38" fmla="*/ 3 w 915"/>
                    <a:gd name="T39" fmla="*/ 1 h 1139"/>
                    <a:gd name="T40" fmla="*/ 3 w 915"/>
                    <a:gd name="T41" fmla="*/ 1 h 1139"/>
                    <a:gd name="T42" fmla="*/ 3 w 915"/>
                    <a:gd name="T43" fmla="*/ 1 h 1139"/>
                    <a:gd name="T44" fmla="*/ 3 w 915"/>
                    <a:gd name="T45" fmla="*/ 1 h 1139"/>
                    <a:gd name="T46" fmla="*/ 3 w 915"/>
                    <a:gd name="T47" fmla="*/ 0 h 1139"/>
                    <a:gd name="T48" fmla="*/ 3 w 915"/>
                    <a:gd name="T49" fmla="*/ 1 h 1139"/>
                    <a:gd name="T50" fmla="*/ 3 w 915"/>
                    <a:gd name="T51" fmla="*/ 1 h 1139"/>
                    <a:gd name="T52" fmla="*/ 3 w 915"/>
                    <a:gd name="T53" fmla="*/ 1 h 1139"/>
                    <a:gd name="T54" fmla="*/ 3 w 915"/>
                    <a:gd name="T55" fmla="*/ 1 h 1139"/>
                    <a:gd name="T56" fmla="*/ 3 w 915"/>
                    <a:gd name="T57" fmla="*/ 1 h 1139"/>
                    <a:gd name="T58" fmla="*/ 3 w 915"/>
                    <a:gd name="T59" fmla="*/ 1 h 1139"/>
                    <a:gd name="T60" fmla="*/ 3 w 915"/>
                    <a:gd name="T61" fmla="*/ 1 h 1139"/>
                    <a:gd name="T62" fmla="*/ 3 w 915"/>
                    <a:gd name="T63" fmla="*/ 1 h 1139"/>
                    <a:gd name="T64" fmla="*/ 3 w 915"/>
                    <a:gd name="T65" fmla="*/ 1 h 1139"/>
                    <a:gd name="T66" fmla="*/ 3 w 915"/>
                    <a:gd name="T67" fmla="*/ 1 h 1139"/>
                    <a:gd name="T68" fmla="*/ 3 w 915"/>
                    <a:gd name="T69" fmla="*/ 1 h 1139"/>
                    <a:gd name="T70" fmla="*/ 3 w 915"/>
                    <a:gd name="T71" fmla="*/ 1 h 1139"/>
                    <a:gd name="T72" fmla="*/ 3 w 915"/>
                    <a:gd name="T73" fmla="*/ 1 h 1139"/>
                    <a:gd name="T74" fmla="*/ 2 w 915"/>
                    <a:gd name="T75" fmla="*/ 1 h 1139"/>
                    <a:gd name="T76" fmla="*/ 2 w 915"/>
                    <a:gd name="T77" fmla="*/ 1 h 1139"/>
                    <a:gd name="T78" fmla="*/ 2 w 915"/>
                    <a:gd name="T79" fmla="*/ 1 h 1139"/>
                    <a:gd name="T80" fmla="*/ 1 w 915"/>
                    <a:gd name="T81" fmla="*/ 1 h 1139"/>
                    <a:gd name="T82" fmla="*/ 1 w 915"/>
                    <a:gd name="T83" fmla="*/ 1 h 1139"/>
                    <a:gd name="T84" fmla="*/ 1 w 915"/>
                    <a:gd name="T85" fmla="*/ 1 h 1139"/>
                    <a:gd name="T86" fmla="*/ 1 w 915"/>
                    <a:gd name="T87" fmla="*/ 1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sp>
            <p:nvSpPr>
              <p:cNvPr id="132" name="Oval 153">
                <a:extLst>
                  <a:ext uri="{FF2B5EF4-FFF2-40B4-BE49-F238E27FC236}">
                    <a16:creationId xmlns:a16="http://schemas.microsoft.com/office/drawing/2014/main" id="{D73F7C7A-3E15-498D-9761-3C3B9E7F88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US" altLang="en-US" sz="2400"/>
              </a:p>
            </p:txBody>
          </p:sp>
        </p:grpSp>
        <p:grpSp>
          <p:nvGrpSpPr>
            <p:cNvPr id="125" name="Group 154">
              <a:extLst>
                <a:ext uri="{FF2B5EF4-FFF2-40B4-BE49-F238E27FC236}">
                  <a16:creationId xmlns:a16="http://schemas.microsoft.com/office/drawing/2014/main" id="{032BA556-A1CD-4DEB-AD6F-4BD9DA7013D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507690" y="5738893"/>
              <a:ext cx="554205" cy="307892"/>
              <a:chOff x="-1152" y="3504"/>
              <a:chExt cx="432" cy="240"/>
            </a:xfrm>
          </p:grpSpPr>
          <p:grpSp>
            <p:nvGrpSpPr>
              <p:cNvPr id="126" name="Group 155">
                <a:extLst>
                  <a:ext uri="{FF2B5EF4-FFF2-40B4-BE49-F238E27FC236}">
                    <a16:creationId xmlns:a16="http://schemas.microsoft.com/office/drawing/2014/main" id="{3AE19B26-4DBC-4773-9AC9-CBF63D0C512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129" name="AutoShape 156">
                  <a:extLst>
                    <a:ext uri="{FF2B5EF4-FFF2-40B4-BE49-F238E27FC236}">
                      <a16:creationId xmlns:a16="http://schemas.microsoft.com/office/drawing/2014/main" id="{A1548625-CD58-457B-9A02-F286764FE93B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1400" i="0" baseline="-8000" dirty="0">
                      <a:solidFill>
                        <a:schemeClr val="bg2"/>
                      </a:solidFill>
                    </a:rPr>
                    <a:t>small</a:t>
                  </a:r>
                  <a:endParaRPr lang="en-CA" altLang="en-US" sz="1400" i="0" baseline="-8000" dirty="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130" name="Line 157">
                  <a:extLst>
                    <a:ext uri="{FF2B5EF4-FFF2-40B4-BE49-F238E27FC236}">
                      <a16:creationId xmlns:a16="http://schemas.microsoft.com/office/drawing/2014/main" id="{A66BBF79-508B-47BD-A532-E86445A75D8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 sz="2400"/>
                </a:p>
              </p:txBody>
            </p:sp>
          </p:grpSp>
          <p:sp>
            <p:nvSpPr>
              <p:cNvPr id="127" name="Line 158">
                <a:extLst>
                  <a:ext uri="{FF2B5EF4-FFF2-40B4-BE49-F238E27FC236}">
                    <a16:creationId xmlns:a16="http://schemas.microsoft.com/office/drawing/2014/main" id="{B1696A7D-7FCF-4847-ADE9-769AFDCFEC8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28" name="Line 159">
                <a:extLst>
                  <a:ext uri="{FF2B5EF4-FFF2-40B4-BE49-F238E27FC236}">
                    <a16:creationId xmlns:a16="http://schemas.microsoft.com/office/drawing/2014/main" id="{AED31B51-8952-444B-B409-13434DCAC63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</p:grpSp>
      <p:sp>
        <p:nvSpPr>
          <p:cNvPr id="122" name="Text Box 160">
            <a:extLst>
              <a:ext uri="{FF2B5EF4-FFF2-40B4-BE49-F238E27FC236}">
                <a16:creationId xmlns:a16="http://schemas.microsoft.com/office/drawing/2014/main" id="{33A9CFD4-F125-456C-BD36-1D51B07B1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4936" y="5204675"/>
            <a:ext cx="24912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Trust Your Friends</a:t>
            </a:r>
          </a:p>
        </p:txBody>
      </p:sp>
      <p:pic>
        <p:nvPicPr>
          <p:cNvPr id="142" name="Picture 33">
            <a:extLst>
              <a:ext uri="{FF2B5EF4-FFF2-40B4-BE49-F238E27FC236}">
                <a16:creationId xmlns:a16="http://schemas.microsoft.com/office/drawing/2014/main" id="{9596DFE7-2A32-46CD-979F-444D92EDC3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63343" y="6004244"/>
            <a:ext cx="453961" cy="409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" name="Oval 142">
            <a:extLst>
              <a:ext uri="{FF2B5EF4-FFF2-40B4-BE49-F238E27FC236}">
                <a16:creationId xmlns:a16="http://schemas.microsoft.com/office/drawing/2014/main" id="{11B54D1E-56B9-4246-BC01-34C24236C026}"/>
              </a:ext>
            </a:extLst>
          </p:cNvPr>
          <p:cNvSpPr/>
          <p:nvPr/>
        </p:nvSpPr>
        <p:spPr bwMode="auto">
          <a:xfrm>
            <a:off x="1477634" y="2052935"/>
            <a:ext cx="4008766" cy="461665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084017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 animBg="1"/>
      <p:bldP spid="57" grpId="0" animBg="1"/>
      <p:bldP spid="140" grpId="0"/>
      <p:bldP spid="122" grpId="0"/>
      <p:bldP spid="143" grpId="0" animBg="1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5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" name="Rectangle 6">
            <a:extLst>
              <a:ext uri="{FF2B5EF4-FFF2-40B4-BE49-F238E27FC236}">
                <a16:creationId xmlns:a16="http://schemas.microsoft.com/office/drawing/2014/main" id="{5E94D372-6719-4235-8AE5-293CBBB6D7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sp>
        <p:nvSpPr>
          <p:cNvPr id="60" name="Oval 59">
            <a:extLst>
              <a:ext uri="{FF2B5EF4-FFF2-40B4-BE49-F238E27FC236}">
                <a16:creationId xmlns:a16="http://schemas.microsoft.com/office/drawing/2014/main" id="{C2842806-0160-413E-863F-A2AC8CCF2FDD}"/>
              </a:ext>
            </a:extLst>
          </p:cNvPr>
          <p:cNvSpPr/>
          <p:nvPr/>
        </p:nvSpPr>
        <p:spPr bwMode="auto">
          <a:xfrm>
            <a:off x="1483907" y="3122109"/>
            <a:ext cx="6212293" cy="461665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82" name="Text Box 138">
            <a:extLst>
              <a:ext uri="{FF2B5EF4-FFF2-40B4-BE49-F238E27FC236}">
                <a16:creationId xmlns:a16="http://schemas.microsoft.com/office/drawing/2014/main" id="{4BE40EF1-BAAE-443B-AF48-8BA1052A0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9233" y="5518818"/>
            <a:ext cx="2643190" cy="120015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Sub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Instances-Post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CA" altLang="en-US" sz="2400" i="0" dirty="0">
              <a:solidFill>
                <a:srgbClr val="33CC33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  <a:cs typeface="Times New Roman" pitchFamily="18" charset="0"/>
              </a:rPr>
              <a:t> </a:t>
            </a:r>
            <a:endParaRPr lang="en-US" altLang="en-US" sz="2400" i="0" dirty="0">
              <a:solidFill>
                <a:srgbClr val="FFC000"/>
              </a:solidFill>
            </a:endParaRPr>
          </a:p>
          <a:p>
            <a:pPr eaLnBrk="1" hangingPunct="1">
              <a:buFontTx/>
              <a:buNone/>
            </a:pPr>
            <a:r>
              <a:rPr lang="en-CA" altLang="en-US" sz="2400" i="0" dirty="0">
                <a:solidFill>
                  <a:schemeClr val="accent2"/>
                </a:solidFill>
              </a:rPr>
              <a:t>code</a:t>
            </a:r>
          </a:p>
        </p:txBody>
      </p:sp>
      <p:sp>
        <p:nvSpPr>
          <p:cNvPr id="83" name="Text Box 139">
            <a:extLst>
              <a:ext uri="{FF2B5EF4-FFF2-40B4-BE49-F238E27FC236}">
                <a16:creationId xmlns:a16="http://schemas.microsoft.com/office/drawing/2014/main" id="{0E234FA5-10A4-47CA-AC42-55E79E2AF0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32498" y="5869656"/>
            <a:ext cx="204470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i="0" dirty="0">
                <a:solidFill>
                  <a:srgbClr val="33CC33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Instance-Post</a:t>
            </a:r>
            <a:r>
              <a:rPr lang="el-GR" altLang="en-US" sz="2400" i="0" dirty="0">
                <a:solidFill>
                  <a:srgbClr val="66FF66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i="0" dirty="0">
              <a:solidFill>
                <a:srgbClr val="66FF66"/>
              </a:solidFill>
              <a:latin typeface="Times New Roman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84" name="AutoShape 140">
            <a:extLst>
              <a:ext uri="{FF2B5EF4-FFF2-40B4-BE49-F238E27FC236}">
                <a16:creationId xmlns:a16="http://schemas.microsoft.com/office/drawing/2014/main" id="{338BBCD0-117D-4661-9C94-05DAE5D70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7135" y="5895056"/>
            <a:ext cx="685801" cy="485775"/>
          </a:xfrm>
          <a:prstGeom prst="rightArrow">
            <a:avLst>
              <a:gd name="adj1" fmla="val 50000"/>
              <a:gd name="adj2" fmla="val 35294"/>
            </a:avLst>
          </a:prstGeom>
          <a:solidFill>
            <a:schemeClr val="hlink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 i="0" dirty="0">
              <a:solidFill>
                <a:schemeClr val="hlink"/>
              </a:solidFill>
            </a:endParaRPr>
          </a:p>
        </p:txBody>
      </p:sp>
      <p:pic>
        <p:nvPicPr>
          <p:cNvPr id="65" name="Picture 33">
            <a:extLst>
              <a:ext uri="{FF2B5EF4-FFF2-40B4-BE49-F238E27FC236}">
                <a16:creationId xmlns:a16="http://schemas.microsoft.com/office/drawing/2014/main" id="{FE35E7DF-5E92-43F4-972E-68DD7E3629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764" y="5852727"/>
            <a:ext cx="592332" cy="53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6" name="Picture 33">
            <a:extLst>
              <a:ext uri="{FF2B5EF4-FFF2-40B4-BE49-F238E27FC236}">
                <a16:creationId xmlns:a16="http://schemas.microsoft.com/office/drawing/2014/main" id="{661CE007-4E0E-4CED-8B45-98658E3A12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5685" y="5746293"/>
            <a:ext cx="453961" cy="409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7" name="Group 142">
            <a:extLst>
              <a:ext uri="{FF2B5EF4-FFF2-40B4-BE49-F238E27FC236}">
                <a16:creationId xmlns:a16="http://schemas.microsoft.com/office/drawing/2014/main" id="{A3C2890E-565F-4568-B38A-406C3C33DE0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531610" y="5400505"/>
            <a:ext cx="1169988" cy="1169988"/>
            <a:chOff x="2496" y="1104"/>
            <a:chExt cx="912" cy="912"/>
          </a:xfrm>
        </p:grpSpPr>
        <p:grpSp>
          <p:nvGrpSpPr>
            <p:cNvPr id="74" name="Group 146">
              <a:extLst>
                <a:ext uri="{FF2B5EF4-FFF2-40B4-BE49-F238E27FC236}">
                  <a16:creationId xmlns:a16="http://schemas.microsoft.com/office/drawing/2014/main" id="{7233A118-AEE9-4025-BA61-5485336BB0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2360341">
              <a:off x="2763" y="1259"/>
              <a:ext cx="421" cy="527"/>
              <a:chOff x="2227" y="1194"/>
              <a:chExt cx="1944" cy="2413"/>
            </a:xfrm>
          </p:grpSpPr>
          <p:sp>
            <p:nvSpPr>
              <p:cNvPr id="76" name="Freeform 147">
                <a:extLst>
                  <a:ext uri="{FF2B5EF4-FFF2-40B4-BE49-F238E27FC236}">
                    <a16:creationId xmlns:a16="http://schemas.microsoft.com/office/drawing/2014/main" id="{CA4A86AC-DB8B-40C5-A553-BEA7ADE3E8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2 w 600"/>
                  <a:gd name="T37" fmla="*/ 1 h 608"/>
                  <a:gd name="T38" fmla="*/ 2 w 600"/>
                  <a:gd name="T39" fmla="*/ 1 h 608"/>
                  <a:gd name="T40" fmla="*/ 2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77" name="Freeform 148">
                <a:extLst>
                  <a:ext uri="{FF2B5EF4-FFF2-40B4-BE49-F238E27FC236}">
                    <a16:creationId xmlns:a16="http://schemas.microsoft.com/office/drawing/2014/main" id="{75267804-2F67-473E-AF6B-5A92F407AE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2 w 619"/>
                  <a:gd name="T7" fmla="*/ 0 h 1085"/>
                  <a:gd name="T8" fmla="*/ 2 w 619"/>
                  <a:gd name="T9" fmla="*/ 1 h 1085"/>
                  <a:gd name="T10" fmla="*/ 2 w 619"/>
                  <a:gd name="T11" fmla="*/ 1 h 1085"/>
                  <a:gd name="T12" fmla="*/ 2 w 619"/>
                  <a:gd name="T13" fmla="*/ 1 h 1085"/>
                  <a:gd name="T14" fmla="*/ 2 w 619"/>
                  <a:gd name="T15" fmla="*/ 2 h 1085"/>
                  <a:gd name="T16" fmla="*/ 2 w 619"/>
                  <a:gd name="T17" fmla="*/ 3 h 1085"/>
                  <a:gd name="T18" fmla="*/ 1 w 619"/>
                  <a:gd name="T19" fmla="*/ 3 h 1085"/>
                  <a:gd name="T20" fmla="*/ 1 w 619"/>
                  <a:gd name="T21" fmla="*/ 4 h 1085"/>
                  <a:gd name="T22" fmla="*/ 1 w 619"/>
                  <a:gd name="T23" fmla="*/ 5 h 1085"/>
                  <a:gd name="T24" fmla="*/ 2 w 619"/>
                  <a:gd name="T25" fmla="*/ 5 h 1085"/>
                  <a:gd name="T26" fmla="*/ 2 w 619"/>
                  <a:gd name="T27" fmla="*/ 6 h 1085"/>
                  <a:gd name="T28" fmla="*/ 1 w 619"/>
                  <a:gd name="T29" fmla="*/ 7 h 1085"/>
                  <a:gd name="T30" fmla="*/ 1 w 619"/>
                  <a:gd name="T31" fmla="*/ 7 h 1085"/>
                  <a:gd name="T32" fmla="*/ 1 w 619"/>
                  <a:gd name="T33" fmla="*/ 7 h 1085"/>
                  <a:gd name="T34" fmla="*/ 1 w 619"/>
                  <a:gd name="T35" fmla="*/ 7 h 1085"/>
                  <a:gd name="T36" fmla="*/ 1 w 619"/>
                  <a:gd name="T37" fmla="*/ 7 h 1085"/>
                  <a:gd name="T38" fmla="*/ 1 w 619"/>
                  <a:gd name="T39" fmla="*/ 6 h 1085"/>
                  <a:gd name="T40" fmla="*/ 0 w 619"/>
                  <a:gd name="T41" fmla="*/ 5 h 1085"/>
                  <a:gd name="T42" fmla="*/ 1 w 619"/>
                  <a:gd name="T43" fmla="*/ 4 h 1085"/>
                  <a:gd name="T44" fmla="*/ 1 w 619"/>
                  <a:gd name="T45" fmla="*/ 3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78" name="Freeform 149">
                <a:extLst>
                  <a:ext uri="{FF2B5EF4-FFF2-40B4-BE49-F238E27FC236}">
                    <a16:creationId xmlns:a16="http://schemas.microsoft.com/office/drawing/2014/main" id="{C7D22525-1CE3-4850-833F-93CFBE00F7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13 w 782"/>
                  <a:gd name="T3" fmla="*/ 0 h 808"/>
                  <a:gd name="T4" fmla="*/ 275 w 782"/>
                  <a:gd name="T5" fmla="*/ 0 h 808"/>
                  <a:gd name="T6" fmla="*/ 580 w 782"/>
                  <a:gd name="T7" fmla="*/ 1 h 808"/>
                  <a:gd name="T8" fmla="*/ 941 w 782"/>
                  <a:gd name="T9" fmla="*/ 1 h 808"/>
                  <a:gd name="T10" fmla="*/ 1074 w 782"/>
                  <a:gd name="T11" fmla="*/ 1 h 808"/>
                  <a:gd name="T12" fmla="*/ 1135 w 782"/>
                  <a:gd name="T13" fmla="*/ 1 h 808"/>
                  <a:gd name="T14" fmla="*/ 1147 w 782"/>
                  <a:gd name="T15" fmla="*/ 1 h 808"/>
                  <a:gd name="T16" fmla="*/ 1107 w 782"/>
                  <a:gd name="T17" fmla="*/ 1 h 808"/>
                  <a:gd name="T18" fmla="*/ 995 w 782"/>
                  <a:gd name="T19" fmla="*/ 1 h 808"/>
                  <a:gd name="T20" fmla="*/ 851 w 782"/>
                  <a:gd name="T21" fmla="*/ 1 h 808"/>
                  <a:gd name="T22" fmla="*/ 746 w 782"/>
                  <a:gd name="T23" fmla="*/ 1 h 808"/>
                  <a:gd name="T24" fmla="*/ 698 w 782"/>
                  <a:gd name="T25" fmla="*/ 1 h 808"/>
                  <a:gd name="T26" fmla="*/ 667 w 782"/>
                  <a:gd name="T27" fmla="*/ 1 h 808"/>
                  <a:gd name="T28" fmla="*/ 678 w 782"/>
                  <a:gd name="T29" fmla="*/ 2 h 808"/>
                  <a:gd name="T30" fmla="*/ 686 w 782"/>
                  <a:gd name="T31" fmla="*/ 2 h 808"/>
                  <a:gd name="T32" fmla="*/ 815 w 782"/>
                  <a:gd name="T33" fmla="*/ 2 h 808"/>
                  <a:gd name="T34" fmla="*/ 1019 w 782"/>
                  <a:gd name="T35" fmla="*/ 2 h 808"/>
                  <a:gd name="T36" fmla="*/ 1147 w 782"/>
                  <a:gd name="T37" fmla="*/ 2 h 808"/>
                  <a:gd name="T38" fmla="*/ 1283 w 782"/>
                  <a:gd name="T39" fmla="*/ 2 h 808"/>
                  <a:gd name="T40" fmla="*/ 1325 w 782"/>
                  <a:gd name="T41" fmla="*/ 2 h 808"/>
                  <a:gd name="T42" fmla="*/ 1283 w 782"/>
                  <a:gd name="T43" fmla="*/ 2 h 808"/>
                  <a:gd name="T44" fmla="*/ 1228 w 782"/>
                  <a:gd name="T45" fmla="*/ 2 h 808"/>
                  <a:gd name="T46" fmla="*/ 1135 w 782"/>
                  <a:gd name="T47" fmla="*/ 2 h 808"/>
                  <a:gd name="T48" fmla="*/ 1013 w 782"/>
                  <a:gd name="T49" fmla="*/ 2 h 808"/>
                  <a:gd name="T50" fmla="*/ 881 w 782"/>
                  <a:gd name="T51" fmla="*/ 2 h 808"/>
                  <a:gd name="T52" fmla="*/ 667 w 782"/>
                  <a:gd name="T53" fmla="*/ 2 h 808"/>
                  <a:gd name="T54" fmla="*/ 601 w 782"/>
                  <a:gd name="T55" fmla="*/ 2 h 808"/>
                  <a:gd name="T56" fmla="*/ 566 w 782"/>
                  <a:gd name="T57" fmla="*/ 2 h 808"/>
                  <a:gd name="T58" fmla="*/ 566 w 782"/>
                  <a:gd name="T59" fmla="*/ 2 h 808"/>
                  <a:gd name="T60" fmla="*/ 566 w 782"/>
                  <a:gd name="T61" fmla="*/ 1 h 808"/>
                  <a:gd name="T62" fmla="*/ 658 w 782"/>
                  <a:gd name="T63" fmla="*/ 1 h 808"/>
                  <a:gd name="T64" fmla="*/ 794 w 782"/>
                  <a:gd name="T65" fmla="*/ 1 h 808"/>
                  <a:gd name="T66" fmla="*/ 915 w 782"/>
                  <a:gd name="T67" fmla="*/ 1 h 808"/>
                  <a:gd name="T68" fmla="*/ 990 w 782"/>
                  <a:gd name="T69" fmla="*/ 1 h 808"/>
                  <a:gd name="T70" fmla="*/ 1029 w 782"/>
                  <a:gd name="T71" fmla="*/ 1 h 808"/>
                  <a:gd name="T72" fmla="*/ 1013 w 782"/>
                  <a:gd name="T73" fmla="*/ 1 h 808"/>
                  <a:gd name="T74" fmla="*/ 957 w 782"/>
                  <a:gd name="T75" fmla="*/ 1 h 808"/>
                  <a:gd name="T76" fmla="*/ 881 w 782"/>
                  <a:gd name="T77" fmla="*/ 1 h 808"/>
                  <a:gd name="T78" fmla="*/ 794 w 782"/>
                  <a:gd name="T79" fmla="*/ 1 h 808"/>
                  <a:gd name="T80" fmla="*/ 607 w 782"/>
                  <a:gd name="T81" fmla="*/ 1 h 808"/>
                  <a:gd name="T82" fmla="*/ 327 w 782"/>
                  <a:gd name="T83" fmla="*/ 1 h 808"/>
                  <a:gd name="T84" fmla="*/ 118 w 782"/>
                  <a:gd name="T85" fmla="*/ 1 h 808"/>
                  <a:gd name="T86" fmla="*/ 34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79" name="Freeform 150">
                <a:extLst>
                  <a:ext uri="{FF2B5EF4-FFF2-40B4-BE49-F238E27FC236}">
                    <a16:creationId xmlns:a16="http://schemas.microsoft.com/office/drawing/2014/main" id="{35094F55-B2AA-481E-A838-D6EC247392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7136 w 992"/>
                  <a:gd name="T1" fmla="*/ 1 h 770"/>
                  <a:gd name="T2" fmla="*/ 7271 w 992"/>
                  <a:gd name="T3" fmla="*/ 1 h 770"/>
                  <a:gd name="T4" fmla="*/ 7771 w 992"/>
                  <a:gd name="T5" fmla="*/ 1 h 770"/>
                  <a:gd name="T6" fmla="*/ 8390 w 992"/>
                  <a:gd name="T7" fmla="*/ 1 h 770"/>
                  <a:gd name="T8" fmla="*/ 8757 w 992"/>
                  <a:gd name="T9" fmla="*/ 1 h 770"/>
                  <a:gd name="T10" fmla="*/ 8596 w 992"/>
                  <a:gd name="T11" fmla="*/ 1 h 770"/>
                  <a:gd name="T12" fmla="*/ 8254 w 992"/>
                  <a:gd name="T13" fmla="*/ 1 h 770"/>
                  <a:gd name="T14" fmla="*/ 7569 w 992"/>
                  <a:gd name="T15" fmla="*/ 1 h 770"/>
                  <a:gd name="T16" fmla="*/ 6723 w 992"/>
                  <a:gd name="T17" fmla="*/ 1 h 770"/>
                  <a:gd name="T18" fmla="*/ 6018 w 992"/>
                  <a:gd name="T19" fmla="*/ 1 h 770"/>
                  <a:gd name="T20" fmla="*/ 5228 w 992"/>
                  <a:gd name="T21" fmla="*/ 1 h 770"/>
                  <a:gd name="T22" fmla="*/ 4475 w 992"/>
                  <a:gd name="T23" fmla="*/ 1 h 770"/>
                  <a:gd name="T24" fmla="*/ 3903 w 992"/>
                  <a:gd name="T25" fmla="*/ 1 h 770"/>
                  <a:gd name="T26" fmla="*/ 3694 w 992"/>
                  <a:gd name="T27" fmla="*/ 1 h 770"/>
                  <a:gd name="T28" fmla="*/ 3462 w 992"/>
                  <a:gd name="T29" fmla="*/ 1 h 770"/>
                  <a:gd name="T30" fmla="*/ 3190 w 992"/>
                  <a:gd name="T31" fmla="*/ 1 h 770"/>
                  <a:gd name="T32" fmla="*/ 2986 w 992"/>
                  <a:gd name="T33" fmla="*/ 1 h 770"/>
                  <a:gd name="T34" fmla="*/ 2986 w 992"/>
                  <a:gd name="T35" fmla="*/ 1 h 770"/>
                  <a:gd name="T36" fmla="*/ 2845 w 992"/>
                  <a:gd name="T37" fmla="*/ 1 h 770"/>
                  <a:gd name="T38" fmla="*/ 2455 w 992"/>
                  <a:gd name="T39" fmla="*/ 1 h 770"/>
                  <a:gd name="T40" fmla="*/ 1973 w 992"/>
                  <a:gd name="T41" fmla="*/ 1 h 770"/>
                  <a:gd name="T42" fmla="*/ 1525 w 992"/>
                  <a:gd name="T43" fmla="*/ 1 h 770"/>
                  <a:gd name="T44" fmla="*/ 1012 w 992"/>
                  <a:gd name="T45" fmla="*/ 1 h 770"/>
                  <a:gd name="T46" fmla="*/ 234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348 w 992"/>
                  <a:gd name="T53" fmla="*/ 1 h 770"/>
                  <a:gd name="T54" fmla="*/ 722 w 992"/>
                  <a:gd name="T55" fmla="*/ 1 h 770"/>
                  <a:gd name="T56" fmla="*/ 1045 w 992"/>
                  <a:gd name="T57" fmla="*/ 1 h 770"/>
                  <a:gd name="T58" fmla="*/ 1667 w 992"/>
                  <a:gd name="T59" fmla="*/ 1 h 770"/>
                  <a:gd name="T60" fmla="*/ 2271 w 992"/>
                  <a:gd name="T61" fmla="*/ 1 h 770"/>
                  <a:gd name="T62" fmla="*/ 2845 w 992"/>
                  <a:gd name="T63" fmla="*/ 1 h 770"/>
                  <a:gd name="T64" fmla="*/ 3665 w 992"/>
                  <a:gd name="T65" fmla="*/ 0 h 770"/>
                  <a:gd name="T66" fmla="*/ 3694 w 992"/>
                  <a:gd name="T67" fmla="*/ 1 h 770"/>
                  <a:gd name="T68" fmla="*/ 3509 w 992"/>
                  <a:gd name="T69" fmla="*/ 1 h 770"/>
                  <a:gd name="T70" fmla="*/ 3462 w 992"/>
                  <a:gd name="T71" fmla="*/ 1 h 770"/>
                  <a:gd name="T72" fmla="*/ 3694 w 992"/>
                  <a:gd name="T73" fmla="*/ 1 h 770"/>
                  <a:gd name="T74" fmla="*/ 4080 w 992"/>
                  <a:gd name="T75" fmla="*/ 1 h 770"/>
                  <a:gd name="T76" fmla="*/ 4409 w 992"/>
                  <a:gd name="T77" fmla="*/ 1 h 770"/>
                  <a:gd name="T78" fmla="*/ 4928 w 992"/>
                  <a:gd name="T79" fmla="*/ 1 h 770"/>
                  <a:gd name="T80" fmla="*/ 5430 w 992"/>
                  <a:gd name="T81" fmla="*/ 1 h 770"/>
                  <a:gd name="T82" fmla="*/ 5943 w 992"/>
                  <a:gd name="T83" fmla="*/ 1 h 770"/>
                  <a:gd name="T84" fmla="*/ 6619 w 992"/>
                  <a:gd name="T85" fmla="*/ 1 h 770"/>
                  <a:gd name="T86" fmla="*/ 7065 w 992"/>
                  <a:gd name="T87" fmla="*/ 1 h 770"/>
                  <a:gd name="T88" fmla="*/ 7136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80" name="Freeform 151">
                <a:extLst>
                  <a:ext uri="{FF2B5EF4-FFF2-40B4-BE49-F238E27FC236}">
                    <a16:creationId xmlns:a16="http://schemas.microsoft.com/office/drawing/2014/main" id="{357D6C86-CCE8-4188-B59C-4378D21B54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2 w 699"/>
                  <a:gd name="T1" fmla="*/ 6 h 1216"/>
                  <a:gd name="T2" fmla="*/ 2 w 699"/>
                  <a:gd name="T3" fmla="*/ 7 h 1216"/>
                  <a:gd name="T4" fmla="*/ 2 w 699"/>
                  <a:gd name="T5" fmla="*/ 7 h 1216"/>
                  <a:gd name="T6" fmla="*/ 3 w 699"/>
                  <a:gd name="T7" fmla="*/ 7 h 1216"/>
                  <a:gd name="T8" fmla="*/ 3 w 699"/>
                  <a:gd name="T9" fmla="*/ 7 h 1216"/>
                  <a:gd name="T10" fmla="*/ 3 w 699"/>
                  <a:gd name="T11" fmla="*/ 8 h 1216"/>
                  <a:gd name="T12" fmla="*/ 3 w 699"/>
                  <a:gd name="T13" fmla="*/ 8 h 1216"/>
                  <a:gd name="T14" fmla="*/ 2 w 699"/>
                  <a:gd name="T15" fmla="*/ 7 h 1216"/>
                  <a:gd name="T16" fmla="*/ 1 w 699"/>
                  <a:gd name="T17" fmla="*/ 7 h 1216"/>
                  <a:gd name="T18" fmla="*/ 1 w 699"/>
                  <a:gd name="T19" fmla="*/ 6 h 1216"/>
                  <a:gd name="T20" fmla="*/ 1 w 699"/>
                  <a:gd name="T21" fmla="*/ 5 h 1216"/>
                  <a:gd name="T22" fmla="*/ 1 w 699"/>
                  <a:gd name="T23" fmla="*/ 4 h 1216"/>
                  <a:gd name="T24" fmla="*/ 1 w 699"/>
                  <a:gd name="T25" fmla="*/ 2 h 1216"/>
                  <a:gd name="T26" fmla="*/ 1 w 699"/>
                  <a:gd name="T27" fmla="*/ 2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2 h 1216"/>
                  <a:gd name="T74" fmla="*/ 1 w 699"/>
                  <a:gd name="T75" fmla="*/ 3 h 1216"/>
                  <a:gd name="T76" fmla="*/ 1 w 699"/>
                  <a:gd name="T77" fmla="*/ 4 h 1216"/>
                  <a:gd name="T78" fmla="*/ 1 w 699"/>
                  <a:gd name="T79" fmla="*/ 5 h 1216"/>
                  <a:gd name="T80" fmla="*/ 1 w 699"/>
                  <a:gd name="T81" fmla="*/ 6 h 1216"/>
                  <a:gd name="T82" fmla="*/ 2 w 699"/>
                  <a:gd name="T83" fmla="*/ 6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81" name="Freeform 152">
                <a:extLst>
                  <a:ext uri="{FF2B5EF4-FFF2-40B4-BE49-F238E27FC236}">
                    <a16:creationId xmlns:a16="http://schemas.microsoft.com/office/drawing/2014/main" id="{DC099EB8-0CA3-4593-AB24-E601FC6DE2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2 w 915"/>
                  <a:gd name="T13" fmla="*/ 1 h 1139"/>
                  <a:gd name="T14" fmla="*/ 3 w 915"/>
                  <a:gd name="T15" fmla="*/ 1 h 1139"/>
                  <a:gd name="T16" fmla="*/ 3 w 915"/>
                  <a:gd name="T17" fmla="*/ 1 h 1139"/>
                  <a:gd name="T18" fmla="*/ 3 w 915"/>
                  <a:gd name="T19" fmla="*/ 1 h 1139"/>
                  <a:gd name="T20" fmla="*/ 3 w 915"/>
                  <a:gd name="T21" fmla="*/ 1 h 1139"/>
                  <a:gd name="T22" fmla="*/ 3 w 915"/>
                  <a:gd name="T23" fmla="*/ 1 h 1139"/>
                  <a:gd name="T24" fmla="*/ 3 w 915"/>
                  <a:gd name="T25" fmla="*/ 1 h 1139"/>
                  <a:gd name="T26" fmla="*/ 4 w 915"/>
                  <a:gd name="T27" fmla="*/ 1 h 1139"/>
                  <a:gd name="T28" fmla="*/ 4 w 915"/>
                  <a:gd name="T29" fmla="*/ 1 h 1139"/>
                  <a:gd name="T30" fmla="*/ 3 w 915"/>
                  <a:gd name="T31" fmla="*/ 1 h 1139"/>
                  <a:gd name="T32" fmla="*/ 3 w 915"/>
                  <a:gd name="T33" fmla="*/ 1 h 1139"/>
                  <a:gd name="T34" fmla="*/ 3 w 915"/>
                  <a:gd name="T35" fmla="*/ 1 h 1139"/>
                  <a:gd name="T36" fmla="*/ 3 w 915"/>
                  <a:gd name="T37" fmla="*/ 1 h 1139"/>
                  <a:gd name="T38" fmla="*/ 3 w 915"/>
                  <a:gd name="T39" fmla="*/ 1 h 1139"/>
                  <a:gd name="T40" fmla="*/ 3 w 915"/>
                  <a:gd name="T41" fmla="*/ 1 h 1139"/>
                  <a:gd name="T42" fmla="*/ 3 w 915"/>
                  <a:gd name="T43" fmla="*/ 1 h 1139"/>
                  <a:gd name="T44" fmla="*/ 3 w 915"/>
                  <a:gd name="T45" fmla="*/ 1 h 1139"/>
                  <a:gd name="T46" fmla="*/ 3 w 915"/>
                  <a:gd name="T47" fmla="*/ 0 h 1139"/>
                  <a:gd name="T48" fmla="*/ 3 w 915"/>
                  <a:gd name="T49" fmla="*/ 1 h 1139"/>
                  <a:gd name="T50" fmla="*/ 3 w 915"/>
                  <a:gd name="T51" fmla="*/ 1 h 1139"/>
                  <a:gd name="T52" fmla="*/ 3 w 915"/>
                  <a:gd name="T53" fmla="*/ 1 h 1139"/>
                  <a:gd name="T54" fmla="*/ 3 w 915"/>
                  <a:gd name="T55" fmla="*/ 1 h 1139"/>
                  <a:gd name="T56" fmla="*/ 3 w 915"/>
                  <a:gd name="T57" fmla="*/ 1 h 1139"/>
                  <a:gd name="T58" fmla="*/ 3 w 915"/>
                  <a:gd name="T59" fmla="*/ 1 h 1139"/>
                  <a:gd name="T60" fmla="*/ 3 w 915"/>
                  <a:gd name="T61" fmla="*/ 1 h 1139"/>
                  <a:gd name="T62" fmla="*/ 3 w 915"/>
                  <a:gd name="T63" fmla="*/ 1 h 1139"/>
                  <a:gd name="T64" fmla="*/ 3 w 915"/>
                  <a:gd name="T65" fmla="*/ 1 h 1139"/>
                  <a:gd name="T66" fmla="*/ 3 w 915"/>
                  <a:gd name="T67" fmla="*/ 1 h 1139"/>
                  <a:gd name="T68" fmla="*/ 3 w 915"/>
                  <a:gd name="T69" fmla="*/ 1 h 1139"/>
                  <a:gd name="T70" fmla="*/ 3 w 915"/>
                  <a:gd name="T71" fmla="*/ 1 h 1139"/>
                  <a:gd name="T72" fmla="*/ 3 w 915"/>
                  <a:gd name="T73" fmla="*/ 1 h 1139"/>
                  <a:gd name="T74" fmla="*/ 2 w 915"/>
                  <a:gd name="T75" fmla="*/ 1 h 1139"/>
                  <a:gd name="T76" fmla="*/ 2 w 915"/>
                  <a:gd name="T77" fmla="*/ 1 h 1139"/>
                  <a:gd name="T78" fmla="*/ 2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  <p:sp>
          <p:nvSpPr>
            <p:cNvPr id="75" name="Oval 153">
              <a:extLst>
                <a:ext uri="{FF2B5EF4-FFF2-40B4-BE49-F238E27FC236}">
                  <a16:creationId xmlns:a16="http://schemas.microsoft.com/office/drawing/2014/main" id="{D3B20000-C517-4627-9C87-EFA705BF36B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2496" y="1104"/>
              <a:ext cx="912" cy="912"/>
            </a:xfrm>
            <a:prstGeom prst="ellipse">
              <a:avLst/>
            </a:prstGeom>
            <a:noFill/>
            <a:ln w="63500">
              <a:solidFill>
                <a:srgbClr val="3399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US" altLang="en-US" sz="2400"/>
            </a:p>
          </p:txBody>
        </p:sp>
      </p:grpSp>
      <p:grpSp>
        <p:nvGrpSpPr>
          <p:cNvPr id="68" name="Group 154">
            <a:extLst>
              <a:ext uri="{FF2B5EF4-FFF2-40B4-BE49-F238E27FC236}">
                <a16:creationId xmlns:a16="http://schemas.microsoft.com/office/drawing/2014/main" id="{2ACA6345-2A2C-4D56-91D9-88EA929F7F4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593188" y="5523662"/>
            <a:ext cx="554205" cy="307892"/>
            <a:chOff x="-1152" y="3504"/>
            <a:chExt cx="432" cy="240"/>
          </a:xfrm>
        </p:grpSpPr>
        <p:grpSp>
          <p:nvGrpSpPr>
            <p:cNvPr id="69" name="Group 155">
              <a:extLst>
                <a:ext uri="{FF2B5EF4-FFF2-40B4-BE49-F238E27FC236}">
                  <a16:creationId xmlns:a16="http://schemas.microsoft.com/office/drawing/2014/main" id="{04E79C14-746E-469B-A3C4-36A8D1D6F75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-1075" y="3504"/>
              <a:ext cx="256" cy="210"/>
              <a:chOff x="1728" y="2064"/>
              <a:chExt cx="768" cy="672"/>
            </a:xfrm>
          </p:grpSpPr>
          <p:sp>
            <p:nvSpPr>
              <p:cNvPr id="72" name="AutoShape 156">
                <a:extLst>
                  <a:ext uri="{FF2B5EF4-FFF2-40B4-BE49-F238E27FC236}">
                    <a16:creationId xmlns:a16="http://schemas.microsoft.com/office/drawing/2014/main" id="{561F316C-0447-4B73-9594-72196A484A0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28" y="2064"/>
                <a:ext cx="768" cy="576"/>
              </a:xfrm>
              <a:prstGeom prst="horizontalScroll">
                <a:avLst>
                  <a:gd name="adj" fmla="val 12500"/>
                </a:avLst>
              </a:prstGeom>
              <a:solidFill>
                <a:srgbClr val="FFFFFF"/>
              </a:solidFill>
              <a:ln w="254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1400" i="0" baseline="-8000" dirty="0">
                    <a:solidFill>
                      <a:schemeClr val="bg2"/>
                    </a:solidFill>
                  </a:rPr>
                  <a:t>small</a:t>
                </a:r>
                <a:endParaRPr lang="en-CA" altLang="en-US" sz="1400" i="0" baseline="-8000" dirty="0">
                  <a:solidFill>
                    <a:schemeClr val="bg2"/>
                  </a:solidFill>
                </a:endParaRPr>
              </a:p>
            </p:txBody>
          </p:sp>
          <p:sp>
            <p:nvSpPr>
              <p:cNvPr id="73" name="Line 157">
                <a:extLst>
                  <a:ext uri="{FF2B5EF4-FFF2-40B4-BE49-F238E27FC236}">
                    <a16:creationId xmlns:a16="http://schemas.microsoft.com/office/drawing/2014/main" id="{F3FA8E35-8ADB-4006-A5D5-C2FB505D6EC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112" y="2592"/>
                <a:ext cx="0" cy="144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 sz="2400"/>
              </a:p>
            </p:txBody>
          </p:sp>
        </p:grpSp>
        <p:sp>
          <p:nvSpPr>
            <p:cNvPr id="70" name="Line 158">
              <a:extLst>
                <a:ext uri="{FF2B5EF4-FFF2-40B4-BE49-F238E27FC236}">
                  <a16:creationId xmlns:a16="http://schemas.microsoft.com/office/drawing/2014/main" id="{7FC45825-C91F-4E94-A7E6-D636440E8E4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 flipV="1">
              <a:off x="-1152" y="3504"/>
              <a:ext cx="432" cy="240"/>
            </a:xfrm>
            <a:prstGeom prst="line">
              <a:avLst/>
            </a:prstGeom>
            <a:noFill/>
            <a:ln w="222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1" name="Line 159">
              <a:extLst>
                <a:ext uri="{FF2B5EF4-FFF2-40B4-BE49-F238E27FC236}">
                  <a16:creationId xmlns:a16="http://schemas.microsoft.com/office/drawing/2014/main" id="{D216C99D-C76F-4CAF-A5A8-7CB54250726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V="1">
              <a:off x="-1152" y="3504"/>
              <a:ext cx="432" cy="240"/>
            </a:xfrm>
            <a:prstGeom prst="line">
              <a:avLst/>
            </a:prstGeom>
            <a:noFill/>
            <a:ln w="222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sp>
        <p:nvSpPr>
          <p:cNvPr id="64" name="Text Box 160">
            <a:extLst>
              <a:ext uri="{FF2B5EF4-FFF2-40B4-BE49-F238E27FC236}">
                <a16:creationId xmlns:a16="http://schemas.microsoft.com/office/drawing/2014/main" id="{FB6C3754-FF9C-42CE-9D5D-7738527E72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9453" y="5194852"/>
            <a:ext cx="362631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Maintaining Post-Condition</a:t>
            </a:r>
          </a:p>
        </p:txBody>
      </p:sp>
      <p:grpSp>
        <p:nvGrpSpPr>
          <p:cNvPr id="85" name="Group 26">
            <a:extLst>
              <a:ext uri="{FF2B5EF4-FFF2-40B4-BE49-F238E27FC236}">
                <a16:creationId xmlns:a16="http://schemas.microsoft.com/office/drawing/2014/main" id="{C90FF606-F4C5-49A2-B0E0-9C812EB9BB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4191000"/>
            <a:ext cx="545267" cy="957277"/>
            <a:chOff x="2308" y="1513"/>
            <a:chExt cx="1162" cy="2570"/>
          </a:xfrm>
        </p:grpSpPr>
        <p:grpSp>
          <p:nvGrpSpPr>
            <p:cNvPr id="86" name="Group 27">
              <a:extLst>
                <a:ext uri="{FF2B5EF4-FFF2-40B4-BE49-F238E27FC236}">
                  <a16:creationId xmlns:a16="http://schemas.microsoft.com/office/drawing/2014/main" id="{A11D72D8-9E61-4087-8682-80ABF16B5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4" name="Freeform 28">
                <a:extLst>
                  <a:ext uri="{FF2B5EF4-FFF2-40B4-BE49-F238E27FC236}">
                    <a16:creationId xmlns:a16="http://schemas.microsoft.com/office/drawing/2014/main" id="{F80565D0-76CC-41DE-861F-F71ABA244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Freeform 29">
                <a:extLst>
                  <a:ext uri="{FF2B5EF4-FFF2-40B4-BE49-F238E27FC236}">
                    <a16:creationId xmlns:a16="http://schemas.microsoft.com/office/drawing/2014/main" id="{1BD0FAE6-90A3-4F3A-B2CA-B7DC54B78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6" name="Freeform 30">
                <a:extLst>
                  <a:ext uri="{FF2B5EF4-FFF2-40B4-BE49-F238E27FC236}">
                    <a16:creationId xmlns:a16="http://schemas.microsoft.com/office/drawing/2014/main" id="{C297DB1C-F1A4-40FF-8E5C-A0AEA7E7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7" name="Freeform 31">
                <a:extLst>
                  <a:ext uri="{FF2B5EF4-FFF2-40B4-BE49-F238E27FC236}">
                    <a16:creationId xmlns:a16="http://schemas.microsoft.com/office/drawing/2014/main" id="{BC1A35FD-0F98-4D94-A847-E59C09867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8" name="Freeform 32">
                <a:extLst>
                  <a:ext uri="{FF2B5EF4-FFF2-40B4-BE49-F238E27FC236}">
                    <a16:creationId xmlns:a16="http://schemas.microsoft.com/office/drawing/2014/main" id="{0011449C-9369-4ADC-9007-BEE3329FF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9" name="Freeform 33">
                <a:extLst>
                  <a:ext uri="{FF2B5EF4-FFF2-40B4-BE49-F238E27FC236}">
                    <a16:creationId xmlns:a16="http://schemas.microsoft.com/office/drawing/2014/main" id="{ECF829D6-F970-421F-8E18-62D28031A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87" name="Freeform 34">
              <a:extLst>
                <a:ext uri="{FF2B5EF4-FFF2-40B4-BE49-F238E27FC236}">
                  <a16:creationId xmlns:a16="http://schemas.microsoft.com/office/drawing/2014/main" id="{E1F2A371-C561-4D63-8EB4-4B8DF25F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8" name="Freeform 35">
              <a:extLst>
                <a:ext uri="{FF2B5EF4-FFF2-40B4-BE49-F238E27FC236}">
                  <a16:creationId xmlns:a16="http://schemas.microsoft.com/office/drawing/2014/main" id="{2493C50B-097A-4FC3-9137-537D92FB2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B798F7A7-8A47-4AD5-B2D6-F89FF2A9A7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82715592-F057-46EC-B2EE-7877FC65989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4D7C6BCC-09F6-4E6D-BECE-8C9EC6C2A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C95A170C-8EDA-42E3-A22E-1F11DB78D6D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FD980A66-AEC2-45FE-991F-F6258DFE2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00" name="AutoShape 55">
            <a:extLst>
              <a:ext uri="{FF2B5EF4-FFF2-40B4-BE49-F238E27FC236}">
                <a16:creationId xmlns:a16="http://schemas.microsoft.com/office/drawing/2014/main" id="{20CB65E1-452C-4184-8F64-B1113933CC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4233878"/>
            <a:ext cx="7092132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Combine your friends’ answers to their sub-instances</a:t>
            </a:r>
            <a:endParaRPr lang="en-CA" altLang="en-US" sz="2400" i="0" dirty="0">
              <a:solidFill>
                <a:srgbClr val="FFFFFF"/>
              </a:solidFill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2400" i="0" noProof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to form your answer to your instance.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00B6EAAC-E0CD-4157-A0C4-7C44FFC5A793}"/>
              </a:ext>
            </a:extLst>
          </p:cNvPr>
          <p:cNvSpPr/>
          <p:nvPr/>
        </p:nvSpPr>
        <p:spPr bwMode="auto">
          <a:xfrm>
            <a:off x="1550430" y="2297414"/>
            <a:ext cx="4582013" cy="461665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56446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83" grpId="0"/>
      <p:bldP spid="64" grpId="0"/>
      <p:bldP spid="100" grpId="0" animBg="1"/>
      <p:bldP spid="101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Rectangle 2"/>
          <p:cNvSpPr>
            <a:spLocks noChangeArrowheads="1"/>
          </p:cNvSpPr>
          <p:nvPr/>
        </p:nvSpPr>
        <p:spPr bwMode="auto">
          <a:xfrm>
            <a:off x="0" y="-2286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Sum</a:t>
            </a:r>
          </a:p>
        </p:txBody>
      </p:sp>
      <p:sp>
        <p:nvSpPr>
          <p:cNvPr id="56" name="Rectangle 5"/>
          <p:cNvSpPr>
            <a:spLocks noChangeArrowheads="1"/>
          </p:cNvSpPr>
          <p:nvPr/>
        </p:nvSpPr>
        <p:spPr bwMode="auto">
          <a:xfrm>
            <a:off x="381000" y="646093"/>
            <a:ext cx="74676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Induction Axiom: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[S(0)  &amp;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[S(i-1)S(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]]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  <a:sym typeface="Symbol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</a:p>
        </p:txBody>
      </p:sp>
      <p:graphicFrame>
        <p:nvGraphicFramePr>
          <p:cNvPr id="116" name="Object 47"/>
          <p:cNvGraphicFramePr>
            <a:graphicFrameLocks noChangeAspect="1"/>
          </p:cNvGraphicFramePr>
          <p:nvPr/>
        </p:nvGraphicFramePr>
        <p:xfrm>
          <a:off x="7419975" y="135413"/>
          <a:ext cx="1636804" cy="71522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4832350" imgH="2254250" progId="MS_ClipArt_Gallery.2">
                  <p:embed/>
                </p:oleObj>
              </mc:Choice>
              <mc:Fallback>
                <p:oleObj name="Clip" r:id="rId3" imgW="4832350" imgH="2254250" progId="MS_ClipArt_Gallery.2">
                  <p:embed/>
                  <p:pic>
                    <p:nvPicPr>
                      <p:cNvPr id="116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19975" y="135413"/>
                        <a:ext cx="1636804" cy="7152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60" name="Rectangle 5">
            <a:extLst>
              <a:ext uri="{FF2B5EF4-FFF2-40B4-BE49-F238E27FC236}">
                <a16:creationId xmlns:a16="http://schemas.microsoft.com/office/drawing/2014/main" id="{FD16D571-DA09-4B2B-BA44-0CE1E3EC7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1+2+3+…+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= ½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(i+1)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”</a:t>
            </a:r>
          </a:p>
        </p:txBody>
      </p:sp>
      <p:grpSp>
        <p:nvGrpSpPr>
          <p:cNvPr id="49" name="Group 26">
            <a:extLst>
              <a:ext uri="{FF2B5EF4-FFF2-40B4-BE49-F238E27FC236}">
                <a16:creationId xmlns:a16="http://schemas.microsoft.com/office/drawing/2014/main" id="{890B59A4-4E9D-4955-A7FE-6E45F289A7A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471723"/>
            <a:ext cx="545267" cy="957277"/>
            <a:chOff x="2308" y="1513"/>
            <a:chExt cx="1162" cy="2570"/>
          </a:xfrm>
        </p:grpSpPr>
        <p:grpSp>
          <p:nvGrpSpPr>
            <p:cNvPr id="50" name="Group 27">
              <a:extLst>
                <a:ext uri="{FF2B5EF4-FFF2-40B4-BE49-F238E27FC236}">
                  <a16:creationId xmlns:a16="http://schemas.microsoft.com/office/drawing/2014/main" id="{D04FF378-B26D-4F27-93B5-DA243ACFDB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9" name="Freeform 28">
                <a:extLst>
                  <a:ext uri="{FF2B5EF4-FFF2-40B4-BE49-F238E27FC236}">
                    <a16:creationId xmlns:a16="http://schemas.microsoft.com/office/drawing/2014/main" id="{EE300157-B9F3-45EF-BD57-7350111C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Freeform 29">
                <a:extLst>
                  <a:ext uri="{FF2B5EF4-FFF2-40B4-BE49-F238E27FC236}">
                    <a16:creationId xmlns:a16="http://schemas.microsoft.com/office/drawing/2014/main" id="{9293BBCF-F9D6-4014-A9E8-E1978E2E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Freeform 30">
                <a:extLst>
                  <a:ext uri="{FF2B5EF4-FFF2-40B4-BE49-F238E27FC236}">
                    <a16:creationId xmlns:a16="http://schemas.microsoft.com/office/drawing/2014/main" id="{349D7BAA-1D73-4279-8EDA-C7F6051C8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3" name="Freeform 31">
                <a:extLst>
                  <a:ext uri="{FF2B5EF4-FFF2-40B4-BE49-F238E27FC236}">
                    <a16:creationId xmlns:a16="http://schemas.microsoft.com/office/drawing/2014/main" id="{8FF4B1FF-B613-48D9-BE22-E9E71035B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Freeform 32">
                <a:extLst>
                  <a:ext uri="{FF2B5EF4-FFF2-40B4-BE49-F238E27FC236}">
                    <a16:creationId xmlns:a16="http://schemas.microsoft.com/office/drawing/2014/main" id="{896CE528-6809-4361-B2A3-DE73604DF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" name="Freeform 33">
                <a:extLst>
                  <a:ext uri="{FF2B5EF4-FFF2-40B4-BE49-F238E27FC236}">
                    <a16:creationId xmlns:a16="http://schemas.microsoft.com/office/drawing/2014/main" id="{309B7038-73CE-4921-8CE9-16EE5F95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51" name="Freeform 34">
              <a:extLst>
                <a:ext uri="{FF2B5EF4-FFF2-40B4-BE49-F238E27FC236}">
                  <a16:creationId xmlns:a16="http://schemas.microsoft.com/office/drawing/2014/main" id="{D1C2876B-35AD-4A07-917D-90D6E058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2" name="Freeform 35">
              <a:extLst>
                <a:ext uri="{FF2B5EF4-FFF2-40B4-BE49-F238E27FC236}">
                  <a16:creationId xmlns:a16="http://schemas.microsoft.com/office/drawing/2014/main" id="{6DFF4FF1-C4F3-4BB1-83EC-B8DDCA865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3" name="Oval 36">
              <a:extLst>
                <a:ext uri="{FF2B5EF4-FFF2-40B4-BE49-F238E27FC236}">
                  <a16:creationId xmlns:a16="http://schemas.microsoft.com/office/drawing/2014/main" id="{6030530A-550F-46C1-A005-A40A33433F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4" name="Oval 37">
              <a:extLst>
                <a:ext uri="{FF2B5EF4-FFF2-40B4-BE49-F238E27FC236}">
                  <a16:creationId xmlns:a16="http://schemas.microsoft.com/office/drawing/2014/main" id="{99A42038-D381-448F-B46C-4F420C26D4A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5" name="Oval 38">
              <a:extLst>
                <a:ext uri="{FF2B5EF4-FFF2-40B4-BE49-F238E27FC236}">
                  <a16:creationId xmlns:a16="http://schemas.microsoft.com/office/drawing/2014/main" id="{27749939-09F3-4F92-9529-4EEDEE7C67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7" name="Oval 39">
              <a:extLst>
                <a:ext uri="{FF2B5EF4-FFF2-40B4-BE49-F238E27FC236}">
                  <a16:creationId xmlns:a16="http://schemas.microsoft.com/office/drawing/2014/main" id="{C14D9C63-D6ED-4038-BBD9-8269D7A3D2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8" name="Oval 40">
              <a:extLst>
                <a:ext uri="{FF2B5EF4-FFF2-40B4-BE49-F238E27FC236}">
                  <a16:creationId xmlns:a16="http://schemas.microsoft.com/office/drawing/2014/main" id="{397CF2FB-3BA7-4721-8B43-6D5EDDDC2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0" name="AutoShape 55">
            <a:extLst>
              <a:ext uri="{FF2B5EF4-FFF2-40B4-BE49-F238E27FC236}">
                <a16:creationId xmlns:a16="http://schemas.microsoft.com/office/drawing/2014/main" id="{3A9458F5-9993-47ED-8771-D01C83A19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2343182"/>
            <a:ext cx="5286376" cy="1314418"/>
          </a:xfrm>
          <a:prstGeom prst="wedgeRoundRectCallout">
            <a:avLst>
              <a:gd name="adj1" fmla="val -54089"/>
              <a:gd name="adj2" fmla="val 1748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Hence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S(0)  &amp;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 [S(i-1)S(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]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.</a:t>
            </a:r>
          </a:p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And hence </a:t>
            </a:r>
          </a:p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  “By way of induction,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”.</a:t>
            </a:r>
          </a:p>
        </p:txBody>
      </p:sp>
    </p:spTree>
    <p:extLst>
      <p:ext uri="{BB962C8B-B14F-4D97-AF65-F5344CB8AC3E}">
        <p14:creationId xmlns:p14="http://schemas.microsoft.com/office/powerpoint/2010/main" val="9683763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6" name="Object 47"/>
          <p:cNvGraphicFramePr>
            <a:graphicFrameLocks noChangeAspect="1"/>
          </p:cNvGraphicFramePr>
          <p:nvPr/>
        </p:nvGraphicFramePr>
        <p:xfrm>
          <a:off x="7419975" y="135413"/>
          <a:ext cx="1636804" cy="71522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4832350" imgH="2254250" progId="MS_ClipArt_Gallery.2">
                  <p:embed/>
                </p:oleObj>
              </mc:Choice>
              <mc:Fallback>
                <p:oleObj name="Clip" r:id="rId3" imgW="4832350" imgH="2254250" progId="MS_ClipArt_Gallery.2">
                  <p:embed/>
                  <p:pic>
                    <p:nvPicPr>
                      <p:cNvPr id="116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19975" y="135413"/>
                        <a:ext cx="1636804" cy="7152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175166" y="4614884"/>
            <a:ext cx="545267" cy="957277"/>
            <a:chOff x="2308" y="1513"/>
            <a:chExt cx="1162" cy="2570"/>
          </a:xfrm>
        </p:grpSpPr>
        <p:grpSp>
          <p:nvGrpSpPr>
            <p:cNvPr id="93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1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2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3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4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5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6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94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5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6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7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8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9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0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8" name="Rectangle 6">
            <a:extLst>
              <a:ext uri="{FF2B5EF4-FFF2-40B4-BE49-F238E27FC236}">
                <a16:creationId xmlns:a16="http://schemas.microsoft.com/office/drawing/2014/main" id="{EF1BCDF1-CA46-46C5-A2A4-3B0A7AECE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Strong Induction</a:t>
            </a: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C3E39635-1CEB-4D7E-A7DA-BC143C5BC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469648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Strong Induction Axiom: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[(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∀j&lt;i S(j)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S(i)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]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]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∀iS(i)</a:t>
            </a: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  <a:sym typeface="Symbol" panose="05050102010706020507" pitchFamily="18" charset="2"/>
            </a:endParaRPr>
          </a:p>
        </p:txBody>
      </p:sp>
      <p:sp>
        <p:nvSpPr>
          <p:cNvPr id="2" name="Oval 10">
            <a:extLst>
              <a:ext uri="{FF2B5EF4-FFF2-40B4-BE49-F238E27FC236}">
                <a16:creationId xmlns:a16="http://schemas.microsoft.com/office/drawing/2014/main" id="{E64A2C58-FB6E-E363-66CF-0D2488BAA4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7603" y="6068227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" name="Oval 15">
            <a:extLst>
              <a:ext uri="{FF2B5EF4-FFF2-40B4-BE49-F238E27FC236}">
                <a16:creationId xmlns:a16="http://schemas.microsoft.com/office/drawing/2014/main" id="{6BB3B41E-88A4-256D-E891-C2A1A43E7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4178" y="6068227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" name="Oval 15">
            <a:extLst>
              <a:ext uri="{FF2B5EF4-FFF2-40B4-BE49-F238E27FC236}">
                <a16:creationId xmlns:a16="http://schemas.microsoft.com/office/drawing/2014/main" id="{FEC53760-FF5F-CD24-8690-EF2AD56906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4628" y="6068227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" name="Oval 15">
            <a:extLst>
              <a:ext uri="{FF2B5EF4-FFF2-40B4-BE49-F238E27FC236}">
                <a16:creationId xmlns:a16="http://schemas.microsoft.com/office/drawing/2014/main" id="{0B553D03-1C7D-CCB0-E12D-6E2819647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8899" y="6068227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4ED7067-7B25-D602-629F-54BE8A76EB62}"/>
              </a:ext>
            </a:extLst>
          </p:cNvPr>
          <p:cNvGrpSpPr/>
          <p:nvPr/>
        </p:nvGrpSpPr>
        <p:grpSpPr>
          <a:xfrm>
            <a:off x="2675931" y="5660475"/>
            <a:ext cx="3302667" cy="568913"/>
            <a:chOff x="2675931" y="3676162"/>
            <a:chExt cx="3302667" cy="568913"/>
          </a:xfrm>
        </p:grpSpPr>
        <p:sp>
          <p:nvSpPr>
            <p:cNvPr id="8" name="Text Box 11">
              <a:extLst>
                <a:ext uri="{FF2B5EF4-FFF2-40B4-BE49-F238E27FC236}">
                  <a16:creationId xmlns:a16="http://schemas.microsoft.com/office/drawing/2014/main" id="{F254C909-9F50-2E54-5472-F3956A25D3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5931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S(0)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052D6AF-882F-5E5E-390C-60C34D0DBAF1}"/>
                </a:ext>
              </a:extLst>
            </p:cNvPr>
            <p:cNvSpPr/>
            <p:nvPr/>
          </p:nvSpPr>
          <p:spPr>
            <a:xfrm>
              <a:off x="5434859" y="3721855"/>
              <a:ext cx="543739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Wingdings" panose="05000000000000000000" pitchFamily="2" charset="2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" name="Text Box 11">
              <a:extLst>
                <a:ext uri="{FF2B5EF4-FFF2-40B4-BE49-F238E27FC236}">
                  <a16:creationId xmlns:a16="http://schemas.microsoft.com/office/drawing/2014/main" id="{9B5FE595-4B7B-422D-B26A-44ED4CD6DC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5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S(1)</a:t>
              </a:r>
            </a:p>
          </p:txBody>
        </p:sp>
        <p:sp>
          <p:nvSpPr>
            <p:cNvPr id="11" name="Text Box 11">
              <a:extLst>
                <a:ext uri="{FF2B5EF4-FFF2-40B4-BE49-F238E27FC236}">
                  <a16:creationId xmlns:a16="http://schemas.microsoft.com/office/drawing/2014/main" id="{CCD73D85-002D-3FEB-1BF0-02CAA7E86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33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S(2)</a:t>
              </a:r>
            </a:p>
          </p:txBody>
        </p:sp>
        <p:sp>
          <p:nvSpPr>
            <p:cNvPr id="12" name="Text Box 11">
              <a:extLst>
                <a:ext uri="{FF2B5EF4-FFF2-40B4-BE49-F238E27FC236}">
                  <a16:creationId xmlns:a16="http://schemas.microsoft.com/office/drawing/2014/main" id="{632F50D0-1321-281A-A78F-DCE20EE2B1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21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S(3)</a:t>
              </a:r>
            </a:p>
          </p:txBody>
        </p:sp>
        <p:sp>
          <p:nvSpPr>
            <p:cNvPr id="13" name="Text Box 11">
              <a:extLst>
                <a:ext uri="{FF2B5EF4-FFF2-40B4-BE49-F238E27FC236}">
                  <a16:creationId xmlns:a16="http://schemas.microsoft.com/office/drawing/2014/main" id="{5FC1E752-5C60-09FD-4A85-D2EBCD65E2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47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S(4)</a:t>
              </a:r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B98F03DD-C464-162C-0DCD-DC1677D46F12}"/>
              </a:ext>
            </a:extLst>
          </p:cNvPr>
          <p:cNvSpPr/>
          <p:nvPr/>
        </p:nvSpPr>
        <p:spPr bwMode="auto">
          <a:xfrm>
            <a:off x="2734859" y="5749179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BE81779-FB98-BCE1-E80F-B469FC5F5A88}"/>
              </a:ext>
            </a:extLst>
          </p:cNvPr>
          <p:cNvSpPr/>
          <p:nvPr/>
        </p:nvSpPr>
        <p:spPr bwMode="auto">
          <a:xfrm>
            <a:off x="2614632" y="5749179"/>
            <a:ext cx="77768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" name="Oval 10">
            <a:extLst>
              <a:ext uri="{FF2B5EF4-FFF2-40B4-BE49-F238E27FC236}">
                <a16:creationId xmlns:a16="http://schemas.microsoft.com/office/drawing/2014/main" id="{6CEE1A94-D026-C4FA-FF55-65247D62B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4621" y="6068227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2AE9BFF-79B1-3838-516C-4E3D1DC9D663}"/>
              </a:ext>
            </a:extLst>
          </p:cNvPr>
          <p:cNvSpPr/>
          <p:nvPr/>
        </p:nvSpPr>
        <p:spPr bwMode="auto">
          <a:xfrm>
            <a:off x="3262650" y="5749179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AF307CFE-A7F6-3544-805B-6A3B4EF4A0CA}"/>
              </a:ext>
            </a:extLst>
          </p:cNvPr>
          <p:cNvSpPr/>
          <p:nvPr/>
        </p:nvSpPr>
        <p:spPr bwMode="auto">
          <a:xfrm>
            <a:off x="3790441" y="5749179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240F509-4EDD-4A32-73B7-AB2505869674}"/>
              </a:ext>
            </a:extLst>
          </p:cNvPr>
          <p:cNvSpPr/>
          <p:nvPr/>
        </p:nvSpPr>
        <p:spPr bwMode="auto">
          <a:xfrm>
            <a:off x="4343632" y="5749179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6056241-5721-E47A-B2DF-2EFBBAD76974}"/>
              </a:ext>
            </a:extLst>
          </p:cNvPr>
          <p:cNvSpPr/>
          <p:nvPr/>
        </p:nvSpPr>
        <p:spPr bwMode="auto">
          <a:xfrm>
            <a:off x="4858723" y="5749179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3BB1B205-11FC-64A6-ED35-236CF80744B4}"/>
              </a:ext>
            </a:extLst>
          </p:cNvPr>
          <p:cNvSpPr/>
          <p:nvPr/>
        </p:nvSpPr>
        <p:spPr bwMode="auto">
          <a:xfrm>
            <a:off x="2641599" y="5749179"/>
            <a:ext cx="559377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64BCD271-EE8B-CB4E-C61C-7A1CA3B078A0}"/>
              </a:ext>
            </a:extLst>
          </p:cNvPr>
          <p:cNvSpPr/>
          <p:nvPr/>
        </p:nvSpPr>
        <p:spPr bwMode="auto">
          <a:xfrm>
            <a:off x="2641600" y="5749179"/>
            <a:ext cx="1095624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9A66F84-3BF7-F11F-D4E0-F04BFA9B7C80}"/>
              </a:ext>
            </a:extLst>
          </p:cNvPr>
          <p:cNvSpPr/>
          <p:nvPr/>
        </p:nvSpPr>
        <p:spPr bwMode="auto">
          <a:xfrm>
            <a:off x="2616199" y="5749179"/>
            <a:ext cx="1661249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DDD48425-ED54-365D-D76D-A1BBCF99508A}"/>
              </a:ext>
            </a:extLst>
          </p:cNvPr>
          <p:cNvSpPr/>
          <p:nvPr/>
        </p:nvSpPr>
        <p:spPr bwMode="auto">
          <a:xfrm>
            <a:off x="2599451" y="5762703"/>
            <a:ext cx="2222224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12E133DA-6C7A-F6D1-BBE2-0594AD1E7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Induction Axiom: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       S(i-1)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  <a:sym typeface="Symbol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44B6D669-4E27-208A-0049-78BC61375D2F}"/>
              </a:ext>
            </a:extLst>
          </p:cNvPr>
          <p:cNvSpPr/>
          <p:nvPr/>
        </p:nvSpPr>
        <p:spPr bwMode="auto">
          <a:xfrm rot="17565761">
            <a:off x="2082430" y="1110221"/>
            <a:ext cx="2010757" cy="1391176"/>
          </a:xfrm>
          <a:prstGeom prst="ellipse">
            <a:avLst/>
          </a:prstGeom>
          <a:noFill/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7" name="Picture 2" descr="http://www.swordofthespirit.net/bulwark/mosesbush.gif">
            <a:extLst>
              <a:ext uri="{FF2B5EF4-FFF2-40B4-BE49-F238E27FC236}">
                <a16:creationId xmlns:a16="http://schemas.microsoft.com/office/drawing/2014/main" id="{C1285D6B-C4EC-1826-612D-50B4F981A2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169" y="2559084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AutoShape 55">
            <a:extLst>
              <a:ext uri="{FF2B5EF4-FFF2-40B4-BE49-F238E27FC236}">
                <a16:creationId xmlns:a16="http://schemas.microsoft.com/office/drawing/2014/main" id="{1D446840-3D5D-48E9-67AD-7DDD06526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406" y="2438400"/>
            <a:ext cx="5758794" cy="955503"/>
          </a:xfrm>
          <a:prstGeom prst="wedgeRoundRectCallout">
            <a:avLst>
              <a:gd name="adj1" fmla="val -54963"/>
              <a:gd name="adj2" fmla="val -28613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“weak” induction, I help you prove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assuring you of the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previous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9" name="AutoShape 55">
            <a:extLst>
              <a:ext uri="{FF2B5EF4-FFF2-40B4-BE49-F238E27FC236}">
                <a16:creationId xmlns:a16="http://schemas.microsoft.com/office/drawing/2014/main" id="{C09C48A8-A384-A1D9-4B07-C5C3E6157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7820" y="4953754"/>
            <a:ext cx="6089380" cy="608630"/>
          </a:xfrm>
          <a:prstGeom prst="wedgeRoundRectCallout">
            <a:avLst>
              <a:gd name="adj1" fmla="val -53163"/>
              <a:gd name="adj2" fmla="val -42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Thanks, sometimes this really helps prove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30" name="AutoShape 55">
            <a:extLst>
              <a:ext uri="{FF2B5EF4-FFF2-40B4-BE49-F238E27FC236}">
                <a16:creationId xmlns:a16="http://schemas.microsoft.com/office/drawing/2014/main" id="{BED73E36-AC4F-EA45-57C1-444AABDB9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406" y="3518571"/>
            <a:ext cx="5758794" cy="1343753"/>
          </a:xfrm>
          <a:prstGeom prst="wedgeRoundRectCallout">
            <a:avLst>
              <a:gd name="adj1" fmla="val -52718"/>
              <a:gd name="adj2" fmla="val -47172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“strong” induction, I help more by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assuring you of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all previous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S(0)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S(2)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S(3)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, …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0315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19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1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0" fill="hold">
                      <p:stCondLst>
                        <p:cond delay="indefinite"/>
                      </p:stCondLst>
                      <p:childTnLst>
                        <p:par>
                          <p:cTn id="151" fill="hold">
                            <p:stCondLst>
                              <p:cond delay="0"/>
                            </p:stCondLst>
                            <p:childTnLst>
                              <p:par>
                                <p:cTn id="152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53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54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5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8" fill="hold">
                      <p:stCondLst>
                        <p:cond delay="indefinite"/>
                      </p:stCondLst>
                      <p:childTnLst>
                        <p:par>
                          <p:cTn id="169" fill="hold">
                            <p:stCondLst>
                              <p:cond delay="0"/>
                            </p:stCondLst>
                            <p:childTnLst>
                              <p:par>
                                <p:cTn id="170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7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8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9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4" fill="hold">
                      <p:stCondLst>
                        <p:cond delay="indefinite"/>
                      </p:stCondLst>
                      <p:childTnLst>
                        <p:par>
                          <p:cTn id="205" fill="hold">
                            <p:stCondLst>
                              <p:cond delay="0"/>
                            </p:stCondLst>
                            <p:childTnLst>
                              <p:par>
                                <p:cTn id="206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207" dur="6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208" dur="6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09" dur="6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/>
      <p:bldP spid="2" grpId="0" animBg="1"/>
      <p:bldP spid="3" grpId="0" animBg="1"/>
      <p:bldP spid="4" grpId="0" animBg="1"/>
      <p:bldP spid="5" grpId="0" animBg="1"/>
      <p:bldP spid="14" grpId="0" animBg="1"/>
      <p:bldP spid="14" grpId="1" animBg="1"/>
      <p:bldP spid="15" grpId="0" animBg="1"/>
      <p:bldP spid="15" grpId="1" animBg="1"/>
      <p:bldP spid="16" grpId="0" animBg="1"/>
      <p:bldP spid="16" grpId="1" animBg="1"/>
      <p:bldP spid="17" grpId="0" animBg="1"/>
      <p:bldP spid="17" grpId="1" animBg="1"/>
      <p:bldP spid="18" grpId="0" animBg="1"/>
      <p:bldP spid="18" grpId="1" animBg="1"/>
      <p:bldP spid="19" grpId="0" animBg="1"/>
      <p:bldP spid="19" grpId="1" animBg="1"/>
      <p:bldP spid="20" grpId="0" animBg="1"/>
      <p:bldP spid="20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6" grpId="0" animBg="1"/>
      <p:bldP spid="28" grpId="0" animBg="1"/>
      <p:bldP spid="29" grpId="0" animBg="1"/>
      <p:bldP spid="30" grpId="0" animBg="1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6" name="Object 47"/>
          <p:cNvGraphicFramePr>
            <a:graphicFrameLocks noChangeAspect="1"/>
          </p:cNvGraphicFramePr>
          <p:nvPr/>
        </p:nvGraphicFramePr>
        <p:xfrm>
          <a:off x="7419975" y="135413"/>
          <a:ext cx="1636804" cy="71522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4832350" imgH="2254250" progId="MS_ClipArt_Gallery.2">
                  <p:embed/>
                </p:oleObj>
              </mc:Choice>
              <mc:Fallback>
                <p:oleObj name="Clip" r:id="rId3" imgW="4832350" imgH="2254250" progId="MS_ClipArt_Gallery.2">
                  <p:embed/>
                  <p:pic>
                    <p:nvPicPr>
                      <p:cNvPr id="116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19975" y="135413"/>
                        <a:ext cx="1636804" cy="7152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175166" y="4614884"/>
            <a:ext cx="545267" cy="957277"/>
            <a:chOff x="2308" y="1513"/>
            <a:chExt cx="1162" cy="2570"/>
          </a:xfrm>
        </p:grpSpPr>
        <p:grpSp>
          <p:nvGrpSpPr>
            <p:cNvPr id="93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1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2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3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4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5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6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94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5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6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7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8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9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0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8" name="Rectangle 6">
            <a:extLst>
              <a:ext uri="{FF2B5EF4-FFF2-40B4-BE49-F238E27FC236}">
                <a16:creationId xmlns:a16="http://schemas.microsoft.com/office/drawing/2014/main" id="{EF1BCDF1-CA46-46C5-A2A4-3B0A7AECE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Strong Induction</a:t>
            </a: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C3E39635-1CEB-4D7E-A7DA-BC143C5BC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469648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Strong Induction Axiom: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[(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∀j&lt;i S(j)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→S(i)]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]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∀iS(i)</a:t>
            </a: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  <a:sym typeface="Symbol" panose="05050102010706020507" pitchFamily="18" charset="2"/>
            </a:endParaRP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12E133DA-6C7A-F6D1-BBE2-0594AD1E7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Induction Axiom: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       S(i-1)S(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  <a:sym typeface="Symbol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44B6D669-4E27-208A-0049-78BC61375D2F}"/>
              </a:ext>
            </a:extLst>
          </p:cNvPr>
          <p:cNvSpPr/>
          <p:nvPr/>
        </p:nvSpPr>
        <p:spPr bwMode="auto">
          <a:xfrm rot="17565761">
            <a:off x="2082430" y="1110221"/>
            <a:ext cx="2010757" cy="1391176"/>
          </a:xfrm>
          <a:prstGeom prst="ellipse">
            <a:avLst/>
          </a:prstGeom>
          <a:noFill/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7" name="Picture 2" descr="http://www.swordofthespirit.net/bulwark/mosesbush.gif">
            <a:extLst>
              <a:ext uri="{FF2B5EF4-FFF2-40B4-BE49-F238E27FC236}">
                <a16:creationId xmlns:a16="http://schemas.microsoft.com/office/drawing/2014/main" id="{C1285D6B-C4EC-1826-612D-50B4F981A2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169" y="2559084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AutoShape 55">
            <a:extLst>
              <a:ext uri="{FF2B5EF4-FFF2-40B4-BE49-F238E27FC236}">
                <a16:creationId xmlns:a16="http://schemas.microsoft.com/office/drawing/2014/main" id="{1D446840-3D5D-48E9-67AD-7DDD06526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406" y="2438400"/>
            <a:ext cx="5758794" cy="955503"/>
          </a:xfrm>
          <a:prstGeom prst="wedgeRoundRectCallout">
            <a:avLst>
              <a:gd name="adj1" fmla="val -54963"/>
              <a:gd name="adj2" fmla="val -28613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“weak” induction, I help you prove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assuring you of the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previous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9" name="AutoShape 55">
            <a:extLst>
              <a:ext uri="{FF2B5EF4-FFF2-40B4-BE49-F238E27FC236}">
                <a16:creationId xmlns:a16="http://schemas.microsoft.com/office/drawing/2014/main" id="{C09C48A8-A384-A1D9-4B07-C5C3E6157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7820" y="4953754"/>
            <a:ext cx="6089380" cy="608630"/>
          </a:xfrm>
          <a:prstGeom prst="wedgeRoundRectCallout">
            <a:avLst>
              <a:gd name="adj1" fmla="val -53163"/>
              <a:gd name="adj2" fmla="val -42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Thanks, sometimes this really helps prove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30" name="AutoShape 55">
            <a:extLst>
              <a:ext uri="{FF2B5EF4-FFF2-40B4-BE49-F238E27FC236}">
                <a16:creationId xmlns:a16="http://schemas.microsoft.com/office/drawing/2014/main" id="{BED73E36-AC4F-EA45-57C1-444AABDB9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406" y="3518571"/>
            <a:ext cx="5758794" cy="1343753"/>
          </a:xfrm>
          <a:prstGeom prst="wedgeRoundRectCallout">
            <a:avLst>
              <a:gd name="adj1" fmla="val -52718"/>
              <a:gd name="adj2" fmla="val -47172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“strong” induction, I help more by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assuring you of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all previous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S(0)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S(2)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S(3)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…,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1" name="Oval 10">
            <a:extLst>
              <a:ext uri="{FF2B5EF4-FFF2-40B4-BE49-F238E27FC236}">
                <a16:creationId xmlns:a16="http://schemas.microsoft.com/office/drawing/2014/main" id="{323A9105-0A81-2B0E-75BC-CCD2942D00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7603" y="6334965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2" name="Oval 15">
            <a:extLst>
              <a:ext uri="{FF2B5EF4-FFF2-40B4-BE49-F238E27FC236}">
                <a16:creationId xmlns:a16="http://schemas.microsoft.com/office/drawing/2014/main" id="{481F3A3C-6940-CDC3-311A-DE13EDCC2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4178" y="6334965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3" name="Oval 10">
            <a:extLst>
              <a:ext uri="{FF2B5EF4-FFF2-40B4-BE49-F238E27FC236}">
                <a16:creationId xmlns:a16="http://schemas.microsoft.com/office/drawing/2014/main" id="{E6F02915-1A9B-7A35-EEED-5B6C3D8C9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4621" y="6334965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4" name="Oval 15">
            <a:extLst>
              <a:ext uri="{FF2B5EF4-FFF2-40B4-BE49-F238E27FC236}">
                <a16:creationId xmlns:a16="http://schemas.microsoft.com/office/drawing/2014/main" id="{FAF04721-6978-6226-FCEC-A74CA9D17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4628" y="6334965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5" name="Oval 15">
            <a:extLst>
              <a:ext uri="{FF2B5EF4-FFF2-40B4-BE49-F238E27FC236}">
                <a16:creationId xmlns:a16="http://schemas.microsoft.com/office/drawing/2014/main" id="{53A4D77F-30F4-F732-57F1-F1C526F2E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8899" y="6334965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7" name="Text Box 11">
            <a:extLst>
              <a:ext uri="{FF2B5EF4-FFF2-40B4-BE49-F238E27FC236}">
                <a16:creationId xmlns:a16="http://schemas.microsoft.com/office/drawing/2014/main" id="{6A11E07C-4118-C54F-4438-E6ABE517D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75931" y="5994966"/>
            <a:ext cx="6254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S(0)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4016F9A0-2AF1-80FC-DB1D-4AD19D1F8247}"/>
              </a:ext>
            </a:extLst>
          </p:cNvPr>
          <p:cNvSpPr/>
          <p:nvPr/>
        </p:nvSpPr>
        <p:spPr>
          <a:xfrm>
            <a:off x="5434859" y="6040659"/>
            <a:ext cx="54373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9" name="Text Box 11">
            <a:extLst>
              <a:ext uri="{FF2B5EF4-FFF2-40B4-BE49-F238E27FC236}">
                <a16:creationId xmlns:a16="http://schemas.microsoft.com/office/drawing/2014/main" id="{906DCCA0-8D8B-32B9-BC5B-9E703621DF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4508" y="5994966"/>
            <a:ext cx="6254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S(1)</a:t>
            </a:r>
          </a:p>
        </p:txBody>
      </p:sp>
      <p:sp>
        <p:nvSpPr>
          <p:cNvPr id="40" name="Text Box 11">
            <a:extLst>
              <a:ext uri="{FF2B5EF4-FFF2-40B4-BE49-F238E27FC236}">
                <a16:creationId xmlns:a16="http://schemas.microsoft.com/office/drawing/2014/main" id="{462C90E3-0FBA-5389-FD6A-57C9C2997F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3308" y="5994966"/>
            <a:ext cx="6254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S(2)</a:t>
            </a:r>
          </a:p>
        </p:txBody>
      </p:sp>
      <p:sp>
        <p:nvSpPr>
          <p:cNvPr id="41" name="Text Box 11">
            <a:extLst>
              <a:ext uri="{FF2B5EF4-FFF2-40B4-BE49-F238E27FC236}">
                <a16:creationId xmlns:a16="http://schemas.microsoft.com/office/drawing/2014/main" id="{91F815BF-B507-496A-FF50-531C23BCF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2108" y="5994966"/>
            <a:ext cx="6254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S(3)</a:t>
            </a:r>
          </a:p>
        </p:txBody>
      </p:sp>
      <p:sp>
        <p:nvSpPr>
          <p:cNvPr id="42" name="Text Box 11">
            <a:extLst>
              <a:ext uri="{FF2B5EF4-FFF2-40B4-BE49-F238E27FC236}">
                <a16:creationId xmlns:a16="http://schemas.microsoft.com/office/drawing/2014/main" id="{45A76AF4-167F-2F6C-2900-6308609EE7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84708" y="5994966"/>
            <a:ext cx="625492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S(4)</a:t>
            </a:r>
          </a:p>
        </p:txBody>
      </p:sp>
      <p:sp>
        <p:nvSpPr>
          <p:cNvPr id="43" name="Oval 15">
            <a:extLst>
              <a:ext uri="{FF2B5EF4-FFF2-40B4-BE49-F238E27FC236}">
                <a16:creationId xmlns:a16="http://schemas.microsoft.com/office/drawing/2014/main" id="{2069758E-0210-90D2-7C54-446F199AB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5630" y="6332378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4" name="Oval 15">
            <a:extLst>
              <a:ext uri="{FF2B5EF4-FFF2-40B4-BE49-F238E27FC236}">
                <a16:creationId xmlns:a16="http://schemas.microsoft.com/office/drawing/2014/main" id="{B9CE3E79-DA79-75CB-8193-4E9386DF77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901" y="6332378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6" name="Rectangle 45">
            <a:extLst>
              <a:ext uri="{FF2B5EF4-FFF2-40B4-BE49-F238E27FC236}">
                <a16:creationId xmlns:a16="http://schemas.microsoft.com/office/drawing/2014/main" id="{A8BB5F0C-3FBD-BFF7-DF1F-81C291A82504}"/>
              </a:ext>
            </a:extLst>
          </p:cNvPr>
          <p:cNvSpPr/>
          <p:nvPr/>
        </p:nvSpPr>
        <p:spPr>
          <a:xfrm>
            <a:off x="7684614" y="6036617"/>
            <a:ext cx="54373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…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" name="Text Box 11">
            <a:extLst>
              <a:ext uri="{FF2B5EF4-FFF2-40B4-BE49-F238E27FC236}">
                <a16:creationId xmlns:a16="http://schemas.microsoft.com/office/drawing/2014/main" id="{6C627F06-167A-3E69-0BD6-3F750184B1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85218" y="5990924"/>
            <a:ext cx="78098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-1)</a:t>
            </a:r>
          </a:p>
        </p:txBody>
      </p:sp>
      <p:sp>
        <p:nvSpPr>
          <p:cNvPr id="50" name="Text Box 11">
            <a:extLst>
              <a:ext uri="{FF2B5EF4-FFF2-40B4-BE49-F238E27FC236}">
                <a16:creationId xmlns:a16="http://schemas.microsoft.com/office/drawing/2014/main" id="{62DA2DE1-6555-F92F-B40D-6ACAF9AF1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3317" y="5990924"/>
            <a:ext cx="56778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772C36F1-97B3-320B-8B26-15E968E53F39}"/>
              </a:ext>
            </a:extLst>
          </p:cNvPr>
          <p:cNvSpPr/>
          <p:nvPr/>
        </p:nvSpPr>
        <p:spPr bwMode="auto">
          <a:xfrm>
            <a:off x="7097885" y="5925782"/>
            <a:ext cx="458450" cy="790497"/>
          </a:xfrm>
          <a:prstGeom prst="rect">
            <a:avLst/>
          </a:prstGeom>
          <a:noFill/>
          <a:ln w="127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130C76C1-AF78-672B-1F95-8844A6D27C5E}"/>
              </a:ext>
            </a:extLst>
          </p:cNvPr>
          <p:cNvSpPr/>
          <p:nvPr/>
        </p:nvSpPr>
        <p:spPr bwMode="auto">
          <a:xfrm>
            <a:off x="2695574" y="5925782"/>
            <a:ext cx="4379576" cy="790497"/>
          </a:xfrm>
          <a:prstGeom prst="rect">
            <a:avLst/>
          </a:prstGeom>
          <a:noFill/>
          <a:ln w="127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3" name="Line 17">
            <a:extLst>
              <a:ext uri="{FF2B5EF4-FFF2-40B4-BE49-F238E27FC236}">
                <a16:creationId xmlns:a16="http://schemas.microsoft.com/office/drawing/2014/main" id="{4993A6B6-3560-60E3-7BC8-5B97F8C96C9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58000" y="6414653"/>
            <a:ext cx="381000" cy="0"/>
          </a:xfrm>
          <a:prstGeom prst="line">
            <a:avLst/>
          </a:prstGeom>
          <a:noFill/>
          <a:ln w="28575">
            <a:solidFill>
              <a:srgbClr val="FF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711A94EA-3EFC-1F20-387F-F7A8C575D7DF}"/>
              </a:ext>
            </a:extLst>
          </p:cNvPr>
          <p:cNvSpPr/>
          <p:nvPr/>
        </p:nvSpPr>
        <p:spPr bwMode="auto">
          <a:xfrm>
            <a:off x="4800600" y="5519312"/>
            <a:ext cx="2451100" cy="393770"/>
          </a:xfrm>
          <a:custGeom>
            <a:avLst/>
            <a:gdLst>
              <a:gd name="connsiteX0" fmla="*/ 0 w 2451100"/>
              <a:gd name="connsiteY0" fmla="*/ 393770 h 393770"/>
              <a:gd name="connsiteX1" fmla="*/ 1422400 w 2451100"/>
              <a:gd name="connsiteY1" fmla="*/ 70 h 393770"/>
              <a:gd name="connsiteX2" fmla="*/ 2451100 w 2451100"/>
              <a:gd name="connsiteY2" fmla="*/ 368370 h 393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1100" h="393770">
                <a:moveTo>
                  <a:pt x="0" y="393770"/>
                </a:moveTo>
                <a:cubicBezTo>
                  <a:pt x="506941" y="199036"/>
                  <a:pt x="1013883" y="4303"/>
                  <a:pt x="1422400" y="70"/>
                </a:cubicBezTo>
                <a:cubicBezTo>
                  <a:pt x="1830917" y="-4163"/>
                  <a:pt x="2141008" y="182103"/>
                  <a:pt x="2451100" y="368370"/>
                </a:cubicBezTo>
              </a:path>
            </a:pathLst>
          </a:custGeom>
          <a:noFill/>
          <a:ln w="25400" cap="flat" cmpd="sng" algn="ctr">
            <a:solidFill>
              <a:srgbClr val="FF00FF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22BAC29-6577-95B8-A049-80E55FC39E5A}"/>
              </a:ext>
            </a:extLst>
          </p:cNvPr>
          <p:cNvSpPr txBox="1"/>
          <p:nvPr/>
        </p:nvSpPr>
        <p:spPr>
          <a:xfrm>
            <a:off x="2806874" y="1049809"/>
            <a:ext cx="16735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E6EA230F-E62D-FA78-3223-B605E9EC0D7E}"/>
              </a:ext>
            </a:extLst>
          </p:cNvPr>
          <p:cNvSpPr txBox="1"/>
          <p:nvPr/>
        </p:nvSpPr>
        <p:spPr>
          <a:xfrm>
            <a:off x="2971800" y="1882949"/>
            <a:ext cx="16735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S(j))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46739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5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5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6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7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4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9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9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10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0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10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0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11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1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9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11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21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2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23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4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25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6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2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8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29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1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49" grpId="0"/>
      <p:bldP spid="26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7" grpId="0"/>
      <p:bldP spid="38" grpId="0"/>
      <p:bldP spid="39" grpId="0"/>
      <p:bldP spid="40" grpId="0"/>
      <p:bldP spid="41" grpId="0"/>
      <p:bldP spid="42" grpId="0"/>
      <p:bldP spid="43" grpId="0" animBg="1"/>
      <p:bldP spid="47" grpId="0"/>
      <p:bldP spid="50" grpId="0"/>
      <p:bldP spid="51" grpId="0" animBg="1"/>
      <p:bldP spid="52" grpId="0" animBg="1"/>
      <p:bldP spid="53" grpId="0" animBg="1"/>
      <p:bldP spid="53" grpId="1" animBg="1"/>
      <p:bldP spid="54" grpId="0" animBg="1"/>
      <p:bldP spid="56" grpId="0"/>
      <p:bldP spid="58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6" name="Object 47"/>
          <p:cNvGraphicFramePr>
            <a:graphicFrameLocks noChangeAspect="1"/>
          </p:cNvGraphicFramePr>
          <p:nvPr/>
        </p:nvGraphicFramePr>
        <p:xfrm>
          <a:off x="7419975" y="135413"/>
          <a:ext cx="1636804" cy="71522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4832350" imgH="2254250" progId="MS_ClipArt_Gallery.2">
                  <p:embed/>
                </p:oleObj>
              </mc:Choice>
              <mc:Fallback>
                <p:oleObj name="Clip" r:id="rId3" imgW="4832350" imgH="2254250" progId="MS_ClipArt_Gallery.2">
                  <p:embed/>
                  <p:pic>
                    <p:nvPicPr>
                      <p:cNvPr id="116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19975" y="135413"/>
                        <a:ext cx="1636804" cy="7152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2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175166" y="4614884"/>
            <a:ext cx="545267" cy="957277"/>
            <a:chOff x="2308" y="1513"/>
            <a:chExt cx="1162" cy="2570"/>
          </a:xfrm>
        </p:grpSpPr>
        <p:grpSp>
          <p:nvGrpSpPr>
            <p:cNvPr id="93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1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2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3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4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5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6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94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5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6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7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8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9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0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8" name="Rectangle 6">
            <a:extLst>
              <a:ext uri="{FF2B5EF4-FFF2-40B4-BE49-F238E27FC236}">
                <a16:creationId xmlns:a16="http://schemas.microsoft.com/office/drawing/2014/main" id="{EF1BCDF1-CA46-46C5-A2A4-3B0A7AECE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Strong Induction</a:t>
            </a: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C3E39635-1CEB-4D7E-A7DA-BC143C5BC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469648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Strong Induction Axiom: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[(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∀j&lt;i S(j)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→S(i)]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]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∀iS(i)</a:t>
            </a: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  <a:sym typeface="Symbol" panose="05050102010706020507" pitchFamily="18" charset="2"/>
            </a:endParaRP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12E133DA-6C7A-F6D1-BBE2-0594AD1E7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Induction Axiom: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       S(i-1)S(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  <a:sym typeface="Symbol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44B6D669-4E27-208A-0049-78BC61375D2F}"/>
              </a:ext>
            </a:extLst>
          </p:cNvPr>
          <p:cNvSpPr/>
          <p:nvPr/>
        </p:nvSpPr>
        <p:spPr bwMode="auto">
          <a:xfrm rot="17565761">
            <a:off x="2082430" y="1110221"/>
            <a:ext cx="2010757" cy="1391176"/>
          </a:xfrm>
          <a:prstGeom prst="ellipse">
            <a:avLst/>
          </a:prstGeom>
          <a:noFill/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7" name="Picture 2" descr="http://www.swordofthespirit.net/bulwark/mosesbush.gif">
            <a:extLst>
              <a:ext uri="{FF2B5EF4-FFF2-40B4-BE49-F238E27FC236}">
                <a16:creationId xmlns:a16="http://schemas.microsoft.com/office/drawing/2014/main" id="{C1285D6B-C4EC-1826-612D-50B4F981A2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169" y="2559084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AutoShape 55">
            <a:extLst>
              <a:ext uri="{FF2B5EF4-FFF2-40B4-BE49-F238E27FC236}">
                <a16:creationId xmlns:a16="http://schemas.microsoft.com/office/drawing/2014/main" id="{1D446840-3D5D-48E9-67AD-7DDD06526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406" y="2438400"/>
            <a:ext cx="5758794" cy="955503"/>
          </a:xfrm>
          <a:prstGeom prst="wedgeRoundRectCallout">
            <a:avLst>
              <a:gd name="adj1" fmla="val -54963"/>
              <a:gd name="adj2" fmla="val -28613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“weak” induction, I help you prove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assuring you of the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previous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9" name="AutoShape 55">
            <a:extLst>
              <a:ext uri="{FF2B5EF4-FFF2-40B4-BE49-F238E27FC236}">
                <a16:creationId xmlns:a16="http://schemas.microsoft.com/office/drawing/2014/main" id="{C09C48A8-A384-A1D9-4B07-C5C3E61579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7820" y="4953754"/>
            <a:ext cx="6089380" cy="608630"/>
          </a:xfrm>
          <a:prstGeom prst="wedgeRoundRectCallout">
            <a:avLst>
              <a:gd name="adj1" fmla="val -53163"/>
              <a:gd name="adj2" fmla="val -42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Thanks, sometimes this really helps prove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30" name="AutoShape 55">
            <a:extLst>
              <a:ext uri="{FF2B5EF4-FFF2-40B4-BE49-F238E27FC236}">
                <a16:creationId xmlns:a16="http://schemas.microsoft.com/office/drawing/2014/main" id="{BED73E36-AC4F-EA45-57C1-444AABDB94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406" y="3518571"/>
            <a:ext cx="5758794" cy="1343753"/>
          </a:xfrm>
          <a:prstGeom prst="wedgeRoundRectCallout">
            <a:avLst>
              <a:gd name="adj1" fmla="val -52718"/>
              <a:gd name="adj2" fmla="val -47172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“strong” induction, I help more by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assuring you of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all previous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S(0)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S(2)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S(3)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…,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22BAC29-6577-95B8-A049-80E55FC39E5A}"/>
              </a:ext>
            </a:extLst>
          </p:cNvPr>
          <p:cNvSpPr txBox="1"/>
          <p:nvPr/>
        </p:nvSpPr>
        <p:spPr>
          <a:xfrm>
            <a:off x="2806874" y="1049809"/>
            <a:ext cx="16735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E6EA230F-E62D-FA78-3223-B605E9EC0D7E}"/>
              </a:ext>
            </a:extLst>
          </p:cNvPr>
          <p:cNvSpPr txBox="1"/>
          <p:nvPr/>
        </p:nvSpPr>
        <p:spPr>
          <a:xfrm>
            <a:off x="2971800" y="1882949"/>
            <a:ext cx="16735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S(j))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" name="Oval 10">
            <a:extLst>
              <a:ext uri="{FF2B5EF4-FFF2-40B4-BE49-F238E27FC236}">
                <a16:creationId xmlns:a16="http://schemas.microsoft.com/office/drawing/2014/main" id="{878941C0-4D22-5192-EB28-6CBAA4F59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37603" y="6394171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" name="Oval 15">
            <a:extLst>
              <a:ext uri="{FF2B5EF4-FFF2-40B4-BE49-F238E27FC236}">
                <a16:creationId xmlns:a16="http://schemas.microsoft.com/office/drawing/2014/main" id="{D0F698F0-608A-0C99-A133-5CC2EC52C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74178" y="6394171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" name="Oval 15">
            <a:extLst>
              <a:ext uri="{FF2B5EF4-FFF2-40B4-BE49-F238E27FC236}">
                <a16:creationId xmlns:a16="http://schemas.microsoft.com/office/drawing/2014/main" id="{C8D51759-797B-8EEA-A6F9-B7A28A84A9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4628" y="6394171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A4080529-4D42-944E-D549-0371BFF74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88899" y="6394171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1495BDA-3B83-31C1-7EB6-1CB1273D777E}"/>
              </a:ext>
            </a:extLst>
          </p:cNvPr>
          <p:cNvGrpSpPr/>
          <p:nvPr/>
        </p:nvGrpSpPr>
        <p:grpSpPr>
          <a:xfrm>
            <a:off x="2675931" y="5986419"/>
            <a:ext cx="3302667" cy="568913"/>
            <a:chOff x="2675931" y="3676162"/>
            <a:chExt cx="3302667" cy="568913"/>
          </a:xfrm>
        </p:grpSpPr>
        <p:sp>
          <p:nvSpPr>
            <p:cNvPr id="18" name="Text Box 11">
              <a:extLst>
                <a:ext uri="{FF2B5EF4-FFF2-40B4-BE49-F238E27FC236}">
                  <a16:creationId xmlns:a16="http://schemas.microsoft.com/office/drawing/2014/main" id="{4AAEACBD-D67F-FAA9-6D68-60C54E605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5931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S(0)</a:t>
              </a:r>
            </a:p>
          </p:txBody>
        </p:sp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F7E3B9AB-C400-F632-17B9-4100EF270448}"/>
                </a:ext>
              </a:extLst>
            </p:cNvPr>
            <p:cNvSpPr/>
            <p:nvPr/>
          </p:nvSpPr>
          <p:spPr>
            <a:xfrm>
              <a:off x="5434859" y="3721855"/>
              <a:ext cx="543739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Wingdings" panose="05000000000000000000" pitchFamily="2" charset="2"/>
                </a:rPr>
                <a:t>…</a:t>
              </a:r>
              <a:endPara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" name="Text Box 11">
              <a:extLst>
                <a:ext uri="{FF2B5EF4-FFF2-40B4-BE49-F238E27FC236}">
                  <a16:creationId xmlns:a16="http://schemas.microsoft.com/office/drawing/2014/main" id="{C5006F81-AAE8-7A86-2F89-3D7F14F785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845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S(1)</a:t>
              </a:r>
            </a:p>
          </p:txBody>
        </p:sp>
        <p:sp>
          <p:nvSpPr>
            <p:cNvPr id="21" name="Text Box 11">
              <a:extLst>
                <a:ext uri="{FF2B5EF4-FFF2-40B4-BE49-F238E27FC236}">
                  <a16:creationId xmlns:a16="http://schemas.microsoft.com/office/drawing/2014/main" id="{523E28F1-0E3D-5904-8FC0-56840517C7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433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S(2)</a:t>
              </a:r>
            </a:p>
          </p:txBody>
        </p:sp>
        <p:sp>
          <p:nvSpPr>
            <p:cNvPr id="22" name="Text Box 11">
              <a:extLst>
                <a:ext uri="{FF2B5EF4-FFF2-40B4-BE49-F238E27FC236}">
                  <a16:creationId xmlns:a16="http://schemas.microsoft.com/office/drawing/2014/main" id="{41A645D1-4016-18AF-F2BD-0BF1B4FE24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21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S(3)</a:t>
              </a:r>
            </a:p>
          </p:txBody>
        </p:sp>
        <p:sp>
          <p:nvSpPr>
            <p:cNvPr id="23" name="Text Box 11">
              <a:extLst>
                <a:ext uri="{FF2B5EF4-FFF2-40B4-BE49-F238E27FC236}">
                  <a16:creationId xmlns:a16="http://schemas.microsoft.com/office/drawing/2014/main" id="{A41F6140-8458-4783-EF7C-D4B626948B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84708" y="3676162"/>
              <a:ext cx="62549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1pPr>
              <a:lvl2pPr marL="742950" indent="-28575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2pPr>
              <a:lvl3pPr marL="11430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3pPr>
              <a:lvl4pPr marL="16002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4pPr>
              <a:lvl5pPr marL="2057400" indent="-228600" eaLnBrk="0" hangingPunct="0"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  <a:cs typeface="Arial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S(4)</a:t>
              </a:r>
            </a:p>
          </p:txBody>
        </p:sp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03E9C6E1-C859-BAF1-BF26-31DDAC094764}"/>
              </a:ext>
            </a:extLst>
          </p:cNvPr>
          <p:cNvSpPr/>
          <p:nvPr/>
        </p:nvSpPr>
        <p:spPr bwMode="auto">
          <a:xfrm>
            <a:off x="2734859" y="6075123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92B4BF7E-E19C-6157-3256-F97028967ACB}"/>
              </a:ext>
            </a:extLst>
          </p:cNvPr>
          <p:cNvSpPr/>
          <p:nvPr/>
        </p:nvSpPr>
        <p:spPr bwMode="auto">
          <a:xfrm>
            <a:off x="2614632" y="6075123"/>
            <a:ext cx="77768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" name="Oval 10">
            <a:extLst>
              <a:ext uri="{FF2B5EF4-FFF2-40B4-BE49-F238E27FC236}">
                <a16:creationId xmlns:a16="http://schemas.microsoft.com/office/drawing/2014/main" id="{280DFC72-75F3-320D-45A3-9CCBD823B9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4621" y="6394171"/>
            <a:ext cx="152400" cy="152400"/>
          </a:xfrm>
          <a:prstGeom prst="ellipse">
            <a:avLst/>
          </a:prstGeom>
          <a:solidFill>
            <a:srgbClr val="FFC000"/>
          </a:solidFill>
          <a:ln>
            <a:noFill/>
          </a:ln>
        </p:spPr>
        <p:txBody>
          <a:bodyPr wrap="none" anchor="ctr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33E13857-0C9F-6392-CBDD-A22BAB97630E}"/>
              </a:ext>
            </a:extLst>
          </p:cNvPr>
          <p:cNvSpPr/>
          <p:nvPr/>
        </p:nvSpPr>
        <p:spPr bwMode="auto">
          <a:xfrm>
            <a:off x="3262650" y="6075123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" name="Rectangle 56">
            <a:extLst>
              <a:ext uri="{FF2B5EF4-FFF2-40B4-BE49-F238E27FC236}">
                <a16:creationId xmlns:a16="http://schemas.microsoft.com/office/drawing/2014/main" id="{5864A16D-D062-C2BD-666B-10F858F02349}"/>
              </a:ext>
            </a:extLst>
          </p:cNvPr>
          <p:cNvSpPr/>
          <p:nvPr/>
        </p:nvSpPr>
        <p:spPr bwMode="auto">
          <a:xfrm>
            <a:off x="3790441" y="6075123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48F6CDB8-C9AB-6DB5-00DD-54A4BE876877}"/>
              </a:ext>
            </a:extLst>
          </p:cNvPr>
          <p:cNvSpPr/>
          <p:nvPr/>
        </p:nvSpPr>
        <p:spPr bwMode="auto">
          <a:xfrm>
            <a:off x="4343632" y="6075123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77685BAB-3C2E-92C6-CAF2-FED0AB1DDA9A}"/>
              </a:ext>
            </a:extLst>
          </p:cNvPr>
          <p:cNvSpPr/>
          <p:nvPr/>
        </p:nvSpPr>
        <p:spPr bwMode="auto">
          <a:xfrm>
            <a:off x="4858723" y="6075123"/>
            <a:ext cx="458450" cy="790497"/>
          </a:xfrm>
          <a:prstGeom prst="rect">
            <a:avLst/>
          </a:prstGeom>
          <a:noFill/>
          <a:ln w="127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924BC390-9534-DDAA-ADF4-DD8288009C83}"/>
              </a:ext>
            </a:extLst>
          </p:cNvPr>
          <p:cNvSpPr/>
          <p:nvPr/>
        </p:nvSpPr>
        <p:spPr bwMode="auto">
          <a:xfrm>
            <a:off x="2641599" y="6075123"/>
            <a:ext cx="559377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57225307-2A47-8C10-CD9F-D083010344A9}"/>
              </a:ext>
            </a:extLst>
          </p:cNvPr>
          <p:cNvSpPr/>
          <p:nvPr/>
        </p:nvSpPr>
        <p:spPr bwMode="auto">
          <a:xfrm>
            <a:off x="2641600" y="6075123"/>
            <a:ext cx="1095624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7FB5E8F3-53F1-6882-D684-C478D0BD2791}"/>
              </a:ext>
            </a:extLst>
          </p:cNvPr>
          <p:cNvSpPr/>
          <p:nvPr/>
        </p:nvSpPr>
        <p:spPr bwMode="auto">
          <a:xfrm>
            <a:off x="2616199" y="6075123"/>
            <a:ext cx="1661249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D2602FE2-6E79-361D-9972-559C9E7EBD98}"/>
              </a:ext>
            </a:extLst>
          </p:cNvPr>
          <p:cNvSpPr/>
          <p:nvPr/>
        </p:nvSpPr>
        <p:spPr bwMode="auto">
          <a:xfrm>
            <a:off x="2599451" y="6088647"/>
            <a:ext cx="2222224" cy="790497"/>
          </a:xfrm>
          <a:prstGeom prst="rect">
            <a:avLst/>
          </a:prstGeom>
          <a:noFill/>
          <a:ln w="12700" cap="flat" cmpd="sng" algn="ctr">
            <a:solidFill>
              <a:srgbClr val="F700FA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313878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9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animClr clrSpc="rgb" dir="cw">
                                      <p:cBhvr>
                                        <p:cTn id="1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1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5" dur="6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36" dur="6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7" dur="6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5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8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4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7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89" dur="6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  <p:set>
                                      <p:cBhvr>
                                        <p:cTn id="90" dur="6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1" dur="6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4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4" grpId="1" animBg="1"/>
      <p:bldP spid="36" grpId="0" animBg="1"/>
      <p:bldP spid="36" grpId="1" animBg="1"/>
      <p:bldP spid="45" grpId="0" animBg="1"/>
      <p:bldP spid="55" grpId="0" animBg="1"/>
      <p:bldP spid="55" grpId="1" animBg="1"/>
      <p:bldP spid="57" grpId="0" animBg="1"/>
      <p:bldP spid="57" grpId="1" animBg="1"/>
      <p:bldP spid="59" grpId="0" animBg="1"/>
      <p:bldP spid="59" grpId="1" animBg="1"/>
      <p:bldP spid="60" grpId="0" animBg="1"/>
      <p:bldP spid="60" grpId="1" animBg="1"/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4" grpId="1" animBg="1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6" name="Object 47"/>
          <p:cNvGraphicFramePr>
            <a:graphicFrameLocks noChangeAspect="1"/>
          </p:cNvGraphicFramePr>
          <p:nvPr/>
        </p:nvGraphicFramePr>
        <p:xfrm>
          <a:off x="7419975" y="135413"/>
          <a:ext cx="1636804" cy="71522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4832350" imgH="2254250" progId="MS_ClipArt_Gallery.2">
                  <p:embed/>
                </p:oleObj>
              </mc:Choice>
              <mc:Fallback>
                <p:oleObj name="Clip" r:id="rId3" imgW="4832350" imgH="2254250" progId="MS_ClipArt_Gallery.2">
                  <p:embed/>
                  <p:pic>
                    <p:nvPicPr>
                      <p:cNvPr id="116" name="Object 4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19975" y="135413"/>
                        <a:ext cx="1636804" cy="71522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</p:spPr>
                  </p:pic>
                </p:oleObj>
              </mc:Fallback>
            </mc:AlternateContent>
          </a:graphicData>
        </a:graphic>
      </p:graphicFrame>
      <p:sp>
        <p:nvSpPr>
          <p:cNvPr id="48" name="Rectangle 6">
            <a:extLst>
              <a:ext uri="{FF2B5EF4-FFF2-40B4-BE49-F238E27FC236}">
                <a16:creationId xmlns:a16="http://schemas.microsoft.com/office/drawing/2014/main" id="{EF1BCDF1-CA46-46C5-A2A4-3B0A7AECE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Strong Induction</a:t>
            </a: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C3E39635-1CEB-4D7E-A7DA-BC143C5BCB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469648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Strong Induction Axiom: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[(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∀j&lt;i S(j)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→S(i)]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]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→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pl-PL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∀iS(i)</a:t>
            </a: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  <a:sym typeface="Symbol" panose="05050102010706020507" pitchFamily="18" charset="2"/>
            </a:endParaRPr>
          </a:p>
        </p:txBody>
      </p:sp>
      <p:sp>
        <p:nvSpPr>
          <p:cNvPr id="25" name="Rectangle 5">
            <a:extLst>
              <a:ext uri="{FF2B5EF4-FFF2-40B4-BE49-F238E27FC236}">
                <a16:creationId xmlns:a16="http://schemas.microsoft.com/office/drawing/2014/main" id="{12E133DA-6C7A-F6D1-BBE2-0594AD1E7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Induction Axiom: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[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S(0)  &amp;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[       S(i-1)S(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]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Wingdings" panose="05000000000000000000" pitchFamily="2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  <a:sym typeface="Symbol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)</a:t>
            </a:r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44B6D669-4E27-208A-0049-78BC61375D2F}"/>
              </a:ext>
            </a:extLst>
          </p:cNvPr>
          <p:cNvSpPr/>
          <p:nvPr/>
        </p:nvSpPr>
        <p:spPr bwMode="auto">
          <a:xfrm rot="17565761">
            <a:off x="2082430" y="1110221"/>
            <a:ext cx="2010757" cy="1391176"/>
          </a:xfrm>
          <a:prstGeom prst="ellipse">
            <a:avLst/>
          </a:prstGeom>
          <a:noFill/>
          <a:ln w="38100" cap="flat" cmpd="sng" algn="ctr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7" name="Picture 2" descr="http://www.swordofthespirit.net/bulwark/mosesbush.gif">
            <a:extLst>
              <a:ext uri="{FF2B5EF4-FFF2-40B4-BE49-F238E27FC236}">
                <a16:creationId xmlns:a16="http://schemas.microsoft.com/office/drawing/2014/main" id="{C1285D6B-C4EC-1826-612D-50B4F981A2F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9169" y="2559084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" name="AutoShape 55">
            <a:extLst>
              <a:ext uri="{FF2B5EF4-FFF2-40B4-BE49-F238E27FC236}">
                <a16:creationId xmlns:a16="http://schemas.microsoft.com/office/drawing/2014/main" id="{1D446840-3D5D-48E9-67AD-7DDD06526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7405" y="2438400"/>
            <a:ext cx="6817426" cy="2133601"/>
          </a:xfrm>
          <a:prstGeom prst="wedgeRoundRectCallout">
            <a:avLst>
              <a:gd name="adj1" fmla="val -54963"/>
              <a:gd name="adj2" fmla="val -28613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“weak” induction can simulate “strong induction.</a:t>
            </a:r>
          </a:p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Strong:</a:t>
            </a:r>
          </a:p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“_____ true for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”</a:t>
            </a:r>
          </a:p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Weak:</a:t>
            </a:r>
          </a:p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“_____ true for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,…,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”</a:t>
            </a:r>
          </a:p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222BAC29-6577-95B8-A049-80E55FC39E5A}"/>
              </a:ext>
            </a:extLst>
          </p:cNvPr>
          <p:cNvSpPr txBox="1"/>
          <p:nvPr/>
        </p:nvSpPr>
        <p:spPr>
          <a:xfrm>
            <a:off x="2806874" y="1049809"/>
            <a:ext cx="16735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S(i-1)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E6EA230F-E62D-FA78-3223-B605E9EC0D7E}"/>
              </a:ext>
            </a:extLst>
          </p:cNvPr>
          <p:cNvSpPr txBox="1"/>
          <p:nvPr/>
        </p:nvSpPr>
        <p:spPr>
          <a:xfrm>
            <a:off x="2971800" y="1882949"/>
            <a:ext cx="16735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S(j))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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)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7207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AutoShape 55">
            <a:extLst>
              <a:ext uri="{FF2B5EF4-FFF2-40B4-BE49-F238E27FC236}">
                <a16:creationId xmlns:a16="http://schemas.microsoft.com/office/drawing/2014/main" id="{473A834B-4420-4DBC-BDFA-4290B6022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819401"/>
            <a:ext cx="4953000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S(0)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simply states that the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algorithm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works for every input of size 0.</a:t>
            </a:r>
          </a:p>
        </p:txBody>
      </p:sp>
      <p:sp>
        <p:nvSpPr>
          <p:cNvPr id="47" name="AutoShape 55">
            <a:extLst>
              <a:ext uri="{FF2B5EF4-FFF2-40B4-BE49-F238E27FC236}">
                <a16:creationId xmlns:a16="http://schemas.microsoft.com/office/drawing/2014/main" id="{473A834B-4420-4DBC-BDFA-4290B6022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5740" y="4619689"/>
            <a:ext cx="5972406" cy="1683107"/>
          </a:xfrm>
          <a:prstGeom prst="wedgeRoundRectCallout">
            <a:avLst>
              <a:gd name="adj1" fmla="val -52570"/>
              <a:gd name="adj2" fmla="val -5060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 like to expand this to proving that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algorithm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works on every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base case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.</a:t>
            </a:r>
          </a:p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These are inputs that are small enough that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 can solve them on my own.</a:t>
            </a:r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8637D729-84E9-44AA-B6AE-2B27A7B170F6}"/>
              </a:ext>
            </a:extLst>
          </p:cNvPr>
          <p:cNvSpPr/>
          <p:nvPr/>
        </p:nvSpPr>
        <p:spPr bwMode="auto">
          <a:xfrm>
            <a:off x="361950" y="1034324"/>
            <a:ext cx="934121" cy="471508"/>
          </a:xfrm>
          <a:prstGeom prst="ellipse">
            <a:avLst/>
          </a:prstGeom>
          <a:noFill/>
          <a:ln w="127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25" name="Group 29">
            <a:extLst>
              <a:ext uri="{FF2B5EF4-FFF2-40B4-BE49-F238E27FC236}">
                <a16:creationId xmlns:a16="http://schemas.microsoft.com/office/drawing/2014/main" id="{EFF7CCE9-B045-4A09-B213-322B64D249F6}"/>
              </a:ext>
            </a:extLst>
          </p:cNvPr>
          <p:cNvGrpSpPr>
            <a:grpSpLocks/>
          </p:cNvGrpSpPr>
          <p:nvPr/>
        </p:nvGrpSpPr>
        <p:grpSpPr bwMode="auto">
          <a:xfrm>
            <a:off x="217046" y="3870500"/>
            <a:ext cx="931353" cy="993870"/>
            <a:chOff x="2065" y="1551"/>
            <a:chExt cx="1628" cy="1988"/>
          </a:xfrm>
        </p:grpSpPr>
        <p:sp>
          <p:nvSpPr>
            <p:cNvPr id="26" name="Freeform 30">
              <a:extLst>
                <a:ext uri="{FF2B5EF4-FFF2-40B4-BE49-F238E27FC236}">
                  <a16:creationId xmlns:a16="http://schemas.microsoft.com/office/drawing/2014/main" id="{5E19A951-707D-41C2-B318-E4C0A6994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27" name="Freeform 31">
              <a:extLst>
                <a:ext uri="{FF2B5EF4-FFF2-40B4-BE49-F238E27FC236}">
                  <a16:creationId xmlns:a16="http://schemas.microsoft.com/office/drawing/2014/main" id="{492C5700-31CC-48CE-A605-E77E8BA04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28" name="Freeform 32">
              <a:extLst>
                <a:ext uri="{FF2B5EF4-FFF2-40B4-BE49-F238E27FC236}">
                  <a16:creationId xmlns:a16="http://schemas.microsoft.com/office/drawing/2014/main" id="{3D7BE376-38B4-4953-A488-04A67BBA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48" name="Freeform 33">
              <a:extLst>
                <a:ext uri="{FF2B5EF4-FFF2-40B4-BE49-F238E27FC236}">
                  <a16:creationId xmlns:a16="http://schemas.microsoft.com/office/drawing/2014/main" id="{AB731765-DA66-448C-92AC-EB76021D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1" name="Freeform 34">
              <a:extLst>
                <a:ext uri="{FF2B5EF4-FFF2-40B4-BE49-F238E27FC236}">
                  <a16:creationId xmlns:a16="http://schemas.microsoft.com/office/drawing/2014/main" id="{890590D9-5642-473A-ADC4-CB5E7FB57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2" name="Freeform 35">
              <a:extLst>
                <a:ext uri="{FF2B5EF4-FFF2-40B4-BE49-F238E27FC236}">
                  <a16:creationId xmlns:a16="http://schemas.microsoft.com/office/drawing/2014/main" id="{648D8038-DB09-408F-A4FB-44DFDECB5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3" name="Freeform 36">
              <a:extLst>
                <a:ext uri="{FF2B5EF4-FFF2-40B4-BE49-F238E27FC236}">
                  <a16:creationId xmlns:a16="http://schemas.microsoft.com/office/drawing/2014/main" id="{FDC69932-FDB7-4EA0-B4C6-F439D788F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4" name="Freeform 37">
              <a:extLst>
                <a:ext uri="{FF2B5EF4-FFF2-40B4-BE49-F238E27FC236}">
                  <a16:creationId xmlns:a16="http://schemas.microsoft.com/office/drawing/2014/main" id="{A2C54EFF-4538-4EEE-A70E-EEEE98FA9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5" name="Freeform 38">
              <a:extLst>
                <a:ext uri="{FF2B5EF4-FFF2-40B4-BE49-F238E27FC236}">
                  <a16:creationId xmlns:a16="http://schemas.microsoft.com/office/drawing/2014/main" id="{0BEEABF8-029E-4972-8C24-678D1D272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7" name="Freeform 39">
              <a:extLst>
                <a:ext uri="{FF2B5EF4-FFF2-40B4-BE49-F238E27FC236}">
                  <a16:creationId xmlns:a16="http://schemas.microsoft.com/office/drawing/2014/main" id="{965980FB-A42E-413F-AB9A-9CAD30FA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8" name="Freeform 40">
              <a:extLst>
                <a:ext uri="{FF2B5EF4-FFF2-40B4-BE49-F238E27FC236}">
                  <a16:creationId xmlns:a16="http://schemas.microsoft.com/office/drawing/2014/main" id="{A24BD1F5-0053-43C7-902C-310A684FC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9" name="Freeform 41">
              <a:extLst>
                <a:ext uri="{FF2B5EF4-FFF2-40B4-BE49-F238E27FC236}">
                  <a16:creationId xmlns:a16="http://schemas.microsoft.com/office/drawing/2014/main" id="{087A6094-8080-4184-86E1-9569150DD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Freeform 42">
              <a:extLst>
                <a:ext uri="{FF2B5EF4-FFF2-40B4-BE49-F238E27FC236}">
                  <a16:creationId xmlns:a16="http://schemas.microsoft.com/office/drawing/2014/main" id="{4841F25B-B2BB-4CC7-AA74-837BF6528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Freeform 43">
              <a:extLst>
                <a:ext uri="{FF2B5EF4-FFF2-40B4-BE49-F238E27FC236}">
                  <a16:creationId xmlns:a16="http://schemas.microsoft.com/office/drawing/2014/main" id="{73B396FE-0455-47CD-A739-10FDD31A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3" name="Freeform 44">
              <a:extLst>
                <a:ext uri="{FF2B5EF4-FFF2-40B4-BE49-F238E27FC236}">
                  <a16:creationId xmlns:a16="http://schemas.microsoft.com/office/drawing/2014/main" id="{8A76B6C8-3DD7-47AC-B53E-C85141AA19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Freeform 45">
              <a:extLst>
                <a:ext uri="{FF2B5EF4-FFF2-40B4-BE49-F238E27FC236}">
                  <a16:creationId xmlns:a16="http://schemas.microsoft.com/office/drawing/2014/main" id="{E3716E56-3201-4209-A648-194DE92AD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Freeform 46">
              <a:extLst>
                <a:ext uri="{FF2B5EF4-FFF2-40B4-BE49-F238E27FC236}">
                  <a16:creationId xmlns:a16="http://schemas.microsoft.com/office/drawing/2014/main" id="{94613155-FA87-494F-8A9F-2CA9983EE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66" name="AutoShape 35">
            <a:extLst>
              <a:ext uri="{FF2B5EF4-FFF2-40B4-BE49-F238E27FC236}">
                <a16:creationId xmlns:a16="http://schemas.microsoft.com/office/drawing/2014/main" id="{CE8AD798-C8D5-4BBC-B8C2-6D090F7C03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3674" y="3902288"/>
            <a:ext cx="5300526" cy="538870"/>
          </a:xfrm>
          <a:prstGeom prst="wedgeRoundRectCallout">
            <a:avLst>
              <a:gd name="adj1" fmla="val -53324"/>
              <a:gd name="adj2" fmla="val -21789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How many inputs can there be of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size 0?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44" name="Rectangle 6">
            <a:extLst>
              <a:ext uri="{FF2B5EF4-FFF2-40B4-BE49-F238E27FC236}">
                <a16:creationId xmlns:a16="http://schemas.microsoft.com/office/drawing/2014/main" id="{BD9AEB33-18E0-4607-B65D-347E29E422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07C50F66-D47C-44CC-81A4-ECDC45E24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49" name="Rectangle 5">
            <a:extLst>
              <a:ext uri="{FF2B5EF4-FFF2-40B4-BE49-F238E27FC236}">
                <a16:creationId xmlns:a16="http://schemas.microsoft.com/office/drawing/2014/main" id="{5A600985-10C2-45F4-A20B-064CAACB6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pic>
        <p:nvPicPr>
          <p:cNvPr id="67" name="Picture 9" descr="02-153">
            <a:extLst>
              <a:ext uri="{FF2B5EF4-FFF2-40B4-BE49-F238E27FC236}">
                <a16:creationId xmlns:a16="http://schemas.microsoft.com/office/drawing/2014/main" id="{3985D194-3941-4B7E-8D95-8C72D4F150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87399"/>
            <a:ext cx="4025312" cy="20462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" name="Oval 67">
            <a:extLst>
              <a:ext uri="{FF2B5EF4-FFF2-40B4-BE49-F238E27FC236}">
                <a16:creationId xmlns:a16="http://schemas.microsoft.com/office/drawing/2014/main" id="{3078D79A-414F-4257-B199-27BE8483BA62}"/>
              </a:ext>
            </a:extLst>
          </p:cNvPr>
          <p:cNvSpPr/>
          <p:nvPr/>
        </p:nvSpPr>
        <p:spPr bwMode="auto">
          <a:xfrm>
            <a:off x="5149496" y="775252"/>
            <a:ext cx="3613503" cy="297212"/>
          </a:xfrm>
          <a:prstGeom prst="ellipse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067950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7" grpId="0" animBg="1"/>
      <p:bldP spid="50" grpId="0" animBg="1"/>
      <p:bldP spid="66" grpId="0" animBg="1"/>
      <p:bldP spid="49" grpId="0"/>
      <p:bldP spid="68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AutoShape 55">
            <a:extLst>
              <a:ext uri="{FF2B5EF4-FFF2-40B4-BE49-F238E27FC236}">
                <a16:creationId xmlns:a16="http://schemas.microsoft.com/office/drawing/2014/main" id="{473A834B-4420-4DBC-BDFA-4290B6022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819401"/>
            <a:ext cx="4953000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S(0)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simply states that the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algorithm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works for every input of size 0.</a:t>
            </a:r>
          </a:p>
        </p:txBody>
      </p:sp>
      <p:sp>
        <p:nvSpPr>
          <p:cNvPr id="67" name="Rectangle 6">
            <a:extLst>
              <a:ext uri="{FF2B5EF4-FFF2-40B4-BE49-F238E27FC236}">
                <a16:creationId xmlns:a16="http://schemas.microsoft.com/office/drawing/2014/main" id="{0B4666FA-FDF2-4532-AA4C-5CC9956DB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A82C1FAC-6E21-49A1-B78D-B0F325D2898B}"/>
              </a:ext>
            </a:extLst>
          </p:cNvPr>
          <p:cNvGrpSpPr/>
          <p:nvPr/>
        </p:nvGrpSpPr>
        <p:grpSpPr>
          <a:xfrm>
            <a:off x="1299205" y="4155182"/>
            <a:ext cx="6545589" cy="1524117"/>
            <a:chOff x="1477634" y="3962400"/>
            <a:chExt cx="6545589" cy="1524117"/>
          </a:xfrm>
        </p:grpSpPr>
        <p:grpSp>
          <p:nvGrpSpPr>
            <p:cNvPr id="90" name="Group 137">
              <a:extLst>
                <a:ext uri="{FF2B5EF4-FFF2-40B4-BE49-F238E27FC236}">
                  <a16:creationId xmlns:a16="http://schemas.microsoft.com/office/drawing/2014/main" id="{6900D34C-BFBB-4C7B-96DC-63FC048096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257" y="4286366"/>
              <a:ext cx="5287966" cy="1200151"/>
              <a:chOff x="2160" y="1870"/>
              <a:chExt cx="3331" cy="756"/>
            </a:xfrm>
          </p:grpSpPr>
          <p:sp>
            <p:nvSpPr>
              <p:cNvPr id="108" name="Text Box 138">
                <a:extLst>
                  <a:ext uri="{FF2B5EF4-FFF2-40B4-BE49-F238E27FC236}">
                    <a16:creationId xmlns:a16="http://schemas.microsoft.com/office/drawing/2014/main" id="{385AEE45-D2FE-4CA1-9254-0690382F34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212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too small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109" name="Text Box 139">
                <a:extLst>
                  <a:ext uri="{FF2B5EF4-FFF2-40B4-BE49-F238E27FC236}">
                    <a16:creationId xmlns:a16="http://schemas.microsoft.com/office/drawing/2014/main" id="{CA5FB164-9E44-4457-BFD7-CA0186EA80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103"/>
                <a:ext cx="1288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" name="AutoShape 140">
                <a:extLst>
                  <a:ext uri="{FF2B5EF4-FFF2-40B4-BE49-F238E27FC236}">
                    <a16:creationId xmlns:a16="http://schemas.microsoft.com/office/drawing/2014/main" id="{36DA0381-887D-4715-9115-733FF3522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91" name="Group 90">
              <a:extLst>
                <a:ext uri="{FF2B5EF4-FFF2-40B4-BE49-F238E27FC236}">
                  <a16:creationId xmlns:a16="http://schemas.microsoft.com/office/drawing/2014/main" id="{7E2125F2-357A-41C2-9711-7457C9F21F03}"/>
                </a:ext>
              </a:extLst>
            </p:cNvPr>
            <p:cNvGrpSpPr/>
            <p:nvPr/>
          </p:nvGrpSpPr>
          <p:grpSpPr>
            <a:xfrm>
              <a:off x="1477634" y="4168053"/>
              <a:ext cx="1169988" cy="1169988"/>
              <a:chOff x="1477634" y="4168053"/>
              <a:chExt cx="1169988" cy="1169988"/>
            </a:xfrm>
          </p:grpSpPr>
          <p:pic>
            <p:nvPicPr>
              <p:cNvPr id="93" name="Picture 10">
                <a:extLst>
                  <a:ext uri="{FF2B5EF4-FFF2-40B4-BE49-F238E27FC236}">
                    <a16:creationId xmlns:a16="http://schemas.microsoft.com/office/drawing/2014/main" id="{B36441A9-BA9F-4865-9510-0C69D47DD66A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13452" y="4572000"/>
                <a:ext cx="339258" cy="4953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94" name="Picture 33">
                <a:extLst>
                  <a:ext uri="{FF2B5EF4-FFF2-40B4-BE49-F238E27FC236}">
                    <a16:creationId xmlns:a16="http://schemas.microsoft.com/office/drawing/2014/main" id="{39195AA9-2832-4C10-B807-1C6B5DC377C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48266" y="4648200"/>
                <a:ext cx="592332" cy="534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95" name="Group 141">
                <a:extLst>
                  <a:ext uri="{FF2B5EF4-FFF2-40B4-BE49-F238E27FC236}">
                    <a16:creationId xmlns:a16="http://schemas.microsoft.com/office/drawing/2014/main" id="{79AFE6D6-D01C-46D6-AED9-A9E19F3F6B9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477634" y="4168053"/>
                <a:ext cx="1169988" cy="1169988"/>
                <a:chOff x="4320" y="2016"/>
                <a:chExt cx="912" cy="912"/>
              </a:xfrm>
            </p:grpSpPr>
            <p:grpSp>
              <p:nvGrpSpPr>
                <p:cNvPr id="96" name="Group 142">
                  <a:extLst>
                    <a:ext uri="{FF2B5EF4-FFF2-40B4-BE49-F238E27FC236}">
                      <a16:creationId xmlns:a16="http://schemas.microsoft.com/office/drawing/2014/main" id="{07875C4D-CD80-4D16-BD68-1EBE4F67119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4320" y="2016"/>
                  <a:ext cx="912" cy="912"/>
                  <a:chOff x="2496" y="1104"/>
                  <a:chExt cx="912" cy="912"/>
                </a:xfrm>
              </p:grpSpPr>
              <p:grpSp>
                <p:nvGrpSpPr>
                  <p:cNvPr id="100" name="Group 146">
                    <a:extLst>
                      <a:ext uri="{FF2B5EF4-FFF2-40B4-BE49-F238E27FC236}">
                        <a16:creationId xmlns:a16="http://schemas.microsoft.com/office/drawing/2014/main" id="{B06C6B63-813D-45D7-915F-4598F5267B9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2360341">
                    <a:off x="2763" y="1259"/>
                    <a:ext cx="421" cy="527"/>
                    <a:chOff x="2227" y="1194"/>
                    <a:chExt cx="1944" cy="2413"/>
                  </a:xfrm>
                </p:grpSpPr>
                <p:sp>
                  <p:nvSpPr>
                    <p:cNvPr id="102" name="Freeform 147">
                      <a:extLst>
                        <a:ext uri="{FF2B5EF4-FFF2-40B4-BE49-F238E27FC236}">
                          <a16:creationId xmlns:a16="http://schemas.microsoft.com/office/drawing/2014/main" id="{4868B545-8876-4710-996D-72B3AFA9743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2 w 600"/>
                        <a:gd name="T37" fmla="*/ 1 h 608"/>
                        <a:gd name="T38" fmla="*/ 2 w 600"/>
                        <a:gd name="T39" fmla="*/ 1 h 608"/>
                        <a:gd name="T40" fmla="*/ 2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03" name="Freeform 148">
                      <a:extLst>
                        <a:ext uri="{FF2B5EF4-FFF2-40B4-BE49-F238E27FC236}">
                          <a16:creationId xmlns:a16="http://schemas.microsoft.com/office/drawing/2014/main" id="{4B7DF511-9354-46B6-BA6A-80A0B7E54489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2 w 619"/>
                        <a:gd name="T7" fmla="*/ 0 h 1085"/>
                        <a:gd name="T8" fmla="*/ 2 w 619"/>
                        <a:gd name="T9" fmla="*/ 1 h 1085"/>
                        <a:gd name="T10" fmla="*/ 2 w 619"/>
                        <a:gd name="T11" fmla="*/ 1 h 1085"/>
                        <a:gd name="T12" fmla="*/ 2 w 619"/>
                        <a:gd name="T13" fmla="*/ 1 h 1085"/>
                        <a:gd name="T14" fmla="*/ 2 w 619"/>
                        <a:gd name="T15" fmla="*/ 2 h 1085"/>
                        <a:gd name="T16" fmla="*/ 2 w 619"/>
                        <a:gd name="T17" fmla="*/ 3 h 1085"/>
                        <a:gd name="T18" fmla="*/ 1 w 619"/>
                        <a:gd name="T19" fmla="*/ 3 h 1085"/>
                        <a:gd name="T20" fmla="*/ 1 w 619"/>
                        <a:gd name="T21" fmla="*/ 4 h 1085"/>
                        <a:gd name="T22" fmla="*/ 1 w 619"/>
                        <a:gd name="T23" fmla="*/ 5 h 1085"/>
                        <a:gd name="T24" fmla="*/ 2 w 619"/>
                        <a:gd name="T25" fmla="*/ 5 h 1085"/>
                        <a:gd name="T26" fmla="*/ 2 w 619"/>
                        <a:gd name="T27" fmla="*/ 6 h 1085"/>
                        <a:gd name="T28" fmla="*/ 1 w 619"/>
                        <a:gd name="T29" fmla="*/ 7 h 1085"/>
                        <a:gd name="T30" fmla="*/ 1 w 619"/>
                        <a:gd name="T31" fmla="*/ 7 h 1085"/>
                        <a:gd name="T32" fmla="*/ 1 w 619"/>
                        <a:gd name="T33" fmla="*/ 7 h 1085"/>
                        <a:gd name="T34" fmla="*/ 1 w 619"/>
                        <a:gd name="T35" fmla="*/ 7 h 1085"/>
                        <a:gd name="T36" fmla="*/ 1 w 619"/>
                        <a:gd name="T37" fmla="*/ 7 h 1085"/>
                        <a:gd name="T38" fmla="*/ 1 w 619"/>
                        <a:gd name="T39" fmla="*/ 6 h 1085"/>
                        <a:gd name="T40" fmla="*/ 0 w 619"/>
                        <a:gd name="T41" fmla="*/ 5 h 1085"/>
                        <a:gd name="T42" fmla="*/ 1 w 619"/>
                        <a:gd name="T43" fmla="*/ 4 h 1085"/>
                        <a:gd name="T44" fmla="*/ 1 w 619"/>
                        <a:gd name="T45" fmla="*/ 3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04" name="Freeform 149">
                      <a:extLst>
                        <a:ext uri="{FF2B5EF4-FFF2-40B4-BE49-F238E27FC236}">
                          <a16:creationId xmlns:a16="http://schemas.microsoft.com/office/drawing/2014/main" id="{E1C1BBD9-1D58-4B35-AAEC-1040B57328E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13 w 782"/>
                        <a:gd name="T3" fmla="*/ 0 h 808"/>
                        <a:gd name="T4" fmla="*/ 275 w 782"/>
                        <a:gd name="T5" fmla="*/ 0 h 808"/>
                        <a:gd name="T6" fmla="*/ 580 w 782"/>
                        <a:gd name="T7" fmla="*/ 1 h 808"/>
                        <a:gd name="T8" fmla="*/ 941 w 782"/>
                        <a:gd name="T9" fmla="*/ 1 h 808"/>
                        <a:gd name="T10" fmla="*/ 1074 w 782"/>
                        <a:gd name="T11" fmla="*/ 1 h 808"/>
                        <a:gd name="T12" fmla="*/ 1135 w 782"/>
                        <a:gd name="T13" fmla="*/ 1 h 808"/>
                        <a:gd name="T14" fmla="*/ 1147 w 782"/>
                        <a:gd name="T15" fmla="*/ 1 h 808"/>
                        <a:gd name="T16" fmla="*/ 1107 w 782"/>
                        <a:gd name="T17" fmla="*/ 1 h 808"/>
                        <a:gd name="T18" fmla="*/ 995 w 782"/>
                        <a:gd name="T19" fmla="*/ 1 h 808"/>
                        <a:gd name="T20" fmla="*/ 851 w 782"/>
                        <a:gd name="T21" fmla="*/ 1 h 808"/>
                        <a:gd name="T22" fmla="*/ 746 w 782"/>
                        <a:gd name="T23" fmla="*/ 1 h 808"/>
                        <a:gd name="T24" fmla="*/ 698 w 782"/>
                        <a:gd name="T25" fmla="*/ 1 h 808"/>
                        <a:gd name="T26" fmla="*/ 667 w 782"/>
                        <a:gd name="T27" fmla="*/ 1 h 808"/>
                        <a:gd name="T28" fmla="*/ 678 w 782"/>
                        <a:gd name="T29" fmla="*/ 2 h 808"/>
                        <a:gd name="T30" fmla="*/ 686 w 782"/>
                        <a:gd name="T31" fmla="*/ 2 h 808"/>
                        <a:gd name="T32" fmla="*/ 815 w 782"/>
                        <a:gd name="T33" fmla="*/ 2 h 808"/>
                        <a:gd name="T34" fmla="*/ 1019 w 782"/>
                        <a:gd name="T35" fmla="*/ 2 h 808"/>
                        <a:gd name="T36" fmla="*/ 1147 w 782"/>
                        <a:gd name="T37" fmla="*/ 2 h 808"/>
                        <a:gd name="T38" fmla="*/ 1283 w 782"/>
                        <a:gd name="T39" fmla="*/ 2 h 808"/>
                        <a:gd name="T40" fmla="*/ 1325 w 782"/>
                        <a:gd name="T41" fmla="*/ 2 h 808"/>
                        <a:gd name="T42" fmla="*/ 1283 w 782"/>
                        <a:gd name="T43" fmla="*/ 2 h 808"/>
                        <a:gd name="T44" fmla="*/ 1228 w 782"/>
                        <a:gd name="T45" fmla="*/ 2 h 808"/>
                        <a:gd name="T46" fmla="*/ 1135 w 782"/>
                        <a:gd name="T47" fmla="*/ 2 h 808"/>
                        <a:gd name="T48" fmla="*/ 1013 w 782"/>
                        <a:gd name="T49" fmla="*/ 2 h 808"/>
                        <a:gd name="T50" fmla="*/ 881 w 782"/>
                        <a:gd name="T51" fmla="*/ 2 h 808"/>
                        <a:gd name="T52" fmla="*/ 667 w 782"/>
                        <a:gd name="T53" fmla="*/ 2 h 808"/>
                        <a:gd name="T54" fmla="*/ 601 w 782"/>
                        <a:gd name="T55" fmla="*/ 2 h 808"/>
                        <a:gd name="T56" fmla="*/ 566 w 782"/>
                        <a:gd name="T57" fmla="*/ 2 h 808"/>
                        <a:gd name="T58" fmla="*/ 566 w 782"/>
                        <a:gd name="T59" fmla="*/ 2 h 808"/>
                        <a:gd name="T60" fmla="*/ 566 w 782"/>
                        <a:gd name="T61" fmla="*/ 1 h 808"/>
                        <a:gd name="T62" fmla="*/ 658 w 782"/>
                        <a:gd name="T63" fmla="*/ 1 h 808"/>
                        <a:gd name="T64" fmla="*/ 794 w 782"/>
                        <a:gd name="T65" fmla="*/ 1 h 808"/>
                        <a:gd name="T66" fmla="*/ 915 w 782"/>
                        <a:gd name="T67" fmla="*/ 1 h 808"/>
                        <a:gd name="T68" fmla="*/ 990 w 782"/>
                        <a:gd name="T69" fmla="*/ 1 h 808"/>
                        <a:gd name="T70" fmla="*/ 1029 w 782"/>
                        <a:gd name="T71" fmla="*/ 1 h 808"/>
                        <a:gd name="T72" fmla="*/ 1013 w 782"/>
                        <a:gd name="T73" fmla="*/ 1 h 808"/>
                        <a:gd name="T74" fmla="*/ 957 w 782"/>
                        <a:gd name="T75" fmla="*/ 1 h 808"/>
                        <a:gd name="T76" fmla="*/ 881 w 782"/>
                        <a:gd name="T77" fmla="*/ 1 h 808"/>
                        <a:gd name="T78" fmla="*/ 794 w 782"/>
                        <a:gd name="T79" fmla="*/ 1 h 808"/>
                        <a:gd name="T80" fmla="*/ 607 w 782"/>
                        <a:gd name="T81" fmla="*/ 1 h 808"/>
                        <a:gd name="T82" fmla="*/ 327 w 782"/>
                        <a:gd name="T83" fmla="*/ 1 h 808"/>
                        <a:gd name="T84" fmla="*/ 118 w 782"/>
                        <a:gd name="T85" fmla="*/ 1 h 808"/>
                        <a:gd name="T86" fmla="*/ 3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05" name="Freeform 150">
                      <a:extLst>
                        <a:ext uri="{FF2B5EF4-FFF2-40B4-BE49-F238E27FC236}">
                          <a16:creationId xmlns:a16="http://schemas.microsoft.com/office/drawing/2014/main" id="{CD7A2E94-B163-45C2-B9BC-3E3B6B73272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7136 w 992"/>
                        <a:gd name="T1" fmla="*/ 1 h 770"/>
                        <a:gd name="T2" fmla="*/ 7271 w 992"/>
                        <a:gd name="T3" fmla="*/ 1 h 770"/>
                        <a:gd name="T4" fmla="*/ 7771 w 992"/>
                        <a:gd name="T5" fmla="*/ 1 h 770"/>
                        <a:gd name="T6" fmla="*/ 8390 w 992"/>
                        <a:gd name="T7" fmla="*/ 1 h 770"/>
                        <a:gd name="T8" fmla="*/ 8757 w 992"/>
                        <a:gd name="T9" fmla="*/ 1 h 770"/>
                        <a:gd name="T10" fmla="*/ 8596 w 992"/>
                        <a:gd name="T11" fmla="*/ 1 h 770"/>
                        <a:gd name="T12" fmla="*/ 8254 w 992"/>
                        <a:gd name="T13" fmla="*/ 1 h 770"/>
                        <a:gd name="T14" fmla="*/ 7569 w 992"/>
                        <a:gd name="T15" fmla="*/ 1 h 770"/>
                        <a:gd name="T16" fmla="*/ 6723 w 992"/>
                        <a:gd name="T17" fmla="*/ 1 h 770"/>
                        <a:gd name="T18" fmla="*/ 6018 w 992"/>
                        <a:gd name="T19" fmla="*/ 1 h 770"/>
                        <a:gd name="T20" fmla="*/ 5228 w 992"/>
                        <a:gd name="T21" fmla="*/ 1 h 770"/>
                        <a:gd name="T22" fmla="*/ 4475 w 992"/>
                        <a:gd name="T23" fmla="*/ 1 h 770"/>
                        <a:gd name="T24" fmla="*/ 3903 w 992"/>
                        <a:gd name="T25" fmla="*/ 1 h 770"/>
                        <a:gd name="T26" fmla="*/ 3694 w 992"/>
                        <a:gd name="T27" fmla="*/ 1 h 770"/>
                        <a:gd name="T28" fmla="*/ 3462 w 992"/>
                        <a:gd name="T29" fmla="*/ 1 h 770"/>
                        <a:gd name="T30" fmla="*/ 3190 w 992"/>
                        <a:gd name="T31" fmla="*/ 1 h 770"/>
                        <a:gd name="T32" fmla="*/ 2986 w 992"/>
                        <a:gd name="T33" fmla="*/ 1 h 770"/>
                        <a:gd name="T34" fmla="*/ 2986 w 992"/>
                        <a:gd name="T35" fmla="*/ 1 h 770"/>
                        <a:gd name="T36" fmla="*/ 2845 w 992"/>
                        <a:gd name="T37" fmla="*/ 1 h 770"/>
                        <a:gd name="T38" fmla="*/ 2455 w 992"/>
                        <a:gd name="T39" fmla="*/ 1 h 770"/>
                        <a:gd name="T40" fmla="*/ 1973 w 992"/>
                        <a:gd name="T41" fmla="*/ 1 h 770"/>
                        <a:gd name="T42" fmla="*/ 1525 w 992"/>
                        <a:gd name="T43" fmla="*/ 1 h 770"/>
                        <a:gd name="T44" fmla="*/ 1012 w 992"/>
                        <a:gd name="T45" fmla="*/ 1 h 770"/>
                        <a:gd name="T46" fmla="*/ 234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48 w 992"/>
                        <a:gd name="T53" fmla="*/ 1 h 770"/>
                        <a:gd name="T54" fmla="*/ 722 w 992"/>
                        <a:gd name="T55" fmla="*/ 1 h 770"/>
                        <a:gd name="T56" fmla="*/ 1045 w 992"/>
                        <a:gd name="T57" fmla="*/ 1 h 770"/>
                        <a:gd name="T58" fmla="*/ 1667 w 992"/>
                        <a:gd name="T59" fmla="*/ 1 h 770"/>
                        <a:gd name="T60" fmla="*/ 2271 w 992"/>
                        <a:gd name="T61" fmla="*/ 1 h 770"/>
                        <a:gd name="T62" fmla="*/ 2845 w 992"/>
                        <a:gd name="T63" fmla="*/ 1 h 770"/>
                        <a:gd name="T64" fmla="*/ 3665 w 992"/>
                        <a:gd name="T65" fmla="*/ 0 h 770"/>
                        <a:gd name="T66" fmla="*/ 3694 w 992"/>
                        <a:gd name="T67" fmla="*/ 1 h 770"/>
                        <a:gd name="T68" fmla="*/ 3509 w 992"/>
                        <a:gd name="T69" fmla="*/ 1 h 770"/>
                        <a:gd name="T70" fmla="*/ 3462 w 992"/>
                        <a:gd name="T71" fmla="*/ 1 h 770"/>
                        <a:gd name="T72" fmla="*/ 3694 w 992"/>
                        <a:gd name="T73" fmla="*/ 1 h 770"/>
                        <a:gd name="T74" fmla="*/ 4080 w 992"/>
                        <a:gd name="T75" fmla="*/ 1 h 770"/>
                        <a:gd name="T76" fmla="*/ 4409 w 992"/>
                        <a:gd name="T77" fmla="*/ 1 h 770"/>
                        <a:gd name="T78" fmla="*/ 4928 w 992"/>
                        <a:gd name="T79" fmla="*/ 1 h 770"/>
                        <a:gd name="T80" fmla="*/ 5430 w 992"/>
                        <a:gd name="T81" fmla="*/ 1 h 770"/>
                        <a:gd name="T82" fmla="*/ 5943 w 992"/>
                        <a:gd name="T83" fmla="*/ 1 h 770"/>
                        <a:gd name="T84" fmla="*/ 6619 w 992"/>
                        <a:gd name="T85" fmla="*/ 1 h 770"/>
                        <a:gd name="T86" fmla="*/ 7065 w 992"/>
                        <a:gd name="T87" fmla="*/ 1 h 770"/>
                        <a:gd name="T88" fmla="*/ 7136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06" name="Freeform 151">
                      <a:extLst>
                        <a:ext uri="{FF2B5EF4-FFF2-40B4-BE49-F238E27FC236}">
                          <a16:creationId xmlns:a16="http://schemas.microsoft.com/office/drawing/2014/main" id="{B607B015-8531-41CB-8E1B-5D7A8A8C821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2 w 699"/>
                        <a:gd name="T1" fmla="*/ 6 h 1216"/>
                        <a:gd name="T2" fmla="*/ 2 w 699"/>
                        <a:gd name="T3" fmla="*/ 7 h 1216"/>
                        <a:gd name="T4" fmla="*/ 2 w 699"/>
                        <a:gd name="T5" fmla="*/ 7 h 1216"/>
                        <a:gd name="T6" fmla="*/ 3 w 699"/>
                        <a:gd name="T7" fmla="*/ 7 h 1216"/>
                        <a:gd name="T8" fmla="*/ 3 w 699"/>
                        <a:gd name="T9" fmla="*/ 7 h 1216"/>
                        <a:gd name="T10" fmla="*/ 3 w 699"/>
                        <a:gd name="T11" fmla="*/ 8 h 1216"/>
                        <a:gd name="T12" fmla="*/ 3 w 699"/>
                        <a:gd name="T13" fmla="*/ 8 h 1216"/>
                        <a:gd name="T14" fmla="*/ 2 w 699"/>
                        <a:gd name="T15" fmla="*/ 7 h 1216"/>
                        <a:gd name="T16" fmla="*/ 1 w 699"/>
                        <a:gd name="T17" fmla="*/ 7 h 1216"/>
                        <a:gd name="T18" fmla="*/ 1 w 699"/>
                        <a:gd name="T19" fmla="*/ 6 h 1216"/>
                        <a:gd name="T20" fmla="*/ 1 w 699"/>
                        <a:gd name="T21" fmla="*/ 5 h 1216"/>
                        <a:gd name="T22" fmla="*/ 1 w 699"/>
                        <a:gd name="T23" fmla="*/ 4 h 1216"/>
                        <a:gd name="T24" fmla="*/ 1 w 699"/>
                        <a:gd name="T25" fmla="*/ 2 h 1216"/>
                        <a:gd name="T26" fmla="*/ 1 w 699"/>
                        <a:gd name="T27" fmla="*/ 2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2 h 1216"/>
                        <a:gd name="T74" fmla="*/ 1 w 699"/>
                        <a:gd name="T75" fmla="*/ 3 h 1216"/>
                        <a:gd name="T76" fmla="*/ 1 w 699"/>
                        <a:gd name="T77" fmla="*/ 4 h 1216"/>
                        <a:gd name="T78" fmla="*/ 1 w 699"/>
                        <a:gd name="T79" fmla="*/ 5 h 1216"/>
                        <a:gd name="T80" fmla="*/ 1 w 699"/>
                        <a:gd name="T81" fmla="*/ 6 h 1216"/>
                        <a:gd name="T82" fmla="*/ 2 w 699"/>
                        <a:gd name="T83" fmla="*/ 6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07" name="Freeform 152">
                      <a:extLst>
                        <a:ext uri="{FF2B5EF4-FFF2-40B4-BE49-F238E27FC236}">
                          <a16:creationId xmlns:a16="http://schemas.microsoft.com/office/drawing/2014/main" id="{8FA54043-445D-431D-95DD-9E7A90A4B804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2 w 915"/>
                        <a:gd name="T13" fmla="*/ 1 h 1139"/>
                        <a:gd name="T14" fmla="*/ 3 w 915"/>
                        <a:gd name="T15" fmla="*/ 1 h 1139"/>
                        <a:gd name="T16" fmla="*/ 3 w 915"/>
                        <a:gd name="T17" fmla="*/ 1 h 1139"/>
                        <a:gd name="T18" fmla="*/ 3 w 915"/>
                        <a:gd name="T19" fmla="*/ 1 h 1139"/>
                        <a:gd name="T20" fmla="*/ 3 w 915"/>
                        <a:gd name="T21" fmla="*/ 1 h 1139"/>
                        <a:gd name="T22" fmla="*/ 3 w 915"/>
                        <a:gd name="T23" fmla="*/ 1 h 1139"/>
                        <a:gd name="T24" fmla="*/ 3 w 915"/>
                        <a:gd name="T25" fmla="*/ 1 h 1139"/>
                        <a:gd name="T26" fmla="*/ 4 w 915"/>
                        <a:gd name="T27" fmla="*/ 1 h 1139"/>
                        <a:gd name="T28" fmla="*/ 4 w 915"/>
                        <a:gd name="T29" fmla="*/ 1 h 1139"/>
                        <a:gd name="T30" fmla="*/ 3 w 915"/>
                        <a:gd name="T31" fmla="*/ 1 h 1139"/>
                        <a:gd name="T32" fmla="*/ 3 w 915"/>
                        <a:gd name="T33" fmla="*/ 1 h 1139"/>
                        <a:gd name="T34" fmla="*/ 3 w 915"/>
                        <a:gd name="T35" fmla="*/ 1 h 1139"/>
                        <a:gd name="T36" fmla="*/ 3 w 915"/>
                        <a:gd name="T37" fmla="*/ 1 h 1139"/>
                        <a:gd name="T38" fmla="*/ 3 w 915"/>
                        <a:gd name="T39" fmla="*/ 1 h 1139"/>
                        <a:gd name="T40" fmla="*/ 3 w 915"/>
                        <a:gd name="T41" fmla="*/ 1 h 1139"/>
                        <a:gd name="T42" fmla="*/ 3 w 915"/>
                        <a:gd name="T43" fmla="*/ 1 h 1139"/>
                        <a:gd name="T44" fmla="*/ 3 w 915"/>
                        <a:gd name="T45" fmla="*/ 1 h 1139"/>
                        <a:gd name="T46" fmla="*/ 3 w 915"/>
                        <a:gd name="T47" fmla="*/ 0 h 1139"/>
                        <a:gd name="T48" fmla="*/ 3 w 915"/>
                        <a:gd name="T49" fmla="*/ 1 h 1139"/>
                        <a:gd name="T50" fmla="*/ 3 w 915"/>
                        <a:gd name="T51" fmla="*/ 1 h 1139"/>
                        <a:gd name="T52" fmla="*/ 3 w 915"/>
                        <a:gd name="T53" fmla="*/ 1 h 1139"/>
                        <a:gd name="T54" fmla="*/ 3 w 915"/>
                        <a:gd name="T55" fmla="*/ 1 h 1139"/>
                        <a:gd name="T56" fmla="*/ 3 w 915"/>
                        <a:gd name="T57" fmla="*/ 1 h 1139"/>
                        <a:gd name="T58" fmla="*/ 3 w 915"/>
                        <a:gd name="T59" fmla="*/ 1 h 1139"/>
                        <a:gd name="T60" fmla="*/ 3 w 915"/>
                        <a:gd name="T61" fmla="*/ 1 h 1139"/>
                        <a:gd name="T62" fmla="*/ 3 w 915"/>
                        <a:gd name="T63" fmla="*/ 1 h 1139"/>
                        <a:gd name="T64" fmla="*/ 3 w 915"/>
                        <a:gd name="T65" fmla="*/ 1 h 1139"/>
                        <a:gd name="T66" fmla="*/ 3 w 915"/>
                        <a:gd name="T67" fmla="*/ 1 h 1139"/>
                        <a:gd name="T68" fmla="*/ 3 w 915"/>
                        <a:gd name="T69" fmla="*/ 1 h 1139"/>
                        <a:gd name="T70" fmla="*/ 3 w 915"/>
                        <a:gd name="T71" fmla="*/ 1 h 1139"/>
                        <a:gd name="T72" fmla="*/ 3 w 915"/>
                        <a:gd name="T73" fmla="*/ 1 h 1139"/>
                        <a:gd name="T74" fmla="*/ 2 w 915"/>
                        <a:gd name="T75" fmla="*/ 1 h 1139"/>
                        <a:gd name="T76" fmla="*/ 2 w 915"/>
                        <a:gd name="T77" fmla="*/ 1 h 1139"/>
                        <a:gd name="T78" fmla="*/ 2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101" name="Oval 153">
                    <a:extLst>
                      <a:ext uri="{FF2B5EF4-FFF2-40B4-BE49-F238E27FC236}">
                        <a16:creationId xmlns:a16="http://schemas.microsoft.com/office/drawing/2014/main" id="{FD8D5908-D7FE-4455-BC28-F8A9E4D5F5E6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96" y="1104"/>
                    <a:ext cx="912" cy="912"/>
                  </a:xfrm>
                  <a:prstGeom prst="ellipse">
                    <a:avLst/>
                  </a:prstGeom>
                  <a:noFill/>
                  <a:ln w="63500">
                    <a:solidFill>
                      <a:srgbClr val="339966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grpSp>
              <p:nvGrpSpPr>
                <p:cNvPr id="97" name="Group 155">
                  <a:extLst>
                    <a:ext uri="{FF2B5EF4-FFF2-40B4-BE49-F238E27FC236}">
                      <a16:creationId xmlns:a16="http://schemas.microsoft.com/office/drawing/2014/main" id="{A3E0741D-1B18-43F3-94C7-E832C162006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4445" y="2112"/>
                  <a:ext cx="256" cy="210"/>
                  <a:chOff x="1728" y="2064"/>
                  <a:chExt cx="768" cy="672"/>
                </a:xfrm>
              </p:grpSpPr>
              <p:sp>
                <p:nvSpPr>
                  <p:cNvPr id="98" name="AutoShape 156">
                    <a:extLst>
                      <a:ext uri="{FF2B5EF4-FFF2-40B4-BE49-F238E27FC236}">
                        <a16:creationId xmlns:a16="http://schemas.microsoft.com/office/drawing/2014/main" id="{4122C52B-BB13-40D1-8921-EBF35B2C915E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rPr>
                      <a:t>small</a:t>
                    </a:r>
                    <a:endParaRPr kumimoji="0" lang="en-CA" altLang="en-US" sz="1400" b="0" i="0" u="none" strike="noStrike" kern="1200" cap="none" spc="0" normalizeH="0" baseline="-8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99" name="Line 157">
                    <a:extLst>
                      <a:ext uri="{FF2B5EF4-FFF2-40B4-BE49-F238E27FC236}">
                        <a16:creationId xmlns:a16="http://schemas.microsoft.com/office/drawing/2014/main" id="{EED90FD6-5071-4D9B-BF99-A0ED8495658D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</p:grpSp>
        </p:grpSp>
        <p:sp>
          <p:nvSpPr>
            <p:cNvPr id="92" name="Text Box 160">
              <a:extLst>
                <a:ext uri="{FF2B5EF4-FFF2-40B4-BE49-F238E27FC236}">
                  <a16:creationId xmlns:a16="http://schemas.microsoft.com/office/drawing/2014/main" id="{56036463-AC4C-47C5-A9B8-10DBC9AA3E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590" y="3962400"/>
              <a:ext cx="145745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Base Case</a:t>
              </a:r>
            </a:p>
          </p:txBody>
        </p:sp>
      </p:grpSp>
      <p:sp>
        <p:nvSpPr>
          <p:cNvPr id="111" name="Rectangle 5">
            <a:extLst>
              <a:ext uri="{FF2B5EF4-FFF2-40B4-BE49-F238E27FC236}">
                <a16:creationId xmlns:a16="http://schemas.microsoft.com/office/drawing/2014/main" id="{2CD80D35-AF00-4031-AA2A-AD4D05C851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112" name="Rectangle 5">
            <a:extLst>
              <a:ext uri="{FF2B5EF4-FFF2-40B4-BE49-F238E27FC236}">
                <a16:creationId xmlns:a16="http://schemas.microsoft.com/office/drawing/2014/main" id="{C6E311B6-577F-48BF-8615-CB23074B5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sp>
        <p:nvSpPr>
          <p:cNvPr id="113" name="Oval 112">
            <a:extLst>
              <a:ext uri="{FF2B5EF4-FFF2-40B4-BE49-F238E27FC236}">
                <a16:creationId xmlns:a16="http://schemas.microsoft.com/office/drawing/2014/main" id="{DEA64D76-8D1A-48DF-84F0-4C8D50E76481}"/>
              </a:ext>
            </a:extLst>
          </p:cNvPr>
          <p:cNvSpPr/>
          <p:nvPr/>
        </p:nvSpPr>
        <p:spPr bwMode="auto">
          <a:xfrm>
            <a:off x="361950" y="1034324"/>
            <a:ext cx="934121" cy="471508"/>
          </a:xfrm>
          <a:prstGeom prst="ellipse">
            <a:avLst/>
          </a:prstGeom>
          <a:noFill/>
          <a:ln w="127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pic>
        <p:nvPicPr>
          <p:cNvPr id="114" name="Picture 9" descr="02-153">
            <a:extLst>
              <a:ext uri="{FF2B5EF4-FFF2-40B4-BE49-F238E27FC236}">
                <a16:creationId xmlns:a16="http://schemas.microsoft.com/office/drawing/2014/main" id="{7637B2A7-8291-4CD3-B14F-E4FCE579A4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29200" y="87399"/>
            <a:ext cx="4025312" cy="20462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" name="Oval 114">
            <a:extLst>
              <a:ext uri="{FF2B5EF4-FFF2-40B4-BE49-F238E27FC236}">
                <a16:creationId xmlns:a16="http://schemas.microsoft.com/office/drawing/2014/main" id="{76B94039-2CB0-44BF-B14F-28DC42399262}"/>
              </a:ext>
            </a:extLst>
          </p:cNvPr>
          <p:cNvSpPr/>
          <p:nvPr/>
        </p:nvSpPr>
        <p:spPr bwMode="auto">
          <a:xfrm>
            <a:off x="5149496" y="775252"/>
            <a:ext cx="3613503" cy="297212"/>
          </a:xfrm>
          <a:prstGeom prst="ellipse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1566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AutoShape 55">
            <a:extLst>
              <a:ext uri="{FF2B5EF4-FFF2-40B4-BE49-F238E27FC236}">
                <a16:creationId xmlns:a16="http://schemas.microsoft.com/office/drawing/2014/main" id="{473A834B-4420-4DBC-BDFA-4290B6022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819401"/>
            <a:ext cx="4953000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indent="-285750" algn="ctr">
              <a:spcBef>
                <a:spcPts val="0"/>
              </a:spcBef>
              <a:buNone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My goal now is to prove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.</a:t>
            </a:r>
          </a:p>
        </p:txBody>
      </p:sp>
      <p:sp>
        <p:nvSpPr>
          <p:cNvPr id="44" name="AutoShape 55">
            <a:extLst>
              <a:ext uri="{FF2B5EF4-FFF2-40B4-BE49-F238E27FC236}">
                <a16:creationId xmlns:a16="http://schemas.microsoft.com/office/drawing/2014/main" id="{788D4220-3796-48A4-8454-6CF6D4A8E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858431"/>
            <a:ext cx="4114801" cy="877034"/>
          </a:xfrm>
          <a:prstGeom prst="wedgeRoundRectCallout">
            <a:avLst>
              <a:gd name="adj1" fmla="val 55313"/>
              <a:gd name="adj2" fmla="val -20214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To prove this using the game,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 first give you an arbitrary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49" name="Group 45">
            <a:extLst>
              <a:ext uri="{FF2B5EF4-FFF2-40B4-BE49-F238E27FC236}">
                <a16:creationId xmlns:a16="http://schemas.microsoft.com/office/drawing/2014/main" id="{6AF02AAF-D774-4295-BCA7-C982B92C90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49411" y="3581400"/>
            <a:ext cx="632884" cy="1270000"/>
            <a:chOff x="2593" y="768"/>
            <a:chExt cx="849" cy="1475"/>
          </a:xfrm>
        </p:grpSpPr>
        <p:sp>
          <p:nvSpPr>
            <p:cNvPr id="67" name="Freeform 46">
              <a:extLst>
                <a:ext uri="{FF2B5EF4-FFF2-40B4-BE49-F238E27FC236}">
                  <a16:creationId xmlns:a16="http://schemas.microsoft.com/office/drawing/2014/main" id="{A317D781-BB20-44DE-A863-5BD19BC6F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179"/>
              <a:ext cx="302" cy="308"/>
            </a:xfrm>
            <a:custGeom>
              <a:avLst/>
              <a:gdLst>
                <a:gd name="T0" fmla="*/ 220 w 302"/>
                <a:gd name="T1" fmla="*/ 225 h 308"/>
                <a:gd name="T2" fmla="*/ 220 w 302"/>
                <a:gd name="T3" fmla="*/ 197 h 308"/>
                <a:gd name="T4" fmla="*/ 216 w 302"/>
                <a:gd name="T5" fmla="*/ 159 h 308"/>
                <a:gd name="T6" fmla="*/ 208 w 302"/>
                <a:gd name="T7" fmla="*/ 135 h 308"/>
                <a:gd name="T8" fmla="*/ 198 w 302"/>
                <a:gd name="T9" fmla="*/ 116 h 308"/>
                <a:gd name="T10" fmla="*/ 181 w 302"/>
                <a:gd name="T11" fmla="*/ 93 h 308"/>
                <a:gd name="T12" fmla="*/ 193 w 302"/>
                <a:gd name="T13" fmla="*/ 80 h 308"/>
                <a:gd name="T14" fmla="*/ 199 w 302"/>
                <a:gd name="T15" fmla="*/ 60 h 308"/>
                <a:gd name="T16" fmla="*/ 196 w 302"/>
                <a:gd name="T17" fmla="*/ 38 h 308"/>
                <a:gd name="T18" fmla="*/ 184 w 302"/>
                <a:gd name="T19" fmla="*/ 18 h 308"/>
                <a:gd name="T20" fmla="*/ 163 w 302"/>
                <a:gd name="T21" fmla="*/ 5 h 308"/>
                <a:gd name="T22" fmla="*/ 142 w 302"/>
                <a:gd name="T23" fmla="*/ 0 h 308"/>
                <a:gd name="T24" fmla="*/ 136 w 302"/>
                <a:gd name="T25" fmla="*/ 9 h 308"/>
                <a:gd name="T26" fmla="*/ 148 w 302"/>
                <a:gd name="T27" fmla="*/ 15 h 308"/>
                <a:gd name="T28" fmla="*/ 160 w 302"/>
                <a:gd name="T29" fmla="*/ 23 h 308"/>
                <a:gd name="T30" fmla="*/ 172 w 302"/>
                <a:gd name="T31" fmla="*/ 39 h 308"/>
                <a:gd name="T32" fmla="*/ 171 w 302"/>
                <a:gd name="T33" fmla="*/ 57 h 308"/>
                <a:gd name="T34" fmla="*/ 157 w 302"/>
                <a:gd name="T35" fmla="*/ 71 h 308"/>
                <a:gd name="T36" fmla="*/ 151 w 302"/>
                <a:gd name="T37" fmla="*/ 74 h 308"/>
                <a:gd name="T38" fmla="*/ 117 w 302"/>
                <a:gd name="T39" fmla="*/ 71 h 308"/>
                <a:gd name="T40" fmla="*/ 93 w 302"/>
                <a:gd name="T41" fmla="*/ 74 h 308"/>
                <a:gd name="T42" fmla="*/ 69 w 302"/>
                <a:gd name="T43" fmla="*/ 84 h 308"/>
                <a:gd name="T44" fmla="*/ 64 w 302"/>
                <a:gd name="T45" fmla="*/ 87 h 308"/>
                <a:gd name="T46" fmla="*/ 45 w 302"/>
                <a:gd name="T47" fmla="*/ 75 h 308"/>
                <a:gd name="T48" fmla="*/ 28 w 302"/>
                <a:gd name="T49" fmla="*/ 59 h 308"/>
                <a:gd name="T50" fmla="*/ 25 w 302"/>
                <a:gd name="T51" fmla="*/ 48 h 308"/>
                <a:gd name="T52" fmla="*/ 30 w 302"/>
                <a:gd name="T53" fmla="*/ 36 h 308"/>
                <a:gd name="T54" fmla="*/ 43 w 302"/>
                <a:gd name="T55" fmla="*/ 29 h 308"/>
                <a:gd name="T56" fmla="*/ 48 w 302"/>
                <a:gd name="T57" fmla="*/ 20 h 308"/>
                <a:gd name="T58" fmla="*/ 40 w 302"/>
                <a:gd name="T59" fmla="*/ 15 h 308"/>
                <a:gd name="T60" fmla="*/ 25 w 302"/>
                <a:gd name="T61" fmla="*/ 18 h 308"/>
                <a:gd name="T62" fmla="*/ 6 w 302"/>
                <a:gd name="T63" fmla="*/ 36 h 308"/>
                <a:gd name="T64" fmla="*/ 0 w 302"/>
                <a:gd name="T65" fmla="*/ 56 h 308"/>
                <a:gd name="T66" fmla="*/ 6 w 302"/>
                <a:gd name="T67" fmla="*/ 74 h 308"/>
                <a:gd name="T68" fmla="*/ 22 w 302"/>
                <a:gd name="T69" fmla="*/ 93 h 308"/>
                <a:gd name="T70" fmla="*/ 40 w 302"/>
                <a:gd name="T71" fmla="*/ 107 h 308"/>
                <a:gd name="T72" fmla="*/ 25 w 302"/>
                <a:gd name="T73" fmla="*/ 140 h 308"/>
                <a:gd name="T74" fmla="*/ 22 w 302"/>
                <a:gd name="T75" fmla="*/ 171 h 308"/>
                <a:gd name="T76" fmla="*/ 24 w 302"/>
                <a:gd name="T77" fmla="*/ 204 h 308"/>
                <a:gd name="T78" fmla="*/ 27 w 302"/>
                <a:gd name="T79" fmla="*/ 233 h 308"/>
                <a:gd name="T80" fmla="*/ 39 w 302"/>
                <a:gd name="T81" fmla="*/ 258 h 308"/>
                <a:gd name="T82" fmla="*/ 55 w 302"/>
                <a:gd name="T83" fmla="*/ 278 h 308"/>
                <a:gd name="T84" fmla="*/ 79 w 302"/>
                <a:gd name="T85" fmla="*/ 293 h 308"/>
                <a:gd name="T86" fmla="*/ 99 w 302"/>
                <a:gd name="T87" fmla="*/ 303 h 308"/>
                <a:gd name="T88" fmla="*/ 124 w 302"/>
                <a:gd name="T89" fmla="*/ 308 h 308"/>
                <a:gd name="T90" fmla="*/ 148 w 302"/>
                <a:gd name="T91" fmla="*/ 308 h 308"/>
                <a:gd name="T92" fmla="*/ 172 w 302"/>
                <a:gd name="T93" fmla="*/ 305 h 308"/>
                <a:gd name="T94" fmla="*/ 196 w 302"/>
                <a:gd name="T95" fmla="*/ 297 h 308"/>
                <a:gd name="T96" fmla="*/ 208 w 302"/>
                <a:gd name="T97" fmla="*/ 284 h 308"/>
                <a:gd name="T98" fmla="*/ 220 w 302"/>
                <a:gd name="T99" fmla="*/ 266 h 308"/>
                <a:gd name="T100" fmla="*/ 253 w 302"/>
                <a:gd name="T101" fmla="*/ 278 h 308"/>
                <a:gd name="T102" fmla="*/ 273 w 302"/>
                <a:gd name="T103" fmla="*/ 288 h 308"/>
                <a:gd name="T104" fmla="*/ 288 w 302"/>
                <a:gd name="T105" fmla="*/ 290 h 308"/>
                <a:gd name="T106" fmla="*/ 298 w 302"/>
                <a:gd name="T107" fmla="*/ 281 h 308"/>
                <a:gd name="T108" fmla="*/ 302 w 302"/>
                <a:gd name="T109" fmla="*/ 269 h 308"/>
                <a:gd name="T110" fmla="*/ 294 w 302"/>
                <a:gd name="T111" fmla="*/ 254 h 308"/>
                <a:gd name="T112" fmla="*/ 270 w 302"/>
                <a:gd name="T113" fmla="*/ 243 h 308"/>
                <a:gd name="T114" fmla="*/ 238 w 302"/>
                <a:gd name="T115" fmla="*/ 236 h 308"/>
                <a:gd name="T116" fmla="*/ 220 w 302"/>
                <a:gd name="T117" fmla="*/ 225 h 30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02"/>
                <a:gd name="T178" fmla="*/ 0 h 308"/>
                <a:gd name="T179" fmla="*/ 302 w 302"/>
                <a:gd name="T180" fmla="*/ 308 h 30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02" h="308">
                  <a:moveTo>
                    <a:pt x="220" y="225"/>
                  </a:moveTo>
                  <a:lnTo>
                    <a:pt x="220" y="197"/>
                  </a:lnTo>
                  <a:lnTo>
                    <a:pt x="216" y="159"/>
                  </a:lnTo>
                  <a:lnTo>
                    <a:pt x="208" y="135"/>
                  </a:lnTo>
                  <a:lnTo>
                    <a:pt x="198" y="116"/>
                  </a:lnTo>
                  <a:lnTo>
                    <a:pt x="181" y="93"/>
                  </a:lnTo>
                  <a:lnTo>
                    <a:pt x="193" y="80"/>
                  </a:lnTo>
                  <a:lnTo>
                    <a:pt x="199" y="60"/>
                  </a:lnTo>
                  <a:lnTo>
                    <a:pt x="196" y="38"/>
                  </a:lnTo>
                  <a:lnTo>
                    <a:pt x="184" y="18"/>
                  </a:lnTo>
                  <a:lnTo>
                    <a:pt x="163" y="5"/>
                  </a:lnTo>
                  <a:lnTo>
                    <a:pt x="142" y="0"/>
                  </a:lnTo>
                  <a:lnTo>
                    <a:pt x="136" y="9"/>
                  </a:lnTo>
                  <a:lnTo>
                    <a:pt x="148" y="15"/>
                  </a:lnTo>
                  <a:lnTo>
                    <a:pt x="160" y="23"/>
                  </a:lnTo>
                  <a:lnTo>
                    <a:pt x="172" y="39"/>
                  </a:lnTo>
                  <a:lnTo>
                    <a:pt x="171" y="57"/>
                  </a:lnTo>
                  <a:lnTo>
                    <a:pt x="157" y="71"/>
                  </a:lnTo>
                  <a:lnTo>
                    <a:pt x="151" y="74"/>
                  </a:lnTo>
                  <a:lnTo>
                    <a:pt x="117" y="71"/>
                  </a:lnTo>
                  <a:lnTo>
                    <a:pt x="93" y="74"/>
                  </a:lnTo>
                  <a:lnTo>
                    <a:pt x="69" y="84"/>
                  </a:lnTo>
                  <a:lnTo>
                    <a:pt x="64" y="87"/>
                  </a:lnTo>
                  <a:lnTo>
                    <a:pt x="45" y="75"/>
                  </a:lnTo>
                  <a:lnTo>
                    <a:pt x="28" y="59"/>
                  </a:lnTo>
                  <a:lnTo>
                    <a:pt x="25" y="48"/>
                  </a:lnTo>
                  <a:lnTo>
                    <a:pt x="30" y="36"/>
                  </a:lnTo>
                  <a:lnTo>
                    <a:pt x="43" y="29"/>
                  </a:lnTo>
                  <a:lnTo>
                    <a:pt x="48" y="20"/>
                  </a:lnTo>
                  <a:lnTo>
                    <a:pt x="40" y="15"/>
                  </a:lnTo>
                  <a:lnTo>
                    <a:pt x="25" y="18"/>
                  </a:lnTo>
                  <a:lnTo>
                    <a:pt x="6" y="36"/>
                  </a:lnTo>
                  <a:lnTo>
                    <a:pt x="0" y="56"/>
                  </a:lnTo>
                  <a:lnTo>
                    <a:pt x="6" y="74"/>
                  </a:lnTo>
                  <a:lnTo>
                    <a:pt x="22" y="93"/>
                  </a:lnTo>
                  <a:lnTo>
                    <a:pt x="40" y="107"/>
                  </a:lnTo>
                  <a:lnTo>
                    <a:pt x="25" y="140"/>
                  </a:lnTo>
                  <a:lnTo>
                    <a:pt x="22" y="171"/>
                  </a:lnTo>
                  <a:lnTo>
                    <a:pt x="24" y="204"/>
                  </a:lnTo>
                  <a:lnTo>
                    <a:pt x="27" y="233"/>
                  </a:lnTo>
                  <a:lnTo>
                    <a:pt x="39" y="258"/>
                  </a:lnTo>
                  <a:lnTo>
                    <a:pt x="55" y="278"/>
                  </a:lnTo>
                  <a:lnTo>
                    <a:pt x="79" y="293"/>
                  </a:lnTo>
                  <a:lnTo>
                    <a:pt x="99" y="303"/>
                  </a:lnTo>
                  <a:lnTo>
                    <a:pt x="124" y="308"/>
                  </a:lnTo>
                  <a:lnTo>
                    <a:pt x="148" y="308"/>
                  </a:lnTo>
                  <a:lnTo>
                    <a:pt x="172" y="305"/>
                  </a:lnTo>
                  <a:lnTo>
                    <a:pt x="196" y="297"/>
                  </a:lnTo>
                  <a:lnTo>
                    <a:pt x="208" y="284"/>
                  </a:lnTo>
                  <a:lnTo>
                    <a:pt x="220" y="266"/>
                  </a:lnTo>
                  <a:lnTo>
                    <a:pt x="253" y="278"/>
                  </a:lnTo>
                  <a:lnTo>
                    <a:pt x="273" y="288"/>
                  </a:lnTo>
                  <a:lnTo>
                    <a:pt x="288" y="290"/>
                  </a:lnTo>
                  <a:lnTo>
                    <a:pt x="298" y="281"/>
                  </a:lnTo>
                  <a:lnTo>
                    <a:pt x="302" y="269"/>
                  </a:lnTo>
                  <a:lnTo>
                    <a:pt x="294" y="254"/>
                  </a:lnTo>
                  <a:lnTo>
                    <a:pt x="270" y="243"/>
                  </a:lnTo>
                  <a:lnTo>
                    <a:pt x="238" y="236"/>
                  </a:lnTo>
                  <a:lnTo>
                    <a:pt x="220" y="22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47">
              <a:extLst>
                <a:ext uri="{FF2B5EF4-FFF2-40B4-BE49-F238E27FC236}">
                  <a16:creationId xmlns:a16="http://schemas.microsoft.com/office/drawing/2014/main" id="{CEF578E9-91F8-47EB-BA5C-0DCE5BE8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8"/>
              <a:ext cx="216" cy="346"/>
            </a:xfrm>
            <a:custGeom>
              <a:avLst/>
              <a:gdLst>
                <a:gd name="T0" fmla="*/ 45 w 216"/>
                <a:gd name="T1" fmla="*/ 18 h 346"/>
                <a:gd name="T2" fmla="*/ 57 w 216"/>
                <a:gd name="T3" fmla="*/ 8 h 346"/>
                <a:gd name="T4" fmla="*/ 78 w 216"/>
                <a:gd name="T5" fmla="*/ 0 h 346"/>
                <a:gd name="T6" fmla="*/ 99 w 216"/>
                <a:gd name="T7" fmla="*/ 2 h 346"/>
                <a:gd name="T8" fmla="*/ 117 w 216"/>
                <a:gd name="T9" fmla="*/ 5 h 346"/>
                <a:gd name="T10" fmla="*/ 140 w 216"/>
                <a:gd name="T11" fmla="*/ 12 h 346"/>
                <a:gd name="T12" fmla="*/ 158 w 216"/>
                <a:gd name="T13" fmla="*/ 28 h 346"/>
                <a:gd name="T14" fmla="*/ 174 w 216"/>
                <a:gd name="T15" fmla="*/ 44 h 346"/>
                <a:gd name="T16" fmla="*/ 191 w 216"/>
                <a:gd name="T17" fmla="*/ 73 h 346"/>
                <a:gd name="T18" fmla="*/ 203 w 216"/>
                <a:gd name="T19" fmla="*/ 104 h 346"/>
                <a:gd name="T20" fmla="*/ 210 w 216"/>
                <a:gd name="T21" fmla="*/ 139 h 346"/>
                <a:gd name="T22" fmla="*/ 215 w 216"/>
                <a:gd name="T23" fmla="*/ 173 h 346"/>
                <a:gd name="T24" fmla="*/ 216 w 216"/>
                <a:gd name="T25" fmla="*/ 211 h 346"/>
                <a:gd name="T26" fmla="*/ 210 w 216"/>
                <a:gd name="T27" fmla="*/ 245 h 346"/>
                <a:gd name="T28" fmla="*/ 206 w 216"/>
                <a:gd name="T29" fmla="*/ 271 h 346"/>
                <a:gd name="T30" fmla="*/ 195 w 216"/>
                <a:gd name="T31" fmla="*/ 299 h 346"/>
                <a:gd name="T32" fmla="*/ 176 w 216"/>
                <a:gd name="T33" fmla="*/ 320 h 346"/>
                <a:gd name="T34" fmla="*/ 150 w 216"/>
                <a:gd name="T35" fmla="*/ 337 h 346"/>
                <a:gd name="T36" fmla="*/ 114 w 216"/>
                <a:gd name="T37" fmla="*/ 344 h 346"/>
                <a:gd name="T38" fmla="*/ 78 w 216"/>
                <a:gd name="T39" fmla="*/ 346 h 346"/>
                <a:gd name="T40" fmla="*/ 50 w 216"/>
                <a:gd name="T41" fmla="*/ 340 h 346"/>
                <a:gd name="T42" fmla="*/ 24 w 216"/>
                <a:gd name="T43" fmla="*/ 325 h 346"/>
                <a:gd name="T44" fmla="*/ 9 w 216"/>
                <a:gd name="T45" fmla="*/ 302 h 346"/>
                <a:gd name="T46" fmla="*/ 0 w 216"/>
                <a:gd name="T47" fmla="*/ 268 h 346"/>
                <a:gd name="T48" fmla="*/ 3 w 216"/>
                <a:gd name="T49" fmla="*/ 236 h 346"/>
                <a:gd name="T50" fmla="*/ 17 w 216"/>
                <a:gd name="T51" fmla="*/ 211 h 346"/>
                <a:gd name="T52" fmla="*/ 30 w 216"/>
                <a:gd name="T53" fmla="*/ 193 h 346"/>
                <a:gd name="T54" fmla="*/ 42 w 216"/>
                <a:gd name="T55" fmla="*/ 175 h 346"/>
                <a:gd name="T56" fmla="*/ 47 w 216"/>
                <a:gd name="T57" fmla="*/ 155 h 346"/>
                <a:gd name="T58" fmla="*/ 45 w 216"/>
                <a:gd name="T59" fmla="*/ 134 h 346"/>
                <a:gd name="T60" fmla="*/ 38 w 216"/>
                <a:gd name="T61" fmla="*/ 109 h 346"/>
                <a:gd name="T62" fmla="*/ 32 w 216"/>
                <a:gd name="T63" fmla="*/ 85 h 346"/>
                <a:gd name="T64" fmla="*/ 30 w 216"/>
                <a:gd name="T65" fmla="*/ 59 h 346"/>
                <a:gd name="T66" fmla="*/ 35 w 216"/>
                <a:gd name="T67" fmla="*/ 34 h 346"/>
                <a:gd name="T68" fmla="*/ 45 w 216"/>
                <a:gd name="T69" fmla="*/ 18 h 3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6"/>
                <a:gd name="T106" fmla="*/ 0 h 346"/>
                <a:gd name="T107" fmla="*/ 216 w 216"/>
                <a:gd name="T108" fmla="*/ 346 h 34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6" h="346">
                  <a:moveTo>
                    <a:pt x="45" y="18"/>
                  </a:moveTo>
                  <a:lnTo>
                    <a:pt x="57" y="8"/>
                  </a:lnTo>
                  <a:lnTo>
                    <a:pt x="78" y="0"/>
                  </a:lnTo>
                  <a:lnTo>
                    <a:pt x="99" y="2"/>
                  </a:lnTo>
                  <a:lnTo>
                    <a:pt x="117" y="5"/>
                  </a:lnTo>
                  <a:lnTo>
                    <a:pt x="140" y="12"/>
                  </a:lnTo>
                  <a:lnTo>
                    <a:pt x="158" y="28"/>
                  </a:lnTo>
                  <a:lnTo>
                    <a:pt x="174" y="44"/>
                  </a:lnTo>
                  <a:lnTo>
                    <a:pt x="191" y="73"/>
                  </a:lnTo>
                  <a:lnTo>
                    <a:pt x="203" y="104"/>
                  </a:lnTo>
                  <a:lnTo>
                    <a:pt x="210" y="139"/>
                  </a:lnTo>
                  <a:lnTo>
                    <a:pt x="215" y="173"/>
                  </a:lnTo>
                  <a:lnTo>
                    <a:pt x="216" y="211"/>
                  </a:lnTo>
                  <a:lnTo>
                    <a:pt x="210" y="245"/>
                  </a:lnTo>
                  <a:lnTo>
                    <a:pt x="206" y="271"/>
                  </a:lnTo>
                  <a:lnTo>
                    <a:pt x="195" y="299"/>
                  </a:lnTo>
                  <a:lnTo>
                    <a:pt x="176" y="320"/>
                  </a:lnTo>
                  <a:lnTo>
                    <a:pt x="150" y="337"/>
                  </a:lnTo>
                  <a:lnTo>
                    <a:pt x="114" y="344"/>
                  </a:lnTo>
                  <a:lnTo>
                    <a:pt x="78" y="346"/>
                  </a:lnTo>
                  <a:lnTo>
                    <a:pt x="50" y="340"/>
                  </a:lnTo>
                  <a:lnTo>
                    <a:pt x="24" y="325"/>
                  </a:lnTo>
                  <a:lnTo>
                    <a:pt x="9" y="302"/>
                  </a:lnTo>
                  <a:lnTo>
                    <a:pt x="0" y="268"/>
                  </a:lnTo>
                  <a:lnTo>
                    <a:pt x="3" y="236"/>
                  </a:lnTo>
                  <a:lnTo>
                    <a:pt x="17" y="211"/>
                  </a:lnTo>
                  <a:lnTo>
                    <a:pt x="30" y="193"/>
                  </a:lnTo>
                  <a:lnTo>
                    <a:pt x="42" y="175"/>
                  </a:lnTo>
                  <a:lnTo>
                    <a:pt x="47" y="155"/>
                  </a:lnTo>
                  <a:lnTo>
                    <a:pt x="45" y="134"/>
                  </a:lnTo>
                  <a:lnTo>
                    <a:pt x="38" y="109"/>
                  </a:lnTo>
                  <a:lnTo>
                    <a:pt x="32" y="85"/>
                  </a:lnTo>
                  <a:lnTo>
                    <a:pt x="30" y="59"/>
                  </a:lnTo>
                  <a:lnTo>
                    <a:pt x="35" y="34"/>
                  </a:lnTo>
                  <a:lnTo>
                    <a:pt x="45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48">
              <a:extLst>
                <a:ext uri="{FF2B5EF4-FFF2-40B4-BE49-F238E27FC236}">
                  <a16:creationId xmlns:a16="http://schemas.microsoft.com/office/drawing/2014/main" id="{DB1AD5B6-7E01-490D-9BE5-5219A570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15"/>
              <a:ext cx="321" cy="165"/>
            </a:xfrm>
            <a:custGeom>
              <a:avLst/>
              <a:gdLst>
                <a:gd name="T0" fmla="*/ 254 w 321"/>
                <a:gd name="T1" fmla="*/ 36 h 165"/>
                <a:gd name="T2" fmla="*/ 269 w 321"/>
                <a:gd name="T3" fmla="*/ 15 h 165"/>
                <a:gd name="T4" fmla="*/ 294 w 321"/>
                <a:gd name="T5" fmla="*/ 0 h 165"/>
                <a:gd name="T6" fmla="*/ 311 w 321"/>
                <a:gd name="T7" fmla="*/ 3 h 165"/>
                <a:gd name="T8" fmla="*/ 321 w 321"/>
                <a:gd name="T9" fmla="*/ 18 h 165"/>
                <a:gd name="T10" fmla="*/ 318 w 321"/>
                <a:gd name="T11" fmla="*/ 50 h 165"/>
                <a:gd name="T12" fmla="*/ 306 w 321"/>
                <a:gd name="T13" fmla="*/ 80 h 165"/>
                <a:gd name="T14" fmla="*/ 282 w 321"/>
                <a:gd name="T15" fmla="*/ 98 h 165"/>
                <a:gd name="T16" fmla="*/ 243 w 321"/>
                <a:gd name="T17" fmla="*/ 119 h 165"/>
                <a:gd name="T18" fmla="*/ 207 w 321"/>
                <a:gd name="T19" fmla="*/ 147 h 165"/>
                <a:gd name="T20" fmla="*/ 179 w 321"/>
                <a:gd name="T21" fmla="*/ 165 h 165"/>
                <a:gd name="T22" fmla="*/ 162 w 321"/>
                <a:gd name="T23" fmla="*/ 164 h 165"/>
                <a:gd name="T24" fmla="*/ 137 w 321"/>
                <a:gd name="T25" fmla="*/ 149 h 165"/>
                <a:gd name="T26" fmla="*/ 104 w 321"/>
                <a:gd name="T27" fmla="*/ 116 h 165"/>
                <a:gd name="T28" fmla="*/ 75 w 321"/>
                <a:gd name="T29" fmla="*/ 93 h 165"/>
                <a:gd name="T30" fmla="*/ 62 w 321"/>
                <a:gd name="T31" fmla="*/ 98 h 165"/>
                <a:gd name="T32" fmla="*/ 54 w 321"/>
                <a:gd name="T33" fmla="*/ 116 h 165"/>
                <a:gd name="T34" fmla="*/ 50 w 321"/>
                <a:gd name="T35" fmla="*/ 117 h 165"/>
                <a:gd name="T36" fmla="*/ 24 w 321"/>
                <a:gd name="T37" fmla="*/ 120 h 165"/>
                <a:gd name="T38" fmla="*/ 9 w 321"/>
                <a:gd name="T39" fmla="*/ 107 h 165"/>
                <a:gd name="T40" fmla="*/ 2 w 321"/>
                <a:gd name="T41" fmla="*/ 75 h 165"/>
                <a:gd name="T42" fmla="*/ 0 w 321"/>
                <a:gd name="T43" fmla="*/ 30 h 165"/>
                <a:gd name="T44" fmla="*/ 18 w 321"/>
                <a:gd name="T45" fmla="*/ 9 h 165"/>
                <a:gd name="T46" fmla="*/ 45 w 321"/>
                <a:gd name="T47" fmla="*/ 9 h 165"/>
                <a:gd name="T48" fmla="*/ 69 w 321"/>
                <a:gd name="T49" fmla="*/ 20 h 165"/>
                <a:gd name="T50" fmla="*/ 89 w 321"/>
                <a:gd name="T51" fmla="*/ 51 h 165"/>
                <a:gd name="T52" fmla="*/ 104 w 321"/>
                <a:gd name="T53" fmla="*/ 77 h 165"/>
                <a:gd name="T54" fmla="*/ 126 w 321"/>
                <a:gd name="T55" fmla="*/ 101 h 165"/>
                <a:gd name="T56" fmla="*/ 152 w 321"/>
                <a:gd name="T57" fmla="*/ 120 h 165"/>
                <a:gd name="T58" fmla="*/ 171 w 321"/>
                <a:gd name="T59" fmla="*/ 123 h 165"/>
                <a:gd name="T60" fmla="*/ 189 w 321"/>
                <a:gd name="T61" fmla="*/ 116 h 165"/>
                <a:gd name="T62" fmla="*/ 212 w 321"/>
                <a:gd name="T63" fmla="*/ 96 h 165"/>
                <a:gd name="T64" fmla="*/ 231 w 321"/>
                <a:gd name="T65" fmla="*/ 72 h 165"/>
                <a:gd name="T66" fmla="*/ 254 w 321"/>
                <a:gd name="T67" fmla="*/ 36 h 16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21"/>
                <a:gd name="T103" fmla="*/ 0 h 165"/>
                <a:gd name="T104" fmla="*/ 321 w 321"/>
                <a:gd name="T105" fmla="*/ 165 h 16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21" h="165">
                  <a:moveTo>
                    <a:pt x="254" y="36"/>
                  </a:moveTo>
                  <a:lnTo>
                    <a:pt x="269" y="15"/>
                  </a:lnTo>
                  <a:lnTo>
                    <a:pt x="294" y="0"/>
                  </a:lnTo>
                  <a:lnTo>
                    <a:pt x="311" y="3"/>
                  </a:lnTo>
                  <a:lnTo>
                    <a:pt x="321" y="18"/>
                  </a:lnTo>
                  <a:lnTo>
                    <a:pt x="318" y="50"/>
                  </a:lnTo>
                  <a:lnTo>
                    <a:pt x="306" y="80"/>
                  </a:lnTo>
                  <a:lnTo>
                    <a:pt x="282" y="98"/>
                  </a:lnTo>
                  <a:lnTo>
                    <a:pt x="243" y="119"/>
                  </a:lnTo>
                  <a:lnTo>
                    <a:pt x="207" y="147"/>
                  </a:lnTo>
                  <a:lnTo>
                    <a:pt x="179" y="165"/>
                  </a:lnTo>
                  <a:lnTo>
                    <a:pt x="162" y="164"/>
                  </a:lnTo>
                  <a:lnTo>
                    <a:pt x="137" y="149"/>
                  </a:lnTo>
                  <a:lnTo>
                    <a:pt x="104" y="116"/>
                  </a:lnTo>
                  <a:lnTo>
                    <a:pt x="75" y="93"/>
                  </a:lnTo>
                  <a:lnTo>
                    <a:pt x="62" y="98"/>
                  </a:lnTo>
                  <a:lnTo>
                    <a:pt x="54" y="116"/>
                  </a:lnTo>
                  <a:lnTo>
                    <a:pt x="50" y="117"/>
                  </a:lnTo>
                  <a:lnTo>
                    <a:pt x="24" y="120"/>
                  </a:lnTo>
                  <a:lnTo>
                    <a:pt x="9" y="107"/>
                  </a:lnTo>
                  <a:lnTo>
                    <a:pt x="2" y="75"/>
                  </a:lnTo>
                  <a:lnTo>
                    <a:pt x="0" y="30"/>
                  </a:lnTo>
                  <a:lnTo>
                    <a:pt x="18" y="9"/>
                  </a:lnTo>
                  <a:lnTo>
                    <a:pt x="45" y="9"/>
                  </a:lnTo>
                  <a:lnTo>
                    <a:pt x="69" y="20"/>
                  </a:lnTo>
                  <a:lnTo>
                    <a:pt x="89" y="51"/>
                  </a:lnTo>
                  <a:lnTo>
                    <a:pt x="104" y="77"/>
                  </a:lnTo>
                  <a:lnTo>
                    <a:pt x="126" y="101"/>
                  </a:lnTo>
                  <a:lnTo>
                    <a:pt x="152" y="120"/>
                  </a:lnTo>
                  <a:lnTo>
                    <a:pt x="171" y="123"/>
                  </a:lnTo>
                  <a:lnTo>
                    <a:pt x="189" y="116"/>
                  </a:lnTo>
                  <a:lnTo>
                    <a:pt x="212" y="96"/>
                  </a:lnTo>
                  <a:lnTo>
                    <a:pt x="231" y="72"/>
                  </a:lnTo>
                  <a:lnTo>
                    <a:pt x="254" y="3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49">
              <a:extLst>
                <a:ext uri="{FF2B5EF4-FFF2-40B4-BE49-F238E27FC236}">
                  <a16:creationId xmlns:a16="http://schemas.microsoft.com/office/drawing/2014/main" id="{23F60DA3-3918-4B26-9E6C-AF334EA3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30"/>
              <a:ext cx="240" cy="348"/>
            </a:xfrm>
            <a:custGeom>
              <a:avLst/>
              <a:gdLst>
                <a:gd name="T0" fmla="*/ 16 w 240"/>
                <a:gd name="T1" fmla="*/ 2 h 348"/>
                <a:gd name="T2" fmla="*/ 45 w 240"/>
                <a:gd name="T3" fmla="*/ 6 h 348"/>
                <a:gd name="T4" fmla="*/ 67 w 240"/>
                <a:gd name="T5" fmla="*/ 32 h 348"/>
                <a:gd name="T6" fmla="*/ 91 w 240"/>
                <a:gd name="T7" fmla="*/ 57 h 348"/>
                <a:gd name="T8" fmla="*/ 121 w 240"/>
                <a:gd name="T9" fmla="*/ 81 h 348"/>
                <a:gd name="T10" fmla="*/ 144 w 240"/>
                <a:gd name="T11" fmla="*/ 99 h 348"/>
                <a:gd name="T12" fmla="*/ 169 w 240"/>
                <a:gd name="T13" fmla="*/ 113 h 348"/>
                <a:gd name="T14" fmla="*/ 196 w 240"/>
                <a:gd name="T15" fmla="*/ 126 h 348"/>
                <a:gd name="T16" fmla="*/ 219 w 240"/>
                <a:gd name="T17" fmla="*/ 135 h 348"/>
                <a:gd name="T18" fmla="*/ 235 w 240"/>
                <a:gd name="T19" fmla="*/ 147 h 348"/>
                <a:gd name="T20" fmla="*/ 240 w 240"/>
                <a:gd name="T21" fmla="*/ 159 h 348"/>
                <a:gd name="T22" fmla="*/ 231 w 240"/>
                <a:gd name="T23" fmla="*/ 176 h 348"/>
                <a:gd name="T24" fmla="*/ 210 w 240"/>
                <a:gd name="T25" fmla="*/ 191 h 348"/>
                <a:gd name="T26" fmla="*/ 166 w 240"/>
                <a:gd name="T27" fmla="*/ 203 h 348"/>
                <a:gd name="T28" fmla="*/ 127 w 240"/>
                <a:gd name="T29" fmla="*/ 215 h 348"/>
                <a:gd name="T30" fmla="*/ 103 w 240"/>
                <a:gd name="T31" fmla="*/ 230 h 348"/>
                <a:gd name="T32" fmla="*/ 108 w 240"/>
                <a:gd name="T33" fmla="*/ 245 h 348"/>
                <a:gd name="T34" fmla="*/ 109 w 240"/>
                <a:gd name="T35" fmla="*/ 249 h 348"/>
                <a:gd name="T36" fmla="*/ 135 w 240"/>
                <a:gd name="T37" fmla="*/ 273 h 348"/>
                <a:gd name="T38" fmla="*/ 163 w 240"/>
                <a:gd name="T39" fmla="*/ 293 h 348"/>
                <a:gd name="T40" fmla="*/ 189 w 240"/>
                <a:gd name="T41" fmla="*/ 309 h 348"/>
                <a:gd name="T42" fmla="*/ 193 w 240"/>
                <a:gd name="T43" fmla="*/ 317 h 348"/>
                <a:gd name="T44" fmla="*/ 195 w 240"/>
                <a:gd name="T45" fmla="*/ 321 h 348"/>
                <a:gd name="T46" fmla="*/ 192 w 240"/>
                <a:gd name="T47" fmla="*/ 330 h 348"/>
                <a:gd name="T48" fmla="*/ 187 w 240"/>
                <a:gd name="T49" fmla="*/ 333 h 348"/>
                <a:gd name="T50" fmla="*/ 177 w 240"/>
                <a:gd name="T51" fmla="*/ 341 h 348"/>
                <a:gd name="T52" fmla="*/ 172 w 240"/>
                <a:gd name="T53" fmla="*/ 344 h 348"/>
                <a:gd name="T54" fmla="*/ 153 w 240"/>
                <a:gd name="T55" fmla="*/ 348 h 348"/>
                <a:gd name="T56" fmla="*/ 130 w 240"/>
                <a:gd name="T57" fmla="*/ 330 h 348"/>
                <a:gd name="T58" fmla="*/ 112 w 240"/>
                <a:gd name="T59" fmla="*/ 305 h 348"/>
                <a:gd name="T60" fmla="*/ 87 w 240"/>
                <a:gd name="T61" fmla="*/ 270 h 348"/>
                <a:gd name="T62" fmla="*/ 70 w 240"/>
                <a:gd name="T63" fmla="*/ 237 h 348"/>
                <a:gd name="T64" fmla="*/ 69 w 240"/>
                <a:gd name="T65" fmla="*/ 219 h 348"/>
                <a:gd name="T66" fmla="*/ 81 w 240"/>
                <a:gd name="T67" fmla="*/ 203 h 348"/>
                <a:gd name="T68" fmla="*/ 112 w 240"/>
                <a:gd name="T69" fmla="*/ 194 h 348"/>
                <a:gd name="T70" fmla="*/ 148 w 240"/>
                <a:gd name="T71" fmla="*/ 180 h 348"/>
                <a:gd name="T72" fmla="*/ 172 w 240"/>
                <a:gd name="T73" fmla="*/ 173 h 348"/>
                <a:gd name="T74" fmla="*/ 180 w 240"/>
                <a:gd name="T75" fmla="*/ 164 h 348"/>
                <a:gd name="T76" fmla="*/ 175 w 240"/>
                <a:gd name="T77" fmla="*/ 155 h 348"/>
                <a:gd name="T78" fmla="*/ 154 w 240"/>
                <a:gd name="T79" fmla="*/ 141 h 348"/>
                <a:gd name="T80" fmla="*/ 121 w 240"/>
                <a:gd name="T81" fmla="*/ 125 h 348"/>
                <a:gd name="T82" fmla="*/ 85 w 240"/>
                <a:gd name="T83" fmla="*/ 113 h 348"/>
                <a:gd name="T84" fmla="*/ 57 w 240"/>
                <a:gd name="T85" fmla="*/ 101 h 348"/>
                <a:gd name="T86" fmla="*/ 24 w 240"/>
                <a:gd name="T87" fmla="*/ 75 h 348"/>
                <a:gd name="T88" fmla="*/ 9 w 240"/>
                <a:gd name="T89" fmla="*/ 53 h 348"/>
                <a:gd name="T90" fmla="*/ 0 w 240"/>
                <a:gd name="T91" fmla="*/ 24 h 348"/>
                <a:gd name="T92" fmla="*/ 9 w 240"/>
                <a:gd name="T93" fmla="*/ 8 h 348"/>
                <a:gd name="T94" fmla="*/ 22 w 240"/>
                <a:gd name="T95" fmla="*/ 0 h 348"/>
                <a:gd name="T96" fmla="*/ 16 w 240"/>
                <a:gd name="T97" fmla="*/ 2 h 34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0"/>
                <a:gd name="T148" fmla="*/ 0 h 348"/>
                <a:gd name="T149" fmla="*/ 240 w 240"/>
                <a:gd name="T150" fmla="*/ 348 h 34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0" h="348">
                  <a:moveTo>
                    <a:pt x="16" y="2"/>
                  </a:moveTo>
                  <a:lnTo>
                    <a:pt x="45" y="6"/>
                  </a:lnTo>
                  <a:lnTo>
                    <a:pt x="67" y="32"/>
                  </a:lnTo>
                  <a:lnTo>
                    <a:pt x="91" y="57"/>
                  </a:lnTo>
                  <a:lnTo>
                    <a:pt x="121" y="81"/>
                  </a:lnTo>
                  <a:lnTo>
                    <a:pt x="144" y="99"/>
                  </a:lnTo>
                  <a:lnTo>
                    <a:pt x="169" y="113"/>
                  </a:lnTo>
                  <a:lnTo>
                    <a:pt x="196" y="126"/>
                  </a:lnTo>
                  <a:lnTo>
                    <a:pt x="219" y="135"/>
                  </a:lnTo>
                  <a:lnTo>
                    <a:pt x="235" y="147"/>
                  </a:lnTo>
                  <a:lnTo>
                    <a:pt x="240" y="159"/>
                  </a:lnTo>
                  <a:lnTo>
                    <a:pt x="231" y="176"/>
                  </a:lnTo>
                  <a:lnTo>
                    <a:pt x="210" y="191"/>
                  </a:lnTo>
                  <a:lnTo>
                    <a:pt x="166" y="203"/>
                  </a:lnTo>
                  <a:lnTo>
                    <a:pt x="127" y="215"/>
                  </a:lnTo>
                  <a:lnTo>
                    <a:pt x="103" y="230"/>
                  </a:lnTo>
                  <a:lnTo>
                    <a:pt x="108" y="245"/>
                  </a:lnTo>
                  <a:lnTo>
                    <a:pt x="109" y="249"/>
                  </a:lnTo>
                  <a:lnTo>
                    <a:pt x="135" y="273"/>
                  </a:lnTo>
                  <a:lnTo>
                    <a:pt x="163" y="293"/>
                  </a:lnTo>
                  <a:lnTo>
                    <a:pt x="189" y="309"/>
                  </a:lnTo>
                  <a:lnTo>
                    <a:pt x="193" y="317"/>
                  </a:lnTo>
                  <a:lnTo>
                    <a:pt x="195" y="321"/>
                  </a:lnTo>
                  <a:lnTo>
                    <a:pt x="192" y="330"/>
                  </a:lnTo>
                  <a:lnTo>
                    <a:pt x="187" y="333"/>
                  </a:lnTo>
                  <a:lnTo>
                    <a:pt x="177" y="341"/>
                  </a:lnTo>
                  <a:lnTo>
                    <a:pt x="172" y="344"/>
                  </a:lnTo>
                  <a:lnTo>
                    <a:pt x="153" y="348"/>
                  </a:lnTo>
                  <a:lnTo>
                    <a:pt x="130" y="330"/>
                  </a:lnTo>
                  <a:lnTo>
                    <a:pt x="112" y="305"/>
                  </a:lnTo>
                  <a:lnTo>
                    <a:pt x="87" y="270"/>
                  </a:lnTo>
                  <a:lnTo>
                    <a:pt x="70" y="237"/>
                  </a:lnTo>
                  <a:lnTo>
                    <a:pt x="69" y="219"/>
                  </a:lnTo>
                  <a:lnTo>
                    <a:pt x="81" y="203"/>
                  </a:lnTo>
                  <a:lnTo>
                    <a:pt x="112" y="194"/>
                  </a:lnTo>
                  <a:lnTo>
                    <a:pt x="148" y="180"/>
                  </a:lnTo>
                  <a:lnTo>
                    <a:pt x="172" y="173"/>
                  </a:lnTo>
                  <a:lnTo>
                    <a:pt x="180" y="164"/>
                  </a:lnTo>
                  <a:lnTo>
                    <a:pt x="175" y="155"/>
                  </a:lnTo>
                  <a:lnTo>
                    <a:pt x="154" y="141"/>
                  </a:lnTo>
                  <a:lnTo>
                    <a:pt x="121" y="125"/>
                  </a:lnTo>
                  <a:lnTo>
                    <a:pt x="85" y="113"/>
                  </a:lnTo>
                  <a:lnTo>
                    <a:pt x="57" y="101"/>
                  </a:lnTo>
                  <a:lnTo>
                    <a:pt x="24" y="75"/>
                  </a:lnTo>
                  <a:lnTo>
                    <a:pt x="9" y="53"/>
                  </a:lnTo>
                  <a:lnTo>
                    <a:pt x="0" y="24"/>
                  </a:lnTo>
                  <a:lnTo>
                    <a:pt x="9" y="8"/>
                  </a:lnTo>
                  <a:lnTo>
                    <a:pt x="22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Freeform 50">
              <a:extLst>
                <a:ext uri="{FF2B5EF4-FFF2-40B4-BE49-F238E27FC236}">
                  <a16:creationId xmlns:a16="http://schemas.microsoft.com/office/drawing/2014/main" id="{DB980B34-5664-4BBC-A2CD-786EBC863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775"/>
              <a:ext cx="187" cy="420"/>
            </a:xfrm>
            <a:custGeom>
              <a:avLst/>
              <a:gdLst>
                <a:gd name="T0" fmla="*/ 52 w 187"/>
                <a:gd name="T1" fmla="*/ 0 h 420"/>
                <a:gd name="T2" fmla="*/ 67 w 187"/>
                <a:gd name="T3" fmla="*/ 7 h 420"/>
                <a:gd name="T4" fmla="*/ 84 w 187"/>
                <a:gd name="T5" fmla="*/ 21 h 420"/>
                <a:gd name="T6" fmla="*/ 91 w 187"/>
                <a:gd name="T7" fmla="*/ 39 h 420"/>
                <a:gd name="T8" fmla="*/ 103 w 187"/>
                <a:gd name="T9" fmla="*/ 69 h 420"/>
                <a:gd name="T10" fmla="*/ 111 w 187"/>
                <a:gd name="T11" fmla="*/ 102 h 420"/>
                <a:gd name="T12" fmla="*/ 117 w 187"/>
                <a:gd name="T13" fmla="*/ 133 h 420"/>
                <a:gd name="T14" fmla="*/ 114 w 187"/>
                <a:gd name="T15" fmla="*/ 160 h 420"/>
                <a:gd name="T16" fmla="*/ 108 w 187"/>
                <a:gd name="T17" fmla="*/ 181 h 420"/>
                <a:gd name="T18" fmla="*/ 99 w 187"/>
                <a:gd name="T19" fmla="*/ 205 h 420"/>
                <a:gd name="T20" fmla="*/ 82 w 187"/>
                <a:gd name="T21" fmla="*/ 235 h 420"/>
                <a:gd name="T22" fmla="*/ 64 w 187"/>
                <a:gd name="T23" fmla="*/ 265 h 420"/>
                <a:gd name="T24" fmla="*/ 51 w 187"/>
                <a:gd name="T25" fmla="*/ 286 h 420"/>
                <a:gd name="T26" fmla="*/ 43 w 187"/>
                <a:gd name="T27" fmla="*/ 303 h 420"/>
                <a:gd name="T28" fmla="*/ 43 w 187"/>
                <a:gd name="T29" fmla="*/ 319 h 420"/>
                <a:gd name="T30" fmla="*/ 48 w 187"/>
                <a:gd name="T31" fmla="*/ 333 h 420"/>
                <a:gd name="T32" fmla="*/ 72 w 187"/>
                <a:gd name="T33" fmla="*/ 340 h 420"/>
                <a:gd name="T34" fmla="*/ 106 w 187"/>
                <a:gd name="T35" fmla="*/ 349 h 420"/>
                <a:gd name="T36" fmla="*/ 157 w 187"/>
                <a:gd name="T37" fmla="*/ 366 h 420"/>
                <a:gd name="T38" fmla="*/ 181 w 187"/>
                <a:gd name="T39" fmla="*/ 378 h 420"/>
                <a:gd name="T40" fmla="*/ 187 w 187"/>
                <a:gd name="T41" fmla="*/ 391 h 420"/>
                <a:gd name="T42" fmla="*/ 181 w 187"/>
                <a:gd name="T43" fmla="*/ 402 h 420"/>
                <a:gd name="T44" fmla="*/ 163 w 187"/>
                <a:gd name="T45" fmla="*/ 414 h 420"/>
                <a:gd name="T46" fmla="*/ 157 w 187"/>
                <a:gd name="T47" fmla="*/ 415 h 420"/>
                <a:gd name="T48" fmla="*/ 133 w 187"/>
                <a:gd name="T49" fmla="*/ 420 h 420"/>
                <a:gd name="T50" fmla="*/ 121 w 187"/>
                <a:gd name="T51" fmla="*/ 415 h 420"/>
                <a:gd name="T52" fmla="*/ 112 w 187"/>
                <a:gd name="T53" fmla="*/ 405 h 420"/>
                <a:gd name="T54" fmla="*/ 97 w 187"/>
                <a:gd name="T55" fmla="*/ 387 h 420"/>
                <a:gd name="T56" fmla="*/ 73 w 187"/>
                <a:gd name="T57" fmla="*/ 370 h 420"/>
                <a:gd name="T58" fmla="*/ 54 w 187"/>
                <a:gd name="T59" fmla="*/ 367 h 420"/>
                <a:gd name="T60" fmla="*/ 36 w 187"/>
                <a:gd name="T61" fmla="*/ 367 h 420"/>
                <a:gd name="T62" fmla="*/ 22 w 187"/>
                <a:gd name="T63" fmla="*/ 367 h 420"/>
                <a:gd name="T64" fmla="*/ 10 w 187"/>
                <a:gd name="T65" fmla="*/ 360 h 420"/>
                <a:gd name="T66" fmla="*/ 4 w 187"/>
                <a:gd name="T67" fmla="*/ 352 h 420"/>
                <a:gd name="T68" fmla="*/ 0 w 187"/>
                <a:gd name="T69" fmla="*/ 339 h 420"/>
                <a:gd name="T70" fmla="*/ 3 w 187"/>
                <a:gd name="T71" fmla="*/ 327 h 420"/>
                <a:gd name="T72" fmla="*/ 7 w 187"/>
                <a:gd name="T73" fmla="*/ 307 h 420"/>
                <a:gd name="T74" fmla="*/ 15 w 187"/>
                <a:gd name="T75" fmla="*/ 291 h 420"/>
                <a:gd name="T76" fmla="*/ 27 w 187"/>
                <a:gd name="T77" fmla="*/ 264 h 420"/>
                <a:gd name="T78" fmla="*/ 49 w 187"/>
                <a:gd name="T79" fmla="*/ 229 h 420"/>
                <a:gd name="T80" fmla="*/ 64 w 187"/>
                <a:gd name="T81" fmla="*/ 201 h 420"/>
                <a:gd name="T82" fmla="*/ 70 w 187"/>
                <a:gd name="T83" fmla="*/ 175 h 420"/>
                <a:gd name="T84" fmla="*/ 73 w 187"/>
                <a:gd name="T85" fmla="*/ 150 h 420"/>
                <a:gd name="T86" fmla="*/ 64 w 187"/>
                <a:gd name="T87" fmla="*/ 121 h 420"/>
                <a:gd name="T88" fmla="*/ 52 w 187"/>
                <a:gd name="T89" fmla="*/ 97 h 420"/>
                <a:gd name="T90" fmla="*/ 37 w 187"/>
                <a:gd name="T91" fmla="*/ 72 h 420"/>
                <a:gd name="T92" fmla="*/ 25 w 187"/>
                <a:gd name="T93" fmla="*/ 51 h 420"/>
                <a:gd name="T94" fmla="*/ 21 w 187"/>
                <a:gd name="T95" fmla="*/ 30 h 420"/>
                <a:gd name="T96" fmla="*/ 25 w 187"/>
                <a:gd name="T97" fmla="*/ 16 h 420"/>
                <a:gd name="T98" fmla="*/ 33 w 187"/>
                <a:gd name="T99" fmla="*/ 7 h 420"/>
                <a:gd name="T100" fmla="*/ 46 w 187"/>
                <a:gd name="T101" fmla="*/ 3 h 420"/>
                <a:gd name="T102" fmla="*/ 52 w 187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7"/>
                <a:gd name="T157" fmla="*/ 0 h 420"/>
                <a:gd name="T158" fmla="*/ 187 w 187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7" h="420">
                  <a:moveTo>
                    <a:pt x="52" y="0"/>
                  </a:moveTo>
                  <a:lnTo>
                    <a:pt x="67" y="7"/>
                  </a:lnTo>
                  <a:lnTo>
                    <a:pt x="84" y="21"/>
                  </a:lnTo>
                  <a:lnTo>
                    <a:pt x="91" y="39"/>
                  </a:lnTo>
                  <a:lnTo>
                    <a:pt x="103" y="69"/>
                  </a:lnTo>
                  <a:lnTo>
                    <a:pt x="111" y="102"/>
                  </a:lnTo>
                  <a:lnTo>
                    <a:pt x="117" y="133"/>
                  </a:lnTo>
                  <a:lnTo>
                    <a:pt x="114" y="160"/>
                  </a:lnTo>
                  <a:lnTo>
                    <a:pt x="108" y="181"/>
                  </a:lnTo>
                  <a:lnTo>
                    <a:pt x="99" y="205"/>
                  </a:lnTo>
                  <a:lnTo>
                    <a:pt x="82" y="235"/>
                  </a:lnTo>
                  <a:lnTo>
                    <a:pt x="64" y="265"/>
                  </a:lnTo>
                  <a:lnTo>
                    <a:pt x="51" y="286"/>
                  </a:lnTo>
                  <a:lnTo>
                    <a:pt x="43" y="303"/>
                  </a:lnTo>
                  <a:lnTo>
                    <a:pt x="43" y="319"/>
                  </a:lnTo>
                  <a:lnTo>
                    <a:pt x="48" y="333"/>
                  </a:lnTo>
                  <a:lnTo>
                    <a:pt x="72" y="340"/>
                  </a:lnTo>
                  <a:lnTo>
                    <a:pt x="106" y="349"/>
                  </a:lnTo>
                  <a:lnTo>
                    <a:pt x="157" y="366"/>
                  </a:lnTo>
                  <a:lnTo>
                    <a:pt x="181" y="378"/>
                  </a:lnTo>
                  <a:lnTo>
                    <a:pt x="187" y="391"/>
                  </a:lnTo>
                  <a:lnTo>
                    <a:pt x="181" y="402"/>
                  </a:lnTo>
                  <a:lnTo>
                    <a:pt x="163" y="414"/>
                  </a:lnTo>
                  <a:lnTo>
                    <a:pt x="157" y="415"/>
                  </a:lnTo>
                  <a:lnTo>
                    <a:pt x="133" y="420"/>
                  </a:lnTo>
                  <a:lnTo>
                    <a:pt x="121" y="415"/>
                  </a:lnTo>
                  <a:lnTo>
                    <a:pt x="112" y="405"/>
                  </a:lnTo>
                  <a:lnTo>
                    <a:pt x="97" y="387"/>
                  </a:lnTo>
                  <a:lnTo>
                    <a:pt x="73" y="370"/>
                  </a:lnTo>
                  <a:lnTo>
                    <a:pt x="54" y="367"/>
                  </a:lnTo>
                  <a:lnTo>
                    <a:pt x="36" y="367"/>
                  </a:lnTo>
                  <a:lnTo>
                    <a:pt x="22" y="367"/>
                  </a:lnTo>
                  <a:lnTo>
                    <a:pt x="10" y="360"/>
                  </a:lnTo>
                  <a:lnTo>
                    <a:pt x="4" y="352"/>
                  </a:lnTo>
                  <a:lnTo>
                    <a:pt x="0" y="339"/>
                  </a:lnTo>
                  <a:lnTo>
                    <a:pt x="3" y="327"/>
                  </a:lnTo>
                  <a:lnTo>
                    <a:pt x="7" y="307"/>
                  </a:lnTo>
                  <a:lnTo>
                    <a:pt x="15" y="291"/>
                  </a:lnTo>
                  <a:lnTo>
                    <a:pt x="27" y="264"/>
                  </a:lnTo>
                  <a:lnTo>
                    <a:pt x="49" y="229"/>
                  </a:lnTo>
                  <a:lnTo>
                    <a:pt x="64" y="201"/>
                  </a:lnTo>
                  <a:lnTo>
                    <a:pt x="70" y="175"/>
                  </a:lnTo>
                  <a:lnTo>
                    <a:pt x="73" y="150"/>
                  </a:lnTo>
                  <a:lnTo>
                    <a:pt x="64" y="121"/>
                  </a:lnTo>
                  <a:lnTo>
                    <a:pt x="52" y="97"/>
                  </a:lnTo>
                  <a:lnTo>
                    <a:pt x="37" y="72"/>
                  </a:lnTo>
                  <a:lnTo>
                    <a:pt x="25" y="51"/>
                  </a:lnTo>
                  <a:lnTo>
                    <a:pt x="21" y="30"/>
                  </a:lnTo>
                  <a:lnTo>
                    <a:pt x="25" y="16"/>
                  </a:lnTo>
                  <a:lnTo>
                    <a:pt x="33" y="7"/>
                  </a:lnTo>
                  <a:lnTo>
                    <a:pt x="4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Freeform 51">
              <a:extLst>
                <a:ext uri="{FF2B5EF4-FFF2-40B4-BE49-F238E27FC236}">
                  <a16:creationId xmlns:a16="http://schemas.microsoft.com/office/drawing/2014/main" id="{781E32CB-7BA1-415B-85BC-6260AAA0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773"/>
              <a:ext cx="165" cy="450"/>
            </a:xfrm>
            <a:custGeom>
              <a:avLst/>
              <a:gdLst>
                <a:gd name="T0" fmla="*/ 81 w 165"/>
                <a:gd name="T1" fmla="*/ 49 h 450"/>
                <a:gd name="T2" fmla="*/ 97 w 165"/>
                <a:gd name="T3" fmla="*/ 25 h 450"/>
                <a:gd name="T4" fmla="*/ 123 w 165"/>
                <a:gd name="T5" fmla="*/ 3 h 450"/>
                <a:gd name="T6" fmla="*/ 147 w 165"/>
                <a:gd name="T7" fmla="*/ 0 h 450"/>
                <a:gd name="T8" fmla="*/ 160 w 165"/>
                <a:gd name="T9" fmla="*/ 15 h 450"/>
                <a:gd name="T10" fmla="*/ 165 w 165"/>
                <a:gd name="T11" fmla="*/ 37 h 450"/>
                <a:gd name="T12" fmla="*/ 157 w 165"/>
                <a:gd name="T13" fmla="*/ 60 h 450"/>
                <a:gd name="T14" fmla="*/ 141 w 165"/>
                <a:gd name="T15" fmla="*/ 75 h 450"/>
                <a:gd name="T16" fmla="*/ 112 w 165"/>
                <a:gd name="T17" fmla="*/ 97 h 450"/>
                <a:gd name="T18" fmla="*/ 93 w 165"/>
                <a:gd name="T19" fmla="*/ 120 h 450"/>
                <a:gd name="T20" fmla="*/ 82 w 165"/>
                <a:gd name="T21" fmla="*/ 144 h 450"/>
                <a:gd name="T22" fmla="*/ 78 w 165"/>
                <a:gd name="T23" fmla="*/ 168 h 450"/>
                <a:gd name="T24" fmla="*/ 76 w 165"/>
                <a:gd name="T25" fmla="*/ 195 h 450"/>
                <a:gd name="T26" fmla="*/ 82 w 165"/>
                <a:gd name="T27" fmla="*/ 223 h 450"/>
                <a:gd name="T28" fmla="*/ 82 w 165"/>
                <a:gd name="T29" fmla="*/ 228 h 450"/>
                <a:gd name="T30" fmla="*/ 90 w 165"/>
                <a:gd name="T31" fmla="*/ 261 h 450"/>
                <a:gd name="T32" fmla="*/ 97 w 165"/>
                <a:gd name="T33" fmla="*/ 294 h 450"/>
                <a:gd name="T34" fmla="*/ 108 w 165"/>
                <a:gd name="T35" fmla="*/ 327 h 450"/>
                <a:gd name="T36" fmla="*/ 118 w 165"/>
                <a:gd name="T37" fmla="*/ 351 h 450"/>
                <a:gd name="T38" fmla="*/ 121 w 165"/>
                <a:gd name="T39" fmla="*/ 369 h 450"/>
                <a:gd name="T40" fmla="*/ 114 w 165"/>
                <a:gd name="T41" fmla="*/ 376 h 450"/>
                <a:gd name="T42" fmla="*/ 96 w 165"/>
                <a:gd name="T43" fmla="*/ 385 h 450"/>
                <a:gd name="T44" fmla="*/ 78 w 165"/>
                <a:gd name="T45" fmla="*/ 405 h 450"/>
                <a:gd name="T46" fmla="*/ 67 w 165"/>
                <a:gd name="T47" fmla="*/ 433 h 450"/>
                <a:gd name="T48" fmla="*/ 63 w 165"/>
                <a:gd name="T49" fmla="*/ 447 h 450"/>
                <a:gd name="T50" fmla="*/ 58 w 165"/>
                <a:gd name="T51" fmla="*/ 450 h 450"/>
                <a:gd name="T52" fmla="*/ 48 w 165"/>
                <a:gd name="T53" fmla="*/ 450 h 450"/>
                <a:gd name="T54" fmla="*/ 13 w 165"/>
                <a:gd name="T55" fmla="*/ 438 h 450"/>
                <a:gd name="T56" fmla="*/ 0 w 165"/>
                <a:gd name="T57" fmla="*/ 424 h 450"/>
                <a:gd name="T58" fmla="*/ 3 w 165"/>
                <a:gd name="T59" fmla="*/ 411 h 450"/>
                <a:gd name="T60" fmla="*/ 13 w 165"/>
                <a:gd name="T61" fmla="*/ 396 h 450"/>
                <a:gd name="T62" fmla="*/ 31 w 165"/>
                <a:gd name="T63" fmla="*/ 381 h 450"/>
                <a:gd name="T64" fmla="*/ 61 w 165"/>
                <a:gd name="T65" fmla="*/ 364 h 450"/>
                <a:gd name="T66" fmla="*/ 72 w 165"/>
                <a:gd name="T67" fmla="*/ 349 h 450"/>
                <a:gd name="T68" fmla="*/ 73 w 165"/>
                <a:gd name="T69" fmla="*/ 325 h 450"/>
                <a:gd name="T70" fmla="*/ 69 w 165"/>
                <a:gd name="T71" fmla="*/ 286 h 450"/>
                <a:gd name="T72" fmla="*/ 55 w 165"/>
                <a:gd name="T73" fmla="*/ 241 h 450"/>
                <a:gd name="T74" fmla="*/ 48 w 165"/>
                <a:gd name="T75" fmla="*/ 195 h 450"/>
                <a:gd name="T76" fmla="*/ 42 w 165"/>
                <a:gd name="T77" fmla="*/ 154 h 450"/>
                <a:gd name="T78" fmla="*/ 43 w 165"/>
                <a:gd name="T79" fmla="*/ 127 h 450"/>
                <a:gd name="T80" fmla="*/ 49 w 165"/>
                <a:gd name="T81" fmla="*/ 100 h 450"/>
                <a:gd name="T82" fmla="*/ 58 w 165"/>
                <a:gd name="T83" fmla="*/ 78 h 450"/>
                <a:gd name="T84" fmla="*/ 72 w 165"/>
                <a:gd name="T85" fmla="*/ 57 h 450"/>
                <a:gd name="T86" fmla="*/ 81 w 165"/>
                <a:gd name="T87" fmla="*/ 49 h 4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5"/>
                <a:gd name="T133" fmla="*/ 0 h 450"/>
                <a:gd name="T134" fmla="*/ 165 w 165"/>
                <a:gd name="T135" fmla="*/ 450 h 45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5" h="450">
                  <a:moveTo>
                    <a:pt x="81" y="49"/>
                  </a:moveTo>
                  <a:lnTo>
                    <a:pt x="97" y="25"/>
                  </a:lnTo>
                  <a:lnTo>
                    <a:pt x="123" y="3"/>
                  </a:lnTo>
                  <a:lnTo>
                    <a:pt x="147" y="0"/>
                  </a:lnTo>
                  <a:lnTo>
                    <a:pt x="160" y="15"/>
                  </a:lnTo>
                  <a:lnTo>
                    <a:pt x="165" y="37"/>
                  </a:lnTo>
                  <a:lnTo>
                    <a:pt x="157" y="60"/>
                  </a:lnTo>
                  <a:lnTo>
                    <a:pt x="141" y="75"/>
                  </a:lnTo>
                  <a:lnTo>
                    <a:pt x="112" y="97"/>
                  </a:lnTo>
                  <a:lnTo>
                    <a:pt x="93" y="120"/>
                  </a:lnTo>
                  <a:lnTo>
                    <a:pt x="82" y="144"/>
                  </a:lnTo>
                  <a:lnTo>
                    <a:pt x="78" y="168"/>
                  </a:lnTo>
                  <a:lnTo>
                    <a:pt x="76" y="195"/>
                  </a:lnTo>
                  <a:lnTo>
                    <a:pt x="82" y="223"/>
                  </a:lnTo>
                  <a:lnTo>
                    <a:pt x="82" y="228"/>
                  </a:lnTo>
                  <a:lnTo>
                    <a:pt x="90" y="261"/>
                  </a:lnTo>
                  <a:lnTo>
                    <a:pt x="97" y="294"/>
                  </a:lnTo>
                  <a:lnTo>
                    <a:pt x="108" y="327"/>
                  </a:lnTo>
                  <a:lnTo>
                    <a:pt x="118" y="351"/>
                  </a:lnTo>
                  <a:lnTo>
                    <a:pt x="121" y="369"/>
                  </a:lnTo>
                  <a:lnTo>
                    <a:pt x="114" y="376"/>
                  </a:lnTo>
                  <a:lnTo>
                    <a:pt x="96" y="385"/>
                  </a:lnTo>
                  <a:lnTo>
                    <a:pt x="78" y="405"/>
                  </a:lnTo>
                  <a:lnTo>
                    <a:pt x="67" y="433"/>
                  </a:lnTo>
                  <a:lnTo>
                    <a:pt x="63" y="447"/>
                  </a:lnTo>
                  <a:lnTo>
                    <a:pt x="58" y="450"/>
                  </a:lnTo>
                  <a:lnTo>
                    <a:pt x="48" y="450"/>
                  </a:lnTo>
                  <a:lnTo>
                    <a:pt x="13" y="438"/>
                  </a:lnTo>
                  <a:lnTo>
                    <a:pt x="0" y="424"/>
                  </a:lnTo>
                  <a:lnTo>
                    <a:pt x="3" y="411"/>
                  </a:lnTo>
                  <a:lnTo>
                    <a:pt x="13" y="396"/>
                  </a:lnTo>
                  <a:lnTo>
                    <a:pt x="31" y="381"/>
                  </a:lnTo>
                  <a:lnTo>
                    <a:pt x="61" y="364"/>
                  </a:lnTo>
                  <a:lnTo>
                    <a:pt x="72" y="349"/>
                  </a:lnTo>
                  <a:lnTo>
                    <a:pt x="73" y="325"/>
                  </a:lnTo>
                  <a:lnTo>
                    <a:pt x="69" y="286"/>
                  </a:lnTo>
                  <a:lnTo>
                    <a:pt x="55" y="241"/>
                  </a:lnTo>
                  <a:lnTo>
                    <a:pt x="48" y="195"/>
                  </a:lnTo>
                  <a:lnTo>
                    <a:pt x="42" y="154"/>
                  </a:lnTo>
                  <a:lnTo>
                    <a:pt x="43" y="127"/>
                  </a:lnTo>
                  <a:lnTo>
                    <a:pt x="49" y="100"/>
                  </a:lnTo>
                  <a:lnTo>
                    <a:pt x="58" y="78"/>
                  </a:lnTo>
                  <a:lnTo>
                    <a:pt x="72" y="57"/>
                  </a:lnTo>
                  <a:lnTo>
                    <a:pt x="81" y="4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Freeform 52">
              <a:extLst>
                <a:ext uri="{FF2B5EF4-FFF2-40B4-BE49-F238E27FC236}">
                  <a16:creationId xmlns:a16="http://schemas.microsoft.com/office/drawing/2014/main" id="{94CF8CAB-855B-45FF-ADD4-E28E28A4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67"/>
              <a:ext cx="488" cy="476"/>
            </a:xfrm>
            <a:custGeom>
              <a:avLst/>
              <a:gdLst>
                <a:gd name="T0" fmla="*/ 480 w 488"/>
                <a:gd name="T1" fmla="*/ 0 h 476"/>
                <a:gd name="T2" fmla="*/ 432 w 488"/>
                <a:gd name="T3" fmla="*/ 19 h 476"/>
                <a:gd name="T4" fmla="*/ 402 w 488"/>
                <a:gd name="T5" fmla="*/ 45 h 476"/>
                <a:gd name="T6" fmla="*/ 381 w 488"/>
                <a:gd name="T7" fmla="*/ 81 h 476"/>
                <a:gd name="T8" fmla="*/ 363 w 488"/>
                <a:gd name="T9" fmla="*/ 118 h 476"/>
                <a:gd name="T10" fmla="*/ 352 w 488"/>
                <a:gd name="T11" fmla="*/ 160 h 476"/>
                <a:gd name="T12" fmla="*/ 346 w 488"/>
                <a:gd name="T13" fmla="*/ 202 h 476"/>
                <a:gd name="T14" fmla="*/ 337 w 488"/>
                <a:gd name="T15" fmla="*/ 241 h 476"/>
                <a:gd name="T16" fmla="*/ 327 w 488"/>
                <a:gd name="T17" fmla="*/ 265 h 476"/>
                <a:gd name="T18" fmla="*/ 313 w 488"/>
                <a:gd name="T19" fmla="*/ 283 h 476"/>
                <a:gd name="T20" fmla="*/ 294 w 488"/>
                <a:gd name="T21" fmla="*/ 300 h 476"/>
                <a:gd name="T22" fmla="*/ 289 w 488"/>
                <a:gd name="T23" fmla="*/ 301 h 476"/>
                <a:gd name="T24" fmla="*/ 264 w 488"/>
                <a:gd name="T25" fmla="*/ 316 h 476"/>
                <a:gd name="T26" fmla="*/ 223 w 488"/>
                <a:gd name="T27" fmla="*/ 334 h 476"/>
                <a:gd name="T28" fmla="*/ 184 w 488"/>
                <a:gd name="T29" fmla="*/ 354 h 476"/>
                <a:gd name="T30" fmla="*/ 148 w 488"/>
                <a:gd name="T31" fmla="*/ 367 h 476"/>
                <a:gd name="T32" fmla="*/ 127 w 488"/>
                <a:gd name="T33" fmla="*/ 333 h 476"/>
                <a:gd name="T34" fmla="*/ 127 w 488"/>
                <a:gd name="T35" fmla="*/ 337 h 476"/>
                <a:gd name="T36" fmla="*/ 111 w 488"/>
                <a:gd name="T37" fmla="*/ 373 h 476"/>
                <a:gd name="T38" fmla="*/ 88 w 488"/>
                <a:gd name="T39" fmla="*/ 405 h 476"/>
                <a:gd name="T40" fmla="*/ 51 w 488"/>
                <a:gd name="T41" fmla="*/ 435 h 476"/>
                <a:gd name="T42" fmla="*/ 12 w 488"/>
                <a:gd name="T43" fmla="*/ 460 h 476"/>
                <a:gd name="T44" fmla="*/ 0 w 488"/>
                <a:gd name="T45" fmla="*/ 469 h 476"/>
                <a:gd name="T46" fmla="*/ 10 w 488"/>
                <a:gd name="T47" fmla="*/ 474 h 476"/>
                <a:gd name="T48" fmla="*/ 6 w 488"/>
                <a:gd name="T49" fmla="*/ 476 h 476"/>
                <a:gd name="T50" fmla="*/ 64 w 488"/>
                <a:gd name="T51" fmla="*/ 459 h 476"/>
                <a:gd name="T52" fmla="*/ 118 w 488"/>
                <a:gd name="T53" fmla="*/ 448 h 476"/>
                <a:gd name="T54" fmla="*/ 175 w 488"/>
                <a:gd name="T55" fmla="*/ 438 h 476"/>
                <a:gd name="T56" fmla="*/ 204 w 488"/>
                <a:gd name="T57" fmla="*/ 436 h 476"/>
                <a:gd name="T58" fmla="*/ 168 w 488"/>
                <a:gd name="T59" fmla="*/ 393 h 476"/>
                <a:gd name="T60" fmla="*/ 163 w 488"/>
                <a:gd name="T61" fmla="*/ 396 h 476"/>
                <a:gd name="T62" fmla="*/ 217 w 488"/>
                <a:gd name="T63" fmla="*/ 366 h 476"/>
                <a:gd name="T64" fmla="*/ 262 w 488"/>
                <a:gd name="T65" fmla="*/ 342 h 476"/>
                <a:gd name="T66" fmla="*/ 298 w 488"/>
                <a:gd name="T67" fmla="*/ 324 h 476"/>
                <a:gd name="T68" fmla="*/ 328 w 488"/>
                <a:gd name="T69" fmla="*/ 301 h 476"/>
                <a:gd name="T70" fmla="*/ 346 w 488"/>
                <a:gd name="T71" fmla="*/ 279 h 476"/>
                <a:gd name="T72" fmla="*/ 358 w 488"/>
                <a:gd name="T73" fmla="*/ 249 h 476"/>
                <a:gd name="T74" fmla="*/ 367 w 488"/>
                <a:gd name="T75" fmla="*/ 208 h 476"/>
                <a:gd name="T76" fmla="*/ 375 w 488"/>
                <a:gd name="T77" fmla="*/ 171 h 476"/>
                <a:gd name="T78" fmla="*/ 384 w 488"/>
                <a:gd name="T79" fmla="*/ 135 h 476"/>
                <a:gd name="T80" fmla="*/ 394 w 488"/>
                <a:gd name="T81" fmla="*/ 99 h 476"/>
                <a:gd name="T82" fmla="*/ 412 w 488"/>
                <a:gd name="T83" fmla="*/ 69 h 476"/>
                <a:gd name="T84" fmla="*/ 433 w 488"/>
                <a:gd name="T85" fmla="*/ 48 h 476"/>
                <a:gd name="T86" fmla="*/ 465 w 488"/>
                <a:gd name="T87" fmla="*/ 33 h 476"/>
                <a:gd name="T88" fmla="*/ 488 w 488"/>
                <a:gd name="T89" fmla="*/ 22 h 476"/>
                <a:gd name="T90" fmla="*/ 480 w 488"/>
                <a:gd name="T91" fmla="*/ 0 h 4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88"/>
                <a:gd name="T139" fmla="*/ 0 h 476"/>
                <a:gd name="T140" fmla="*/ 488 w 488"/>
                <a:gd name="T141" fmla="*/ 476 h 4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88" h="476">
                  <a:moveTo>
                    <a:pt x="480" y="0"/>
                  </a:moveTo>
                  <a:lnTo>
                    <a:pt x="432" y="19"/>
                  </a:lnTo>
                  <a:lnTo>
                    <a:pt x="402" y="45"/>
                  </a:lnTo>
                  <a:lnTo>
                    <a:pt x="381" y="81"/>
                  </a:lnTo>
                  <a:lnTo>
                    <a:pt x="363" y="118"/>
                  </a:lnTo>
                  <a:lnTo>
                    <a:pt x="352" y="160"/>
                  </a:lnTo>
                  <a:lnTo>
                    <a:pt x="346" y="202"/>
                  </a:lnTo>
                  <a:lnTo>
                    <a:pt x="337" y="241"/>
                  </a:lnTo>
                  <a:lnTo>
                    <a:pt x="327" y="265"/>
                  </a:lnTo>
                  <a:lnTo>
                    <a:pt x="313" y="283"/>
                  </a:lnTo>
                  <a:lnTo>
                    <a:pt x="294" y="300"/>
                  </a:lnTo>
                  <a:lnTo>
                    <a:pt x="289" y="301"/>
                  </a:lnTo>
                  <a:lnTo>
                    <a:pt x="264" y="316"/>
                  </a:lnTo>
                  <a:lnTo>
                    <a:pt x="223" y="334"/>
                  </a:lnTo>
                  <a:lnTo>
                    <a:pt x="184" y="354"/>
                  </a:lnTo>
                  <a:lnTo>
                    <a:pt x="148" y="367"/>
                  </a:lnTo>
                  <a:lnTo>
                    <a:pt x="127" y="333"/>
                  </a:lnTo>
                  <a:lnTo>
                    <a:pt x="127" y="337"/>
                  </a:lnTo>
                  <a:lnTo>
                    <a:pt x="111" y="373"/>
                  </a:lnTo>
                  <a:lnTo>
                    <a:pt x="88" y="405"/>
                  </a:lnTo>
                  <a:lnTo>
                    <a:pt x="51" y="435"/>
                  </a:lnTo>
                  <a:lnTo>
                    <a:pt x="12" y="460"/>
                  </a:lnTo>
                  <a:lnTo>
                    <a:pt x="0" y="469"/>
                  </a:lnTo>
                  <a:lnTo>
                    <a:pt x="10" y="474"/>
                  </a:lnTo>
                  <a:lnTo>
                    <a:pt x="6" y="476"/>
                  </a:lnTo>
                  <a:lnTo>
                    <a:pt x="64" y="459"/>
                  </a:lnTo>
                  <a:lnTo>
                    <a:pt x="118" y="448"/>
                  </a:lnTo>
                  <a:lnTo>
                    <a:pt x="175" y="438"/>
                  </a:lnTo>
                  <a:lnTo>
                    <a:pt x="204" y="436"/>
                  </a:lnTo>
                  <a:lnTo>
                    <a:pt x="168" y="393"/>
                  </a:lnTo>
                  <a:lnTo>
                    <a:pt x="163" y="396"/>
                  </a:lnTo>
                  <a:lnTo>
                    <a:pt x="217" y="366"/>
                  </a:lnTo>
                  <a:lnTo>
                    <a:pt x="262" y="342"/>
                  </a:lnTo>
                  <a:lnTo>
                    <a:pt x="298" y="324"/>
                  </a:lnTo>
                  <a:lnTo>
                    <a:pt x="328" y="301"/>
                  </a:lnTo>
                  <a:lnTo>
                    <a:pt x="346" y="279"/>
                  </a:lnTo>
                  <a:lnTo>
                    <a:pt x="358" y="249"/>
                  </a:lnTo>
                  <a:lnTo>
                    <a:pt x="367" y="208"/>
                  </a:lnTo>
                  <a:lnTo>
                    <a:pt x="375" y="171"/>
                  </a:lnTo>
                  <a:lnTo>
                    <a:pt x="384" y="135"/>
                  </a:lnTo>
                  <a:lnTo>
                    <a:pt x="394" y="99"/>
                  </a:lnTo>
                  <a:lnTo>
                    <a:pt x="412" y="69"/>
                  </a:lnTo>
                  <a:lnTo>
                    <a:pt x="433" y="48"/>
                  </a:lnTo>
                  <a:lnTo>
                    <a:pt x="465" y="33"/>
                  </a:lnTo>
                  <a:lnTo>
                    <a:pt x="488" y="22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74" name="Group 53">
              <a:extLst>
                <a:ext uri="{FF2B5EF4-FFF2-40B4-BE49-F238E27FC236}">
                  <a16:creationId xmlns:a16="http://schemas.microsoft.com/office/drawing/2014/main" id="{E59315CB-5DD3-42F6-AD62-992DC5598A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75" name="Freeform 54">
                <a:extLst>
                  <a:ext uri="{FF2B5EF4-FFF2-40B4-BE49-F238E27FC236}">
                    <a16:creationId xmlns:a16="http://schemas.microsoft.com/office/drawing/2014/main" id="{9DC8EB72-1B0B-4CCF-9E40-02B357C78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76" name="Freeform 55">
                <a:extLst>
                  <a:ext uri="{FF2B5EF4-FFF2-40B4-BE49-F238E27FC236}">
                    <a16:creationId xmlns:a16="http://schemas.microsoft.com/office/drawing/2014/main" id="{6112FB34-C554-4442-BA8D-F3378A290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</p:grpSp>
      <p:pic>
        <p:nvPicPr>
          <p:cNvPr id="77" name="Picture 2" descr="http://www.swordofthespirit.net/bulwark/mosesbush.gif">
            <a:extLst>
              <a:ext uri="{FF2B5EF4-FFF2-40B4-BE49-F238E27FC236}">
                <a16:creationId xmlns:a16="http://schemas.microsoft.com/office/drawing/2014/main" id="{B72DF3B7-F365-4E54-95EF-8F32624D0F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4800600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AutoShape 55">
            <a:extLst>
              <a:ext uri="{FF2B5EF4-FFF2-40B4-BE49-F238E27FC236}">
                <a16:creationId xmlns:a16="http://schemas.microsoft.com/office/drawing/2014/main" id="{8B9BBFE2-18D4-408C-81E9-217FAF6823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8381" y="4892658"/>
            <a:ext cx="5063914" cy="545576"/>
          </a:xfrm>
          <a:prstGeom prst="wedgeRoundRectCallout">
            <a:avLst>
              <a:gd name="adj1" fmla="val -54484"/>
              <a:gd name="adj2" fmla="val -14886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>
              <a:spcBef>
                <a:spcPts val="0"/>
              </a:spcBef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 help you by assuring you of 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8637D729-84E9-44AA-B6AE-2B27A7B170F6}"/>
              </a:ext>
            </a:extLst>
          </p:cNvPr>
          <p:cNvSpPr/>
          <p:nvPr/>
        </p:nvSpPr>
        <p:spPr bwMode="auto">
          <a:xfrm>
            <a:off x="2503065" y="3258618"/>
            <a:ext cx="685800" cy="471508"/>
          </a:xfrm>
          <a:prstGeom prst="ellips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637D729-84E9-44AA-B6AE-2B27A7B170F6}"/>
              </a:ext>
            </a:extLst>
          </p:cNvPr>
          <p:cNvSpPr/>
          <p:nvPr/>
        </p:nvSpPr>
        <p:spPr bwMode="auto">
          <a:xfrm>
            <a:off x="2923704" y="3271870"/>
            <a:ext cx="1648296" cy="471508"/>
          </a:xfrm>
          <a:prstGeom prst="ellipse">
            <a:avLst/>
          </a:prstGeom>
          <a:noFill/>
          <a:ln w="127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DE40BDB-2291-4E60-860E-45F1A845DDAA}"/>
              </a:ext>
            </a:extLst>
          </p:cNvPr>
          <p:cNvSpPr/>
          <p:nvPr/>
        </p:nvSpPr>
        <p:spPr bwMode="auto">
          <a:xfrm>
            <a:off x="1295401" y="990600"/>
            <a:ext cx="2743200" cy="545575"/>
          </a:xfrm>
          <a:prstGeom prst="ellipse">
            <a:avLst/>
          </a:prstGeom>
          <a:noFill/>
          <a:ln w="127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55AA69EA-FC93-43D0-B68E-175852CEA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10387063-E2A9-45FB-BAE2-35A1B6C4E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274E1BF5-CD7E-438C-A068-3A1DAEE86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DA17CF01-4544-4874-83B4-7D1D3C492BE3}"/>
              </a:ext>
            </a:extLst>
          </p:cNvPr>
          <p:cNvGrpSpPr/>
          <p:nvPr/>
        </p:nvGrpSpPr>
        <p:grpSpPr>
          <a:xfrm>
            <a:off x="1204584" y="5409905"/>
            <a:ext cx="7025016" cy="1524295"/>
            <a:chOff x="1531610" y="5204675"/>
            <a:chExt cx="7025016" cy="1524295"/>
          </a:xfrm>
        </p:grpSpPr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E472547-923C-4CE0-AF85-031B5A4DE0BB}"/>
                </a:ext>
              </a:extLst>
            </p:cNvPr>
            <p:cNvGrpSpPr/>
            <p:nvPr/>
          </p:nvGrpSpPr>
          <p:grpSpPr>
            <a:xfrm>
              <a:off x="2784936" y="5204675"/>
              <a:ext cx="5771690" cy="1524295"/>
              <a:chOff x="2784936" y="5204675"/>
              <a:chExt cx="5771690" cy="1524295"/>
            </a:xfrm>
          </p:grpSpPr>
          <p:sp>
            <p:nvSpPr>
              <p:cNvPr id="88" name="Text Box 138">
                <a:extLst>
                  <a:ext uri="{FF2B5EF4-FFF2-40B4-BE49-F238E27FC236}">
                    <a16:creationId xmlns:a16="http://schemas.microsoft.com/office/drawing/2014/main" id="{45724A12-D8D3-4848-B707-64D6E56868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89233" y="5528641"/>
                <a:ext cx="2523448" cy="12003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  <a:sym typeface="Symbol" panose="05050102010706020507" pitchFamily="18" charset="2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          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-Smaller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89" name="Text Box 139">
                <a:extLst>
                  <a:ext uri="{FF2B5EF4-FFF2-40B4-BE49-F238E27FC236}">
                    <a16:creationId xmlns:a16="http://schemas.microsoft.com/office/drawing/2014/main" id="{170C1B97-BCEF-48E0-ABD9-1657DDBDC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32499" y="5879479"/>
                <a:ext cx="2524127" cy="4619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sp>
            <p:nvSpPr>
              <p:cNvPr id="90" name="AutoShape 140">
                <a:extLst>
                  <a:ext uri="{FF2B5EF4-FFF2-40B4-BE49-F238E27FC236}">
                    <a16:creationId xmlns:a16="http://schemas.microsoft.com/office/drawing/2014/main" id="{62AAF098-D314-4595-864C-0D113EA8D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37135" y="5904879"/>
                <a:ext cx="685801" cy="485775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" name="Text Box 160">
                <a:extLst>
                  <a:ext uri="{FF2B5EF4-FFF2-40B4-BE49-F238E27FC236}">
                    <a16:creationId xmlns:a16="http://schemas.microsoft.com/office/drawing/2014/main" id="{AC1E4A8B-F7CD-4EDB-9F59-6C1429E511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84936" y="5204675"/>
                <a:ext cx="2491259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Trust Your Friends</a:t>
                </a:r>
              </a:p>
            </p:txBody>
          </p:sp>
        </p:grpSp>
        <p:grpSp>
          <p:nvGrpSpPr>
            <p:cNvPr id="53" name="Group 52">
              <a:extLst>
                <a:ext uri="{FF2B5EF4-FFF2-40B4-BE49-F238E27FC236}">
                  <a16:creationId xmlns:a16="http://schemas.microsoft.com/office/drawing/2014/main" id="{704898DB-55D6-413F-A4DA-F84483B41348}"/>
                </a:ext>
              </a:extLst>
            </p:cNvPr>
            <p:cNvGrpSpPr/>
            <p:nvPr/>
          </p:nvGrpSpPr>
          <p:grpSpPr>
            <a:xfrm>
              <a:off x="1531610" y="5410328"/>
              <a:ext cx="1169988" cy="1169988"/>
              <a:chOff x="1531610" y="5410328"/>
              <a:chExt cx="1169988" cy="1169988"/>
            </a:xfrm>
          </p:grpSpPr>
          <p:pic>
            <p:nvPicPr>
              <p:cNvPr id="54" name="Picture 10">
                <a:extLst>
                  <a:ext uri="{FF2B5EF4-FFF2-40B4-BE49-F238E27FC236}">
                    <a16:creationId xmlns:a16="http://schemas.microsoft.com/office/drawing/2014/main" id="{07BFE97C-34B6-49AD-BBC9-760A01BDCA75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716156" y="5796726"/>
                <a:ext cx="250353" cy="3655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84D9B622-27D9-475B-B4EF-C32C486711BC}"/>
                  </a:ext>
                </a:extLst>
              </p:cNvPr>
              <p:cNvGrpSpPr/>
              <p:nvPr/>
            </p:nvGrpSpPr>
            <p:grpSpPr>
              <a:xfrm>
                <a:off x="1531610" y="5410328"/>
                <a:ext cx="1169988" cy="1169988"/>
                <a:chOff x="1446112" y="5615736"/>
                <a:chExt cx="1169988" cy="1169988"/>
              </a:xfrm>
            </p:grpSpPr>
            <p:grpSp>
              <p:nvGrpSpPr>
                <p:cNvPr id="57" name="Group 142">
                  <a:extLst>
                    <a:ext uri="{FF2B5EF4-FFF2-40B4-BE49-F238E27FC236}">
                      <a16:creationId xmlns:a16="http://schemas.microsoft.com/office/drawing/2014/main" id="{96CA7A71-4551-4D7B-ABE6-1179D6426AE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446112" y="5615736"/>
                  <a:ext cx="1169988" cy="1169988"/>
                  <a:chOff x="2496" y="1104"/>
                  <a:chExt cx="912" cy="912"/>
                </a:xfrm>
              </p:grpSpPr>
              <p:grpSp>
                <p:nvGrpSpPr>
                  <p:cNvPr id="64" name="Group 146">
                    <a:extLst>
                      <a:ext uri="{FF2B5EF4-FFF2-40B4-BE49-F238E27FC236}">
                        <a16:creationId xmlns:a16="http://schemas.microsoft.com/office/drawing/2014/main" id="{791F174A-66B8-4AD6-954C-F964CB6E7F4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2360341">
                    <a:off x="2763" y="1259"/>
                    <a:ext cx="421" cy="527"/>
                    <a:chOff x="2227" y="1194"/>
                    <a:chExt cx="1944" cy="2413"/>
                  </a:xfrm>
                </p:grpSpPr>
                <p:sp>
                  <p:nvSpPr>
                    <p:cNvPr id="66" name="Freeform 147">
                      <a:extLst>
                        <a:ext uri="{FF2B5EF4-FFF2-40B4-BE49-F238E27FC236}">
                          <a16:creationId xmlns:a16="http://schemas.microsoft.com/office/drawing/2014/main" id="{564CD1A6-F000-4182-ACB8-2C68FF8E330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2 w 600"/>
                        <a:gd name="T37" fmla="*/ 1 h 608"/>
                        <a:gd name="T38" fmla="*/ 2 w 600"/>
                        <a:gd name="T39" fmla="*/ 1 h 608"/>
                        <a:gd name="T40" fmla="*/ 2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83" name="Freeform 148">
                      <a:extLst>
                        <a:ext uri="{FF2B5EF4-FFF2-40B4-BE49-F238E27FC236}">
                          <a16:creationId xmlns:a16="http://schemas.microsoft.com/office/drawing/2014/main" id="{51D5385A-58D0-4765-908F-C3F16EBB258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2 w 619"/>
                        <a:gd name="T7" fmla="*/ 0 h 1085"/>
                        <a:gd name="T8" fmla="*/ 2 w 619"/>
                        <a:gd name="T9" fmla="*/ 1 h 1085"/>
                        <a:gd name="T10" fmla="*/ 2 w 619"/>
                        <a:gd name="T11" fmla="*/ 1 h 1085"/>
                        <a:gd name="T12" fmla="*/ 2 w 619"/>
                        <a:gd name="T13" fmla="*/ 1 h 1085"/>
                        <a:gd name="T14" fmla="*/ 2 w 619"/>
                        <a:gd name="T15" fmla="*/ 2 h 1085"/>
                        <a:gd name="T16" fmla="*/ 2 w 619"/>
                        <a:gd name="T17" fmla="*/ 3 h 1085"/>
                        <a:gd name="T18" fmla="*/ 1 w 619"/>
                        <a:gd name="T19" fmla="*/ 3 h 1085"/>
                        <a:gd name="T20" fmla="*/ 1 w 619"/>
                        <a:gd name="T21" fmla="*/ 4 h 1085"/>
                        <a:gd name="T22" fmla="*/ 1 w 619"/>
                        <a:gd name="T23" fmla="*/ 5 h 1085"/>
                        <a:gd name="T24" fmla="*/ 2 w 619"/>
                        <a:gd name="T25" fmla="*/ 5 h 1085"/>
                        <a:gd name="T26" fmla="*/ 2 w 619"/>
                        <a:gd name="T27" fmla="*/ 6 h 1085"/>
                        <a:gd name="T28" fmla="*/ 1 w 619"/>
                        <a:gd name="T29" fmla="*/ 7 h 1085"/>
                        <a:gd name="T30" fmla="*/ 1 w 619"/>
                        <a:gd name="T31" fmla="*/ 7 h 1085"/>
                        <a:gd name="T32" fmla="*/ 1 w 619"/>
                        <a:gd name="T33" fmla="*/ 7 h 1085"/>
                        <a:gd name="T34" fmla="*/ 1 w 619"/>
                        <a:gd name="T35" fmla="*/ 7 h 1085"/>
                        <a:gd name="T36" fmla="*/ 1 w 619"/>
                        <a:gd name="T37" fmla="*/ 7 h 1085"/>
                        <a:gd name="T38" fmla="*/ 1 w 619"/>
                        <a:gd name="T39" fmla="*/ 6 h 1085"/>
                        <a:gd name="T40" fmla="*/ 0 w 619"/>
                        <a:gd name="T41" fmla="*/ 5 h 1085"/>
                        <a:gd name="T42" fmla="*/ 1 w 619"/>
                        <a:gd name="T43" fmla="*/ 4 h 1085"/>
                        <a:gd name="T44" fmla="*/ 1 w 619"/>
                        <a:gd name="T45" fmla="*/ 3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84" name="Freeform 149">
                      <a:extLst>
                        <a:ext uri="{FF2B5EF4-FFF2-40B4-BE49-F238E27FC236}">
                          <a16:creationId xmlns:a16="http://schemas.microsoft.com/office/drawing/2014/main" id="{95FD378D-1215-4471-817C-4D8FD77070E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13 w 782"/>
                        <a:gd name="T3" fmla="*/ 0 h 808"/>
                        <a:gd name="T4" fmla="*/ 275 w 782"/>
                        <a:gd name="T5" fmla="*/ 0 h 808"/>
                        <a:gd name="T6" fmla="*/ 580 w 782"/>
                        <a:gd name="T7" fmla="*/ 1 h 808"/>
                        <a:gd name="T8" fmla="*/ 941 w 782"/>
                        <a:gd name="T9" fmla="*/ 1 h 808"/>
                        <a:gd name="T10" fmla="*/ 1074 w 782"/>
                        <a:gd name="T11" fmla="*/ 1 h 808"/>
                        <a:gd name="T12" fmla="*/ 1135 w 782"/>
                        <a:gd name="T13" fmla="*/ 1 h 808"/>
                        <a:gd name="T14" fmla="*/ 1147 w 782"/>
                        <a:gd name="T15" fmla="*/ 1 h 808"/>
                        <a:gd name="T16" fmla="*/ 1107 w 782"/>
                        <a:gd name="T17" fmla="*/ 1 h 808"/>
                        <a:gd name="T18" fmla="*/ 995 w 782"/>
                        <a:gd name="T19" fmla="*/ 1 h 808"/>
                        <a:gd name="T20" fmla="*/ 851 w 782"/>
                        <a:gd name="T21" fmla="*/ 1 h 808"/>
                        <a:gd name="T22" fmla="*/ 746 w 782"/>
                        <a:gd name="T23" fmla="*/ 1 h 808"/>
                        <a:gd name="T24" fmla="*/ 698 w 782"/>
                        <a:gd name="T25" fmla="*/ 1 h 808"/>
                        <a:gd name="T26" fmla="*/ 667 w 782"/>
                        <a:gd name="T27" fmla="*/ 1 h 808"/>
                        <a:gd name="T28" fmla="*/ 678 w 782"/>
                        <a:gd name="T29" fmla="*/ 2 h 808"/>
                        <a:gd name="T30" fmla="*/ 686 w 782"/>
                        <a:gd name="T31" fmla="*/ 2 h 808"/>
                        <a:gd name="T32" fmla="*/ 815 w 782"/>
                        <a:gd name="T33" fmla="*/ 2 h 808"/>
                        <a:gd name="T34" fmla="*/ 1019 w 782"/>
                        <a:gd name="T35" fmla="*/ 2 h 808"/>
                        <a:gd name="T36" fmla="*/ 1147 w 782"/>
                        <a:gd name="T37" fmla="*/ 2 h 808"/>
                        <a:gd name="T38" fmla="*/ 1283 w 782"/>
                        <a:gd name="T39" fmla="*/ 2 h 808"/>
                        <a:gd name="T40" fmla="*/ 1325 w 782"/>
                        <a:gd name="T41" fmla="*/ 2 h 808"/>
                        <a:gd name="T42" fmla="*/ 1283 w 782"/>
                        <a:gd name="T43" fmla="*/ 2 h 808"/>
                        <a:gd name="T44" fmla="*/ 1228 w 782"/>
                        <a:gd name="T45" fmla="*/ 2 h 808"/>
                        <a:gd name="T46" fmla="*/ 1135 w 782"/>
                        <a:gd name="T47" fmla="*/ 2 h 808"/>
                        <a:gd name="T48" fmla="*/ 1013 w 782"/>
                        <a:gd name="T49" fmla="*/ 2 h 808"/>
                        <a:gd name="T50" fmla="*/ 881 w 782"/>
                        <a:gd name="T51" fmla="*/ 2 h 808"/>
                        <a:gd name="T52" fmla="*/ 667 w 782"/>
                        <a:gd name="T53" fmla="*/ 2 h 808"/>
                        <a:gd name="T54" fmla="*/ 601 w 782"/>
                        <a:gd name="T55" fmla="*/ 2 h 808"/>
                        <a:gd name="T56" fmla="*/ 566 w 782"/>
                        <a:gd name="T57" fmla="*/ 2 h 808"/>
                        <a:gd name="T58" fmla="*/ 566 w 782"/>
                        <a:gd name="T59" fmla="*/ 2 h 808"/>
                        <a:gd name="T60" fmla="*/ 566 w 782"/>
                        <a:gd name="T61" fmla="*/ 1 h 808"/>
                        <a:gd name="T62" fmla="*/ 658 w 782"/>
                        <a:gd name="T63" fmla="*/ 1 h 808"/>
                        <a:gd name="T64" fmla="*/ 794 w 782"/>
                        <a:gd name="T65" fmla="*/ 1 h 808"/>
                        <a:gd name="T66" fmla="*/ 915 w 782"/>
                        <a:gd name="T67" fmla="*/ 1 h 808"/>
                        <a:gd name="T68" fmla="*/ 990 w 782"/>
                        <a:gd name="T69" fmla="*/ 1 h 808"/>
                        <a:gd name="T70" fmla="*/ 1029 w 782"/>
                        <a:gd name="T71" fmla="*/ 1 h 808"/>
                        <a:gd name="T72" fmla="*/ 1013 w 782"/>
                        <a:gd name="T73" fmla="*/ 1 h 808"/>
                        <a:gd name="T74" fmla="*/ 957 w 782"/>
                        <a:gd name="T75" fmla="*/ 1 h 808"/>
                        <a:gd name="T76" fmla="*/ 881 w 782"/>
                        <a:gd name="T77" fmla="*/ 1 h 808"/>
                        <a:gd name="T78" fmla="*/ 794 w 782"/>
                        <a:gd name="T79" fmla="*/ 1 h 808"/>
                        <a:gd name="T80" fmla="*/ 607 w 782"/>
                        <a:gd name="T81" fmla="*/ 1 h 808"/>
                        <a:gd name="T82" fmla="*/ 327 w 782"/>
                        <a:gd name="T83" fmla="*/ 1 h 808"/>
                        <a:gd name="T84" fmla="*/ 118 w 782"/>
                        <a:gd name="T85" fmla="*/ 1 h 808"/>
                        <a:gd name="T86" fmla="*/ 3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85" name="Freeform 150">
                      <a:extLst>
                        <a:ext uri="{FF2B5EF4-FFF2-40B4-BE49-F238E27FC236}">
                          <a16:creationId xmlns:a16="http://schemas.microsoft.com/office/drawing/2014/main" id="{94335FBE-CE70-450D-9EB5-2292C9B6C11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7136 w 992"/>
                        <a:gd name="T1" fmla="*/ 1 h 770"/>
                        <a:gd name="T2" fmla="*/ 7271 w 992"/>
                        <a:gd name="T3" fmla="*/ 1 h 770"/>
                        <a:gd name="T4" fmla="*/ 7771 w 992"/>
                        <a:gd name="T5" fmla="*/ 1 h 770"/>
                        <a:gd name="T6" fmla="*/ 8390 w 992"/>
                        <a:gd name="T7" fmla="*/ 1 h 770"/>
                        <a:gd name="T8" fmla="*/ 8757 w 992"/>
                        <a:gd name="T9" fmla="*/ 1 h 770"/>
                        <a:gd name="T10" fmla="*/ 8596 w 992"/>
                        <a:gd name="T11" fmla="*/ 1 h 770"/>
                        <a:gd name="T12" fmla="*/ 8254 w 992"/>
                        <a:gd name="T13" fmla="*/ 1 h 770"/>
                        <a:gd name="T14" fmla="*/ 7569 w 992"/>
                        <a:gd name="T15" fmla="*/ 1 h 770"/>
                        <a:gd name="T16" fmla="*/ 6723 w 992"/>
                        <a:gd name="T17" fmla="*/ 1 h 770"/>
                        <a:gd name="T18" fmla="*/ 6018 w 992"/>
                        <a:gd name="T19" fmla="*/ 1 h 770"/>
                        <a:gd name="T20" fmla="*/ 5228 w 992"/>
                        <a:gd name="T21" fmla="*/ 1 h 770"/>
                        <a:gd name="T22" fmla="*/ 4475 w 992"/>
                        <a:gd name="T23" fmla="*/ 1 h 770"/>
                        <a:gd name="T24" fmla="*/ 3903 w 992"/>
                        <a:gd name="T25" fmla="*/ 1 h 770"/>
                        <a:gd name="T26" fmla="*/ 3694 w 992"/>
                        <a:gd name="T27" fmla="*/ 1 h 770"/>
                        <a:gd name="T28" fmla="*/ 3462 w 992"/>
                        <a:gd name="T29" fmla="*/ 1 h 770"/>
                        <a:gd name="T30" fmla="*/ 3190 w 992"/>
                        <a:gd name="T31" fmla="*/ 1 h 770"/>
                        <a:gd name="T32" fmla="*/ 2986 w 992"/>
                        <a:gd name="T33" fmla="*/ 1 h 770"/>
                        <a:gd name="T34" fmla="*/ 2986 w 992"/>
                        <a:gd name="T35" fmla="*/ 1 h 770"/>
                        <a:gd name="T36" fmla="*/ 2845 w 992"/>
                        <a:gd name="T37" fmla="*/ 1 h 770"/>
                        <a:gd name="T38" fmla="*/ 2455 w 992"/>
                        <a:gd name="T39" fmla="*/ 1 h 770"/>
                        <a:gd name="T40" fmla="*/ 1973 w 992"/>
                        <a:gd name="T41" fmla="*/ 1 h 770"/>
                        <a:gd name="T42" fmla="*/ 1525 w 992"/>
                        <a:gd name="T43" fmla="*/ 1 h 770"/>
                        <a:gd name="T44" fmla="*/ 1012 w 992"/>
                        <a:gd name="T45" fmla="*/ 1 h 770"/>
                        <a:gd name="T46" fmla="*/ 234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48 w 992"/>
                        <a:gd name="T53" fmla="*/ 1 h 770"/>
                        <a:gd name="T54" fmla="*/ 722 w 992"/>
                        <a:gd name="T55" fmla="*/ 1 h 770"/>
                        <a:gd name="T56" fmla="*/ 1045 w 992"/>
                        <a:gd name="T57" fmla="*/ 1 h 770"/>
                        <a:gd name="T58" fmla="*/ 1667 w 992"/>
                        <a:gd name="T59" fmla="*/ 1 h 770"/>
                        <a:gd name="T60" fmla="*/ 2271 w 992"/>
                        <a:gd name="T61" fmla="*/ 1 h 770"/>
                        <a:gd name="T62" fmla="*/ 2845 w 992"/>
                        <a:gd name="T63" fmla="*/ 1 h 770"/>
                        <a:gd name="T64" fmla="*/ 3665 w 992"/>
                        <a:gd name="T65" fmla="*/ 0 h 770"/>
                        <a:gd name="T66" fmla="*/ 3694 w 992"/>
                        <a:gd name="T67" fmla="*/ 1 h 770"/>
                        <a:gd name="T68" fmla="*/ 3509 w 992"/>
                        <a:gd name="T69" fmla="*/ 1 h 770"/>
                        <a:gd name="T70" fmla="*/ 3462 w 992"/>
                        <a:gd name="T71" fmla="*/ 1 h 770"/>
                        <a:gd name="T72" fmla="*/ 3694 w 992"/>
                        <a:gd name="T73" fmla="*/ 1 h 770"/>
                        <a:gd name="T74" fmla="*/ 4080 w 992"/>
                        <a:gd name="T75" fmla="*/ 1 h 770"/>
                        <a:gd name="T76" fmla="*/ 4409 w 992"/>
                        <a:gd name="T77" fmla="*/ 1 h 770"/>
                        <a:gd name="T78" fmla="*/ 4928 w 992"/>
                        <a:gd name="T79" fmla="*/ 1 h 770"/>
                        <a:gd name="T80" fmla="*/ 5430 w 992"/>
                        <a:gd name="T81" fmla="*/ 1 h 770"/>
                        <a:gd name="T82" fmla="*/ 5943 w 992"/>
                        <a:gd name="T83" fmla="*/ 1 h 770"/>
                        <a:gd name="T84" fmla="*/ 6619 w 992"/>
                        <a:gd name="T85" fmla="*/ 1 h 770"/>
                        <a:gd name="T86" fmla="*/ 7065 w 992"/>
                        <a:gd name="T87" fmla="*/ 1 h 770"/>
                        <a:gd name="T88" fmla="*/ 7136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86" name="Freeform 151">
                      <a:extLst>
                        <a:ext uri="{FF2B5EF4-FFF2-40B4-BE49-F238E27FC236}">
                          <a16:creationId xmlns:a16="http://schemas.microsoft.com/office/drawing/2014/main" id="{E33D2849-F51F-4753-80D6-85ABF32E6A5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2 w 699"/>
                        <a:gd name="T1" fmla="*/ 6 h 1216"/>
                        <a:gd name="T2" fmla="*/ 2 w 699"/>
                        <a:gd name="T3" fmla="*/ 7 h 1216"/>
                        <a:gd name="T4" fmla="*/ 2 w 699"/>
                        <a:gd name="T5" fmla="*/ 7 h 1216"/>
                        <a:gd name="T6" fmla="*/ 3 w 699"/>
                        <a:gd name="T7" fmla="*/ 7 h 1216"/>
                        <a:gd name="T8" fmla="*/ 3 w 699"/>
                        <a:gd name="T9" fmla="*/ 7 h 1216"/>
                        <a:gd name="T10" fmla="*/ 3 w 699"/>
                        <a:gd name="T11" fmla="*/ 8 h 1216"/>
                        <a:gd name="T12" fmla="*/ 3 w 699"/>
                        <a:gd name="T13" fmla="*/ 8 h 1216"/>
                        <a:gd name="T14" fmla="*/ 2 w 699"/>
                        <a:gd name="T15" fmla="*/ 7 h 1216"/>
                        <a:gd name="T16" fmla="*/ 1 w 699"/>
                        <a:gd name="T17" fmla="*/ 7 h 1216"/>
                        <a:gd name="T18" fmla="*/ 1 w 699"/>
                        <a:gd name="T19" fmla="*/ 6 h 1216"/>
                        <a:gd name="T20" fmla="*/ 1 w 699"/>
                        <a:gd name="T21" fmla="*/ 5 h 1216"/>
                        <a:gd name="T22" fmla="*/ 1 w 699"/>
                        <a:gd name="T23" fmla="*/ 4 h 1216"/>
                        <a:gd name="T24" fmla="*/ 1 w 699"/>
                        <a:gd name="T25" fmla="*/ 2 h 1216"/>
                        <a:gd name="T26" fmla="*/ 1 w 699"/>
                        <a:gd name="T27" fmla="*/ 2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2 h 1216"/>
                        <a:gd name="T74" fmla="*/ 1 w 699"/>
                        <a:gd name="T75" fmla="*/ 3 h 1216"/>
                        <a:gd name="T76" fmla="*/ 1 w 699"/>
                        <a:gd name="T77" fmla="*/ 4 h 1216"/>
                        <a:gd name="T78" fmla="*/ 1 w 699"/>
                        <a:gd name="T79" fmla="*/ 5 h 1216"/>
                        <a:gd name="T80" fmla="*/ 1 w 699"/>
                        <a:gd name="T81" fmla="*/ 6 h 1216"/>
                        <a:gd name="T82" fmla="*/ 2 w 699"/>
                        <a:gd name="T83" fmla="*/ 6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87" name="Freeform 152">
                      <a:extLst>
                        <a:ext uri="{FF2B5EF4-FFF2-40B4-BE49-F238E27FC236}">
                          <a16:creationId xmlns:a16="http://schemas.microsoft.com/office/drawing/2014/main" id="{CB344215-1B67-4F6A-BA96-01108B99B6F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2 w 915"/>
                        <a:gd name="T13" fmla="*/ 1 h 1139"/>
                        <a:gd name="T14" fmla="*/ 3 w 915"/>
                        <a:gd name="T15" fmla="*/ 1 h 1139"/>
                        <a:gd name="T16" fmla="*/ 3 w 915"/>
                        <a:gd name="T17" fmla="*/ 1 h 1139"/>
                        <a:gd name="T18" fmla="*/ 3 w 915"/>
                        <a:gd name="T19" fmla="*/ 1 h 1139"/>
                        <a:gd name="T20" fmla="*/ 3 w 915"/>
                        <a:gd name="T21" fmla="*/ 1 h 1139"/>
                        <a:gd name="T22" fmla="*/ 3 w 915"/>
                        <a:gd name="T23" fmla="*/ 1 h 1139"/>
                        <a:gd name="T24" fmla="*/ 3 w 915"/>
                        <a:gd name="T25" fmla="*/ 1 h 1139"/>
                        <a:gd name="T26" fmla="*/ 4 w 915"/>
                        <a:gd name="T27" fmla="*/ 1 h 1139"/>
                        <a:gd name="T28" fmla="*/ 4 w 915"/>
                        <a:gd name="T29" fmla="*/ 1 h 1139"/>
                        <a:gd name="T30" fmla="*/ 3 w 915"/>
                        <a:gd name="T31" fmla="*/ 1 h 1139"/>
                        <a:gd name="T32" fmla="*/ 3 w 915"/>
                        <a:gd name="T33" fmla="*/ 1 h 1139"/>
                        <a:gd name="T34" fmla="*/ 3 w 915"/>
                        <a:gd name="T35" fmla="*/ 1 h 1139"/>
                        <a:gd name="T36" fmla="*/ 3 w 915"/>
                        <a:gd name="T37" fmla="*/ 1 h 1139"/>
                        <a:gd name="T38" fmla="*/ 3 w 915"/>
                        <a:gd name="T39" fmla="*/ 1 h 1139"/>
                        <a:gd name="T40" fmla="*/ 3 w 915"/>
                        <a:gd name="T41" fmla="*/ 1 h 1139"/>
                        <a:gd name="T42" fmla="*/ 3 w 915"/>
                        <a:gd name="T43" fmla="*/ 1 h 1139"/>
                        <a:gd name="T44" fmla="*/ 3 w 915"/>
                        <a:gd name="T45" fmla="*/ 1 h 1139"/>
                        <a:gd name="T46" fmla="*/ 3 w 915"/>
                        <a:gd name="T47" fmla="*/ 0 h 1139"/>
                        <a:gd name="T48" fmla="*/ 3 w 915"/>
                        <a:gd name="T49" fmla="*/ 1 h 1139"/>
                        <a:gd name="T50" fmla="*/ 3 w 915"/>
                        <a:gd name="T51" fmla="*/ 1 h 1139"/>
                        <a:gd name="T52" fmla="*/ 3 w 915"/>
                        <a:gd name="T53" fmla="*/ 1 h 1139"/>
                        <a:gd name="T54" fmla="*/ 3 w 915"/>
                        <a:gd name="T55" fmla="*/ 1 h 1139"/>
                        <a:gd name="T56" fmla="*/ 3 w 915"/>
                        <a:gd name="T57" fmla="*/ 1 h 1139"/>
                        <a:gd name="T58" fmla="*/ 3 w 915"/>
                        <a:gd name="T59" fmla="*/ 1 h 1139"/>
                        <a:gd name="T60" fmla="*/ 3 w 915"/>
                        <a:gd name="T61" fmla="*/ 1 h 1139"/>
                        <a:gd name="T62" fmla="*/ 3 w 915"/>
                        <a:gd name="T63" fmla="*/ 1 h 1139"/>
                        <a:gd name="T64" fmla="*/ 3 w 915"/>
                        <a:gd name="T65" fmla="*/ 1 h 1139"/>
                        <a:gd name="T66" fmla="*/ 3 w 915"/>
                        <a:gd name="T67" fmla="*/ 1 h 1139"/>
                        <a:gd name="T68" fmla="*/ 3 w 915"/>
                        <a:gd name="T69" fmla="*/ 1 h 1139"/>
                        <a:gd name="T70" fmla="*/ 3 w 915"/>
                        <a:gd name="T71" fmla="*/ 1 h 1139"/>
                        <a:gd name="T72" fmla="*/ 3 w 915"/>
                        <a:gd name="T73" fmla="*/ 1 h 1139"/>
                        <a:gd name="T74" fmla="*/ 2 w 915"/>
                        <a:gd name="T75" fmla="*/ 1 h 1139"/>
                        <a:gd name="T76" fmla="*/ 2 w 915"/>
                        <a:gd name="T77" fmla="*/ 1 h 1139"/>
                        <a:gd name="T78" fmla="*/ 2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65" name="Oval 153">
                    <a:extLst>
                      <a:ext uri="{FF2B5EF4-FFF2-40B4-BE49-F238E27FC236}">
                        <a16:creationId xmlns:a16="http://schemas.microsoft.com/office/drawing/2014/main" id="{1631F99A-DC54-4258-9220-5B815C518815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96" y="1104"/>
                    <a:ext cx="912" cy="912"/>
                  </a:xfrm>
                  <a:prstGeom prst="ellipse">
                    <a:avLst/>
                  </a:prstGeom>
                  <a:noFill/>
                  <a:ln w="63500">
                    <a:solidFill>
                      <a:srgbClr val="339966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grpSp>
              <p:nvGrpSpPr>
                <p:cNvPr id="58" name="Group 154">
                  <a:extLst>
                    <a:ext uri="{FF2B5EF4-FFF2-40B4-BE49-F238E27FC236}">
                      <a16:creationId xmlns:a16="http://schemas.microsoft.com/office/drawing/2014/main" id="{8FBAB452-6F98-4039-9635-893C9F4AF25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507690" y="5738893"/>
                  <a:ext cx="554205" cy="307892"/>
                  <a:chOff x="-1152" y="3504"/>
                  <a:chExt cx="432" cy="240"/>
                </a:xfrm>
              </p:grpSpPr>
              <p:grpSp>
                <p:nvGrpSpPr>
                  <p:cNvPr id="59" name="Group 155">
                    <a:extLst>
                      <a:ext uri="{FF2B5EF4-FFF2-40B4-BE49-F238E27FC236}">
                        <a16:creationId xmlns:a16="http://schemas.microsoft.com/office/drawing/2014/main" id="{42EFF4C0-D273-4403-8255-99BAFD46133D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-1075" y="3504"/>
                    <a:ext cx="256" cy="210"/>
                    <a:chOff x="1728" y="2064"/>
                    <a:chExt cx="768" cy="672"/>
                  </a:xfrm>
                </p:grpSpPr>
                <p:sp>
                  <p:nvSpPr>
                    <p:cNvPr id="62" name="AutoShape 156">
                      <a:extLst>
                        <a:ext uri="{FF2B5EF4-FFF2-40B4-BE49-F238E27FC236}">
                          <a16:creationId xmlns:a16="http://schemas.microsoft.com/office/drawing/2014/main" id="{D360EADC-1EB7-42D6-9361-72114030C433}"/>
                        </a:ext>
                      </a:extLst>
                    </p:cNvPr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728" y="2064"/>
                      <a:ext cx="768" cy="576"/>
                    </a:xfrm>
                    <a:prstGeom prst="horizontalScroll">
                      <a:avLst>
                        <a:gd name="adj" fmla="val 12500"/>
                      </a:avLst>
                    </a:prstGeom>
                    <a:solidFill>
                      <a:srgbClr val="FFFFFF"/>
                    </a:solidFill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400" b="0" i="0" u="none" strike="noStrike" kern="1200" cap="none" spc="0" normalizeH="0" baseline="-8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rPr>
                        <a:t>small</a:t>
                      </a:r>
                      <a:endParaRPr kumimoji="0" lang="en-CA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63" name="Line 157">
                      <a:extLst>
                        <a:ext uri="{FF2B5EF4-FFF2-40B4-BE49-F238E27FC236}">
                          <a16:creationId xmlns:a16="http://schemas.microsoft.com/office/drawing/2014/main" id="{CE2BC97E-CA90-416C-9995-9389AAD19B4B}"/>
                        </a:ext>
                      </a:extLst>
                    </p:cNvPr>
                    <p:cNvSpPr>
                      <a:spLocks noChangeAspect="1" noChangeShapeType="1"/>
                    </p:cNvSpPr>
                    <p:nvPr/>
                  </p:nvSpPr>
                  <p:spPr bwMode="auto">
                    <a:xfrm>
                      <a:off x="2112" y="2592"/>
                      <a:ext cx="0" cy="144"/>
                    </a:xfrm>
                    <a:prstGeom prst="line">
                      <a:avLst/>
                    </a:prstGeom>
                    <a:noFill/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60" name="Line 158">
                    <a:extLst>
                      <a:ext uri="{FF2B5EF4-FFF2-40B4-BE49-F238E27FC236}">
                        <a16:creationId xmlns:a16="http://schemas.microsoft.com/office/drawing/2014/main" id="{61DA1A4B-6F54-4228-81B5-68593800F891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61" name="Line 159">
                    <a:extLst>
                      <a:ext uri="{FF2B5EF4-FFF2-40B4-BE49-F238E27FC236}">
                        <a16:creationId xmlns:a16="http://schemas.microsoft.com/office/drawing/2014/main" id="{45AA384C-8A92-4B1D-95B5-ACE72F49BBE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</p:grpSp>
          <p:pic>
            <p:nvPicPr>
              <p:cNvPr id="56" name="Picture 33">
                <a:extLst>
                  <a:ext uri="{FF2B5EF4-FFF2-40B4-BE49-F238E27FC236}">
                    <a16:creationId xmlns:a16="http://schemas.microsoft.com/office/drawing/2014/main" id="{F21931BB-4B10-4136-8233-2EAEF3BF86D2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163343" y="6004244"/>
                <a:ext cx="453961" cy="4098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  <p:sp>
        <p:nvSpPr>
          <p:cNvPr id="92" name="AutoShape 55">
            <a:extLst>
              <a:ext uri="{FF2B5EF4-FFF2-40B4-BE49-F238E27FC236}">
                <a16:creationId xmlns:a16="http://schemas.microsoft.com/office/drawing/2014/main" id="{767F6A65-3EAD-42A0-8F05-935A57699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8697" y="5510567"/>
            <a:ext cx="3733800" cy="549259"/>
          </a:xfrm>
          <a:prstGeom prst="wedgeRoundRectCallout">
            <a:avLst>
              <a:gd name="adj1" fmla="val -53163"/>
              <a:gd name="adj2" fmla="val -42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This was my missing piece!</a:t>
            </a:r>
          </a:p>
        </p:txBody>
      </p:sp>
    </p:spTree>
    <p:extLst>
      <p:ext uri="{BB962C8B-B14F-4D97-AF65-F5344CB8AC3E}">
        <p14:creationId xmlns:p14="http://schemas.microsoft.com/office/powerpoint/2010/main" val="518233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4" grpId="0" animBg="1"/>
      <p:bldP spid="78" grpId="0" animBg="1"/>
      <p:bldP spid="80" grpId="0" animBg="1"/>
      <p:bldP spid="80" grpId="1" animBg="1"/>
      <p:bldP spid="81" grpId="0" animBg="1"/>
      <p:bldP spid="47" grpId="0" animBg="1"/>
      <p:bldP spid="9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Complex Numbers</a:t>
            </a:r>
          </a:p>
        </p:txBody>
      </p:sp>
      <p:sp>
        <p:nvSpPr>
          <p:cNvPr id="92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990600"/>
            <a:ext cx="7772400" cy="4114800"/>
          </a:xfrm>
        </p:spPr>
        <p:txBody>
          <a:bodyPr/>
          <a:lstStyle/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sz="2800"/>
              <a:t>Remember how to multiply 2 complex numbers?</a:t>
            </a:r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endParaRPr lang="en-US" altLang="en-US" sz="2800"/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sz="2800"/>
              <a:t>(</a:t>
            </a:r>
            <a:r>
              <a:rPr lang="en-US" altLang="en-US" sz="2800" i="1"/>
              <a:t>a</a:t>
            </a:r>
            <a:r>
              <a:rPr lang="en-US" altLang="en-US" sz="2800"/>
              <a:t>+</a:t>
            </a:r>
            <a:r>
              <a:rPr lang="en-US" altLang="en-US" sz="2800" i="1"/>
              <a:t>bi</a:t>
            </a:r>
            <a:r>
              <a:rPr lang="en-US" altLang="en-US" sz="2800"/>
              <a:t>)(</a:t>
            </a:r>
            <a:r>
              <a:rPr lang="en-US" altLang="en-US" sz="2800" i="1"/>
              <a:t>c</a:t>
            </a:r>
            <a:r>
              <a:rPr lang="en-US" altLang="en-US" sz="2800"/>
              <a:t>+</a:t>
            </a:r>
            <a:r>
              <a:rPr lang="en-US" altLang="en-US" sz="2800" i="1"/>
              <a:t>di</a:t>
            </a:r>
            <a:r>
              <a:rPr lang="en-US" altLang="en-US" sz="2800"/>
              <a:t>) = [</a:t>
            </a:r>
            <a:r>
              <a:rPr lang="en-US" altLang="en-US" sz="2800" i="1"/>
              <a:t>ac</a:t>
            </a:r>
            <a:r>
              <a:rPr lang="en-US" altLang="en-US" sz="2800"/>
              <a:t> –</a:t>
            </a:r>
            <a:r>
              <a:rPr lang="en-US" altLang="en-US" sz="2800" i="1"/>
              <a:t>bd</a:t>
            </a:r>
            <a:r>
              <a:rPr lang="en-US" altLang="en-US" sz="2800"/>
              <a:t>] + [</a:t>
            </a:r>
            <a:r>
              <a:rPr lang="en-US" altLang="en-US" sz="2800" i="1"/>
              <a:t>ad</a:t>
            </a:r>
            <a:r>
              <a:rPr lang="en-US" altLang="en-US" sz="2800"/>
              <a:t> + </a:t>
            </a:r>
            <a:r>
              <a:rPr lang="en-US" altLang="en-US" sz="2800" i="1"/>
              <a:t>bc</a:t>
            </a:r>
            <a:r>
              <a:rPr lang="en-US" altLang="en-US" sz="2800"/>
              <a:t>] </a:t>
            </a:r>
            <a:r>
              <a:rPr lang="en-US" altLang="en-US" sz="2800" i="1"/>
              <a:t>i</a:t>
            </a:r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endParaRPr lang="en-US" altLang="en-US" sz="2800" i="1"/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sz="2800"/>
              <a:t>Input: </a:t>
            </a:r>
            <a:r>
              <a:rPr lang="en-US" altLang="en-US" sz="2800" i="1"/>
              <a:t>a</a:t>
            </a:r>
            <a:r>
              <a:rPr lang="en-US" altLang="en-US" sz="2800"/>
              <a:t>,</a:t>
            </a:r>
            <a:r>
              <a:rPr lang="en-US" altLang="en-US" sz="2800" i="1"/>
              <a:t>b</a:t>
            </a:r>
            <a:r>
              <a:rPr lang="en-US" altLang="en-US" sz="2800"/>
              <a:t>,</a:t>
            </a:r>
            <a:r>
              <a:rPr lang="en-US" altLang="en-US" sz="2800" i="1"/>
              <a:t>c</a:t>
            </a:r>
            <a:r>
              <a:rPr lang="en-US" altLang="en-US" sz="2800"/>
              <a:t>,</a:t>
            </a:r>
            <a:r>
              <a:rPr lang="en-US" altLang="en-US" sz="2800" i="1"/>
              <a:t>d</a:t>
            </a:r>
            <a:r>
              <a:rPr lang="en-US" altLang="en-US" sz="2800"/>
              <a:t>       Output: </a:t>
            </a:r>
            <a:r>
              <a:rPr lang="en-US" altLang="en-US" sz="2800" i="1"/>
              <a:t>ac</a:t>
            </a:r>
            <a:r>
              <a:rPr lang="en-US" altLang="en-US" sz="2800"/>
              <a:t>-</a:t>
            </a:r>
            <a:r>
              <a:rPr lang="en-US" altLang="en-US" sz="2800" i="1"/>
              <a:t>bd</a:t>
            </a:r>
            <a:r>
              <a:rPr lang="en-US" altLang="en-US" sz="2800"/>
              <a:t>, </a:t>
            </a:r>
            <a:r>
              <a:rPr lang="en-US" altLang="en-US" sz="2800" i="1"/>
              <a:t>ad</a:t>
            </a:r>
            <a:r>
              <a:rPr lang="en-US" altLang="en-US" sz="2800"/>
              <a:t>+</a:t>
            </a:r>
            <a:r>
              <a:rPr lang="en-US" altLang="en-US" sz="2800" i="1"/>
              <a:t>bc</a:t>
            </a:r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endParaRPr lang="en-US" altLang="en-US" sz="2800"/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sz="2800"/>
              <a:t>If a real multiplication costs 1 and an addition costs a penny. What is the cheapest way to obtain the output from the input?</a:t>
            </a:r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endParaRPr lang="en-US" altLang="en-US" sz="2800"/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sz="2800"/>
              <a:t>Can you do better than 4.02?</a:t>
            </a: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AutoShape 55">
            <a:extLst>
              <a:ext uri="{FF2B5EF4-FFF2-40B4-BE49-F238E27FC236}">
                <a16:creationId xmlns:a16="http://schemas.microsoft.com/office/drawing/2014/main" id="{473A834B-4420-4DBC-BDFA-4290B6022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0" y="2819401"/>
            <a:ext cx="4953000" cy="938928"/>
          </a:xfrm>
          <a:prstGeom prst="wedgeRoundRectCallout">
            <a:avLst>
              <a:gd name="adj1" fmla="val -57890"/>
              <a:gd name="adj2" fmla="val -2638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indent="-285750" algn="ctr">
              <a:spcBef>
                <a:spcPts val="0"/>
              </a:spcBef>
              <a:buNone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My goal now is to prove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.</a:t>
            </a:r>
          </a:p>
        </p:txBody>
      </p:sp>
      <p:sp>
        <p:nvSpPr>
          <p:cNvPr id="44" name="AutoShape 55">
            <a:extLst>
              <a:ext uri="{FF2B5EF4-FFF2-40B4-BE49-F238E27FC236}">
                <a16:creationId xmlns:a16="http://schemas.microsoft.com/office/drawing/2014/main" id="{788D4220-3796-48A4-8454-6CF6D4A8E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858431"/>
            <a:ext cx="4114801" cy="877034"/>
          </a:xfrm>
          <a:prstGeom prst="wedgeRoundRectCallout">
            <a:avLst>
              <a:gd name="adj1" fmla="val 55313"/>
              <a:gd name="adj2" fmla="val -20214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To prove this using the game,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 first give you an arbitrary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49" name="Group 45">
            <a:extLst>
              <a:ext uri="{FF2B5EF4-FFF2-40B4-BE49-F238E27FC236}">
                <a16:creationId xmlns:a16="http://schemas.microsoft.com/office/drawing/2014/main" id="{6AF02AAF-D774-4295-BCA7-C982B92C90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49411" y="3581400"/>
            <a:ext cx="632884" cy="1270000"/>
            <a:chOff x="2593" y="768"/>
            <a:chExt cx="849" cy="1475"/>
          </a:xfrm>
        </p:grpSpPr>
        <p:sp>
          <p:nvSpPr>
            <p:cNvPr id="67" name="Freeform 46">
              <a:extLst>
                <a:ext uri="{FF2B5EF4-FFF2-40B4-BE49-F238E27FC236}">
                  <a16:creationId xmlns:a16="http://schemas.microsoft.com/office/drawing/2014/main" id="{A317D781-BB20-44DE-A863-5BD19BC6F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179"/>
              <a:ext cx="302" cy="308"/>
            </a:xfrm>
            <a:custGeom>
              <a:avLst/>
              <a:gdLst>
                <a:gd name="T0" fmla="*/ 220 w 302"/>
                <a:gd name="T1" fmla="*/ 225 h 308"/>
                <a:gd name="T2" fmla="*/ 220 w 302"/>
                <a:gd name="T3" fmla="*/ 197 h 308"/>
                <a:gd name="T4" fmla="*/ 216 w 302"/>
                <a:gd name="T5" fmla="*/ 159 h 308"/>
                <a:gd name="T6" fmla="*/ 208 w 302"/>
                <a:gd name="T7" fmla="*/ 135 h 308"/>
                <a:gd name="T8" fmla="*/ 198 w 302"/>
                <a:gd name="T9" fmla="*/ 116 h 308"/>
                <a:gd name="T10" fmla="*/ 181 w 302"/>
                <a:gd name="T11" fmla="*/ 93 h 308"/>
                <a:gd name="T12" fmla="*/ 193 w 302"/>
                <a:gd name="T13" fmla="*/ 80 h 308"/>
                <a:gd name="T14" fmla="*/ 199 w 302"/>
                <a:gd name="T15" fmla="*/ 60 h 308"/>
                <a:gd name="T16" fmla="*/ 196 w 302"/>
                <a:gd name="T17" fmla="*/ 38 h 308"/>
                <a:gd name="T18" fmla="*/ 184 w 302"/>
                <a:gd name="T19" fmla="*/ 18 h 308"/>
                <a:gd name="T20" fmla="*/ 163 w 302"/>
                <a:gd name="T21" fmla="*/ 5 h 308"/>
                <a:gd name="T22" fmla="*/ 142 w 302"/>
                <a:gd name="T23" fmla="*/ 0 h 308"/>
                <a:gd name="T24" fmla="*/ 136 w 302"/>
                <a:gd name="T25" fmla="*/ 9 h 308"/>
                <a:gd name="T26" fmla="*/ 148 w 302"/>
                <a:gd name="T27" fmla="*/ 15 h 308"/>
                <a:gd name="T28" fmla="*/ 160 w 302"/>
                <a:gd name="T29" fmla="*/ 23 h 308"/>
                <a:gd name="T30" fmla="*/ 172 w 302"/>
                <a:gd name="T31" fmla="*/ 39 h 308"/>
                <a:gd name="T32" fmla="*/ 171 w 302"/>
                <a:gd name="T33" fmla="*/ 57 h 308"/>
                <a:gd name="T34" fmla="*/ 157 w 302"/>
                <a:gd name="T35" fmla="*/ 71 h 308"/>
                <a:gd name="T36" fmla="*/ 151 w 302"/>
                <a:gd name="T37" fmla="*/ 74 h 308"/>
                <a:gd name="T38" fmla="*/ 117 w 302"/>
                <a:gd name="T39" fmla="*/ 71 h 308"/>
                <a:gd name="T40" fmla="*/ 93 w 302"/>
                <a:gd name="T41" fmla="*/ 74 h 308"/>
                <a:gd name="T42" fmla="*/ 69 w 302"/>
                <a:gd name="T43" fmla="*/ 84 h 308"/>
                <a:gd name="T44" fmla="*/ 64 w 302"/>
                <a:gd name="T45" fmla="*/ 87 h 308"/>
                <a:gd name="T46" fmla="*/ 45 w 302"/>
                <a:gd name="T47" fmla="*/ 75 h 308"/>
                <a:gd name="T48" fmla="*/ 28 w 302"/>
                <a:gd name="T49" fmla="*/ 59 h 308"/>
                <a:gd name="T50" fmla="*/ 25 w 302"/>
                <a:gd name="T51" fmla="*/ 48 h 308"/>
                <a:gd name="T52" fmla="*/ 30 w 302"/>
                <a:gd name="T53" fmla="*/ 36 h 308"/>
                <a:gd name="T54" fmla="*/ 43 w 302"/>
                <a:gd name="T55" fmla="*/ 29 h 308"/>
                <a:gd name="T56" fmla="*/ 48 w 302"/>
                <a:gd name="T57" fmla="*/ 20 h 308"/>
                <a:gd name="T58" fmla="*/ 40 w 302"/>
                <a:gd name="T59" fmla="*/ 15 h 308"/>
                <a:gd name="T60" fmla="*/ 25 w 302"/>
                <a:gd name="T61" fmla="*/ 18 h 308"/>
                <a:gd name="T62" fmla="*/ 6 w 302"/>
                <a:gd name="T63" fmla="*/ 36 h 308"/>
                <a:gd name="T64" fmla="*/ 0 w 302"/>
                <a:gd name="T65" fmla="*/ 56 h 308"/>
                <a:gd name="T66" fmla="*/ 6 w 302"/>
                <a:gd name="T67" fmla="*/ 74 h 308"/>
                <a:gd name="T68" fmla="*/ 22 w 302"/>
                <a:gd name="T69" fmla="*/ 93 h 308"/>
                <a:gd name="T70" fmla="*/ 40 w 302"/>
                <a:gd name="T71" fmla="*/ 107 h 308"/>
                <a:gd name="T72" fmla="*/ 25 w 302"/>
                <a:gd name="T73" fmla="*/ 140 h 308"/>
                <a:gd name="T74" fmla="*/ 22 w 302"/>
                <a:gd name="T75" fmla="*/ 171 h 308"/>
                <a:gd name="T76" fmla="*/ 24 w 302"/>
                <a:gd name="T77" fmla="*/ 204 h 308"/>
                <a:gd name="T78" fmla="*/ 27 w 302"/>
                <a:gd name="T79" fmla="*/ 233 h 308"/>
                <a:gd name="T80" fmla="*/ 39 w 302"/>
                <a:gd name="T81" fmla="*/ 258 h 308"/>
                <a:gd name="T82" fmla="*/ 55 w 302"/>
                <a:gd name="T83" fmla="*/ 278 h 308"/>
                <a:gd name="T84" fmla="*/ 79 w 302"/>
                <a:gd name="T85" fmla="*/ 293 h 308"/>
                <a:gd name="T86" fmla="*/ 99 w 302"/>
                <a:gd name="T87" fmla="*/ 303 h 308"/>
                <a:gd name="T88" fmla="*/ 124 w 302"/>
                <a:gd name="T89" fmla="*/ 308 h 308"/>
                <a:gd name="T90" fmla="*/ 148 w 302"/>
                <a:gd name="T91" fmla="*/ 308 h 308"/>
                <a:gd name="T92" fmla="*/ 172 w 302"/>
                <a:gd name="T93" fmla="*/ 305 h 308"/>
                <a:gd name="T94" fmla="*/ 196 w 302"/>
                <a:gd name="T95" fmla="*/ 297 h 308"/>
                <a:gd name="T96" fmla="*/ 208 w 302"/>
                <a:gd name="T97" fmla="*/ 284 h 308"/>
                <a:gd name="T98" fmla="*/ 220 w 302"/>
                <a:gd name="T99" fmla="*/ 266 h 308"/>
                <a:gd name="T100" fmla="*/ 253 w 302"/>
                <a:gd name="T101" fmla="*/ 278 h 308"/>
                <a:gd name="T102" fmla="*/ 273 w 302"/>
                <a:gd name="T103" fmla="*/ 288 h 308"/>
                <a:gd name="T104" fmla="*/ 288 w 302"/>
                <a:gd name="T105" fmla="*/ 290 h 308"/>
                <a:gd name="T106" fmla="*/ 298 w 302"/>
                <a:gd name="T107" fmla="*/ 281 h 308"/>
                <a:gd name="T108" fmla="*/ 302 w 302"/>
                <a:gd name="T109" fmla="*/ 269 h 308"/>
                <a:gd name="T110" fmla="*/ 294 w 302"/>
                <a:gd name="T111" fmla="*/ 254 h 308"/>
                <a:gd name="T112" fmla="*/ 270 w 302"/>
                <a:gd name="T113" fmla="*/ 243 h 308"/>
                <a:gd name="T114" fmla="*/ 238 w 302"/>
                <a:gd name="T115" fmla="*/ 236 h 308"/>
                <a:gd name="T116" fmla="*/ 220 w 302"/>
                <a:gd name="T117" fmla="*/ 225 h 30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02"/>
                <a:gd name="T178" fmla="*/ 0 h 308"/>
                <a:gd name="T179" fmla="*/ 302 w 302"/>
                <a:gd name="T180" fmla="*/ 308 h 30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02" h="308">
                  <a:moveTo>
                    <a:pt x="220" y="225"/>
                  </a:moveTo>
                  <a:lnTo>
                    <a:pt x="220" y="197"/>
                  </a:lnTo>
                  <a:lnTo>
                    <a:pt x="216" y="159"/>
                  </a:lnTo>
                  <a:lnTo>
                    <a:pt x="208" y="135"/>
                  </a:lnTo>
                  <a:lnTo>
                    <a:pt x="198" y="116"/>
                  </a:lnTo>
                  <a:lnTo>
                    <a:pt x="181" y="93"/>
                  </a:lnTo>
                  <a:lnTo>
                    <a:pt x="193" y="80"/>
                  </a:lnTo>
                  <a:lnTo>
                    <a:pt x="199" y="60"/>
                  </a:lnTo>
                  <a:lnTo>
                    <a:pt x="196" y="38"/>
                  </a:lnTo>
                  <a:lnTo>
                    <a:pt x="184" y="18"/>
                  </a:lnTo>
                  <a:lnTo>
                    <a:pt x="163" y="5"/>
                  </a:lnTo>
                  <a:lnTo>
                    <a:pt x="142" y="0"/>
                  </a:lnTo>
                  <a:lnTo>
                    <a:pt x="136" y="9"/>
                  </a:lnTo>
                  <a:lnTo>
                    <a:pt x="148" y="15"/>
                  </a:lnTo>
                  <a:lnTo>
                    <a:pt x="160" y="23"/>
                  </a:lnTo>
                  <a:lnTo>
                    <a:pt x="172" y="39"/>
                  </a:lnTo>
                  <a:lnTo>
                    <a:pt x="171" y="57"/>
                  </a:lnTo>
                  <a:lnTo>
                    <a:pt x="157" y="71"/>
                  </a:lnTo>
                  <a:lnTo>
                    <a:pt x="151" y="74"/>
                  </a:lnTo>
                  <a:lnTo>
                    <a:pt x="117" y="71"/>
                  </a:lnTo>
                  <a:lnTo>
                    <a:pt x="93" y="74"/>
                  </a:lnTo>
                  <a:lnTo>
                    <a:pt x="69" y="84"/>
                  </a:lnTo>
                  <a:lnTo>
                    <a:pt x="64" y="87"/>
                  </a:lnTo>
                  <a:lnTo>
                    <a:pt x="45" y="75"/>
                  </a:lnTo>
                  <a:lnTo>
                    <a:pt x="28" y="59"/>
                  </a:lnTo>
                  <a:lnTo>
                    <a:pt x="25" y="48"/>
                  </a:lnTo>
                  <a:lnTo>
                    <a:pt x="30" y="36"/>
                  </a:lnTo>
                  <a:lnTo>
                    <a:pt x="43" y="29"/>
                  </a:lnTo>
                  <a:lnTo>
                    <a:pt x="48" y="20"/>
                  </a:lnTo>
                  <a:lnTo>
                    <a:pt x="40" y="15"/>
                  </a:lnTo>
                  <a:lnTo>
                    <a:pt x="25" y="18"/>
                  </a:lnTo>
                  <a:lnTo>
                    <a:pt x="6" y="36"/>
                  </a:lnTo>
                  <a:lnTo>
                    <a:pt x="0" y="56"/>
                  </a:lnTo>
                  <a:lnTo>
                    <a:pt x="6" y="74"/>
                  </a:lnTo>
                  <a:lnTo>
                    <a:pt x="22" y="93"/>
                  </a:lnTo>
                  <a:lnTo>
                    <a:pt x="40" y="107"/>
                  </a:lnTo>
                  <a:lnTo>
                    <a:pt x="25" y="140"/>
                  </a:lnTo>
                  <a:lnTo>
                    <a:pt x="22" y="171"/>
                  </a:lnTo>
                  <a:lnTo>
                    <a:pt x="24" y="204"/>
                  </a:lnTo>
                  <a:lnTo>
                    <a:pt x="27" y="233"/>
                  </a:lnTo>
                  <a:lnTo>
                    <a:pt x="39" y="258"/>
                  </a:lnTo>
                  <a:lnTo>
                    <a:pt x="55" y="278"/>
                  </a:lnTo>
                  <a:lnTo>
                    <a:pt x="79" y="293"/>
                  </a:lnTo>
                  <a:lnTo>
                    <a:pt x="99" y="303"/>
                  </a:lnTo>
                  <a:lnTo>
                    <a:pt x="124" y="308"/>
                  </a:lnTo>
                  <a:lnTo>
                    <a:pt x="148" y="308"/>
                  </a:lnTo>
                  <a:lnTo>
                    <a:pt x="172" y="305"/>
                  </a:lnTo>
                  <a:lnTo>
                    <a:pt x="196" y="297"/>
                  </a:lnTo>
                  <a:lnTo>
                    <a:pt x="208" y="284"/>
                  </a:lnTo>
                  <a:lnTo>
                    <a:pt x="220" y="266"/>
                  </a:lnTo>
                  <a:lnTo>
                    <a:pt x="253" y="278"/>
                  </a:lnTo>
                  <a:lnTo>
                    <a:pt x="273" y="288"/>
                  </a:lnTo>
                  <a:lnTo>
                    <a:pt x="288" y="290"/>
                  </a:lnTo>
                  <a:lnTo>
                    <a:pt x="298" y="281"/>
                  </a:lnTo>
                  <a:lnTo>
                    <a:pt x="302" y="269"/>
                  </a:lnTo>
                  <a:lnTo>
                    <a:pt x="294" y="254"/>
                  </a:lnTo>
                  <a:lnTo>
                    <a:pt x="270" y="243"/>
                  </a:lnTo>
                  <a:lnTo>
                    <a:pt x="238" y="236"/>
                  </a:lnTo>
                  <a:lnTo>
                    <a:pt x="220" y="22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47">
              <a:extLst>
                <a:ext uri="{FF2B5EF4-FFF2-40B4-BE49-F238E27FC236}">
                  <a16:creationId xmlns:a16="http://schemas.microsoft.com/office/drawing/2014/main" id="{CEF578E9-91F8-47EB-BA5C-0DCE5BE8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8"/>
              <a:ext cx="216" cy="346"/>
            </a:xfrm>
            <a:custGeom>
              <a:avLst/>
              <a:gdLst>
                <a:gd name="T0" fmla="*/ 45 w 216"/>
                <a:gd name="T1" fmla="*/ 18 h 346"/>
                <a:gd name="T2" fmla="*/ 57 w 216"/>
                <a:gd name="T3" fmla="*/ 8 h 346"/>
                <a:gd name="T4" fmla="*/ 78 w 216"/>
                <a:gd name="T5" fmla="*/ 0 h 346"/>
                <a:gd name="T6" fmla="*/ 99 w 216"/>
                <a:gd name="T7" fmla="*/ 2 h 346"/>
                <a:gd name="T8" fmla="*/ 117 w 216"/>
                <a:gd name="T9" fmla="*/ 5 h 346"/>
                <a:gd name="T10" fmla="*/ 140 w 216"/>
                <a:gd name="T11" fmla="*/ 12 h 346"/>
                <a:gd name="T12" fmla="*/ 158 w 216"/>
                <a:gd name="T13" fmla="*/ 28 h 346"/>
                <a:gd name="T14" fmla="*/ 174 w 216"/>
                <a:gd name="T15" fmla="*/ 44 h 346"/>
                <a:gd name="T16" fmla="*/ 191 w 216"/>
                <a:gd name="T17" fmla="*/ 73 h 346"/>
                <a:gd name="T18" fmla="*/ 203 w 216"/>
                <a:gd name="T19" fmla="*/ 104 h 346"/>
                <a:gd name="T20" fmla="*/ 210 w 216"/>
                <a:gd name="T21" fmla="*/ 139 h 346"/>
                <a:gd name="T22" fmla="*/ 215 w 216"/>
                <a:gd name="T23" fmla="*/ 173 h 346"/>
                <a:gd name="T24" fmla="*/ 216 w 216"/>
                <a:gd name="T25" fmla="*/ 211 h 346"/>
                <a:gd name="T26" fmla="*/ 210 w 216"/>
                <a:gd name="T27" fmla="*/ 245 h 346"/>
                <a:gd name="T28" fmla="*/ 206 w 216"/>
                <a:gd name="T29" fmla="*/ 271 h 346"/>
                <a:gd name="T30" fmla="*/ 195 w 216"/>
                <a:gd name="T31" fmla="*/ 299 h 346"/>
                <a:gd name="T32" fmla="*/ 176 w 216"/>
                <a:gd name="T33" fmla="*/ 320 h 346"/>
                <a:gd name="T34" fmla="*/ 150 w 216"/>
                <a:gd name="T35" fmla="*/ 337 h 346"/>
                <a:gd name="T36" fmla="*/ 114 w 216"/>
                <a:gd name="T37" fmla="*/ 344 h 346"/>
                <a:gd name="T38" fmla="*/ 78 w 216"/>
                <a:gd name="T39" fmla="*/ 346 h 346"/>
                <a:gd name="T40" fmla="*/ 50 w 216"/>
                <a:gd name="T41" fmla="*/ 340 h 346"/>
                <a:gd name="T42" fmla="*/ 24 w 216"/>
                <a:gd name="T43" fmla="*/ 325 h 346"/>
                <a:gd name="T44" fmla="*/ 9 w 216"/>
                <a:gd name="T45" fmla="*/ 302 h 346"/>
                <a:gd name="T46" fmla="*/ 0 w 216"/>
                <a:gd name="T47" fmla="*/ 268 h 346"/>
                <a:gd name="T48" fmla="*/ 3 w 216"/>
                <a:gd name="T49" fmla="*/ 236 h 346"/>
                <a:gd name="T50" fmla="*/ 17 w 216"/>
                <a:gd name="T51" fmla="*/ 211 h 346"/>
                <a:gd name="T52" fmla="*/ 30 w 216"/>
                <a:gd name="T53" fmla="*/ 193 h 346"/>
                <a:gd name="T54" fmla="*/ 42 w 216"/>
                <a:gd name="T55" fmla="*/ 175 h 346"/>
                <a:gd name="T56" fmla="*/ 47 w 216"/>
                <a:gd name="T57" fmla="*/ 155 h 346"/>
                <a:gd name="T58" fmla="*/ 45 w 216"/>
                <a:gd name="T59" fmla="*/ 134 h 346"/>
                <a:gd name="T60" fmla="*/ 38 w 216"/>
                <a:gd name="T61" fmla="*/ 109 h 346"/>
                <a:gd name="T62" fmla="*/ 32 w 216"/>
                <a:gd name="T63" fmla="*/ 85 h 346"/>
                <a:gd name="T64" fmla="*/ 30 w 216"/>
                <a:gd name="T65" fmla="*/ 59 h 346"/>
                <a:gd name="T66" fmla="*/ 35 w 216"/>
                <a:gd name="T67" fmla="*/ 34 h 346"/>
                <a:gd name="T68" fmla="*/ 45 w 216"/>
                <a:gd name="T69" fmla="*/ 18 h 3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6"/>
                <a:gd name="T106" fmla="*/ 0 h 346"/>
                <a:gd name="T107" fmla="*/ 216 w 216"/>
                <a:gd name="T108" fmla="*/ 346 h 34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6" h="346">
                  <a:moveTo>
                    <a:pt x="45" y="18"/>
                  </a:moveTo>
                  <a:lnTo>
                    <a:pt x="57" y="8"/>
                  </a:lnTo>
                  <a:lnTo>
                    <a:pt x="78" y="0"/>
                  </a:lnTo>
                  <a:lnTo>
                    <a:pt x="99" y="2"/>
                  </a:lnTo>
                  <a:lnTo>
                    <a:pt x="117" y="5"/>
                  </a:lnTo>
                  <a:lnTo>
                    <a:pt x="140" y="12"/>
                  </a:lnTo>
                  <a:lnTo>
                    <a:pt x="158" y="28"/>
                  </a:lnTo>
                  <a:lnTo>
                    <a:pt x="174" y="44"/>
                  </a:lnTo>
                  <a:lnTo>
                    <a:pt x="191" y="73"/>
                  </a:lnTo>
                  <a:lnTo>
                    <a:pt x="203" y="104"/>
                  </a:lnTo>
                  <a:lnTo>
                    <a:pt x="210" y="139"/>
                  </a:lnTo>
                  <a:lnTo>
                    <a:pt x="215" y="173"/>
                  </a:lnTo>
                  <a:lnTo>
                    <a:pt x="216" y="211"/>
                  </a:lnTo>
                  <a:lnTo>
                    <a:pt x="210" y="245"/>
                  </a:lnTo>
                  <a:lnTo>
                    <a:pt x="206" y="271"/>
                  </a:lnTo>
                  <a:lnTo>
                    <a:pt x="195" y="299"/>
                  </a:lnTo>
                  <a:lnTo>
                    <a:pt x="176" y="320"/>
                  </a:lnTo>
                  <a:lnTo>
                    <a:pt x="150" y="337"/>
                  </a:lnTo>
                  <a:lnTo>
                    <a:pt x="114" y="344"/>
                  </a:lnTo>
                  <a:lnTo>
                    <a:pt x="78" y="346"/>
                  </a:lnTo>
                  <a:lnTo>
                    <a:pt x="50" y="340"/>
                  </a:lnTo>
                  <a:lnTo>
                    <a:pt x="24" y="325"/>
                  </a:lnTo>
                  <a:lnTo>
                    <a:pt x="9" y="302"/>
                  </a:lnTo>
                  <a:lnTo>
                    <a:pt x="0" y="268"/>
                  </a:lnTo>
                  <a:lnTo>
                    <a:pt x="3" y="236"/>
                  </a:lnTo>
                  <a:lnTo>
                    <a:pt x="17" y="211"/>
                  </a:lnTo>
                  <a:lnTo>
                    <a:pt x="30" y="193"/>
                  </a:lnTo>
                  <a:lnTo>
                    <a:pt x="42" y="175"/>
                  </a:lnTo>
                  <a:lnTo>
                    <a:pt x="47" y="155"/>
                  </a:lnTo>
                  <a:lnTo>
                    <a:pt x="45" y="134"/>
                  </a:lnTo>
                  <a:lnTo>
                    <a:pt x="38" y="109"/>
                  </a:lnTo>
                  <a:lnTo>
                    <a:pt x="32" y="85"/>
                  </a:lnTo>
                  <a:lnTo>
                    <a:pt x="30" y="59"/>
                  </a:lnTo>
                  <a:lnTo>
                    <a:pt x="35" y="34"/>
                  </a:lnTo>
                  <a:lnTo>
                    <a:pt x="45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48">
              <a:extLst>
                <a:ext uri="{FF2B5EF4-FFF2-40B4-BE49-F238E27FC236}">
                  <a16:creationId xmlns:a16="http://schemas.microsoft.com/office/drawing/2014/main" id="{DB1AD5B6-7E01-490D-9BE5-5219A570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15"/>
              <a:ext cx="321" cy="165"/>
            </a:xfrm>
            <a:custGeom>
              <a:avLst/>
              <a:gdLst>
                <a:gd name="T0" fmla="*/ 254 w 321"/>
                <a:gd name="T1" fmla="*/ 36 h 165"/>
                <a:gd name="T2" fmla="*/ 269 w 321"/>
                <a:gd name="T3" fmla="*/ 15 h 165"/>
                <a:gd name="T4" fmla="*/ 294 w 321"/>
                <a:gd name="T5" fmla="*/ 0 h 165"/>
                <a:gd name="T6" fmla="*/ 311 w 321"/>
                <a:gd name="T7" fmla="*/ 3 h 165"/>
                <a:gd name="T8" fmla="*/ 321 w 321"/>
                <a:gd name="T9" fmla="*/ 18 h 165"/>
                <a:gd name="T10" fmla="*/ 318 w 321"/>
                <a:gd name="T11" fmla="*/ 50 h 165"/>
                <a:gd name="T12" fmla="*/ 306 w 321"/>
                <a:gd name="T13" fmla="*/ 80 h 165"/>
                <a:gd name="T14" fmla="*/ 282 w 321"/>
                <a:gd name="T15" fmla="*/ 98 h 165"/>
                <a:gd name="T16" fmla="*/ 243 w 321"/>
                <a:gd name="T17" fmla="*/ 119 h 165"/>
                <a:gd name="T18" fmla="*/ 207 w 321"/>
                <a:gd name="T19" fmla="*/ 147 h 165"/>
                <a:gd name="T20" fmla="*/ 179 w 321"/>
                <a:gd name="T21" fmla="*/ 165 h 165"/>
                <a:gd name="T22" fmla="*/ 162 w 321"/>
                <a:gd name="T23" fmla="*/ 164 h 165"/>
                <a:gd name="T24" fmla="*/ 137 w 321"/>
                <a:gd name="T25" fmla="*/ 149 h 165"/>
                <a:gd name="T26" fmla="*/ 104 w 321"/>
                <a:gd name="T27" fmla="*/ 116 h 165"/>
                <a:gd name="T28" fmla="*/ 75 w 321"/>
                <a:gd name="T29" fmla="*/ 93 h 165"/>
                <a:gd name="T30" fmla="*/ 62 w 321"/>
                <a:gd name="T31" fmla="*/ 98 h 165"/>
                <a:gd name="T32" fmla="*/ 54 w 321"/>
                <a:gd name="T33" fmla="*/ 116 h 165"/>
                <a:gd name="T34" fmla="*/ 50 w 321"/>
                <a:gd name="T35" fmla="*/ 117 h 165"/>
                <a:gd name="T36" fmla="*/ 24 w 321"/>
                <a:gd name="T37" fmla="*/ 120 h 165"/>
                <a:gd name="T38" fmla="*/ 9 w 321"/>
                <a:gd name="T39" fmla="*/ 107 h 165"/>
                <a:gd name="T40" fmla="*/ 2 w 321"/>
                <a:gd name="T41" fmla="*/ 75 h 165"/>
                <a:gd name="T42" fmla="*/ 0 w 321"/>
                <a:gd name="T43" fmla="*/ 30 h 165"/>
                <a:gd name="T44" fmla="*/ 18 w 321"/>
                <a:gd name="T45" fmla="*/ 9 h 165"/>
                <a:gd name="T46" fmla="*/ 45 w 321"/>
                <a:gd name="T47" fmla="*/ 9 h 165"/>
                <a:gd name="T48" fmla="*/ 69 w 321"/>
                <a:gd name="T49" fmla="*/ 20 h 165"/>
                <a:gd name="T50" fmla="*/ 89 w 321"/>
                <a:gd name="T51" fmla="*/ 51 h 165"/>
                <a:gd name="T52" fmla="*/ 104 w 321"/>
                <a:gd name="T53" fmla="*/ 77 h 165"/>
                <a:gd name="T54" fmla="*/ 126 w 321"/>
                <a:gd name="T55" fmla="*/ 101 h 165"/>
                <a:gd name="T56" fmla="*/ 152 w 321"/>
                <a:gd name="T57" fmla="*/ 120 h 165"/>
                <a:gd name="T58" fmla="*/ 171 w 321"/>
                <a:gd name="T59" fmla="*/ 123 h 165"/>
                <a:gd name="T60" fmla="*/ 189 w 321"/>
                <a:gd name="T61" fmla="*/ 116 h 165"/>
                <a:gd name="T62" fmla="*/ 212 w 321"/>
                <a:gd name="T63" fmla="*/ 96 h 165"/>
                <a:gd name="T64" fmla="*/ 231 w 321"/>
                <a:gd name="T65" fmla="*/ 72 h 165"/>
                <a:gd name="T66" fmla="*/ 254 w 321"/>
                <a:gd name="T67" fmla="*/ 36 h 16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21"/>
                <a:gd name="T103" fmla="*/ 0 h 165"/>
                <a:gd name="T104" fmla="*/ 321 w 321"/>
                <a:gd name="T105" fmla="*/ 165 h 16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21" h="165">
                  <a:moveTo>
                    <a:pt x="254" y="36"/>
                  </a:moveTo>
                  <a:lnTo>
                    <a:pt x="269" y="15"/>
                  </a:lnTo>
                  <a:lnTo>
                    <a:pt x="294" y="0"/>
                  </a:lnTo>
                  <a:lnTo>
                    <a:pt x="311" y="3"/>
                  </a:lnTo>
                  <a:lnTo>
                    <a:pt x="321" y="18"/>
                  </a:lnTo>
                  <a:lnTo>
                    <a:pt x="318" y="50"/>
                  </a:lnTo>
                  <a:lnTo>
                    <a:pt x="306" y="80"/>
                  </a:lnTo>
                  <a:lnTo>
                    <a:pt x="282" y="98"/>
                  </a:lnTo>
                  <a:lnTo>
                    <a:pt x="243" y="119"/>
                  </a:lnTo>
                  <a:lnTo>
                    <a:pt x="207" y="147"/>
                  </a:lnTo>
                  <a:lnTo>
                    <a:pt x="179" y="165"/>
                  </a:lnTo>
                  <a:lnTo>
                    <a:pt x="162" y="164"/>
                  </a:lnTo>
                  <a:lnTo>
                    <a:pt x="137" y="149"/>
                  </a:lnTo>
                  <a:lnTo>
                    <a:pt x="104" y="116"/>
                  </a:lnTo>
                  <a:lnTo>
                    <a:pt x="75" y="93"/>
                  </a:lnTo>
                  <a:lnTo>
                    <a:pt x="62" y="98"/>
                  </a:lnTo>
                  <a:lnTo>
                    <a:pt x="54" y="116"/>
                  </a:lnTo>
                  <a:lnTo>
                    <a:pt x="50" y="117"/>
                  </a:lnTo>
                  <a:lnTo>
                    <a:pt x="24" y="120"/>
                  </a:lnTo>
                  <a:lnTo>
                    <a:pt x="9" y="107"/>
                  </a:lnTo>
                  <a:lnTo>
                    <a:pt x="2" y="75"/>
                  </a:lnTo>
                  <a:lnTo>
                    <a:pt x="0" y="30"/>
                  </a:lnTo>
                  <a:lnTo>
                    <a:pt x="18" y="9"/>
                  </a:lnTo>
                  <a:lnTo>
                    <a:pt x="45" y="9"/>
                  </a:lnTo>
                  <a:lnTo>
                    <a:pt x="69" y="20"/>
                  </a:lnTo>
                  <a:lnTo>
                    <a:pt x="89" y="51"/>
                  </a:lnTo>
                  <a:lnTo>
                    <a:pt x="104" y="77"/>
                  </a:lnTo>
                  <a:lnTo>
                    <a:pt x="126" y="101"/>
                  </a:lnTo>
                  <a:lnTo>
                    <a:pt x="152" y="120"/>
                  </a:lnTo>
                  <a:lnTo>
                    <a:pt x="171" y="123"/>
                  </a:lnTo>
                  <a:lnTo>
                    <a:pt x="189" y="116"/>
                  </a:lnTo>
                  <a:lnTo>
                    <a:pt x="212" y="96"/>
                  </a:lnTo>
                  <a:lnTo>
                    <a:pt x="231" y="72"/>
                  </a:lnTo>
                  <a:lnTo>
                    <a:pt x="254" y="3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49">
              <a:extLst>
                <a:ext uri="{FF2B5EF4-FFF2-40B4-BE49-F238E27FC236}">
                  <a16:creationId xmlns:a16="http://schemas.microsoft.com/office/drawing/2014/main" id="{23F60DA3-3918-4B26-9E6C-AF334EA3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30"/>
              <a:ext cx="240" cy="348"/>
            </a:xfrm>
            <a:custGeom>
              <a:avLst/>
              <a:gdLst>
                <a:gd name="T0" fmla="*/ 16 w 240"/>
                <a:gd name="T1" fmla="*/ 2 h 348"/>
                <a:gd name="T2" fmla="*/ 45 w 240"/>
                <a:gd name="T3" fmla="*/ 6 h 348"/>
                <a:gd name="T4" fmla="*/ 67 w 240"/>
                <a:gd name="T5" fmla="*/ 32 h 348"/>
                <a:gd name="T6" fmla="*/ 91 w 240"/>
                <a:gd name="T7" fmla="*/ 57 h 348"/>
                <a:gd name="T8" fmla="*/ 121 w 240"/>
                <a:gd name="T9" fmla="*/ 81 h 348"/>
                <a:gd name="T10" fmla="*/ 144 w 240"/>
                <a:gd name="T11" fmla="*/ 99 h 348"/>
                <a:gd name="T12" fmla="*/ 169 w 240"/>
                <a:gd name="T13" fmla="*/ 113 h 348"/>
                <a:gd name="T14" fmla="*/ 196 w 240"/>
                <a:gd name="T15" fmla="*/ 126 h 348"/>
                <a:gd name="T16" fmla="*/ 219 w 240"/>
                <a:gd name="T17" fmla="*/ 135 h 348"/>
                <a:gd name="T18" fmla="*/ 235 w 240"/>
                <a:gd name="T19" fmla="*/ 147 h 348"/>
                <a:gd name="T20" fmla="*/ 240 w 240"/>
                <a:gd name="T21" fmla="*/ 159 h 348"/>
                <a:gd name="T22" fmla="*/ 231 w 240"/>
                <a:gd name="T23" fmla="*/ 176 h 348"/>
                <a:gd name="T24" fmla="*/ 210 w 240"/>
                <a:gd name="T25" fmla="*/ 191 h 348"/>
                <a:gd name="T26" fmla="*/ 166 w 240"/>
                <a:gd name="T27" fmla="*/ 203 h 348"/>
                <a:gd name="T28" fmla="*/ 127 w 240"/>
                <a:gd name="T29" fmla="*/ 215 h 348"/>
                <a:gd name="T30" fmla="*/ 103 w 240"/>
                <a:gd name="T31" fmla="*/ 230 h 348"/>
                <a:gd name="T32" fmla="*/ 108 w 240"/>
                <a:gd name="T33" fmla="*/ 245 h 348"/>
                <a:gd name="T34" fmla="*/ 109 w 240"/>
                <a:gd name="T35" fmla="*/ 249 h 348"/>
                <a:gd name="T36" fmla="*/ 135 w 240"/>
                <a:gd name="T37" fmla="*/ 273 h 348"/>
                <a:gd name="T38" fmla="*/ 163 w 240"/>
                <a:gd name="T39" fmla="*/ 293 h 348"/>
                <a:gd name="T40" fmla="*/ 189 w 240"/>
                <a:gd name="T41" fmla="*/ 309 h 348"/>
                <a:gd name="T42" fmla="*/ 193 w 240"/>
                <a:gd name="T43" fmla="*/ 317 h 348"/>
                <a:gd name="T44" fmla="*/ 195 w 240"/>
                <a:gd name="T45" fmla="*/ 321 h 348"/>
                <a:gd name="T46" fmla="*/ 192 w 240"/>
                <a:gd name="T47" fmla="*/ 330 h 348"/>
                <a:gd name="T48" fmla="*/ 187 w 240"/>
                <a:gd name="T49" fmla="*/ 333 h 348"/>
                <a:gd name="T50" fmla="*/ 177 w 240"/>
                <a:gd name="T51" fmla="*/ 341 h 348"/>
                <a:gd name="T52" fmla="*/ 172 w 240"/>
                <a:gd name="T53" fmla="*/ 344 h 348"/>
                <a:gd name="T54" fmla="*/ 153 w 240"/>
                <a:gd name="T55" fmla="*/ 348 h 348"/>
                <a:gd name="T56" fmla="*/ 130 w 240"/>
                <a:gd name="T57" fmla="*/ 330 h 348"/>
                <a:gd name="T58" fmla="*/ 112 w 240"/>
                <a:gd name="T59" fmla="*/ 305 h 348"/>
                <a:gd name="T60" fmla="*/ 87 w 240"/>
                <a:gd name="T61" fmla="*/ 270 h 348"/>
                <a:gd name="T62" fmla="*/ 70 w 240"/>
                <a:gd name="T63" fmla="*/ 237 h 348"/>
                <a:gd name="T64" fmla="*/ 69 w 240"/>
                <a:gd name="T65" fmla="*/ 219 h 348"/>
                <a:gd name="T66" fmla="*/ 81 w 240"/>
                <a:gd name="T67" fmla="*/ 203 h 348"/>
                <a:gd name="T68" fmla="*/ 112 w 240"/>
                <a:gd name="T69" fmla="*/ 194 h 348"/>
                <a:gd name="T70" fmla="*/ 148 w 240"/>
                <a:gd name="T71" fmla="*/ 180 h 348"/>
                <a:gd name="T72" fmla="*/ 172 w 240"/>
                <a:gd name="T73" fmla="*/ 173 h 348"/>
                <a:gd name="T74" fmla="*/ 180 w 240"/>
                <a:gd name="T75" fmla="*/ 164 h 348"/>
                <a:gd name="T76" fmla="*/ 175 w 240"/>
                <a:gd name="T77" fmla="*/ 155 h 348"/>
                <a:gd name="T78" fmla="*/ 154 w 240"/>
                <a:gd name="T79" fmla="*/ 141 h 348"/>
                <a:gd name="T80" fmla="*/ 121 w 240"/>
                <a:gd name="T81" fmla="*/ 125 h 348"/>
                <a:gd name="T82" fmla="*/ 85 w 240"/>
                <a:gd name="T83" fmla="*/ 113 h 348"/>
                <a:gd name="T84" fmla="*/ 57 w 240"/>
                <a:gd name="T85" fmla="*/ 101 h 348"/>
                <a:gd name="T86" fmla="*/ 24 w 240"/>
                <a:gd name="T87" fmla="*/ 75 h 348"/>
                <a:gd name="T88" fmla="*/ 9 w 240"/>
                <a:gd name="T89" fmla="*/ 53 h 348"/>
                <a:gd name="T90" fmla="*/ 0 w 240"/>
                <a:gd name="T91" fmla="*/ 24 h 348"/>
                <a:gd name="T92" fmla="*/ 9 w 240"/>
                <a:gd name="T93" fmla="*/ 8 h 348"/>
                <a:gd name="T94" fmla="*/ 22 w 240"/>
                <a:gd name="T95" fmla="*/ 0 h 348"/>
                <a:gd name="T96" fmla="*/ 16 w 240"/>
                <a:gd name="T97" fmla="*/ 2 h 34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0"/>
                <a:gd name="T148" fmla="*/ 0 h 348"/>
                <a:gd name="T149" fmla="*/ 240 w 240"/>
                <a:gd name="T150" fmla="*/ 348 h 34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0" h="348">
                  <a:moveTo>
                    <a:pt x="16" y="2"/>
                  </a:moveTo>
                  <a:lnTo>
                    <a:pt x="45" y="6"/>
                  </a:lnTo>
                  <a:lnTo>
                    <a:pt x="67" y="32"/>
                  </a:lnTo>
                  <a:lnTo>
                    <a:pt x="91" y="57"/>
                  </a:lnTo>
                  <a:lnTo>
                    <a:pt x="121" y="81"/>
                  </a:lnTo>
                  <a:lnTo>
                    <a:pt x="144" y="99"/>
                  </a:lnTo>
                  <a:lnTo>
                    <a:pt x="169" y="113"/>
                  </a:lnTo>
                  <a:lnTo>
                    <a:pt x="196" y="126"/>
                  </a:lnTo>
                  <a:lnTo>
                    <a:pt x="219" y="135"/>
                  </a:lnTo>
                  <a:lnTo>
                    <a:pt x="235" y="147"/>
                  </a:lnTo>
                  <a:lnTo>
                    <a:pt x="240" y="159"/>
                  </a:lnTo>
                  <a:lnTo>
                    <a:pt x="231" y="176"/>
                  </a:lnTo>
                  <a:lnTo>
                    <a:pt x="210" y="191"/>
                  </a:lnTo>
                  <a:lnTo>
                    <a:pt x="166" y="203"/>
                  </a:lnTo>
                  <a:lnTo>
                    <a:pt x="127" y="215"/>
                  </a:lnTo>
                  <a:lnTo>
                    <a:pt x="103" y="230"/>
                  </a:lnTo>
                  <a:lnTo>
                    <a:pt x="108" y="245"/>
                  </a:lnTo>
                  <a:lnTo>
                    <a:pt x="109" y="249"/>
                  </a:lnTo>
                  <a:lnTo>
                    <a:pt x="135" y="273"/>
                  </a:lnTo>
                  <a:lnTo>
                    <a:pt x="163" y="293"/>
                  </a:lnTo>
                  <a:lnTo>
                    <a:pt x="189" y="309"/>
                  </a:lnTo>
                  <a:lnTo>
                    <a:pt x="193" y="317"/>
                  </a:lnTo>
                  <a:lnTo>
                    <a:pt x="195" y="321"/>
                  </a:lnTo>
                  <a:lnTo>
                    <a:pt x="192" y="330"/>
                  </a:lnTo>
                  <a:lnTo>
                    <a:pt x="187" y="333"/>
                  </a:lnTo>
                  <a:lnTo>
                    <a:pt x="177" y="341"/>
                  </a:lnTo>
                  <a:lnTo>
                    <a:pt x="172" y="344"/>
                  </a:lnTo>
                  <a:lnTo>
                    <a:pt x="153" y="348"/>
                  </a:lnTo>
                  <a:lnTo>
                    <a:pt x="130" y="330"/>
                  </a:lnTo>
                  <a:lnTo>
                    <a:pt x="112" y="305"/>
                  </a:lnTo>
                  <a:lnTo>
                    <a:pt x="87" y="270"/>
                  </a:lnTo>
                  <a:lnTo>
                    <a:pt x="70" y="237"/>
                  </a:lnTo>
                  <a:lnTo>
                    <a:pt x="69" y="219"/>
                  </a:lnTo>
                  <a:lnTo>
                    <a:pt x="81" y="203"/>
                  </a:lnTo>
                  <a:lnTo>
                    <a:pt x="112" y="194"/>
                  </a:lnTo>
                  <a:lnTo>
                    <a:pt x="148" y="180"/>
                  </a:lnTo>
                  <a:lnTo>
                    <a:pt x="172" y="173"/>
                  </a:lnTo>
                  <a:lnTo>
                    <a:pt x="180" y="164"/>
                  </a:lnTo>
                  <a:lnTo>
                    <a:pt x="175" y="155"/>
                  </a:lnTo>
                  <a:lnTo>
                    <a:pt x="154" y="141"/>
                  </a:lnTo>
                  <a:lnTo>
                    <a:pt x="121" y="125"/>
                  </a:lnTo>
                  <a:lnTo>
                    <a:pt x="85" y="113"/>
                  </a:lnTo>
                  <a:lnTo>
                    <a:pt x="57" y="101"/>
                  </a:lnTo>
                  <a:lnTo>
                    <a:pt x="24" y="75"/>
                  </a:lnTo>
                  <a:lnTo>
                    <a:pt x="9" y="53"/>
                  </a:lnTo>
                  <a:lnTo>
                    <a:pt x="0" y="24"/>
                  </a:lnTo>
                  <a:lnTo>
                    <a:pt x="9" y="8"/>
                  </a:lnTo>
                  <a:lnTo>
                    <a:pt x="22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Freeform 50">
              <a:extLst>
                <a:ext uri="{FF2B5EF4-FFF2-40B4-BE49-F238E27FC236}">
                  <a16:creationId xmlns:a16="http://schemas.microsoft.com/office/drawing/2014/main" id="{DB980B34-5664-4BBC-A2CD-786EBC863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775"/>
              <a:ext cx="187" cy="420"/>
            </a:xfrm>
            <a:custGeom>
              <a:avLst/>
              <a:gdLst>
                <a:gd name="T0" fmla="*/ 52 w 187"/>
                <a:gd name="T1" fmla="*/ 0 h 420"/>
                <a:gd name="T2" fmla="*/ 67 w 187"/>
                <a:gd name="T3" fmla="*/ 7 h 420"/>
                <a:gd name="T4" fmla="*/ 84 w 187"/>
                <a:gd name="T5" fmla="*/ 21 h 420"/>
                <a:gd name="T6" fmla="*/ 91 w 187"/>
                <a:gd name="T7" fmla="*/ 39 h 420"/>
                <a:gd name="T8" fmla="*/ 103 w 187"/>
                <a:gd name="T9" fmla="*/ 69 h 420"/>
                <a:gd name="T10" fmla="*/ 111 w 187"/>
                <a:gd name="T11" fmla="*/ 102 h 420"/>
                <a:gd name="T12" fmla="*/ 117 w 187"/>
                <a:gd name="T13" fmla="*/ 133 h 420"/>
                <a:gd name="T14" fmla="*/ 114 w 187"/>
                <a:gd name="T15" fmla="*/ 160 h 420"/>
                <a:gd name="T16" fmla="*/ 108 w 187"/>
                <a:gd name="T17" fmla="*/ 181 h 420"/>
                <a:gd name="T18" fmla="*/ 99 w 187"/>
                <a:gd name="T19" fmla="*/ 205 h 420"/>
                <a:gd name="T20" fmla="*/ 82 w 187"/>
                <a:gd name="T21" fmla="*/ 235 h 420"/>
                <a:gd name="T22" fmla="*/ 64 w 187"/>
                <a:gd name="T23" fmla="*/ 265 h 420"/>
                <a:gd name="T24" fmla="*/ 51 w 187"/>
                <a:gd name="T25" fmla="*/ 286 h 420"/>
                <a:gd name="T26" fmla="*/ 43 w 187"/>
                <a:gd name="T27" fmla="*/ 303 h 420"/>
                <a:gd name="T28" fmla="*/ 43 w 187"/>
                <a:gd name="T29" fmla="*/ 319 h 420"/>
                <a:gd name="T30" fmla="*/ 48 w 187"/>
                <a:gd name="T31" fmla="*/ 333 h 420"/>
                <a:gd name="T32" fmla="*/ 72 w 187"/>
                <a:gd name="T33" fmla="*/ 340 h 420"/>
                <a:gd name="T34" fmla="*/ 106 w 187"/>
                <a:gd name="T35" fmla="*/ 349 h 420"/>
                <a:gd name="T36" fmla="*/ 157 w 187"/>
                <a:gd name="T37" fmla="*/ 366 h 420"/>
                <a:gd name="T38" fmla="*/ 181 w 187"/>
                <a:gd name="T39" fmla="*/ 378 h 420"/>
                <a:gd name="T40" fmla="*/ 187 w 187"/>
                <a:gd name="T41" fmla="*/ 391 h 420"/>
                <a:gd name="T42" fmla="*/ 181 w 187"/>
                <a:gd name="T43" fmla="*/ 402 h 420"/>
                <a:gd name="T44" fmla="*/ 163 w 187"/>
                <a:gd name="T45" fmla="*/ 414 h 420"/>
                <a:gd name="T46" fmla="*/ 157 w 187"/>
                <a:gd name="T47" fmla="*/ 415 h 420"/>
                <a:gd name="T48" fmla="*/ 133 w 187"/>
                <a:gd name="T49" fmla="*/ 420 h 420"/>
                <a:gd name="T50" fmla="*/ 121 w 187"/>
                <a:gd name="T51" fmla="*/ 415 h 420"/>
                <a:gd name="T52" fmla="*/ 112 w 187"/>
                <a:gd name="T53" fmla="*/ 405 h 420"/>
                <a:gd name="T54" fmla="*/ 97 w 187"/>
                <a:gd name="T55" fmla="*/ 387 h 420"/>
                <a:gd name="T56" fmla="*/ 73 w 187"/>
                <a:gd name="T57" fmla="*/ 370 h 420"/>
                <a:gd name="T58" fmla="*/ 54 w 187"/>
                <a:gd name="T59" fmla="*/ 367 h 420"/>
                <a:gd name="T60" fmla="*/ 36 w 187"/>
                <a:gd name="T61" fmla="*/ 367 h 420"/>
                <a:gd name="T62" fmla="*/ 22 w 187"/>
                <a:gd name="T63" fmla="*/ 367 h 420"/>
                <a:gd name="T64" fmla="*/ 10 w 187"/>
                <a:gd name="T65" fmla="*/ 360 h 420"/>
                <a:gd name="T66" fmla="*/ 4 w 187"/>
                <a:gd name="T67" fmla="*/ 352 h 420"/>
                <a:gd name="T68" fmla="*/ 0 w 187"/>
                <a:gd name="T69" fmla="*/ 339 h 420"/>
                <a:gd name="T70" fmla="*/ 3 w 187"/>
                <a:gd name="T71" fmla="*/ 327 h 420"/>
                <a:gd name="T72" fmla="*/ 7 w 187"/>
                <a:gd name="T73" fmla="*/ 307 h 420"/>
                <a:gd name="T74" fmla="*/ 15 w 187"/>
                <a:gd name="T75" fmla="*/ 291 h 420"/>
                <a:gd name="T76" fmla="*/ 27 w 187"/>
                <a:gd name="T77" fmla="*/ 264 h 420"/>
                <a:gd name="T78" fmla="*/ 49 w 187"/>
                <a:gd name="T79" fmla="*/ 229 h 420"/>
                <a:gd name="T80" fmla="*/ 64 w 187"/>
                <a:gd name="T81" fmla="*/ 201 h 420"/>
                <a:gd name="T82" fmla="*/ 70 w 187"/>
                <a:gd name="T83" fmla="*/ 175 h 420"/>
                <a:gd name="T84" fmla="*/ 73 w 187"/>
                <a:gd name="T85" fmla="*/ 150 h 420"/>
                <a:gd name="T86" fmla="*/ 64 w 187"/>
                <a:gd name="T87" fmla="*/ 121 h 420"/>
                <a:gd name="T88" fmla="*/ 52 w 187"/>
                <a:gd name="T89" fmla="*/ 97 h 420"/>
                <a:gd name="T90" fmla="*/ 37 w 187"/>
                <a:gd name="T91" fmla="*/ 72 h 420"/>
                <a:gd name="T92" fmla="*/ 25 w 187"/>
                <a:gd name="T93" fmla="*/ 51 h 420"/>
                <a:gd name="T94" fmla="*/ 21 w 187"/>
                <a:gd name="T95" fmla="*/ 30 h 420"/>
                <a:gd name="T96" fmla="*/ 25 w 187"/>
                <a:gd name="T97" fmla="*/ 16 h 420"/>
                <a:gd name="T98" fmla="*/ 33 w 187"/>
                <a:gd name="T99" fmla="*/ 7 h 420"/>
                <a:gd name="T100" fmla="*/ 46 w 187"/>
                <a:gd name="T101" fmla="*/ 3 h 420"/>
                <a:gd name="T102" fmla="*/ 52 w 187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7"/>
                <a:gd name="T157" fmla="*/ 0 h 420"/>
                <a:gd name="T158" fmla="*/ 187 w 187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7" h="420">
                  <a:moveTo>
                    <a:pt x="52" y="0"/>
                  </a:moveTo>
                  <a:lnTo>
                    <a:pt x="67" y="7"/>
                  </a:lnTo>
                  <a:lnTo>
                    <a:pt x="84" y="21"/>
                  </a:lnTo>
                  <a:lnTo>
                    <a:pt x="91" y="39"/>
                  </a:lnTo>
                  <a:lnTo>
                    <a:pt x="103" y="69"/>
                  </a:lnTo>
                  <a:lnTo>
                    <a:pt x="111" y="102"/>
                  </a:lnTo>
                  <a:lnTo>
                    <a:pt x="117" y="133"/>
                  </a:lnTo>
                  <a:lnTo>
                    <a:pt x="114" y="160"/>
                  </a:lnTo>
                  <a:lnTo>
                    <a:pt x="108" y="181"/>
                  </a:lnTo>
                  <a:lnTo>
                    <a:pt x="99" y="205"/>
                  </a:lnTo>
                  <a:lnTo>
                    <a:pt x="82" y="235"/>
                  </a:lnTo>
                  <a:lnTo>
                    <a:pt x="64" y="265"/>
                  </a:lnTo>
                  <a:lnTo>
                    <a:pt x="51" y="286"/>
                  </a:lnTo>
                  <a:lnTo>
                    <a:pt x="43" y="303"/>
                  </a:lnTo>
                  <a:lnTo>
                    <a:pt x="43" y="319"/>
                  </a:lnTo>
                  <a:lnTo>
                    <a:pt x="48" y="333"/>
                  </a:lnTo>
                  <a:lnTo>
                    <a:pt x="72" y="340"/>
                  </a:lnTo>
                  <a:lnTo>
                    <a:pt x="106" y="349"/>
                  </a:lnTo>
                  <a:lnTo>
                    <a:pt x="157" y="366"/>
                  </a:lnTo>
                  <a:lnTo>
                    <a:pt x="181" y="378"/>
                  </a:lnTo>
                  <a:lnTo>
                    <a:pt x="187" y="391"/>
                  </a:lnTo>
                  <a:lnTo>
                    <a:pt x="181" y="402"/>
                  </a:lnTo>
                  <a:lnTo>
                    <a:pt x="163" y="414"/>
                  </a:lnTo>
                  <a:lnTo>
                    <a:pt x="157" y="415"/>
                  </a:lnTo>
                  <a:lnTo>
                    <a:pt x="133" y="420"/>
                  </a:lnTo>
                  <a:lnTo>
                    <a:pt x="121" y="415"/>
                  </a:lnTo>
                  <a:lnTo>
                    <a:pt x="112" y="405"/>
                  </a:lnTo>
                  <a:lnTo>
                    <a:pt x="97" y="387"/>
                  </a:lnTo>
                  <a:lnTo>
                    <a:pt x="73" y="370"/>
                  </a:lnTo>
                  <a:lnTo>
                    <a:pt x="54" y="367"/>
                  </a:lnTo>
                  <a:lnTo>
                    <a:pt x="36" y="367"/>
                  </a:lnTo>
                  <a:lnTo>
                    <a:pt x="22" y="367"/>
                  </a:lnTo>
                  <a:lnTo>
                    <a:pt x="10" y="360"/>
                  </a:lnTo>
                  <a:lnTo>
                    <a:pt x="4" y="352"/>
                  </a:lnTo>
                  <a:lnTo>
                    <a:pt x="0" y="339"/>
                  </a:lnTo>
                  <a:lnTo>
                    <a:pt x="3" y="327"/>
                  </a:lnTo>
                  <a:lnTo>
                    <a:pt x="7" y="307"/>
                  </a:lnTo>
                  <a:lnTo>
                    <a:pt x="15" y="291"/>
                  </a:lnTo>
                  <a:lnTo>
                    <a:pt x="27" y="264"/>
                  </a:lnTo>
                  <a:lnTo>
                    <a:pt x="49" y="229"/>
                  </a:lnTo>
                  <a:lnTo>
                    <a:pt x="64" y="201"/>
                  </a:lnTo>
                  <a:lnTo>
                    <a:pt x="70" y="175"/>
                  </a:lnTo>
                  <a:lnTo>
                    <a:pt x="73" y="150"/>
                  </a:lnTo>
                  <a:lnTo>
                    <a:pt x="64" y="121"/>
                  </a:lnTo>
                  <a:lnTo>
                    <a:pt x="52" y="97"/>
                  </a:lnTo>
                  <a:lnTo>
                    <a:pt x="37" y="72"/>
                  </a:lnTo>
                  <a:lnTo>
                    <a:pt x="25" y="51"/>
                  </a:lnTo>
                  <a:lnTo>
                    <a:pt x="21" y="30"/>
                  </a:lnTo>
                  <a:lnTo>
                    <a:pt x="25" y="16"/>
                  </a:lnTo>
                  <a:lnTo>
                    <a:pt x="33" y="7"/>
                  </a:lnTo>
                  <a:lnTo>
                    <a:pt x="4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Freeform 51">
              <a:extLst>
                <a:ext uri="{FF2B5EF4-FFF2-40B4-BE49-F238E27FC236}">
                  <a16:creationId xmlns:a16="http://schemas.microsoft.com/office/drawing/2014/main" id="{781E32CB-7BA1-415B-85BC-6260AAA0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773"/>
              <a:ext cx="165" cy="450"/>
            </a:xfrm>
            <a:custGeom>
              <a:avLst/>
              <a:gdLst>
                <a:gd name="T0" fmla="*/ 81 w 165"/>
                <a:gd name="T1" fmla="*/ 49 h 450"/>
                <a:gd name="T2" fmla="*/ 97 w 165"/>
                <a:gd name="T3" fmla="*/ 25 h 450"/>
                <a:gd name="T4" fmla="*/ 123 w 165"/>
                <a:gd name="T5" fmla="*/ 3 h 450"/>
                <a:gd name="T6" fmla="*/ 147 w 165"/>
                <a:gd name="T7" fmla="*/ 0 h 450"/>
                <a:gd name="T8" fmla="*/ 160 w 165"/>
                <a:gd name="T9" fmla="*/ 15 h 450"/>
                <a:gd name="T10" fmla="*/ 165 w 165"/>
                <a:gd name="T11" fmla="*/ 37 h 450"/>
                <a:gd name="T12" fmla="*/ 157 w 165"/>
                <a:gd name="T13" fmla="*/ 60 h 450"/>
                <a:gd name="T14" fmla="*/ 141 w 165"/>
                <a:gd name="T15" fmla="*/ 75 h 450"/>
                <a:gd name="T16" fmla="*/ 112 w 165"/>
                <a:gd name="T17" fmla="*/ 97 h 450"/>
                <a:gd name="T18" fmla="*/ 93 w 165"/>
                <a:gd name="T19" fmla="*/ 120 h 450"/>
                <a:gd name="T20" fmla="*/ 82 w 165"/>
                <a:gd name="T21" fmla="*/ 144 h 450"/>
                <a:gd name="T22" fmla="*/ 78 w 165"/>
                <a:gd name="T23" fmla="*/ 168 h 450"/>
                <a:gd name="T24" fmla="*/ 76 w 165"/>
                <a:gd name="T25" fmla="*/ 195 h 450"/>
                <a:gd name="T26" fmla="*/ 82 w 165"/>
                <a:gd name="T27" fmla="*/ 223 h 450"/>
                <a:gd name="T28" fmla="*/ 82 w 165"/>
                <a:gd name="T29" fmla="*/ 228 h 450"/>
                <a:gd name="T30" fmla="*/ 90 w 165"/>
                <a:gd name="T31" fmla="*/ 261 h 450"/>
                <a:gd name="T32" fmla="*/ 97 w 165"/>
                <a:gd name="T33" fmla="*/ 294 h 450"/>
                <a:gd name="T34" fmla="*/ 108 w 165"/>
                <a:gd name="T35" fmla="*/ 327 h 450"/>
                <a:gd name="T36" fmla="*/ 118 w 165"/>
                <a:gd name="T37" fmla="*/ 351 h 450"/>
                <a:gd name="T38" fmla="*/ 121 w 165"/>
                <a:gd name="T39" fmla="*/ 369 h 450"/>
                <a:gd name="T40" fmla="*/ 114 w 165"/>
                <a:gd name="T41" fmla="*/ 376 h 450"/>
                <a:gd name="T42" fmla="*/ 96 w 165"/>
                <a:gd name="T43" fmla="*/ 385 h 450"/>
                <a:gd name="T44" fmla="*/ 78 w 165"/>
                <a:gd name="T45" fmla="*/ 405 h 450"/>
                <a:gd name="T46" fmla="*/ 67 w 165"/>
                <a:gd name="T47" fmla="*/ 433 h 450"/>
                <a:gd name="T48" fmla="*/ 63 w 165"/>
                <a:gd name="T49" fmla="*/ 447 h 450"/>
                <a:gd name="T50" fmla="*/ 58 w 165"/>
                <a:gd name="T51" fmla="*/ 450 h 450"/>
                <a:gd name="T52" fmla="*/ 48 w 165"/>
                <a:gd name="T53" fmla="*/ 450 h 450"/>
                <a:gd name="T54" fmla="*/ 13 w 165"/>
                <a:gd name="T55" fmla="*/ 438 h 450"/>
                <a:gd name="T56" fmla="*/ 0 w 165"/>
                <a:gd name="T57" fmla="*/ 424 h 450"/>
                <a:gd name="T58" fmla="*/ 3 w 165"/>
                <a:gd name="T59" fmla="*/ 411 h 450"/>
                <a:gd name="T60" fmla="*/ 13 w 165"/>
                <a:gd name="T61" fmla="*/ 396 h 450"/>
                <a:gd name="T62" fmla="*/ 31 w 165"/>
                <a:gd name="T63" fmla="*/ 381 h 450"/>
                <a:gd name="T64" fmla="*/ 61 w 165"/>
                <a:gd name="T65" fmla="*/ 364 h 450"/>
                <a:gd name="T66" fmla="*/ 72 w 165"/>
                <a:gd name="T67" fmla="*/ 349 h 450"/>
                <a:gd name="T68" fmla="*/ 73 w 165"/>
                <a:gd name="T69" fmla="*/ 325 h 450"/>
                <a:gd name="T70" fmla="*/ 69 w 165"/>
                <a:gd name="T71" fmla="*/ 286 h 450"/>
                <a:gd name="T72" fmla="*/ 55 w 165"/>
                <a:gd name="T73" fmla="*/ 241 h 450"/>
                <a:gd name="T74" fmla="*/ 48 w 165"/>
                <a:gd name="T75" fmla="*/ 195 h 450"/>
                <a:gd name="T76" fmla="*/ 42 w 165"/>
                <a:gd name="T77" fmla="*/ 154 h 450"/>
                <a:gd name="T78" fmla="*/ 43 w 165"/>
                <a:gd name="T79" fmla="*/ 127 h 450"/>
                <a:gd name="T80" fmla="*/ 49 w 165"/>
                <a:gd name="T81" fmla="*/ 100 h 450"/>
                <a:gd name="T82" fmla="*/ 58 w 165"/>
                <a:gd name="T83" fmla="*/ 78 h 450"/>
                <a:gd name="T84" fmla="*/ 72 w 165"/>
                <a:gd name="T85" fmla="*/ 57 h 450"/>
                <a:gd name="T86" fmla="*/ 81 w 165"/>
                <a:gd name="T87" fmla="*/ 49 h 4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5"/>
                <a:gd name="T133" fmla="*/ 0 h 450"/>
                <a:gd name="T134" fmla="*/ 165 w 165"/>
                <a:gd name="T135" fmla="*/ 450 h 45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5" h="450">
                  <a:moveTo>
                    <a:pt x="81" y="49"/>
                  </a:moveTo>
                  <a:lnTo>
                    <a:pt x="97" y="25"/>
                  </a:lnTo>
                  <a:lnTo>
                    <a:pt x="123" y="3"/>
                  </a:lnTo>
                  <a:lnTo>
                    <a:pt x="147" y="0"/>
                  </a:lnTo>
                  <a:lnTo>
                    <a:pt x="160" y="15"/>
                  </a:lnTo>
                  <a:lnTo>
                    <a:pt x="165" y="37"/>
                  </a:lnTo>
                  <a:lnTo>
                    <a:pt x="157" y="60"/>
                  </a:lnTo>
                  <a:lnTo>
                    <a:pt x="141" y="75"/>
                  </a:lnTo>
                  <a:lnTo>
                    <a:pt x="112" y="97"/>
                  </a:lnTo>
                  <a:lnTo>
                    <a:pt x="93" y="120"/>
                  </a:lnTo>
                  <a:lnTo>
                    <a:pt x="82" y="144"/>
                  </a:lnTo>
                  <a:lnTo>
                    <a:pt x="78" y="168"/>
                  </a:lnTo>
                  <a:lnTo>
                    <a:pt x="76" y="195"/>
                  </a:lnTo>
                  <a:lnTo>
                    <a:pt x="82" y="223"/>
                  </a:lnTo>
                  <a:lnTo>
                    <a:pt x="82" y="228"/>
                  </a:lnTo>
                  <a:lnTo>
                    <a:pt x="90" y="261"/>
                  </a:lnTo>
                  <a:lnTo>
                    <a:pt x="97" y="294"/>
                  </a:lnTo>
                  <a:lnTo>
                    <a:pt x="108" y="327"/>
                  </a:lnTo>
                  <a:lnTo>
                    <a:pt x="118" y="351"/>
                  </a:lnTo>
                  <a:lnTo>
                    <a:pt x="121" y="369"/>
                  </a:lnTo>
                  <a:lnTo>
                    <a:pt x="114" y="376"/>
                  </a:lnTo>
                  <a:lnTo>
                    <a:pt x="96" y="385"/>
                  </a:lnTo>
                  <a:lnTo>
                    <a:pt x="78" y="405"/>
                  </a:lnTo>
                  <a:lnTo>
                    <a:pt x="67" y="433"/>
                  </a:lnTo>
                  <a:lnTo>
                    <a:pt x="63" y="447"/>
                  </a:lnTo>
                  <a:lnTo>
                    <a:pt x="58" y="450"/>
                  </a:lnTo>
                  <a:lnTo>
                    <a:pt x="48" y="450"/>
                  </a:lnTo>
                  <a:lnTo>
                    <a:pt x="13" y="438"/>
                  </a:lnTo>
                  <a:lnTo>
                    <a:pt x="0" y="424"/>
                  </a:lnTo>
                  <a:lnTo>
                    <a:pt x="3" y="411"/>
                  </a:lnTo>
                  <a:lnTo>
                    <a:pt x="13" y="396"/>
                  </a:lnTo>
                  <a:lnTo>
                    <a:pt x="31" y="381"/>
                  </a:lnTo>
                  <a:lnTo>
                    <a:pt x="61" y="364"/>
                  </a:lnTo>
                  <a:lnTo>
                    <a:pt x="72" y="349"/>
                  </a:lnTo>
                  <a:lnTo>
                    <a:pt x="73" y="325"/>
                  </a:lnTo>
                  <a:lnTo>
                    <a:pt x="69" y="286"/>
                  </a:lnTo>
                  <a:lnTo>
                    <a:pt x="55" y="241"/>
                  </a:lnTo>
                  <a:lnTo>
                    <a:pt x="48" y="195"/>
                  </a:lnTo>
                  <a:lnTo>
                    <a:pt x="42" y="154"/>
                  </a:lnTo>
                  <a:lnTo>
                    <a:pt x="43" y="127"/>
                  </a:lnTo>
                  <a:lnTo>
                    <a:pt x="49" y="100"/>
                  </a:lnTo>
                  <a:lnTo>
                    <a:pt x="58" y="78"/>
                  </a:lnTo>
                  <a:lnTo>
                    <a:pt x="72" y="57"/>
                  </a:lnTo>
                  <a:lnTo>
                    <a:pt x="81" y="4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Freeform 52">
              <a:extLst>
                <a:ext uri="{FF2B5EF4-FFF2-40B4-BE49-F238E27FC236}">
                  <a16:creationId xmlns:a16="http://schemas.microsoft.com/office/drawing/2014/main" id="{94CF8CAB-855B-45FF-ADD4-E28E28A4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67"/>
              <a:ext cx="488" cy="476"/>
            </a:xfrm>
            <a:custGeom>
              <a:avLst/>
              <a:gdLst>
                <a:gd name="T0" fmla="*/ 480 w 488"/>
                <a:gd name="T1" fmla="*/ 0 h 476"/>
                <a:gd name="T2" fmla="*/ 432 w 488"/>
                <a:gd name="T3" fmla="*/ 19 h 476"/>
                <a:gd name="T4" fmla="*/ 402 w 488"/>
                <a:gd name="T5" fmla="*/ 45 h 476"/>
                <a:gd name="T6" fmla="*/ 381 w 488"/>
                <a:gd name="T7" fmla="*/ 81 h 476"/>
                <a:gd name="T8" fmla="*/ 363 w 488"/>
                <a:gd name="T9" fmla="*/ 118 h 476"/>
                <a:gd name="T10" fmla="*/ 352 w 488"/>
                <a:gd name="T11" fmla="*/ 160 h 476"/>
                <a:gd name="T12" fmla="*/ 346 w 488"/>
                <a:gd name="T13" fmla="*/ 202 h 476"/>
                <a:gd name="T14" fmla="*/ 337 w 488"/>
                <a:gd name="T15" fmla="*/ 241 h 476"/>
                <a:gd name="T16" fmla="*/ 327 w 488"/>
                <a:gd name="T17" fmla="*/ 265 h 476"/>
                <a:gd name="T18" fmla="*/ 313 w 488"/>
                <a:gd name="T19" fmla="*/ 283 h 476"/>
                <a:gd name="T20" fmla="*/ 294 w 488"/>
                <a:gd name="T21" fmla="*/ 300 h 476"/>
                <a:gd name="T22" fmla="*/ 289 w 488"/>
                <a:gd name="T23" fmla="*/ 301 h 476"/>
                <a:gd name="T24" fmla="*/ 264 w 488"/>
                <a:gd name="T25" fmla="*/ 316 h 476"/>
                <a:gd name="T26" fmla="*/ 223 w 488"/>
                <a:gd name="T27" fmla="*/ 334 h 476"/>
                <a:gd name="T28" fmla="*/ 184 w 488"/>
                <a:gd name="T29" fmla="*/ 354 h 476"/>
                <a:gd name="T30" fmla="*/ 148 w 488"/>
                <a:gd name="T31" fmla="*/ 367 h 476"/>
                <a:gd name="T32" fmla="*/ 127 w 488"/>
                <a:gd name="T33" fmla="*/ 333 h 476"/>
                <a:gd name="T34" fmla="*/ 127 w 488"/>
                <a:gd name="T35" fmla="*/ 337 h 476"/>
                <a:gd name="T36" fmla="*/ 111 w 488"/>
                <a:gd name="T37" fmla="*/ 373 h 476"/>
                <a:gd name="T38" fmla="*/ 88 w 488"/>
                <a:gd name="T39" fmla="*/ 405 h 476"/>
                <a:gd name="T40" fmla="*/ 51 w 488"/>
                <a:gd name="T41" fmla="*/ 435 h 476"/>
                <a:gd name="T42" fmla="*/ 12 w 488"/>
                <a:gd name="T43" fmla="*/ 460 h 476"/>
                <a:gd name="T44" fmla="*/ 0 w 488"/>
                <a:gd name="T45" fmla="*/ 469 h 476"/>
                <a:gd name="T46" fmla="*/ 10 w 488"/>
                <a:gd name="T47" fmla="*/ 474 h 476"/>
                <a:gd name="T48" fmla="*/ 6 w 488"/>
                <a:gd name="T49" fmla="*/ 476 h 476"/>
                <a:gd name="T50" fmla="*/ 64 w 488"/>
                <a:gd name="T51" fmla="*/ 459 h 476"/>
                <a:gd name="T52" fmla="*/ 118 w 488"/>
                <a:gd name="T53" fmla="*/ 448 h 476"/>
                <a:gd name="T54" fmla="*/ 175 w 488"/>
                <a:gd name="T55" fmla="*/ 438 h 476"/>
                <a:gd name="T56" fmla="*/ 204 w 488"/>
                <a:gd name="T57" fmla="*/ 436 h 476"/>
                <a:gd name="T58" fmla="*/ 168 w 488"/>
                <a:gd name="T59" fmla="*/ 393 h 476"/>
                <a:gd name="T60" fmla="*/ 163 w 488"/>
                <a:gd name="T61" fmla="*/ 396 h 476"/>
                <a:gd name="T62" fmla="*/ 217 w 488"/>
                <a:gd name="T63" fmla="*/ 366 h 476"/>
                <a:gd name="T64" fmla="*/ 262 w 488"/>
                <a:gd name="T65" fmla="*/ 342 h 476"/>
                <a:gd name="T66" fmla="*/ 298 w 488"/>
                <a:gd name="T67" fmla="*/ 324 h 476"/>
                <a:gd name="T68" fmla="*/ 328 w 488"/>
                <a:gd name="T69" fmla="*/ 301 h 476"/>
                <a:gd name="T70" fmla="*/ 346 w 488"/>
                <a:gd name="T71" fmla="*/ 279 h 476"/>
                <a:gd name="T72" fmla="*/ 358 w 488"/>
                <a:gd name="T73" fmla="*/ 249 h 476"/>
                <a:gd name="T74" fmla="*/ 367 w 488"/>
                <a:gd name="T75" fmla="*/ 208 h 476"/>
                <a:gd name="T76" fmla="*/ 375 w 488"/>
                <a:gd name="T77" fmla="*/ 171 h 476"/>
                <a:gd name="T78" fmla="*/ 384 w 488"/>
                <a:gd name="T79" fmla="*/ 135 h 476"/>
                <a:gd name="T80" fmla="*/ 394 w 488"/>
                <a:gd name="T81" fmla="*/ 99 h 476"/>
                <a:gd name="T82" fmla="*/ 412 w 488"/>
                <a:gd name="T83" fmla="*/ 69 h 476"/>
                <a:gd name="T84" fmla="*/ 433 w 488"/>
                <a:gd name="T85" fmla="*/ 48 h 476"/>
                <a:gd name="T86" fmla="*/ 465 w 488"/>
                <a:gd name="T87" fmla="*/ 33 h 476"/>
                <a:gd name="T88" fmla="*/ 488 w 488"/>
                <a:gd name="T89" fmla="*/ 22 h 476"/>
                <a:gd name="T90" fmla="*/ 480 w 488"/>
                <a:gd name="T91" fmla="*/ 0 h 4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88"/>
                <a:gd name="T139" fmla="*/ 0 h 476"/>
                <a:gd name="T140" fmla="*/ 488 w 488"/>
                <a:gd name="T141" fmla="*/ 476 h 4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88" h="476">
                  <a:moveTo>
                    <a:pt x="480" y="0"/>
                  </a:moveTo>
                  <a:lnTo>
                    <a:pt x="432" y="19"/>
                  </a:lnTo>
                  <a:lnTo>
                    <a:pt x="402" y="45"/>
                  </a:lnTo>
                  <a:lnTo>
                    <a:pt x="381" y="81"/>
                  </a:lnTo>
                  <a:lnTo>
                    <a:pt x="363" y="118"/>
                  </a:lnTo>
                  <a:lnTo>
                    <a:pt x="352" y="160"/>
                  </a:lnTo>
                  <a:lnTo>
                    <a:pt x="346" y="202"/>
                  </a:lnTo>
                  <a:lnTo>
                    <a:pt x="337" y="241"/>
                  </a:lnTo>
                  <a:lnTo>
                    <a:pt x="327" y="265"/>
                  </a:lnTo>
                  <a:lnTo>
                    <a:pt x="313" y="283"/>
                  </a:lnTo>
                  <a:lnTo>
                    <a:pt x="294" y="300"/>
                  </a:lnTo>
                  <a:lnTo>
                    <a:pt x="289" y="301"/>
                  </a:lnTo>
                  <a:lnTo>
                    <a:pt x="264" y="316"/>
                  </a:lnTo>
                  <a:lnTo>
                    <a:pt x="223" y="334"/>
                  </a:lnTo>
                  <a:lnTo>
                    <a:pt x="184" y="354"/>
                  </a:lnTo>
                  <a:lnTo>
                    <a:pt x="148" y="367"/>
                  </a:lnTo>
                  <a:lnTo>
                    <a:pt x="127" y="333"/>
                  </a:lnTo>
                  <a:lnTo>
                    <a:pt x="127" y="337"/>
                  </a:lnTo>
                  <a:lnTo>
                    <a:pt x="111" y="373"/>
                  </a:lnTo>
                  <a:lnTo>
                    <a:pt x="88" y="405"/>
                  </a:lnTo>
                  <a:lnTo>
                    <a:pt x="51" y="435"/>
                  </a:lnTo>
                  <a:lnTo>
                    <a:pt x="12" y="460"/>
                  </a:lnTo>
                  <a:lnTo>
                    <a:pt x="0" y="469"/>
                  </a:lnTo>
                  <a:lnTo>
                    <a:pt x="10" y="474"/>
                  </a:lnTo>
                  <a:lnTo>
                    <a:pt x="6" y="476"/>
                  </a:lnTo>
                  <a:lnTo>
                    <a:pt x="64" y="459"/>
                  </a:lnTo>
                  <a:lnTo>
                    <a:pt x="118" y="448"/>
                  </a:lnTo>
                  <a:lnTo>
                    <a:pt x="175" y="438"/>
                  </a:lnTo>
                  <a:lnTo>
                    <a:pt x="204" y="436"/>
                  </a:lnTo>
                  <a:lnTo>
                    <a:pt x="168" y="393"/>
                  </a:lnTo>
                  <a:lnTo>
                    <a:pt x="163" y="396"/>
                  </a:lnTo>
                  <a:lnTo>
                    <a:pt x="217" y="366"/>
                  </a:lnTo>
                  <a:lnTo>
                    <a:pt x="262" y="342"/>
                  </a:lnTo>
                  <a:lnTo>
                    <a:pt x="298" y="324"/>
                  </a:lnTo>
                  <a:lnTo>
                    <a:pt x="328" y="301"/>
                  </a:lnTo>
                  <a:lnTo>
                    <a:pt x="346" y="279"/>
                  </a:lnTo>
                  <a:lnTo>
                    <a:pt x="358" y="249"/>
                  </a:lnTo>
                  <a:lnTo>
                    <a:pt x="367" y="208"/>
                  </a:lnTo>
                  <a:lnTo>
                    <a:pt x="375" y="171"/>
                  </a:lnTo>
                  <a:lnTo>
                    <a:pt x="384" y="135"/>
                  </a:lnTo>
                  <a:lnTo>
                    <a:pt x="394" y="99"/>
                  </a:lnTo>
                  <a:lnTo>
                    <a:pt x="412" y="69"/>
                  </a:lnTo>
                  <a:lnTo>
                    <a:pt x="433" y="48"/>
                  </a:lnTo>
                  <a:lnTo>
                    <a:pt x="465" y="33"/>
                  </a:lnTo>
                  <a:lnTo>
                    <a:pt x="488" y="22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74" name="Group 53">
              <a:extLst>
                <a:ext uri="{FF2B5EF4-FFF2-40B4-BE49-F238E27FC236}">
                  <a16:creationId xmlns:a16="http://schemas.microsoft.com/office/drawing/2014/main" id="{E59315CB-5DD3-42F6-AD62-992DC5598A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75" name="Freeform 54">
                <a:extLst>
                  <a:ext uri="{FF2B5EF4-FFF2-40B4-BE49-F238E27FC236}">
                    <a16:creationId xmlns:a16="http://schemas.microsoft.com/office/drawing/2014/main" id="{9DC8EB72-1B0B-4CCF-9E40-02B357C78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76" name="Freeform 55">
                <a:extLst>
                  <a:ext uri="{FF2B5EF4-FFF2-40B4-BE49-F238E27FC236}">
                    <a16:creationId xmlns:a16="http://schemas.microsoft.com/office/drawing/2014/main" id="{6112FB34-C554-4442-BA8D-F3378A290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</p:grpSp>
      <p:pic>
        <p:nvPicPr>
          <p:cNvPr id="77" name="Picture 2" descr="http://www.swordofthespirit.net/bulwark/mosesbush.gif">
            <a:extLst>
              <a:ext uri="{FF2B5EF4-FFF2-40B4-BE49-F238E27FC236}">
                <a16:creationId xmlns:a16="http://schemas.microsoft.com/office/drawing/2014/main" id="{B72DF3B7-F365-4E54-95EF-8F32624D0F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4800600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" name="AutoShape 55">
            <a:extLst>
              <a:ext uri="{FF2B5EF4-FFF2-40B4-BE49-F238E27FC236}">
                <a16:creationId xmlns:a16="http://schemas.microsoft.com/office/drawing/2014/main" id="{95505986-742E-4922-A14D-809558C6E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7830" y="6063833"/>
            <a:ext cx="3298570" cy="549259"/>
          </a:xfrm>
          <a:prstGeom prst="wedgeRoundRectCallout">
            <a:avLst>
              <a:gd name="adj1" fmla="val -53163"/>
              <a:gd name="adj2" fmla="val -42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indent="-285750">
              <a:spcBef>
                <a:spcPts val="0"/>
              </a:spcBef>
              <a:buNone/>
              <a:defRPr/>
            </a:pPr>
            <a:r>
              <a:rPr lang="en-CA" altLang="en-US" sz="2400" i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With it, I can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prove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8637D729-84E9-44AA-B6AE-2B27A7B170F6}"/>
              </a:ext>
            </a:extLst>
          </p:cNvPr>
          <p:cNvSpPr/>
          <p:nvPr/>
        </p:nvSpPr>
        <p:spPr bwMode="auto">
          <a:xfrm>
            <a:off x="2923704" y="3271870"/>
            <a:ext cx="1648296" cy="471508"/>
          </a:xfrm>
          <a:prstGeom prst="ellipse">
            <a:avLst/>
          </a:prstGeom>
          <a:noFill/>
          <a:ln w="127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8637D729-84E9-44AA-B6AE-2B27A7B170F6}"/>
              </a:ext>
            </a:extLst>
          </p:cNvPr>
          <p:cNvSpPr/>
          <p:nvPr/>
        </p:nvSpPr>
        <p:spPr bwMode="auto">
          <a:xfrm>
            <a:off x="4559420" y="3256976"/>
            <a:ext cx="725077" cy="471508"/>
          </a:xfrm>
          <a:prstGeom prst="ellipse">
            <a:avLst/>
          </a:prstGeom>
          <a:noFill/>
          <a:ln w="127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1DE40BDB-2291-4E60-860E-45F1A845DDAA}"/>
              </a:ext>
            </a:extLst>
          </p:cNvPr>
          <p:cNvSpPr/>
          <p:nvPr/>
        </p:nvSpPr>
        <p:spPr bwMode="auto">
          <a:xfrm>
            <a:off x="1295401" y="990600"/>
            <a:ext cx="2743200" cy="545575"/>
          </a:xfrm>
          <a:prstGeom prst="ellipse">
            <a:avLst/>
          </a:prstGeom>
          <a:noFill/>
          <a:ln w="127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55AA69EA-FC93-43D0-B68E-175852CEA8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10387063-E2A9-45FB-BAE2-35A1B6C4E3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50" name="Rectangle 5">
            <a:extLst>
              <a:ext uri="{FF2B5EF4-FFF2-40B4-BE49-F238E27FC236}">
                <a16:creationId xmlns:a16="http://schemas.microsoft.com/office/drawing/2014/main" id="{274E1BF5-CD7E-438C-A068-3A1DAEE86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sp>
        <p:nvSpPr>
          <p:cNvPr id="52" name="AutoShape 55">
            <a:extLst>
              <a:ext uri="{FF2B5EF4-FFF2-40B4-BE49-F238E27FC236}">
                <a16:creationId xmlns:a16="http://schemas.microsoft.com/office/drawing/2014/main" id="{38806242-BBB5-44D0-9388-BF441C73A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88697" y="5510567"/>
            <a:ext cx="3733800" cy="549259"/>
          </a:xfrm>
          <a:prstGeom prst="wedgeRoundRectCallout">
            <a:avLst>
              <a:gd name="adj1" fmla="val -53163"/>
              <a:gd name="adj2" fmla="val -42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This was my missing piece!</a:t>
            </a:r>
          </a:p>
        </p:txBody>
      </p:sp>
      <p:sp>
        <p:nvSpPr>
          <p:cNvPr id="53" name="AutoShape 55">
            <a:extLst>
              <a:ext uri="{FF2B5EF4-FFF2-40B4-BE49-F238E27FC236}">
                <a16:creationId xmlns:a16="http://schemas.microsoft.com/office/drawing/2014/main" id="{307B830D-C37F-4E99-B535-6BF3B28F5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18381" y="4892658"/>
            <a:ext cx="5063914" cy="545576"/>
          </a:xfrm>
          <a:prstGeom prst="wedgeRoundRectCallout">
            <a:avLst>
              <a:gd name="adj1" fmla="val -54484"/>
              <a:gd name="adj2" fmla="val -14886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>
              <a:spcBef>
                <a:spcPts val="0"/>
              </a:spcBef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 help you by assuring you of 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79226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 animBg="1"/>
      <p:bldP spid="82" grpId="0" animBg="1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50" name="Oval 49">
            <a:extLst>
              <a:ext uri="{FF2B5EF4-FFF2-40B4-BE49-F238E27FC236}">
                <a16:creationId xmlns:a16="http://schemas.microsoft.com/office/drawing/2014/main" id="{8637D729-84E9-44AA-B6AE-2B27A7B170F6}"/>
              </a:ext>
            </a:extLst>
          </p:cNvPr>
          <p:cNvSpPr/>
          <p:nvPr/>
        </p:nvSpPr>
        <p:spPr bwMode="auto">
          <a:xfrm>
            <a:off x="1752600" y="1752600"/>
            <a:ext cx="6705600" cy="954093"/>
          </a:xfrm>
          <a:prstGeom prst="ellipse">
            <a:avLst/>
          </a:prstGeom>
          <a:noFill/>
          <a:ln w="127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44" name="AutoShape 55">
            <a:extLst>
              <a:ext uri="{FF2B5EF4-FFF2-40B4-BE49-F238E27FC236}">
                <a16:creationId xmlns:a16="http://schemas.microsoft.com/office/drawing/2014/main" id="{788D4220-3796-48A4-8454-6CF6D4A8E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894" y="3391501"/>
            <a:ext cx="4493427" cy="1332899"/>
          </a:xfrm>
          <a:prstGeom prst="wedgeRoundRectCallout">
            <a:avLst>
              <a:gd name="adj1" fmla="val 52729"/>
              <a:gd name="adj2" fmla="val -1702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To prove this using the game,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 first give you an arbitrary input whose size is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49" name="Group 45">
            <a:extLst>
              <a:ext uri="{FF2B5EF4-FFF2-40B4-BE49-F238E27FC236}">
                <a16:creationId xmlns:a16="http://schemas.microsoft.com/office/drawing/2014/main" id="{6AF02AAF-D774-4295-BCA7-C982B92C90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549411" y="3581400"/>
            <a:ext cx="632884" cy="1270000"/>
            <a:chOff x="2593" y="768"/>
            <a:chExt cx="849" cy="1475"/>
          </a:xfrm>
        </p:grpSpPr>
        <p:sp>
          <p:nvSpPr>
            <p:cNvPr id="67" name="Freeform 46">
              <a:extLst>
                <a:ext uri="{FF2B5EF4-FFF2-40B4-BE49-F238E27FC236}">
                  <a16:creationId xmlns:a16="http://schemas.microsoft.com/office/drawing/2014/main" id="{A317D781-BB20-44DE-A863-5BD19BC6F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179"/>
              <a:ext cx="302" cy="308"/>
            </a:xfrm>
            <a:custGeom>
              <a:avLst/>
              <a:gdLst>
                <a:gd name="T0" fmla="*/ 220 w 302"/>
                <a:gd name="T1" fmla="*/ 225 h 308"/>
                <a:gd name="T2" fmla="*/ 220 w 302"/>
                <a:gd name="T3" fmla="*/ 197 h 308"/>
                <a:gd name="T4" fmla="*/ 216 w 302"/>
                <a:gd name="T5" fmla="*/ 159 h 308"/>
                <a:gd name="T6" fmla="*/ 208 w 302"/>
                <a:gd name="T7" fmla="*/ 135 h 308"/>
                <a:gd name="T8" fmla="*/ 198 w 302"/>
                <a:gd name="T9" fmla="*/ 116 h 308"/>
                <a:gd name="T10" fmla="*/ 181 w 302"/>
                <a:gd name="T11" fmla="*/ 93 h 308"/>
                <a:gd name="T12" fmla="*/ 193 w 302"/>
                <a:gd name="T13" fmla="*/ 80 h 308"/>
                <a:gd name="T14" fmla="*/ 199 w 302"/>
                <a:gd name="T15" fmla="*/ 60 h 308"/>
                <a:gd name="T16" fmla="*/ 196 w 302"/>
                <a:gd name="T17" fmla="*/ 38 h 308"/>
                <a:gd name="T18" fmla="*/ 184 w 302"/>
                <a:gd name="T19" fmla="*/ 18 h 308"/>
                <a:gd name="T20" fmla="*/ 163 w 302"/>
                <a:gd name="T21" fmla="*/ 5 h 308"/>
                <a:gd name="T22" fmla="*/ 142 w 302"/>
                <a:gd name="T23" fmla="*/ 0 h 308"/>
                <a:gd name="T24" fmla="*/ 136 w 302"/>
                <a:gd name="T25" fmla="*/ 9 h 308"/>
                <a:gd name="T26" fmla="*/ 148 w 302"/>
                <a:gd name="T27" fmla="*/ 15 h 308"/>
                <a:gd name="T28" fmla="*/ 160 w 302"/>
                <a:gd name="T29" fmla="*/ 23 h 308"/>
                <a:gd name="T30" fmla="*/ 172 w 302"/>
                <a:gd name="T31" fmla="*/ 39 h 308"/>
                <a:gd name="T32" fmla="*/ 171 w 302"/>
                <a:gd name="T33" fmla="*/ 57 h 308"/>
                <a:gd name="T34" fmla="*/ 157 w 302"/>
                <a:gd name="T35" fmla="*/ 71 h 308"/>
                <a:gd name="T36" fmla="*/ 151 w 302"/>
                <a:gd name="T37" fmla="*/ 74 h 308"/>
                <a:gd name="T38" fmla="*/ 117 w 302"/>
                <a:gd name="T39" fmla="*/ 71 h 308"/>
                <a:gd name="T40" fmla="*/ 93 w 302"/>
                <a:gd name="T41" fmla="*/ 74 h 308"/>
                <a:gd name="T42" fmla="*/ 69 w 302"/>
                <a:gd name="T43" fmla="*/ 84 h 308"/>
                <a:gd name="T44" fmla="*/ 64 w 302"/>
                <a:gd name="T45" fmla="*/ 87 h 308"/>
                <a:gd name="T46" fmla="*/ 45 w 302"/>
                <a:gd name="T47" fmla="*/ 75 h 308"/>
                <a:gd name="T48" fmla="*/ 28 w 302"/>
                <a:gd name="T49" fmla="*/ 59 h 308"/>
                <a:gd name="T50" fmla="*/ 25 w 302"/>
                <a:gd name="T51" fmla="*/ 48 h 308"/>
                <a:gd name="T52" fmla="*/ 30 w 302"/>
                <a:gd name="T53" fmla="*/ 36 h 308"/>
                <a:gd name="T54" fmla="*/ 43 w 302"/>
                <a:gd name="T55" fmla="*/ 29 h 308"/>
                <a:gd name="T56" fmla="*/ 48 w 302"/>
                <a:gd name="T57" fmla="*/ 20 h 308"/>
                <a:gd name="T58" fmla="*/ 40 w 302"/>
                <a:gd name="T59" fmla="*/ 15 h 308"/>
                <a:gd name="T60" fmla="*/ 25 w 302"/>
                <a:gd name="T61" fmla="*/ 18 h 308"/>
                <a:gd name="T62" fmla="*/ 6 w 302"/>
                <a:gd name="T63" fmla="*/ 36 h 308"/>
                <a:gd name="T64" fmla="*/ 0 w 302"/>
                <a:gd name="T65" fmla="*/ 56 h 308"/>
                <a:gd name="T66" fmla="*/ 6 w 302"/>
                <a:gd name="T67" fmla="*/ 74 h 308"/>
                <a:gd name="T68" fmla="*/ 22 w 302"/>
                <a:gd name="T69" fmla="*/ 93 h 308"/>
                <a:gd name="T70" fmla="*/ 40 w 302"/>
                <a:gd name="T71" fmla="*/ 107 h 308"/>
                <a:gd name="T72" fmla="*/ 25 w 302"/>
                <a:gd name="T73" fmla="*/ 140 h 308"/>
                <a:gd name="T74" fmla="*/ 22 w 302"/>
                <a:gd name="T75" fmla="*/ 171 h 308"/>
                <a:gd name="T76" fmla="*/ 24 w 302"/>
                <a:gd name="T77" fmla="*/ 204 h 308"/>
                <a:gd name="T78" fmla="*/ 27 w 302"/>
                <a:gd name="T79" fmla="*/ 233 h 308"/>
                <a:gd name="T80" fmla="*/ 39 w 302"/>
                <a:gd name="T81" fmla="*/ 258 h 308"/>
                <a:gd name="T82" fmla="*/ 55 w 302"/>
                <a:gd name="T83" fmla="*/ 278 h 308"/>
                <a:gd name="T84" fmla="*/ 79 w 302"/>
                <a:gd name="T85" fmla="*/ 293 h 308"/>
                <a:gd name="T86" fmla="*/ 99 w 302"/>
                <a:gd name="T87" fmla="*/ 303 h 308"/>
                <a:gd name="T88" fmla="*/ 124 w 302"/>
                <a:gd name="T89" fmla="*/ 308 h 308"/>
                <a:gd name="T90" fmla="*/ 148 w 302"/>
                <a:gd name="T91" fmla="*/ 308 h 308"/>
                <a:gd name="T92" fmla="*/ 172 w 302"/>
                <a:gd name="T93" fmla="*/ 305 h 308"/>
                <a:gd name="T94" fmla="*/ 196 w 302"/>
                <a:gd name="T95" fmla="*/ 297 h 308"/>
                <a:gd name="T96" fmla="*/ 208 w 302"/>
                <a:gd name="T97" fmla="*/ 284 h 308"/>
                <a:gd name="T98" fmla="*/ 220 w 302"/>
                <a:gd name="T99" fmla="*/ 266 h 308"/>
                <a:gd name="T100" fmla="*/ 253 w 302"/>
                <a:gd name="T101" fmla="*/ 278 h 308"/>
                <a:gd name="T102" fmla="*/ 273 w 302"/>
                <a:gd name="T103" fmla="*/ 288 h 308"/>
                <a:gd name="T104" fmla="*/ 288 w 302"/>
                <a:gd name="T105" fmla="*/ 290 h 308"/>
                <a:gd name="T106" fmla="*/ 298 w 302"/>
                <a:gd name="T107" fmla="*/ 281 h 308"/>
                <a:gd name="T108" fmla="*/ 302 w 302"/>
                <a:gd name="T109" fmla="*/ 269 h 308"/>
                <a:gd name="T110" fmla="*/ 294 w 302"/>
                <a:gd name="T111" fmla="*/ 254 h 308"/>
                <a:gd name="T112" fmla="*/ 270 w 302"/>
                <a:gd name="T113" fmla="*/ 243 h 308"/>
                <a:gd name="T114" fmla="*/ 238 w 302"/>
                <a:gd name="T115" fmla="*/ 236 h 308"/>
                <a:gd name="T116" fmla="*/ 220 w 302"/>
                <a:gd name="T117" fmla="*/ 225 h 30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02"/>
                <a:gd name="T178" fmla="*/ 0 h 308"/>
                <a:gd name="T179" fmla="*/ 302 w 302"/>
                <a:gd name="T180" fmla="*/ 308 h 30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02" h="308">
                  <a:moveTo>
                    <a:pt x="220" y="225"/>
                  </a:moveTo>
                  <a:lnTo>
                    <a:pt x="220" y="197"/>
                  </a:lnTo>
                  <a:lnTo>
                    <a:pt x="216" y="159"/>
                  </a:lnTo>
                  <a:lnTo>
                    <a:pt x="208" y="135"/>
                  </a:lnTo>
                  <a:lnTo>
                    <a:pt x="198" y="116"/>
                  </a:lnTo>
                  <a:lnTo>
                    <a:pt x="181" y="93"/>
                  </a:lnTo>
                  <a:lnTo>
                    <a:pt x="193" y="80"/>
                  </a:lnTo>
                  <a:lnTo>
                    <a:pt x="199" y="60"/>
                  </a:lnTo>
                  <a:lnTo>
                    <a:pt x="196" y="38"/>
                  </a:lnTo>
                  <a:lnTo>
                    <a:pt x="184" y="18"/>
                  </a:lnTo>
                  <a:lnTo>
                    <a:pt x="163" y="5"/>
                  </a:lnTo>
                  <a:lnTo>
                    <a:pt x="142" y="0"/>
                  </a:lnTo>
                  <a:lnTo>
                    <a:pt x="136" y="9"/>
                  </a:lnTo>
                  <a:lnTo>
                    <a:pt x="148" y="15"/>
                  </a:lnTo>
                  <a:lnTo>
                    <a:pt x="160" y="23"/>
                  </a:lnTo>
                  <a:lnTo>
                    <a:pt x="172" y="39"/>
                  </a:lnTo>
                  <a:lnTo>
                    <a:pt x="171" y="57"/>
                  </a:lnTo>
                  <a:lnTo>
                    <a:pt x="157" y="71"/>
                  </a:lnTo>
                  <a:lnTo>
                    <a:pt x="151" y="74"/>
                  </a:lnTo>
                  <a:lnTo>
                    <a:pt x="117" y="71"/>
                  </a:lnTo>
                  <a:lnTo>
                    <a:pt x="93" y="74"/>
                  </a:lnTo>
                  <a:lnTo>
                    <a:pt x="69" y="84"/>
                  </a:lnTo>
                  <a:lnTo>
                    <a:pt x="64" y="87"/>
                  </a:lnTo>
                  <a:lnTo>
                    <a:pt x="45" y="75"/>
                  </a:lnTo>
                  <a:lnTo>
                    <a:pt x="28" y="59"/>
                  </a:lnTo>
                  <a:lnTo>
                    <a:pt x="25" y="48"/>
                  </a:lnTo>
                  <a:lnTo>
                    <a:pt x="30" y="36"/>
                  </a:lnTo>
                  <a:lnTo>
                    <a:pt x="43" y="29"/>
                  </a:lnTo>
                  <a:lnTo>
                    <a:pt x="48" y="20"/>
                  </a:lnTo>
                  <a:lnTo>
                    <a:pt x="40" y="15"/>
                  </a:lnTo>
                  <a:lnTo>
                    <a:pt x="25" y="18"/>
                  </a:lnTo>
                  <a:lnTo>
                    <a:pt x="6" y="36"/>
                  </a:lnTo>
                  <a:lnTo>
                    <a:pt x="0" y="56"/>
                  </a:lnTo>
                  <a:lnTo>
                    <a:pt x="6" y="74"/>
                  </a:lnTo>
                  <a:lnTo>
                    <a:pt x="22" y="93"/>
                  </a:lnTo>
                  <a:lnTo>
                    <a:pt x="40" y="107"/>
                  </a:lnTo>
                  <a:lnTo>
                    <a:pt x="25" y="140"/>
                  </a:lnTo>
                  <a:lnTo>
                    <a:pt x="22" y="171"/>
                  </a:lnTo>
                  <a:lnTo>
                    <a:pt x="24" y="204"/>
                  </a:lnTo>
                  <a:lnTo>
                    <a:pt x="27" y="233"/>
                  </a:lnTo>
                  <a:lnTo>
                    <a:pt x="39" y="258"/>
                  </a:lnTo>
                  <a:lnTo>
                    <a:pt x="55" y="278"/>
                  </a:lnTo>
                  <a:lnTo>
                    <a:pt x="79" y="293"/>
                  </a:lnTo>
                  <a:lnTo>
                    <a:pt x="99" y="303"/>
                  </a:lnTo>
                  <a:lnTo>
                    <a:pt x="124" y="308"/>
                  </a:lnTo>
                  <a:lnTo>
                    <a:pt x="148" y="308"/>
                  </a:lnTo>
                  <a:lnTo>
                    <a:pt x="172" y="305"/>
                  </a:lnTo>
                  <a:lnTo>
                    <a:pt x="196" y="297"/>
                  </a:lnTo>
                  <a:lnTo>
                    <a:pt x="208" y="284"/>
                  </a:lnTo>
                  <a:lnTo>
                    <a:pt x="220" y="266"/>
                  </a:lnTo>
                  <a:lnTo>
                    <a:pt x="253" y="278"/>
                  </a:lnTo>
                  <a:lnTo>
                    <a:pt x="273" y="288"/>
                  </a:lnTo>
                  <a:lnTo>
                    <a:pt x="288" y="290"/>
                  </a:lnTo>
                  <a:lnTo>
                    <a:pt x="298" y="281"/>
                  </a:lnTo>
                  <a:lnTo>
                    <a:pt x="302" y="269"/>
                  </a:lnTo>
                  <a:lnTo>
                    <a:pt x="294" y="254"/>
                  </a:lnTo>
                  <a:lnTo>
                    <a:pt x="270" y="243"/>
                  </a:lnTo>
                  <a:lnTo>
                    <a:pt x="238" y="236"/>
                  </a:lnTo>
                  <a:lnTo>
                    <a:pt x="220" y="22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47">
              <a:extLst>
                <a:ext uri="{FF2B5EF4-FFF2-40B4-BE49-F238E27FC236}">
                  <a16:creationId xmlns:a16="http://schemas.microsoft.com/office/drawing/2014/main" id="{CEF578E9-91F8-47EB-BA5C-0DCE5BE88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1498"/>
              <a:ext cx="216" cy="346"/>
            </a:xfrm>
            <a:custGeom>
              <a:avLst/>
              <a:gdLst>
                <a:gd name="T0" fmla="*/ 45 w 216"/>
                <a:gd name="T1" fmla="*/ 18 h 346"/>
                <a:gd name="T2" fmla="*/ 57 w 216"/>
                <a:gd name="T3" fmla="*/ 8 h 346"/>
                <a:gd name="T4" fmla="*/ 78 w 216"/>
                <a:gd name="T5" fmla="*/ 0 h 346"/>
                <a:gd name="T6" fmla="*/ 99 w 216"/>
                <a:gd name="T7" fmla="*/ 2 h 346"/>
                <a:gd name="T8" fmla="*/ 117 w 216"/>
                <a:gd name="T9" fmla="*/ 5 h 346"/>
                <a:gd name="T10" fmla="*/ 140 w 216"/>
                <a:gd name="T11" fmla="*/ 12 h 346"/>
                <a:gd name="T12" fmla="*/ 158 w 216"/>
                <a:gd name="T13" fmla="*/ 28 h 346"/>
                <a:gd name="T14" fmla="*/ 174 w 216"/>
                <a:gd name="T15" fmla="*/ 44 h 346"/>
                <a:gd name="T16" fmla="*/ 191 w 216"/>
                <a:gd name="T17" fmla="*/ 73 h 346"/>
                <a:gd name="T18" fmla="*/ 203 w 216"/>
                <a:gd name="T19" fmla="*/ 104 h 346"/>
                <a:gd name="T20" fmla="*/ 210 w 216"/>
                <a:gd name="T21" fmla="*/ 139 h 346"/>
                <a:gd name="T22" fmla="*/ 215 w 216"/>
                <a:gd name="T23" fmla="*/ 173 h 346"/>
                <a:gd name="T24" fmla="*/ 216 w 216"/>
                <a:gd name="T25" fmla="*/ 211 h 346"/>
                <a:gd name="T26" fmla="*/ 210 w 216"/>
                <a:gd name="T27" fmla="*/ 245 h 346"/>
                <a:gd name="T28" fmla="*/ 206 w 216"/>
                <a:gd name="T29" fmla="*/ 271 h 346"/>
                <a:gd name="T30" fmla="*/ 195 w 216"/>
                <a:gd name="T31" fmla="*/ 299 h 346"/>
                <a:gd name="T32" fmla="*/ 176 w 216"/>
                <a:gd name="T33" fmla="*/ 320 h 346"/>
                <a:gd name="T34" fmla="*/ 150 w 216"/>
                <a:gd name="T35" fmla="*/ 337 h 346"/>
                <a:gd name="T36" fmla="*/ 114 w 216"/>
                <a:gd name="T37" fmla="*/ 344 h 346"/>
                <a:gd name="T38" fmla="*/ 78 w 216"/>
                <a:gd name="T39" fmla="*/ 346 h 346"/>
                <a:gd name="T40" fmla="*/ 50 w 216"/>
                <a:gd name="T41" fmla="*/ 340 h 346"/>
                <a:gd name="T42" fmla="*/ 24 w 216"/>
                <a:gd name="T43" fmla="*/ 325 h 346"/>
                <a:gd name="T44" fmla="*/ 9 w 216"/>
                <a:gd name="T45" fmla="*/ 302 h 346"/>
                <a:gd name="T46" fmla="*/ 0 w 216"/>
                <a:gd name="T47" fmla="*/ 268 h 346"/>
                <a:gd name="T48" fmla="*/ 3 w 216"/>
                <a:gd name="T49" fmla="*/ 236 h 346"/>
                <a:gd name="T50" fmla="*/ 17 w 216"/>
                <a:gd name="T51" fmla="*/ 211 h 346"/>
                <a:gd name="T52" fmla="*/ 30 w 216"/>
                <a:gd name="T53" fmla="*/ 193 h 346"/>
                <a:gd name="T54" fmla="*/ 42 w 216"/>
                <a:gd name="T55" fmla="*/ 175 h 346"/>
                <a:gd name="T56" fmla="*/ 47 w 216"/>
                <a:gd name="T57" fmla="*/ 155 h 346"/>
                <a:gd name="T58" fmla="*/ 45 w 216"/>
                <a:gd name="T59" fmla="*/ 134 h 346"/>
                <a:gd name="T60" fmla="*/ 38 w 216"/>
                <a:gd name="T61" fmla="*/ 109 h 346"/>
                <a:gd name="T62" fmla="*/ 32 w 216"/>
                <a:gd name="T63" fmla="*/ 85 h 346"/>
                <a:gd name="T64" fmla="*/ 30 w 216"/>
                <a:gd name="T65" fmla="*/ 59 h 346"/>
                <a:gd name="T66" fmla="*/ 35 w 216"/>
                <a:gd name="T67" fmla="*/ 34 h 346"/>
                <a:gd name="T68" fmla="*/ 45 w 216"/>
                <a:gd name="T69" fmla="*/ 18 h 34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6"/>
                <a:gd name="T106" fmla="*/ 0 h 346"/>
                <a:gd name="T107" fmla="*/ 216 w 216"/>
                <a:gd name="T108" fmla="*/ 346 h 34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6" h="346">
                  <a:moveTo>
                    <a:pt x="45" y="18"/>
                  </a:moveTo>
                  <a:lnTo>
                    <a:pt x="57" y="8"/>
                  </a:lnTo>
                  <a:lnTo>
                    <a:pt x="78" y="0"/>
                  </a:lnTo>
                  <a:lnTo>
                    <a:pt x="99" y="2"/>
                  </a:lnTo>
                  <a:lnTo>
                    <a:pt x="117" y="5"/>
                  </a:lnTo>
                  <a:lnTo>
                    <a:pt x="140" y="12"/>
                  </a:lnTo>
                  <a:lnTo>
                    <a:pt x="158" y="28"/>
                  </a:lnTo>
                  <a:lnTo>
                    <a:pt x="174" y="44"/>
                  </a:lnTo>
                  <a:lnTo>
                    <a:pt x="191" y="73"/>
                  </a:lnTo>
                  <a:lnTo>
                    <a:pt x="203" y="104"/>
                  </a:lnTo>
                  <a:lnTo>
                    <a:pt x="210" y="139"/>
                  </a:lnTo>
                  <a:lnTo>
                    <a:pt x="215" y="173"/>
                  </a:lnTo>
                  <a:lnTo>
                    <a:pt x="216" y="211"/>
                  </a:lnTo>
                  <a:lnTo>
                    <a:pt x="210" y="245"/>
                  </a:lnTo>
                  <a:lnTo>
                    <a:pt x="206" y="271"/>
                  </a:lnTo>
                  <a:lnTo>
                    <a:pt x="195" y="299"/>
                  </a:lnTo>
                  <a:lnTo>
                    <a:pt x="176" y="320"/>
                  </a:lnTo>
                  <a:lnTo>
                    <a:pt x="150" y="337"/>
                  </a:lnTo>
                  <a:lnTo>
                    <a:pt x="114" y="344"/>
                  </a:lnTo>
                  <a:lnTo>
                    <a:pt x="78" y="346"/>
                  </a:lnTo>
                  <a:lnTo>
                    <a:pt x="50" y="340"/>
                  </a:lnTo>
                  <a:lnTo>
                    <a:pt x="24" y="325"/>
                  </a:lnTo>
                  <a:lnTo>
                    <a:pt x="9" y="302"/>
                  </a:lnTo>
                  <a:lnTo>
                    <a:pt x="0" y="268"/>
                  </a:lnTo>
                  <a:lnTo>
                    <a:pt x="3" y="236"/>
                  </a:lnTo>
                  <a:lnTo>
                    <a:pt x="17" y="211"/>
                  </a:lnTo>
                  <a:lnTo>
                    <a:pt x="30" y="193"/>
                  </a:lnTo>
                  <a:lnTo>
                    <a:pt x="42" y="175"/>
                  </a:lnTo>
                  <a:lnTo>
                    <a:pt x="47" y="155"/>
                  </a:lnTo>
                  <a:lnTo>
                    <a:pt x="45" y="134"/>
                  </a:lnTo>
                  <a:lnTo>
                    <a:pt x="38" y="109"/>
                  </a:lnTo>
                  <a:lnTo>
                    <a:pt x="32" y="85"/>
                  </a:lnTo>
                  <a:lnTo>
                    <a:pt x="30" y="59"/>
                  </a:lnTo>
                  <a:lnTo>
                    <a:pt x="35" y="34"/>
                  </a:lnTo>
                  <a:lnTo>
                    <a:pt x="45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48">
              <a:extLst>
                <a:ext uri="{FF2B5EF4-FFF2-40B4-BE49-F238E27FC236}">
                  <a16:creationId xmlns:a16="http://schemas.microsoft.com/office/drawing/2014/main" id="{DB1AD5B6-7E01-490D-9BE5-5219A570B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5" y="1515"/>
              <a:ext cx="321" cy="165"/>
            </a:xfrm>
            <a:custGeom>
              <a:avLst/>
              <a:gdLst>
                <a:gd name="T0" fmla="*/ 254 w 321"/>
                <a:gd name="T1" fmla="*/ 36 h 165"/>
                <a:gd name="T2" fmla="*/ 269 w 321"/>
                <a:gd name="T3" fmla="*/ 15 h 165"/>
                <a:gd name="T4" fmla="*/ 294 w 321"/>
                <a:gd name="T5" fmla="*/ 0 h 165"/>
                <a:gd name="T6" fmla="*/ 311 w 321"/>
                <a:gd name="T7" fmla="*/ 3 h 165"/>
                <a:gd name="T8" fmla="*/ 321 w 321"/>
                <a:gd name="T9" fmla="*/ 18 h 165"/>
                <a:gd name="T10" fmla="*/ 318 w 321"/>
                <a:gd name="T11" fmla="*/ 50 h 165"/>
                <a:gd name="T12" fmla="*/ 306 w 321"/>
                <a:gd name="T13" fmla="*/ 80 h 165"/>
                <a:gd name="T14" fmla="*/ 282 w 321"/>
                <a:gd name="T15" fmla="*/ 98 h 165"/>
                <a:gd name="T16" fmla="*/ 243 w 321"/>
                <a:gd name="T17" fmla="*/ 119 h 165"/>
                <a:gd name="T18" fmla="*/ 207 w 321"/>
                <a:gd name="T19" fmla="*/ 147 h 165"/>
                <a:gd name="T20" fmla="*/ 179 w 321"/>
                <a:gd name="T21" fmla="*/ 165 h 165"/>
                <a:gd name="T22" fmla="*/ 162 w 321"/>
                <a:gd name="T23" fmla="*/ 164 h 165"/>
                <a:gd name="T24" fmla="*/ 137 w 321"/>
                <a:gd name="T25" fmla="*/ 149 h 165"/>
                <a:gd name="T26" fmla="*/ 104 w 321"/>
                <a:gd name="T27" fmla="*/ 116 h 165"/>
                <a:gd name="T28" fmla="*/ 75 w 321"/>
                <a:gd name="T29" fmla="*/ 93 h 165"/>
                <a:gd name="T30" fmla="*/ 62 w 321"/>
                <a:gd name="T31" fmla="*/ 98 h 165"/>
                <a:gd name="T32" fmla="*/ 54 w 321"/>
                <a:gd name="T33" fmla="*/ 116 h 165"/>
                <a:gd name="T34" fmla="*/ 50 w 321"/>
                <a:gd name="T35" fmla="*/ 117 h 165"/>
                <a:gd name="T36" fmla="*/ 24 w 321"/>
                <a:gd name="T37" fmla="*/ 120 h 165"/>
                <a:gd name="T38" fmla="*/ 9 w 321"/>
                <a:gd name="T39" fmla="*/ 107 h 165"/>
                <a:gd name="T40" fmla="*/ 2 w 321"/>
                <a:gd name="T41" fmla="*/ 75 h 165"/>
                <a:gd name="T42" fmla="*/ 0 w 321"/>
                <a:gd name="T43" fmla="*/ 30 h 165"/>
                <a:gd name="T44" fmla="*/ 18 w 321"/>
                <a:gd name="T45" fmla="*/ 9 h 165"/>
                <a:gd name="T46" fmla="*/ 45 w 321"/>
                <a:gd name="T47" fmla="*/ 9 h 165"/>
                <a:gd name="T48" fmla="*/ 69 w 321"/>
                <a:gd name="T49" fmla="*/ 20 h 165"/>
                <a:gd name="T50" fmla="*/ 89 w 321"/>
                <a:gd name="T51" fmla="*/ 51 h 165"/>
                <a:gd name="T52" fmla="*/ 104 w 321"/>
                <a:gd name="T53" fmla="*/ 77 h 165"/>
                <a:gd name="T54" fmla="*/ 126 w 321"/>
                <a:gd name="T55" fmla="*/ 101 h 165"/>
                <a:gd name="T56" fmla="*/ 152 w 321"/>
                <a:gd name="T57" fmla="*/ 120 h 165"/>
                <a:gd name="T58" fmla="*/ 171 w 321"/>
                <a:gd name="T59" fmla="*/ 123 h 165"/>
                <a:gd name="T60" fmla="*/ 189 w 321"/>
                <a:gd name="T61" fmla="*/ 116 h 165"/>
                <a:gd name="T62" fmla="*/ 212 w 321"/>
                <a:gd name="T63" fmla="*/ 96 h 165"/>
                <a:gd name="T64" fmla="*/ 231 w 321"/>
                <a:gd name="T65" fmla="*/ 72 h 165"/>
                <a:gd name="T66" fmla="*/ 254 w 321"/>
                <a:gd name="T67" fmla="*/ 36 h 16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21"/>
                <a:gd name="T103" fmla="*/ 0 h 165"/>
                <a:gd name="T104" fmla="*/ 321 w 321"/>
                <a:gd name="T105" fmla="*/ 165 h 16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21" h="165">
                  <a:moveTo>
                    <a:pt x="254" y="36"/>
                  </a:moveTo>
                  <a:lnTo>
                    <a:pt x="269" y="15"/>
                  </a:lnTo>
                  <a:lnTo>
                    <a:pt x="294" y="0"/>
                  </a:lnTo>
                  <a:lnTo>
                    <a:pt x="311" y="3"/>
                  </a:lnTo>
                  <a:lnTo>
                    <a:pt x="321" y="18"/>
                  </a:lnTo>
                  <a:lnTo>
                    <a:pt x="318" y="50"/>
                  </a:lnTo>
                  <a:lnTo>
                    <a:pt x="306" y="80"/>
                  </a:lnTo>
                  <a:lnTo>
                    <a:pt x="282" y="98"/>
                  </a:lnTo>
                  <a:lnTo>
                    <a:pt x="243" y="119"/>
                  </a:lnTo>
                  <a:lnTo>
                    <a:pt x="207" y="147"/>
                  </a:lnTo>
                  <a:lnTo>
                    <a:pt x="179" y="165"/>
                  </a:lnTo>
                  <a:lnTo>
                    <a:pt x="162" y="164"/>
                  </a:lnTo>
                  <a:lnTo>
                    <a:pt x="137" y="149"/>
                  </a:lnTo>
                  <a:lnTo>
                    <a:pt x="104" y="116"/>
                  </a:lnTo>
                  <a:lnTo>
                    <a:pt x="75" y="93"/>
                  </a:lnTo>
                  <a:lnTo>
                    <a:pt x="62" y="98"/>
                  </a:lnTo>
                  <a:lnTo>
                    <a:pt x="54" y="116"/>
                  </a:lnTo>
                  <a:lnTo>
                    <a:pt x="50" y="117"/>
                  </a:lnTo>
                  <a:lnTo>
                    <a:pt x="24" y="120"/>
                  </a:lnTo>
                  <a:lnTo>
                    <a:pt x="9" y="107"/>
                  </a:lnTo>
                  <a:lnTo>
                    <a:pt x="2" y="75"/>
                  </a:lnTo>
                  <a:lnTo>
                    <a:pt x="0" y="30"/>
                  </a:lnTo>
                  <a:lnTo>
                    <a:pt x="18" y="9"/>
                  </a:lnTo>
                  <a:lnTo>
                    <a:pt x="45" y="9"/>
                  </a:lnTo>
                  <a:lnTo>
                    <a:pt x="69" y="20"/>
                  </a:lnTo>
                  <a:lnTo>
                    <a:pt x="89" y="51"/>
                  </a:lnTo>
                  <a:lnTo>
                    <a:pt x="104" y="77"/>
                  </a:lnTo>
                  <a:lnTo>
                    <a:pt x="126" y="101"/>
                  </a:lnTo>
                  <a:lnTo>
                    <a:pt x="152" y="120"/>
                  </a:lnTo>
                  <a:lnTo>
                    <a:pt x="171" y="123"/>
                  </a:lnTo>
                  <a:lnTo>
                    <a:pt x="189" y="116"/>
                  </a:lnTo>
                  <a:lnTo>
                    <a:pt x="212" y="96"/>
                  </a:lnTo>
                  <a:lnTo>
                    <a:pt x="231" y="72"/>
                  </a:lnTo>
                  <a:lnTo>
                    <a:pt x="254" y="3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49">
              <a:extLst>
                <a:ext uri="{FF2B5EF4-FFF2-40B4-BE49-F238E27FC236}">
                  <a16:creationId xmlns:a16="http://schemas.microsoft.com/office/drawing/2014/main" id="{23F60DA3-3918-4B26-9E6C-AF334EA34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530"/>
              <a:ext cx="240" cy="348"/>
            </a:xfrm>
            <a:custGeom>
              <a:avLst/>
              <a:gdLst>
                <a:gd name="T0" fmla="*/ 16 w 240"/>
                <a:gd name="T1" fmla="*/ 2 h 348"/>
                <a:gd name="T2" fmla="*/ 45 w 240"/>
                <a:gd name="T3" fmla="*/ 6 h 348"/>
                <a:gd name="T4" fmla="*/ 67 w 240"/>
                <a:gd name="T5" fmla="*/ 32 h 348"/>
                <a:gd name="T6" fmla="*/ 91 w 240"/>
                <a:gd name="T7" fmla="*/ 57 h 348"/>
                <a:gd name="T8" fmla="*/ 121 w 240"/>
                <a:gd name="T9" fmla="*/ 81 h 348"/>
                <a:gd name="T10" fmla="*/ 144 w 240"/>
                <a:gd name="T11" fmla="*/ 99 h 348"/>
                <a:gd name="T12" fmla="*/ 169 w 240"/>
                <a:gd name="T13" fmla="*/ 113 h 348"/>
                <a:gd name="T14" fmla="*/ 196 w 240"/>
                <a:gd name="T15" fmla="*/ 126 h 348"/>
                <a:gd name="T16" fmla="*/ 219 w 240"/>
                <a:gd name="T17" fmla="*/ 135 h 348"/>
                <a:gd name="T18" fmla="*/ 235 w 240"/>
                <a:gd name="T19" fmla="*/ 147 h 348"/>
                <a:gd name="T20" fmla="*/ 240 w 240"/>
                <a:gd name="T21" fmla="*/ 159 h 348"/>
                <a:gd name="T22" fmla="*/ 231 w 240"/>
                <a:gd name="T23" fmla="*/ 176 h 348"/>
                <a:gd name="T24" fmla="*/ 210 w 240"/>
                <a:gd name="T25" fmla="*/ 191 h 348"/>
                <a:gd name="T26" fmla="*/ 166 w 240"/>
                <a:gd name="T27" fmla="*/ 203 h 348"/>
                <a:gd name="T28" fmla="*/ 127 w 240"/>
                <a:gd name="T29" fmla="*/ 215 h 348"/>
                <a:gd name="T30" fmla="*/ 103 w 240"/>
                <a:gd name="T31" fmla="*/ 230 h 348"/>
                <a:gd name="T32" fmla="*/ 108 w 240"/>
                <a:gd name="T33" fmla="*/ 245 h 348"/>
                <a:gd name="T34" fmla="*/ 109 w 240"/>
                <a:gd name="T35" fmla="*/ 249 h 348"/>
                <a:gd name="T36" fmla="*/ 135 w 240"/>
                <a:gd name="T37" fmla="*/ 273 h 348"/>
                <a:gd name="T38" fmla="*/ 163 w 240"/>
                <a:gd name="T39" fmla="*/ 293 h 348"/>
                <a:gd name="T40" fmla="*/ 189 w 240"/>
                <a:gd name="T41" fmla="*/ 309 h 348"/>
                <a:gd name="T42" fmla="*/ 193 w 240"/>
                <a:gd name="T43" fmla="*/ 317 h 348"/>
                <a:gd name="T44" fmla="*/ 195 w 240"/>
                <a:gd name="T45" fmla="*/ 321 h 348"/>
                <a:gd name="T46" fmla="*/ 192 w 240"/>
                <a:gd name="T47" fmla="*/ 330 h 348"/>
                <a:gd name="T48" fmla="*/ 187 w 240"/>
                <a:gd name="T49" fmla="*/ 333 h 348"/>
                <a:gd name="T50" fmla="*/ 177 w 240"/>
                <a:gd name="T51" fmla="*/ 341 h 348"/>
                <a:gd name="T52" fmla="*/ 172 w 240"/>
                <a:gd name="T53" fmla="*/ 344 h 348"/>
                <a:gd name="T54" fmla="*/ 153 w 240"/>
                <a:gd name="T55" fmla="*/ 348 h 348"/>
                <a:gd name="T56" fmla="*/ 130 w 240"/>
                <a:gd name="T57" fmla="*/ 330 h 348"/>
                <a:gd name="T58" fmla="*/ 112 w 240"/>
                <a:gd name="T59" fmla="*/ 305 h 348"/>
                <a:gd name="T60" fmla="*/ 87 w 240"/>
                <a:gd name="T61" fmla="*/ 270 h 348"/>
                <a:gd name="T62" fmla="*/ 70 w 240"/>
                <a:gd name="T63" fmla="*/ 237 h 348"/>
                <a:gd name="T64" fmla="*/ 69 w 240"/>
                <a:gd name="T65" fmla="*/ 219 h 348"/>
                <a:gd name="T66" fmla="*/ 81 w 240"/>
                <a:gd name="T67" fmla="*/ 203 h 348"/>
                <a:gd name="T68" fmla="*/ 112 w 240"/>
                <a:gd name="T69" fmla="*/ 194 h 348"/>
                <a:gd name="T70" fmla="*/ 148 w 240"/>
                <a:gd name="T71" fmla="*/ 180 h 348"/>
                <a:gd name="T72" fmla="*/ 172 w 240"/>
                <a:gd name="T73" fmla="*/ 173 h 348"/>
                <a:gd name="T74" fmla="*/ 180 w 240"/>
                <a:gd name="T75" fmla="*/ 164 h 348"/>
                <a:gd name="T76" fmla="*/ 175 w 240"/>
                <a:gd name="T77" fmla="*/ 155 h 348"/>
                <a:gd name="T78" fmla="*/ 154 w 240"/>
                <a:gd name="T79" fmla="*/ 141 h 348"/>
                <a:gd name="T80" fmla="*/ 121 w 240"/>
                <a:gd name="T81" fmla="*/ 125 h 348"/>
                <a:gd name="T82" fmla="*/ 85 w 240"/>
                <a:gd name="T83" fmla="*/ 113 h 348"/>
                <a:gd name="T84" fmla="*/ 57 w 240"/>
                <a:gd name="T85" fmla="*/ 101 h 348"/>
                <a:gd name="T86" fmla="*/ 24 w 240"/>
                <a:gd name="T87" fmla="*/ 75 h 348"/>
                <a:gd name="T88" fmla="*/ 9 w 240"/>
                <a:gd name="T89" fmla="*/ 53 h 348"/>
                <a:gd name="T90" fmla="*/ 0 w 240"/>
                <a:gd name="T91" fmla="*/ 24 h 348"/>
                <a:gd name="T92" fmla="*/ 9 w 240"/>
                <a:gd name="T93" fmla="*/ 8 h 348"/>
                <a:gd name="T94" fmla="*/ 22 w 240"/>
                <a:gd name="T95" fmla="*/ 0 h 348"/>
                <a:gd name="T96" fmla="*/ 16 w 240"/>
                <a:gd name="T97" fmla="*/ 2 h 34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40"/>
                <a:gd name="T148" fmla="*/ 0 h 348"/>
                <a:gd name="T149" fmla="*/ 240 w 240"/>
                <a:gd name="T150" fmla="*/ 348 h 34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40" h="348">
                  <a:moveTo>
                    <a:pt x="16" y="2"/>
                  </a:moveTo>
                  <a:lnTo>
                    <a:pt x="45" y="6"/>
                  </a:lnTo>
                  <a:lnTo>
                    <a:pt x="67" y="32"/>
                  </a:lnTo>
                  <a:lnTo>
                    <a:pt x="91" y="57"/>
                  </a:lnTo>
                  <a:lnTo>
                    <a:pt x="121" y="81"/>
                  </a:lnTo>
                  <a:lnTo>
                    <a:pt x="144" y="99"/>
                  </a:lnTo>
                  <a:lnTo>
                    <a:pt x="169" y="113"/>
                  </a:lnTo>
                  <a:lnTo>
                    <a:pt x="196" y="126"/>
                  </a:lnTo>
                  <a:lnTo>
                    <a:pt x="219" y="135"/>
                  </a:lnTo>
                  <a:lnTo>
                    <a:pt x="235" y="147"/>
                  </a:lnTo>
                  <a:lnTo>
                    <a:pt x="240" y="159"/>
                  </a:lnTo>
                  <a:lnTo>
                    <a:pt x="231" y="176"/>
                  </a:lnTo>
                  <a:lnTo>
                    <a:pt x="210" y="191"/>
                  </a:lnTo>
                  <a:lnTo>
                    <a:pt x="166" y="203"/>
                  </a:lnTo>
                  <a:lnTo>
                    <a:pt x="127" y="215"/>
                  </a:lnTo>
                  <a:lnTo>
                    <a:pt x="103" y="230"/>
                  </a:lnTo>
                  <a:lnTo>
                    <a:pt x="108" y="245"/>
                  </a:lnTo>
                  <a:lnTo>
                    <a:pt x="109" y="249"/>
                  </a:lnTo>
                  <a:lnTo>
                    <a:pt x="135" y="273"/>
                  </a:lnTo>
                  <a:lnTo>
                    <a:pt x="163" y="293"/>
                  </a:lnTo>
                  <a:lnTo>
                    <a:pt x="189" y="309"/>
                  </a:lnTo>
                  <a:lnTo>
                    <a:pt x="193" y="317"/>
                  </a:lnTo>
                  <a:lnTo>
                    <a:pt x="195" y="321"/>
                  </a:lnTo>
                  <a:lnTo>
                    <a:pt x="192" y="330"/>
                  </a:lnTo>
                  <a:lnTo>
                    <a:pt x="187" y="333"/>
                  </a:lnTo>
                  <a:lnTo>
                    <a:pt x="177" y="341"/>
                  </a:lnTo>
                  <a:lnTo>
                    <a:pt x="172" y="344"/>
                  </a:lnTo>
                  <a:lnTo>
                    <a:pt x="153" y="348"/>
                  </a:lnTo>
                  <a:lnTo>
                    <a:pt x="130" y="330"/>
                  </a:lnTo>
                  <a:lnTo>
                    <a:pt x="112" y="305"/>
                  </a:lnTo>
                  <a:lnTo>
                    <a:pt x="87" y="270"/>
                  </a:lnTo>
                  <a:lnTo>
                    <a:pt x="70" y="237"/>
                  </a:lnTo>
                  <a:lnTo>
                    <a:pt x="69" y="219"/>
                  </a:lnTo>
                  <a:lnTo>
                    <a:pt x="81" y="203"/>
                  </a:lnTo>
                  <a:lnTo>
                    <a:pt x="112" y="194"/>
                  </a:lnTo>
                  <a:lnTo>
                    <a:pt x="148" y="180"/>
                  </a:lnTo>
                  <a:lnTo>
                    <a:pt x="172" y="173"/>
                  </a:lnTo>
                  <a:lnTo>
                    <a:pt x="180" y="164"/>
                  </a:lnTo>
                  <a:lnTo>
                    <a:pt x="175" y="155"/>
                  </a:lnTo>
                  <a:lnTo>
                    <a:pt x="154" y="141"/>
                  </a:lnTo>
                  <a:lnTo>
                    <a:pt x="121" y="125"/>
                  </a:lnTo>
                  <a:lnTo>
                    <a:pt x="85" y="113"/>
                  </a:lnTo>
                  <a:lnTo>
                    <a:pt x="57" y="101"/>
                  </a:lnTo>
                  <a:lnTo>
                    <a:pt x="24" y="75"/>
                  </a:lnTo>
                  <a:lnTo>
                    <a:pt x="9" y="53"/>
                  </a:lnTo>
                  <a:lnTo>
                    <a:pt x="0" y="24"/>
                  </a:lnTo>
                  <a:lnTo>
                    <a:pt x="9" y="8"/>
                  </a:lnTo>
                  <a:lnTo>
                    <a:pt x="22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Freeform 50">
              <a:extLst>
                <a:ext uri="{FF2B5EF4-FFF2-40B4-BE49-F238E27FC236}">
                  <a16:creationId xmlns:a16="http://schemas.microsoft.com/office/drawing/2014/main" id="{DB980B34-5664-4BBC-A2CD-786EBC863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775"/>
              <a:ext cx="187" cy="420"/>
            </a:xfrm>
            <a:custGeom>
              <a:avLst/>
              <a:gdLst>
                <a:gd name="T0" fmla="*/ 52 w 187"/>
                <a:gd name="T1" fmla="*/ 0 h 420"/>
                <a:gd name="T2" fmla="*/ 67 w 187"/>
                <a:gd name="T3" fmla="*/ 7 h 420"/>
                <a:gd name="T4" fmla="*/ 84 w 187"/>
                <a:gd name="T5" fmla="*/ 21 h 420"/>
                <a:gd name="T6" fmla="*/ 91 w 187"/>
                <a:gd name="T7" fmla="*/ 39 h 420"/>
                <a:gd name="T8" fmla="*/ 103 w 187"/>
                <a:gd name="T9" fmla="*/ 69 h 420"/>
                <a:gd name="T10" fmla="*/ 111 w 187"/>
                <a:gd name="T11" fmla="*/ 102 h 420"/>
                <a:gd name="T12" fmla="*/ 117 w 187"/>
                <a:gd name="T13" fmla="*/ 133 h 420"/>
                <a:gd name="T14" fmla="*/ 114 w 187"/>
                <a:gd name="T15" fmla="*/ 160 h 420"/>
                <a:gd name="T16" fmla="*/ 108 w 187"/>
                <a:gd name="T17" fmla="*/ 181 h 420"/>
                <a:gd name="T18" fmla="*/ 99 w 187"/>
                <a:gd name="T19" fmla="*/ 205 h 420"/>
                <a:gd name="T20" fmla="*/ 82 w 187"/>
                <a:gd name="T21" fmla="*/ 235 h 420"/>
                <a:gd name="T22" fmla="*/ 64 w 187"/>
                <a:gd name="T23" fmla="*/ 265 h 420"/>
                <a:gd name="T24" fmla="*/ 51 w 187"/>
                <a:gd name="T25" fmla="*/ 286 h 420"/>
                <a:gd name="T26" fmla="*/ 43 w 187"/>
                <a:gd name="T27" fmla="*/ 303 h 420"/>
                <a:gd name="T28" fmla="*/ 43 w 187"/>
                <a:gd name="T29" fmla="*/ 319 h 420"/>
                <a:gd name="T30" fmla="*/ 48 w 187"/>
                <a:gd name="T31" fmla="*/ 333 h 420"/>
                <a:gd name="T32" fmla="*/ 72 w 187"/>
                <a:gd name="T33" fmla="*/ 340 h 420"/>
                <a:gd name="T34" fmla="*/ 106 w 187"/>
                <a:gd name="T35" fmla="*/ 349 h 420"/>
                <a:gd name="T36" fmla="*/ 157 w 187"/>
                <a:gd name="T37" fmla="*/ 366 h 420"/>
                <a:gd name="T38" fmla="*/ 181 w 187"/>
                <a:gd name="T39" fmla="*/ 378 h 420"/>
                <a:gd name="T40" fmla="*/ 187 w 187"/>
                <a:gd name="T41" fmla="*/ 391 h 420"/>
                <a:gd name="T42" fmla="*/ 181 w 187"/>
                <a:gd name="T43" fmla="*/ 402 h 420"/>
                <a:gd name="T44" fmla="*/ 163 w 187"/>
                <a:gd name="T45" fmla="*/ 414 h 420"/>
                <a:gd name="T46" fmla="*/ 157 w 187"/>
                <a:gd name="T47" fmla="*/ 415 h 420"/>
                <a:gd name="T48" fmla="*/ 133 w 187"/>
                <a:gd name="T49" fmla="*/ 420 h 420"/>
                <a:gd name="T50" fmla="*/ 121 w 187"/>
                <a:gd name="T51" fmla="*/ 415 h 420"/>
                <a:gd name="T52" fmla="*/ 112 w 187"/>
                <a:gd name="T53" fmla="*/ 405 h 420"/>
                <a:gd name="T54" fmla="*/ 97 w 187"/>
                <a:gd name="T55" fmla="*/ 387 h 420"/>
                <a:gd name="T56" fmla="*/ 73 w 187"/>
                <a:gd name="T57" fmla="*/ 370 h 420"/>
                <a:gd name="T58" fmla="*/ 54 w 187"/>
                <a:gd name="T59" fmla="*/ 367 h 420"/>
                <a:gd name="T60" fmla="*/ 36 w 187"/>
                <a:gd name="T61" fmla="*/ 367 h 420"/>
                <a:gd name="T62" fmla="*/ 22 w 187"/>
                <a:gd name="T63" fmla="*/ 367 h 420"/>
                <a:gd name="T64" fmla="*/ 10 w 187"/>
                <a:gd name="T65" fmla="*/ 360 h 420"/>
                <a:gd name="T66" fmla="*/ 4 w 187"/>
                <a:gd name="T67" fmla="*/ 352 h 420"/>
                <a:gd name="T68" fmla="*/ 0 w 187"/>
                <a:gd name="T69" fmla="*/ 339 h 420"/>
                <a:gd name="T70" fmla="*/ 3 w 187"/>
                <a:gd name="T71" fmla="*/ 327 h 420"/>
                <a:gd name="T72" fmla="*/ 7 w 187"/>
                <a:gd name="T73" fmla="*/ 307 h 420"/>
                <a:gd name="T74" fmla="*/ 15 w 187"/>
                <a:gd name="T75" fmla="*/ 291 h 420"/>
                <a:gd name="T76" fmla="*/ 27 w 187"/>
                <a:gd name="T77" fmla="*/ 264 h 420"/>
                <a:gd name="T78" fmla="*/ 49 w 187"/>
                <a:gd name="T79" fmla="*/ 229 h 420"/>
                <a:gd name="T80" fmla="*/ 64 w 187"/>
                <a:gd name="T81" fmla="*/ 201 h 420"/>
                <a:gd name="T82" fmla="*/ 70 w 187"/>
                <a:gd name="T83" fmla="*/ 175 h 420"/>
                <a:gd name="T84" fmla="*/ 73 w 187"/>
                <a:gd name="T85" fmla="*/ 150 h 420"/>
                <a:gd name="T86" fmla="*/ 64 w 187"/>
                <a:gd name="T87" fmla="*/ 121 h 420"/>
                <a:gd name="T88" fmla="*/ 52 w 187"/>
                <a:gd name="T89" fmla="*/ 97 h 420"/>
                <a:gd name="T90" fmla="*/ 37 w 187"/>
                <a:gd name="T91" fmla="*/ 72 h 420"/>
                <a:gd name="T92" fmla="*/ 25 w 187"/>
                <a:gd name="T93" fmla="*/ 51 h 420"/>
                <a:gd name="T94" fmla="*/ 21 w 187"/>
                <a:gd name="T95" fmla="*/ 30 h 420"/>
                <a:gd name="T96" fmla="*/ 25 w 187"/>
                <a:gd name="T97" fmla="*/ 16 h 420"/>
                <a:gd name="T98" fmla="*/ 33 w 187"/>
                <a:gd name="T99" fmla="*/ 7 h 420"/>
                <a:gd name="T100" fmla="*/ 46 w 187"/>
                <a:gd name="T101" fmla="*/ 3 h 420"/>
                <a:gd name="T102" fmla="*/ 52 w 187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87"/>
                <a:gd name="T157" fmla="*/ 0 h 420"/>
                <a:gd name="T158" fmla="*/ 187 w 187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87" h="420">
                  <a:moveTo>
                    <a:pt x="52" y="0"/>
                  </a:moveTo>
                  <a:lnTo>
                    <a:pt x="67" y="7"/>
                  </a:lnTo>
                  <a:lnTo>
                    <a:pt x="84" y="21"/>
                  </a:lnTo>
                  <a:lnTo>
                    <a:pt x="91" y="39"/>
                  </a:lnTo>
                  <a:lnTo>
                    <a:pt x="103" y="69"/>
                  </a:lnTo>
                  <a:lnTo>
                    <a:pt x="111" y="102"/>
                  </a:lnTo>
                  <a:lnTo>
                    <a:pt x="117" y="133"/>
                  </a:lnTo>
                  <a:lnTo>
                    <a:pt x="114" y="160"/>
                  </a:lnTo>
                  <a:lnTo>
                    <a:pt x="108" y="181"/>
                  </a:lnTo>
                  <a:lnTo>
                    <a:pt x="99" y="205"/>
                  </a:lnTo>
                  <a:lnTo>
                    <a:pt x="82" y="235"/>
                  </a:lnTo>
                  <a:lnTo>
                    <a:pt x="64" y="265"/>
                  </a:lnTo>
                  <a:lnTo>
                    <a:pt x="51" y="286"/>
                  </a:lnTo>
                  <a:lnTo>
                    <a:pt x="43" y="303"/>
                  </a:lnTo>
                  <a:lnTo>
                    <a:pt x="43" y="319"/>
                  </a:lnTo>
                  <a:lnTo>
                    <a:pt x="48" y="333"/>
                  </a:lnTo>
                  <a:lnTo>
                    <a:pt x="72" y="340"/>
                  </a:lnTo>
                  <a:lnTo>
                    <a:pt x="106" y="349"/>
                  </a:lnTo>
                  <a:lnTo>
                    <a:pt x="157" y="366"/>
                  </a:lnTo>
                  <a:lnTo>
                    <a:pt x="181" y="378"/>
                  </a:lnTo>
                  <a:lnTo>
                    <a:pt x="187" y="391"/>
                  </a:lnTo>
                  <a:lnTo>
                    <a:pt x="181" y="402"/>
                  </a:lnTo>
                  <a:lnTo>
                    <a:pt x="163" y="414"/>
                  </a:lnTo>
                  <a:lnTo>
                    <a:pt x="157" y="415"/>
                  </a:lnTo>
                  <a:lnTo>
                    <a:pt x="133" y="420"/>
                  </a:lnTo>
                  <a:lnTo>
                    <a:pt x="121" y="415"/>
                  </a:lnTo>
                  <a:lnTo>
                    <a:pt x="112" y="405"/>
                  </a:lnTo>
                  <a:lnTo>
                    <a:pt x="97" y="387"/>
                  </a:lnTo>
                  <a:lnTo>
                    <a:pt x="73" y="370"/>
                  </a:lnTo>
                  <a:lnTo>
                    <a:pt x="54" y="367"/>
                  </a:lnTo>
                  <a:lnTo>
                    <a:pt x="36" y="367"/>
                  </a:lnTo>
                  <a:lnTo>
                    <a:pt x="22" y="367"/>
                  </a:lnTo>
                  <a:lnTo>
                    <a:pt x="10" y="360"/>
                  </a:lnTo>
                  <a:lnTo>
                    <a:pt x="4" y="352"/>
                  </a:lnTo>
                  <a:lnTo>
                    <a:pt x="0" y="339"/>
                  </a:lnTo>
                  <a:lnTo>
                    <a:pt x="3" y="327"/>
                  </a:lnTo>
                  <a:lnTo>
                    <a:pt x="7" y="307"/>
                  </a:lnTo>
                  <a:lnTo>
                    <a:pt x="15" y="291"/>
                  </a:lnTo>
                  <a:lnTo>
                    <a:pt x="27" y="264"/>
                  </a:lnTo>
                  <a:lnTo>
                    <a:pt x="49" y="229"/>
                  </a:lnTo>
                  <a:lnTo>
                    <a:pt x="64" y="201"/>
                  </a:lnTo>
                  <a:lnTo>
                    <a:pt x="70" y="175"/>
                  </a:lnTo>
                  <a:lnTo>
                    <a:pt x="73" y="150"/>
                  </a:lnTo>
                  <a:lnTo>
                    <a:pt x="64" y="121"/>
                  </a:lnTo>
                  <a:lnTo>
                    <a:pt x="52" y="97"/>
                  </a:lnTo>
                  <a:lnTo>
                    <a:pt x="37" y="72"/>
                  </a:lnTo>
                  <a:lnTo>
                    <a:pt x="25" y="51"/>
                  </a:lnTo>
                  <a:lnTo>
                    <a:pt x="21" y="30"/>
                  </a:lnTo>
                  <a:lnTo>
                    <a:pt x="25" y="16"/>
                  </a:lnTo>
                  <a:lnTo>
                    <a:pt x="33" y="7"/>
                  </a:lnTo>
                  <a:lnTo>
                    <a:pt x="46" y="3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Freeform 51">
              <a:extLst>
                <a:ext uri="{FF2B5EF4-FFF2-40B4-BE49-F238E27FC236}">
                  <a16:creationId xmlns:a16="http://schemas.microsoft.com/office/drawing/2014/main" id="{781E32CB-7BA1-415B-85BC-6260AAA06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773"/>
              <a:ext cx="165" cy="450"/>
            </a:xfrm>
            <a:custGeom>
              <a:avLst/>
              <a:gdLst>
                <a:gd name="T0" fmla="*/ 81 w 165"/>
                <a:gd name="T1" fmla="*/ 49 h 450"/>
                <a:gd name="T2" fmla="*/ 97 w 165"/>
                <a:gd name="T3" fmla="*/ 25 h 450"/>
                <a:gd name="T4" fmla="*/ 123 w 165"/>
                <a:gd name="T5" fmla="*/ 3 h 450"/>
                <a:gd name="T6" fmla="*/ 147 w 165"/>
                <a:gd name="T7" fmla="*/ 0 h 450"/>
                <a:gd name="T8" fmla="*/ 160 w 165"/>
                <a:gd name="T9" fmla="*/ 15 h 450"/>
                <a:gd name="T10" fmla="*/ 165 w 165"/>
                <a:gd name="T11" fmla="*/ 37 h 450"/>
                <a:gd name="T12" fmla="*/ 157 w 165"/>
                <a:gd name="T13" fmla="*/ 60 h 450"/>
                <a:gd name="T14" fmla="*/ 141 w 165"/>
                <a:gd name="T15" fmla="*/ 75 h 450"/>
                <a:gd name="T16" fmla="*/ 112 w 165"/>
                <a:gd name="T17" fmla="*/ 97 h 450"/>
                <a:gd name="T18" fmla="*/ 93 w 165"/>
                <a:gd name="T19" fmla="*/ 120 h 450"/>
                <a:gd name="T20" fmla="*/ 82 w 165"/>
                <a:gd name="T21" fmla="*/ 144 h 450"/>
                <a:gd name="T22" fmla="*/ 78 w 165"/>
                <a:gd name="T23" fmla="*/ 168 h 450"/>
                <a:gd name="T24" fmla="*/ 76 w 165"/>
                <a:gd name="T25" fmla="*/ 195 h 450"/>
                <a:gd name="T26" fmla="*/ 82 w 165"/>
                <a:gd name="T27" fmla="*/ 223 h 450"/>
                <a:gd name="T28" fmla="*/ 82 w 165"/>
                <a:gd name="T29" fmla="*/ 228 h 450"/>
                <a:gd name="T30" fmla="*/ 90 w 165"/>
                <a:gd name="T31" fmla="*/ 261 h 450"/>
                <a:gd name="T32" fmla="*/ 97 w 165"/>
                <a:gd name="T33" fmla="*/ 294 h 450"/>
                <a:gd name="T34" fmla="*/ 108 w 165"/>
                <a:gd name="T35" fmla="*/ 327 h 450"/>
                <a:gd name="T36" fmla="*/ 118 w 165"/>
                <a:gd name="T37" fmla="*/ 351 h 450"/>
                <a:gd name="T38" fmla="*/ 121 w 165"/>
                <a:gd name="T39" fmla="*/ 369 h 450"/>
                <a:gd name="T40" fmla="*/ 114 w 165"/>
                <a:gd name="T41" fmla="*/ 376 h 450"/>
                <a:gd name="T42" fmla="*/ 96 w 165"/>
                <a:gd name="T43" fmla="*/ 385 h 450"/>
                <a:gd name="T44" fmla="*/ 78 w 165"/>
                <a:gd name="T45" fmla="*/ 405 h 450"/>
                <a:gd name="T46" fmla="*/ 67 w 165"/>
                <a:gd name="T47" fmla="*/ 433 h 450"/>
                <a:gd name="T48" fmla="*/ 63 w 165"/>
                <a:gd name="T49" fmla="*/ 447 h 450"/>
                <a:gd name="T50" fmla="*/ 58 w 165"/>
                <a:gd name="T51" fmla="*/ 450 h 450"/>
                <a:gd name="T52" fmla="*/ 48 w 165"/>
                <a:gd name="T53" fmla="*/ 450 h 450"/>
                <a:gd name="T54" fmla="*/ 13 w 165"/>
                <a:gd name="T55" fmla="*/ 438 h 450"/>
                <a:gd name="T56" fmla="*/ 0 w 165"/>
                <a:gd name="T57" fmla="*/ 424 h 450"/>
                <a:gd name="T58" fmla="*/ 3 w 165"/>
                <a:gd name="T59" fmla="*/ 411 h 450"/>
                <a:gd name="T60" fmla="*/ 13 w 165"/>
                <a:gd name="T61" fmla="*/ 396 h 450"/>
                <a:gd name="T62" fmla="*/ 31 w 165"/>
                <a:gd name="T63" fmla="*/ 381 h 450"/>
                <a:gd name="T64" fmla="*/ 61 w 165"/>
                <a:gd name="T65" fmla="*/ 364 h 450"/>
                <a:gd name="T66" fmla="*/ 72 w 165"/>
                <a:gd name="T67" fmla="*/ 349 h 450"/>
                <a:gd name="T68" fmla="*/ 73 w 165"/>
                <a:gd name="T69" fmla="*/ 325 h 450"/>
                <a:gd name="T70" fmla="*/ 69 w 165"/>
                <a:gd name="T71" fmla="*/ 286 h 450"/>
                <a:gd name="T72" fmla="*/ 55 w 165"/>
                <a:gd name="T73" fmla="*/ 241 h 450"/>
                <a:gd name="T74" fmla="*/ 48 w 165"/>
                <a:gd name="T75" fmla="*/ 195 h 450"/>
                <a:gd name="T76" fmla="*/ 42 w 165"/>
                <a:gd name="T77" fmla="*/ 154 h 450"/>
                <a:gd name="T78" fmla="*/ 43 w 165"/>
                <a:gd name="T79" fmla="*/ 127 h 450"/>
                <a:gd name="T80" fmla="*/ 49 w 165"/>
                <a:gd name="T81" fmla="*/ 100 h 450"/>
                <a:gd name="T82" fmla="*/ 58 w 165"/>
                <a:gd name="T83" fmla="*/ 78 h 450"/>
                <a:gd name="T84" fmla="*/ 72 w 165"/>
                <a:gd name="T85" fmla="*/ 57 h 450"/>
                <a:gd name="T86" fmla="*/ 81 w 165"/>
                <a:gd name="T87" fmla="*/ 49 h 4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5"/>
                <a:gd name="T133" fmla="*/ 0 h 450"/>
                <a:gd name="T134" fmla="*/ 165 w 165"/>
                <a:gd name="T135" fmla="*/ 450 h 45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5" h="450">
                  <a:moveTo>
                    <a:pt x="81" y="49"/>
                  </a:moveTo>
                  <a:lnTo>
                    <a:pt x="97" y="25"/>
                  </a:lnTo>
                  <a:lnTo>
                    <a:pt x="123" y="3"/>
                  </a:lnTo>
                  <a:lnTo>
                    <a:pt x="147" y="0"/>
                  </a:lnTo>
                  <a:lnTo>
                    <a:pt x="160" y="15"/>
                  </a:lnTo>
                  <a:lnTo>
                    <a:pt x="165" y="37"/>
                  </a:lnTo>
                  <a:lnTo>
                    <a:pt x="157" y="60"/>
                  </a:lnTo>
                  <a:lnTo>
                    <a:pt x="141" y="75"/>
                  </a:lnTo>
                  <a:lnTo>
                    <a:pt x="112" y="97"/>
                  </a:lnTo>
                  <a:lnTo>
                    <a:pt x="93" y="120"/>
                  </a:lnTo>
                  <a:lnTo>
                    <a:pt x="82" y="144"/>
                  </a:lnTo>
                  <a:lnTo>
                    <a:pt x="78" y="168"/>
                  </a:lnTo>
                  <a:lnTo>
                    <a:pt x="76" y="195"/>
                  </a:lnTo>
                  <a:lnTo>
                    <a:pt x="82" y="223"/>
                  </a:lnTo>
                  <a:lnTo>
                    <a:pt x="82" y="228"/>
                  </a:lnTo>
                  <a:lnTo>
                    <a:pt x="90" y="261"/>
                  </a:lnTo>
                  <a:lnTo>
                    <a:pt x="97" y="294"/>
                  </a:lnTo>
                  <a:lnTo>
                    <a:pt x="108" y="327"/>
                  </a:lnTo>
                  <a:lnTo>
                    <a:pt x="118" y="351"/>
                  </a:lnTo>
                  <a:lnTo>
                    <a:pt x="121" y="369"/>
                  </a:lnTo>
                  <a:lnTo>
                    <a:pt x="114" y="376"/>
                  </a:lnTo>
                  <a:lnTo>
                    <a:pt x="96" y="385"/>
                  </a:lnTo>
                  <a:lnTo>
                    <a:pt x="78" y="405"/>
                  </a:lnTo>
                  <a:lnTo>
                    <a:pt x="67" y="433"/>
                  </a:lnTo>
                  <a:lnTo>
                    <a:pt x="63" y="447"/>
                  </a:lnTo>
                  <a:lnTo>
                    <a:pt x="58" y="450"/>
                  </a:lnTo>
                  <a:lnTo>
                    <a:pt x="48" y="450"/>
                  </a:lnTo>
                  <a:lnTo>
                    <a:pt x="13" y="438"/>
                  </a:lnTo>
                  <a:lnTo>
                    <a:pt x="0" y="424"/>
                  </a:lnTo>
                  <a:lnTo>
                    <a:pt x="3" y="411"/>
                  </a:lnTo>
                  <a:lnTo>
                    <a:pt x="13" y="396"/>
                  </a:lnTo>
                  <a:lnTo>
                    <a:pt x="31" y="381"/>
                  </a:lnTo>
                  <a:lnTo>
                    <a:pt x="61" y="364"/>
                  </a:lnTo>
                  <a:lnTo>
                    <a:pt x="72" y="349"/>
                  </a:lnTo>
                  <a:lnTo>
                    <a:pt x="73" y="325"/>
                  </a:lnTo>
                  <a:lnTo>
                    <a:pt x="69" y="286"/>
                  </a:lnTo>
                  <a:lnTo>
                    <a:pt x="55" y="241"/>
                  </a:lnTo>
                  <a:lnTo>
                    <a:pt x="48" y="195"/>
                  </a:lnTo>
                  <a:lnTo>
                    <a:pt x="42" y="154"/>
                  </a:lnTo>
                  <a:lnTo>
                    <a:pt x="43" y="127"/>
                  </a:lnTo>
                  <a:lnTo>
                    <a:pt x="49" y="100"/>
                  </a:lnTo>
                  <a:lnTo>
                    <a:pt x="58" y="78"/>
                  </a:lnTo>
                  <a:lnTo>
                    <a:pt x="72" y="57"/>
                  </a:lnTo>
                  <a:lnTo>
                    <a:pt x="81" y="4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Freeform 52">
              <a:extLst>
                <a:ext uri="{FF2B5EF4-FFF2-40B4-BE49-F238E27FC236}">
                  <a16:creationId xmlns:a16="http://schemas.microsoft.com/office/drawing/2014/main" id="{94CF8CAB-855B-45FF-ADD4-E28E28A41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767"/>
              <a:ext cx="488" cy="476"/>
            </a:xfrm>
            <a:custGeom>
              <a:avLst/>
              <a:gdLst>
                <a:gd name="T0" fmla="*/ 480 w 488"/>
                <a:gd name="T1" fmla="*/ 0 h 476"/>
                <a:gd name="T2" fmla="*/ 432 w 488"/>
                <a:gd name="T3" fmla="*/ 19 h 476"/>
                <a:gd name="T4" fmla="*/ 402 w 488"/>
                <a:gd name="T5" fmla="*/ 45 h 476"/>
                <a:gd name="T6" fmla="*/ 381 w 488"/>
                <a:gd name="T7" fmla="*/ 81 h 476"/>
                <a:gd name="T8" fmla="*/ 363 w 488"/>
                <a:gd name="T9" fmla="*/ 118 h 476"/>
                <a:gd name="T10" fmla="*/ 352 w 488"/>
                <a:gd name="T11" fmla="*/ 160 h 476"/>
                <a:gd name="T12" fmla="*/ 346 w 488"/>
                <a:gd name="T13" fmla="*/ 202 h 476"/>
                <a:gd name="T14" fmla="*/ 337 w 488"/>
                <a:gd name="T15" fmla="*/ 241 h 476"/>
                <a:gd name="T16" fmla="*/ 327 w 488"/>
                <a:gd name="T17" fmla="*/ 265 h 476"/>
                <a:gd name="T18" fmla="*/ 313 w 488"/>
                <a:gd name="T19" fmla="*/ 283 h 476"/>
                <a:gd name="T20" fmla="*/ 294 w 488"/>
                <a:gd name="T21" fmla="*/ 300 h 476"/>
                <a:gd name="T22" fmla="*/ 289 w 488"/>
                <a:gd name="T23" fmla="*/ 301 h 476"/>
                <a:gd name="T24" fmla="*/ 264 w 488"/>
                <a:gd name="T25" fmla="*/ 316 h 476"/>
                <a:gd name="T26" fmla="*/ 223 w 488"/>
                <a:gd name="T27" fmla="*/ 334 h 476"/>
                <a:gd name="T28" fmla="*/ 184 w 488"/>
                <a:gd name="T29" fmla="*/ 354 h 476"/>
                <a:gd name="T30" fmla="*/ 148 w 488"/>
                <a:gd name="T31" fmla="*/ 367 h 476"/>
                <a:gd name="T32" fmla="*/ 127 w 488"/>
                <a:gd name="T33" fmla="*/ 333 h 476"/>
                <a:gd name="T34" fmla="*/ 127 w 488"/>
                <a:gd name="T35" fmla="*/ 337 h 476"/>
                <a:gd name="T36" fmla="*/ 111 w 488"/>
                <a:gd name="T37" fmla="*/ 373 h 476"/>
                <a:gd name="T38" fmla="*/ 88 w 488"/>
                <a:gd name="T39" fmla="*/ 405 h 476"/>
                <a:gd name="T40" fmla="*/ 51 w 488"/>
                <a:gd name="T41" fmla="*/ 435 h 476"/>
                <a:gd name="T42" fmla="*/ 12 w 488"/>
                <a:gd name="T43" fmla="*/ 460 h 476"/>
                <a:gd name="T44" fmla="*/ 0 w 488"/>
                <a:gd name="T45" fmla="*/ 469 h 476"/>
                <a:gd name="T46" fmla="*/ 10 w 488"/>
                <a:gd name="T47" fmla="*/ 474 h 476"/>
                <a:gd name="T48" fmla="*/ 6 w 488"/>
                <a:gd name="T49" fmla="*/ 476 h 476"/>
                <a:gd name="T50" fmla="*/ 64 w 488"/>
                <a:gd name="T51" fmla="*/ 459 h 476"/>
                <a:gd name="T52" fmla="*/ 118 w 488"/>
                <a:gd name="T53" fmla="*/ 448 h 476"/>
                <a:gd name="T54" fmla="*/ 175 w 488"/>
                <a:gd name="T55" fmla="*/ 438 h 476"/>
                <a:gd name="T56" fmla="*/ 204 w 488"/>
                <a:gd name="T57" fmla="*/ 436 h 476"/>
                <a:gd name="T58" fmla="*/ 168 w 488"/>
                <a:gd name="T59" fmla="*/ 393 h 476"/>
                <a:gd name="T60" fmla="*/ 163 w 488"/>
                <a:gd name="T61" fmla="*/ 396 h 476"/>
                <a:gd name="T62" fmla="*/ 217 w 488"/>
                <a:gd name="T63" fmla="*/ 366 h 476"/>
                <a:gd name="T64" fmla="*/ 262 w 488"/>
                <a:gd name="T65" fmla="*/ 342 h 476"/>
                <a:gd name="T66" fmla="*/ 298 w 488"/>
                <a:gd name="T67" fmla="*/ 324 h 476"/>
                <a:gd name="T68" fmla="*/ 328 w 488"/>
                <a:gd name="T69" fmla="*/ 301 h 476"/>
                <a:gd name="T70" fmla="*/ 346 w 488"/>
                <a:gd name="T71" fmla="*/ 279 h 476"/>
                <a:gd name="T72" fmla="*/ 358 w 488"/>
                <a:gd name="T73" fmla="*/ 249 h 476"/>
                <a:gd name="T74" fmla="*/ 367 w 488"/>
                <a:gd name="T75" fmla="*/ 208 h 476"/>
                <a:gd name="T76" fmla="*/ 375 w 488"/>
                <a:gd name="T77" fmla="*/ 171 h 476"/>
                <a:gd name="T78" fmla="*/ 384 w 488"/>
                <a:gd name="T79" fmla="*/ 135 h 476"/>
                <a:gd name="T80" fmla="*/ 394 w 488"/>
                <a:gd name="T81" fmla="*/ 99 h 476"/>
                <a:gd name="T82" fmla="*/ 412 w 488"/>
                <a:gd name="T83" fmla="*/ 69 h 476"/>
                <a:gd name="T84" fmla="*/ 433 w 488"/>
                <a:gd name="T85" fmla="*/ 48 h 476"/>
                <a:gd name="T86" fmla="*/ 465 w 488"/>
                <a:gd name="T87" fmla="*/ 33 h 476"/>
                <a:gd name="T88" fmla="*/ 488 w 488"/>
                <a:gd name="T89" fmla="*/ 22 h 476"/>
                <a:gd name="T90" fmla="*/ 480 w 488"/>
                <a:gd name="T91" fmla="*/ 0 h 4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88"/>
                <a:gd name="T139" fmla="*/ 0 h 476"/>
                <a:gd name="T140" fmla="*/ 488 w 488"/>
                <a:gd name="T141" fmla="*/ 476 h 4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88" h="476">
                  <a:moveTo>
                    <a:pt x="480" y="0"/>
                  </a:moveTo>
                  <a:lnTo>
                    <a:pt x="432" y="19"/>
                  </a:lnTo>
                  <a:lnTo>
                    <a:pt x="402" y="45"/>
                  </a:lnTo>
                  <a:lnTo>
                    <a:pt x="381" y="81"/>
                  </a:lnTo>
                  <a:lnTo>
                    <a:pt x="363" y="118"/>
                  </a:lnTo>
                  <a:lnTo>
                    <a:pt x="352" y="160"/>
                  </a:lnTo>
                  <a:lnTo>
                    <a:pt x="346" y="202"/>
                  </a:lnTo>
                  <a:lnTo>
                    <a:pt x="337" y="241"/>
                  </a:lnTo>
                  <a:lnTo>
                    <a:pt x="327" y="265"/>
                  </a:lnTo>
                  <a:lnTo>
                    <a:pt x="313" y="283"/>
                  </a:lnTo>
                  <a:lnTo>
                    <a:pt x="294" y="300"/>
                  </a:lnTo>
                  <a:lnTo>
                    <a:pt x="289" y="301"/>
                  </a:lnTo>
                  <a:lnTo>
                    <a:pt x="264" y="316"/>
                  </a:lnTo>
                  <a:lnTo>
                    <a:pt x="223" y="334"/>
                  </a:lnTo>
                  <a:lnTo>
                    <a:pt x="184" y="354"/>
                  </a:lnTo>
                  <a:lnTo>
                    <a:pt x="148" y="367"/>
                  </a:lnTo>
                  <a:lnTo>
                    <a:pt x="127" y="333"/>
                  </a:lnTo>
                  <a:lnTo>
                    <a:pt x="127" y="337"/>
                  </a:lnTo>
                  <a:lnTo>
                    <a:pt x="111" y="373"/>
                  </a:lnTo>
                  <a:lnTo>
                    <a:pt x="88" y="405"/>
                  </a:lnTo>
                  <a:lnTo>
                    <a:pt x="51" y="435"/>
                  </a:lnTo>
                  <a:lnTo>
                    <a:pt x="12" y="460"/>
                  </a:lnTo>
                  <a:lnTo>
                    <a:pt x="0" y="469"/>
                  </a:lnTo>
                  <a:lnTo>
                    <a:pt x="10" y="474"/>
                  </a:lnTo>
                  <a:lnTo>
                    <a:pt x="6" y="476"/>
                  </a:lnTo>
                  <a:lnTo>
                    <a:pt x="64" y="459"/>
                  </a:lnTo>
                  <a:lnTo>
                    <a:pt x="118" y="448"/>
                  </a:lnTo>
                  <a:lnTo>
                    <a:pt x="175" y="438"/>
                  </a:lnTo>
                  <a:lnTo>
                    <a:pt x="204" y="436"/>
                  </a:lnTo>
                  <a:lnTo>
                    <a:pt x="168" y="393"/>
                  </a:lnTo>
                  <a:lnTo>
                    <a:pt x="163" y="396"/>
                  </a:lnTo>
                  <a:lnTo>
                    <a:pt x="217" y="366"/>
                  </a:lnTo>
                  <a:lnTo>
                    <a:pt x="262" y="342"/>
                  </a:lnTo>
                  <a:lnTo>
                    <a:pt x="298" y="324"/>
                  </a:lnTo>
                  <a:lnTo>
                    <a:pt x="328" y="301"/>
                  </a:lnTo>
                  <a:lnTo>
                    <a:pt x="346" y="279"/>
                  </a:lnTo>
                  <a:lnTo>
                    <a:pt x="358" y="249"/>
                  </a:lnTo>
                  <a:lnTo>
                    <a:pt x="367" y="208"/>
                  </a:lnTo>
                  <a:lnTo>
                    <a:pt x="375" y="171"/>
                  </a:lnTo>
                  <a:lnTo>
                    <a:pt x="384" y="135"/>
                  </a:lnTo>
                  <a:lnTo>
                    <a:pt x="394" y="99"/>
                  </a:lnTo>
                  <a:lnTo>
                    <a:pt x="412" y="69"/>
                  </a:lnTo>
                  <a:lnTo>
                    <a:pt x="433" y="48"/>
                  </a:lnTo>
                  <a:lnTo>
                    <a:pt x="465" y="33"/>
                  </a:lnTo>
                  <a:lnTo>
                    <a:pt x="488" y="22"/>
                  </a:lnTo>
                  <a:lnTo>
                    <a:pt x="480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74" name="Group 53">
              <a:extLst>
                <a:ext uri="{FF2B5EF4-FFF2-40B4-BE49-F238E27FC236}">
                  <a16:creationId xmlns:a16="http://schemas.microsoft.com/office/drawing/2014/main" id="{E59315CB-5DD3-42F6-AD62-992DC5598A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75" name="Freeform 54">
                <a:extLst>
                  <a:ext uri="{FF2B5EF4-FFF2-40B4-BE49-F238E27FC236}">
                    <a16:creationId xmlns:a16="http://schemas.microsoft.com/office/drawing/2014/main" id="{9DC8EB72-1B0B-4CCF-9E40-02B357C78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76" name="Freeform 55">
                <a:extLst>
                  <a:ext uri="{FF2B5EF4-FFF2-40B4-BE49-F238E27FC236}">
                    <a16:creationId xmlns:a16="http://schemas.microsoft.com/office/drawing/2014/main" id="{6112FB34-C554-4442-BA8D-F3378A290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</p:grpSp>
      <p:sp>
        <p:nvSpPr>
          <p:cNvPr id="79" name="AutoShape 55">
            <a:extLst>
              <a:ext uri="{FF2B5EF4-FFF2-40B4-BE49-F238E27FC236}">
                <a16:creationId xmlns:a16="http://schemas.microsoft.com/office/drawing/2014/main" id="{95505986-742E-4922-A14D-809558C6E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1200" y="2739882"/>
            <a:ext cx="3352800" cy="549259"/>
          </a:xfrm>
          <a:prstGeom prst="wedgeRoundRectCallout">
            <a:avLst>
              <a:gd name="adj1" fmla="val -56143"/>
              <a:gd name="adj2" fmla="val 1690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indent="-285750">
              <a:spcBef>
                <a:spcPts val="0"/>
              </a:spcBef>
              <a:buNone/>
              <a:defRPr/>
            </a:pPr>
            <a:r>
              <a:rPr lang="en-CA" altLang="en-US" sz="2400" i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With it, I can prove </a:t>
            </a:r>
            <a:r>
              <a:rPr lang="en-CA" altLang="en-US" sz="2400" i="0" dirty="0">
                <a:solidFill>
                  <a:srgbClr val="FFC000"/>
                </a:solidFill>
                <a:sym typeface="Wingdings" panose="05000000000000000000" pitchFamily="2" charset="2"/>
              </a:rPr>
              <a:t>S(</a:t>
            </a:r>
            <a:r>
              <a:rPr lang="en-CA" altLang="en-US" sz="2400" i="0" dirty="0" err="1">
                <a:solidFill>
                  <a:srgbClr val="FFC000"/>
                </a:solidFill>
                <a:sym typeface="Wingdings" panose="05000000000000000000" pitchFamily="2" charset="2"/>
              </a:rPr>
              <a:t>i</a:t>
            </a:r>
            <a:r>
              <a:rPr lang="en-CA" altLang="en-US" sz="2400" i="0" dirty="0">
                <a:solidFill>
                  <a:srgbClr val="FFC000"/>
                </a:solidFill>
                <a:sym typeface="Wingdings" panose="05000000000000000000" pitchFamily="2" charset="2"/>
              </a:rPr>
              <a:t>)</a:t>
            </a:r>
            <a:r>
              <a:rPr lang="en-CA" altLang="en-US" sz="2400" i="0" dirty="0">
                <a:solidFill>
                  <a:srgbClr val="FFFFFF"/>
                </a:solidFill>
                <a:sym typeface="Symbol" panose="05050102010706020507" pitchFamily="18" charset="2"/>
              </a:rPr>
              <a:t>.</a:t>
            </a:r>
            <a:endParaRPr lang="en-CA" altLang="en-US" sz="2400" i="0" dirty="0">
              <a:solidFill>
                <a:srgbClr val="FFFFFF"/>
              </a:solidFill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8637D729-84E9-44AA-B6AE-2B27A7B170F6}"/>
              </a:ext>
            </a:extLst>
          </p:cNvPr>
          <p:cNvSpPr/>
          <p:nvPr/>
        </p:nvSpPr>
        <p:spPr bwMode="auto">
          <a:xfrm>
            <a:off x="2286000" y="2273888"/>
            <a:ext cx="1828800" cy="471508"/>
          </a:xfrm>
          <a:prstGeom prst="ellips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45" name="Rectangle 6">
            <a:extLst>
              <a:ext uri="{FF2B5EF4-FFF2-40B4-BE49-F238E27FC236}">
                <a16:creationId xmlns:a16="http://schemas.microsoft.com/office/drawing/2014/main" id="{BD717A5C-7BB4-4450-AA33-39C77D208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93CDE0CD-4A43-429C-8A59-ED66A8E26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03CC03B1-03FE-4EB3-979D-7F9D041FC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sp>
        <p:nvSpPr>
          <p:cNvPr id="51" name="AutoShape 55">
            <a:extLst>
              <a:ext uri="{FF2B5EF4-FFF2-40B4-BE49-F238E27FC236}">
                <a16:creationId xmlns:a16="http://schemas.microsoft.com/office/drawing/2014/main" id="{1BCFE028-770F-43FF-9945-AA58056ED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7868" y="4787348"/>
            <a:ext cx="5334000" cy="879773"/>
          </a:xfrm>
          <a:prstGeom prst="wedgeRoundRectCallout">
            <a:avLst>
              <a:gd name="adj1" fmla="val -52260"/>
              <a:gd name="adj2" fmla="val -48577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 must prove that the algorithm works </a:t>
            </a:r>
          </a:p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on his input of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.</a:t>
            </a:r>
          </a:p>
        </p:txBody>
      </p:sp>
      <p:pic>
        <p:nvPicPr>
          <p:cNvPr id="87" name="Picture 2" descr="http://www.swordofthespirit.net/bulwark/mosesbush.gif">
            <a:extLst>
              <a:ext uri="{FF2B5EF4-FFF2-40B4-BE49-F238E27FC236}">
                <a16:creationId xmlns:a16="http://schemas.microsoft.com/office/drawing/2014/main" id="{3D46F4A2-2D2E-4919-BE82-F78E709734E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4800600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9095209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0" grpId="1" animBg="1"/>
      <p:bldP spid="44" grpId="0" animBg="1"/>
      <p:bldP spid="79" grpId="0" animBg="1"/>
      <p:bldP spid="47" grpId="0" animBg="1"/>
      <p:bldP spid="47" grpId="1" animBg="1"/>
      <p:bldP spid="51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Rectangle 6">
            <a:extLst>
              <a:ext uri="{FF2B5EF4-FFF2-40B4-BE49-F238E27FC236}">
                <a16:creationId xmlns:a16="http://schemas.microsoft.com/office/drawing/2014/main" id="{BD717A5C-7BB4-4450-AA33-39C77D208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93CDE0CD-4A43-429C-8A59-ED66A8E26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03CC03B1-03FE-4EB3-979D-7F9D041FC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sp>
        <p:nvSpPr>
          <p:cNvPr id="53" name="AutoShape 35">
            <a:extLst>
              <a:ext uri="{FF2B5EF4-FFF2-40B4-BE49-F238E27FC236}">
                <a16:creationId xmlns:a16="http://schemas.microsoft.com/office/drawing/2014/main" id="{0788E976-ABCA-4021-B247-3BC9FAC3A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38300" y="2654934"/>
            <a:ext cx="6667500" cy="553668"/>
          </a:xfrm>
          <a:prstGeom prst="wedgeRoundRectCallout">
            <a:avLst>
              <a:gd name="adj1" fmla="val -52895"/>
              <a:gd name="adj2" fmla="val 52885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What about those crazy calls to the same algorithm?</a:t>
            </a:r>
          </a:p>
        </p:txBody>
      </p:sp>
      <p:grpSp>
        <p:nvGrpSpPr>
          <p:cNvPr id="54" name="Group 29">
            <a:extLst>
              <a:ext uri="{FF2B5EF4-FFF2-40B4-BE49-F238E27FC236}">
                <a16:creationId xmlns:a16="http://schemas.microsoft.com/office/drawing/2014/main" id="{B694F1B6-EF03-4A64-986F-97BA58F3E264}"/>
              </a:ext>
            </a:extLst>
          </p:cNvPr>
          <p:cNvGrpSpPr>
            <a:grpSpLocks/>
          </p:cNvGrpSpPr>
          <p:nvPr/>
        </p:nvGrpSpPr>
        <p:grpSpPr bwMode="auto">
          <a:xfrm>
            <a:off x="703870" y="3052159"/>
            <a:ext cx="931353" cy="993870"/>
            <a:chOff x="2065" y="1551"/>
            <a:chExt cx="1628" cy="1988"/>
          </a:xfrm>
        </p:grpSpPr>
        <p:sp>
          <p:nvSpPr>
            <p:cNvPr id="55" name="Freeform 30">
              <a:extLst>
                <a:ext uri="{FF2B5EF4-FFF2-40B4-BE49-F238E27FC236}">
                  <a16:creationId xmlns:a16="http://schemas.microsoft.com/office/drawing/2014/main" id="{59B324B9-EFD7-47DE-B406-253C73092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7" name="Freeform 31">
              <a:extLst>
                <a:ext uri="{FF2B5EF4-FFF2-40B4-BE49-F238E27FC236}">
                  <a16:creationId xmlns:a16="http://schemas.microsoft.com/office/drawing/2014/main" id="{7BC4F28B-6880-480B-88D7-C14EA8FEE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8" name="Freeform 32">
              <a:extLst>
                <a:ext uri="{FF2B5EF4-FFF2-40B4-BE49-F238E27FC236}">
                  <a16:creationId xmlns:a16="http://schemas.microsoft.com/office/drawing/2014/main" id="{6ED2C699-CC02-4C4E-BE5E-C62E36E3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9" name="Freeform 33">
              <a:extLst>
                <a:ext uri="{FF2B5EF4-FFF2-40B4-BE49-F238E27FC236}">
                  <a16:creationId xmlns:a16="http://schemas.microsoft.com/office/drawing/2014/main" id="{92DFBC90-EFAE-40CB-A462-3F66AE04B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Freeform 34">
              <a:extLst>
                <a:ext uri="{FF2B5EF4-FFF2-40B4-BE49-F238E27FC236}">
                  <a16:creationId xmlns:a16="http://schemas.microsoft.com/office/drawing/2014/main" id="{BFA295DA-0574-460D-81C9-F4FB31C7B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Freeform 35">
              <a:extLst>
                <a:ext uri="{FF2B5EF4-FFF2-40B4-BE49-F238E27FC236}">
                  <a16:creationId xmlns:a16="http://schemas.microsoft.com/office/drawing/2014/main" id="{176C1E46-2B7A-475B-8C32-EE398DB4A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3" name="Freeform 36">
              <a:extLst>
                <a:ext uri="{FF2B5EF4-FFF2-40B4-BE49-F238E27FC236}">
                  <a16:creationId xmlns:a16="http://schemas.microsoft.com/office/drawing/2014/main" id="{F320ACD2-02BF-44E5-90FC-CE9742A4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Freeform 37">
              <a:extLst>
                <a:ext uri="{FF2B5EF4-FFF2-40B4-BE49-F238E27FC236}">
                  <a16:creationId xmlns:a16="http://schemas.microsoft.com/office/drawing/2014/main" id="{5A0203CD-59F0-4BCE-8489-986DC4B9F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Freeform 38">
              <a:extLst>
                <a:ext uri="{FF2B5EF4-FFF2-40B4-BE49-F238E27FC236}">
                  <a16:creationId xmlns:a16="http://schemas.microsoft.com/office/drawing/2014/main" id="{420B8F12-8E78-478F-9C91-8B5BD915D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6" name="Freeform 39">
              <a:extLst>
                <a:ext uri="{FF2B5EF4-FFF2-40B4-BE49-F238E27FC236}">
                  <a16:creationId xmlns:a16="http://schemas.microsoft.com/office/drawing/2014/main" id="{A2D24226-0A4B-446F-B558-CBFA4DF34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80" name="Freeform 40">
              <a:extLst>
                <a:ext uri="{FF2B5EF4-FFF2-40B4-BE49-F238E27FC236}">
                  <a16:creationId xmlns:a16="http://schemas.microsoft.com/office/drawing/2014/main" id="{E5EC0A09-27A6-4D7A-A16E-A910033F2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81" name="Freeform 41">
              <a:extLst>
                <a:ext uri="{FF2B5EF4-FFF2-40B4-BE49-F238E27FC236}">
                  <a16:creationId xmlns:a16="http://schemas.microsoft.com/office/drawing/2014/main" id="{D2A7E511-CB39-49A5-9DD6-B332947B6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82" name="Freeform 42">
              <a:extLst>
                <a:ext uri="{FF2B5EF4-FFF2-40B4-BE49-F238E27FC236}">
                  <a16:creationId xmlns:a16="http://schemas.microsoft.com/office/drawing/2014/main" id="{EA6815FA-0FA9-4A74-9F42-4EC748877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83" name="Freeform 43">
              <a:extLst>
                <a:ext uri="{FF2B5EF4-FFF2-40B4-BE49-F238E27FC236}">
                  <a16:creationId xmlns:a16="http://schemas.microsoft.com/office/drawing/2014/main" id="{8EC409EB-C958-4EC7-8FEF-AEE224F9D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84" name="Freeform 44">
              <a:extLst>
                <a:ext uri="{FF2B5EF4-FFF2-40B4-BE49-F238E27FC236}">
                  <a16:creationId xmlns:a16="http://schemas.microsoft.com/office/drawing/2014/main" id="{FDA1892D-A7DF-4331-8A64-7601B130A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85" name="Freeform 45">
              <a:extLst>
                <a:ext uri="{FF2B5EF4-FFF2-40B4-BE49-F238E27FC236}">
                  <a16:creationId xmlns:a16="http://schemas.microsoft.com/office/drawing/2014/main" id="{75F07E87-7136-4E13-857A-66420DE91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86" name="Freeform 46">
              <a:extLst>
                <a:ext uri="{FF2B5EF4-FFF2-40B4-BE49-F238E27FC236}">
                  <a16:creationId xmlns:a16="http://schemas.microsoft.com/office/drawing/2014/main" id="{6C32C9A6-B6EB-4178-AD67-C53F7BF5A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5084976-01C4-487E-8F85-CB245D532946}"/>
              </a:ext>
            </a:extLst>
          </p:cNvPr>
          <p:cNvGrpSpPr/>
          <p:nvPr/>
        </p:nvGrpSpPr>
        <p:grpSpPr>
          <a:xfrm>
            <a:off x="5410200" y="152400"/>
            <a:ext cx="3619481" cy="1797628"/>
            <a:chOff x="1104919" y="1856566"/>
            <a:chExt cx="3619481" cy="1797628"/>
          </a:xfrm>
        </p:grpSpPr>
        <p:pic>
          <p:nvPicPr>
            <p:cNvPr id="60" name="Picture 9" descr="02-153">
              <a:extLst>
                <a:ext uri="{FF2B5EF4-FFF2-40B4-BE49-F238E27FC236}">
                  <a16:creationId xmlns:a16="http://schemas.microsoft.com/office/drawing/2014/main" id="{85C0F92A-B9E0-459E-8C82-FBB3A64C38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4919" y="1856566"/>
              <a:ext cx="3619481" cy="1797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C769B9CE-4613-4878-A772-3A8ED57DC41C}"/>
                </a:ext>
              </a:extLst>
            </p:cNvPr>
            <p:cNvSpPr/>
            <p:nvPr/>
          </p:nvSpPr>
          <p:spPr bwMode="auto">
            <a:xfrm>
              <a:off x="2387468" y="2773384"/>
              <a:ext cx="1300412" cy="171390"/>
            </a:xfrm>
            <a:prstGeom prst="ellips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A49D4534-8556-44A5-B54E-7833FD25471F}"/>
                </a:ext>
              </a:extLst>
            </p:cNvPr>
            <p:cNvSpPr/>
            <p:nvPr/>
          </p:nvSpPr>
          <p:spPr bwMode="auto">
            <a:xfrm>
              <a:off x="2387468" y="3063425"/>
              <a:ext cx="1300412" cy="171390"/>
            </a:xfrm>
            <a:prstGeom prst="ellips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pic>
        <p:nvPicPr>
          <p:cNvPr id="87" name="Picture 2" descr="http://www.swordofthespirit.net/bulwark/mosesbush.gif">
            <a:extLst>
              <a:ext uri="{FF2B5EF4-FFF2-40B4-BE49-F238E27FC236}">
                <a16:creationId xmlns:a16="http://schemas.microsoft.com/office/drawing/2014/main" id="{DE8F87AE-A8E1-43BB-ABA7-5ADD7EE59B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4800600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" name="AutoShape 55">
            <a:extLst>
              <a:ext uri="{FF2B5EF4-FFF2-40B4-BE49-F238E27FC236}">
                <a16:creationId xmlns:a16="http://schemas.microsoft.com/office/drawing/2014/main" id="{CBEAA329-F909-443C-92E0-C173C67E1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8636" y="3276600"/>
            <a:ext cx="6826092" cy="1277168"/>
          </a:xfrm>
          <a:prstGeom prst="wedgeRoundRectCallout">
            <a:avLst>
              <a:gd name="adj1" fmla="val -53056"/>
              <a:gd name="adj2" fmla="val 37978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>
              <a:spcBef>
                <a:spcPts val="0"/>
              </a:spcBef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Remember, I am assuring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you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of 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i.e.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on every input smaller</a:t>
            </a:r>
            <a:r>
              <a:rPr kumimoji="0" lang="en-CA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than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.”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89" name="AutoShape 55">
            <a:extLst>
              <a:ext uri="{FF2B5EF4-FFF2-40B4-BE49-F238E27FC236}">
                <a16:creationId xmlns:a16="http://schemas.microsoft.com/office/drawing/2014/main" id="{156CC76D-2487-4DC8-9E10-C299E67E55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4599167"/>
            <a:ext cx="7737132" cy="1277168"/>
          </a:xfrm>
          <a:prstGeom prst="wedgeRoundRectCallout">
            <a:avLst>
              <a:gd name="adj1" fmla="val -54803"/>
              <a:gd name="adj2" fmla="val -17016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 can assure you that these calls are to friends.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As long as you give them inputs that are smaller than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yours, they will magically give you the answer.</a:t>
            </a:r>
          </a:p>
        </p:txBody>
      </p:sp>
      <p:sp>
        <p:nvSpPr>
          <p:cNvPr id="90" name="AutoShape 55">
            <a:extLst>
              <a:ext uri="{FF2B5EF4-FFF2-40B4-BE49-F238E27FC236}">
                <a16:creationId xmlns:a16="http://schemas.microsoft.com/office/drawing/2014/main" id="{7B2CFB41-D1B3-46A1-A12C-F49E6D74C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66658" y="5947537"/>
            <a:ext cx="7224942" cy="861430"/>
          </a:xfrm>
          <a:prstGeom prst="wedgeRoundRectCallout">
            <a:avLst>
              <a:gd name="adj1" fmla="val -53325"/>
              <a:gd name="adj2" fmla="val -48393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Trust them &amp; don’t micro manage them,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don’t trace out what they do and their friend’s friends </a:t>
            </a:r>
          </a:p>
        </p:txBody>
      </p:sp>
    </p:spTree>
    <p:extLst>
      <p:ext uri="{BB962C8B-B14F-4D97-AF65-F5344CB8AC3E}">
        <p14:creationId xmlns:p14="http://schemas.microsoft.com/office/powerpoint/2010/main" val="1810120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88" grpId="0" animBg="1"/>
      <p:bldP spid="89" grpId="0" animBg="1"/>
      <p:bldP spid="90" grpId="0" animBg="1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Rectangle 6">
            <a:extLst>
              <a:ext uri="{FF2B5EF4-FFF2-40B4-BE49-F238E27FC236}">
                <a16:creationId xmlns:a16="http://schemas.microsoft.com/office/drawing/2014/main" id="{BD717A5C-7BB4-4450-AA33-39C77D208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93CDE0CD-4A43-429C-8A59-ED66A8E26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03CC03B1-03FE-4EB3-979D-7F9D041FC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pic>
        <p:nvPicPr>
          <p:cNvPr id="60" name="Picture 9" descr="02-153">
            <a:extLst>
              <a:ext uri="{FF2B5EF4-FFF2-40B4-BE49-F238E27FC236}">
                <a16:creationId xmlns:a16="http://schemas.microsoft.com/office/drawing/2014/main" id="{85C0F92A-B9E0-459E-8C82-FBB3A64C38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0200" y="152400"/>
            <a:ext cx="3619481" cy="17976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Oval 76">
            <a:extLst>
              <a:ext uri="{FF2B5EF4-FFF2-40B4-BE49-F238E27FC236}">
                <a16:creationId xmlns:a16="http://schemas.microsoft.com/office/drawing/2014/main" id="{C769B9CE-4613-4878-A772-3A8ED57DC41C}"/>
              </a:ext>
            </a:extLst>
          </p:cNvPr>
          <p:cNvSpPr/>
          <p:nvPr/>
        </p:nvSpPr>
        <p:spPr bwMode="auto">
          <a:xfrm>
            <a:off x="5638800" y="907649"/>
            <a:ext cx="2057400" cy="237836"/>
          </a:xfrm>
          <a:prstGeom prst="ellips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pic>
        <p:nvPicPr>
          <p:cNvPr id="87" name="Picture 2" descr="http://www.swordofthespirit.net/bulwark/mosesbush.gif">
            <a:extLst>
              <a:ext uri="{FF2B5EF4-FFF2-40B4-BE49-F238E27FC236}">
                <a16:creationId xmlns:a16="http://schemas.microsoft.com/office/drawing/2014/main" id="{DE8F87AE-A8E1-43BB-ABA7-5ADD7EE59B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4800600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7" name="AutoShape 55">
            <a:extLst>
              <a:ext uri="{FF2B5EF4-FFF2-40B4-BE49-F238E27FC236}">
                <a16:creationId xmlns:a16="http://schemas.microsoft.com/office/drawing/2014/main" id="{21635EAD-AB38-4CA7-93BF-4196948E3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8798" y="5937277"/>
            <a:ext cx="1996402" cy="549259"/>
          </a:xfrm>
          <a:prstGeom prst="wedgeRoundRectCallout">
            <a:avLst>
              <a:gd name="adj1" fmla="val -56143"/>
              <a:gd name="adj2" fmla="val 1690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indent="-285750">
              <a:spcBef>
                <a:spcPts val="0"/>
              </a:spcBef>
              <a:buNone/>
              <a:defRPr/>
            </a:pPr>
            <a:r>
              <a:rPr lang="en-CA" altLang="en-US" sz="2400" i="0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I promise this.</a:t>
            </a:r>
          </a:p>
        </p:txBody>
      </p:sp>
      <p:sp>
        <p:nvSpPr>
          <p:cNvPr id="49" name="AutoShape 55">
            <a:extLst>
              <a:ext uri="{FF2B5EF4-FFF2-40B4-BE49-F238E27FC236}">
                <a16:creationId xmlns:a16="http://schemas.microsoft.com/office/drawing/2014/main" id="{290F91B1-E4CB-431E-B679-6FE6AFA46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4599167"/>
            <a:ext cx="7737132" cy="1277168"/>
          </a:xfrm>
          <a:prstGeom prst="wedgeRoundRectCallout">
            <a:avLst>
              <a:gd name="adj1" fmla="val -54803"/>
              <a:gd name="adj2" fmla="val -17016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As long as you give them inputs that are smaller than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yours, they will magically give you the answer.</a:t>
            </a: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A6CA3450-4023-4C34-8809-5953F62E4E56}"/>
              </a:ext>
            </a:extLst>
          </p:cNvPr>
          <p:cNvGrpSpPr/>
          <p:nvPr/>
        </p:nvGrpSpPr>
        <p:grpSpPr>
          <a:xfrm>
            <a:off x="1446112" y="2971683"/>
            <a:ext cx="7672716" cy="1752717"/>
            <a:chOff x="1477634" y="3962400"/>
            <a:chExt cx="7672716" cy="1752717"/>
          </a:xfrm>
        </p:grpSpPr>
        <p:grpSp>
          <p:nvGrpSpPr>
            <p:cNvPr id="51" name="Group 137">
              <a:extLst>
                <a:ext uri="{FF2B5EF4-FFF2-40B4-BE49-F238E27FC236}">
                  <a16:creationId xmlns:a16="http://schemas.microsoft.com/office/drawing/2014/main" id="{4918BE12-BDCB-48BA-8919-FB579D9618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257" y="4286366"/>
              <a:ext cx="6415093" cy="1428751"/>
              <a:chOff x="2160" y="1870"/>
              <a:chExt cx="4041" cy="900"/>
            </a:xfrm>
          </p:grpSpPr>
          <p:sp>
            <p:nvSpPr>
              <p:cNvPr id="98" name="Text Box 138">
                <a:extLst>
                  <a:ext uri="{FF2B5EF4-FFF2-40B4-BE49-F238E27FC236}">
                    <a16:creationId xmlns:a16="http://schemas.microsoft.com/office/drawing/2014/main" id="{9800B86B-B188-44DD-8244-623BB76249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212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99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itchFamily="18" charset="0"/>
                  </a:rPr>
                  <a:t>¬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too small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99" name="Text Box 139">
                <a:extLst>
                  <a:ext uri="{FF2B5EF4-FFF2-40B4-BE49-F238E27FC236}">
                    <a16:creationId xmlns:a16="http://schemas.microsoft.com/office/drawing/2014/main" id="{13842BD4-4426-4203-B5DB-25045D0DFB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014"/>
                <a:ext cx="1998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Instances-Smaller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" name="AutoShape 140">
                <a:extLst>
                  <a:ext uri="{FF2B5EF4-FFF2-40B4-BE49-F238E27FC236}">
                    <a16:creationId xmlns:a16="http://schemas.microsoft.com/office/drawing/2014/main" id="{0D1F24C4-4649-4C6A-9E2B-B19C9BC29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52" name="Text Box 160">
              <a:extLst>
                <a:ext uri="{FF2B5EF4-FFF2-40B4-BE49-F238E27FC236}">
                  <a16:creationId xmlns:a16="http://schemas.microsoft.com/office/drawing/2014/main" id="{BCDC3068-B412-45EF-AC91-C274F604D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590" y="3962400"/>
              <a:ext cx="35060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Maintaining Pre-Condition</a:t>
              </a:r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2634CEA7-4E08-45A8-BA8F-498871CF4504}"/>
                </a:ext>
              </a:extLst>
            </p:cNvPr>
            <p:cNvGrpSpPr/>
            <p:nvPr/>
          </p:nvGrpSpPr>
          <p:grpSpPr>
            <a:xfrm>
              <a:off x="1477634" y="4168053"/>
              <a:ext cx="1169988" cy="1169988"/>
              <a:chOff x="1477634" y="4168053"/>
              <a:chExt cx="1169988" cy="1169988"/>
            </a:xfrm>
          </p:grpSpPr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A28D0FCE-5A5C-4687-A73B-1511E32EAF5D}"/>
                  </a:ext>
                </a:extLst>
              </p:cNvPr>
              <p:cNvGrpSpPr/>
              <p:nvPr/>
            </p:nvGrpSpPr>
            <p:grpSpPr>
              <a:xfrm>
                <a:off x="1477634" y="4168053"/>
                <a:ext cx="1169988" cy="1169988"/>
                <a:chOff x="1477634" y="4168053"/>
                <a:chExt cx="1169988" cy="1169988"/>
              </a:xfrm>
            </p:grpSpPr>
            <p:sp>
              <p:nvSpPr>
                <p:cNvPr id="76" name="Oval 153">
                  <a:extLst>
                    <a:ext uri="{FF2B5EF4-FFF2-40B4-BE49-F238E27FC236}">
                      <a16:creationId xmlns:a16="http://schemas.microsoft.com/office/drawing/2014/main" id="{811E1801-EB2C-4295-98FD-C4C85EA190D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477634" y="4168053"/>
                  <a:ext cx="1169988" cy="1169988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grpSp>
              <p:nvGrpSpPr>
                <p:cNvPr id="79" name="Group 154">
                  <a:extLst>
                    <a:ext uri="{FF2B5EF4-FFF2-40B4-BE49-F238E27FC236}">
                      <a16:creationId xmlns:a16="http://schemas.microsoft.com/office/drawing/2014/main" id="{731EA63B-04FC-4854-B6F2-88A8C80A85D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539212" y="4291210"/>
                  <a:ext cx="554205" cy="307892"/>
                  <a:chOff x="-1152" y="3504"/>
                  <a:chExt cx="432" cy="240"/>
                </a:xfrm>
              </p:grpSpPr>
              <p:grpSp>
                <p:nvGrpSpPr>
                  <p:cNvPr id="93" name="Group 155">
                    <a:extLst>
                      <a:ext uri="{FF2B5EF4-FFF2-40B4-BE49-F238E27FC236}">
                        <a16:creationId xmlns:a16="http://schemas.microsoft.com/office/drawing/2014/main" id="{56141E39-CAF5-402C-8FA1-864E56239D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-1075" y="3504"/>
                    <a:ext cx="256" cy="210"/>
                    <a:chOff x="1728" y="2064"/>
                    <a:chExt cx="768" cy="672"/>
                  </a:xfrm>
                </p:grpSpPr>
                <p:sp>
                  <p:nvSpPr>
                    <p:cNvPr id="96" name="AutoShape 156">
                      <a:extLst>
                        <a:ext uri="{FF2B5EF4-FFF2-40B4-BE49-F238E27FC236}">
                          <a16:creationId xmlns:a16="http://schemas.microsoft.com/office/drawing/2014/main" id="{65BA4F5A-6A6F-4BAC-BC5D-4BB70C43F6BD}"/>
                        </a:ext>
                      </a:extLst>
                    </p:cNvPr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728" y="2064"/>
                      <a:ext cx="768" cy="576"/>
                    </a:xfrm>
                    <a:prstGeom prst="horizontalScroll">
                      <a:avLst>
                        <a:gd name="adj" fmla="val 12500"/>
                      </a:avLst>
                    </a:prstGeom>
                    <a:solidFill>
                      <a:srgbClr val="FFFFFF"/>
                    </a:solidFill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400" b="0" i="0" u="none" strike="noStrike" kern="1200" cap="none" spc="0" normalizeH="0" baseline="-8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rPr>
                        <a:t>small</a:t>
                      </a:r>
                      <a:endParaRPr kumimoji="0" lang="en-CA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7" name="Line 157">
                      <a:extLst>
                        <a:ext uri="{FF2B5EF4-FFF2-40B4-BE49-F238E27FC236}">
                          <a16:creationId xmlns:a16="http://schemas.microsoft.com/office/drawing/2014/main" id="{48EC1C2F-3EFE-4E50-8060-1DD744E2AA66}"/>
                        </a:ext>
                      </a:extLst>
                    </p:cNvPr>
                    <p:cNvSpPr>
                      <a:spLocks noChangeAspect="1" noChangeShapeType="1"/>
                    </p:cNvSpPr>
                    <p:nvPr/>
                  </p:nvSpPr>
                  <p:spPr bwMode="auto">
                    <a:xfrm>
                      <a:off x="2112" y="2592"/>
                      <a:ext cx="0" cy="144"/>
                    </a:xfrm>
                    <a:prstGeom prst="line">
                      <a:avLst/>
                    </a:prstGeom>
                    <a:noFill/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94" name="Line 158">
                    <a:extLst>
                      <a:ext uri="{FF2B5EF4-FFF2-40B4-BE49-F238E27FC236}">
                        <a16:creationId xmlns:a16="http://schemas.microsoft.com/office/drawing/2014/main" id="{2FAC9E51-0C52-4C52-8DCB-F1F439D674DA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95" name="Line 159">
                    <a:extLst>
                      <a:ext uri="{FF2B5EF4-FFF2-40B4-BE49-F238E27FC236}">
                        <a16:creationId xmlns:a16="http://schemas.microsoft.com/office/drawing/2014/main" id="{7C10D787-BF4A-4E3A-BDE2-43D2AC3CDE40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pic>
              <p:nvPicPr>
                <p:cNvPr id="91" name="Picture 10">
                  <a:extLst>
                    <a:ext uri="{FF2B5EF4-FFF2-40B4-BE49-F238E27FC236}">
                      <a16:creationId xmlns:a16="http://schemas.microsoft.com/office/drawing/2014/main" id="{5E6E4805-8EF2-47E3-B33F-4E07AF1E1408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13452" y="4572000"/>
                  <a:ext cx="339258" cy="4953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92" name="Picture 10">
                  <a:extLst>
                    <a:ext uri="{FF2B5EF4-FFF2-40B4-BE49-F238E27FC236}">
                      <a16:creationId xmlns:a16="http://schemas.microsoft.com/office/drawing/2014/main" id="{A8B12BE9-B443-47F7-8E18-1BE3AAA1E856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5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9800" y="4823792"/>
                  <a:ext cx="250353" cy="3655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9" name="Group 146">
                <a:extLst>
                  <a:ext uri="{FF2B5EF4-FFF2-40B4-BE49-F238E27FC236}">
                    <a16:creationId xmlns:a16="http://schemas.microsoft.com/office/drawing/2014/main" id="{410B973D-E9F7-421A-AB43-54CEEF65630B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360341">
                <a:off x="1819076" y="4366545"/>
                <a:ext cx="539398" cy="676415"/>
                <a:chOff x="2227" y="1194"/>
                <a:chExt cx="1944" cy="2413"/>
              </a:xfrm>
            </p:grpSpPr>
            <p:sp>
              <p:nvSpPr>
                <p:cNvPr id="70" name="Freeform 147">
                  <a:extLst>
                    <a:ext uri="{FF2B5EF4-FFF2-40B4-BE49-F238E27FC236}">
                      <a16:creationId xmlns:a16="http://schemas.microsoft.com/office/drawing/2014/main" id="{D1A5D548-668B-49F9-8AF5-558D589556F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08" y="1513"/>
                  <a:ext cx="406" cy="340"/>
                </a:xfrm>
                <a:custGeom>
                  <a:avLst/>
                  <a:gdLst>
                    <a:gd name="T0" fmla="*/ 1 w 600"/>
                    <a:gd name="T1" fmla="*/ 1 h 608"/>
                    <a:gd name="T2" fmla="*/ 1 w 600"/>
                    <a:gd name="T3" fmla="*/ 1 h 608"/>
                    <a:gd name="T4" fmla="*/ 1 w 600"/>
                    <a:gd name="T5" fmla="*/ 1 h 608"/>
                    <a:gd name="T6" fmla="*/ 1 w 600"/>
                    <a:gd name="T7" fmla="*/ 1 h 608"/>
                    <a:gd name="T8" fmla="*/ 1 w 600"/>
                    <a:gd name="T9" fmla="*/ 0 h 608"/>
                    <a:gd name="T10" fmla="*/ 1 w 600"/>
                    <a:gd name="T11" fmla="*/ 1 h 608"/>
                    <a:gd name="T12" fmla="*/ 1 w 600"/>
                    <a:gd name="T13" fmla="*/ 1 h 608"/>
                    <a:gd name="T14" fmla="*/ 0 w 600"/>
                    <a:gd name="T15" fmla="*/ 1 h 608"/>
                    <a:gd name="T16" fmla="*/ 1 w 600"/>
                    <a:gd name="T17" fmla="*/ 1 h 608"/>
                    <a:gd name="T18" fmla="*/ 1 w 600"/>
                    <a:gd name="T19" fmla="*/ 1 h 608"/>
                    <a:gd name="T20" fmla="*/ 1 w 600"/>
                    <a:gd name="T21" fmla="*/ 1 h 608"/>
                    <a:gd name="T22" fmla="*/ 1 w 600"/>
                    <a:gd name="T23" fmla="*/ 1 h 608"/>
                    <a:gd name="T24" fmla="*/ 1 w 600"/>
                    <a:gd name="T25" fmla="*/ 1 h 608"/>
                    <a:gd name="T26" fmla="*/ 1 w 600"/>
                    <a:gd name="T27" fmla="*/ 1 h 608"/>
                    <a:gd name="T28" fmla="*/ 1 w 600"/>
                    <a:gd name="T29" fmla="*/ 1 h 608"/>
                    <a:gd name="T30" fmla="*/ 1 w 600"/>
                    <a:gd name="T31" fmla="*/ 1 h 608"/>
                    <a:gd name="T32" fmla="*/ 1 w 600"/>
                    <a:gd name="T33" fmla="*/ 1 h 608"/>
                    <a:gd name="T34" fmla="*/ 1 w 600"/>
                    <a:gd name="T35" fmla="*/ 1 h 608"/>
                    <a:gd name="T36" fmla="*/ 2 w 600"/>
                    <a:gd name="T37" fmla="*/ 1 h 608"/>
                    <a:gd name="T38" fmla="*/ 2 w 600"/>
                    <a:gd name="T39" fmla="*/ 1 h 608"/>
                    <a:gd name="T40" fmla="*/ 2 w 600"/>
                    <a:gd name="T41" fmla="*/ 1 h 608"/>
                    <a:gd name="T42" fmla="*/ 1 w 600"/>
                    <a:gd name="T43" fmla="*/ 1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71" name="Freeform 148">
                  <a:extLst>
                    <a:ext uri="{FF2B5EF4-FFF2-40B4-BE49-F238E27FC236}">
                      <a16:creationId xmlns:a16="http://schemas.microsoft.com/office/drawing/2014/main" id="{87213557-A096-4C94-AAA3-A5D01587E7A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999" y="1873"/>
                  <a:ext cx="418" cy="758"/>
                </a:xfrm>
                <a:custGeom>
                  <a:avLst/>
                  <a:gdLst>
                    <a:gd name="T0" fmla="*/ 1 w 619"/>
                    <a:gd name="T1" fmla="*/ 1 h 1085"/>
                    <a:gd name="T2" fmla="*/ 1 w 619"/>
                    <a:gd name="T3" fmla="*/ 1 h 1085"/>
                    <a:gd name="T4" fmla="*/ 1 w 619"/>
                    <a:gd name="T5" fmla="*/ 1 h 1085"/>
                    <a:gd name="T6" fmla="*/ 2 w 619"/>
                    <a:gd name="T7" fmla="*/ 0 h 1085"/>
                    <a:gd name="T8" fmla="*/ 2 w 619"/>
                    <a:gd name="T9" fmla="*/ 1 h 1085"/>
                    <a:gd name="T10" fmla="*/ 2 w 619"/>
                    <a:gd name="T11" fmla="*/ 1 h 1085"/>
                    <a:gd name="T12" fmla="*/ 2 w 619"/>
                    <a:gd name="T13" fmla="*/ 1 h 1085"/>
                    <a:gd name="T14" fmla="*/ 2 w 619"/>
                    <a:gd name="T15" fmla="*/ 2 h 1085"/>
                    <a:gd name="T16" fmla="*/ 2 w 619"/>
                    <a:gd name="T17" fmla="*/ 3 h 1085"/>
                    <a:gd name="T18" fmla="*/ 1 w 619"/>
                    <a:gd name="T19" fmla="*/ 3 h 1085"/>
                    <a:gd name="T20" fmla="*/ 1 w 619"/>
                    <a:gd name="T21" fmla="*/ 4 h 1085"/>
                    <a:gd name="T22" fmla="*/ 1 w 619"/>
                    <a:gd name="T23" fmla="*/ 5 h 1085"/>
                    <a:gd name="T24" fmla="*/ 2 w 619"/>
                    <a:gd name="T25" fmla="*/ 5 h 1085"/>
                    <a:gd name="T26" fmla="*/ 2 w 619"/>
                    <a:gd name="T27" fmla="*/ 6 h 1085"/>
                    <a:gd name="T28" fmla="*/ 1 w 619"/>
                    <a:gd name="T29" fmla="*/ 7 h 1085"/>
                    <a:gd name="T30" fmla="*/ 1 w 619"/>
                    <a:gd name="T31" fmla="*/ 7 h 1085"/>
                    <a:gd name="T32" fmla="*/ 1 w 619"/>
                    <a:gd name="T33" fmla="*/ 7 h 1085"/>
                    <a:gd name="T34" fmla="*/ 1 w 619"/>
                    <a:gd name="T35" fmla="*/ 7 h 1085"/>
                    <a:gd name="T36" fmla="*/ 1 w 619"/>
                    <a:gd name="T37" fmla="*/ 7 h 1085"/>
                    <a:gd name="T38" fmla="*/ 1 w 619"/>
                    <a:gd name="T39" fmla="*/ 6 h 1085"/>
                    <a:gd name="T40" fmla="*/ 0 w 619"/>
                    <a:gd name="T41" fmla="*/ 5 h 1085"/>
                    <a:gd name="T42" fmla="*/ 1 w 619"/>
                    <a:gd name="T43" fmla="*/ 4 h 1085"/>
                    <a:gd name="T44" fmla="*/ 1 w 619"/>
                    <a:gd name="T45" fmla="*/ 3 h 1085"/>
                    <a:gd name="T46" fmla="*/ 1 w 619"/>
                    <a:gd name="T47" fmla="*/ 1 h 1085"/>
                    <a:gd name="T48" fmla="*/ 1 w 619"/>
                    <a:gd name="T49" fmla="*/ 1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72" name="Freeform 149">
                  <a:extLst>
                    <a:ext uri="{FF2B5EF4-FFF2-40B4-BE49-F238E27FC236}">
                      <a16:creationId xmlns:a16="http://schemas.microsoft.com/office/drawing/2014/main" id="{8F15EE4F-EA84-4005-8D05-DB87AB716F2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3504" y="2064"/>
                  <a:ext cx="812" cy="523"/>
                </a:xfrm>
                <a:custGeom>
                  <a:avLst/>
                  <a:gdLst>
                    <a:gd name="T0" fmla="*/ 0 w 782"/>
                    <a:gd name="T1" fmla="*/ 1 h 808"/>
                    <a:gd name="T2" fmla="*/ 113 w 782"/>
                    <a:gd name="T3" fmla="*/ 0 h 808"/>
                    <a:gd name="T4" fmla="*/ 275 w 782"/>
                    <a:gd name="T5" fmla="*/ 0 h 808"/>
                    <a:gd name="T6" fmla="*/ 580 w 782"/>
                    <a:gd name="T7" fmla="*/ 1 h 808"/>
                    <a:gd name="T8" fmla="*/ 941 w 782"/>
                    <a:gd name="T9" fmla="*/ 1 h 808"/>
                    <a:gd name="T10" fmla="*/ 1074 w 782"/>
                    <a:gd name="T11" fmla="*/ 1 h 808"/>
                    <a:gd name="T12" fmla="*/ 1135 w 782"/>
                    <a:gd name="T13" fmla="*/ 1 h 808"/>
                    <a:gd name="T14" fmla="*/ 1147 w 782"/>
                    <a:gd name="T15" fmla="*/ 1 h 808"/>
                    <a:gd name="T16" fmla="*/ 1107 w 782"/>
                    <a:gd name="T17" fmla="*/ 1 h 808"/>
                    <a:gd name="T18" fmla="*/ 995 w 782"/>
                    <a:gd name="T19" fmla="*/ 1 h 808"/>
                    <a:gd name="T20" fmla="*/ 851 w 782"/>
                    <a:gd name="T21" fmla="*/ 1 h 808"/>
                    <a:gd name="T22" fmla="*/ 746 w 782"/>
                    <a:gd name="T23" fmla="*/ 1 h 808"/>
                    <a:gd name="T24" fmla="*/ 698 w 782"/>
                    <a:gd name="T25" fmla="*/ 1 h 808"/>
                    <a:gd name="T26" fmla="*/ 667 w 782"/>
                    <a:gd name="T27" fmla="*/ 1 h 808"/>
                    <a:gd name="T28" fmla="*/ 678 w 782"/>
                    <a:gd name="T29" fmla="*/ 2 h 808"/>
                    <a:gd name="T30" fmla="*/ 686 w 782"/>
                    <a:gd name="T31" fmla="*/ 2 h 808"/>
                    <a:gd name="T32" fmla="*/ 815 w 782"/>
                    <a:gd name="T33" fmla="*/ 2 h 808"/>
                    <a:gd name="T34" fmla="*/ 1019 w 782"/>
                    <a:gd name="T35" fmla="*/ 2 h 808"/>
                    <a:gd name="T36" fmla="*/ 1147 w 782"/>
                    <a:gd name="T37" fmla="*/ 2 h 808"/>
                    <a:gd name="T38" fmla="*/ 1283 w 782"/>
                    <a:gd name="T39" fmla="*/ 2 h 808"/>
                    <a:gd name="T40" fmla="*/ 1325 w 782"/>
                    <a:gd name="T41" fmla="*/ 2 h 808"/>
                    <a:gd name="T42" fmla="*/ 1283 w 782"/>
                    <a:gd name="T43" fmla="*/ 2 h 808"/>
                    <a:gd name="T44" fmla="*/ 1228 w 782"/>
                    <a:gd name="T45" fmla="*/ 2 h 808"/>
                    <a:gd name="T46" fmla="*/ 1135 w 782"/>
                    <a:gd name="T47" fmla="*/ 2 h 808"/>
                    <a:gd name="T48" fmla="*/ 1013 w 782"/>
                    <a:gd name="T49" fmla="*/ 2 h 808"/>
                    <a:gd name="T50" fmla="*/ 881 w 782"/>
                    <a:gd name="T51" fmla="*/ 2 h 808"/>
                    <a:gd name="T52" fmla="*/ 667 w 782"/>
                    <a:gd name="T53" fmla="*/ 2 h 808"/>
                    <a:gd name="T54" fmla="*/ 601 w 782"/>
                    <a:gd name="T55" fmla="*/ 2 h 808"/>
                    <a:gd name="T56" fmla="*/ 566 w 782"/>
                    <a:gd name="T57" fmla="*/ 2 h 808"/>
                    <a:gd name="T58" fmla="*/ 566 w 782"/>
                    <a:gd name="T59" fmla="*/ 2 h 808"/>
                    <a:gd name="T60" fmla="*/ 566 w 782"/>
                    <a:gd name="T61" fmla="*/ 1 h 808"/>
                    <a:gd name="T62" fmla="*/ 658 w 782"/>
                    <a:gd name="T63" fmla="*/ 1 h 808"/>
                    <a:gd name="T64" fmla="*/ 794 w 782"/>
                    <a:gd name="T65" fmla="*/ 1 h 808"/>
                    <a:gd name="T66" fmla="*/ 915 w 782"/>
                    <a:gd name="T67" fmla="*/ 1 h 808"/>
                    <a:gd name="T68" fmla="*/ 990 w 782"/>
                    <a:gd name="T69" fmla="*/ 1 h 808"/>
                    <a:gd name="T70" fmla="*/ 1029 w 782"/>
                    <a:gd name="T71" fmla="*/ 1 h 808"/>
                    <a:gd name="T72" fmla="*/ 1013 w 782"/>
                    <a:gd name="T73" fmla="*/ 1 h 808"/>
                    <a:gd name="T74" fmla="*/ 957 w 782"/>
                    <a:gd name="T75" fmla="*/ 1 h 808"/>
                    <a:gd name="T76" fmla="*/ 881 w 782"/>
                    <a:gd name="T77" fmla="*/ 1 h 808"/>
                    <a:gd name="T78" fmla="*/ 794 w 782"/>
                    <a:gd name="T79" fmla="*/ 1 h 808"/>
                    <a:gd name="T80" fmla="*/ 607 w 782"/>
                    <a:gd name="T81" fmla="*/ 1 h 808"/>
                    <a:gd name="T82" fmla="*/ 327 w 782"/>
                    <a:gd name="T83" fmla="*/ 1 h 808"/>
                    <a:gd name="T84" fmla="*/ 118 w 782"/>
                    <a:gd name="T85" fmla="*/ 1 h 808"/>
                    <a:gd name="T86" fmla="*/ 34 w 782"/>
                    <a:gd name="T87" fmla="*/ 1 h 808"/>
                    <a:gd name="T88" fmla="*/ 0 w 782"/>
                    <a:gd name="T89" fmla="*/ 1 h 808"/>
                    <a:gd name="T90" fmla="*/ 0 w 782"/>
                    <a:gd name="T91" fmla="*/ 1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73" name="Freeform 150">
                  <a:extLst>
                    <a:ext uri="{FF2B5EF4-FFF2-40B4-BE49-F238E27FC236}">
                      <a16:creationId xmlns:a16="http://schemas.microsoft.com/office/drawing/2014/main" id="{C0BDAFAB-F3C0-46EA-81C1-17915751C22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4121048">
                  <a:off x="2675" y="2797"/>
                  <a:ext cx="1159" cy="461"/>
                </a:xfrm>
                <a:custGeom>
                  <a:avLst/>
                  <a:gdLst>
                    <a:gd name="T0" fmla="*/ 7136 w 992"/>
                    <a:gd name="T1" fmla="*/ 1 h 770"/>
                    <a:gd name="T2" fmla="*/ 7271 w 992"/>
                    <a:gd name="T3" fmla="*/ 1 h 770"/>
                    <a:gd name="T4" fmla="*/ 7771 w 992"/>
                    <a:gd name="T5" fmla="*/ 1 h 770"/>
                    <a:gd name="T6" fmla="*/ 8390 w 992"/>
                    <a:gd name="T7" fmla="*/ 1 h 770"/>
                    <a:gd name="T8" fmla="*/ 8757 w 992"/>
                    <a:gd name="T9" fmla="*/ 1 h 770"/>
                    <a:gd name="T10" fmla="*/ 8596 w 992"/>
                    <a:gd name="T11" fmla="*/ 1 h 770"/>
                    <a:gd name="T12" fmla="*/ 8254 w 992"/>
                    <a:gd name="T13" fmla="*/ 1 h 770"/>
                    <a:gd name="T14" fmla="*/ 7569 w 992"/>
                    <a:gd name="T15" fmla="*/ 1 h 770"/>
                    <a:gd name="T16" fmla="*/ 6723 w 992"/>
                    <a:gd name="T17" fmla="*/ 1 h 770"/>
                    <a:gd name="T18" fmla="*/ 6018 w 992"/>
                    <a:gd name="T19" fmla="*/ 1 h 770"/>
                    <a:gd name="T20" fmla="*/ 5228 w 992"/>
                    <a:gd name="T21" fmla="*/ 1 h 770"/>
                    <a:gd name="T22" fmla="*/ 4475 w 992"/>
                    <a:gd name="T23" fmla="*/ 1 h 770"/>
                    <a:gd name="T24" fmla="*/ 3903 w 992"/>
                    <a:gd name="T25" fmla="*/ 1 h 770"/>
                    <a:gd name="T26" fmla="*/ 3694 w 992"/>
                    <a:gd name="T27" fmla="*/ 1 h 770"/>
                    <a:gd name="T28" fmla="*/ 3462 w 992"/>
                    <a:gd name="T29" fmla="*/ 1 h 770"/>
                    <a:gd name="T30" fmla="*/ 3190 w 992"/>
                    <a:gd name="T31" fmla="*/ 1 h 770"/>
                    <a:gd name="T32" fmla="*/ 2986 w 992"/>
                    <a:gd name="T33" fmla="*/ 1 h 770"/>
                    <a:gd name="T34" fmla="*/ 2986 w 992"/>
                    <a:gd name="T35" fmla="*/ 1 h 770"/>
                    <a:gd name="T36" fmla="*/ 2845 w 992"/>
                    <a:gd name="T37" fmla="*/ 1 h 770"/>
                    <a:gd name="T38" fmla="*/ 2455 w 992"/>
                    <a:gd name="T39" fmla="*/ 1 h 770"/>
                    <a:gd name="T40" fmla="*/ 1973 w 992"/>
                    <a:gd name="T41" fmla="*/ 1 h 770"/>
                    <a:gd name="T42" fmla="*/ 1525 w 992"/>
                    <a:gd name="T43" fmla="*/ 1 h 770"/>
                    <a:gd name="T44" fmla="*/ 1012 w 992"/>
                    <a:gd name="T45" fmla="*/ 1 h 770"/>
                    <a:gd name="T46" fmla="*/ 234 w 992"/>
                    <a:gd name="T47" fmla="*/ 1 h 770"/>
                    <a:gd name="T48" fmla="*/ 0 w 992"/>
                    <a:gd name="T49" fmla="*/ 1 h 770"/>
                    <a:gd name="T50" fmla="*/ 0 w 992"/>
                    <a:gd name="T51" fmla="*/ 1 h 770"/>
                    <a:gd name="T52" fmla="*/ 348 w 992"/>
                    <a:gd name="T53" fmla="*/ 1 h 770"/>
                    <a:gd name="T54" fmla="*/ 722 w 992"/>
                    <a:gd name="T55" fmla="*/ 1 h 770"/>
                    <a:gd name="T56" fmla="*/ 1045 w 992"/>
                    <a:gd name="T57" fmla="*/ 1 h 770"/>
                    <a:gd name="T58" fmla="*/ 1667 w 992"/>
                    <a:gd name="T59" fmla="*/ 1 h 770"/>
                    <a:gd name="T60" fmla="*/ 2271 w 992"/>
                    <a:gd name="T61" fmla="*/ 1 h 770"/>
                    <a:gd name="T62" fmla="*/ 2845 w 992"/>
                    <a:gd name="T63" fmla="*/ 1 h 770"/>
                    <a:gd name="T64" fmla="*/ 3665 w 992"/>
                    <a:gd name="T65" fmla="*/ 0 h 770"/>
                    <a:gd name="T66" fmla="*/ 3694 w 992"/>
                    <a:gd name="T67" fmla="*/ 1 h 770"/>
                    <a:gd name="T68" fmla="*/ 3509 w 992"/>
                    <a:gd name="T69" fmla="*/ 1 h 770"/>
                    <a:gd name="T70" fmla="*/ 3462 w 992"/>
                    <a:gd name="T71" fmla="*/ 1 h 770"/>
                    <a:gd name="T72" fmla="*/ 3694 w 992"/>
                    <a:gd name="T73" fmla="*/ 1 h 770"/>
                    <a:gd name="T74" fmla="*/ 4080 w 992"/>
                    <a:gd name="T75" fmla="*/ 1 h 770"/>
                    <a:gd name="T76" fmla="*/ 4409 w 992"/>
                    <a:gd name="T77" fmla="*/ 1 h 770"/>
                    <a:gd name="T78" fmla="*/ 4928 w 992"/>
                    <a:gd name="T79" fmla="*/ 1 h 770"/>
                    <a:gd name="T80" fmla="*/ 5430 w 992"/>
                    <a:gd name="T81" fmla="*/ 1 h 770"/>
                    <a:gd name="T82" fmla="*/ 5943 w 992"/>
                    <a:gd name="T83" fmla="*/ 1 h 770"/>
                    <a:gd name="T84" fmla="*/ 6619 w 992"/>
                    <a:gd name="T85" fmla="*/ 1 h 770"/>
                    <a:gd name="T86" fmla="*/ 7065 w 992"/>
                    <a:gd name="T87" fmla="*/ 1 h 770"/>
                    <a:gd name="T88" fmla="*/ 7136 w 992"/>
                    <a:gd name="T89" fmla="*/ 1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74" name="Freeform 151">
                  <a:extLst>
                    <a:ext uri="{FF2B5EF4-FFF2-40B4-BE49-F238E27FC236}">
                      <a16:creationId xmlns:a16="http://schemas.microsoft.com/office/drawing/2014/main" id="{9479CD23-E53D-43F5-B9D8-B544047011A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414" y="1540"/>
                  <a:ext cx="474" cy="848"/>
                </a:xfrm>
                <a:custGeom>
                  <a:avLst/>
                  <a:gdLst>
                    <a:gd name="T0" fmla="*/ 2 w 699"/>
                    <a:gd name="T1" fmla="*/ 6 h 1216"/>
                    <a:gd name="T2" fmla="*/ 2 w 699"/>
                    <a:gd name="T3" fmla="*/ 7 h 1216"/>
                    <a:gd name="T4" fmla="*/ 2 w 699"/>
                    <a:gd name="T5" fmla="*/ 7 h 1216"/>
                    <a:gd name="T6" fmla="*/ 3 w 699"/>
                    <a:gd name="T7" fmla="*/ 7 h 1216"/>
                    <a:gd name="T8" fmla="*/ 3 w 699"/>
                    <a:gd name="T9" fmla="*/ 7 h 1216"/>
                    <a:gd name="T10" fmla="*/ 3 w 699"/>
                    <a:gd name="T11" fmla="*/ 8 h 1216"/>
                    <a:gd name="T12" fmla="*/ 3 w 699"/>
                    <a:gd name="T13" fmla="*/ 8 h 1216"/>
                    <a:gd name="T14" fmla="*/ 2 w 699"/>
                    <a:gd name="T15" fmla="*/ 7 h 1216"/>
                    <a:gd name="T16" fmla="*/ 1 w 699"/>
                    <a:gd name="T17" fmla="*/ 7 h 1216"/>
                    <a:gd name="T18" fmla="*/ 1 w 699"/>
                    <a:gd name="T19" fmla="*/ 6 h 1216"/>
                    <a:gd name="T20" fmla="*/ 1 w 699"/>
                    <a:gd name="T21" fmla="*/ 5 h 1216"/>
                    <a:gd name="T22" fmla="*/ 1 w 699"/>
                    <a:gd name="T23" fmla="*/ 4 h 1216"/>
                    <a:gd name="T24" fmla="*/ 1 w 699"/>
                    <a:gd name="T25" fmla="*/ 2 h 1216"/>
                    <a:gd name="T26" fmla="*/ 1 w 699"/>
                    <a:gd name="T27" fmla="*/ 2 h 1216"/>
                    <a:gd name="T28" fmla="*/ 1 w 699"/>
                    <a:gd name="T29" fmla="*/ 1 h 1216"/>
                    <a:gd name="T30" fmla="*/ 1 w 699"/>
                    <a:gd name="T31" fmla="*/ 1 h 1216"/>
                    <a:gd name="T32" fmla="*/ 0 w 699"/>
                    <a:gd name="T33" fmla="*/ 1 h 1216"/>
                    <a:gd name="T34" fmla="*/ 1 w 699"/>
                    <a:gd name="T35" fmla="*/ 1 h 1216"/>
                    <a:gd name="T36" fmla="*/ 1 w 699"/>
                    <a:gd name="T37" fmla="*/ 1 h 1216"/>
                    <a:gd name="T38" fmla="*/ 1 w 699"/>
                    <a:gd name="T39" fmla="*/ 1 h 1216"/>
                    <a:gd name="T40" fmla="*/ 1 w 699"/>
                    <a:gd name="T41" fmla="*/ 1 h 1216"/>
                    <a:gd name="T42" fmla="*/ 1 w 699"/>
                    <a:gd name="T43" fmla="*/ 1 h 1216"/>
                    <a:gd name="T44" fmla="*/ 1 w 699"/>
                    <a:gd name="T45" fmla="*/ 1 h 1216"/>
                    <a:gd name="T46" fmla="*/ 1 w 699"/>
                    <a:gd name="T47" fmla="*/ 1 h 1216"/>
                    <a:gd name="T48" fmla="*/ 1 w 699"/>
                    <a:gd name="T49" fmla="*/ 1 h 1216"/>
                    <a:gd name="T50" fmla="*/ 1 w 699"/>
                    <a:gd name="T51" fmla="*/ 1 h 1216"/>
                    <a:gd name="T52" fmla="*/ 1 w 699"/>
                    <a:gd name="T53" fmla="*/ 0 h 1216"/>
                    <a:gd name="T54" fmla="*/ 1 w 699"/>
                    <a:gd name="T55" fmla="*/ 1 h 1216"/>
                    <a:gd name="T56" fmla="*/ 1 w 699"/>
                    <a:gd name="T57" fmla="*/ 1 h 1216"/>
                    <a:gd name="T58" fmla="*/ 1 w 699"/>
                    <a:gd name="T59" fmla="*/ 1 h 1216"/>
                    <a:gd name="T60" fmla="*/ 1 w 699"/>
                    <a:gd name="T61" fmla="*/ 1 h 1216"/>
                    <a:gd name="T62" fmla="*/ 1 w 699"/>
                    <a:gd name="T63" fmla="*/ 1 h 1216"/>
                    <a:gd name="T64" fmla="*/ 1 w 699"/>
                    <a:gd name="T65" fmla="*/ 1 h 1216"/>
                    <a:gd name="T66" fmla="*/ 1 w 699"/>
                    <a:gd name="T67" fmla="*/ 1 h 1216"/>
                    <a:gd name="T68" fmla="*/ 1 w 699"/>
                    <a:gd name="T69" fmla="*/ 1 h 1216"/>
                    <a:gd name="T70" fmla="*/ 1 w 699"/>
                    <a:gd name="T71" fmla="*/ 1 h 1216"/>
                    <a:gd name="T72" fmla="*/ 1 w 699"/>
                    <a:gd name="T73" fmla="*/ 2 h 1216"/>
                    <a:gd name="T74" fmla="*/ 1 w 699"/>
                    <a:gd name="T75" fmla="*/ 3 h 1216"/>
                    <a:gd name="T76" fmla="*/ 1 w 699"/>
                    <a:gd name="T77" fmla="*/ 4 h 1216"/>
                    <a:gd name="T78" fmla="*/ 1 w 699"/>
                    <a:gd name="T79" fmla="*/ 5 h 1216"/>
                    <a:gd name="T80" fmla="*/ 1 w 699"/>
                    <a:gd name="T81" fmla="*/ 6 h 1216"/>
                    <a:gd name="T82" fmla="*/ 2 w 699"/>
                    <a:gd name="T83" fmla="*/ 6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75" name="Freeform 152">
                  <a:extLst>
                    <a:ext uri="{FF2B5EF4-FFF2-40B4-BE49-F238E27FC236}">
                      <a16:creationId xmlns:a16="http://schemas.microsoft.com/office/drawing/2014/main" id="{7C31DEB0-1B9F-4517-A25B-5540326C4C8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93" y="1150"/>
                  <a:ext cx="620" cy="708"/>
                </a:xfrm>
                <a:custGeom>
                  <a:avLst/>
                  <a:gdLst>
                    <a:gd name="T0" fmla="*/ 1 w 915"/>
                    <a:gd name="T1" fmla="*/ 1 h 1139"/>
                    <a:gd name="T2" fmla="*/ 0 w 915"/>
                    <a:gd name="T3" fmla="*/ 1 h 1139"/>
                    <a:gd name="T4" fmla="*/ 1 w 915"/>
                    <a:gd name="T5" fmla="*/ 1 h 1139"/>
                    <a:gd name="T6" fmla="*/ 1 w 915"/>
                    <a:gd name="T7" fmla="*/ 1 h 1139"/>
                    <a:gd name="T8" fmla="*/ 1 w 915"/>
                    <a:gd name="T9" fmla="*/ 1 h 1139"/>
                    <a:gd name="T10" fmla="*/ 1 w 915"/>
                    <a:gd name="T11" fmla="*/ 1 h 1139"/>
                    <a:gd name="T12" fmla="*/ 2 w 915"/>
                    <a:gd name="T13" fmla="*/ 1 h 1139"/>
                    <a:gd name="T14" fmla="*/ 3 w 915"/>
                    <a:gd name="T15" fmla="*/ 1 h 1139"/>
                    <a:gd name="T16" fmla="*/ 3 w 915"/>
                    <a:gd name="T17" fmla="*/ 1 h 1139"/>
                    <a:gd name="T18" fmla="*/ 3 w 915"/>
                    <a:gd name="T19" fmla="*/ 1 h 1139"/>
                    <a:gd name="T20" fmla="*/ 3 w 915"/>
                    <a:gd name="T21" fmla="*/ 1 h 1139"/>
                    <a:gd name="T22" fmla="*/ 3 w 915"/>
                    <a:gd name="T23" fmla="*/ 1 h 1139"/>
                    <a:gd name="T24" fmla="*/ 3 w 915"/>
                    <a:gd name="T25" fmla="*/ 1 h 1139"/>
                    <a:gd name="T26" fmla="*/ 4 w 915"/>
                    <a:gd name="T27" fmla="*/ 1 h 1139"/>
                    <a:gd name="T28" fmla="*/ 4 w 915"/>
                    <a:gd name="T29" fmla="*/ 1 h 1139"/>
                    <a:gd name="T30" fmla="*/ 3 w 915"/>
                    <a:gd name="T31" fmla="*/ 1 h 1139"/>
                    <a:gd name="T32" fmla="*/ 3 w 915"/>
                    <a:gd name="T33" fmla="*/ 1 h 1139"/>
                    <a:gd name="T34" fmla="*/ 3 w 915"/>
                    <a:gd name="T35" fmla="*/ 1 h 1139"/>
                    <a:gd name="T36" fmla="*/ 3 w 915"/>
                    <a:gd name="T37" fmla="*/ 1 h 1139"/>
                    <a:gd name="T38" fmla="*/ 3 w 915"/>
                    <a:gd name="T39" fmla="*/ 1 h 1139"/>
                    <a:gd name="T40" fmla="*/ 3 w 915"/>
                    <a:gd name="T41" fmla="*/ 1 h 1139"/>
                    <a:gd name="T42" fmla="*/ 3 w 915"/>
                    <a:gd name="T43" fmla="*/ 1 h 1139"/>
                    <a:gd name="T44" fmla="*/ 3 w 915"/>
                    <a:gd name="T45" fmla="*/ 1 h 1139"/>
                    <a:gd name="T46" fmla="*/ 3 w 915"/>
                    <a:gd name="T47" fmla="*/ 0 h 1139"/>
                    <a:gd name="T48" fmla="*/ 3 w 915"/>
                    <a:gd name="T49" fmla="*/ 1 h 1139"/>
                    <a:gd name="T50" fmla="*/ 3 w 915"/>
                    <a:gd name="T51" fmla="*/ 1 h 1139"/>
                    <a:gd name="T52" fmla="*/ 3 w 915"/>
                    <a:gd name="T53" fmla="*/ 1 h 1139"/>
                    <a:gd name="T54" fmla="*/ 3 w 915"/>
                    <a:gd name="T55" fmla="*/ 1 h 1139"/>
                    <a:gd name="T56" fmla="*/ 3 w 915"/>
                    <a:gd name="T57" fmla="*/ 1 h 1139"/>
                    <a:gd name="T58" fmla="*/ 3 w 915"/>
                    <a:gd name="T59" fmla="*/ 1 h 1139"/>
                    <a:gd name="T60" fmla="*/ 3 w 915"/>
                    <a:gd name="T61" fmla="*/ 1 h 1139"/>
                    <a:gd name="T62" fmla="*/ 3 w 915"/>
                    <a:gd name="T63" fmla="*/ 1 h 1139"/>
                    <a:gd name="T64" fmla="*/ 3 w 915"/>
                    <a:gd name="T65" fmla="*/ 1 h 1139"/>
                    <a:gd name="T66" fmla="*/ 3 w 915"/>
                    <a:gd name="T67" fmla="*/ 1 h 1139"/>
                    <a:gd name="T68" fmla="*/ 3 w 915"/>
                    <a:gd name="T69" fmla="*/ 1 h 1139"/>
                    <a:gd name="T70" fmla="*/ 3 w 915"/>
                    <a:gd name="T71" fmla="*/ 1 h 1139"/>
                    <a:gd name="T72" fmla="*/ 3 w 915"/>
                    <a:gd name="T73" fmla="*/ 1 h 1139"/>
                    <a:gd name="T74" fmla="*/ 2 w 915"/>
                    <a:gd name="T75" fmla="*/ 1 h 1139"/>
                    <a:gd name="T76" fmla="*/ 2 w 915"/>
                    <a:gd name="T77" fmla="*/ 1 h 1139"/>
                    <a:gd name="T78" fmla="*/ 2 w 915"/>
                    <a:gd name="T79" fmla="*/ 1 h 1139"/>
                    <a:gd name="T80" fmla="*/ 1 w 915"/>
                    <a:gd name="T81" fmla="*/ 1 h 1139"/>
                    <a:gd name="T82" fmla="*/ 1 w 915"/>
                    <a:gd name="T83" fmla="*/ 1 h 1139"/>
                    <a:gd name="T84" fmla="*/ 1 w 915"/>
                    <a:gd name="T85" fmla="*/ 1 h 1139"/>
                    <a:gd name="T86" fmla="*/ 1 w 915"/>
                    <a:gd name="T87" fmla="*/ 1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1499560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47" grpId="0" animBg="1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Rectangle 6">
            <a:extLst>
              <a:ext uri="{FF2B5EF4-FFF2-40B4-BE49-F238E27FC236}">
                <a16:creationId xmlns:a16="http://schemas.microsoft.com/office/drawing/2014/main" id="{BD717A5C-7BB4-4450-AA33-39C77D208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93CDE0CD-4A43-429C-8A59-ED66A8E26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03CC03B1-03FE-4EB3-979D-7F9D041FC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pic>
        <p:nvPicPr>
          <p:cNvPr id="60" name="Picture 9" descr="02-153">
            <a:extLst>
              <a:ext uri="{FF2B5EF4-FFF2-40B4-BE49-F238E27FC236}">
                <a16:creationId xmlns:a16="http://schemas.microsoft.com/office/drawing/2014/main" id="{85C0F92A-B9E0-459E-8C82-FBB3A64C38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0200" y="152400"/>
            <a:ext cx="3619481" cy="17976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" name="Oval 76">
            <a:extLst>
              <a:ext uri="{FF2B5EF4-FFF2-40B4-BE49-F238E27FC236}">
                <a16:creationId xmlns:a16="http://schemas.microsoft.com/office/drawing/2014/main" id="{C769B9CE-4613-4878-A772-3A8ED57DC41C}"/>
              </a:ext>
            </a:extLst>
          </p:cNvPr>
          <p:cNvSpPr/>
          <p:nvPr/>
        </p:nvSpPr>
        <p:spPr bwMode="auto">
          <a:xfrm>
            <a:off x="5585792" y="1412059"/>
            <a:ext cx="3303104" cy="318981"/>
          </a:xfrm>
          <a:prstGeom prst="ellips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pic>
        <p:nvPicPr>
          <p:cNvPr id="87" name="Picture 2" descr="http://www.swordofthespirit.net/bulwark/mosesbush.gif">
            <a:extLst>
              <a:ext uri="{FF2B5EF4-FFF2-40B4-BE49-F238E27FC236}">
                <a16:creationId xmlns:a16="http://schemas.microsoft.com/office/drawing/2014/main" id="{DE8F87AE-A8E1-43BB-ABA7-5ADD7EE59B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4800600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5" name="AutoShape 55">
            <a:extLst>
              <a:ext uri="{FF2B5EF4-FFF2-40B4-BE49-F238E27FC236}">
                <a16:creationId xmlns:a16="http://schemas.microsoft.com/office/drawing/2014/main" id="{40B7F1A9-C849-44F1-BD97-9CFDA5D18B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5940" y="2685869"/>
            <a:ext cx="5334000" cy="1295400"/>
          </a:xfrm>
          <a:prstGeom prst="wedgeRoundRectCallout">
            <a:avLst>
              <a:gd name="adj1" fmla="val -56732"/>
              <a:gd name="adj2" fmla="val -26240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 must combine my friend’s answers to their sub-instances</a:t>
            </a:r>
          </a:p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to obtain an answer to my instance.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4E93D848-2201-48AE-AC78-113072A792E9}"/>
              </a:ext>
            </a:extLst>
          </p:cNvPr>
          <p:cNvGrpSpPr/>
          <p:nvPr/>
        </p:nvGrpSpPr>
        <p:grpSpPr>
          <a:xfrm>
            <a:off x="1836410" y="4190883"/>
            <a:ext cx="6545590" cy="1524117"/>
            <a:chOff x="1446112" y="5410083"/>
            <a:chExt cx="6545590" cy="1524117"/>
          </a:xfrm>
        </p:grpSpPr>
        <p:grpSp>
          <p:nvGrpSpPr>
            <p:cNvPr id="62" name="Group 137">
              <a:extLst>
                <a:ext uri="{FF2B5EF4-FFF2-40B4-BE49-F238E27FC236}">
                  <a16:creationId xmlns:a16="http://schemas.microsoft.com/office/drawing/2014/main" id="{2287058D-B261-432E-8A30-209BF1751B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3735" y="5734049"/>
              <a:ext cx="5287967" cy="1200151"/>
              <a:chOff x="2160" y="1870"/>
              <a:chExt cx="3331" cy="756"/>
            </a:xfrm>
          </p:grpSpPr>
          <p:sp>
            <p:nvSpPr>
              <p:cNvPr id="105" name="Text Box 138">
                <a:extLst>
                  <a:ext uri="{FF2B5EF4-FFF2-40B4-BE49-F238E27FC236}">
                    <a16:creationId xmlns:a16="http://schemas.microsoft.com/office/drawing/2014/main" id="{1C5F1E42-BB83-444F-830D-B0024654E3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665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99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itchFamily="18" charset="0"/>
                  </a:rPr>
                  <a:t> 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106" name="Text Box 139">
                <a:extLst>
                  <a:ext uri="{FF2B5EF4-FFF2-40B4-BE49-F238E27FC236}">
                    <a16:creationId xmlns:a16="http://schemas.microsoft.com/office/drawing/2014/main" id="{D162ADDA-E896-4A16-837B-8AE67983BB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091"/>
                <a:ext cx="1288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sp>
            <p:nvSpPr>
              <p:cNvPr id="107" name="AutoShape 140">
                <a:extLst>
                  <a:ext uri="{FF2B5EF4-FFF2-40B4-BE49-F238E27FC236}">
                    <a16:creationId xmlns:a16="http://schemas.microsoft.com/office/drawing/2014/main" id="{68559AEC-64E2-4758-9BD2-764E85248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63" name="Group 62">
              <a:extLst>
                <a:ext uri="{FF2B5EF4-FFF2-40B4-BE49-F238E27FC236}">
                  <a16:creationId xmlns:a16="http://schemas.microsoft.com/office/drawing/2014/main" id="{523F724D-C525-4A25-8B66-FE04515600BD}"/>
                </a:ext>
              </a:extLst>
            </p:cNvPr>
            <p:cNvGrpSpPr/>
            <p:nvPr/>
          </p:nvGrpSpPr>
          <p:grpSpPr>
            <a:xfrm>
              <a:off x="1446112" y="5615736"/>
              <a:ext cx="1194486" cy="1169988"/>
              <a:chOff x="1446112" y="5615736"/>
              <a:chExt cx="1194486" cy="1169988"/>
            </a:xfrm>
          </p:grpSpPr>
          <p:pic>
            <p:nvPicPr>
              <p:cNvPr id="65" name="Picture 33">
                <a:extLst>
                  <a:ext uri="{FF2B5EF4-FFF2-40B4-BE49-F238E27FC236}">
                    <a16:creationId xmlns:a16="http://schemas.microsoft.com/office/drawing/2014/main" id="{DBE3AE4A-EA32-4F3C-8767-26193849EAF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48266" y="6067958"/>
                <a:ext cx="592332" cy="534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6" name="Picture 33">
                <a:extLst>
                  <a:ext uri="{FF2B5EF4-FFF2-40B4-BE49-F238E27FC236}">
                    <a16:creationId xmlns:a16="http://schemas.microsoft.com/office/drawing/2014/main" id="{D721ED00-3BB2-496E-830B-5BE2DE6FCBF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90187" y="5961524"/>
                <a:ext cx="453961" cy="4098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78" name="Group 142">
                <a:extLst>
                  <a:ext uri="{FF2B5EF4-FFF2-40B4-BE49-F238E27FC236}">
                    <a16:creationId xmlns:a16="http://schemas.microsoft.com/office/drawing/2014/main" id="{C24099F6-A820-4597-9497-35B3C17B0C3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446112" y="5615736"/>
                <a:ext cx="1169988" cy="1169988"/>
                <a:chOff x="2496" y="1104"/>
                <a:chExt cx="912" cy="912"/>
              </a:xfrm>
            </p:grpSpPr>
            <p:grpSp>
              <p:nvGrpSpPr>
                <p:cNvPr id="86" name="Group 146">
                  <a:extLst>
                    <a:ext uri="{FF2B5EF4-FFF2-40B4-BE49-F238E27FC236}">
                      <a16:creationId xmlns:a16="http://schemas.microsoft.com/office/drawing/2014/main" id="{0C2A65EC-EED3-4F73-8F51-9EF5C3899A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2360341">
                  <a:off x="2763" y="1259"/>
                  <a:ext cx="421" cy="527"/>
                  <a:chOff x="2227" y="1194"/>
                  <a:chExt cx="1944" cy="2413"/>
                </a:xfrm>
              </p:grpSpPr>
              <p:sp>
                <p:nvSpPr>
                  <p:cNvPr id="89" name="Freeform 147">
                    <a:extLst>
                      <a:ext uri="{FF2B5EF4-FFF2-40B4-BE49-F238E27FC236}">
                        <a16:creationId xmlns:a16="http://schemas.microsoft.com/office/drawing/2014/main" id="{246F2096-4505-4287-92EE-CC8EB8E2D55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2 w 600"/>
                      <a:gd name="T37" fmla="*/ 1 h 608"/>
                      <a:gd name="T38" fmla="*/ 2 w 600"/>
                      <a:gd name="T39" fmla="*/ 1 h 608"/>
                      <a:gd name="T40" fmla="*/ 2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90" name="Freeform 148">
                    <a:extLst>
                      <a:ext uri="{FF2B5EF4-FFF2-40B4-BE49-F238E27FC236}">
                        <a16:creationId xmlns:a16="http://schemas.microsoft.com/office/drawing/2014/main" id="{3243ACD2-CB36-44DD-8520-400FACAA240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2 w 619"/>
                      <a:gd name="T7" fmla="*/ 0 h 1085"/>
                      <a:gd name="T8" fmla="*/ 2 w 619"/>
                      <a:gd name="T9" fmla="*/ 1 h 1085"/>
                      <a:gd name="T10" fmla="*/ 2 w 619"/>
                      <a:gd name="T11" fmla="*/ 1 h 1085"/>
                      <a:gd name="T12" fmla="*/ 2 w 619"/>
                      <a:gd name="T13" fmla="*/ 1 h 1085"/>
                      <a:gd name="T14" fmla="*/ 2 w 619"/>
                      <a:gd name="T15" fmla="*/ 2 h 1085"/>
                      <a:gd name="T16" fmla="*/ 2 w 619"/>
                      <a:gd name="T17" fmla="*/ 3 h 1085"/>
                      <a:gd name="T18" fmla="*/ 1 w 619"/>
                      <a:gd name="T19" fmla="*/ 3 h 1085"/>
                      <a:gd name="T20" fmla="*/ 1 w 619"/>
                      <a:gd name="T21" fmla="*/ 4 h 1085"/>
                      <a:gd name="T22" fmla="*/ 1 w 619"/>
                      <a:gd name="T23" fmla="*/ 5 h 1085"/>
                      <a:gd name="T24" fmla="*/ 2 w 619"/>
                      <a:gd name="T25" fmla="*/ 5 h 1085"/>
                      <a:gd name="T26" fmla="*/ 2 w 619"/>
                      <a:gd name="T27" fmla="*/ 6 h 1085"/>
                      <a:gd name="T28" fmla="*/ 1 w 619"/>
                      <a:gd name="T29" fmla="*/ 7 h 1085"/>
                      <a:gd name="T30" fmla="*/ 1 w 619"/>
                      <a:gd name="T31" fmla="*/ 7 h 1085"/>
                      <a:gd name="T32" fmla="*/ 1 w 619"/>
                      <a:gd name="T33" fmla="*/ 7 h 1085"/>
                      <a:gd name="T34" fmla="*/ 1 w 619"/>
                      <a:gd name="T35" fmla="*/ 7 h 1085"/>
                      <a:gd name="T36" fmla="*/ 1 w 619"/>
                      <a:gd name="T37" fmla="*/ 7 h 1085"/>
                      <a:gd name="T38" fmla="*/ 1 w 619"/>
                      <a:gd name="T39" fmla="*/ 6 h 1085"/>
                      <a:gd name="T40" fmla="*/ 0 w 619"/>
                      <a:gd name="T41" fmla="*/ 5 h 1085"/>
                      <a:gd name="T42" fmla="*/ 1 w 619"/>
                      <a:gd name="T43" fmla="*/ 4 h 1085"/>
                      <a:gd name="T44" fmla="*/ 1 w 619"/>
                      <a:gd name="T45" fmla="*/ 3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101" name="Freeform 149">
                    <a:extLst>
                      <a:ext uri="{FF2B5EF4-FFF2-40B4-BE49-F238E27FC236}">
                        <a16:creationId xmlns:a16="http://schemas.microsoft.com/office/drawing/2014/main" id="{1E8B1BA8-6BD5-4369-A293-DBEE612A27BA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13 w 782"/>
                      <a:gd name="T3" fmla="*/ 0 h 808"/>
                      <a:gd name="T4" fmla="*/ 275 w 782"/>
                      <a:gd name="T5" fmla="*/ 0 h 808"/>
                      <a:gd name="T6" fmla="*/ 580 w 782"/>
                      <a:gd name="T7" fmla="*/ 1 h 808"/>
                      <a:gd name="T8" fmla="*/ 941 w 782"/>
                      <a:gd name="T9" fmla="*/ 1 h 808"/>
                      <a:gd name="T10" fmla="*/ 1074 w 782"/>
                      <a:gd name="T11" fmla="*/ 1 h 808"/>
                      <a:gd name="T12" fmla="*/ 1135 w 782"/>
                      <a:gd name="T13" fmla="*/ 1 h 808"/>
                      <a:gd name="T14" fmla="*/ 1147 w 782"/>
                      <a:gd name="T15" fmla="*/ 1 h 808"/>
                      <a:gd name="T16" fmla="*/ 1107 w 782"/>
                      <a:gd name="T17" fmla="*/ 1 h 808"/>
                      <a:gd name="T18" fmla="*/ 995 w 782"/>
                      <a:gd name="T19" fmla="*/ 1 h 808"/>
                      <a:gd name="T20" fmla="*/ 851 w 782"/>
                      <a:gd name="T21" fmla="*/ 1 h 808"/>
                      <a:gd name="T22" fmla="*/ 746 w 782"/>
                      <a:gd name="T23" fmla="*/ 1 h 808"/>
                      <a:gd name="T24" fmla="*/ 698 w 782"/>
                      <a:gd name="T25" fmla="*/ 1 h 808"/>
                      <a:gd name="T26" fmla="*/ 667 w 782"/>
                      <a:gd name="T27" fmla="*/ 1 h 808"/>
                      <a:gd name="T28" fmla="*/ 678 w 782"/>
                      <a:gd name="T29" fmla="*/ 2 h 808"/>
                      <a:gd name="T30" fmla="*/ 686 w 782"/>
                      <a:gd name="T31" fmla="*/ 2 h 808"/>
                      <a:gd name="T32" fmla="*/ 815 w 782"/>
                      <a:gd name="T33" fmla="*/ 2 h 808"/>
                      <a:gd name="T34" fmla="*/ 1019 w 782"/>
                      <a:gd name="T35" fmla="*/ 2 h 808"/>
                      <a:gd name="T36" fmla="*/ 1147 w 782"/>
                      <a:gd name="T37" fmla="*/ 2 h 808"/>
                      <a:gd name="T38" fmla="*/ 1283 w 782"/>
                      <a:gd name="T39" fmla="*/ 2 h 808"/>
                      <a:gd name="T40" fmla="*/ 1325 w 782"/>
                      <a:gd name="T41" fmla="*/ 2 h 808"/>
                      <a:gd name="T42" fmla="*/ 1283 w 782"/>
                      <a:gd name="T43" fmla="*/ 2 h 808"/>
                      <a:gd name="T44" fmla="*/ 1228 w 782"/>
                      <a:gd name="T45" fmla="*/ 2 h 808"/>
                      <a:gd name="T46" fmla="*/ 1135 w 782"/>
                      <a:gd name="T47" fmla="*/ 2 h 808"/>
                      <a:gd name="T48" fmla="*/ 1013 w 782"/>
                      <a:gd name="T49" fmla="*/ 2 h 808"/>
                      <a:gd name="T50" fmla="*/ 881 w 782"/>
                      <a:gd name="T51" fmla="*/ 2 h 808"/>
                      <a:gd name="T52" fmla="*/ 667 w 782"/>
                      <a:gd name="T53" fmla="*/ 2 h 808"/>
                      <a:gd name="T54" fmla="*/ 601 w 782"/>
                      <a:gd name="T55" fmla="*/ 2 h 808"/>
                      <a:gd name="T56" fmla="*/ 566 w 782"/>
                      <a:gd name="T57" fmla="*/ 2 h 808"/>
                      <a:gd name="T58" fmla="*/ 566 w 782"/>
                      <a:gd name="T59" fmla="*/ 2 h 808"/>
                      <a:gd name="T60" fmla="*/ 566 w 782"/>
                      <a:gd name="T61" fmla="*/ 1 h 808"/>
                      <a:gd name="T62" fmla="*/ 658 w 782"/>
                      <a:gd name="T63" fmla="*/ 1 h 808"/>
                      <a:gd name="T64" fmla="*/ 794 w 782"/>
                      <a:gd name="T65" fmla="*/ 1 h 808"/>
                      <a:gd name="T66" fmla="*/ 915 w 782"/>
                      <a:gd name="T67" fmla="*/ 1 h 808"/>
                      <a:gd name="T68" fmla="*/ 990 w 782"/>
                      <a:gd name="T69" fmla="*/ 1 h 808"/>
                      <a:gd name="T70" fmla="*/ 1029 w 782"/>
                      <a:gd name="T71" fmla="*/ 1 h 808"/>
                      <a:gd name="T72" fmla="*/ 1013 w 782"/>
                      <a:gd name="T73" fmla="*/ 1 h 808"/>
                      <a:gd name="T74" fmla="*/ 957 w 782"/>
                      <a:gd name="T75" fmla="*/ 1 h 808"/>
                      <a:gd name="T76" fmla="*/ 881 w 782"/>
                      <a:gd name="T77" fmla="*/ 1 h 808"/>
                      <a:gd name="T78" fmla="*/ 794 w 782"/>
                      <a:gd name="T79" fmla="*/ 1 h 808"/>
                      <a:gd name="T80" fmla="*/ 607 w 782"/>
                      <a:gd name="T81" fmla="*/ 1 h 808"/>
                      <a:gd name="T82" fmla="*/ 327 w 782"/>
                      <a:gd name="T83" fmla="*/ 1 h 808"/>
                      <a:gd name="T84" fmla="*/ 118 w 782"/>
                      <a:gd name="T85" fmla="*/ 1 h 808"/>
                      <a:gd name="T86" fmla="*/ 34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102" name="Freeform 150">
                    <a:extLst>
                      <a:ext uri="{FF2B5EF4-FFF2-40B4-BE49-F238E27FC236}">
                        <a16:creationId xmlns:a16="http://schemas.microsoft.com/office/drawing/2014/main" id="{595840AB-1BD1-4B3C-B408-49DD68D6152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7136 w 992"/>
                      <a:gd name="T1" fmla="*/ 1 h 770"/>
                      <a:gd name="T2" fmla="*/ 7271 w 992"/>
                      <a:gd name="T3" fmla="*/ 1 h 770"/>
                      <a:gd name="T4" fmla="*/ 7771 w 992"/>
                      <a:gd name="T5" fmla="*/ 1 h 770"/>
                      <a:gd name="T6" fmla="*/ 8390 w 992"/>
                      <a:gd name="T7" fmla="*/ 1 h 770"/>
                      <a:gd name="T8" fmla="*/ 8757 w 992"/>
                      <a:gd name="T9" fmla="*/ 1 h 770"/>
                      <a:gd name="T10" fmla="*/ 8596 w 992"/>
                      <a:gd name="T11" fmla="*/ 1 h 770"/>
                      <a:gd name="T12" fmla="*/ 8254 w 992"/>
                      <a:gd name="T13" fmla="*/ 1 h 770"/>
                      <a:gd name="T14" fmla="*/ 7569 w 992"/>
                      <a:gd name="T15" fmla="*/ 1 h 770"/>
                      <a:gd name="T16" fmla="*/ 6723 w 992"/>
                      <a:gd name="T17" fmla="*/ 1 h 770"/>
                      <a:gd name="T18" fmla="*/ 6018 w 992"/>
                      <a:gd name="T19" fmla="*/ 1 h 770"/>
                      <a:gd name="T20" fmla="*/ 5228 w 992"/>
                      <a:gd name="T21" fmla="*/ 1 h 770"/>
                      <a:gd name="T22" fmla="*/ 4475 w 992"/>
                      <a:gd name="T23" fmla="*/ 1 h 770"/>
                      <a:gd name="T24" fmla="*/ 3903 w 992"/>
                      <a:gd name="T25" fmla="*/ 1 h 770"/>
                      <a:gd name="T26" fmla="*/ 3694 w 992"/>
                      <a:gd name="T27" fmla="*/ 1 h 770"/>
                      <a:gd name="T28" fmla="*/ 3462 w 992"/>
                      <a:gd name="T29" fmla="*/ 1 h 770"/>
                      <a:gd name="T30" fmla="*/ 3190 w 992"/>
                      <a:gd name="T31" fmla="*/ 1 h 770"/>
                      <a:gd name="T32" fmla="*/ 2986 w 992"/>
                      <a:gd name="T33" fmla="*/ 1 h 770"/>
                      <a:gd name="T34" fmla="*/ 2986 w 992"/>
                      <a:gd name="T35" fmla="*/ 1 h 770"/>
                      <a:gd name="T36" fmla="*/ 2845 w 992"/>
                      <a:gd name="T37" fmla="*/ 1 h 770"/>
                      <a:gd name="T38" fmla="*/ 2455 w 992"/>
                      <a:gd name="T39" fmla="*/ 1 h 770"/>
                      <a:gd name="T40" fmla="*/ 1973 w 992"/>
                      <a:gd name="T41" fmla="*/ 1 h 770"/>
                      <a:gd name="T42" fmla="*/ 1525 w 992"/>
                      <a:gd name="T43" fmla="*/ 1 h 770"/>
                      <a:gd name="T44" fmla="*/ 1012 w 992"/>
                      <a:gd name="T45" fmla="*/ 1 h 770"/>
                      <a:gd name="T46" fmla="*/ 234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348 w 992"/>
                      <a:gd name="T53" fmla="*/ 1 h 770"/>
                      <a:gd name="T54" fmla="*/ 722 w 992"/>
                      <a:gd name="T55" fmla="*/ 1 h 770"/>
                      <a:gd name="T56" fmla="*/ 1045 w 992"/>
                      <a:gd name="T57" fmla="*/ 1 h 770"/>
                      <a:gd name="T58" fmla="*/ 1667 w 992"/>
                      <a:gd name="T59" fmla="*/ 1 h 770"/>
                      <a:gd name="T60" fmla="*/ 2271 w 992"/>
                      <a:gd name="T61" fmla="*/ 1 h 770"/>
                      <a:gd name="T62" fmla="*/ 2845 w 992"/>
                      <a:gd name="T63" fmla="*/ 1 h 770"/>
                      <a:gd name="T64" fmla="*/ 3665 w 992"/>
                      <a:gd name="T65" fmla="*/ 0 h 770"/>
                      <a:gd name="T66" fmla="*/ 3694 w 992"/>
                      <a:gd name="T67" fmla="*/ 1 h 770"/>
                      <a:gd name="T68" fmla="*/ 3509 w 992"/>
                      <a:gd name="T69" fmla="*/ 1 h 770"/>
                      <a:gd name="T70" fmla="*/ 3462 w 992"/>
                      <a:gd name="T71" fmla="*/ 1 h 770"/>
                      <a:gd name="T72" fmla="*/ 3694 w 992"/>
                      <a:gd name="T73" fmla="*/ 1 h 770"/>
                      <a:gd name="T74" fmla="*/ 4080 w 992"/>
                      <a:gd name="T75" fmla="*/ 1 h 770"/>
                      <a:gd name="T76" fmla="*/ 4409 w 992"/>
                      <a:gd name="T77" fmla="*/ 1 h 770"/>
                      <a:gd name="T78" fmla="*/ 4928 w 992"/>
                      <a:gd name="T79" fmla="*/ 1 h 770"/>
                      <a:gd name="T80" fmla="*/ 5430 w 992"/>
                      <a:gd name="T81" fmla="*/ 1 h 770"/>
                      <a:gd name="T82" fmla="*/ 5943 w 992"/>
                      <a:gd name="T83" fmla="*/ 1 h 770"/>
                      <a:gd name="T84" fmla="*/ 6619 w 992"/>
                      <a:gd name="T85" fmla="*/ 1 h 770"/>
                      <a:gd name="T86" fmla="*/ 7065 w 992"/>
                      <a:gd name="T87" fmla="*/ 1 h 770"/>
                      <a:gd name="T88" fmla="*/ 7136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103" name="Freeform 151">
                    <a:extLst>
                      <a:ext uri="{FF2B5EF4-FFF2-40B4-BE49-F238E27FC236}">
                        <a16:creationId xmlns:a16="http://schemas.microsoft.com/office/drawing/2014/main" id="{F052C693-3DF7-4135-BFA4-348C767EDF5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2 w 699"/>
                      <a:gd name="T1" fmla="*/ 6 h 1216"/>
                      <a:gd name="T2" fmla="*/ 2 w 699"/>
                      <a:gd name="T3" fmla="*/ 7 h 1216"/>
                      <a:gd name="T4" fmla="*/ 2 w 699"/>
                      <a:gd name="T5" fmla="*/ 7 h 1216"/>
                      <a:gd name="T6" fmla="*/ 3 w 699"/>
                      <a:gd name="T7" fmla="*/ 7 h 1216"/>
                      <a:gd name="T8" fmla="*/ 3 w 699"/>
                      <a:gd name="T9" fmla="*/ 7 h 1216"/>
                      <a:gd name="T10" fmla="*/ 3 w 699"/>
                      <a:gd name="T11" fmla="*/ 8 h 1216"/>
                      <a:gd name="T12" fmla="*/ 3 w 699"/>
                      <a:gd name="T13" fmla="*/ 8 h 1216"/>
                      <a:gd name="T14" fmla="*/ 2 w 699"/>
                      <a:gd name="T15" fmla="*/ 7 h 1216"/>
                      <a:gd name="T16" fmla="*/ 1 w 699"/>
                      <a:gd name="T17" fmla="*/ 7 h 1216"/>
                      <a:gd name="T18" fmla="*/ 1 w 699"/>
                      <a:gd name="T19" fmla="*/ 6 h 1216"/>
                      <a:gd name="T20" fmla="*/ 1 w 699"/>
                      <a:gd name="T21" fmla="*/ 5 h 1216"/>
                      <a:gd name="T22" fmla="*/ 1 w 699"/>
                      <a:gd name="T23" fmla="*/ 4 h 1216"/>
                      <a:gd name="T24" fmla="*/ 1 w 699"/>
                      <a:gd name="T25" fmla="*/ 2 h 1216"/>
                      <a:gd name="T26" fmla="*/ 1 w 699"/>
                      <a:gd name="T27" fmla="*/ 2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2 h 1216"/>
                      <a:gd name="T74" fmla="*/ 1 w 699"/>
                      <a:gd name="T75" fmla="*/ 3 h 1216"/>
                      <a:gd name="T76" fmla="*/ 1 w 699"/>
                      <a:gd name="T77" fmla="*/ 4 h 1216"/>
                      <a:gd name="T78" fmla="*/ 1 w 699"/>
                      <a:gd name="T79" fmla="*/ 5 h 1216"/>
                      <a:gd name="T80" fmla="*/ 1 w 699"/>
                      <a:gd name="T81" fmla="*/ 6 h 1216"/>
                      <a:gd name="T82" fmla="*/ 2 w 699"/>
                      <a:gd name="T83" fmla="*/ 6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104" name="Freeform 152">
                    <a:extLst>
                      <a:ext uri="{FF2B5EF4-FFF2-40B4-BE49-F238E27FC236}">
                        <a16:creationId xmlns:a16="http://schemas.microsoft.com/office/drawing/2014/main" id="{1843C5C5-0532-4145-8E02-3376D482339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2 w 915"/>
                      <a:gd name="T13" fmla="*/ 1 h 1139"/>
                      <a:gd name="T14" fmla="*/ 3 w 915"/>
                      <a:gd name="T15" fmla="*/ 1 h 1139"/>
                      <a:gd name="T16" fmla="*/ 3 w 915"/>
                      <a:gd name="T17" fmla="*/ 1 h 1139"/>
                      <a:gd name="T18" fmla="*/ 3 w 915"/>
                      <a:gd name="T19" fmla="*/ 1 h 1139"/>
                      <a:gd name="T20" fmla="*/ 3 w 915"/>
                      <a:gd name="T21" fmla="*/ 1 h 1139"/>
                      <a:gd name="T22" fmla="*/ 3 w 915"/>
                      <a:gd name="T23" fmla="*/ 1 h 1139"/>
                      <a:gd name="T24" fmla="*/ 3 w 915"/>
                      <a:gd name="T25" fmla="*/ 1 h 1139"/>
                      <a:gd name="T26" fmla="*/ 4 w 915"/>
                      <a:gd name="T27" fmla="*/ 1 h 1139"/>
                      <a:gd name="T28" fmla="*/ 4 w 915"/>
                      <a:gd name="T29" fmla="*/ 1 h 1139"/>
                      <a:gd name="T30" fmla="*/ 3 w 915"/>
                      <a:gd name="T31" fmla="*/ 1 h 1139"/>
                      <a:gd name="T32" fmla="*/ 3 w 915"/>
                      <a:gd name="T33" fmla="*/ 1 h 1139"/>
                      <a:gd name="T34" fmla="*/ 3 w 915"/>
                      <a:gd name="T35" fmla="*/ 1 h 1139"/>
                      <a:gd name="T36" fmla="*/ 3 w 915"/>
                      <a:gd name="T37" fmla="*/ 1 h 1139"/>
                      <a:gd name="T38" fmla="*/ 3 w 915"/>
                      <a:gd name="T39" fmla="*/ 1 h 1139"/>
                      <a:gd name="T40" fmla="*/ 3 w 915"/>
                      <a:gd name="T41" fmla="*/ 1 h 1139"/>
                      <a:gd name="T42" fmla="*/ 3 w 915"/>
                      <a:gd name="T43" fmla="*/ 1 h 1139"/>
                      <a:gd name="T44" fmla="*/ 3 w 915"/>
                      <a:gd name="T45" fmla="*/ 1 h 1139"/>
                      <a:gd name="T46" fmla="*/ 3 w 915"/>
                      <a:gd name="T47" fmla="*/ 0 h 1139"/>
                      <a:gd name="T48" fmla="*/ 3 w 915"/>
                      <a:gd name="T49" fmla="*/ 1 h 1139"/>
                      <a:gd name="T50" fmla="*/ 3 w 915"/>
                      <a:gd name="T51" fmla="*/ 1 h 1139"/>
                      <a:gd name="T52" fmla="*/ 3 w 915"/>
                      <a:gd name="T53" fmla="*/ 1 h 1139"/>
                      <a:gd name="T54" fmla="*/ 3 w 915"/>
                      <a:gd name="T55" fmla="*/ 1 h 1139"/>
                      <a:gd name="T56" fmla="*/ 3 w 915"/>
                      <a:gd name="T57" fmla="*/ 1 h 1139"/>
                      <a:gd name="T58" fmla="*/ 3 w 915"/>
                      <a:gd name="T59" fmla="*/ 1 h 1139"/>
                      <a:gd name="T60" fmla="*/ 3 w 915"/>
                      <a:gd name="T61" fmla="*/ 1 h 1139"/>
                      <a:gd name="T62" fmla="*/ 3 w 915"/>
                      <a:gd name="T63" fmla="*/ 1 h 1139"/>
                      <a:gd name="T64" fmla="*/ 3 w 915"/>
                      <a:gd name="T65" fmla="*/ 1 h 1139"/>
                      <a:gd name="T66" fmla="*/ 3 w 915"/>
                      <a:gd name="T67" fmla="*/ 1 h 1139"/>
                      <a:gd name="T68" fmla="*/ 3 w 915"/>
                      <a:gd name="T69" fmla="*/ 1 h 1139"/>
                      <a:gd name="T70" fmla="*/ 3 w 915"/>
                      <a:gd name="T71" fmla="*/ 1 h 1139"/>
                      <a:gd name="T72" fmla="*/ 3 w 915"/>
                      <a:gd name="T73" fmla="*/ 1 h 1139"/>
                      <a:gd name="T74" fmla="*/ 2 w 915"/>
                      <a:gd name="T75" fmla="*/ 1 h 1139"/>
                      <a:gd name="T76" fmla="*/ 2 w 915"/>
                      <a:gd name="T77" fmla="*/ 1 h 1139"/>
                      <a:gd name="T78" fmla="*/ 2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88" name="Oval 153">
                  <a:extLst>
                    <a:ext uri="{FF2B5EF4-FFF2-40B4-BE49-F238E27FC236}">
                      <a16:creationId xmlns:a16="http://schemas.microsoft.com/office/drawing/2014/main" id="{DE4D89B0-8415-4439-B565-7F49E405AB2E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496" y="1104"/>
                  <a:ext cx="912" cy="912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80" name="Group 154">
                <a:extLst>
                  <a:ext uri="{FF2B5EF4-FFF2-40B4-BE49-F238E27FC236}">
                    <a16:creationId xmlns:a16="http://schemas.microsoft.com/office/drawing/2014/main" id="{7EA9EBC2-120E-49D0-A074-D1011F1643B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507690" y="5738893"/>
                <a:ext cx="554205" cy="307892"/>
                <a:chOff x="-1152" y="3504"/>
                <a:chExt cx="432" cy="240"/>
              </a:xfrm>
            </p:grpSpPr>
            <p:grpSp>
              <p:nvGrpSpPr>
                <p:cNvPr id="81" name="Group 155">
                  <a:extLst>
                    <a:ext uri="{FF2B5EF4-FFF2-40B4-BE49-F238E27FC236}">
                      <a16:creationId xmlns:a16="http://schemas.microsoft.com/office/drawing/2014/main" id="{4DD56D72-CDDE-4E57-B25F-B43556097AC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-1075" y="3504"/>
                  <a:ext cx="256" cy="210"/>
                  <a:chOff x="1728" y="2064"/>
                  <a:chExt cx="768" cy="672"/>
                </a:xfrm>
              </p:grpSpPr>
              <p:sp>
                <p:nvSpPr>
                  <p:cNvPr id="84" name="AutoShape 156">
                    <a:extLst>
                      <a:ext uri="{FF2B5EF4-FFF2-40B4-BE49-F238E27FC236}">
                        <a16:creationId xmlns:a16="http://schemas.microsoft.com/office/drawing/2014/main" id="{4DAF271A-95FB-4B25-812A-A803802F1541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rPr>
                      <a:t>small</a:t>
                    </a:r>
                    <a:endParaRPr kumimoji="0" lang="en-CA" altLang="en-US" sz="1400" b="0" i="0" u="none" strike="noStrike" kern="1200" cap="none" spc="0" normalizeH="0" baseline="-8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85" name="Line 157">
                    <a:extLst>
                      <a:ext uri="{FF2B5EF4-FFF2-40B4-BE49-F238E27FC236}">
                        <a16:creationId xmlns:a16="http://schemas.microsoft.com/office/drawing/2014/main" id="{68AB27B0-A954-46E9-BD72-15020045F216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82" name="Line 158">
                  <a:extLst>
                    <a:ext uri="{FF2B5EF4-FFF2-40B4-BE49-F238E27FC236}">
                      <a16:creationId xmlns:a16="http://schemas.microsoft.com/office/drawing/2014/main" id="{6A8396E6-F396-4BDA-8A08-8DFD4AA19C5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83" name="Line 159">
                  <a:extLst>
                    <a:ext uri="{FF2B5EF4-FFF2-40B4-BE49-F238E27FC236}">
                      <a16:creationId xmlns:a16="http://schemas.microsoft.com/office/drawing/2014/main" id="{C3F33570-F94E-43ED-8822-FDB7370E3243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  <p:sp>
          <p:nvSpPr>
            <p:cNvPr id="64" name="Text Box 160">
              <a:extLst>
                <a:ext uri="{FF2B5EF4-FFF2-40B4-BE49-F238E27FC236}">
                  <a16:creationId xmlns:a16="http://schemas.microsoft.com/office/drawing/2014/main" id="{3D3A96CE-CEC1-4BD7-B4EE-8101A8CD4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3955" y="5410083"/>
              <a:ext cx="362631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Maintaining Post-Condition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92607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 animBg="1"/>
      <p:bldP spid="55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" name="Group 26">
            <a:extLst>
              <a:ext uri="{FF2B5EF4-FFF2-40B4-BE49-F238E27FC236}">
                <a16:creationId xmlns:a16="http://schemas.microsoft.com/office/drawing/2014/main" id="{8704A488-8D87-4A1E-8CFE-7619E76A500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776523"/>
            <a:ext cx="545267" cy="957277"/>
            <a:chOff x="2308" y="1513"/>
            <a:chExt cx="1162" cy="2570"/>
          </a:xfrm>
        </p:grpSpPr>
        <p:grpSp>
          <p:nvGrpSpPr>
            <p:cNvPr id="30" name="Group 27">
              <a:extLst>
                <a:ext uri="{FF2B5EF4-FFF2-40B4-BE49-F238E27FC236}">
                  <a16:creationId xmlns:a16="http://schemas.microsoft.com/office/drawing/2014/main" id="{00189D6E-66CB-4E7F-B92A-1DABF05D73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8" name="Freeform 28">
                <a:extLst>
                  <a:ext uri="{FF2B5EF4-FFF2-40B4-BE49-F238E27FC236}">
                    <a16:creationId xmlns:a16="http://schemas.microsoft.com/office/drawing/2014/main" id="{57D412CF-3951-4C3C-8382-401E16DD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39" name="Freeform 29">
                <a:extLst>
                  <a:ext uri="{FF2B5EF4-FFF2-40B4-BE49-F238E27FC236}">
                    <a16:creationId xmlns:a16="http://schemas.microsoft.com/office/drawing/2014/main" id="{025BF5E1-C416-4E7A-A3C5-39280423D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0" name="Freeform 30">
                <a:extLst>
                  <a:ext uri="{FF2B5EF4-FFF2-40B4-BE49-F238E27FC236}">
                    <a16:creationId xmlns:a16="http://schemas.microsoft.com/office/drawing/2014/main" id="{0A24AEA2-DD77-459F-9F26-3BDFEA4F0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1" name="Freeform 31">
                <a:extLst>
                  <a:ext uri="{FF2B5EF4-FFF2-40B4-BE49-F238E27FC236}">
                    <a16:creationId xmlns:a16="http://schemas.microsoft.com/office/drawing/2014/main" id="{900C8D25-2D27-491F-9370-98D06B380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2" name="Freeform 32">
                <a:extLst>
                  <a:ext uri="{FF2B5EF4-FFF2-40B4-BE49-F238E27FC236}">
                    <a16:creationId xmlns:a16="http://schemas.microsoft.com/office/drawing/2014/main" id="{5EE02A54-9430-4C80-9DAE-4B73D329E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3" name="Freeform 33">
                <a:extLst>
                  <a:ext uri="{FF2B5EF4-FFF2-40B4-BE49-F238E27FC236}">
                    <a16:creationId xmlns:a16="http://schemas.microsoft.com/office/drawing/2014/main" id="{24F5E1E7-B19E-47CE-8D51-3E7FDCEA0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1" name="Freeform 34">
              <a:extLst>
                <a:ext uri="{FF2B5EF4-FFF2-40B4-BE49-F238E27FC236}">
                  <a16:creationId xmlns:a16="http://schemas.microsoft.com/office/drawing/2014/main" id="{221F910D-9B4A-47A5-91F0-F0F4AB47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35">
              <a:extLst>
                <a:ext uri="{FF2B5EF4-FFF2-40B4-BE49-F238E27FC236}">
                  <a16:creationId xmlns:a16="http://schemas.microsoft.com/office/drawing/2014/main" id="{6715BD8E-B2E1-4A60-B502-CC5A935A0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6">
              <a:extLst>
                <a:ext uri="{FF2B5EF4-FFF2-40B4-BE49-F238E27FC236}">
                  <a16:creationId xmlns:a16="http://schemas.microsoft.com/office/drawing/2014/main" id="{76B8B4C2-72D3-48E7-8027-4B6964ED69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7">
              <a:extLst>
                <a:ext uri="{FF2B5EF4-FFF2-40B4-BE49-F238E27FC236}">
                  <a16:creationId xmlns:a16="http://schemas.microsoft.com/office/drawing/2014/main" id="{797C0F6A-6612-4DCF-B54C-350DE620F63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8">
              <a:extLst>
                <a:ext uri="{FF2B5EF4-FFF2-40B4-BE49-F238E27FC236}">
                  <a16:creationId xmlns:a16="http://schemas.microsoft.com/office/drawing/2014/main" id="{C320640C-0E21-4BB0-8110-5D8FE27D62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9">
              <a:extLst>
                <a:ext uri="{FF2B5EF4-FFF2-40B4-BE49-F238E27FC236}">
                  <a16:creationId xmlns:a16="http://schemas.microsoft.com/office/drawing/2014/main" id="{66E470DB-6E78-49A9-B9EF-26B7DCD071C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40">
              <a:extLst>
                <a:ext uri="{FF2B5EF4-FFF2-40B4-BE49-F238E27FC236}">
                  <a16:creationId xmlns:a16="http://schemas.microsoft.com/office/drawing/2014/main" id="{4D3E7962-4751-4180-A859-DB0511150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45" name="Rectangle 6">
            <a:extLst>
              <a:ext uri="{FF2B5EF4-FFF2-40B4-BE49-F238E27FC236}">
                <a16:creationId xmlns:a16="http://schemas.microsoft.com/office/drawing/2014/main" id="{BD717A5C-7BB4-4450-AA33-39C77D2088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Friends &amp; Strong Induction</a:t>
            </a:r>
            <a:endParaRPr kumimoji="0" lang="en-US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6" name="Rectangle 5">
            <a:extLst>
              <a:ext uri="{FF2B5EF4-FFF2-40B4-BE49-F238E27FC236}">
                <a16:creationId xmlns:a16="http://schemas.microsoft.com/office/drawing/2014/main" id="{93CDE0CD-4A43-429C-8A59-ED66A8E26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646093"/>
            <a:ext cx="7467600" cy="8925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R="0" lvl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tabLst/>
              <a:defRPr/>
            </a:pPr>
            <a:r>
              <a:rPr lang="en-CA" altLang="en-US" sz="2400" i="0" dirty="0">
                <a:sym typeface="Symbol" panose="05050102010706020507" pitchFamily="18" charset="2"/>
              </a:rPr>
              <a:t>Strong Induction Axiom:</a:t>
            </a:r>
          </a:p>
          <a:p>
            <a:pPr lvl="0" eaLnBrk="1" hangingPunct="1"/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en-CA" altLang="en-US" sz="2400" i="0" dirty="0">
                <a:solidFill>
                  <a:srgbClr val="FFC000"/>
                </a:solidFill>
                <a:sym typeface="Symbol" panose="05050102010706020507" pitchFamily="18" charset="2"/>
              </a:rPr>
              <a:t>S(0)&amp;</a:t>
            </a:r>
            <a:r>
              <a:rPr lang="pl-PL" i="0" dirty="0">
                <a:solidFill>
                  <a:srgbClr val="FFC000"/>
                </a:solidFill>
              </a:rPr>
              <a:t>[</a:t>
            </a:r>
            <a:r>
              <a:rPr lang="pl-PL" sz="2400" i="0" dirty="0">
                <a:solidFill>
                  <a:srgbClr val="FFC000"/>
                </a:solidFill>
              </a:rPr>
              <a:t>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i="0" dirty="0">
                <a:solidFill>
                  <a:srgbClr val="FFC000"/>
                </a:solidFill>
              </a:rPr>
              <a:t>]  </a:t>
            </a:r>
            <a:r>
              <a:rPr lang="pl-PL" sz="2400" i="0" dirty="0">
                <a:solidFill>
                  <a:srgbClr val="FFC000"/>
                </a:solidFill>
              </a:rPr>
              <a:t> → </a:t>
            </a:r>
            <a:r>
              <a:rPr lang="en-US" sz="2400" i="0" dirty="0">
                <a:solidFill>
                  <a:srgbClr val="FFC000"/>
                </a:solidFill>
              </a:rPr>
              <a:t> </a:t>
            </a:r>
            <a:r>
              <a:rPr lang="pl-PL" sz="2400" i="0" dirty="0">
                <a:solidFill>
                  <a:srgbClr val="FFC000"/>
                </a:solidFill>
              </a:rPr>
              <a:t>∀iS(i)</a:t>
            </a:r>
            <a:endParaRPr lang="en-CA" altLang="en-US" sz="2000" i="0" dirty="0">
              <a:solidFill>
                <a:srgbClr val="FFC000"/>
              </a:solidFill>
              <a:sym typeface="Symbol" panose="05050102010706020507" pitchFamily="18" charset="2"/>
            </a:endParaRPr>
          </a:p>
        </p:txBody>
      </p:sp>
      <p:sp>
        <p:nvSpPr>
          <p:cNvPr id="48" name="Rectangle 5">
            <a:extLst>
              <a:ext uri="{FF2B5EF4-FFF2-40B4-BE49-F238E27FC236}">
                <a16:creationId xmlns:a16="http://schemas.microsoft.com/office/drawing/2014/main" id="{03CC03B1-03FE-4EB3-979D-7F9D041FC6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1502490"/>
            <a:ext cx="8610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1pPr>
            <a:lvl2pPr marL="742950" indent="-28575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2pPr>
            <a:lvl3pPr marL="11430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3pPr>
            <a:lvl4pPr marL="16002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4pPr>
            <a:lvl5pPr marL="2057400" indent="-228600" eaLnBrk="0" hangingPunct="0"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  <a:cs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Let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be a yes/no statement, for each positive integer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)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“My recursive algorithm gives the correct answer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          on every input </a:t>
            </a:r>
            <a:r>
              <a:rPr lang="en-CA" altLang="en-US" sz="2400" i="0" dirty="0">
                <a:solidFill>
                  <a:srgbClr val="FFFFFF"/>
                </a:solidFill>
              </a:rPr>
              <a:t>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.”</a:t>
            </a:r>
          </a:p>
        </p:txBody>
      </p:sp>
      <p:pic>
        <p:nvPicPr>
          <p:cNvPr id="60" name="Picture 9" descr="02-153">
            <a:extLst>
              <a:ext uri="{FF2B5EF4-FFF2-40B4-BE49-F238E27FC236}">
                <a16:creationId xmlns:a16="http://schemas.microsoft.com/office/drawing/2014/main" id="{85C0F92A-B9E0-459E-8C82-FBB3A64C38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0200" y="152400"/>
            <a:ext cx="3619481" cy="17976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7" name="Picture 2" descr="http://www.swordofthespirit.net/bulwark/mosesbush.gif">
            <a:extLst>
              <a:ext uri="{FF2B5EF4-FFF2-40B4-BE49-F238E27FC236}">
                <a16:creationId xmlns:a16="http://schemas.microsoft.com/office/drawing/2014/main" id="{DE8F87AE-A8E1-43BB-ABA7-5ADD7EE59BC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4800600"/>
            <a:ext cx="1372963" cy="7990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" name="AutoShape 55">
            <a:extLst>
              <a:ext uri="{FF2B5EF4-FFF2-40B4-BE49-F238E27FC236}">
                <a16:creationId xmlns:a16="http://schemas.microsoft.com/office/drawing/2014/main" id="{906C1248-DE3E-4A7F-9407-C8B9AB627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818" y="2833216"/>
            <a:ext cx="5741260" cy="879773"/>
          </a:xfrm>
          <a:prstGeom prst="wedgeRoundRectCallout">
            <a:avLst>
              <a:gd name="adj1" fmla="val -55739"/>
              <a:gd name="adj2" fmla="val -18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In this way, I prove that the algorithm works </a:t>
            </a:r>
          </a:p>
          <a:p>
            <a:pPr marL="0" marR="0" lvl="0" indent="-285750" algn="ctr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on his input of size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.</a:t>
            </a:r>
          </a:p>
        </p:txBody>
      </p:sp>
      <p:sp>
        <p:nvSpPr>
          <p:cNvPr id="56" name="AutoShape 55">
            <a:extLst>
              <a:ext uri="{FF2B5EF4-FFF2-40B4-BE49-F238E27FC236}">
                <a16:creationId xmlns:a16="http://schemas.microsoft.com/office/drawing/2014/main" id="{71D37689-3B43-4929-8A5C-E5BF20B71E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6727" y="3780684"/>
            <a:ext cx="2438400" cy="549259"/>
          </a:xfrm>
          <a:prstGeom prst="wedgeRoundRectCallout">
            <a:avLst>
              <a:gd name="adj1" fmla="val -55600"/>
              <a:gd name="adj2" fmla="val -4341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This proves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)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57" name="AutoShape 55">
            <a:extLst>
              <a:ext uri="{FF2B5EF4-FFF2-40B4-BE49-F238E27FC236}">
                <a16:creationId xmlns:a16="http://schemas.microsoft.com/office/drawing/2014/main" id="{70670E2E-328A-44D8-B67C-5E88036A8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6726" y="4402440"/>
            <a:ext cx="5690351" cy="549259"/>
          </a:xfrm>
          <a:prstGeom prst="wedgeRoundRectCallout">
            <a:avLst>
              <a:gd name="adj1" fmla="val -52417"/>
              <a:gd name="adj2" fmla="val -4100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indent="-285750">
              <a:spcBef>
                <a:spcPts val="0"/>
              </a:spcBef>
              <a:buNone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This proves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S(0)  &amp;  </a:t>
            </a:r>
            <a:r>
              <a:rPr lang="pl-PL" sz="2400" i="0" dirty="0">
                <a:solidFill>
                  <a:srgbClr val="FFC000"/>
                </a:solidFill>
              </a:rPr>
              <a:t>[∀i </a:t>
            </a:r>
            <a:r>
              <a:rPr lang="en-US" sz="2400" i="0" dirty="0">
                <a:solidFill>
                  <a:srgbClr val="FFC000"/>
                </a:solidFill>
              </a:rPr>
              <a:t>[(</a:t>
            </a:r>
            <a:r>
              <a:rPr lang="pl-PL" sz="2400" i="0" dirty="0">
                <a:solidFill>
                  <a:srgbClr val="FFC000"/>
                </a:solidFill>
              </a:rPr>
              <a:t>∀j&lt;i S(j)</a:t>
            </a:r>
            <a:r>
              <a:rPr lang="en-US" sz="2400" i="0" dirty="0">
                <a:solidFill>
                  <a:srgbClr val="FFC000"/>
                </a:solidFill>
              </a:rPr>
              <a:t>)</a:t>
            </a:r>
            <a:r>
              <a:rPr lang="pl-PL" sz="2400" i="0" dirty="0">
                <a:solidFill>
                  <a:srgbClr val="FFC000"/>
                </a:solidFill>
              </a:rPr>
              <a:t>→S(i)]</a:t>
            </a:r>
            <a:r>
              <a:rPr lang="en-US" sz="2400" i="0" dirty="0">
                <a:solidFill>
                  <a:srgbClr val="FFC000"/>
                </a:solidFill>
              </a:rPr>
              <a:t>]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58" name="AutoShape 55">
            <a:extLst>
              <a:ext uri="{FF2B5EF4-FFF2-40B4-BE49-F238E27FC236}">
                <a16:creationId xmlns:a16="http://schemas.microsoft.com/office/drawing/2014/main" id="{6BAAA3AD-FA07-4267-8A7F-A1A034E5FD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6726" y="5019394"/>
            <a:ext cx="2803410" cy="549259"/>
          </a:xfrm>
          <a:prstGeom prst="wedgeRoundRectCallout">
            <a:avLst>
              <a:gd name="adj1" fmla="val -55198"/>
              <a:gd name="adj2" fmla="val -48241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2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This proves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pitchFamily="34" charset="0"/>
              </a:rPr>
              <a:t>"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 S(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i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Symbol" panose="05050102010706020507" pitchFamily="18" charset="2"/>
              </a:rPr>
              <a:t>)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sp>
        <p:nvSpPr>
          <p:cNvPr id="59" name="AutoShape 55">
            <a:extLst>
              <a:ext uri="{FF2B5EF4-FFF2-40B4-BE49-F238E27FC236}">
                <a16:creationId xmlns:a16="http://schemas.microsoft.com/office/drawing/2014/main" id="{55A936B9-7F36-4D6C-8548-A0184C17F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6726" y="5636348"/>
            <a:ext cx="5486400" cy="549259"/>
          </a:xfrm>
          <a:prstGeom prst="wedgeRoundRectCallout">
            <a:avLst>
              <a:gd name="adj1" fmla="val -52278"/>
              <a:gd name="adj2" fmla="val -4100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2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-285750" algn="l" defTabSz="914400" rtl="0" eaLnBrk="0" fontAlgn="base" latinLnBrk="0" hangingPunct="0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This proves my recursive algorithm works.</a:t>
            </a:r>
          </a:p>
        </p:txBody>
      </p:sp>
    </p:spTree>
    <p:extLst>
      <p:ext uri="{BB962C8B-B14F-4D97-AF65-F5344CB8AC3E}">
        <p14:creationId xmlns:p14="http://schemas.microsoft.com/office/powerpoint/2010/main" val="2182281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56" grpId="0" animBg="1"/>
      <p:bldP spid="57" grpId="0" animBg="1"/>
      <p:bldP spid="58" grpId="0" animBg="1"/>
      <p:bldP spid="59" grpId="0" animBg="1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059EAB6B-82EA-4107-ADBE-11B7114A6B02}"/>
              </a:ext>
            </a:extLst>
          </p:cNvPr>
          <p:cNvGrpSpPr/>
          <p:nvPr/>
        </p:nvGrpSpPr>
        <p:grpSpPr>
          <a:xfrm>
            <a:off x="152400" y="3543129"/>
            <a:ext cx="6545590" cy="1524117"/>
            <a:chOff x="1446112" y="5410083"/>
            <a:chExt cx="6545590" cy="1524117"/>
          </a:xfrm>
        </p:grpSpPr>
        <p:grpSp>
          <p:nvGrpSpPr>
            <p:cNvPr id="31" name="Group 137">
              <a:extLst>
                <a:ext uri="{FF2B5EF4-FFF2-40B4-BE49-F238E27FC236}">
                  <a16:creationId xmlns:a16="http://schemas.microsoft.com/office/drawing/2014/main" id="{C33469AD-B7FA-414E-B6C1-AD23B70D21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3735" y="5734049"/>
              <a:ext cx="5287967" cy="1200151"/>
              <a:chOff x="2160" y="1870"/>
              <a:chExt cx="3331" cy="756"/>
            </a:xfrm>
          </p:grpSpPr>
          <p:sp>
            <p:nvSpPr>
              <p:cNvPr id="52" name="Text Box 138">
                <a:extLst>
                  <a:ext uri="{FF2B5EF4-FFF2-40B4-BE49-F238E27FC236}">
                    <a16:creationId xmlns:a16="http://schemas.microsoft.com/office/drawing/2014/main" id="{EB6542C9-B673-4D25-B4BB-8FCE2E4035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665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99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itchFamily="18" charset="0"/>
                  </a:rPr>
                  <a:t> 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53" name="Text Box 139">
                <a:extLst>
                  <a:ext uri="{FF2B5EF4-FFF2-40B4-BE49-F238E27FC236}">
                    <a16:creationId xmlns:a16="http://schemas.microsoft.com/office/drawing/2014/main" id="{EE63406D-DBB6-45DE-B7CA-F387ED1B43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091"/>
                <a:ext cx="1288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sp>
            <p:nvSpPr>
              <p:cNvPr id="54" name="AutoShape 140">
                <a:extLst>
                  <a:ext uri="{FF2B5EF4-FFF2-40B4-BE49-F238E27FC236}">
                    <a16:creationId xmlns:a16="http://schemas.microsoft.com/office/drawing/2014/main" id="{A9050102-C76B-4B4A-A28F-49D84F64F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37C3257C-698D-4B5C-B631-DBFA7CACB1ED}"/>
                </a:ext>
              </a:extLst>
            </p:cNvPr>
            <p:cNvGrpSpPr/>
            <p:nvPr/>
          </p:nvGrpSpPr>
          <p:grpSpPr>
            <a:xfrm>
              <a:off x="1446112" y="5615736"/>
              <a:ext cx="1194486" cy="1169988"/>
              <a:chOff x="1446112" y="5615736"/>
              <a:chExt cx="1194486" cy="1169988"/>
            </a:xfrm>
          </p:grpSpPr>
          <p:pic>
            <p:nvPicPr>
              <p:cNvPr id="57" name="Picture 33">
                <a:extLst>
                  <a:ext uri="{FF2B5EF4-FFF2-40B4-BE49-F238E27FC236}">
                    <a16:creationId xmlns:a16="http://schemas.microsoft.com/office/drawing/2014/main" id="{61FC5D02-9771-497E-9F28-FBCDA168FD9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48266" y="6067958"/>
                <a:ext cx="592332" cy="534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58" name="Picture 33">
                <a:extLst>
                  <a:ext uri="{FF2B5EF4-FFF2-40B4-BE49-F238E27FC236}">
                    <a16:creationId xmlns:a16="http://schemas.microsoft.com/office/drawing/2014/main" id="{957D3B07-9652-4E80-81EB-BD26606219F8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590187" y="5961524"/>
                <a:ext cx="453961" cy="40980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4" name="Group 142">
                <a:extLst>
                  <a:ext uri="{FF2B5EF4-FFF2-40B4-BE49-F238E27FC236}">
                    <a16:creationId xmlns:a16="http://schemas.microsoft.com/office/drawing/2014/main" id="{1C59E669-739B-4314-827D-462EEE3865D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446112" y="5615736"/>
                <a:ext cx="1169988" cy="1169988"/>
                <a:chOff x="2496" y="1104"/>
                <a:chExt cx="912" cy="912"/>
              </a:xfrm>
            </p:grpSpPr>
            <p:grpSp>
              <p:nvGrpSpPr>
                <p:cNvPr id="45" name="Group 146">
                  <a:extLst>
                    <a:ext uri="{FF2B5EF4-FFF2-40B4-BE49-F238E27FC236}">
                      <a16:creationId xmlns:a16="http://schemas.microsoft.com/office/drawing/2014/main" id="{3C404FC9-B80D-4380-A77D-7D2EA05DA1A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2360341">
                  <a:off x="2763" y="1259"/>
                  <a:ext cx="421" cy="527"/>
                  <a:chOff x="2227" y="1194"/>
                  <a:chExt cx="1944" cy="2413"/>
                </a:xfrm>
              </p:grpSpPr>
              <p:sp>
                <p:nvSpPr>
                  <p:cNvPr id="46" name="Freeform 147">
                    <a:extLst>
                      <a:ext uri="{FF2B5EF4-FFF2-40B4-BE49-F238E27FC236}">
                        <a16:creationId xmlns:a16="http://schemas.microsoft.com/office/drawing/2014/main" id="{6DBDF575-4E72-4AD0-A437-1BE8F72616C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2 w 600"/>
                      <a:gd name="T37" fmla="*/ 1 h 608"/>
                      <a:gd name="T38" fmla="*/ 2 w 600"/>
                      <a:gd name="T39" fmla="*/ 1 h 608"/>
                      <a:gd name="T40" fmla="*/ 2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7" name="Freeform 148">
                    <a:extLst>
                      <a:ext uri="{FF2B5EF4-FFF2-40B4-BE49-F238E27FC236}">
                        <a16:creationId xmlns:a16="http://schemas.microsoft.com/office/drawing/2014/main" id="{195742AE-963B-415B-888E-11EAF147F2E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2 w 619"/>
                      <a:gd name="T7" fmla="*/ 0 h 1085"/>
                      <a:gd name="T8" fmla="*/ 2 w 619"/>
                      <a:gd name="T9" fmla="*/ 1 h 1085"/>
                      <a:gd name="T10" fmla="*/ 2 w 619"/>
                      <a:gd name="T11" fmla="*/ 1 h 1085"/>
                      <a:gd name="T12" fmla="*/ 2 w 619"/>
                      <a:gd name="T13" fmla="*/ 1 h 1085"/>
                      <a:gd name="T14" fmla="*/ 2 w 619"/>
                      <a:gd name="T15" fmla="*/ 2 h 1085"/>
                      <a:gd name="T16" fmla="*/ 2 w 619"/>
                      <a:gd name="T17" fmla="*/ 3 h 1085"/>
                      <a:gd name="T18" fmla="*/ 1 w 619"/>
                      <a:gd name="T19" fmla="*/ 3 h 1085"/>
                      <a:gd name="T20" fmla="*/ 1 w 619"/>
                      <a:gd name="T21" fmla="*/ 4 h 1085"/>
                      <a:gd name="T22" fmla="*/ 1 w 619"/>
                      <a:gd name="T23" fmla="*/ 5 h 1085"/>
                      <a:gd name="T24" fmla="*/ 2 w 619"/>
                      <a:gd name="T25" fmla="*/ 5 h 1085"/>
                      <a:gd name="T26" fmla="*/ 2 w 619"/>
                      <a:gd name="T27" fmla="*/ 6 h 1085"/>
                      <a:gd name="T28" fmla="*/ 1 w 619"/>
                      <a:gd name="T29" fmla="*/ 7 h 1085"/>
                      <a:gd name="T30" fmla="*/ 1 w 619"/>
                      <a:gd name="T31" fmla="*/ 7 h 1085"/>
                      <a:gd name="T32" fmla="*/ 1 w 619"/>
                      <a:gd name="T33" fmla="*/ 7 h 1085"/>
                      <a:gd name="T34" fmla="*/ 1 w 619"/>
                      <a:gd name="T35" fmla="*/ 7 h 1085"/>
                      <a:gd name="T36" fmla="*/ 1 w 619"/>
                      <a:gd name="T37" fmla="*/ 7 h 1085"/>
                      <a:gd name="T38" fmla="*/ 1 w 619"/>
                      <a:gd name="T39" fmla="*/ 6 h 1085"/>
                      <a:gd name="T40" fmla="*/ 0 w 619"/>
                      <a:gd name="T41" fmla="*/ 5 h 1085"/>
                      <a:gd name="T42" fmla="*/ 1 w 619"/>
                      <a:gd name="T43" fmla="*/ 4 h 1085"/>
                      <a:gd name="T44" fmla="*/ 1 w 619"/>
                      <a:gd name="T45" fmla="*/ 3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8" name="Freeform 149">
                    <a:extLst>
                      <a:ext uri="{FF2B5EF4-FFF2-40B4-BE49-F238E27FC236}">
                        <a16:creationId xmlns:a16="http://schemas.microsoft.com/office/drawing/2014/main" id="{FAC47745-DE72-4957-9742-E94ABB4AA9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13 w 782"/>
                      <a:gd name="T3" fmla="*/ 0 h 808"/>
                      <a:gd name="T4" fmla="*/ 275 w 782"/>
                      <a:gd name="T5" fmla="*/ 0 h 808"/>
                      <a:gd name="T6" fmla="*/ 580 w 782"/>
                      <a:gd name="T7" fmla="*/ 1 h 808"/>
                      <a:gd name="T8" fmla="*/ 941 w 782"/>
                      <a:gd name="T9" fmla="*/ 1 h 808"/>
                      <a:gd name="T10" fmla="*/ 1074 w 782"/>
                      <a:gd name="T11" fmla="*/ 1 h 808"/>
                      <a:gd name="T12" fmla="*/ 1135 w 782"/>
                      <a:gd name="T13" fmla="*/ 1 h 808"/>
                      <a:gd name="T14" fmla="*/ 1147 w 782"/>
                      <a:gd name="T15" fmla="*/ 1 h 808"/>
                      <a:gd name="T16" fmla="*/ 1107 w 782"/>
                      <a:gd name="T17" fmla="*/ 1 h 808"/>
                      <a:gd name="T18" fmla="*/ 995 w 782"/>
                      <a:gd name="T19" fmla="*/ 1 h 808"/>
                      <a:gd name="T20" fmla="*/ 851 w 782"/>
                      <a:gd name="T21" fmla="*/ 1 h 808"/>
                      <a:gd name="T22" fmla="*/ 746 w 782"/>
                      <a:gd name="T23" fmla="*/ 1 h 808"/>
                      <a:gd name="T24" fmla="*/ 698 w 782"/>
                      <a:gd name="T25" fmla="*/ 1 h 808"/>
                      <a:gd name="T26" fmla="*/ 667 w 782"/>
                      <a:gd name="T27" fmla="*/ 1 h 808"/>
                      <a:gd name="T28" fmla="*/ 678 w 782"/>
                      <a:gd name="T29" fmla="*/ 2 h 808"/>
                      <a:gd name="T30" fmla="*/ 686 w 782"/>
                      <a:gd name="T31" fmla="*/ 2 h 808"/>
                      <a:gd name="T32" fmla="*/ 815 w 782"/>
                      <a:gd name="T33" fmla="*/ 2 h 808"/>
                      <a:gd name="T34" fmla="*/ 1019 w 782"/>
                      <a:gd name="T35" fmla="*/ 2 h 808"/>
                      <a:gd name="T36" fmla="*/ 1147 w 782"/>
                      <a:gd name="T37" fmla="*/ 2 h 808"/>
                      <a:gd name="T38" fmla="*/ 1283 w 782"/>
                      <a:gd name="T39" fmla="*/ 2 h 808"/>
                      <a:gd name="T40" fmla="*/ 1325 w 782"/>
                      <a:gd name="T41" fmla="*/ 2 h 808"/>
                      <a:gd name="T42" fmla="*/ 1283 w 782"/>
                      <a:gd name="T43" fmla="*/ 2 h 808"/>
                      <a:gd name="T44" fmla="*/ 1228 w 782"/>
                      <a:gd name="T45" fmla="*/ 2 h 808"/>
                      <a:gd name="T46" fmla="*/ 1135 w 782"/>
                      <a:gd name="T47" fmla="*/ 2 h 808"/>
                      <a:gd name="T48" fmla="*/ 1013 w 782"/>
                      <a:gd name="T49" fmla="*/ 2 h 808"/>
                      <a:gd name="T50" fmla="*/ 881 w 782"/>
                      <a:gd name="T51" fmla="*/ 2 h 808"/>
                      <a:gd name="T52" fmla="*/ 667 w 782"/>
                      <a:gd name="T53" fmla="*/ 2 h 808"/>
                      <a:gd name="T54" fmla="*/ 601 w 782"/>
                      <a:gd name="T55" fmla="*/ 2 h 808"/>
                      <a:gd name="T56" fmla="*/ 566 w 782"/>
                      <a:gd name="T57" fmla="*/ 2 h 808"/>
                      <a:gd name="T58" fmla="*/ 566 w 782"/>
                      <a:gd name="T59" fmla="*/ 2 h 808"/>
                      <a:gd name="T60" fmla="*/ 566 w 782"/>
                      <a:gd name="T61" fmla="*/ 1 h 808"/>
                      <a:gd name="T62" fmla="*/ 658 w 782"/>
                      <a:gd name="T63" fmla="*/ 1 h 808"/>
                      <a:gd name="T64" fmla="*/ 794 w 782"/>
                      <a:gd name="T65" fmla="*/ 1 h 808"/>
                      <a:gd name="T66" fmla="*/ 915 w 782"/>
                      <a:gd name="T67" fmla="*/ 1 h 808"/>
                      <a:gd name="T68" fmla="*/ 990 w 782"/>
                      <a:gd name="T69" fmla="*/ 1 h 808"/>
                      <a:gd name="T70" fmla="*/ 1029 w 782"/>
                      <a:gd name="T71" fmla="*/ 1 h 808"/>
                      <a:gd name="T72" fmla="*/ 1013 w 782"/>
                      <a:gd name="T73" fmla="*/ 1 h 808"/>
                      <a:gd name="T74" fmla="*/ 957 w 782"/>
                      <a:gd name="T75" fmla="*/ 1 h 808"/>
                      <a:gd name="T76" fmla="*/ 881 w 782"/>
                      <a:gd name="T77" fmla="*/ 1 h 808"/>
                      <a:gd name="T78" fmla="*/ 794 w 782"/>
                      <a:gd name="T79" fmla="*/ 1 h 808"/>
                      <a:gd name="T80" fmla="*/ 607 w 782"/>
                      <a:gd name="T81" fmla="*/ 1 h 808"/>
                      <a:gd name="T82" fmla="*/ 327 w 782"/>
                      <a:gd name="T83" fmla="*/ 1 h 808"/>
                      <a:gd name="T84" fmla="*/ 118 w 782"/>
                      <a:gd name="T85" fmla="*/ 1 h 808"/>
                      <a:gd name="T86" fmla="*/ 34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9" name="Freeform 150">
                    <a:extLst>
                      <a:ext uri="{FF2B5EF4-FFF2-40B4-BE49-F238E27FC236}">
                        <a16:creationId xmlns:a16="http://schemas.microsoft.com/office/drawing/2014/main" id="{30BC4489-BD07-4451-8A9F-9C351C690CE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7136 w 992"/>
                      <a:gd name="T1" fmla="*/ 1 h 770"/>
                      <a:gd name="T2" fmla="*/ 7271 w 992"/>
                      <a:gd name="T3" fmla="*/ 1 h 770"/>
                      <a:gd name="T4" fmla="*/ 7771 w 992"/>
                      <a:gd name="T5" fmla="*/ 1 h 770"/>
                      <a:gd name="T6" fmla="*/ 8390 w 992"/>
                      <a:gd name="T7" fmla="*/ 1 h 770"/>
                      <a:gd name="T8" fmla="*/ 8757 w 992"/>
                      <a:gd name="T9" fmla="*/ 1 h 770"/>
                      <a:gd name="T10" fmla="*/ 8596 w 992"/>
                      <a:gd name="T11" fmla="*/ 1 h 770"/>
                      <a:gd name="T12" fmla="*/ 8254 w 992"/>
                      <a:gd name="T13" fmla="*/ 1 h 770"/>
                      <a:gd name="T14" fmla="*/ 7569 w 992"/>
                      <a:gd name="T15" fmla="*/ 1 h 770"/>
                      <a:gd name="T16" fmla="*/ 6723 w 992"/>
                      <a:gd name="T17" fmla="*/ 1 h 770"/>
                      <a:gd name="T18" fmla="*/ 6018 w 992"/>
                      <a:gd name="T19" fmla="*/ 1 h 770"/>
                      <a:gd name="T20" fmla="*/ 5228 w 992"/>
                      <a:gd name="T21" fmla="*/ 1 h 770"/>
                      <a:gd name="T22" fmla="*/ 4475 w 992"/>
                      <a:gd name="T23" fmla="*/ 1 h 770"/>
                      <a:gd name="T24" fmla="*/ 3903 w 992"/>
                      <a:gd name="T25" fmla="*/ 1 h 770"/>
                      <a:gd name="T26" fmla="*/ 3694 w 992"/>
                      <a:gd name="T27" fmla="*/ 1 h 770"/>
                      <a:gd name="T28" fmla="*/ 3462 w 992"/>
                      <a:gd name="T29" fmla="*/ 1 h 770"/>
                      <a:gd name="T30" fmla="*/ 3190 w 992"/>
                      <a:gd name="T31" fmla="*/ 1 h 770"/>
                      <a:gd name="T32" fmla="*/ 2986 w 992"/>
                      <a:gd name="T33" fmla="*/ 1 h 770"/>
                      <a:gd name="T34" fmla="*/ 2986 w 992"/>
                      <a:gd name="T35" fmla="*/ 1 h 770"/>
                      <a:gd name="T36" fmla="*/ 2845 w 992"/>
                      <a:gd name="T37" fmla="*/ 1 h 770"/>
                      <a:gd name="T38" fmla="*/ 2455 w 992"/>
                      <a:gd name="T39" fmla="*/ 1 h 770"/>
                      <a:gd name="T40" fmla="*/ 1973 w 992"/>
                      <a:gd name="T41" fmla="*/ 1 h 770"/>
                      <a:gd name="T42" fmla="*/ 1525 w 992"/>
                      <a:gd name="T43" fmla="*/ 1 h 770"/>
                      <a:gd name="T44" fmla="*/ 1012 w 992"/>
                      <a:gd name="T45" fmla="*/ 1 h 770"/>
                      <a:gd name="T46" fmla="*/ 234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348 w 992"/>
                      <a:gd name="T53" fmla="*/ 1 h 770"/>
                      <a:gd name="T54" fmla="*/ 722 w 992"/>
                      <a:gd name="T55" fmla="*/ 1 h 770"/>
                      <a:gd name="T56" fmla="*/ 1045 w 992"/>
                      <a:gd name="T57" fmla="*/ 1 h 770"/>
                      <a:gd name="T58" fmla="*/ 1667 w 992"/>
                      <a:gd name="T59" fmla="*/ 1 h 770"/>
                      <a:gd name="T60" fmla="*/ 2271 w 992"/>
                      <a:gd name="T61" fmla="*/ 1 h 770"/>
                      <a:gd name="T62" fmla="*/ 2845 w 992"/>
                      <a:gd name="T63" fmla="*/ 1 h 770"/>
                      <a:gd name="T64" fmla="*/ 3665 w 992"/>
                      <a:gd name="T65" fmla="*/ 0 h 770"/>
                      <a:gd name="T66" fmla="*/ 3694 w 992"/>
                      <a:gd name="T67" fmla="*/ 1 h 770"/>
                      <a:gd name="T68" fmla="*/ 3509 w 992"/>
                      <a:gd name="T69" fmla="*/ 1 h 770"/>
                      <a:gd name="T70" fmla="*/ 3462 w 992"/>
                      <a:gd name="T71" fmla="*/ 1 h 770"/>
                      <a:gd name="T72" fmla="*/ 3694 w 992"/>
                      <a:gd name="T73" fmla="*/ 1 h 770"/>
                      <a:gd name="T74" fmla="*/ 4080 w 992"/>
                      <a:gd name="T75" fmla="*/ 1 h 770"/>
                      <a:gd name="T76" fmla="*/ 4409 w 992"/>
                      <a:gd name="T77" fmla="*/ 1 h 770"/>
                      <a:gd name="T78" fmla="*/ 4928 w 992"/>
                      <a:gd name="T79" fmla="*/ 1 h 770"/>
                      <a:gd name="T80" fmla="*/ 5430 w 992"/>
                      <a:gd name="T81" fmla="*/ 1 h 770"/>
                      <a:gd name="T82" fmla="*/ 5943 w 992"/>
                      <a:gd name="T83" fmla="*/ 1 h 770"/>
                      <a:gd name="T84" fmla="*/ 6619 w 992"/>
                      <a:gd name="T85" fmla="*/ 1 h 770"/>
                      <a:gd name="T86" fmla="*/ 7065 w 992"/>
                      <a:gd name="T87" fmla="*/ 1 h 770"/>
                      <a:gd name="T88" fmla="*/ 7136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50" name="Freeform 151">
                    <a:extLst>
                      <a:ext uri="{FF2B5EF4-FFF2-40B4-BE49-F238E27FC236}">
                        <a16:creationId xmlns:a16="http://schemas.microsoft.com/office/drawing/2014/main" id="{8337327C-E019-4FB9-9157-C9B4AE9115C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2 w 699"/>
                      <a:gd name="T1" fmla="*/ 6 h 1216"/>
                      <a:gd name="T2" fmla="*/ 2 w 699"/>
                      <a:gd name="T3" fmla="*/ 7 h 1216"/>
                      <a:gd name="T4" fmla="*/ 2 w 699"/>
                      <a:gd name="T5" fmla="*/ 7 h 1216"/>
                      <a:gd name="T6" fmla="*/ 3 w 699"/>
                      <a:gd name="T7" fmla="*/ 7 h 1216"/>
                      <a:gd name="T8" fmla="*/ 3 w 699"/>
                      <a:gd name="T9" fmla="*/ 7 h 1216"/>
                      <a:gd name="T10" fmla="*/ 3 w 699"/>
                      <a:gd name="T11" fmla="*/ 8 h 1216"/>
                      <a:gd name="T12" fmla="*/ 3 w 699"/>
                      <a:gd name="T13" fmla="*/ 8 h 1216"/>
                      <a:gd name="T14" fmla="*/ 2 w 699"/>
                      <a:gd name="T15" fmla="*/ 7 h 1216"/>
                      <a:gd name="T16" fmla="*/ 1 w 699"/>
                      <a:gd name="T17" fmla="*/ 7 h 1216"/>
                      <a:gd name="T18" fmla="*/ 1 w 699"/>
                      <a:gd name="T19" fmla="*/ 6 h 1216"/>
                      <a:gd name="T20" fmla="*/ 1 w 699"/>
                      <a:gd name="T21" fmla="*/ 5 h 1216"/>
                      <a:gd name="T22" fmla="*/ 1 w 699"/>
                      <a:gd name="T23" fmla="*/ 4 h 1216"/>
                      <a:gd name="T24" fmla="*/ 1 w 699"/>
                      <a:gd name="T25" fmla="*/ 2 h 1216"/>
                      <a:gd name="T26" fmla="*/ 1 w 699"/>
                      <a:gd name="T27" fmla="*/ 2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2 h 1216"/>
                      <a:gd name="T74" fmla="*/ 1 w 699"/>
                      <a:gd name="T75" fmla="*/ 3 h 1216"/>
                      <a:gd name="T76" fmla="*/ 1 w 699"/>
                      <a:gd name="T77" fmla="*/ 4 h 1216"/>
                      <a:gd name="T78" fmla="*/ 1 w 699"/>
                      <a:gd name="T79" fmla="*/ 5 h 1216"/>
                      <a:gd name="T80" fmla="*/ 1 w 699"/>
                      <a:gd name="T81" fmla="*/ 6 h 1216"/>
                      <a:gd name="T82" fmla="*/ 2 w 699"/>
                      <a:gd name="T83" fmla="*/ 6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51" name="Freeform 152">
                    <a:extLst>
                      <a:ext uri="{FF2B5EF4-FFF2-40B4-BE49-F238E27FC236}">
                        <a16:creationId xmlns:a16="http://schemas.microsoft.com/office/drawing/2014/main" id="{ED1AF943-A006-4081-9DAD-5C5CF12D56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2 w 915"/>
                      <a:gd name="T13" fmla="*/ 1 h 1139"/>
                      <a:gd name="T14" fmla="*/ 3 w 915"/>
                      <a:gd name="T15" fmla="*/ 1 h 1139"/>
                      <a:gd name="T16" fmla="*/ 3 w 915"/>
                      <a:gd name="T17" fmla="*/ 1 h 1139"/>
                      <a:gd name="T18" fmla="*/ 3 w 915"/>
                      <a:gd name="T19" fmla="*/ 1 h 1139"/>
                      <a:gd name="T20" fmla="*/ 3 w 915"/>
                      <a:gd name="T21" fmla="*/ 1 h 1139"/>
                      <a:gd name="T22" fmla="*/ 3 w 915"/>
                      <a:gd name="T23" fmla="*/ 1 h 1139"/>
                      <a:gd name="T24" fmla="*/ 3 w 915"/>
                      <a:gd name="T25" fmla="*/ 1 h 1139"/>
                      <a:gd name="T26" fmla="*/ 4 w 915"/>
                      <a:gd name="T27" fmla="*/ 1 h 1139"/>
                      <a:gd name="T28" fmla="*/ 4 w 915"/>
                      <a:gd name="T29" fmla="*/ 1 h 1139"/>
                      <a:gd name="T30" fmla="*/ 3 w 915"/>
                      <a:gd name="T31" fmla="*/ 1 h 1139"/>
                      <a:gd name="T32" fmla="*/ 3 w 915"/>
                      <a:gd name="T33" fmla="*/ 1 h 1139"/>
                      <a:gd name="T34" fmla="*/ 3 w 915"/>
                      <a:gd name="T35" fmla="*/ 1 h 1139"/>
                      <a:gd name="T36" fmla="*/ 3 w 915"/>
                      <a:gd name="T37" fmla="*/ 1 h 1139"/>
                      <a:gd name="T38" fmla="*/ 3 w 915"/>
                      <a:gd name="T39" fmla="*/ 1 h 1139"/>
                      <a:gd name="T40" fmla="*/ 3 w 915"/>
                      <a:gd name="T41" fmla="*/ 1 h 1139"/>
                      <a:gd name="T42" fmla="*/ 3 w 915"/>
                      <a:gd name="T43" fmla="*/ 1 h 1139"/>
                      <a:gd name="T44" fmla="*/ 3 w 915"/>
                      <a:gd name="T45" fmla="*/ 1 h 1139"/>
                      <a:gd name="T46" fmla="*/ 3 w 915"/>
                      <a:gd name="T47" fmla="*/ 0 h 1139"/>
                      <a:gd name="T48" fmla="*/ 3 w 915"/>
                      <a:gd name="T49" fmla="*/ 1 h 1139"/>
                      <a:gd name="T50" fmla="*/ 3 w 915"/>
                      <a:gd name="T51" fmla="*/ 1 h 1139"/>
                      <a:gd name="T52" fmla="*/ 3 w 915"/>
                      <a:gd name="T53" fmla="*/ 1 h 1139"/>
                      <a:gd name="T54" fmla="*/ 3 w 915"/>
                      <a:gd name="T55" fmla="*/ 1 h 1139"/>
                      <a:gd name="T56" fmla="*/ 3 w 915"/>
                      <a:gd name="T57" fmla="*/ 1 h 1139"/>
                      <a:gd name="T58" fmla="*/ 3 w 915"/>
                      <a:gd name="T59" fmla="*/ 1 h 1139"/>
                      <a:gd name="T60" fmla="*/ 3 w 915"/>
                      <a:gd name="T61" fmla="*/ 1 h 1139"/>
                      <a:gd name="T62" fmla="*/ 3 w 915"/>
                      <a:gd name="T63" fmla="*/ 1 h 1139"/>
                      <a:gd name="T64" fmla="*/ 3 w 915"/>
                      <a:gd name="T65" fmla="*/ 1 h 1139"/>
                      <a:gd name="T66" fmla="*/ 3 w 915"/>
                      <a:gd name="T67" fmla="*/ 1 h 1139"/>
                      <a:gd name="T68" fmla="*/ 3 w 915"/>
                      <a:gd name="T69" fmla="*/ 1 h 1139"/>
                      <a:gd name="T70" fmla="*/ 3 w 915"/>
                      <a:gd name="T71" fmla="*/ 1 h 1139"/>
                      <a:gd name="T72" fmla="*/ 3 w 915"/>
                      <a:gd name="T73" fmla="*/ 1 h 1139"/>
                      <a:gd name="T74" fmla="*/ 2 w 915"/>
                      <a:gd name="T75" fmla="*/ 1 h 1139"/>
                      <a:gd name="T76" fmla="*/ 2 w 915"/>
                      <a:gd name="T77" fmla="*/ 1 h 1139"/>
                      <a:gd name="T78" fmla="*/ 2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42" name="Oval 153">
                  <a:extLst>
                    <a:ext uri="{FF2B5EF4-FFF2-40B4-BE49-F238E27FC236}">
                      <a16:creationId xmlns:a16="http://schemas.microsoft.com/office/drawing/2014/main" id="{9B43802A-ACF0-4DB4-9B6B-1D9131DA2477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2496" y="1104"/>
                  <a:ext cx="912" cy="912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35" name="Group 154">
                <a:extLst>
                  <a:ext uri="{FF2B5EF4-FFF2-40B4-BE49-F238E27FC236}">
                    <a16:creationId xmlns:a16="http://schemas.microsoft.com/office/drawing/2014/main" id="{AB3C6CE0-B13E-4B24-91E1-2ABD1C82E20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507690" y="5738893"/>
                <a:ext cx="554205" cy="307892"/>
                <a:chOff x="-1152" y="3504"/>
                <a:chExt cx="432" cy="240"/>
              </a:xfrm>
            </p:grpSpPr>
            <p:grpSp>
              <p:nvGrpSpPr>
                <p:cNvPr id="36" name="Group 155">
                  <a:extLst>
                    <a:ext uri="{FF2B5EF4-FFF2-40B4-BE49-F238E27FC236}">
                      <a16:creationId xmlns:a16="http://schemas.microsoft.com/office/drawing/2014/main" id="{1F060964-FF33-4168-BBE4-D3A6D9844A5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-1075" y="3504"/>
                  <a:ext cx="256" cy="210"/>
                  <a:chOff x="1728" y="2064"/>
                  <a:chExt cx="768" cy="672"/>
                </a:xfrm>
              </p:grpSpPr>
              <p:sp>
                <p:nvSpPr>
                  <p:cNvPr id="39" name="AutoShape 156">
                    <a:extLst>
                      <a:ext uri="{FF2B5EF4-FFF2-40B4-BE49-F238E27FC236}">
                        <a16:creationId xmlns:a16="http://schemas.microsoft.com/office/drawing/2014/main" id="{4A7B3B72-B760-4B28-AE53-4CE626F0214F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rPr>
                      <a:t>small</a:t>
                    </a:r>
                    <a:endParaRPr kumimoji="0" lang="en-CA" altLang="en-US" sz="1400" b="0" i="0" u="none" strike="noStrike" kern="1200" cap="none" spc="0" normalizeH="0" baseline="-8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40" name="Line 157">
                    <a:extLst>
                      <a:ext uri="{FF2B5EF4-FFF2-40B4-BE49-F238E27FC236}">
                        <a16:creationId xmlns:a16="http://schemas.microsoft.com/office/drawing/2014/main" id="{B0A894BB-D1BB-42D7-B3A0-7FA5A77219BE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sp>
              <p:nvSpPr>
                <p:cNvPr id="37" name="Line 158">
                  <a:extLst>
                    <a:ext uri="{FF2B5EF4-FFF2-40B4-BE49-F238E27FC236}">
                      <a16:creationId xmlns:a16="http://schemas.microsoft.com/office/drawing/2014/main" id="{28ECED5A-17CA-4C7E-8381-36DAFB4B241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38" name="Line 159">
                  <a:extLst>
                    <a:ext uri="{FF2B5EF4-FFF2-40B4-BE49-F238E27FC236}">
                      <a16:creationId xmlns:a16="http://schemas.microsoft.com/office/drawing/2014/main" id="{8AE62D3D-F4FE-4317-89FF-23DE3A2A52D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  <p:sp>
          <p:nvSpPr>
            <p:cNvPr id="33" name="Text Box 160">
              <a:extLst>
                <a:ext uri="{FF2B5EF4-FFF2-40B4-BE49-F238E27FC236}">
                  <a16:creationId xmlns:a16="http://schemas.microsoft.com/office/drawing/2014/main" id="{6DF4A453-6B9E-48DA-B937-285B22BC07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3955" y="5410083"/>
              <a:ext cx="362631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Maintaining Post-Condition</a:t>
              </a:r>
            </a:p>
          </p:txBody>
        </p:sp>
      </p:grpSp>
      <p:grpSp>
        <p:nvGrpSpPr>
          <p:cNvPr id="193536" name="Group 193535">
            <a:extLst>
              <a:ext uri="{FF2B5EF4-FFF2-40B4-BE49-F238E27FC236}">
                <a16:creationId xmlns:a16="http://schemas.microsoft.com/office/drawing/2014/main" id="{2B887798-A1A2-4158-8A16-436557FDFE08}"/>
              </a:ext>
            </a:extLst>
          </p:cNvPr>
          <p:cNvGrpSpPr/>
          <p:nvPr/>
        </p:nvGrpSpPr>
        <p:grpSpPr>
          <a:xfrm>
            <a:off x="152400" y="1990569"/>
            <a:ext cx="7672716" cy="1752717"/>
            <a:chOff x="1477634" y="3962400"/>
            <a:chExt cx="7672716" cy="1752717"/>
          </a:xfrm>
        </p:grpSpPr>
        <p:grpSp>
          <p:nvGrpSpPr>
            <p:cNvPr id="6" name="Group 137">
              <a:extLst>
                <a:ext uri="{FF2B5EF4-FFF2-40B4-BE49-F238E27FC236}">
                  <a16:creationId xmlns:a16="http://schemas.microsoft.com/office/drawing/2014/main" id="{F29EBB5B-D379-44B9-AA92-8C4289244F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257" y="4286366"/>
              <a:ext cx="6415093" cy="1428751"/>
              <a:chOff x="2160" y="1870"/>
              <a:chExt cx="4041" cy="900"/>
            </a:xfrm>
          </p:grpSpPr>
          <p:sp>
            <p:nvSpPr>
              <p:cNvPr id="27" name="Text Box 138">
                <a:extLst>
                  <a:ext uri="{FF2B5EF4-FFF2-40B4-BE49-F238E27FC236}">
                    <a16:creationId xmlns:a16="http://schemas.microsoft.com/office/drawing/2014/main" id="{B11A58D6-5DBE-43BF-994C-F57BE09BB7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212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99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itchFamily="18" charset="0"/>
                  </a:rPr>
                  <a:t>¬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too small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28" name="Text Box 139">
                <a:extLst>
                  <a:ext uri="{FF2B5EF4-FFF2-40B4-BE49-F238E27FC236}">
                    <a16:creationId xmlns:a16="http://schemas.microsoft.com/office/drawing/2014/main" id="{30C59E9D-48A7-4E2F-A3E1-0F8CDEEC54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014"/>
                <a:ext cx="1998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Sub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Instances-Smaller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29" name="AutoShape 140">
                <a:extLst>
                  <a:ext uri="{FF2B5EF4-FFF2-40B4-BE49-F238E27FC236}">
                    <a16:creationId xmlns:a16="http://schemas.microsoft.com/office/drawing/2014/main" id="{71FCAD0C-DDD4-4CDB-997C-880EB8278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8" name="Text Box 160">
              <a:extLst>
                <a:ext uri="{FF2B5EF4-FFF2-40B4-BE49-F238E27FC236}">
                  <a16:creationId xmlns:a16="http://schemas.microsoft.com/office/drawing/2014/main" id="{C8C0D319-3DCA-4690-81AE-6E7242046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590" y="3962400"/>
              <a:ext cx="350608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Maintaining Pre-Condition</a:t>
              </a:r>
            </a:p>
          </p:txBody>
        </p:sp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846DAFBD-8686-42B1-B9AE-6ED22DD58EE9}"/>
                </a:ext>
              </a:extLst>
            </p:cNvPr>
            <p:cNvGrpSpPr/>
            <p:nvPr/>
          </p:nvGrpSpPr>
          <p:grpSpPr>
            <a:xfrm>
              <a:off x="1477634" y="4168053"/>
              <a:ext cx="1169988" cy="1169988"/>
              <a:chOff x="1477634" y="4168053"/>
              <a:chExt cx="1169988" cy="1169988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1B9F1043-0023-45A7-8EDF-9CCF999EFE5D}"/>
                  </a:ext>
                </a:extLst>
              </p:cNvPr>
              <p:cNvGrpSpPr/>
              <p:nvPr/>
            </p:nvGrpSpPr>
            <p:grpSpPr>
              <a:xfrm>
                <a:off x="1477634" y="4168053"/>
                <a:ext cx="1169988" cy="1169988"/>
                <a:chOff x="1477634" y="4168053"/>
                <a:chExt cx="1169988" cy="1169988"/>
              </a:xfrm>
            </p:grpSpPr>
            <p:sp>
              <p:nvSpPr>
                <p:cNvPr id="17" name="Oval 153">
                  <a:extLst>
                    <a:ext uri="{FF2B5EF4-FFF2-40B4-BE49-F238E27FC236}">
                      <a16:creationId xmlns:a16="http://schemas.microsoft.com/office/drawing/2014/main" id="{ADF6856D-C8B9-473E-AC15-F82738DBA721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477634" y="4168053"/>
                  <a:ext cx="1169988" cy="1169988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grpSp>
              <p:nvGrpSpPr>
                <p:cNvPr id="10" name="Group 154">
                  <a:extLst>
                    <a:ext uri="{FF2B5EF4-FFF2-40B4-BE49-F238E27FC236}">
                      <a16:creationId xmlns:a16="http://schemas.microsoft.com/office/drawing/2014/main" id="{68CBAB05-6186-4C25-8D80-6D81B21D85D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539212" y="4291210"/>
                  <a:ext cx="554205" cy="307892"/>
                  <a:chOff x="-1152" y="3504"/>
                  <a:chExt cx="432" cy="240"/>
                </a:xfrm>
              </p:grpSpPr>
              <p:grpSp>
                <p:nvGrpSpPr>
                  <p:cNvPr id="11" name="Group 155">
                    <a:extLst>
                      <a:ext uri="{FF2B5EF4-FFF2-40B4-BE49-F238E27FC236}">
                        <a16:creationId xmlns:a16="http://schemas.microsoft.com/office/drawing/2014/main" id="{9A228D49-CF6E-4C78-9576-4CCF6E1F5386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-1075" y="3504"/>
                    <a:ext cx="256" cy="210"/>
                    <a:chOff x="1728" y="2064"/>
                    <a:chExt cx="768" cy="672"/>
                  </a:xfrm>
                </p:grpSpPr>
                <p:sp>
                  <p:nvSpPr>
                    <p:cNvPr id="14" name="AutoShape 156">
                      <a:extLst>
                        <a:ext uri="{FF2B5EF4-FFF2-40B4-BE49-F238E27FC236}">
                          <a16:creationId xmlns:a16="http://schemas.microsoft.com/office/drawing/2014/main" id="{3EC70DA2-6B4B-4F71-9DF4-21DB76A0FBDC}"/>
                        </a:ext>
                      </a:extLst>
                    </p:cNvPr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728" y="2064"/>
                      <a:ext cx="768" cy="576"/>
                    </a:xfrm>
                    <a:prstGeom prst="horizontalScroll">
                      <a:avLst>
                        <a:gd name="adj" fmla="val 12500"/>
                      </a:avLst>
                    </a:prstGeom>
                    <a:solidFill>
                      <a:srgbClr val="FFFFFF"/>
                    </a:solidFill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</p:spPr>
                  <p:txBody>
                    <a:bodyPr wrap="none" anchor="ctr"/>
                    <a:lstStyle>
                      <a:lvl1pPr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1400" b="0" i="0" u="none" strike="noStrike" kern="1200" cap="none" spc="0" normalizeH="0" baseline="-8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rPr>
                        <a:t>small</a:t>
                      </a:r>
                      <a:endParaRPr kumimoji="0" lang="en-CA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5" name="Line 157">
                      <a:extLst>
                        <a:ext uri="{FF2B5EF4-FFF2-40B4-BE49-F238E27FC236}">
                          <a16:creationId xmlns:a16="http://schemas.microsoft.com/office/drawing/2014/main" id="{B88A6880-5261-4183-97CB-7F2EFFFFF49E}"/>
                        </a:ext>
                      </a:extLst>
                    </p:cNvPr>
                    <p:cNvSpPr>
                      <a:spLocks noChangeAspect="1" noChangeShapeType="1"/>
                    </p:cNvSpPr>
                    <p:nvPr/>
                  </p:nvSpPr>
                  <p:spPr bwMode="auto">
                    <a:xfrm>
                      <a:off x="2112" y="2592"/>
                      <a:ext cx="0" cy="144"/>
                    </a:xfrm>
                    <a:prstGeom prst="line">
                      <a:avLst/>
                    </a:prstGeom>
                    <a:noFill/>
                    <a:ln w="25400">
                      <a:solidFill>
                        <a:srgbClr val="FF0000"/>
                      </a:solidFill>
                      <a:round/>
                      <a:headEnd/>
                      <a:tailEnd/>
                    </a:ln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</a:extLst>
                  </p:spPr>
                  <p:txBody>
                    <a:bodyPr wrap="none" anchor="ctr"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12" name="Line 158">
                    <a:extLst>
                      <a:ext uri="{FF2B5EF4-FFF2-40B4-BE49-F238E27FC236}">
                        <a16:creationId xmlns:a16="http://schemas.microsoft.com/office/drawing/2014/main" id="{7BD74EEA-10AB-4C4F-B662-58E4FEAA59FF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H="1"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13" name="Line 159">
                    <a:extLst>
                      <a:ext uri="{FF2B5EF4-FFF2-40B4-BE49-F238E27FC236}">
                        <a16:creationId xmlns:a16="http://schemas.microsoft.com/office/drawing/2014/main" id="{4A299471-B45D-41E8-B73D-9553D9178F77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 flipV="1">
                    <a:off x="-1152" y="3504"/>
                    <a:ext cx="432" cy="240"/>
                  </a:xfrm>
                  <a:prstGeom prst="line">
                    <a:avLst/>
                  </a:prstGeom>
                  <a:noFill/>
                  <a:ln w="22225">
                    <a:solidFill>
                      <a:schemeClr val="hlink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pic>
              <p:nvPicPr>
                <p:cNvPr id="55" name="Picture 10">
                  <a:extLst>
                    <a:ext uri="{FF2B5EF4-FFF2-40B4-BE49-F238E27FC236}">
                      <a16:creationId xmlns:a16="http://schemas.microsoft.com/office/drawing/2014/main" id="{B6723CDF-567C-469D-92F1-7F2BD04C27F9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13452" y="4572000"/>
                  <a:ext cx="339258" cy="4953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56" name="Picture 10">
                  <a:extLst>
                    <a:ext uri="{FF2B5EF4-FFF2-40B4-BE49-F238E27FC236}">
                      <a16:creationId xmlns:a16="http://schemas.microsoft.com/office/drawing/2014/main" id="{FED56809-5E88-438F-99FE-EADDD9DEFF5B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209800" y="4823792"/>
                  <a:ext cx="250353" cy="36553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20" name="Group 146">
                <a:extLst>
                  <a:ext uri="{FF2B5EF4-FFF2-40B4-BE49-F238E27FC236}">
                    <a16:creationId xmlns:a16="http://schemas.microsoft.com/office/drawing/2014/main" id="{614516D5-2B75-4E39-8959-E6D1D09A624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360341">
                <a:off x="1819076" y="4366545"/>
                <a:ext cx="539398" cy="676415"/>
                <a:chOff x="2227" y="1194"/>
                <a:chExt cx="1944" cy="2413"/>
              </a:xfrm>
            </p:grpSpPr>
            <p:sp>
              <p:nvSpPr>
                <p:cNvPr id="21" name="Freeform 147">
                  <a:extLst>
                    <a:ext uri="{FF2B5EF4-FFF2-40B4-BE49-F238E27FC236}">
                      <a16:creationId xmlns:a16="http://schemas.microsoft.com/office/drawing/2014/main" id="{A1A6BC25-C602-4470-8ECE-B053AF54F0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08" y="1513"/>
                  <a:ext cx="406" cy="340"/>
                </a:xfrm>
                <a:custGeom>
                  <a:avLst/>
                  <a:gdLst>
                    <a:gd name="T0" fmla="*/ 1 w 600"/>
                    <a:gd name="T1" fmla="*/ 1 h 608"/>
                    <a:gd name="T2" fmla="*/ 1 w 600"/>
                    <a:gd name="T3" fmla="*/ 1 h 608"/>
                    <a:gd name="T4" fmla="*/ 1 w 600"/>
                    <a:gd name="T5" fmla="*/ 1 h 608"/>
                    <a:gd name="T6" fmla="*/ 1 w 600"/>
                    <a:gd name="T7" fmla="*/ 1 h 608"/>
                    <a:gd name="T8" fmla="*/ 1 w 600"/>
                    <a:gd name="T9" fmla="*/ 0 h 608"/>
                    <a:gd name="T10" fmla="*/ 1 w 600"/>
                    <a:gd name="T11" fmla="*/ 1 h 608"/>
                    <a:gd name="T12" fmla="*/ 1 w 600"/>
                    <a:gd name="T13" fmla="*/ 1 h 608"/>
                    <a:gd name="T14" fmla="*/ 0 w 600"/>
                    <a:gd name="T15" fmla="*/ 1 h 608"/>
                    <a:gd name="T16" fmla="*/ 1 w 600"/>
                    <a:gd name="T17" fmla="*/ 1 h 608"/>
                    <a:gd name="T18" fmla="*/ 1 w 600"/>
                    <a:gd name="T19" fmla="*/ 1 h 608"/>
                    <a:gd name="T20" fmla="*/ 1 w 600"/>
                    <a:gd name="T21" fmla="*/ 1 h 608"/>
                    <a:gd name="T22" fmla="*/ 1 w 600"/>
                    <a:gd name="T23" fmla="*/ 1 h 608"/>
                    <a:gd name="T24" fmla="*/ 1 w 600"/>
                    <a:gd name="T25" fmla="*/ 1 h 608"/>
                    <a:gd name="T26" fmla="*/ 1 w 600"/>
                    <a:gd name="T27" fmla="*/ 1 h 608"/>
                    <a:gd name="T28" fmla="*/ 1 w 600"/>
                    <a:gd name="T29" fmla="*/ 1 h 608"/>
                    <a:gd name="T30" fmla="*/ 1 w 600"/>
                    <a:gd name="T31" fmla="*/ 1 h 608"/>
                    <a:gd name="T32" fmla="*/ 1 w 600"/>
                    <a:gd name="T33" fmla="*/ 1 h 608"/>
                    <a:gd name="T34" fmla="*/ 1 w 600"/>
                    <a:gd name="T35" fmla="*/ 1 h 608"/>
                    <a:gd name="T36" fmla="*/ 2 w 600"/>
                    <a:gd name="T37" fmla="*/ 1 h 608"/>
                    <a:gd name="T38" fmla="*/ 2 w 600"/>
                    <a:gd name="T39" fmla="*/ 1 h 608"/>
                    <a:gd name="T40" fmla="*/ 2 w 600"/>
                    <a:gd name="T41" fmla="*/ 1 h 608"/>
                    <a:gd name="T42" fmla="*/ 1 w 600"/>
                    <a:gd name="T43" fmla="*/ 1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2" name="Freeform 148">
                  <a:extLst>
                    <a:ext uri="{FF2B5EF4-FFF2-40B4-BE49-F238E27FC236}">
                      <a16:creationId xmlns:a16="http://schemas.microsoft.com/office/drawing/2014/main" id="{32322714-4D62-41FB-A992-E420C2997F8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999" y="1873"/>
                  <a:ext cx="418" cy="758"/>
                </a:xfrm>
                <a:custGeom>
                  <a:avLst/>
                  <a:gdLst>
                    <a:gd name="T0" fmla="*/ 1 w 619"/>
                    <a:gd name="T1" fmla="*/ 1 h 1085"/>
                    <a:gd name="T2" fmla="*/ 1 w 619"/>
                    <a:gd name="T3" fmla="*/ 1 h 1085"/>
                    <a:gd name="T4" fmla="*/ 1 w 619"/>
                    <a:gd name="T5" fmla="*/ 1 h 1085"/>
                    <a:gd name="T6" fmla="*/ 2 w 619"/>
                    <a:gd name="T7" fmla="*/ 0 h 1085"/>
                    <a:gd name="T8" fmla="*/ 2 w 619"/>
                    <a:gd name="T9" fmla="*/ 1 h 1085"/>
                    <a:gd name="T10" fmla="*/ 2 w 619"/>
                    <a:gd name="T11" fmla="*/ 1 h 1085"/>
                    <a:gd name="T12" fmla="*/ 2 w 619"/>
                    <a:gd name="T13" fmla="*/ 1 h 1085"/>
                    <a:gd name="T14" fmla="*/ 2 w 619"/>
                    <a:gd name="T15" fmla="*/ 2 h 1085"/>
                    <a:gd name="T16" fmla="*/ 2 w 619"/>
                    <a:gd name="T17" fmla="*/ 3 h 1085"/>
                    <a:gd name="T18" fmla="*/ 1 w 619"/>
                    <a:gd name="T19" fmla="*/ 3 h 1085"/>
                    <a:gd name="T20" fmla="*/ 1 w 619"/>
                    <a:gd name="T21" fmla="*/ 4 h 1085"/>
                    <a:gd name="T22" fmla="*/ 1 w 619"/>
                    <a:gd name="T23" fmla="*/ 5 h 1085"/>
                    <a:gd name="T24" fmla="*/ 2 w 619"/>
                    <a:gd name="T25" fmla="*/ 5 h 1085"/>
                    <a:gd name="T26" fmla="*/ 2 w 619"/>
                    <a:gd name="T27" fmla="*/ 6 h 1085"/>
                    <a:gd name="T28" fmla="*/ 1 w 619"/>
                    <a:gd name="T29" fmla="*/ 7 h 1085"/>
                    <a:gd name="T30" fmla="*/ 1 w 619"/>
                    <a:gd name="T31" fmla="*/ 7 h 1085"/>
                    <a:gd name="T32" fmla="*/ 1 w 619"/>
                    <a:gd name="T33" fmla="*/ 7 h 1085"/>
                    <a:gd name="T34" fmla="*/ 1 w 619"/>
                    <a:gd name="T35" fmla="*/ 7 h 1085"/>
                    <a:gd name="T36" fmla="*/ 1 w 619"/>
                    <a:gd name="T37" fmla="*/ 7 h 1085"/>
                    <a:gd name="T38" fmla="*/ 1 w 619"/>
                    <a:gd name="T39" fmla="*/ 6 h 1085"/>
                    <a:gd name="T40" fmla="*/ 0 w 619"/>
                    <a:gd name="T41" fmla="*/ 5 h 1085"/>
                    <a:gd name="T42" fmla="*/ 1 w 619"/>
                    <a:gd name="T43" fmla="*/ 4 h 1085"/>
                    <a:gd name="T44" fmla="*/ 1 w 619"/>
                    <a:gd name="T45" fmla="*/ 3 h 1085"/>
                    <a:gd name="T46" fmla="*/ 1 w 619"/>
                    <a:gd name="T47" fmla="*/ 1 h 1085"/>
                    <a:gd name="T48" fmla="*/ 1 w 619"/>
                    <a:gd name="T49" fmla="*/ 1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3" name="Freeform 149">
                  <a:extLst>
                    <a:ext uri="{FF2B5EF4-FFF2-40B4-BE49-F238E27FC236}">
                      <a16:creationId xmlns:a16="http://schemas.microsoft.com/office/drawing/2014/main" id="{6A01C223-FB25-4504-A945-BCDC1CDE475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3504" y="2064"/>
                  <a:ext cx="812" cy="523"/>
                </a:xfrm>
                <a:custGeom>
                  <a:avLst/>
                  <a:gdLst>
                    <a:gd name="T0" fmla="*/ 0 w 782"/>
                    <a:gd name="T1" fmla="*/ 1 h 808"/>
                    <a:gd name="T2" fmla="*/ 113 w 782"/>
                    <a:gd name="T3" fmla="*/ 0 h 808"/>
                    <a:gd name="T4" fmla="*/ 275 w 782"/>
                    <a:gd name="T5" fmla="*/ 0 h 808"/>
                    <a:gd name="T6" fmla="*/ 580 w 782"/>
                    <a:gd name="T7" fmla="*/ 1 h 808"/>
                    <a:gd name="T8" fmla="*/ 941 w 782"/>
                    <a:gd name="T9" fmla="*/ 1 h 808"/>
                    <a:gd name="T10" fmla="*/ 1074 w 782"/>
                    <a:gd name="T11" fmla="*/ 1 h 808"/>
                    <a:gd name="T12" fmla="*/ 1135 w 782"/>
                    <a:gd name="T13" fmla="*/ 1 h 808"/>
                    <a:gd name="T14" fmla="*/ 1147 w 782"/>
                    <a:gd name="T15" fmla="*/ 1 h 808"/>
                    <a:gd name="T16" fmla="*/ 1107 w 782"/>
                    <a:gd name="T17" fmla="*/ 1 h 808"/>
                    <a:gd name="T18" fmla="*/ 995 w 782"/>
                    <a:gd name="T19" fmla="*/ 1 h 808"/>
                    <a:gd name="T20" fmla="*/ 851 w 782"/>
                    <a:gd name="T21" fmla="*/ 1 h 808"/>
                    <a:gd name="T22" fmla="*/ 746 w 782"/>
                    <a:gd name="T23" fmla="*/ 1 h 808"/>
                    <a:gd name="T24" fmla="*/ 698 w 782"/>
                    <a:gd name="T25" fmla="*/ 1 h 808"/>
                    <a:gd name="T26" fmla="*/ 667 w 782"/>
                    <a:gd name="T27" fmla="*/ 1 h 808"/>
                    <a:gd name="T28" fmla="*/ 678 w 782"/>
                    <a:gd name="T29" fmla="*/ 2 h 808"/>
                    <a:gd name="T30" fmla="*/ 686 w 782"/>
                    <a:gd name="T31" fmla="*/ 2 h 808"/>
                    <a:gd name="T32" fmla="*/ 815 w 782"/>
                    <a:gd name="T33" fmla="*/ 2 h 808"/>
                    <a:gd name="T34" fmla="*/ 1019 w 782"/>
                    <a:gd name="T35" fmla="*/ 2 h 808"/>
                    <a:gd name="T36" fmla="*/ 1147 w 782"/>
                    <a:gd name="T37" fmla="*/ 2 h 808"/>
                    <a:gd name="T38" fmla="*/ 1283 w 782"/>
                    <a:gd name="T39" fmla="*/ 2 h 808"/>
                    <a:gd name="T40" fmla="*/ 1325 w 782"/>
                    <a:gd name="T41" fmla="*/ 2 h 808"/>
                    <a:gd name="T42" fmla="*/ 1283 w 782"/>
                    <a:gd name="T43" fmla="*/ 2 h 808"/>
                    <a:gd name="T44" fmla="*/ 1228 w 782"/>
                    <a:gd name="T45" fmla="*/ 2 h 808"/>
                    <a:gd name="T46" fmla="*/ 1135 w 782"/>
                    <a:gd name="T47" fmla="*/ 2 h 808"/>
                    <a:gd name="T48" fmla="*/ 1013 w 782"/>
                    <a:gd name="T49" fmla="*/ 2 h 808"/>
                    <a:gd name="T50" fmla="*/ 881 w 782"/>
                    <a:gd name="T51" fmla="*/ 2 h 808"/>
                    <a:gd name="T52" fmla="*/ 667 w 782"/>
                    <a:gd name="T53" fmla="*/ 2 h 808"/>
                    <a:gd name="T54" fmla="*/ 601 w 782"/>
                    <a:gd name="T55" fmla="*/ 2 h 808"/>
                    <a:gd name="T56" fmla="*/ 566 w 782"/>
                    <a:gd name="T57" fmla="*/ 2 h 808"/>
                    <a:gd name="T58" fmla="*/ 566 w 782"/>
                    <a:gd name="T59" fmla="*/ 2 h 808"/>
                    <a:gd name="T60" fmla="*/ 566 w 782"/>
                    <a:gd name="T61" fmla="*/ 1 h 808"/>
                    <a:gd name="T62" fmla="*/ 658 w 782"/>
                    <a:gd name="T63" fmla="*/ 1 h 808"/>
                    <a:gd name="T64" fmla="*/ 794 w 782"/>
                    <a:gd name="T65" fmla="*/ 1 h 808"/>
                    <a:gd name="T66" fmla="*/ 915 w 782"/>
                    <a:gd name="T67" fmla="*/ 1 h 808"/>
                    <a:gd name="T68" fmla="*/ 990 w 782"/>
                    <a:gd name="T69" fmla="*/ 1 h 808"/>
                    <a:gd name="T70" fmla="*/ 1029 w 782"/>
                    <a:gd name="T71" fmla="*/ 1 h 808"/>
                    <a:gd name="T72" fmla="*/ 1013 w 782"/>
                    <a:gd name="T73" fmla="*/ 1 h 808"/>
                    <a:gd name="T74" fmla="*/ 957 w 782"/>
                    <a:gd name="T75" fmla="*/ 1 h 808"/>
                    <a:gd name="T76" fmla="*/ 881 w 782"/>
                    <a:gd name="T77" fmla="*/ 1 h 808"/>
                    <a:gd name="T78" fmla="*/ 794 w 782"/>
                    <a:gd name="T79" fmla="*/ 1 h 808"/>
                    <a:gd name="T80" fmla="*/ 607 w 782"/>
                    <a:gd name="T81" fmla="*/ 1 h 808"/>
                    <a:gd name="T82" fmla="*/ 327 w 782"/>
                    <a:gd name="T83" fmla="*/ 1 h 808"/>
                    <a:gd name="T84" fmla="*/ 118 w 782"/>
                    <a:gd name="T85" fmla="*/ 1 h 808"/>
                    <a:gd name="T86" fmla="*/ 34 w 782"/>
                    <a:gd name="T87" fmla="*/ 1 h 808"/>
                    <a:gd name="T88" fmla="*/ 0 w 782"/>
                    <a:gd name="T89" fmla="*/ 1 h 808"/>
                    <a:gd name="T90" fmla="*/ 0 w 782"/>
                    <a:gd name="T91" fmla="*/ 1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4" name="Freeform 150">
                  <a:extLst>
                    <a:ext uri="{FF2B5EF4-FFF2-40B4-BE49-F238E27FC236}">
                      <a16:creationId xmlns:a16="http://schemas.microsoft.com/office/drawing/2014/main" id="{BDC03D35-2D89-4AD7-A77A-87F224653D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4121048">
                  <a:off x="2675" y="2797"/>
                  <a:ext cx="1159" cy="461"/>
                </a:xfrm>
                <a:custGeom>
                  <a:avLst/>
                  <a:gdLst>
                    <a:gd name="T0" fmla="*/ 7136 w 992"/>
                    <a:gd name="T1" fmla="*/ 1 h 770"/>
                    <a:gd name="T2" fmla="*/ 7271 w 992"/>
                    <a:gd name="T3" fmla="*/ 1 h 770"/>
                    <a:gd name="T4" fmla="*/ 7771 w 992"/>
                    <a:gd name="T5" fmla="*/ 1 h 770"/>
                    <a:gd name="T6" fmla="*/ 8390 w 992"/>
                    <a:gd name="T7" fmla="*/ 1 h 770"/>
                    <a:gd name="T8" fmla="*/ 8757 w 992"/>
                    <a:gd name="T9" fmla="*/ 1 h 770"/>
                    <a:gd name="T10" fmla="*/ 8596 w 992"/>
                    <a:gd name="T11" fmla="*/ 1 h 770"/>
                    <a:gd name="T12" fmla="*/ 8254 w 992"/>
                    <a:gd name="T13" fmla="*/ 1 h 770"/>
                    <a:gd name="T14" fmla="*/ 7569 w 992"/>
                    <a:gd name="T15" fmla="*/ 1 h 770"/>
                    <a:gd name="T16" fmla="*/ 6723 w 992"/>
                    <a:gd name="T17" fmla="*/ 1 h 770"/>
                    <a:gd name="T18" fmla="*/ 6018 w 992"/>
                    <a:gd name="T19" fmla="*/ 1 h 770"/>
                    <a:gd name="T20" fmla="*/ 5228 w 992"/>
                    <a:gd name="T21" fmla="*/ 1 h 770"/>
                    <a:gd name="T22" fmla="*/ 4475 w 992"/>
                    <a:gd name="T23" fmla="*/ 1 h 770"/>
                    <a:gd name="T24" fmla="*/ 3903 w 992"/>
                    <a:gd name="T25" fmla="*/ 1 h 770"/>
                    <a:gd name="T26" fmla="*/ 3694 w 992"/>
                    <a:gd name="T27" fmla="*/ 1 h 770"/>
                    <a:gd name="T28" fmla="*/ 3462 w 992"/>
                    <a:gd name="T29" fmla="*/ 1 h 770"/>
                    <a:gd name="T30" fmla="*/ 3190 w 992"/>
                    <a:gd name="T31" fmla="*/ 1 h 770"/>
                    <a:gd name="T32" fmla="*/ 2986 w 992"/>
                    <a:gd name="T33" fmla="*/ 1 h 770"/>
                    <a:gd name="T34" fmla="*/ 2986 w 992"/>
                    <a:gd name="T35" fmla="*/ 1 h 770"/>
                    <a:gd name="T36" fmla="*/ 2845 w 992"/>
                    <a:gd name="T37" fmla="*/ 1 h 770"/>
                    <a:gd name="T38" fmla="*/ 2455 w 992"/>
                    <a:gd name="T39" fmla="*/ 1 h 770"/>
                    <a:gd name="T40" fmla="*/ 1973 w 992"/>
                    <a:gd name="T41" fmla="*/ 1 h 770"/>
                    <a:gd name="T42" fmla="*/ 1525 w 992"/>
                    <a:gd name="T43" fmla="*/ 1 h 770"/>
                    <a:gd name="T44" fmla="*/ 1012 w 992"/>
                    <a:gd name="T45" fmla="*/ 1 h 770"/>
                    <a:gd name="T46" fmla="*/ 234 w 992"/>
                    <a:gd name="T47" fmla="*/ 1 h 770"/>
                    <a:gd name="T48" fmla="*/ 0 w 992"/>
                    <a:gd name="T49" fmla="*/ 1 h 770"/>
                    <a:gd name="T50" fmla="*/ 0 w 992"/>
                    <a:gd name="T51" fmla="*/ 1 h 770"/>
                    <a:gd name="T52" fmla="*/ 348 w 992"/>
                    <a:gd name="T53" fmla="*/ 1 h 770"/>
                    <a:gd name="T54" fmla="*/ 722 w 992"/>
                    <a:gd name="T55" fmla="*/ 1 h 770"/>
                    <a:gd name="T56" fmla="*/ 1045 w 992"/>
                    <a:gd name="T57" fmla="*/ 1 h 770"/>
                    <a:gd name="T58" fmla="*/ 1667 w 992"/>
                    <a:gd name="T59" fmla="*/ 1 h 770"/>
                    <a:gd name="T60" fmla="*/ 2271 w 992"/>
                    <a:gd name="T61" fmla="*/ 1 h 770"/>
                    <a:gd name="T62" fmla="*/ 2845 w 992"/>
                    <a:gd name="T63" fmla="*/ 1 h 770"/>
                    <a:gd name="T64" fmla="*/ 3665 w 992"/>
                    <a:gd name="T65" fmla="*/ 0 h 770"/>
                    <a:gd name="T66" fmla="*/ 3694 w 992"/>
                    <a:gd name="T67" fmla="*/ 1 h 770"/>
                    <a:gd name="T68" fmla="*/ 3509 w 992"/>
                    <a:gd name="T69" fmla="*/ 1 h 770"/>
                    <a:gd name="T70" fmla="*/ 3462 w 992"/>
                    <a:gd name="T71" fmla="*/ 1 h 770"/>
                    <a:gd name="T72" fmla="*/ 3694 w 992"/>
                    <a:gd name="T73" fmla="*/ 1 h 770"/>
                    <a:gd name="T74" fmla="*/ 4080 w 992"/>
                    <a:gd name="T75" fmla="*/ 1 h 770"/>
                    <a:gd name="T76" fmla="*/ 4409 w 992"/>
                    <a:gd name="T77" fmla="*/ 1 h 770"/>
                    <a:gd name="T78" fmla="*/ 4928 w 992"/>
                    <a:gd name="T79" fmla="*/ 1 h 770"/>
                    <a:gd name="T80" fmla="*/ 5430 w 992"/>
                    <a:gd name="T81" fmla="*/ 1 h 770"/>
                    <a:gd name="T82" fmla="*/ 5943 w 992"/>
                    <a:gd name="T83" fmla="*/ 1 h 770"/>
                    <a:gd name="T84" fmla="*/ 6619 w 992"/>
                    <a:gd name="T85" fmla="*/ 1 h 770"/>
                    <a:gd name="T86" fmla="*/ 7065 w 992"/>
                    <a:gd name="T87" fmla="*/ 1 h 770"/>
                    <a:gd name="T88" fmla="*/ 7136 w 992"/>
                    <a:gd name="T89" fmla="*/ 1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5" name="Freeform 151">
                  <a:extLst>
                    <a:ext uri="{FF2B5EF4-FFF2-40B4-BE49-F238E27FC236}">
                      <a16:creationId xmlns:a16="http://schemas.microsoft.com/office/drawing/2014/main" id="{7633CF4A-78D8-48F1-BB08-D43E06007CF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414" y="1540"/>
                  <a:ext cx="474" cy="848"/>
                </a:xfrm>
                <a:custGeom>
                  <a:avLst/>
                  <a:gdLst>
                    <a:gd name="T0" fmla="*/ 2 w 699"/>
                    <a:gd name="T1" fmla="*/ 6 h 1216"/>
                    <a:gd name="T2" fmla="*/ 2 w 699"/>
                    <a:gd name="T3" fmla="*/ 7 h 1216"/>
                    <a:gd name="T4" fmla="*/ 2 w 699"/>
                    <a:gd name="T5" fmla="*/ 7 h 1216"/>
                    <a:gd name="T6" fmla="*/ 3 w 699"/>
                    <a:gd name="T7" fmla="*/ 7 h 1216"/>
                    <a:gd name="T8" fmla="*/ 3 w 699"/>
                    <a:gd name="T9" fmla="*/ 7 h 1216"/>
                    <a:gd name="T10" fmla="*/ 3 w 699"/>
                    <a:gd name="T11" fmla="*/ 8 h 1216"/>
                    <a:gd name="T12" fmla="*/ 3 w 699"/>
                    <a:gd name="T13" fmla="*/ 8 h 1216"/>
                    <a:gd name="T14" fmla="*/ 2 w 699"/>
                    <a:gd name="T15" fmla="*/ 7 h 1216"/>
                    <a:gd name="T16" fmla="*/ 1 w 699"/>
                    <a:gd name="T17" fmla="*/ 7 h 1216"/>
                    <a:gd name="T18" fmla="*/ 1 w 699"/>
                    <a:gd name="T19" fmla="*/ 6 h 1216"/>
                    <a:gd name="T20" fmla="*/ 1 w 699"/>
                    <a:gd name="T21" fmla="*/ 5 h 1216"/>
                    <a:gd name="T22" fmla="*/ 1 w 699"/>
                    <a:gd name="T23" fmla="*/ 4 h 1216"/>
                    <a:gd name="T24" fmla="*/ 1 w 699"/>
                    <a:gd name="T25" fmla="*/ 2 h 1216"/>
                    <a:gd name="T26" fmla="*/ 1 w 699"/>
                    <a:gd name="T27" fmla="*/ 2 h 1216"/>
                    <a:gd name="T28" fmla="*/ 1 w 699"/>
                    <a:gd name="T29" fmla="*/ 1 h 1216"/>
                    <a:gd name="T30" fmla="*/ 1 w 699"/>
                    <a:gd name="T31" fmla="*/ 1 h 1216"/>
                    <a:gd name="T32" fmla="*/ 0 w 699"/>
                    <a:gd name="T33" fmla="*/ 1 h 1216"/>
                    <a:gd name="T34" fmla="*/ 1 w 699"/>
                    <a:gd name="T35" fmla="*/ 1 h 1216"/>
                    <a:gd name="T36" fmla="*/ 1 w 699"/>
                    <a:gd name="T37" fmla="*/ 1 h 1216"/>
                    <a:gd name="T38" fmla="*/ 1 w 699"/>
                    <a:gd name="T39" fmla="*/ 1 h 1216"/>
                    <a:gd name="T40" fmla="*/ 1 w 699"/>
                    <a:gd name="T41" fmla="*/ 1 h 1216"/>
                    <a:gd name="T42" fmla="*/ 1 w 699"/>
                    <a:gd name="T43" fmla="*/ 1 h 1216"/>
                    <a:gd name="T44" fmla="*/ 1 w 699"/>
                    <a:gd name="T45" fmla="*/ 1 h 1216"/>
                    <a:gd name="T46" fmla="*/ 1 w 699"/>
                    <a:gd name="T47" fmla="*/ 1 h 1216"/>
                    <a:gd name="T48" fmla="*/ 1 w 699"/>
                    <a:gd name="T49" fmla="*/ 1 h 1216"/>
                    <a:gd name="T50" fmla="*/ 1 w 699"/>
                    <a:gd name="T51" fmla="*/ 1 h 1216"/>
                    <a:gd name="T52" fmla="*/ 1 w 699"/>
                    <a:gd name="T53" fmla="*/ 0 h 1216"/>
                    <a:gd name="T54" fmla="*/ 1 w 699"/>
                    <a:gd name="T55" fmla="*/ 1 h 1216"/>
                    <a:gd name="T56" fmla="*/ 1 w 699"/>
                    <a:gd name="T57" fmla="*/ 1 h 1216"/>
                    <a:gd name="T58" fmla="*/ 1 w 699"/>
                    <a:gd name="T59" fmla="*/ 1 h 1216"/>
                    <a:gd name="T60" fmla="*/ 1 w 699"/>
                    <a:gd name="T61" fmla="*/ 1 h 1216"/>
                    <a:gd name="T62" fmla="*/ 1 w 699"/>
                    <a:gd name="T63" fmla="*/ 1 h 1216"/>
                    <a:gd name="T64" fmla="*/ 1 w 699"/>
                    <a:gd name="T65" fmla="*/ 1 h 1216"/>
                    <a:gd name="T66" fmla="*/ 1 w 699"/>
                    <a:gd name="T67" fmla="*/ 1 h 1216"/>
                    <a:gd name="T68" fmla="*/ 1 w 699"/>
                    <a:gd name="T69" fmla="*/ 1 h 1216"/>
                    <a:gd name="T70" fmla="*/ 1 w 699"/>
                    <a:gd name="T71" fmla="*/ 1 h 1216"/>
                    <a:gd name="T72" fmla="*/ 1 w 699"/>
                    <a:gd name="T73" fmla="*/ 2 h 1216"/>
                    <a:gd name="T74" fmla="*/ 1 w 699"/>
                    <a:gd name="T75" fmla="*/ 3 h 1216"/>
                    <a:gd name="T76" fmla="*/ 1 w 699"/>
                    <a:gd name="T77" fmla="*/ 4 h 1216"/>
                    <a:gd name="T78" fmla="*/ 1 w 699"/>
                    <a:gd name="T79" fmla="*/ 5 h 1216"/>
                    <a:gd name="T80" fmla="*/ 1 w 699"/>
                    <a:gd name="T81" fmla="*/ 6 h 1216"/>
                    <a:gd name="T82" fmla="*/ 2 w 699"/>
                    <a:gd name="T83" fmla="*/ 6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26" name="Freeform 152">
                  <a:extLst>
                    <a:ext uri="{FF2B5EF4-FFF2-40B4-BE49-F238E27FC236}">
                      <a16:creationId xmlns:a16="http://schemas.microsoft.com/office/drawing/2014/main" id="{DBC20263-9385-4A04-8101-16CCDBA436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 rot="-2705309">
                  <a:off x="2793" y="1150"/>
                  <a:ext cx="620" cy="708"/>
                </a:xfrm>
                <a:custGeom>
                  <a:avLst/>
                  <a:gdLst>
                    <a:gd name="T0" fmla="*/ 1 w 915"/>
                    <a:gd name="T1" fmla="*/ 1 h 1139"/>
                    <a:gd name="T2" fmla="*/ 0 w 915"/>
                    <a:gd name="T3" fmla="*/ 1 h 1139"/>
                    <a:gd name="T4" fmla="*/ 1 w 915"/>
                    <a:gd name="T5" fmla="*/ 1 h 1139"/>
                    <a:gd name="T6" fmla="*/ 1 w 915"/>
                    <a:gd name="T7" fmla="*/ 1 h 1139"/>
                    <a:gd name="T8" fmla="*/ 1 w 915"/>
                    <a:gd name="T9" fmla="*/ 1 h 1139"/>
                    <a:gd name="T10" fmla="*/ 1 w 915"/>
                    <a:gd name="T11" fmla="*/ 1 h 1139"/>
                    <a:gd name="T12" fmla="*/ 2 w 915"/>
                    <a:gd name="T13" fmla="*/ 1 h 1139"/>
                    <a:gd name="T14" fmla="*/ 3 w 915"/>
                    <a:gd name="T15" fmla="*/ 1 h 1139"/>
                    <a:gd name="T16" fmla="*/ 3 w 915"/>
                    <a:gd name="T17" fmla="*/ 1 h 1139"/>
                    <a:gd name="T18" fmla="*/ 3 w 915"/>
                    <a:gd name="T19" fmla="*/ 1 h 1139"/>
                    <a:gd name="T20" fmla="*/ 3 w 915"/>
                    <a:gd name="T21" fmla="*/ 1 h 1139"/>
                    <a:gd name="T22" fmla="*/ 3 w 915"/>
                    <a:gd name="T23" fmla="*/ 1 h 1139"/>
                    <a:gd name="T24" fmla="*/ 3 w 915"/>
                    <a:gd name="T25" fmla="*/ 1 h 1139"/>
                    <a:gd name="T26" fmla="*/ 4 w 915"/>
                    <a:gd name="T27" fmla="*/ 1 h 1139"/>
                    <a:gd name="T28" fmla="*/ 4 w 915"/>
                    <a:gd name="T29" fmla="*/ 1 h 1139"/>
                    <a:gd name="T30" fmla="*/ 3 w 915"/>
                    <a:gd name="T31" fmla="*/ 1 h 1139"/>
                    <a:gd name="T32" fmla="*/ 3 w 915"/>
                    <a:gd name="T33" fmla="*/ 1 h 1139"/>
                    <a:gd name="T34" fmla="*/ 3 w 915"/>
                    <a:gd name="T35" fmla="*/ 1 h 1139"/>
                    <a:gd name="T36" fmla="*/ 3 w 915"/>
                    <a:gd name="T37" fmla="*/ 1 h 1139"/>
                    <a:gd name="T38" fmla="*/ 3 w 915"/>
                    <a:gd name="T39" fmla="*/ 1 h 1139"/>
                    <a:gd name="T40" fmla="*/ 3 w 915"/>
                    <a:gd name="T41" fmla="*/ 1 h 1139"/>
                    <a:gd name="T42" fmla="*/ 3 w 915"/>
                    <a:gd name="T43" fmla="*/ 1 h 1139"/>
                    <a:gd name="T44" fmla="*/ 3 w 915"/>
                    <a:gd name="T45" fmla="*/ 1 h 1139"/>
                    <a:gd name="T46" fmla="*/ 3 w 915"/>
                    <a:gd name="T47" fmla="*/ 0 h 1139"/>
                    <a:gd name="T48" fmla="*/ 3 w 915"/>
                    <a:gd name="T49" fmla="*/ 1 h 1139"/>
                    <a:gd name="T50" fmla="*/ 3 w 915"/>
                    <a:gd name="T51" fmla="*/ 1 h 1139"/>
                    <a:gd name="T52" fmla="*/ 3 w 915"/>
                    <a:gd name="T53" fmla="*/ 1 h 1139"/>
                    <a:gd name="T54" fmla="*/ 3 w 915"/>
                    <a:gd name="T55" fmla="*/ 1 h 1139"/>
                    <a:gd name="T56" fmla="*/ 3 w 915"/>
                    <a:gd name="T57" fmla="*/ 1 h 1139"/>
                    <a:gd name="T58" fmla="*/ 3 w 915"/>
                    <a:gd name="T59" fmla="*/ 1 h 1139"/>
                    <a:gd name="T60" fmla="*/ 3 w 915"/>
                    <a:gd name="T61" fmla="*/ 1 h 1139"/>
                    <a:gd name="T62" fmla="*/ 3 w 915"/>
                    <a:gd name="T63" fmla="*/ 1 h 1139"/>
                    <a:gd name="T64" fmla="*/ 3 w 915"/>
                    <a:gd name="T65" fmla="*/ 1 h 1139"/>
                    <a:gd name="T66" fmla="*/ 3 w 915"/>
                    <a:gd name="T67" fmla="*/ 1 h 1139"/>
                    <a:gd name="T68" fmla="*/ 3 w 915"/>
                    <a:gd name="T69" fmla="*/ 1 h 1139"/>
                    <a:gd name="T70" fmla="*/ 3 w 915"/>
                    <a:gd name="T71" fmla="*/ 1 h 1139"/>
                    <a:gd name="T72" fmla="*/ 3 w 915"/>
                    <a:gd name="T73" fmla="*/ 1 h 1139"/>
                    <a:gd name="T74" fmla="*/ 2 w 915"/>
                    <a:gd name="T75" fmla="*/ 1 h 1139"/>
                    <a:gd name="T76" fmla="*/ 2 w 915"/>
                    <a:gd name="T77" fmla="*/ 1 h 1139"/>
                    <a:gd name="T78" fmla="*/ 2 w 915"/>
                    <a:gd name="T79" fmla="*/ 1 h 1139"/>
                    <a:gd name="T80" fmla="*/ 1 w 915"/>
                    <a:gd name="T81" fmla="*/ 1 h 1139"/>
                    <a:gd name="T82" fmla="*/ 1 w 915"/>
                    <a:gd name="T83" fmla="*/ 1 h 1139"/>
                    <a:gd name="T84" fmla="*/ 1 w 915"/>
                    <a:gd name="T85" fmla="*/ 1 h 1139"/>
                    <a:gd name="T86" fmla="*/ 1 w 915"/>
                    <a:gd name="T87" fmla="*/ 1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4E8EC9D1-1398-4E1F-98A0-0D2AAB0D21EA}"/>
              </a:ext>
            </a:extLst>
          </p:cNvPr>
          <p:cNvGrpSpPr/>
          <p:nvPr/>
        </p:nvGrpSpPr>
        <p:grpSpPr>
          <a:xfrm>
            <a:off x="152400" y="533400"/>
            <a:ext cx="6545589" cy="1524117"/>
            <a:chOff x="1477634" y="3962400"/>
            <a:chExt cx="6545589" cy="1524117"/>
          </a:xfrm>
        </p:grpSpPr>
        <p:grpSp>
          <p:nvGrpSpPr>
            <p:cNvPr id="60" name="Group 137">
              <a:extLst>
                <a:ext uri="{FF2B5EF4-FFF2-40B4-BE49-F238E27FC236}">
                  <a16:creationId xmlns:a16="http://schemas.microsoft.com/office/drawing/2014/main" id="{946C62DE-6E20-46F0-97A2-F72EBC3A5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35257" y="4286366"/>
              <a:ext cx="5287966" cy="1200151"/>
              <a:chOff x="2160" y="1870"/>
              <a:chExt cx="3331" cy="756"/>
            </a:xfrm>
          </p:grpSpPr>
          <p:sp>
            <p:nvSpPr>
              <p:cNvPr id="78" name="Text Box 138">
                <a:extLst>
                  <a:ext uri="{FF2B5EF4-FFF2-40B4-BE49-F238E27FC236}">
                    <a16:creationId xmlns:a16="http://schemas.microsoft.com/office/drawing/2014/main" id="{1D9119FF-2B5D-4058-BDCB-1DE08F4DEB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60" y="1870"/>
                <a:ext cx="1212" cy="75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Instance-Pre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too small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rPr>
                  <a:t>code</a:t>
                </a:r>
              </a:p>
            </p:txBody>
          </p:sp>
          <p:sp>
            <p:nvSpPr>
              <p:cNvPr id="79" name="Text Box 139">
                <a:extLst>
                  <a:ext uri="{FF2B5EF4-FFF2-40B4-BE49-F238E27FC236}">
                    <a16:creationId xmlns:a16="http://schemas.microsoft.com/office/drawing/2014/main" id="{9F418AE4-FD2E-4965-A28B-C39BF99625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03" y="2103"/>
                <a:ext cx="1288" cy="5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</a:t>
                </a:r>
                <a:r>
                  <a: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Instance-Post</a:t>
                </a:r>
                <a:r>
                  <a:rPr kumimoji="0" lang="el-GR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</a:t>
                </a: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33CC33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0" name="AutoShape 140">
                <a:extLst>
                  <a:ext uri="{FF2B5EF4-FFF2-40B4-BE49-F238E27FC236}">
                    <a16:creationId xmlns:a16="http://schemas.microsoft.com/office/drawing/2014/main" id="{05DB39C4-D531-47D8-B4D1-FCD994415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107"/>
                <a:ext cx="432" cy="306"/>
              </a:xfrm>
              <a:prstGeom prst="rightArrow">
                <a:avLst>
                  <a:gd name="adj1" fmla="val 50000"/>
                  <a:gd name="adj2" fmla="val 35294"/>
                </a:avLst>
              </a:prstGeom>
              <a:solidFill>
                <a:schemeClr val="hlink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18942FEB-9051-4798-84CC-F397F13A19F6}"/>
                </a:ext>
              </a:extLst>
            </p:cNvPr>
            <p:cNvGrpSpPr/>
            <p:nvPr/>
          </p:nvGrpSpPr>
          <p:grpSpPr>
            <a:xfrm>
              <a:off x="1477634" y="4168053"/>
              <a:ext cx="1169988" cy="1169988"/>
              <a:chOff x="1477634" y="4168053"/>
              <a:chExt cx="1169988" cy="1169988"/>
            </a:xfrm>
          </p:grpSpPr>
          <p:pic>
            <p:nvPicPr>
              <p:cNvPr id="63" name="Picture 10">
                <a:extLst>
                  <a:ext uri="{FF2B5EF4-FFF2-40B4-BE49-F238E27FC236}">
                    <a16:creationId xmlns:a16="http://schemas.microsoft.com/office/drawing/2014/main" id="{53900330-45FF-4A21-839C-647F830F224B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13452" y="4572000"/>
                <a:ext cx="339258" cy="4953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64" name="Picture 33">
                <a:extLst>
                  <a:ext uri="{FF2B5EF4-FFF2-40B4-BE49-F238E27FC236}">
                    <a16:creationId xmlns:a16="http://schemas.microsoft.com/office/drawing/2014/main" id="{C02700BA-5343-4875-B93F-6282E4E8B42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048266" y="4648200"/>
                <a:ext cx="592332" cy="5347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5" name="Group 141">
                <a:extLst>
                  <a:ext uri="{FF2B5EF4-FFF2-40B4-BE49-F238E27FC236}">
                    <a16:creationId xmlns:a16="http://schemas.microsoft.com/office/drawing/2014/main" id="{957CE2DF-6C2C-420A-B933-775975FF889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1477634" y="4168053"/>
                <a:ext cx="1169988" cy="1169988"/>
                <a:chOff x="4320" y="2016"/>
                <a:chExt cx="912" cy="912"/>
              </a:xfrm>
            </p:grpSpPr>
            <p:grpSp>
              <p:nvGrpSpPr>
                <p:cNvPr id="66" name="Group 142">
                  <a:extLst>
                    <a:ext uri="{FF2B5EF4-FFF2-40B4-BE49-F238E27FC236}">
                      <a16:creationId xmlns:a16="http://schemas.microsoft.com/office/drawing/2014/main" id="{271195B3-4B14-4426-B1E2-FE82429B7A6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4320" y="2016"/>
                  <a:ext cx="912" cy="912"/>
                  <a:chOff x="2496" y="1104"/>
                  <a:chExt cx="912" cy="912"/>
                </a:xfrm>
              </p:grpSpPr>
              <p:grpSp>
                <p:nvGrpSpPr>
                  <p:cNvPr id="70" name="Group 146">
                    <a:extLst>
                      <a:ext uri="{FF2B5EF4-FFF2-40B4-BE49-F238E27FC236}">
                        <a16:creationId xmlns:a16="http://schemas.microsoft.com/office/drawing/2014/main" id="{96B3197C-B19A-49D0-81E4-04402919BAA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2360341">
                    <a:off x="2763" y="1259"/>
                    <a:ext cx="421" cy="527"/>
                    <a:chOff x="2227" y="1194"/>
                    <a:chExt cx="1944" cy="2413"/>
                  </a:xfrm>
                </p:grpSpPr>
                <p:sp>
                  <p:nvSpPr>
                    <p:cNvPr id="72" name="Freeform 147">
                      <a:extLst>
                        <a:ext uri="{FF2B5EF4-FFF2-40B4-BE49-F238E27FC236}">
                          <a16:creationId xmlns:a16="http://schemas.microsoft.com/office/drawing/2014/main" id="{21EB4CBB-7A79-4DD0-8793-1317BE70AA3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2 w 600"/>
                        <a:gd name="T37" fmla="*/ 1 h 608"/>
                        <a:gd name="T38" fmla="*/ 2 w 600"/>
                        <a:gd name="T39" fmla="*/ 1 h 608"/>
                        <a:gd name="T40" fmla="*/ 2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3" name="Freeform 148">
                      <a:extLst>
                        <a:ext uri="{FF2B5EF4-FFF2-40B4-BE49-F238E27FC236}">
                          <a16:creationId xmlns:a16="http://schemas.microsoft.com/office/drawing/2014/main" id="{1D33913D-5780-402D-9B6E-F84D477899E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2 w 619"/>
                        <a:gd name="T7" fmla="*/ 0 h 1085"/>
                        <a:gd name="T8" fmla="*/ 2 w 619"/>
                        <a:gd name="T9" fmla="*/ 1 h 1085"/>
                        <a:gd name="T10" fmla="*/ 2 w 619"/>
                        <a:gd name="T11" fmla="*/ 1 h 1085"/>
                        <a:gd name="T12" fmla="*/ 2 w 619"/>
                        <a:gd name="T13" fmla="*/ 1 h 1085"/>
                        <a:gd name="T14" fmla="*/ 2 w 619"/>
                        <a:gd name="T15" fmla="*/ 2 h 1085"/>
                        <a:gd name="T16" fmla="*/ 2 w 619"/>
                        <a:gd name="T17" fmla="*/ 3 h 1085"/>
                        <a:gd name="T18" fmla="*/ 1 w 619"/>
                        <a:gd name="T19" fmla="*/ 3 h 1085"/>
                        <a:gd name="T20" fmla="*/ 1 w 619"/>
                        <a:gd name="T21" fmla="*/ 4 h 1085"/>
                        <a:gd name="T22" fmla="*/ 1 w 619"/>
                        <a:gd name="T23" fmla="*/ 5 h 1085"/>
                        <a:gd name="T24" fmla="*/ 2 w 619"/>
                        <a:gd name="T25" fmla="*/ 5 h 1085"/>
                        <a:gd name="T26" fmla="*/ 2 w 619"/>
                        <a:gd name="T27" fmla="*/ 6 h 1085"/>
                        <a:gd name="T28" fmla="*/ 1 w 619"/>
                        <a:gd name="T29" fmla="*/ 7 h 1085"/>
                        <a:gd name="T30" fmla="*/ 1 w 619"/>
                        <a:gd name="T31" fmla="*/ 7 h 1085"/>
                        <a:gd name="T32" fmla="*/ 1 w 619"/>
                        <a:gd name="T33" fmla="*/ 7 h 1085"/>
                        <a:gd name="T34" fmla="*/ 1 w 619"/>
                        <a:gd name="T35" fmla="*/ 7 h 1085"/>
                        <a:gd name="T36" fmla="*/ 1 w 619"/>
                        <a:gd name="T37" fmla="*/ 7 h 1085"/>
                        <a:gd name="T38" fmla="*/ 1 w 619"/>
                        <a:gd name="T39" fmla="*/ 6 h 1085"/>
                        <a:gd name="T40" fmla="*/ 0 w 619"/>
                        <a:gd name="T41" fmla="*/ 5 h 1085"/>
                        <a:gd name="T42" fmla="*/ 1 w 619"/>
                        <a:gd name="T43" fmla="*/ 4 h 1085"/>
                        <a:gd name="T44" fmla="*/ 1 w 619"/>
                        <a:gd name="T45" fmla="*/ 3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4" name="Freeform 149">
                      <a:extLst>
                        <a:ext uri="{FF2B5EF4-FFF2-40B4-BE49-F238E27FC236}">
                          <a16:creationId xmlns:a16="http://schemas.microsoft.com/office/drawing/2014/main" id="{DFCBDCAC-D3EB-4018-95F7-F2BFFD3EB96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13 w 782"/>
                        <a:gd name="T3" fmla="*/ 0 h 808"/>
                        <a:gd name="T4" fmla="*/ 275 w 782"/>
                        <a:gd name="T5" fmla="*/ 0 h 808"/>
                        <a:gd name="T6" fmla="*/ 580 w 782"/>
                        <a:gd name="T7" fmla="*/ 1 h 808"/>
                        <a:gd name="T8" fmla="*/ 941 w 782"/>
                        <a:gd name="T9" fmla="*/ 1 h 808"/>
                        <a:gd name="T10" fmla="*/ 1074 w 782"/>
                        <a:gd name="T11" fmla="*/ 1 h 808"/>
                        <a:gd name="T12" fmla="*/ 1135 w 782"/>
                        <a:gd name="T13" fmla="*/ 1 h 808"/>
                        <a:gd name="T14" fmla="*/ 1147 w 782"/>
                        <a:gd name="T15" fmla="*/ 1 h 808"/>
                        <a:gd name="T16" fmla="*/ 1107 w 782"/>
                        <a:gd name="T17" fmla="*/ 1 h 808"/>
                        <a:gd name="T18" fmla="*/ 995 w 782"/>
                        <a:gd name="T19" fmla="*/ 1 h 808"/>
                        <a:gd name="T20" fmla="*/ 851 w 782"/>
                        <a:gd name="T21" fmla="*/ 1 h 808"/>
                        <a:gd name="T22" fmla="*/ 746 w 782"/>
                        <a:gd name="T23" fmla="*/ 1 h 808"/>
                        <a:gd name="T24" fmla="*/ 698 w 782"/>
                        <a:gd name="T25" fmla="*/ 1 h 808"/>
                        <a:gd name="T26" fmla="*/ 667 w 782"/>
                        <a:gd name="T27" fmla="*/ 1 h 808"/>
                        <a:gd name="T28" fmla="*/ 678 w 782"/>
                        <a:gd name="T29" fmla="*/ 2 h 808"/>
                        <a:gd name="T30" fmla="*/ 686 w 782"/>
                        <a:gd name="T31" fmla="*/ 2 h 808"/>
                        <a:gd name="T32" fmla="*/ 815 w 782"/>
                        <a:gd name="T33" fmla="*/ 2 h 808"/>
                        <a:gd name="T34" fmla="*/ 1019 w 782"/>
                        <a:gd name="T35" fmla="*/ 2 h 808"/>
                        <a:gd name="T36" fmla="*/ 1147 w 782"/>
                        <a:gd name="T37" fmla="*/ 2 h 808"/>
                        <a:gd name="T38" fmla="*/ 1283 w 782"/>
                        <a:gd name="T39" fmla="*/ 2 h 808"/>
                        <a:gd name="T40" fmla="*/ 1325 w 782"/>
                        <a:gd name="T41" fmla="*/ 2 h 808"/>
                        <a:gd name="T42" fmla="*/ 1283 w 782"/>
                        <a:gd name="T43" fmla="*/ 2 h 808"/>
                        <a:gd name="T44" fmla="*/ 1228 w 782"/>
                        <a:gd name="T45" fmla="*/ 2 h 808"/>
                        <a:gd name="T46" fmla="*/ 1135 w 782"/>
                        <a:gd name="T47" fmla="*/ 2 h 808"/>
                        <a:gd name="T48" fmla="*/ 1013 w 782"/>
                        <a:gd name="T49" fmla="*/ 2 h 808"/>
                        <a:gd name="T50" fmla="*/ 881 w 782"/>
                        <a:gd name="T51" fmla="*/ 2 h 808"/>
                        <a:gd name="T52" fmla="*/ 667 w 782"/>
                        <a:gd name="T53" fmla="*/ 2 h 808"/>
                        <a:gd name="T54" fmla="*/ 601 w 782"/>
                        <a:gd name="T55" fmla="*/ 2 h 808"/>
                        <a:gd name="T56" fmla="*/ 566 w 782"/>
                        <a:gd name="T57" fmla="*/ 2 h 808"/>
                        <a:gd name="T58" fmla="*/ 566 w 782"/>
                        <a:gd name="T59" fmla="*/ 2 h 808"/>
                        <a:gd name="T60" fmla="*/ 566 w 782"/>
                        <a:gd name="T61" fmla="*/ 1 h 808"/>
                        <a:gd name="T62" fmla="*/ 658 w 782"/>
                        <a:gd name="T63" fmla="*/ 1 h 808"/>
                        <a:gd name="T64" fmla="*/ 794 w 782"/>
                        <a:gd name="T65" fmla="*/ 1 h 808"/>
                        <a:gd name="T66" fmla="*/ 915 w 782"/>
                        <a:gd name="T67" fmla="*/ 1 h 808"/>
                        <a:gd name="T68" fmla="*/ 990 w 782"/>
                        <a:gd name="T69" fmla="*/ 1 h 808"/>
                        <a:gd name="T70" fmla="*/ 1029 w 782"/>
                        <a:gd name="T71" fmla="*/ 1 h 808"/>
                        <a:gd name="T72" fmla="*/ 1013 w 782"/>
                        <a:gd name="T73" fmla="*/ 1 h 808"/>
                        <a:gd name="T74" fmla="*/ 957 w 782"/>
                        <a:gd name="T75" fmla="*/ 1 h 808"/>
                        <a:gd name="T76" fmla="*/ 881 w 782"/>
                        <a:gd name="T77" fmla="*/ 1 h 808"/>
                        <a:gd name="T78" fmla="*/ 794 w 782"/>
                        <a:gd name="T79" fmla="*/ 1 h 808"/>
                        <a:gd name="T80" fmla="*/ 607 w 782"/>
                        <a:gd name="T81" fmla="*/ 1 h 808"/>
                        <a:gd name="T82" fmla="*/ 327 w 782"/>
                        <a:gd name="T83" fmla="*/ 1 h 808"/>
                        <a:gd name="T84" fmla="*/ 118 w 782"/>
                        <a:gd name="T85" fmla="*/ 1 h 808"/>
                        <a:gd name="T86" fmla="*/ 3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5" name="Freeform 150">
                      <a:extLst>
                        <a:ext uri="{FF2B5EF4-FFF2-40B4-BE49-F238E27FC236}">
                          <a16:creationId xmlns:a16="http://schemas.microsoft.com/office/drawing/2014/main" id="{ED374DBC-928E-4DB8-B609-0C52774A7520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7136 w 992"/>
                        <a:gd name="T1" fmla="*/ 1 h 770"/>
                        <a:gd name="T2" fmla="*/ 7271 w 992"/>
                        <a:gd name="T3" fmla="*/ 1 h 770"/>
                        <a:gd name="T4" fmla="*/ 7771 w 992"/>
                        <a:gd name="T5" fmla="*/ 1 h 770"/>
                        <a:gd name="T6" fmla="*/ 8390 w 992"/>
                        <a:gd name="T7" fmla="*/ 1 h 770"/>
                        <a:gd name="T8" fmla="*/ 8757 w 992"/>
                        <a:gd name="T9" fmla="*/ 1 h 770"/>
                        <a:gd name="T10" fmla="*/ 8596 w 992"/>
                        <a:gd name="T11" fmla="*/ 1 h 770"/>
                        <a:gd name="T12" fmla="*/ 8254 w 992"/>
                        <a:gd name="T13" fmla="*/ 1 h 770"/>
                        <a:gd name="T14" fmla="*/ 7569 w 992"/>
                        <a:gd name="T15" fmla="*/ 1 h 770"/>
                        <a:gd name="T16" fmla="*/ 6723 w 992"/>
                        <a:gd name="T17" fmla="*/ 1 h 770"/>
                        <a:gd name="T18" fmla="*/ 6018 w 992"/>
                        <a:gd name="T19" fmla="*/ 1 h 770"/>
                        <a:gd name="T20" fmla="*/ 5228 w 992"/>
                        <a:gd name="T21" fmla="*/ 1 h 770"/>
                        <a:gd name="T22" fmla="*/ 4475 w 992"/>
                        <a:gd name="T23" fmla="*/ 1 h 770"/>
                        <a:gd name="T24" fmla="*/ 3903 w 992"/>
                        <a:gd name="T25" fmla="*/ 1 h 770"/>
                        <a:gd name="T26" fmla="*/ 3694 w 992"/>
                        <a:gd name="T27" fmla="*/ 1 h 770"/>
                        <a:gd name="T28" fmla="*/ 3462 w 992"/>
                        <a:gd name="T29" fmla="*/ 1 h 770"/>
                        <a:gd name="T30" fmla="*/ 3190 w 992"/>
                        <a:gd name="T31" fmla="*/ 1 h 770"/>
                        <a:gd name="T32" fmla="*/ 2986 w 992"/>
                        <a:gd name="T33" fmla="*/ 1 h 770"/>
                        <a:gd name="T34" fmla="*/ 2986 w 992"/>
                        <a:gd name="T35" fmla="*/ 1 h 770"/>
                        <a:gd name="T36" fmla="*/ 2845 w 992"/>
                        <a:gd name="T37" fmla="*/ 1 h 770"/>
                        <a:gd name="T38" fmla="*/ 2455 w 992"/>
                        <a:gd name="T39" fmla="*/ 1 h 770"/>
                        <a:gd name="T40" fmla="*/ 1973 w 992"/>
                        <a:gd name="T41" fmla="*/ 1 h 770"/>
                        <a:gd name="T42" fmla="*/ 1525 w 992"/>
                        <a:gd name="T43" fmla="*/ 1 h 770"/>
                        <a:gd name="T44" fmla="*/ 1012 w 992"/>
                        <a:gd name="T45" fmla="*/ 1 h 770"/>
                        <a:gd name="T46" fmla="*/ 234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48 w 992"/>
                        <a:gd name="T53" fmla="*/ 1 h 770"/>
                        <a:gd name="T54" fmla="*/ 722 w 992"/>
                        <a:gd name="T55" fmla="*/ 1 h 770"/>
                        <a:gd name="T56" fmla="*/ 1045 w 992"/>
                        <a:gd name="T57" fmla="*/ 1 h 770"/>
                        <a:gd name="T58" fmla="*/ 1667 w 992"/>
                        <a:gd name="T59" fmla="*/ 1 h 770"/>
                        <a:gd name="T60" fmla="*/ 2271 w 992"/>
                        <a:gd name="T61" fmla="*/ 1 h 770"/>
                        <a:gd name="T62" fmla="*/ 2845 w 992"/>
                        <a:gd name="T63" fmla="*/ 1 h 770"/>
                        <a:gd name="T64" fmla="*/ 3665 w 992"/>
                        <a:gd name="T65" fmla="*/ 0 h 770"/>
                        <a:gd name="T66" fmla="*/ 3694 w 992"/>
                        <a:gd name="T67" fmla="*/ 1 h 770"/>
                        <a:gd name="T68" fmla="*/ 3509 w 992"/>
                        <a:gd name="T69" fmla="*/ 1 h 770"/>
                        <a:gd name="T70" fmla="*/ 3462 w 992"/>
                        <a:gd name="T71" fmla="*/ 1 h 770"/>
                        <a:gd name="T72" fmla="*/ 3694 w 992"/>
                        <a:gd name="T73" fmla="*/ 1 h 770"/>
                        <a:gd name="T74" fmla="*/ 4080 w 992"/>
                        <a:gd name="T75" fmla="*/ 1 h 770"/>
                        <a:gd name="T76" fmla="*/ 4409 w 992"/>
                        <a:gd name="T77" fmla="*/ 1 h 770"/>
                        <a:gd name="T78" fmla="*/ 4928 w 992"/>
                        <a:gd name="T79" fmla="*/ 1 h 770"/>
                        <a:gd name="T80" fmla="*/ 5430 w 992"/>
                        <a:gd name="T81" fmla="*/ 1 h 770"/>
                        <a:gd name="T82" fmla="*/ 5943 w 992"/>
                        <a:gd name="T83" fmla="*/ 1 h 770"/>
                        <a:gd name="T84" fmla="*/ 6619 w 992"/>
                        <a:gd name="T85" fmla="*/ 1 h 770"/>
                        <a:gd name="T86" fmla="*/ 7065 w 992"/>
                        <a:gd name="T87" fmla="*/ 1 h 770"/>
                        <a:gd name="T88" fmla="*/ 7136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6" name="Freeform 151">
                      <a:extLst>
                        <a:ext uri="{FF2B5EF4-FFF2-40B4-BE49-F238E27FC236}">
                          <a16:creationId xmlns:a16="http://schemas.microsoft.com/office/drawing/2014/main" id="{481921E8-E807-44A4-B470-48C34E6E1C3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2 w 699"/>
                        <a:gd name="T1" fmla="*/ 6 h 1216"/>
                        <a:gd name="T2" fmla="*/ 2 w 699"/>
                        <a:gd name="T3" fmla="*/ 7 h 1216"/>
                        <a:gd name="T4" fmla="*/ 2 w 699"/>
                        <a:gd name="T5" fmla="*/ 7 h 1216"/>
                        <a:gd name="T6" fmla="*/ 3 w 699"/>
                        <a:gd name="T7" fmla="*/ 7 h 1216"/>
                        <a:gd name="T8" fmla="*/ 3 w 699"/>
                        <a:gd name="T9" fmla="*/ 7 h 1216"/>
                        <a:gd name="T10" fmla="*/ 3 w 699"/>
                        <a:gd name="T11" fmla="*/ 8 h 1216"/>
                        <a:gd name="T12" fmla="*/ 3 w 699"/>
                        <a:gd name="T13" fmla="*/ 8 h 1216"/>
                        <a:gd name="T14" fmla="*/ 2 w 699"/>
                        <a:gd name="T15" fmla="*/ 7 h 1216"/>
                        <a:gd name="T16" fmla="*/ 1 w 699"/>
                        <a:gd name="T17" fmla="*/ 7 h 1216"/>
                        <a:gd name="T18" fmla="*/ 1 w 699"/>
                        <a:gd name="T19" fmla="*/ 6 h 1216"/>
                        <a:gd name="T20" fmla="*/ 1 w 699"/>
                        <a:gd name="T21" fmla="*/ 5 h 1216"/>
                        <a:gd name="T22" fmla="*/ 1 w 699"/>
                        <a:gd name="T23" fmla="*/ 4 h 1216"/>
                        <a:gd name="T24" fmla="*/ 1 w 699"/>
                        <a:gd name="T25" fmla="*/ 2 h 1216"/>
                        <a:gd name="T26" fmla="*/ 1 w 699"/>
                        <a:gd name="T27" fmla="*/ 2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2 h 1216"/>
                        <a:gd name="T74" fmla="*/ 1 w 699"/>
                        <a:gd name="T75" fmla="*/ 3 h 1216"/>
                        <a:gd name="T76" fmla="*/ 1 w 699"/>
                        <a:gd name="T77" fmla="*/ 4 h 1216"/>
                        <a:gd name="T78" fmla="*/ 1 w 699"/>
                        <a:gd name="T79" fmla="*/ 5 h 1216"/>
                        <a:gd name="T80" fmla="*/ 1 w 699"/>
                        <a:gd name="T81" fmla="*/ 6 h 1216"/>
                        <a:gd name="T82" fmla="*/ 2 w 699"/>
                        <a:gd name="T83" fmla="*/ 6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77" name="Freeform 152">
                      <a:extLst>
                        <a:ext uri="{FF2B5EF4-FFF2-40B4-BE49-F238E27FC236}">
                          <a16:creationId xmlns:a16="http://schemas.microsoft.com/office/drawing/2014/main" id="{C8CEDBD7-2A6D-47A0-8D21-B5CA9872878A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2 w 915"/>
                        <a:gd name="T13" fmla="*/ 1 h 1139"/>
                        <a:gd name="T14" fmla="*/ 3 w 915"/>
                        <a:gd name="T15" fmla="*/ 1 h 1139"/>
                        <a:gd name="T16" fmla="*/ 3 w 915"/>
                        <a:gd name="T17" fmla="*/ 1 h 1139"/>
                        <a:gd name="T18" fmla="*/ 3 w 915"/>
                        <a:gd name="T19" fmla="*/ 1 h 1139"/>
                        <a:gd name="T20" fmla="*/ 3 w 915"/>
                        <a:gd name="T21" fmla="*/ 1 h 1139"/>
                        <a:gd name="T22" fmla="*/ 3 w 915"/>
                        <a:gd name="T23" fmla="*/ 1 h 1139"/>
                        <a:gd name="T24" fmla="*/ 3 w 915"/>
                        <a:gd name="T25" fmla="*/ 1 h 1139"/>
                        <a:gd name="T26" fmla="*/ 4 w 915"/>
                        <a:gd name="T27" fmla="*/ 1 h 1139"/>
                        <a:gd name="T28" fmla="*/ 4 w 915"/>
                        <a:gd name="T29" fmla="*/ 1 h 1139"/>
                        <a:gd name="T30" fmla="*/ 3 w 915"/>
                        <a:gd name="T31" fmla="*/ 1 h 1139"/>
                        <a:gd name="T32" fmla="*/ 3 w 915"/>
                        <a:gd name="T33" fmla="*/ 1 h 1139"/>
                        <a:gd name="T34" fmla="*/ 3 w 915"/>
                        <a:gd name="T35" fmla="*/ 1 h 1139"/>
                        <a:gd name="T36" fmla="*/ 3 w 915"/>
                        <a:gd name="T37" fmla="*/ 1 h 1139"/>
                        <a:gd name="T38" fmla="*/ 3 w 915"/>
                        <a:gd name="T39" fmla="*/ 1 h 1139"/>
                        <a:gd name="T40" fmla="*/ 3 w 915"/>
                        <a:gd name="T41" fmla="*/ 1 h 1139"/>
                        <a:gd name="T42" fmla="*/ 3 w 915"/>
                        <a:gd name="T43" fmla="*/ 1 h 1139"/>
                        <a:gd name="T44" fmla="*/ 3 w 915"/>
                        <a:gd name="T45" fmla="*/ 1 h 1139"/>
                        <a:gd name="T46" fmla="*/ 3 w 915"/>
                        <a:gd name="T47" fmla="*/ 0 h 1139"/>
                        <a:gd name="T48" fmla="*/ 3 w 915"/>
                        <a:gd name="T49" fmla="*/ 1 h 1139"/>
                        <a:gd name="T50" fmla="*/ 3 w 915"/>
                        <a:gd name="T51" fmla="*/ 1 h 1139"/>
                        <a:gd name="T52" fmla="*/ 3 w 915"/>
                        <a:gd name="T53" fmla="*/ 1 h 1139"/>
                        <a:gd name="T54" fmla="*/ 3 w 915"/>
                        <a:gd name="T55" fmla="*/ 1 h 1139"/>
                        <a:gd name="T56" fmla="*/ 3 w 915"/>
                        <a:gd name="T57" fmla="*/ 1 h 1139"/>
                        <a:gd name="T58" fmla="*/ 3 w 915"/>
                        <a:gd name="T59" fmla="*/ 1 h 1139"/>
                        <a:gd name="T60" fmla="*/ 3 w 915"/>
                        <a:gd name="T61" fmla="*/ 1 h 1139"/>
                        <a:gd name="T62" fmla="*/ 3 w 915"/>
                        <a:gd name="T63" fmla="*/ 1 h 1139"/>
                        <a:gd name="T64" fmla="*/ 3 w 915"/>
                        <a:gd name="T65" fmla="*/ 1 h 1139"/>
                        <a:gd name="T66" fmla="*/ 3 w 915"/>
                        <a:gd name="T67" fmla="*/ 1 h 1139"/>
                        <a:gd name="T68" fmla="*/ 3 w 915"/>
                        <a:gd name="T69" fmla="*/ 1 h 1139"/>
                        <a:gd name="T70" fmla="*/ 3 w 915"/>
                        <a:gd name="T71" fmla="*/ 1 h 1139"/>
                        <a:gd name="T72" fmla="*/ 3 w 915"/>
                        <a:gd name="T73" fmla="*/ 1 h 1139"/>
                        <a:gd name="T74" fmla="*/ 2 w 915"/>
                        <a:gd name="T75" fmla="*/ 1 h 1139"/>
                        <a:gd name="T76" fmla="*/ 2 w 915"/>
                        <a:gd name="T77" fmla="*/ 1 h 1139"/>
                        <a:gd name="T78" fmla="*/ 2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71" name="Oval 153">
                    <a:extLst>
                      <a:ext uri="{FF2B5EF4-FFF2-40B4-BE49-F238E27FC236}">
                        <a16:creationId xmlns:a16="http://schemas.microsoft.com/office/drawing/2014/main" id="{BB0D6FE0-FAC9-4E3D-88D4-2CFF5C4436BF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96" y="1104"/>
                    <a:ext cx="912" cy="912"/>
                  </a:xfrm>
                  <a:prstGeom prst="ellipse">
                    <a:avLst/>
                  </a:prstGeom>
                  <a:noFill/>
                  <a:ln w="63500">
                    <a:solidFill>
                      <a:srgbClr val="339966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  <p:grpSp>
              <p:nvGrpSpPr>
                <p:cNvPr id="67" name="Group 155">
                  <a:extLst>
                    <a:ext uri="{FF2B5EF4-FFF2-40B4-BE49-F238E27FC236}">
                      <a16:creationId xmlns:a16="http://schemas.microsoft.com/office/drawing/2014/main" id="{F5A11124-70EE-4EBF-B12E-0C162ECDCEC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4445" y="2112"/>
                  <a:ext cx="256" cy="210"/>
                  <a:chOff x="1728" y="2064"/>
                  <a:chExt cx="768" cy="672"/>
                </a:xfrm>
              </p:grpSpPr>
              <p:sp>
                <p:nvSpPr>
                  <p:cNvPr id="68" name="AutoShape 156">
                    <a:extLst>
                      <a:ext uri="{FF2B5EF4-FFF2-40B4-BE49-F238E27FC236}">
                        <a16:creationId xmlns:a16="http://schemas.microsoft.com/office/drawing/2014/main" id="{6D2F8BBE-2915-4115-B47D-42D3A9E01B65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1400" b="0" i="0" u="none" strike="noStrike" kern="1200" cap="none" spc="0" normalizeH="0" baseline="-8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rPr>
                      <a:t>small</a:t>
                    </a:r>
                    <a:endParaRPr kumimoji="0" lang="en-CA" altLang="en-US" sz="1400" b="0" i="0" u="none" strike="noStrike" kern="1200" cap="none" spc="0" normalizeH="0" baseline="-8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  <p:sp>
                <p:nvSpPr>
                  <p:cNvPr id="69" name="Line 157">
                    <a:extLst>
                      <a:ext uri="{FF2B5EF4-FFF2-40B4-BE49-F238E27FC236}">
                        <a16:creationId xmlns:a16="http://schemas.microsoft.com/office/drawing/2014/main" id="{BF4B9ED5-B274-40C9-9AB1-EBDBC3C73D69}"/>
                      </a:ext>
                    </a:extLst>
                  </p:cNvPr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</p:grpSp>
        </p:grpSp>
        <p:sp>
          <p:nvSpPr>
            <p:cNvPr id="62" name="Text Box 160">
              <a:extLst>
                <a:ext uri="{FF2B5EF4-FFF2-40B4-BE49-F238E27FC236}">
                  <a16:creationId xmlns:a16="http://schemas.microsoft.com/office/drawing/2014/main" id="{A5A80E70-D6DA-46C6-AE7C-78BD03F17E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5590" y="3962400"/>
              <a:ext cx="145745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Base Case</a:t>
              </a:r>
            </a:p>
          </p:txBody>
        </p:sp>
      </p:grpSp>
      <p:sp>
        <p:nvSpPr>
          <p:cNvPr id="81" name="Rectangle 6">
            <a:extLst>
              <a:ext uri="{FF2B5EF4-FFF2-40B4-BE49-F238E27FC236}">
                <a16:creationId xmlns:a16="http://schemas.microsoft.com/office/drawing/2014/main" id="{CDD37E38-2030-4D58-B79D-FBA47F9A38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393E598C-F72F-4CA4-82B1-034B2829ED84}"/>
              </a:ext>
            </a:extLst>
          </p:cNvPr>
          <p:cNvGrpSpPr/>
          <p:nvPr/>
        </p:nvGrpSpPr>
        <p:grpSpPr>
          <a:xfrm>
            <a:off x="1446112" y="5413725"/>
            <a:ext cx="6545589" cy="1524117"/>
            <a:chOff x="1527313" y="5203351"/>
            <a:chExt cx="6545589" cy="1524117"/>
          </a:xfrm>
        </p:grpSpPr>
        <p:sp>
          <p:nvSpPr>
            <p:cNvPr id="83" name="Text Box 160">
              <a:extLst>
                <a:ext uri="{FF2B5EF4-FFF2-40B4-BE49-F238E27FC236}">
                  <a16:creationId xmlns:a16="http://schemas.microsoft.com/office/drawing/2014/main" id="{825DD84E-A672-4154-B8E4-AF70C391C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05269" y="5203351"/>
              <a:ext cx="277351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Program Correctness</a:t>
              </a:r>
            </a:p>
          </p:txBody>
        </p:sp>
        <p:grpSp>
          <p:nvGrpSpPr>
            <p:cNvPr id="84" name="Group 83">
              <a:extLst>
                <a:ext uri="{FF2B5EF4-FFF2-40B4-BE49-F238E27FC236}">
                  <a16:creationId xmlns:a16="http://schemas.microsoft.com/office/drawing/2014/main" id="{9F199BBB-CEDD-4A66-8804-6262639EAD54}"/>
                </a:ext>
              </a:extLst>
            </p:cNvPr>
            <p:cNvGrpSpPr/>
            <p:nvPr/>
          </p:nvGrpSpPr>
          <p:grpSpPr>
            <a:xfrm>
              <a:off x="1527313" y="5409004"/>
              <a:ext cx="6545589" cy="1318464"/>
              <a:chOff x="1527313" y="5409004"/>
              <a:chExt cx="6545589" cy="1318464"/>
            </a:xfrm>
          </p:grpSpPr>
          <p:grpSp>
            <p:nvGrpSpPr>
              <p:cNvPr id="85" name="Group 137">
                <a:extLst>
                  <a:ext uri="{FF2B5EF4-FFF2-40B4-BE49-F238E27FC236}">
                    <a16:creationId xmlns:a16="http://schemas.microsoft.com/office/drawing/2014/main" id="{9530C3C6-2217-46CE-B943-A6063E6A85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784936" y="5527317"/>
                <a:ext cx="5287966" cy="1200151"/>
                <a:chOff x="2160" y="1870"/>
                <a:chExt cx="3331" cy="756"/>
              </a:xfrm>
            </p:grpSpPr>
            <p:sp>
              <p:nvSpPr>
                <p:cNvPr id="98" name="Text Box 138">
                  <a:extLst>
                    <a:ext uri="{FF2B5EF4-FFF2-40B4-BE49-F238E27FC236}">
                      <a16:creationId xmlns:a16="http://schemas.microsoft.com/office/drawing/2014/main" id="{8B228FEE-3BEB-46DA-8A1B-C62AF744DB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160" y="1870"/>
                  <a:ext cx="1212" cy="75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</a:t>
                  </a:r>
                  <a:r>
                    <a:rPr kumimoji="0" lang="en-CA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3CC33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Instance-Pre</a:t>
                  </a: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</a:t>
                  </a:r>
                  <a:endPara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rPr>
                    <a:t>code</a:t>
                  </a:r>
                </a:p>
              </p:txBody>
            </p:sp>
            <p:sp>
              <p:nvSpPr>
                <p:cNvPr id="99" name="Text Box 139">
                  <a:extLst>
                    <a:ext uri="{FF2B5EF4-FFF2-40B4-BE49-F238E27FC236}">
                      <a16:creationId xmlns:a16="http://schemas.microsoft.com/office/drawing/2014/main" id="{15A8D398-5631-4690-A865-03D247474E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03" y="2103"/>
                  <a:ext cx="1288" cy="5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</a:t>
                  </a:r>
                  <a:r>
                    <a:rPr kumimoji="0" lang="en-CA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33CC33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Instance-Post</a:t>
                  </a:r>
                  <a:r>
                    <a:rPr kumimoji="0" lang="el-GR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66FF66"/>
                      </a:solidFill>
                      <a:effectLst/>
                      <a:uLnTx/>
                      <a:uFillTx/>
                      <a:latin typeface="Times New Roman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</a:t>
                  </a: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6FF66"/>
                    </a:solidFill>
                    <a:effectLst/>
                    <a:uLnTx/>
                    <a:uFillTx/>
                    <a:latin typeface="Times New Roman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33CC33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00" name="AutoShape 140">
                  <a:extLst>
                    <a:ext uri="{FF2B5EF4-FFF2-40B4-BE49-F238E27FC236}">
                      <a16:creationId xmlns:a16="http://schemas.microsoft.com/office/drawing/2014/main" id="{C648888F-BD03-4B1E-BE9C-ECE7D66D32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76" y="2107"/>
                  <a:ext cx="432" cy="306"/>
                </a:xfrm>
                <a:prstGeom prst="rightArrow">
                  <a:avLst>
                    <a:gd name="adj1" fmla="val 50000"/>
                    <a:gd name="adj2" fmla="val 35294"/>
                  </a:avLst>
                </a:prstGeom>
                <a:solidFill>
                  <a:schemeClr val="hlink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6A4542A4-A28C-40B7-92C0-3084F4679562}"/>
                  </a:ext>
                </a:extLst>
              </p:cNvPr>
              <p:cNvGrpSpPr/>
              <p:nvPr/>
            </p:nvGrpSpPr>
            <p:grpSpPr>
              <a:xfrm>
                <a:off x="1527313" y="5409004"/>
                <a:ext cx="1169988" cy="1169988"/>
                <a:chOff x="1477634" y="4168053"/>
                <a:chExt cx="1169988" cy="1169988"/>
              </a:xfrm>
            </p:grpSpPr>
            <p:pic>
              <p:nvPicPr>
                <p:cNvPr id="87" name="Picture 10">
                  <a:extLst>
                    <a:ext uri="{FF2B5EF4-FFF2-40B4-BE49-F238E27FC236}">
                      <a16:creationId xmlns:a16="http://schemas.microsoft.com/office/drawing/2014/main" id="{F6FBBF99-BAE8-4CA5-B0F7-22DCF1AA48F3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1613452" y="4572000"/>
                  <a:ext cx="339258" cy="49534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pic>
              <p:nvPicPr>
                <p:cNvPr id="88" name="Picture 33">
                  <a:extLst>
                    <a:ext uri="{FF2B5EF4-FFF2-40B4-BE49-F238E27FC236}">
                      <a16:creationId xmlns:a16="http://schemas.microsoft.com/office/drawing/2014/main" id="{F98CFD26-6A2B-4145-8F3B-BA905ECEA89E}"/>
                    </a:ext>
                  </a:extLst>
                </p:cNvPr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2048266" y="4648200"/>
                  <a:ext cx="592332" cy="5347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grpSp>
              <p:nvGrpSpPr>
                <p:cNvPr id="89" name="Group 142">
                  <a:extLst>
                    <a:ext uri="{FF2B5EF4-FFF2-40B4-BE49-F238E27FC236}">
                      <a16:creationId xmlns:a16="http://schemas.microsoft.com/office/drawing/2014/main" id="{EC9788A8-D8D3-4D20-983C-4E6C0657649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477634" y="4168053"/>
                  <a:ext cx="1169988" cy="1169988"/>
                  <a:chOff x="2496" y="1104"/>
                  <a:chExt cx="912" cy="912"/>
                </a:xfrm>
              </p:grpSpPr>
              <p:grpSp>
                <p:nvGrpSpPr>
                  <p:cNvPr id="90" name="Group 146">
                    <a:extLst>
                      <a:ext uri="{FF2B5EF4-FFF2-40B4-BE49-F238E27FC236}">
                        <a16:creationId xmlns:a16="http://schemas.microsoft.com/office/drawing/2014/main" id="{176A2152-ED37-4D05-B798-9787745CB53E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2360341">
                    <a:off x="2763" y="1259"/>
                    <a:ext cx="421" cy="527"/>
                    <a:chOff x="2227" y="1194"/>
                    <a:chExt cx="1944" cy="2413"/>
                  </a:xfrm>
                </p:grpSpPr>
                <p:sp>
                  <p:nvSpPr>
                    <p:cNvPr id="92" name="Freeform 147">
                      <a:extLst>
                        <a:ext uri="{FF2B5EF4-FFF2-40B4-BE49-F238E27FC236}">
                          <a16:creationId xmlns:a16="http://schemas.microsoft.com/office/drawing/2014/main" id="{546EEF70-AD54-448F-B9CB-0C34A55ED9AE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2 w 600"/>
                        <a:gd name="T37" fmla="*/ 1 h 608"/>
                        <a:gd name="T38" fmla="*/ 2 w 600"/>
                        <a:gd name="T39" fmla="*/ 1 h 608"/>
                        <a:gd name="T40" fmla="*/ 2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3" name="Freeform 148">
                      <a:extLst>
                        <a:ext uri="{FF2B5EF4-FFF2-40B4-BE49-F238E27FC236}">
                          <a16:creationId xmlns:a16="http://schemas.microsoft.com/office/drawing/2014/main" id="{196C8EB9-9399-46E4-A4C7-D5324D133B95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2 w 619"/>
                        <a:gd name="T7" fmla="*/ 0 h 1085"/>
                        <a:gd name="T8" fmla="*/ 2 w 619"/>
                        <a:gd name="T9" fmla="*/ 1 h 1085"/>
                        <a:gd name="T10" fmla="*/ 2 w 619"/>
                        <a:gd name="T11" fmla="*/ 1 h 1085"/>
                        <a:gd name="T12" fmla="*/ 2 w 619"/>
                        <a:gd name="T13" fmla="*/ 1 h 1085"/>
                        <a:gd name="T14" fmla="*/ 2 w 619"/>
                        <a:gd name="T15" fmla="*/ 2 h 1085"/>
                        <a:gd name="T16" fmla="*/ 2 w 619"/>
                        <a:gd name="T17" fmla="*/ 3 h 1085"/>
                        <a:gd name="T18" fmla="*/ 1 w 619"/>
                        <a:gd name="T19" fmla="*/ 3 h 1085"/>
                        <a:gd name="T20" fmla="*/ 1 w 619"/>
                        <a:gd name="T21" fmla="*/ 4 h 1085"/>
                        <a:gd name="T22" fmla="*/ 1 w 619"/>
                        <a:gd name="T23" fmla="*/ 5 h 1085"/>
                        <a:gd name="T24" fmla="*/ 2 w 619"/>
                        <a:gd name="T25" fmla="*/ 5 h 1085"/>
                        <a:gd name="T26" fmla="*/ 2 w 619"/>
                        <a:gd name="T27" fmla="*/ 6 h 1085"/>
                        <a:gd name="T28" fmla="*/ 1 w 619"/>
                        <a:gd name="T29" fmla="*/ 7 h 1085"/>
                        <a:gd name="T30" fmla="*/ 1 w 619"/>
                        <a:gd name="T31" fmla="*/ 7 h 1085"/>
                        <a:gd name="T32" fmla="*/ 1 w 619"/>
                        <a:gd name="T33" fmla="*/ 7 h 1085"/>
                        <a:gd name="T34" fmla="*/ 1 w 619"/>
                        <a:gd name="T35" fmla="*/ 7 h 1085"/>
                        <a:gd name="T36" fmla="*/ 1 w 619"/>
                        <a:gd name="T37" fmla="*/ 7 h 1085"/>
                        <a:gd name="T38" fmla="*/ 1 w 619"/>
                        <a:gd name="T39" fmla="*/ 6 h 1085"/>
                        <a:gd name="T40" fmla="*/ 0 w 619"/>
                        <a:gd name="T41" fmla="*/ 5 h 1085"/>
                        <a:gd name="T42" fmla="*/ 1 w 619"/>
                        <a:gd name="T43" fmla="*/ 4 h 1085"/>
                        <a:gd name="T44" fmla="*/ 1 w 619"/>
                        <a:gd name="T45" fmla="*/ 3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4" name="Freeform 149">
                      <a:extLst>
                        <a:ext uri="{FF2B5EF4-FFF2-40B4-BE49-F238E27FC236}">
                          <a16:creationId xmlns:a16="http://schemas.microsoft.com/office/drawing/2014/main" id="{AA61AE3E-C1AA-4275-A292-7C69444482D7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13 w 782"/>
                        <a:gd name="T3" fmla="*/ 0 h 808"/>
                        <a:gd name="T4" fmla="*/ 275 w 782"/>
                        <a:gd name="T5" fmla="*/ 0 h 808"/>
                        <a:gd name="T6" fmla="*/ 580 w 782"/>
                        <a:gd name="T7" fmla="*/ 1 h 808"/>
                        <a:gd name="T8" fmla="*/ 941 w 782"/>
                        <a:gd name="T9" fmla="*/ 1 h 808"/>
                        <a:gd name="T10" fmla="*/ 1074 w 782"/>
                        <a:gd name="T11" fmla="*/ 1 h 808"/>
                        <a:gd name="T12" fmla="*/ 1135 w 782"/>
                        <a:gd name="T13" fmla="*/ 1 h 808"/>
                        <a:gd name="T14" fmla="*/ 1147 w 782"/>
                        <a:gd name="T15" fmla="*/ 1 h 808"/>
                        <a:gd name="T16" fmla="*/ 1107 w 782"/>
                        <a:gd name="T17" fmla="*/ 1 h 808"/>
                        <a:gd name="T18" fmla="*/ 995 w 782"/>
                        <a:gd name="T19" fmla="*/ 1 h 808"/>
                        <a:gd name="T20" fmla="*/ 851 w 782"/>
                        <a:gd name="T21" fmla="*/ 1 h 808"/>
                        <a:gd name="T22" fmla="*/ 746 w 782"/>
                        <a:gd name="T23" fmla="*/ 1 h 808"/>
                        <a:gd name="T24" fmla="*/ 698 w 782"/>
                        <a:gd name="T25" fmla="*/ 1 h 808"/>
                        <a:gd name="T26" fmla="*/ 667 w 782"/>
                        <a:gd name="T27" fmla="*/ 1 h 808"/>
                        <a:gd name="T28" fmla="*/ 678 w 782"/>
                        <a:gd name="T29" fmla="*/ 2 h 808"/>
                        <a:gd name="T30" fmla="*/ 686 w 782"/>
                        <a:gd name="T31" fmla="*/ 2 h 808"/>
                        <a:gd name="T32" fmla="*/ 815 w 782"/>
                        <a:gd name="T33" fmla="*/ 2 h 808"/>
                        <a:gd name="T34" fmla="*/ 1019 w 782"/>
                        <a:gd name="T35" fmla="*/ 2 h 808"/>
                        <a:gd name="T36" fmla="*/ 1147 w 782"/>
                        <a:gd name="T37" fmla="*/ 2 h 808"/>
                        <a:gd name="T38" fmla="*/ 1283 w 782"/>
                        <a:gd name="T39" fmla="*/ 2 h 808"/>
                        <a:gd name="T40" fmla="*/ 1325 w 782"/>
                        <a:gd name="T41" fmla="*/ 2 h 808"/>
                        <a:gd name="T42" fmla="*/ 1283 w 782"/>
                        <a:gd name="T43" fmla="*/ 2 h 808"/>
                        <a:gd name="T44" fmla="*/ 1228 w 782"/>
                        <a:gd name="T45" fmla="*/ 2 h 808"/>
                        <a:gd name="T46" fmla="*/ 1135 w 782"/>
                        <a:gd name="T47" fmla="*/ 2 h 808"/>
                        <a:gd name="T48" fmla="*/ 1013 w 782"/>
                        <a:gd name="T49" fmla="*/ 2 h 808"/>
                        <a:gd name="T50" fmla="*/ 881 w 782"/>
                        <a:gd name="T51" fmla="*/ 2 h 808"/>
                        <a:gd name="T52" fmla="*/ 667 w 782"/>
                        <a:gd name="T53" fmla="*/ 2 h 808"/>
                        <a:gd name="T54" fmla="*/ 601 w 782"/>
                        <a:gd name="T55" fmla="*/ 2 h 808"/>
                        <a:gd name="T56" fmla="*/ 566 w 782"/>
                        <a:gd name="T57" fmla="*/ 2 h 808"/>
                        <a:gd name="T58" fmla="*/ 566 w 782"/>
                        <a:gd name="T59" fmla="*/ 2 h 808"/>
                        <a:gd name="T60" fmla="*/ 566 w 782"/>
                        <a:gd name="T61" fmla="*/ 1 h 808"/>
                        <a:gd name="T62" fmla="*/ 658 w 782"/>
                        <a:gd name="T63" fmla="*/ 1 h 808"/>
                        <a:gd name="T64" fmla="*/ 794 w 782"/>
                        <a:gd name="T65" fmla="*/ 1 h 808"/>
                        <a:gd name="T66" fmla="*/ 915 w 782"/>
                        <a:gd name="T67" fmla="*/ 1 h 808"/>
                        <a:gd name="T68" fmla="*/ 990 w 782"/>
                        <a:gd name="T69" fmla="*/ 1 h 808"/>
                        <a:gd name="T70" fmla="*/ 1029 w 782"/>
                        <a:gd name="T71" fmla="*/ 1 h 808"/>
                        <a:gd name="T72" fmla="*/ 1013 w 782"/>
                        <a:gd name="T73" fmla="*/ 1 h 808"/>
                        <a:gd name="T74" fmla="*/ 957 w 782"/>
                        <a:gd name="T75" fmla="*/ 1 h 808"/>
                        <a:gd name="T76" fmla="*/ 881 w 782"/>
                        <a:gd name="T77" fmla="*/ 1 h 808"/>
                        <a:gd name="T78" fmla="*/ 794 w 782"/>
                        <a:gd name="T79" fmla="*/ 1 h 808"/>
                        <a:gd name="T80" fmla="*/ 607 w 782"/>
                        <a:gd name="T81" fmla="*/ 1 h 808"/>
                        <a:gd name="T82" fmla="*/ 327 w 782"/>
                        <a:gd name="T83" fmla="*/ 1 h 808"/>
                        <a:gd name="T84" fmla="*/ 118 w 782"/>
                        <a:gd name="T85" fmla="*/ 1 h 808"/>
                        <a:gd name="T86" fmla="*/ 3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5" name="Freeform 150">
                      <a:extLst>
                        <a:ext uri="{FF2B5EF4-FFF2-40B4-BE49-F238E27FC236}">
                          <a16:creationId xmlns:a16="http://schemas.microsoft.com/office/drawing/2014/main" id="{AB36D9BF-BDAD-492C-899D-7DBD3C4598C2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7136 w 992"/>
                        <a:gd name="T1" fmla="*/ 1 h 770"/>
                        <a:gd name="T2" fmla="*/ 7271 w 992"/>
                        <a:gd name="T3" fmla="*/ 1 h 770"/>
                        <a:gd name="T4" fmla="*/ 7771 w 992"/>
                        <a:gd name="T5" fmla="*/ 1 h 770"/>
                        <a:gd name="T6" fmla="*/ 8390 w 992"/>
                        <a:gd name="T7" fmla="*/ 1 h 770"/>
                        <a:gd name="T8" fmla="*/ 8757 w 992"/>
                        <a:gd name="T9" fmla="*/ 1 h 770"/>
                        <a:gd name="T10" fmla="*/ 8596 w 992"/>
                        <a:gd name="T11" fmla="*/ 1 h 770"/>
                        <a:gd name="T12" fmla="*/ 8254 w 992"/>
                        <a:gd name="T13" fmla="*/ 1 h 770"/>
                        <a:gd name="T14" fmla="*/ 7569 w 992"/>
                        <a:gd name="T15" fmla="*/ 1 h 770"/>
                        <a:gd name="T16" fmla="*/ 6723 w 992"/>
                        <a:gd name="T17" fmla="*/ 1 h 770"/>
                        <a:gd name="T18" fmla="*/ 6018 w 992"/>
                        <a:gd name="T19" fmla="*/ 1 h 770"/>
                        <a:gd name="T20" fmla="*/ 5228 w 992"/>
                        <a:gd name="T21" fmla="*/ 1 h 770"/>
                        <a:gd name="T22" fmla="*/ 4475 w 992"/>
                        <a:gd name="T23" fmla="*/ 1 h 770"/>
                        <a:gd name="T24" fmla="*/ 3903 w 992"/>
                        <a:gd name="T25" fmla="*/ 1 h 770"/>
                        <a:gd name="T26" fmla="*/ 3694 w 992"/>
                        <a:gd name="T27" fmla="*/ 1 h 770"/>
                        <a:gd name="T28" fmla="*/ 3462 w 992"/>
                        <a:gd name="T29" fmla="*/ 1 h 770"/>
                        <a:gd name="T30" fmla="*/ 3190 w 992"/>
                        <a:gd name="T31" fmla="*/ 1 h 770"/>
                        <a:gd name="T32" fmla="*/ 2986 w 992"/>
                        <a:gd name="T33" fmla="*/ 1 h 770"/>
                        <a:gd name="T34" fmla="*/ 2986 w 992"/>
                        <a:gd name="T35" fmla="*/ 1 h 770"/>
                        <a:gd name="T36" fmla="*/ 2845 w 992"/>
                        <a:gd name="T37" fmla="*/ 1 h 770"/>
                        <a:gd name="T38" fmla="*/ 2455 w 992"/>
                        <a:gd name="T39" fmla="*/ 1 h 770"/>
                        <a:gd name="T40" fmla="*/ 1973 w 992"/>
                        <a:gd name="T41" fmla="*/ 1 h 770"/>
                        <a:gd name="T42" fmla="*/ 1525 w 992"/>
                        <a:gd name="T43" fmla="*/ 1 h 770"/>
                        <a:gd name="T44" fmla="*/ 1012 w 992"/>
                        <a:gd name="T45" fmla="*/ 1 h 770"/>
                        <a:gd name="T46" fmla="*/ 234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48 w 992"/>
                        <a:gd name="T53" fmla="*/ 1 h 770"/>
                        <a:gd name="T54" fmla="*/ 722 w 992"/>
                        <a:gd name="T55" fmla="*/ 1 h 770"/>
                        <a:gd name="T56" fmla="*/ 1045 w 992"/>
                        <a:gd name="T57" fmla="*/ 1 h 770"/>
                        <a:gd name="T58" fmla="*/ 1667 w 992"/>
                        <a:gd name="T59" fmla="*/ 1 h 770"/>
                        <a:gd name="T60" fmla="*/ 2271 w 992"/>
                        <a:gd name="T61" fmla="*/ 1 h 770"/>
                        <a:gd name="T62" fmla="*/ 2845 w 992"/>
                        <a:gd name="T63" fmla="*/ 1 h 770"/>
                        <a:gd name="T64" fmla="*/ 3665 w 992"/>
                        <a:gd name="T65" fmla="*/ 0 h 770"/>
                        <a:gd name="T66" fmla="*/ 3694 w 992"/>
                        <a:gd name="T67" fmla="*/ 1 h 770"/>
                        <a:gd name="T68" fmla="*/ 3509 w 992"/>
                        <a:gd name="T69" fmla="*/ 1 h 770"/>
                        <a:gd name="T70" fmla="*/ 3462 w 992"/>
                        <a:gd name="T71" fmla="*/ 1 h 770"/>
                        <a:gd name="T72" fmla="*/ 3694 w 992"/>
                        <a:gd name="T73" fmla="*/ 1 h 770"/>
                        <a:gd name="T74" fmla="*/ 4080 w 992"/>
                        <a:gd name="T75" fmla="*/ 1 h 770"/>
                        <a:gd name="T76" fmla="*/ 4409 w 992"/>
                        <a:gd name="T77" fmla="*/ 1 h 770"/>
                        <a:gd name="T78" fmla="*/ 4928 w 992"/>
                        <a:gd name="T79" fmla="*/ 1 h 770"/>
                        <a:gd name="T80" fmla="*/ 5430 w 992"/>
                        <a:gd name="T81" fmla="*/ 1 h 770"/>
                        <a:gd name="T82" fmla="*/ 5943 w 992"/>
                        <a:gd name="T83" fmla="*/ 1 h 770"/>
                        <a:gd name="T84" fmla="*/ 6619 w 992"/>
                        <a:gd name="T85" fmla="*/ 1 h 770"/>
                        <a:gd name="T86" fmla="*/ 7065 w 992"/>
                        <a:gd name="T87" fmla="*/ 1 h 770"/>
                        <a:gd name="T88" fmla="*/ 7136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6" name="Freeform 151">
                      <a:extLst>
                        <a:ext uri="{FF2B5EF4-FFF2-40B4-BE49-F238E27FC236}">
                          <a16:creationId xmlns:a16="http://schemas.microsoft.com/office/drawing/2014/main" id="{01B90CB2-BEB9-4D2A-AC36-1273EA9F627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2 w 699"/>
                        <a:gd name="T1" fmla="*/ 6 h 1216"/>
                        <a:gd name="T2" fmla="*/ 2 w 699"/>
                        <a:gd name="T3" fmla="*/ 7 h 1216"/>
                        <a:gd name="T4" fmla="*/ 2 w 699"/>
                        <a:gd name="T5" fmla="*/ 7 h 1216"/>
                        <a:gd name="T6" fmla="*/ 3 w 699"/>
                        <a:gd name="T7" fmla="*/ 7 h 1216"/>
                        <a:gd name="T8" fmla="*/ 3 w 699"/>
                        <a:gd name="T9" fmla="*/ 7 h 1216"/>
                        <a:gd name="T10" fmla="*/ 3 w 699"/>
                        <a:gd name="T11" fmla="*/ 8 h 1216"/>
                        <a:gd name="T12" fmla="*/ 3 w 699"/>
                        <a:gd name="T13" fmla="*/ 8 h 1216"/>
                        <a:gd name="T14" fmla="*/ 2 w 699"/>
                        <a:gd name="T15" fmla="*/ 7 h 1216"/>
                        <a:gd name="T16" fmla="*/ 1 w 699"/>
                        <a:gd name="T17" fmla="*/ 7 h 1216"/>
                        <a:gd name="T18" fmla="*/ 1 w 699"/>
                        <a:gd name="T19" fmla="*/ 6 h 1216"/>
                        <a:gd name="T20" fmla="*/ 1 w 699"/>
                        <a:gd name="T21" fmla="*/ 5 h 1216"/>
                        <a:gd name="T22" fmla="*/ 1 w 699"/>
                        <a:gd name="T23" fmla="*/ 4 h 1216"/>
                        <a:gd name="T24" fmla="*/ 1 w 699"/>
                        <a:gd name="T25" fmla="*/ 2 h 1216"/>
                        <a:gd name="T26" fmla="*/ 1 w 699"/>
                        <a:gd name="T27" fmla="*/ 2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2 h 1216"/>
                        <a:gd name="T74" fmla="*/ 1 w 699"/>
                        <a:gd name="T75" fmla="*/ 3 h 1216"/>
                        <a:gd name="T76" fmla="*/ 1 w 699"/>
                        <a:gd name="T77" fmla="*/ 4 h 1216"/>
                        <a:gd name="T78" fmla="*/ 1 w 699"/>
                        <a:gd name="T79" fmla="*/ 5 h 1216"/>
                        <a:gd name="T80" fmla="*/ 1 w 699"/>
                        <a:gd name="T81" fmla="*/ 6 h 1216"/>
                        <a:gd name="T82" fmla="*/ 2 w 699"/>
                        <a:gd name="T83" fmla="*/ 6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97" name="Freeform 152">
                      <a:extLst>
                        <a:ext uri="{FF2B5EF4-FFF2-40B4-BE49-F238E27FC236}">
                          <a16:creationId xmlns:a16="http://schemas.microsoft.com/office/drawing/2014/main" id="{15EF1738-C896-48C3-9BE3-E1BC2EEB98DC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2 w 915"/>
                        <a:gd name="T13" fmla="*/ 1 h 1139"/>
                        <a:gd name="T14" fmla="*/ 3 w 915"/>
                        <a:gd name="T15" fmla="*/ 1 h 1139"/>
                        <a:gd name="T16" fmla="*/ 3 w 915"/>
                        <a:gd name="T17" fmla="*/ 1 h 1139"/>
                        <a:gd name="T18" fmla="*/ 3 w 915"/>
                        <a:gd name="T19" fmla="*/ 1 h 1139"/>
                        <a:gd name="T20" fmla="*/ 3 w 915"/>
                        <a:gd name="T21" fmla="*/ 1 h 1139"/>
                        <a:gd name="T22" fmla="*/ 3 w 915"/>
                        <a:gd name="T23" fmla="*/ 1 h 1139"/>
                        <a:gd name="T24" fmla="*/ 3 w 915"/>
                        <a:gd name="T25" fmla="*/ 1 h 1139"/>
                        <a:gd name="T26" fmla="*/ 4 w 915"/>
                        <a:gd name="T27" fmla="*/ 1 h 1139"/>
                        <a:gd name="T28" fmla="*/ 4 w 915"/>
                        <a:gd name="T29" fmla="*/ 1 h 1139"/>
                        <a:gd name="T30" fmla="*/ 3 w 915"/>
                        <a:gd name="T31" fmla="*/ 1 h 1139"/>
                        <a:gd name="T32" fmla="*/ 3 w 915"/>
                        <a:gd name="T33" fmla="*/ 1 h 1139"/>
                        <a:gd name="T34" fmla="*/ 3 w 915"/>
                        <a:gd name="T35" fmla="*/ 1 h 1139"/>
                        <a:gd name="T36" fmla="*/ 3 w 915"/>
                        <a:gd name="T37" fmla="*/ 1 h 1139"/>
                        <a:gd name="T38" fmla="*/ 3 w 915"/>
                        <a:gd name="T39" fmla="*/ 1 h 1139"/>
                        <a:gd name="T40" fmla="*/ 3 w 915"/>
                        <a:gd name="T41" fmla="*/ 1 h 1139"/>
                        <a:gd name="T42" fmla="*/ 3 w 915"/>
                        <a:gd name="T43" fmla="*/ 1 h 1139"/>
                        <a:gd name="T44" fmla="*/ 3 w 915"/>
                        <a:gd name="T45" fmla="*/ 1 h 1139"/>
                        <a:gd name="T46" fmla="*/ 3 w 915"/>
                        <a:gd name="T47" fmla="*/ 0 h 1139"/>
                        <a:gd name="T48" fmla="*/ 3 w 915"/>
                        <a:gd name="T49" fmla="*/ 1 h 1139"/>
                        <a:gd name="T50" fmla="*/ 3 w 915"/>
                        <a:gd name="T51" fmla="*/ 1 h 1139"/>
                        <a:gd name="T52" fmla="*/ 3 w 915"/>
                        <a:gd name="T53" fmla="*/ 1 h 1139"/>
                        <a:gd name="T54" fmla="*/ 3 w 915"/>
                        <a:gd name="T55" fmla="*/ 1 h 1139"/>
                        <a:gd name="T56" fmla="*/ 3 w 915"/>
                        <a:gd name="T57" fmla="*/ 1 h 1139"/>
                        <a:gd name="T58" fmla="*/ 3 w 915"/>
                        <a:gd name="T59" fmla="*/ 1 h 1139"/>
                        <a:gd name="T60" fmla="*/ 3 w 915"/>
                        <a:gd name="T61" fmla="*/ 1 h 1139"/>
                        <a:gd name="T62" fmla="*/ 3 w 915"/>
                        <a:gd name="T63" fmla="*/ 1 h 1139"/>
                        <a:gd name="T64" fmla="*/ 3 w 915"/>
                        <a:gd name="T65" fmla="*/ 1 h 1139"/>
                        <a:gd name="T66" fmla="*/ 3 w 915"/>
                        <a:gd name="T67" fmla="*/ 1 h 1139"/>
                        <a:gd name="T68" fmla="*/ 3 w 915"/>
                        <a:gd name="T69" fmla="*/ 1 h 1139"/>
                        <a:gd name="T70" fmla="*/ 3 w 915"/>
                        <a:gd name="T71" fmla="*/ 1 h 1139"/>
                        <a:gd name="T72" fmla="*/ 3 w 915"/>
                        <a:gd name="T73" fmla="*/ 1 h 1139"/>
                        <a:gd name="T74" fmla="*/ 2 w 915"/>
                        <a:gd name="T75" fmla="*/ 1 h 1139"/>
                        <a:gd name="T76" fmla="*/ 2 w 915"/>
                        <a:gd name="T77" fmla="*/ 1 h 1139"/>
                        <a:gd name="T78" fmla="*/ 2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sp>
                <p:nvSpPr>
                  <p:cNvPr id="91" name="Oval 153">
                    <a:extLst>
                      <a:ext uri="{FF2B5EF4-FFF2-40B4-BE49-F238E27FC236}">
                        <a16:creationId xmlns:a16="http://schemas.microsoft.com/office/drawing/2014/main" id="{821E0266-3497-414F-B2B0-1469FAF87B24}"/>
                      </a:ext>
                    </a:extLst>
                  </p:cNvPr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96" y="1104"/>
                    <a:ext cx="912" cy="912"/>
                  </a:xfrm>
                  <a:prstGeom prst="ellipse">
                    <a:avLst/>
                  </a:prstGeom>
                  <a:noFill/>
                  <a:ln w="63500">
                    <a:solidFill>
                      <a:srgbClr val="339966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pitchFamily="34" charset="0"/>
                    </a:endParaRPr>
                  </a:p>
                </p:txBody>
              </p:sp>
            </p:grpSp>
          </p:grp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47D73EF4-A652-4460-BE52-9196E5222A7A}"/>
              </a:ext>
            </a:extLst>
          </p:cNvPr>
          <p:cNvGrpSpPr/>
          <p:nvPr/>
        </p:nvGrpSpPr>
        <p:grpSpPr>
          <a:xfrm>
            <a:off x="7620000" y="420700"/>
            <a:ext cx="1200479" cy="4831216"/>
            <a:chOff x="7620000" y="420700"/>
            <a:chExt cx="1200479" cy="4831216"/>
          </a:xfrm>
        </p:grpSpPr>
        <p:sp>
          <p:nvSpPr>
            <p:cNvPr id="127" name="AutoShape 140">
              <a:extLst>
                <a:ext uri="{FF2B5EF4-FFF2-40B4-BE49-F238E27FC236}">
                  <a16:creationId xmlns:a16="http://schemas.microsoft.com/office/drawing/2014/main" id="{BB1D65A5-5FE1-4FFF-BD27-15F3FE137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34678" y="2627271"/>
              <a:ext cx="685801" cy="485775"/>
            </a:xfrm>
            <a:prstGeom prst="rightArrow">
              <a:avLst>
                <a:gd name="adj1" fmla="val 50000"/>
                <a:gd name="adj2" fmla="val 35294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9" name="Right Brace 8">
              <a:extLst>
                <a:ext uri="{FF2B5EF4-FFF2-40B4-BE49-F238E27FC236}">
                  <a16:creationId xmlns:a16="http://schemas.microsoft.com/office/drawing/2014/main" id="{7FAD1627-CF33-40BC-9761-04DF227E384C}"/>
                </a:ext>
              </a:extLst>
            </p:cNvPr>
            <p:cNvSpPr/>
            <p:nvPr/>
          </p:nvSpPr>
          <p:spPr bwMode="auto">
            <a:xfrm>
              <a:off x="7620000" y="420700"/>
              <a:ext cx="371701" cy="4831216"/>
            </a:xfrm>
            <a:prstGeom prst="rightBrac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30327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35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35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38200" y="2667000"/>
            <a:ext cx="3810000" cy="4114800"/>
          </a:xfrm>
        </p:spPr>
        <p:txBody>
          <a:bodyPr/>
          <a:lstStyle/>
          <a:p>
            <a:pPr>
              <a:spcBef>
                <a:spcPct val="0"/>
              </a:spcBef>
            </a:pPr>
            <a:r>
              <a:rPr lang="en-US" altLang="en-US" dirty="0"/>
              <a:t>Worry about one step at a time. </a:t>
            </a:r>
          </a:p>
          <a:p>
            <a:r>
              <a:rPr lang="en-US" altLang="en-US" dirty="0"/>
              <a:t>An abstraction within which to develop, think about, and describe algorithms </a:t>
            </a:r>
            <a:r>
              <a:rPr lang="en-US" altLang="en-US" sz="2600" dirty="0"/>
              <a:t>in such way that their correctness is transparent.</a:t>
            </a:r>
            <a:endParaRPr lang="en-US" altLang="en-US" dirty="0"/>
          </a:p>
          <a:p>
            <a:endParaRPr lang="en-US" altLang="en-US" dirty="0"/>
          </a:p>
          <a:p>
            <a:pPr>
              <a:spcBef>
                <a:spcPct val="0"/>
              </a:spcBef>
            </a:pPr>
            <a:endParaRPr lang="en-US" altLang="en-US" dirty="0"/>
          </a:p>
        </p:txBody>
      </p:sp>
      <p:sp>
        <p:nvSpPr>
          <p:cNvPr id="155652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743200"/>
            <a:ext cx="4343400" cy="41148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 sz="2400" dirty="0"/>
              <a:t>Students resist it.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 dirty="0"/>
              <a:t>Students expect too much from their friends</a:t>
            </a:r>
            <a:r>
              <a:rPr lang="en-US" altLang="en-US" dirty="0"/>
              <a:t>.</a:t>
            </a:r>
          </a:p>
          <a:p>
            <a:pPr lvl="1" eaLnBrk="1" hangingPunct="1">
              <a:lnSpc>
                <a:spcPct val="90000"/>
              </a:lnSpc>
              <a:buFontTx/>
              <a:buNone/>
            </a:pPr>
            <a:r>
              <a:rPr lang="en-US" altLang="en-US" dirty="0"/>
              <a:t>Each sub-instance must be </a:t>
            </a:r>
          </a:p>
          <a:p>
            <a:pPr lvl="1" eaLnBrk="1" hangingPunct="1">
              <a:lnSpc>
                <a:spcPct val="90000"/>
              </a:lnSpc>
              <a:buFontTx/>
              <a:buNone/>
            </a:pPr>
            <a:r>
              <a:rPr lang="en-US" altLang="en-US" dirty="0"/>
              <a:t>a </a:t>
            </a:r>
            <a:r>
              <a:rPr lang="en-US" altLang="en-US" b="1" u="sng" dirty="0"/>
              <a:t>smaller</a:t>
            </a:r>
            <a:r>
              <a:rPr lang="en-US" altLang="en-US" dirty="0"/>
              <a:t> instance</a:t>
            </a:r>
          </a:p>
          <a:p>
            <a:pPr lvl="1" eaLnBrk="1" hangingPunct="1">
              <a:lnSpc>
                <a:spcPct val="90000"/>
              </a:lnSpc>
              <a:buFontTx/>
              <a:buNone/>
            </a:pPr>
            <a:r>
              <a:rPr lang="en-US" altLang="en-US" dirty="0"/>
              <a:t>to the </a:t>
            </a:r>
            <a:r>
              <a:rPr lang="en-US" altLang="en-US" b="1" u="sng" dirty="0"/>
              <a:t>same</a:t>
            </a:r>
            <a:r>
              <a:rPr lang="en-US" altLang="en-US" dirty="0"/>
              <a:t> problem.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 sz="2400" dirty="0"/>
              <a:t>Students expect too much from their boss.</a:t>
            </a:r>
            <a:endParaRPr lang="en-US" altLang="en-US" dirty="0"/>
          </a:p>
          <a:p>
            <a:pPr lvl="1" eaLnBrk="1" hangingPunct="1">
              <a:lnSpc>
                <a:spcPct val="90000"/>
              </a:lnSpc>
              <a:buFontTx/>
              <a:buNone/>
            </a:pPr>
            <a:r>
              <a:rPr lang="en-US" altLang="en-US" dirty="0"/>
              <a:t>You only know your instance. You do not know your boss’s instance.</a:t>
            </a:r>
          </a:p>
          <a:p>
            <a:pPr eaLnBrk="1" hangingPunct="1">
              <a:lnSpc>
                <a:spcPct val="90000"/>
              </a:lnSpc>
            </a:pPr>
            <a:endParaRPr lang="en-US" altLang="en-US" dirty="0"/>
          </a:p>
        </p:txBody>
      </p:sp>
      <p:sp>
        <p:nvSpPr>
          <p:cNvPr id="155653" name="Text Box 5"/>
          <p:cNvSpPr txBox="1">
            <a:spLocks noChangeArrowheads="1"/>
          </p:cNvSpPr>
          <p:nvPr/>
        </p:nvSpPr>
        <p:spPr bwMode="auto">
          <a:xfrm>
            <a:off x="2168525" y="2133600"/>
            <a:ext cx="1052513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Pros:</a:t>
            </a:r>
            <a:endParaRPr kumimoji="0" lang="en-CA" altLang="en-US" sz="3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5654" name="Text Box 6"/>
          <p:cNvSpPr txBox="1">
            <a:spLocks noChangeArrowheads="1"/>
          </p:cNvSpPr>
          <p:nvPr/>
        </p:nvSpPr>
        <p:spPr bwMode="auto">
          <a:xfrm>
            <a:off x="6091238" y="2133600"/>
            <a:ext cx="1135062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Cons:</a:t>
            </a:r>
            <a:endParaRPr kumimoji="0" lang="en-CA" altLang="en-US" sz="30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</p:spTree>
    <p:extLst>
      <p:ext uri="{BB962C8B-B14F-4D97-AF65-F5344CB8AC3E}">
        <p14:creationId xmlns:p14="http://schemas.microsoft.com/office/powerpoint/2010/main" val="2912418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56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56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56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56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56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56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56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56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56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56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56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565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56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56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56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56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6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56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56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259" name="Rectangle 27"/>
          <p:cNvSpPr>
            <a:spLocks noChangeArrowheads="1"/>
          </p:cNvSpPr>
          <p:nvPr/>
        </p:nvSpPr>
        <p:spPr bwMode="auto">
          <a:xfrm>
            <a:off x="4803774" y="2895600"/>
            <a:ext cx="4949825" cy="191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 that we know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what is expected of us.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what we can expect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from our friend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863262" name="Rectangle 30"/>
          <p:cNvSpPr>
            <a:spLocks noChangeArrowheads="1"/>
          </p:cNvSpPr>
          <p:nvPr/>
        </p:nvSpPr>
        <p:spPr bwMode="auto">
          <a:xfrm>
            <a:off x="4800600" y="1196975"/>
            <a:ext cx="4568825" cy="2354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To be sure that we solve the problem for every legal instance.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 that we know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what we can give to a friend.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76200" y="609600"/>
            <a:ext cx="7424737" cy="4191000"/>
            <a:chOff x="423863" y="1219200"/>
            <a:chExt cx="7424737" cy="4191000"/>
          </a:xfrm>
        </p:grpSpPr>
        <p:sp>
          <p:nvSpPr>
            <p:cNvPr id="150544" name="Text Box 6"/>
            <p:cNvSpPr txBox="1">
              <a:spLocks noChangeArrowheads="1"/>
            </p:cNvSpPr>
            <p:nvPr/>
          </p:nvSpPr>
          <p:spPr bwMode="auto">
            <a:xfrm>
              <a:off x="457200" y="1219200"/>
              <a:ext cx="739140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Carefully write the specifications for the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problem.  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50545" name="Rectangle 28"/>
            <p:cNvSpPr>
              <a:spLocks noChangeArrowheads="1"/>
            </p:cNvSpPr>
            <p:nvPr/>
          </p:nvSpPr>
          <p:spPr bwMode="auto">
            <a:xfrm>
              <a:off x="2438400" y="3494088"/>
              <a:ext cx="2374900" cy="191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Required</a:t>
              </a:r>
              <a:r>
                <a: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output</a:t>
              </a:r>
            </a:p>
          </p:txBody>
        </p:sp>
        <p:sp>
          <p:nvSpPr>
            <p:cNvPr id="150546" name="Rectangle 29"/>
            <p:cNvSpPr>
              <a:spLocks noChangeArrowheads="1"/>
            </p:cNvSpPr>
            <p:nvPr/>
          </p:nvSpPr>
          <p:spPr bwMode="auto">
            <a:xfrm>
              <a:off x="457200" y="3494088"/>
              <a:ext cx="2014538" cy="191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&lt;</a:t>
              </a:r>
              <a:r>
                <a:rPr kumimoji="0" lang="en-CA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postCond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&gt;:</a:t>
              </a:r>
            </a:p>
          </p:txBody>
        </p:sp>
        <p:sp>
          <p:nvSpPr>
            <p:cNvPr id="150547" name="Rectangle 31"/>
            <p:cNvSpPr>
              <a:spLocks noChangeArrowheads="1"/>
            </p:cNvSpPr>
            <p:nvPr/>
          </p:nvSpPr>
          <p:spPr bwMode="auto">
            <a:xfrm>
              <a:off x="2405063" y="1819275"/>
              <a:ext cx="2374900" cy="2354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Set of</a:t>
              </a:r>
              <a:r>
                <a: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legal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</a:t>
              </a:r>
              <a:r>
                <a: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instances (inputs)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50548" name="Rectangle 32"/>
            <p:cNvSpPr>
              <a:spLocks noChangeArrowheads="1"/>
            </p:cNvSpPr>
            <p:nvPr/>
          </p:nvSpPr>
          <p:spPr bwMode="auto">
            <a:xfrm>
              <a:off x="423863" y="1819275"/>
              <a:ext cx="2014537" cy="2354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2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&lt;preCond&gt;:</a:t>
              </a:r>
            </a:p>
          </p:txBody>
        </p:sp>
      </p:grpSp>
      <p:sp>
        <p:nvSpPr>
          <p:cNvPr id="150534" name="Line 33"/>
          <p:cNvSpPr>
            <a:spLocks noChangeShapeType="1"/>
          </p:cNvSpPr>
          <p:nvPr/>
        </p:nvSpPr>
        <p:spPr bwMode="auto">
          <a:xfrm>
            <a:off x="109537" y="1816100"/>
            <a:ext cx="2014538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35" name="Line 34"/>
          <p:cNvSpPr>
            <a:spLocks noChangeShapeType="1"/>
          </p:cNvSpPr>
          <p:nvPr/>
        </p:nvSpPr>
        <p:spPr bwMode="auto">
          <a:xfrm>
            <a:off x="109537" y="6086475"/>
            <a:ext cx="2014538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36" name="Line 35"/>
          <p:cNvSpPr>
            <a:spLocks noChangeShapeType="1"/>
          </p:cNvSpPr>
          <p:nvPr/>
        </p:nvSpPr>
        <p:spPr bwMode="auto">
          <a:xfrm>
            <a:off x="109537" y="1816100"/>
            <a:ext cx="0" cy="235426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37" name="Line 36"/>
          <p:cNvSpPr>
            <a:spLocks noChangeShapeType="1"/>
          </p:cNvSpPr>
          <p:nvPr/>
        </p:nvSpPr>
        <p:spPr bwMode="auto">
          <a:xfrm>
            <a:off x="7881937" y="1816100"/>
            <a:ext cx="0" cy="235426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38" name="Line 37"/>
          <p:cNvSpPr>
            <a:spLocks noChangeShapeType="1"/>
          </p:cNvSpPr>
          <p:nvPr/>
        </p:nvSpPr>
        <p:spPr bwMode="auto">
          <a:xfrm>
            <a:off x="2124075" y="1816100"/>
            <a:ext cx="237490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39" name="Line 38"/>
          <p:cNvSpPr>
            <a:spLocks noChangeShapeType="1"/>
          </p:cNvSpPr>
          <p:nvPr/>
        </p:nvSpPr>
        <p:spPr bwMode="auto">
          <a:xfrm>
            <a:off x="109537" y="4170363"/>
            <a:ext cx="0" cy="1916112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40" name="Line 39"/>
          <p:cNvSpPr>
            <a:spLocks noChangeShapeType="1"/>
          </p:cNvSpPr>
          <p:nvPr/>
        </p:nvSpPr>
        <p:spPr bwMode="auto">
          <a:xfrm>
            <a:off x="4498975" y="1816100"/>
            <a:ext cx="3382962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41" name="Line 40"/>
          <p:cNvSpPr>
            <a:spLocks noChangeShapeType="1"/>
          </p:cNvSpPr>
          <p:nvPr/>
        </p:nvSpPr>
        <p:spPr bwMode="auto">
          <a:xfrm>
            <a:off x="7881937" y="4170363"/>
            <a:ext cx="0" cy="1916112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42" name="Line 41"/>
          <p:cNvSpPr>
            <a:spLocks noChangeShapeType="1"/>
          </p:cNvSpPr>
          <p:nvPr/>
        </p:nvSpPr>
        <p:spPr bwMode="auto">
          <a:xfrm>
            <a:off x="2124075" y="6086475"/>
            <a:ext cx="237490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50543" name="Line 42"/>
          <p:cNvSpPr>
            <a:spLocks noChangeShapeType="1"/>
          </p:cNvSpPr>
          <p:nvPr/>
        </p:nvSpPr>
        <p:spPr bwMode="auto">
          <a:xfrm>
            <a:off x="4498975" y="6086475"/>
            <a:ext cx="3382962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21" name="Rectangle 3"/>
          <p:cNvSpPr>
            <a:spLocks noChangeArrowheads="1"/>
          </p:cNvSpPr>
          <p:nvPr/>
        </p:nvSpPr>
        <p:spPr bwMode="auto">
          <a:xfrm>
            <a:off x="109536" y="4473476"/>
            <a:ext cx="10177463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If you want more from your friends,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change the pre and/or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postconditions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Be sure to document it.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Be sure you and all of your friends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are using the same pre/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postconditions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Be sure to handle these changes yourself.</a:t>
            </a:r>
          </a:p>
        </p:txBody>
      </p:sp>
      <p:sp>
        <p:nvSpPr>
          <p:cNvPr id="23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pic>
        <p:nvPicPr>
          <p:cNvPr id="26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011" y="1666188"/>
            <a:ext cx="492795" cy="718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011" y="3272315"/>
            <a:ext cx="703305" cy="6342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471417" y="1229711"/>
            <a:ext cx="334898" cy="681004"/>
            <a:chOff x="2432" y="1328"/>
            <a:chExt cx="906" cy="2075"/>
          </a:xfrm>
        </p:grpSpPr>
        <p:sp>
          <p:nvSpPr>
            <p:cNvPr id="29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0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1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25625" y="2133600"/>
            <a:ext cx="408311" cy="668838"/>
            <a:chOff x="2308" y="1513"/>
            <a:chExt cx="1162" cy="2570"/>
          </a:xfrm>
        </p:grpSpPr>
        <p:grpSp>
          <p:nvGrpSpPr>
            <p:cNvPr id="36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4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5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6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7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8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49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37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8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39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40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41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42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43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50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514281" y="3124200"/>
            <a:ext cx="334898" cy="681004"/>
            <a:chOff x="2432" y="1328"/>
            <a:chExt cx="906" cy="2075"/>
          </a:xfrm>
        </p:grpSpPr>
        <p:sp>
          <p:nvSpPr>
            <p:cNvPr id="51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2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3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4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5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56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57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68489" y="3810000"/>
            <a:ext cx="408311" cy="668838"/>
            <a:chOff x="2308" y="1513"/>
            <a:chExt cx="1162" cy="2570"/>
          </a:xfrm>
        </p:grpSpPr>
        <p:grpSp>
          <p:nvGrpSpPr>
            <p:cNvPr id="58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66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67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68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69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70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71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3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4139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63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63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63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63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632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632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632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632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632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632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632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632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Input Size</a:t>
            </a:r>
            <a:endParaRPr lang="en-CA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304800" y="1143000"/>
            <a:ext cx="92202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defRPr/>
            </a:pPr>
            <a:r>
              <a:rPr lang="en-CA" sz="3600" i="0" kern="0" dirty="0"/>
              <a:t>A </a:t>
            </a:r>
            <a:r>
              <a:rPr lang="en-CA" sz="3600" i="0" kern="0" dirty="0">
                <a:solidFill>
                  <a:srgbClr val="FF0000"/>
                </a:solidFill>
              </a:rPr>
              <a:t>Measure of Size</a:t>
            </a:r>
            <a:r>
              <a:rPr lang="en-CA" sz="3600" i="0" kern="0" dirty="0"/>
              <a:t>, </a:t>
            </a:r>
            <a:r>
              <a:rPr lang="en-CA" sz="3600" kern="0" dirty="0">
                <a:solidFill>
                  <a:schemeClr val="accent1"/>
                </a:solidFill>
              </a:rPr>
              <a:t>Size</a:t>
            </a:r>
          </a:p>
          <a:p>
            <a:pPr lvl="1" eaLnBrk="1" hangingPunct="1">
              <a:defRPr/>
            </a:pPr>
            <a:r>
              <a:rPr lang="en-CA" i="0" kern="0" dirty="0">
                <a:cs typeface="+mn-cs"/>
              </a:rPr>
              <a:t>is a function </a:t>
            </a:r>
          </a:p>
          <a:p>
            <a:pPr lvl="2" eaLnBrk="1" hangingPunct="1">
              <a:defRPr/>
            </a:pPr>
            <a:r>
              <a:rPr lang="en-CA" i="0" kern="0" dirty="0">
                <a:cs typeface="+mn-cs"/>
              </a:rPr>
              <a:t>that takes as input the computation’s input 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I</a:t>
            </a:r>
          </a:p>
          <a:p>
            <a:pPr lvl="2" eaLnBrk="1" hangingPunct="1">
              <a:defRPr/>
            </a:pPr>
            <a:r>
              <a:rPr lang="en-CA" i="0" kern="0" dirty="0">
                <a:cs typeface="+mn-cs"/>
              </a:rPr>
              <a:t>and that outputs</a:t>
            </a:r>
          </a:p>
          <a:p>
            <a:pPr lvl="1" eaLnBrk="1" hangingPunct="1">
              <a:defRPr/>
            </a:pPr>
            <a:r>
              <a:rPr lang="en-CA" i="0" kern="0" dirty="0" err="1">
                <a:cs typeface="+mn-cs"/>
              </a:rPr>
              <a:t>Eg</a:t>
            </a:r>
            <a:r>
              <a:rPr lang="en-CA" i="0" kern="0" dirty="0">
                <a:cs typeface="+mn-cs"/>
              </a:rPr>
              <a:t> 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Input is &lt;</a:t>
            </a:r>
            <a:r>
              <a:rPr lang="en-CA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&gt;, </a:t>
            </a:r>
          </a:p>
          <a:p>
            <a:pPr lvl="2" eaLnBrk="1" hangingPunct="1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Size(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&lt;</a:t>
            </a:r>
            <a:r>
              <a:rPr lang="en-US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&gt;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) = n</a:t>
            </a:r>
          </a:p>
          <a:p>
            <a:pPr marL="914400" lvl="2" indent="0" eaLnBrk="1" hangingPunct="1">
              <a:buFontTx/>
              <a:buNone/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                 or  3n+7m</a:t>
            </a:r>
          </a:p>
          <a:p>
            <a:pPr lvl="1" eaLnBrk="1" hangingPunct="1">
              <a:defRPr/>
            </a:pPr>
            <a:r>
              <a:rPr lang="en-CA" i="0" kern="0" dirty="0">
                <a:cs typeface="+mn-cs"/>
              </a:rPr>
              <a:t>Algorithm Designer gets to decide!</a:t>
            </a:r>
          </a:p>
          <a:p>
            <a:pPr lvl="1" eaLnBrk="1" hangingPunct="1">
              <a:defRPr/>
            </a:pPr>
            <a:r>
              <a:rPr lang="en-CA" i="0" dirty="0">
                <a:cs typeface="+mn-cs"/>
                <a:sym typeface="Symbol"/>
              </a:rPr>
              <a:t>According to this measure</a:t>
            </a:r>
          </a:p>
          <a:p>
            <a:pPr lvl="2" eaLnBrk="1" hangingPunct="1">
              <a:defRPr/>
            </a:pPr>
            <a:r>
              <a:rPr lang="en-CA" i="0" dirty="0">
                <a:cs typeface="+mn-cs"/>
                <a:sym typeface="Symbol"/>
              </a:rPr>
              <a:t>Your friend’s instance must be </a:t>
            </a:r>
            <a:r>
              <a:rPr lang="en-CA" i="0" dirty="0">
                <a:solidFill>
                  <a:srgbClr val="FF0000"/>
                </a:solidFill>
                <a:cs typeface="+mn-cs"/>
                <a:sym typeface="Symbol"/>
              </a:rPr>
              <a:t>smaller</a:t>
            </a:r>
            <a:r>
              <a:rPr lang="en-CA" i="0" dirty="0">
                <a:cs typeface="+mn-cs"/>
                <a:sym typeface="Symbol"/>
              </a:rPr>
              <a:t> than yours.</a:t>
            </a:r>
          </a:p>
          <a:p>
            <a:pPr lvl="2" eaLnBrk="1" hangingPunct="1">
              <a:defRPr/>
            </a:pPr>
            <a:r>
              <a:rPr lang="en-CA" i="0" dirty="0">
                <a:cs typeface="+mn-cs"/>
                <a:sym typeface="Symbol"/>
              </a:rPr>
              <a:t>You must solve sufficiently </a:t>
            </a:r>
            <a:r>
              <a:rPr lang="en-CA" i="0" dirty="0">
                <a:solidFill>
                  <a:srgbClr val="FF0000"/>
                </a:solidFill>
                <a:cs typeface="+mn-cs"/>
                <a:sym typeface="Symbol"/>
              </a:rPr>
              <a:t>small</a:t>
            </a:r>
            <a:r>
              <a:rPr lang="en-CA" i="0" dirty="0">
                <a:cs typeface="+mn-cs"/>
                <a:sym typeface="Symbol"/>
              </a:rPr>
              <a:t> instances on your own.</a:t>
            </a:r>
          </a:p>
          <a:p>
            <a:pPr lvl="2" eaLnBrk="1" hangingPunct="1">
              <a:defRPr/>
            </a:pPr>
            <a:endParaRPr lang="en-US" i="0" dirty="0">
              <a:cs typeface="+mn-cs"/>
            </a:endParaRPr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3644900" y="2679700"/>
            <a:ext cx="2205038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 sz="2800">
                <a:solidFill>
                  <a:schemeClr val="accent1"/>
                </a:solidFill>
              </a:rPr>
              <a:t>a real number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6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6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674" grpId="0"/>
      <p:bldP spid="5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/>
          <p:cNvSpPr>
            <a:spLocks noGrp="1" noChangeArrowheads="1"/>
          </p:cNvSpPr>
          <p:nvPr>
            <p:ph type="title"/>
          </p:nvPr>
        </p:nvSpPr>
        <p:spPr>
          <a:xfrm>
            <a:off x="152400" y="228600"/>
            <a:ext cx="8839200" cy="1143000"/>
          </a:xfrm>
        </p:spPr>
        <p:txBody>
          <a:bodyPr/>
          <a:lstStyle/>
          <a:p>
            <a:pPr eaLnBrk="1" hangingPunct="1"/>
            <a:r>
              <a:rPr lang="en-US" altLang="en-US"/>
              <a:t>Gauss’ $3.05 Method:</a:t>
            </a:r>
            <a:br>
              <a:rPr lang="en-US" altLang="en-US"/>
            </a:br>
            <a:r>
              <a:rPr lang="en-US" altLang="en-US">
                <a:solidFill>
                  <a:schemeClr val="tx1"/>
                </a:solidFill>
              </a:rPr>
              <a:t>Input: </a:t>
            </a:r>
            <a:r>
              <a:rPr lang="en-US" altLang="en-US" i="1">
                <a:solidFill>
                  <a:schemeClr val="tx1"/>
                </a:solidFill>
              </a:rPr>
              <a:t>a</a:t>
            </a:r>
            <a:r>
              <a:rPr lang="en-US" altLang="en-US">
                <a:solidFill>
                  <a:schemeClr val="tx1"/>
                </a:solidFill>
              </a:rPr>
              <a:t>,</a:t>
            </a:r>
            <a:r>
              <a:rPr lang="en-US" altLang="en-US" i="1">
                <a:solidFill>
                  <a:schemeClr val="tx1"/>
                </a:solidFill>
              </a:rPr>
              <a:t>b</a:t>
            </a:r>
            <a:r>
              <a:rPr lang="en-US" altLang="en-US">
                <a:solidFill>
                  <a:schemeClr val="tx1"/>
                </a:solidFill>
              </a:rPr>
              <a:t>,</a:t>
            </a:r>
            <a:r>
              <a:rPr lang="en-US" altLang="en-US" i="1">
                <a:solidFill>
                  <a:schemeClr val="tx1"/>
                </a:solidFill>
              </a:rPr>
              <a:t>c</a:t>
            </a:r>
            <a:r>
              <a:rPr lang="en-US" altLang="en-US">
                <a:solidFill>
                  <a:schemeClr val="tx1"/>
                </a:solidFill>
              </a:rPr>
              <a:t>,</a:t>
            </a:r>
            <a:r>
              <a:rPr lang="en-US" altLang="en-US" i="1">
                <a:solidFill>
                  <a:schemeClr val="tx1"/>
                </a:solidFill>
              </a:rPr>
              <a:t>d</a:t>
            </a:r>
            <a:r>
              <a:rPr lang="en-US" altLang="en-US">
                <a:solidFill>
                  <a:schemeClr val="tx1"/>
                </a:solidFill>
              </a:rPr>
              <a:t>    Output: </a:t>
            </a:r>
            <a:r>
              <a:rPr lang="en-US" altLang="en-US" i="1">
                <a:solidFill>
                  <a:schemeClr val="tx1"/>
                </a:solidFill>
              </a:rPr>
              <a:t>ac</a:t>
            </a:r>
            <a:r>
              <a:rPr lang="en-US" altLang="en-US">
                <a:solidFill>
                  <a:schemeClr val="tx1"/>
                </a:solidFill>
              </a:rPr>
              <a:t>-</a:t>
            </a:r>
            <a:r>
              <a:rPr lang="en-US" altLang="en-US" i="1">
                <a:solidFill>
                  <a:schemeClr val="tx1"/>
                </a:solidFill>
              </a:rPr>
              <a:t>bd</a:t>
            </a:r>
            <a:r>
              <a:rPr lang="en-US" altLang="en-US">
                <a:solidFill>
                  <a:schemeClr val="tx1"/>
                </a:solidFill>
              </a:rPr>
              <a:t>, </a:t>
            </a:r>
            <a:r>
              <a:rPr lang="en-US" altLang="en-US" i="1">
                <a:solidFill>
                  <a:schemeClr val="tx1"/>
                </a:solidFill>
              </a:rPr>
              <a:t>ad</a:t>
            </a:r>
            <a:r>
              <a:rPr lang="en-US" altLang="en-US">
                <a:solidFill>
                  <a:schemeClr val="tx1"/>
                </a:solidFill>
              </a:rPr>
              <a:t>+</a:t>
            </a:r>
            <a:r>
              <a:rPr lang="en-US" altLang="en-US" i="1">
                <a:solidFill>
                  <a:schemeClr val="tx1"/>
                </a:solidFill>
              </a:rPr>
              <a:t>bc</a:t>
            </a:r>
          </a:p>
        </p:txBody>
      </p:sp>
      <p:sp>
        <p:nvSpPr>
          <p:cNvPr id="3409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04800" y="1981200"/>
            <a:ext cx="8458200" cy="4191000"/>
          </a:xfrm>
        </p:spPr>
        <p:txBody>
          <a:bodyPr/>
          <a:lstStyle/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/>
              <a:t>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1</a:t>
            </a:r>
            <a:r>
              <a:rPr lang="en-US" altLang="en-US" sz="4000" baseline="-25000"/>
              <a:t> </a:t>
            </a:r>
            <a:r>
              <a:rPr lang="en-US" altLang="en-US" sz="4000"/>
              <a:t>= </a:t>
            </a:r>
            <a:r>
              <a:rPr lang="en-US" altLang="en-US" sz="4000" i="1"/>
              <a:t>ac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/>
              <a:t>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2</a:t>
            </a:r>
            <a:r>
              <a:rPr lang="en-US" altLang="en-US" sz="4000" i="1"/>
              <a:t> </a:t>
            </a:r>
            <a:r>
              <a:rPr lang="en-US" altLang="en-US" sz="4000"/>
              <a:t>= </a:t>
            </a:r>
            <a:r>
              <a:rPr lang="en-US" altLang="en-US" sz="4000" i="1"/>
              <a:t>bd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/>
              <a:t> </a:t>
            </a:r>
            <a:r>
              <a:rPr lang="en-US" altLang="en-US" sz="4000" i="1"/>
              <a:t>A</a:t>
            </a:r>
            <a:r>
              <a:rPr lang="en-US" altLang="en-US" sz="4000" i="1" baseline="-25000"/>
              <a:t>1</a:t>
            </a:r>
            <a:r>
              <a:rPr lang="en-US" altLang="en-US" sz="4000"/>
              <a:t> =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1</a:t>
            </a:r>
            <a:r>
              <a:rPr lang="en-US" altLang="en-US" sz="4000" baseline="-25000"/>
              <a:t> </a:t>
            </a:r>
            <a:r>
              <a:rPr lang="en-US" altLang="en-US" sz="4000"/>
              <a:t>–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2</a:t>
            </a:r>
            <a:r>
              <a:rPr lang="en-US" altLang="en-US" sz="4000" baseline="-25000"/>
              <a:t> </a:t>
            </a:r>
            <a:r>
              <a:rPr lang="en-US" altLang="en-US" sz="4000"/>
              <a:t>= </a:t>
            </a:r>
            <a:r>
              <a:rPr lang="en-US" altLang="en-US" sz="4000" i="1"/>
              <a:t>ac</a:t>
            </a:r>
            <a:r>
              <a:rPr lang="en-US" altLang="en-US" sz="4000"/>
              <a:t>-</a:t>
            </a:r>
            <a:r>
              <a:rPr lang="en-US" altLang="en-US" sz="4000" i="1"/>
              <a:t>bd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/>
              <a:t>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3</a:t>
            </a:r>
            <a:r>
              <a:rPr lang="en-US" altLang="en-US" sz="4000"/>
              <a:t> = (</a:t>
            </a:r>
            <a:r>
              <a:rPr lang="en-US" altLang="en-US" sz="4000" i="1"/>
              <a:t>a</a:t>
            </a:r>
            <a:r>
              <a:rPr lang="en-US" altLang="en-US" sz="4000"/>
              <a:t>+</a:t>
            </a:r>
            <a:r>
              <a:rPr lang="en-US" altLang="en-US" sz="4000" i="1"/>
              <a:t>b</a:t>
            </a:r>
            <a:r>
              <a:rPr lang="en-US" altLang="en-US" sz="4000"/>
              <a:t>)(</a:t>
            </a:r>
            <a:r>
              <a:rPr lang="en-US" altLang="en-US" sz="4000" i="1"/>
              <a:t>c</a:t>
            </a:r>
            <a:r>
              <a:rPr lang="en-US" altLang="en-US" sz="4000"/>
              <a:t>+</a:t>
            </a:r>
            <a:r>
              <a:rPr lang="en-US" altLang="en-US" sz="4000" i="1"/>
              <a:t>d</a:t>
            </a:r>
            <a:r>
              <a:rPr lang="en-US" altLang="en-US" sz="4000"/>
              <a:t>) = </a:t>
            </a:r>
            <a:r>
              <a:rPr lang="en-US" altLang="en-US" sz="4000" i="1"/>
              <a:t>ac</a:t>
            </a:r>
            <a:r>
              <a:rPr lang="en-US" altLang="en-US" sz="4000"/>
              <a:t> + </a:t>
            </a:r>
            <a:r>
              <a:rPr lang="en-US" altLang="en-US" sz="4000" i="1"/>
              <a:t>ad</a:t>
            </a:r>
            <a:r>
              <a:rPr lang="en-US" altLang="en-US" sz="4000"/>
              <a:t> + </a:t>
            </a:r>
            <a:r>
              <a:rPr lang="en-US" altLang="en-US" sz="4000" i="1"/>
              <a:t>bc</a:t>
            </a:r>
            <a:r>
              <a:rPr lang="en-US" altLang="en-US" sz="4000"/>
              <a:t> + </a:t>
            </a:r>
            <a:r>
              <a:rPr lang="en-US" altLang="en-US" sz="4000" i="1"/>
              <a:t>bd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4000"/>
              <a:t> </a:t>
            </a:r>
            <a:r>
              <a:rPr lang="en-US" altLang="en-US" sz="4000" i="1"/>
              <a:t>A</a:t>
            </a:r>
            <a:r>
              <a:rPr lang="en-US" altLang="en-US" sz="4000" i="1" baseline="-25000"/>
              <a:t>2</a:t>
            </a:r>
            <a:r>
              <a:rPr lang="en-US" altLang="en-US" sz="4000"/>
              <a:t> =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3</a:t>
            </a:r>
            <a:r>
              <a:rPr lang="en-US" altLang="en-US" sz="4000"/>
              <a:t> –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1</a:t>
            </a:r>
            <a:r>
              <a:rPr lang="en-US" altLang="en-US" sz="4000"/>
              <a:t> – </a:t>
            </a:r>
            <a:r>
              <a:rPr lang="en-US" altLang="en-US" sz="4000" i="1"/>
              <a:t>m</a:t>
            </a:r>
            <a:r>
              <a:rPr lang="en-US" altLang="en-US" sz="4000" i="1" baseline="-25000"/>
              <a:t>2</a:t>
            </a:r>
            <a:r>
              <a:rPr lang="en-US" altLang="en-US" sz="4000" baseline="-25000"/>
              <a:t> </a:t>
            </a:r>
            <a:r>
              <a:rPr lang="en-US" altLang="en-US" sz="4000"/>
              <a:t>= </a:t>
            </a:r>
            <a:r>
              <a:rPr lang="en-US" altLang="en-US" sz="4000" i="1"/>
              <a:t>ad</a:t>
            </a:r>
            <a:r>
              <a:rPr lang="en-US" altLang="en-US" sz="4000"/>
              <a:t>+</a:t>
            </a:r>
            <a:r>
              <a:rPr lang="en-US" altLang="en-US" sz="4000" i="1"/>
              <a:t>bc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4419600" y="4267200"/>
            <a:ext cx="3810000" cy="609600"/>
            <a:chOff x="2784" y="2688"/>
            <a:chExt cx="2400" cy="384"/>
          </a:xfrm>
        </p:grpSpPr>
        <p:sp>
          <p:nvSpPr>
            <p:cNvPr id="10245" name="Oval 5"/>
            <p:cNvSpPr>
              <a:spLocks noChangeArrowheads="1"/>
            </p:cNvSpPr>
            <p:nvPr/>
          </p:nvSpPr>
          <p:spPr bwMode="auto">
            <a:xfrm>
              <a:off x="3456" y="2688"/>
              <a:ext cx="1056" cy="384"/>
            </a:xfrm>
            <a:prstGeom prst="ellipse">
              <a:avLst/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246" name="Line 6"/>
            <p:cNvSpPr>
              <a:spLocks noChangeShapeType="1"/>
            </p:cNvSpPr>
            <p:nvPr/>
          </p:nvSpPr>
          <p:spPr bwMode="auto">
            <a:xfrm>
              <a:off x="2784" y="2688"/>
              <a:ext cx="480" cy="336"/>
            </a:xfrm>
            <a:prstGeom prst="line">
              <a:avLst/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" name="Line 7"/>
            <p:cNvSpPr>
              <a:spLocks noChangeShapeType="1"/>
            </p:cNvSpPr>
            <p:nvPr/>
          </p:nvSpPr>
          <p:spPr bwMode="auto">
            <a:xfrm>
              <a:off x="4704" y="2688"/>
              <a:ext cx="480" cy="336"/>
            </a:xfrm>
            <a:prstGeom prst="line">
              <a:avLst/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9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09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09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9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409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409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9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409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409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9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09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09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9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09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09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0995" grpId="0" build="p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Input Size</a:t>
            </a:r>
            <a:endParaRPr lang="en-CA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3124200" y="914400"/>
            <a:ext cx="92202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defRPr/>
            </a:pPr>
            <a:r>
              <a:rPr lang="en-CA" i="0" kern="0" dirty="0"/>
              <a:t>Does the program always halt?</a:t>
            </a:r>
          </a:p>
          <a:p>
            <a:pPr eaLnBrk="1" hangingPunct="1">
              <a:defRPr/>
            </a:pPr>
            <a:r>
              <a:rPr lang="en-CA" kern="0" dirty="0"/>
              <a:t> </a:t>
            </a:r>
            <a:r>
              <a:rPr lang="en-CA" kern="0" dirty="0">
                <a:solidFill>
                  <a:schemeClr val="accent1"/>
                </a:solidFill>
              </a:rPr>
              <a:t>m</a:t>
            </a:r>
            <a:r>
              <a:rPr lang="en-CA" i="0" kern="0" dirty="0"/>
              <a:t> keeps getting bigger!</a:t>
            </a:r>
          </a:p>
          <a:p>
            <a:pPr eaLnBrk="1" hangingPunct="1">
              <a:defRPr/>
            </a:pPr>
            <a:r>
              <a:rPr lang="en-CA" i="0" kern="0" dirty="0"/>
              <a:t>Algorithm Designer gets to </a:t>
            </a:r>
            <a:br>
              <a:rPr lang="en-CA" i="0" kern="0" dirty="0"/>
            </a:br>
            <a:r>
              <a:rPr lang="en-CA" i="0" kern="0" dirty="0"/>
              <a:t>define the measure of size.</a:t>
            </a:r>
          </a:p>
          <a:p>
            <a:pPr lvl="1" eaLnBrk="1" hangingPunct="1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Size(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&lt;</a:t>
            </a:r>
            <a:r>
              <a:rPr lang="en-US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&gt;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) =</a:t>
            </a:r>
          </a:p>
          <a:p>
            <a:pPr marL="457200" lvl="1" indent="0" eaLnBrk="1" hangingPunct="1">
              <a:buFontTx/>
              <a:buNone/>
              <a:defRPr/>
            </a:pPr>
            <a:endParaRPr lang="en-CA" i="0" kern="0" dirty="0">
              <a:cs typeface="+mn-cs"/>
              <a:sym typeface="Symbol"/>
            </a:endParaRPr>
          </a:p>
        </p:txBody>
      </p:sp>
      <p:pic>
        <p:nvPicPr>
          <p:cNvPr id="76390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008063"/>
            <a:ext cx="2895600" cy="3286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/>
          <p:cNvSpPr/>
          <p:nvPr/>
        </p:nvSpPr>
        <p:spPr>
          <a:xfrm>
            <a:off x="6188075" y="3159125"/>
            <a:ext cx="365125" cy="5222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n</a:t>
            </a:r>
            <a:endParaRPr lang="en-US" dirty="0">
              <a:cs typeface="+mn-cs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181600" y="6257925"/>
            <a:ext cx="3830638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i="0" kern="0" dirty="0">
                <a:cs typeface="+mn-cs"/>
                <a:sym typeface="Symbol"/>
              </a:rPr>
              <a:t>Sufficiently small to halt.</a:t>
            </a:r>
            <a:endParaRPr lang="en-CA" i="0" dirty="0">
              <a:cs typeface="+mn-cs"/>
              <a:sym typeface="Symbol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2878138" y="4038600"/>
            <a:ext cx="1658937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I = &lt;3,5&gt;</a:t>
            </a:r>
            <a:endParaRPr lang="en-US" dirty="0">
              <a:cs typeface="+mn-cs"/>
            </a:endParaRPr>
          </a:p>
        </p:txBody>
      </p:sp>
      <p:grpSp>
        <p:nvGrpSpPr>
          <p:cNvPr id="13" name="Group 12"/>
          <p:cNvGrpSpPr>
            <a:grpSpLocks/>
          </p:cNvGrpSpPr>
          <p:nvPr/>
        </p:nvGrpSpPr>
        <p:grpSpPr bwMode="auto">
          <a:xfrm>
            <a:off x="4333875" y="4389438"/>
            <a:ext cx="1522413" cy="687387"/>
            <a:chOff x="4965526" y="4191000"/>
            <a:chExt cx="1523665" cy="688146"/>
          </a:xfrm>
        </p:grpSpPr>
        <p:sp>
          <p:nvSpPr>
            <p:cNvPr id="16" name="Rectangle 15"/>
            <p:cNvSpPr/>
            <p:nvPr/>
          </p:nvSpPr>
          <p:spPr>
            <a:xfrm>
              <a:off x="5192726" y="4356282"/>
              <a:ext cx="1296465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&lt;2,10&gt;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7717" name="Straight Connector 16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9" name="Group 28"/>
          <p:cNvGrpSpPr>
            <a:grpSpLocks/>
          </p:cNvGrpSpPr>
          <p:nvPr/>
        </p:nvGrpSpPr>
        <p:grpSpPr bwMode="auto">
          <a:xfrm>
            <a:off x="5334000" y="5016500"/>
            <a:ext cx="1524000" cy="688975"/>
            <a:chOff x="4965526" y="4191000"/>
            <a:chExt cx="1523665" cy="688146"/>
          </a:xfrm>
        </p:grpSpPr>
        <p:sp>
          <p:nvSpPr>
            <p:cNvPr id="30" name="Rectangle 29"/>
            <p:cNvSpPr/>
            <p:nvPr/>
          </p:nvSpPr>
          <p:spPr>
            <a:xfrm>
              <a:off x="5192489" y="4355901"/>
              <a:ext cx="1296702" cy="52324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&lt;1,20&gt;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7715" name="Straight Connector 30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2" name="Group 31"/>
          <p:cNvGrpSpPr>
            <a:grpSpLocks/>
          </p:cNvGrpSpPr>
          <p:nvPr/>
        </p:nvGrpSpPr>
        <p:grpSpPr bwMode="auto">
          <a:xfrm>
            <a:off x="6261100" y="5638800"/>
            <a:ext cx="1524081" cy="688320"/>
            <a:chOff x="4965526" y="4191000"/>
            <a:chExt cx="1523746" cy="689079"/>
          </a:xfrm>
        </p:grpSpPr>
        <p:sp>
          <p:nvSpPr>
            <p:cNvPr id="33" name="Rectangle 32"/>
            <p:cNvSpPr/>
            <p:nvPr/>
          </p:nvSpPr>
          <p:spPr>
            <a:xfrm>
              <a:off x="5192406" y="4356282"/>
              <a:ext cx="1296866" cy="52379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&lt;0,40&gt;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7713" name="Straight Connector 33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0" name="Group 9"/>
          <p:cNvGrpSpPr>
            <a:grpSpLocks/>
          </p:cNvGrpSpPr>
          <p:nvPr/>
        </p:nvGrpSpPr>
        <p:grpSpPr bwMode="auto">
          <a:xfrm>
            <a:off x="5486400" y="3960813"/>
            <a:ext cx="3225800" cy="2262187"/>
            <a:chOff x="5486400" y="3960054"/>
            <a:chExt cx="3225452" cy="2263294"/>
          </a:xfrm>
        </p:grpSpPr>
        <p:sp>
          <p:nvSpPr>
            <p:cNvPr id="9" name="Rectangle 8"/>
            <p:cNvSpPr/>
            <p:nvPr/>
          </p:nvSpPr>
          <p:spPr>
            <a:xfrm>
              <a:off x="5486400" y="3960054"/>
              <a:ext cx="1363516" cy="5225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</a:rPr>
                <a:t>Size = 3</a:t>
              </a:r>
            </a:p>
          </p:txBody>
        </p:sp>
        <p:sp>
          <p:nvSpPr>
            <p:cNvPr id="36" name="Rectangle 35"/>
            <p:cNvSpPr/>
            <p:nvPr/>
          </p:nvSpPr>
          <p:spPr>
            <a:xfrm>
              <a:off x="7027697" y="4481009"/>
              <a:ext cx="363498" cy="5225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</a:rPr>
                <a:t>2</a:t>
              </a:r>
            </a:p>
          </p:txBody>
        </p:sp>
        <p:sp>
          <p:nvSpPr>
            <p:cNvPr id="37" name="Rectangle 36"/>
            <p:cNvSpPr/>
            <p:nvPr/>
          </p:nvSpPr>
          <p:spPr>
            <a:xfrm>
              <a:off x="7789615" y="5116320"/>
              <a:ext cx="363498" cy="5225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</a:rPr>
                <a:t>1</a:t>
              </a:r>
            </a:p>
          </p:txBody>
        </p:sp>
        <p:sp>
          <p:nvSpPr>
            <p:cNvPr id="38" name="Rectangle 37"/>
            <p:cNvSpPr/>
            <p:nvPr/>
          </p:nvSpPr>
          <p:spPr>
            <a:xfrm>
              <a:off x="8348354" y="5700805"/>
              <a:ext cx="363498" cy="52254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</a:rPr>
                <a:t>0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3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63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63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/>
      <p:bldP spid="12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Input Size</a:t>
            </a:r>
            <a:endParaRPr lang="en-CA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3124200" y="914400"/>
            <a:ext cx="92202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defRPr/>
            </a:pPr>
            <a:r>
              <a:rPr lang="en-CA" i="0" kern="0" dirty="0"/>
              <a:t>Does the program always halt?</a:t>
            </a:r>
          </a:p>
          <a:p>
            <a:pPr eaLnBrk="1" hangingPunct="1">
              <a:defRPr/>
            </a:pPr>
            <a:r>
              <a:rPr lang="en-CA" i="0" kern="0" dirty="0"/>
              <a:t>Each </a:t>
            </a:r>
            <a:r>
              <a:rPr lang="en-CA" i="0" kern="0" dirty="0" err="1"/>
              <a:t>subinstance</a:t>
            </a:r>
            <a:r>
              <a:rPr lang="en-CA" i="0" kern="0" dirty="0"/>
              <a:t> is smaller.</a:t>
            </a:r>
          </a:p>
          <a:p>
            <a:pPr eaLnBrk="1" hangingPunct="1">
              <a:defRPr/>
            </a:pPr>
            <a:r>
              <a:rPr lang="en-CA" i="0" kern="0" dirty="0"/>
              <a:t>But according to what</a:t>
            </a:r>
            <a:br>
              <a:rPr lang="en-CA" i="0" kern="0" dirty="0"/>
            </a:br>
            <a:r>
              <a:rPr lang="en-CA" i="0" kern="0" dirty="0"/>
              <a:t> measure of size?</a:t>
            </a:r>
          </a:p>
          <a:p>
            <a:pPr lvl="1" eaLnBrk="1" hangingPunct="1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Size(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&lt;</a:t>
            </a:r>
            <a:r>
              <a:rPr lang="en-US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&gt;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) = </a:t>
            </a:r>
          </a:p>
          <a:p>
            <a:pPr marL="457200" lvl="1" indent="0" eaLnBrk="1" hangingPunct="1">
              <a:buFontTx/>
              <a:buNone/>
              <a:defRPr/>
            </a:pPr>
            <a:endParaRPr lang="en-CA" i="0" kern="0" dirty="0">
              <a:cs typeface="+mn-cs"/>
              <a:sym typeface="Symbol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188075" y="3133725"/>
            <a:ext cx="365125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?</a:t>
            </a:r>
            <a:endParaRPr lang="en-US" dirty="0">
              <a:cs typeface="+mn-cs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5443538" y="6257925"/>
            <a:ext cx="3700462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i="0" kern="0" dirty="0">
                <a:cs typeface="+mn-cs"/>
                <a:sym typeface="Symbol"/>
              </a:rPr>
              <a:t>There is an infinite path!</a:t>
            </a:r>
            <a:endParaRPr lang="en-CA" i="0" dirty="0">
              <a:cs typeface="+mn-cs"/>
              <a:sym typeface="Symbol"/>
            </a:endParaRPr>
          </a:p>
        </p:txBody>
      </p:sp>
      <p:pic>
        <p:nvPicPr>
          <p:cNvPr id="76493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" y="523875"/>
            <a:ext cx="2809875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/>
          <p:cNvSpPr/>
          <p:nvPr/>
        </p:nvSpPr>
        <p:spPr>
          <a:xfrm>
            <a:off x="2878138" y="4038600"/>
            <a:ext cx="1658937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I = &lt;4,2&gt;</a:t>
            </a:r>
            <a:endParaRPr lang="en-US" dirty="0">
              <a:cs typeface="+mn-cs"/>
            </a:endParaRPr>
          </a:p>
        </p:txBody>
      </p:sp>
      <p:grpSp>
        <p:nvGrpSpPr>
          <p:cNvPr id="11" name="Group 10"/>
          <p:cNvGrpSpPr>
            <a:grpSpLocks/>
          </p:cNvGrpSpPr>
          <p:nvPr/>
        </p:nvGrpSpPr>
        <p:grpSpPr bwMode="auto">
          <a:xfrm>
            <a:off x="2076450" y="4389438"/>
            <a:ext cx="3690938" cy="687387"/>
            <a:chOff x="2709305" y="4191000"/>
            <a:chExt cx="3690118" cy="688146"/>
          </a:xfrm>
        </p:grpSpPr>
        <p:sp>
          <p:nvSpPr>
            <p:cNvPr id="10" name="Rectangle 9"/>
            <p:cNvSpPr/>
            <p:nvPr/>
          </p:nvSpPr>
          <p:spPr>
            <a:xfrm>
              <a:off x="2709305" y="4353104"/>
              <a:ext cx="1117352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&lt;3,2&gt;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8741" name="Straight Connector 6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4" name="Rectangle 13"/>
            <p:cNvSpPr/>
            <p:nvPr/>
          </p:nvSpPr>
          <p:spPr>
            <a:xfrm>
              <a:off x="5282071" y="4356282"/>
              <a:ext cx="1117352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&lt;4,1&gt;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8743" name="Straight Connector 14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7" name="Group 16"/>
          <p:cNvGrpSpPr>
            <a:grpSpLocks/>
          </p:cNvGrpSpPr>
          <p:nvPr/>
        </p:nvGrpSpPr>
        <p:grpSpPr bwMode="auto">
          <a:xfrm>
            <a:off x="3284538" y="4960938"/>
            <a:ext cx="3690937" cy="687387"/>
            <a:chOff x="2709305" y="4191000"/>
            <a:chExt cx="3690118" cy="688146"/>
          </a:xfrm>
        </p:grpSpPr>
        <p:sp>
          <p:nvSpPr>
            <p:cNvPr id="18" name="Rectangle 17"/>
            <p:cNvSpPr/>
            <p:nvPr/>
          </p:nvSpPr>
          <p:spPr>
            <a:xfrm>
              <a:off x="2709305" y="4353104"/>
              <a:ext cx="1117352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&lt;3,1&gt;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8737" name="Straight Connector 18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" name="Rectangle 19"/>
            <p:cNvSpPr/>
            <p:nvPr/>
          </p:nvSpPr>
          <p:spPr>
            <a:xfrm>
              <a:off x="5282071" y="4356282"/>
              <a:ext cx="1117352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&lt;4,0&gt;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8739" name="Straight Connector 20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2" name="Group 21"/>
          <p:cNvGrpSpPr>
            <a:grpSpLocks/>
          </p:cNvGrpSpPr>
          <p:nvPr/>
        </p:nvGrpSpPr>
        <p:grpSpPr bwMode="auto">
          <a:xfrm>
            <a:off x="4479925" y="5530850"/>
            <a:ext cx="3749675" cy="687388"/>
            <a:chOff x="2709305" y="4191000"/>
            <a:chExt cx="3750230" cy="688146"/>
          </a:xfrm>
        </p:grpSpPr>
        <p:sp>
          <p:nvSpPr>
            <p:cNvPr id="23" name="Rectangle 22"/>
            <p:cNvSpPr/>
            <p:nvPr/>
          </p:nvSpPr>
          <p:spPr>
            <a:xfrm>
              <a:off x="2709305" y="4353104"/>
              <a:ext cx="1117765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&lt;3,1&gt;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8733" name="Straight Connector 23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5" name="Rectangle 24"/>
            <p:cNvSpPr/>
            <p:nvPr/>
          </p:nvSpPr>
          <p:spPr>
            <a:xfrm>
              <a:off x="5221102" y="4356282"/>
              <a:ext cx="1238433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&lt;4,-1&gt;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8735" name="Straight Connector 25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2" name="Rectangle 11"/>
          <p:cNvSpPr/>
          <p:nvPr/>
        </p:nvSpPr>
        <p:spPr>
          <a:xfrm rot="2187365">
            <a:off x="7716838" y="5942013"/>
            <a:ext cx="593725" cy="5222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….</a:t>
            </a:r>
            <a:endParaRPr lang="en-US" dirty="0"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4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649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649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/>
      <p:bldP spid="3" grpId="0"/>
      <p:bldP spid="12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Input Size</a:t>
            </a:r>
            <a:endParaRPr lang="en-CA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3124200" y="914400"/>
            <a:ext cx="92202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defRPr/>
            </a:pPr>
            <a:r>
              <a:rPr lang="en-CA" i="0" kern="0" dirty="0"/>
              <a:t>Does the program always halt?</a:t>
            </a:r>
          </a:p>
          <a:p>
            <a:pPr eaLnBrk="1" hangingPunct="1">
              <a:defRPr/>
            </a:pPr>
            <a:r>
              <a:rPr lang="en-CA" i="0" kern="0" dirty="0"/>
              <a:t>Each </a:t>
            </a:r>
            <a:r>
              <a:rPr lang="en-CA" i="0" kern="0" dirty="0" err="1"/>
              <a:t>subinstance</a:t>
            </a:r>
            <a:r>
              <a:rPr lang="en-CA" i="0" kern="0" dirty="0"/>
              <a:t> is smaller.</a:t>
            </a:r>
          </a:p>
          <a:p>
            <a:pPr eaLnBrk="1" hangingPunct="1">
              <a:defRPr/>
            </a:pPr>
            <a:r>
              <a:rPr lang="en-CA" i="0" kern="0" dirty="0"/>
              <a:t>But according to what</a:t>
            </a:r>
            <a:br>
              <a:rPr lang="en-CA" i="0" kern="0" dirty="0"/>
            </a:br>
            <a:r>
              <a:rPr lang="en-CA" i="0" kern="0" dirty="0"/>
              <a:t> measure of size?</a:t>
            </a:r>
          </a:p>
          <a:p>
            <a:pPr lvl="1" eaLnBrk="1" hangingPunct="1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Size(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&lt;</a:t>
            </a:r>
            <a:r>
              <a:rPr lang="en-US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&gt;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) = </a:t>
            </a:r>
          </a:p>
          <a:p>
            <a:pPr marL="457200" lvl="1" indent="0" eaLnBrk="1" hangingPunct="1">
              <a:buFontTx/>
              <a:buNone/>
              <a:defRPr/>
            </a:pPr>
            <a:endParaRPr lang="en-CA" i="0" kern="0" dirty="0">
              <a:cs typeface="+mn-cs"/>
              <a:sym typeface="Symbol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188075" y="3133725"/>
            <a:ext cx="866775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kern="0" dirty="0" err="1">
                <a:solidFill>
                  <a:schemeClr val="accent1"/>
                </a:solidFill>
                <a:cs typeface="+mn-cs"/>
              </a:rPr>
              <a:t>n+m</a:t>
            </a:r>
            <a:endParaRPr lang="en-US" dirty="0">
              <a:cs typeface="+mn-cs"/>
            </a:endParaRPr>
          </a:p>
        </p:txBody>
      </p:sp>
      <p:pic>
        <p:nvPicPr>
          <p:cNvPr id="159749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" y="523875"/>
            <a:ext cx="2809875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/>
          <p:cNvSpPr/>
          <p:nvPr/>
        </p:nvSpPr>
        <p:spPr>
          <a:xfrm>
            <a:off x="2878138" y="4038600"/>
            <a:ext cx="1658937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I = &lt;4,2&gt;</a:t>
            </a:r>
            <a:endParaRPr lang="en-US" dirty="0">
              <a:cs typeface="+mn-cs"/>
            </a:endParaRPr>
          </a:p>
        </p:txBody>
      </p:sp>
      <p:grpSp>
        <p:nvGrpSpPr>
          <p:cNvPr id="159751" name="Group 10"/>
          <p:cNvGrpSpPr>
            <a:grpSpLocks/>
          </p:cNvGrpSpPr>
          <p:nvPr/>
        </p:nvGrpSpPr>
        <p:grpSpPr bwMode="auto">
          <a:xfrm>
            <a:off x="2076450" y="4389438"/>
            <a:ext cx="3690938" cy="687387"/>
            <a:chOff x="2709305" y="4191000"/>
            <a:chExt cx="3690118" cy="688146"/>
          </a:xfrm>
        </p:grpSpPr>
        <p:sp>
          <p:nvSpPr>
            <p:cNvPr id="10" name="Rectangle 9"/>
            <p:cNvSpPr/>
            <p:nvPr/>
          </p:nvSpPr>
          <p:spPr>
            <a:xfrm>
              <a:off x="2709305" y="4353104"/>
              <a:ext cx="1117352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&lt;3,2&gt;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9771" name="Straight Connector 6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4" name="Rectangle 13"/>
            <p:cNvSpPr/>
            <p:nvPr/>
          </p:nvSpPr>
          <p:spPr>
            <a:xfrm>
              <a:off x="5282071" y="4356282"/>
              <a:ext cx="1117352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&lt;4,1&gt;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9773" name="Straight Connector 14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59752" name="Group 16"/>
          <p:cNvGrpSpPr>
            <a:grpSpLocks/>
          </p:cNvGrpSpPr>
          <p:nvPr/>
        </p:nvGrpSpPr>
        <p:grpSpPr bwMode="auto">
          <a:xfrm>
            <a:off x="3284538" y="4960938"/>
            <a:ext cx="3690937" cy="687387"/>
            <a:chOff x="2709305" y="4191000"/>
            <a:chExt cx="3690118" cy="688146"/>
          </a:xfrm>
        </p:grpSpPr>
        <p:sp>
          <p:nvSpPr>
            <p:cNvPr id="18" name="Rectangle 17"/>
            <p:cNvSpPr/>
            <p:nvPr/>
          </p:nvSpPr>
          <p:spPr>
            <a:xfrm>
              <a:off x="2709305" y="4353104"/>
              <a:ext cx="1117352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&lt;3,1&gt;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9767" name="Straight Connector 18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" name="Rectangle 19"/>
            <p:cNvSpPr/>
            <p:nvPr/>
          </p:nvSpPr>
          <p:spPr>
            <a:xfrm>
              <a:off x="5282071" y="4356282"/>
              <a:ext cx="1117352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&lt;4,0&gt;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9769" name="Straight Connector 20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59753" name="Group 21"/>
          <p:cNvGrpSpPr>
            <a:grpSpLocks/>
          </p:cNvGrpSpPr>
          <p:nvPr/>
        </p:nvGrpSpPr>
        <p:grpSpPr bwMode="auto">
          <a:xfrm>
            <a:off x="4479925" y="5530850"/>
            <a:ext cx="3749675" cy="687388"/>
            <a:chOff x="2709305" y="4191000"/>
            <a:chExt cx="3750230" cy="688146"/>
          </a:xfrm>
        </p:grpSpPr>
        <p:sp>
          <p:nvSpPr>
            <p:cNvPr id="23" name="Rectangle 22"/>
            <p:cNvSpPr/>
            <p:nvPr/>
          </p:nvSpPr>
          <p:spPr>
            <a:xfrm>
              <a:off x="2709305" y="4353104"/>
              <a:ext cx="1117765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&lt;3,1&gt;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9763" name="Straight Connector 23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5" name="Rectangle 24"/>
            <p:cNvSpPr/>
            <p:nvPr/>
          </p:nvSpPr>
          <p:spPr>
            <a:xfrm>
              <a:off x="5221102" y="4356282"/>
              <a:ext cx="1238433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&lt;4,-1&gt;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59765" name="Straight Connector 25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765954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003425"/>
            <a:ext cx="2105025" cy="333375"/>
          </a:xfrm>
          <a:prstGeom prst="rect">
            <a:avLst/>
          </a:prstGeom>
          <a:noFill/>
          <a:ln w="25400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685800" y="6257925"/>
            <a:ext cx="4003675" cy="523875"/>
            <a:chOff x="685800" y="6258580"/>
            <a:chExt cx="4003873" cy="523220"/>
          </a:xfrm>
        </p:grpSpPr>
        <p:sp>
          <p:nvSpPr>
            <p:cNvPr id="27" name="Rectangle 26"/>
            <p:cNvSpPr/>
            <p:nvPr/>
          </p:nvSpPr>
          <p:spPr>
            <a:xfrm>
              <a:off x="685800" y="6258580"/>
              <a:ext cx="2541714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CA" i="0" kern="0" dirty="0">
                  <a:cs typeface="+mn-cs"/>
                </a:rPr>
                <a:t>If </a:t>
              </a:r>
              <a:r>
                <a:rPr lang="en-CA" kern="0" dirty="0">
                  <a:solidFill>
                    <a:schemeClr val="accent1"/>
                  </a:solidFill>
                  <a:cs typeface="+mn-cs"/>
                </a:rPr>
                <a:t>n+m</a:t>
              </a:r>
              <a:r>
                <a:rPr lang="en-CA" i="0" kern="0" dirty="0">
                  <a:solidFill>
                    <a:schemeClr val="accent1"/>
                  </a:solidFill>
                  <a:cs typeface="+mn-cs"/>
                  <a:sym typeface="Symbol"/>
                </a:rPr>
                <a:t></a:t>
              </a:r>
              <a:r>
                <a:rPr lang="en-CA" kern="0" dirty="0">
                  <a:solidFill>
                    <a:schemeClr val="accent1"/>
                  </a:solidFill>
                  <a:cs typeface="+mn-cs"/>
                </a:rPr>
                <a:t>0</a:t>
              </a:r>
              <a:r>
                <a:rPr lang="en-CA" i="0" kern="0" dirty="0">
                  <a:cs typeface="+mn-cs"/>
                </a:rPr>
                <a:t>, then </a:t>
              </a:r>
              <a:endParaRPr lang="en-US" i="0" dirty="0">
                <a:cs typeface="+mn-cs"/>
              </a:endParaRPr>
            </a:p>
          </p:txBody>
        </p:sp>
        <p:pic>
          <p:nvPicPr>
            <p:cNvPr id="159761" name="Picture 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65673" y="6439422"/>
              <a:ext cx="152400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chemeClr val="accent1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5486400" y="38338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>
                <a:sym typeface="Symbol" pitchFamily="18" charset="2"/>
              </a:rPr>
              <a:t>Every friend’s instance </a:t>
            </a:r>
            <a:br>
              <a:rPr lang="en-CA" altLang="en-US" sz="2800" i="0">
                <a:sym typeface="Symbol" pitchFamily="18" charset="2"/>
              </a:rPr>
            </a:br>
            <a:r>
              <a:rPr lang="en-CA" altLang="en-US" sz="2800" i="0">
                <a:sym typeface="Symbol" pitchFamily="18" charset="2"/>
              </a:rPr>
              <a:t>     is  </a:t>
            </a:r>
            <a:r>
              <a:rPr lang="en-CA" altLang="en-US" sz="2800" i="0">
                <a:solidFill>
                  <a:srgbClr val="FF0000"/>
                </a:solidFill>
                <a:sym typeface="Symbol" pitchFamily="18" charset="2"/>
              </a:rPr>
              <a:t>smaller</a:t>
            </a:r>
            <a:r>
              <a:rPr lang="en-CA" altLang="en-US" sz="2800" i="0">
                <a:sym typeface="Symbol" pitchFamily="18" charset="2"/>
              </a:rPr>
              <a:t>.</a:t>
            </a:r>
          </a:p>
        </p:txBody>
      </p:sp>
      <p:sp>
        <p:nvSpPr>
          <p:cNvPr id="28" name="Rectangle 27"/>
          <p:cNvSpPr>
            <a:spLocks noChangeArrowheads="1"/>
          </p:cNvSpPr>
          <p:nvPr/>
        </p:nvSpPr>
        <p:spPr bwMode="auto">
          <a:xfrm>
            <a:off x="76200" y="4787900"/>
            <a:ext cx="4572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>
                <a:sym typeface="Symbol" pitchFamily="18" charset="2"/>
              </a:rPr>
              <a:t>When it gets </a:t>
            </a:r>
            <a:br>
              <a:rPr lang="en-CA" altLang="en-US" sz="2800" i="0">
                <a:sym typeface="Symbol" pitchFamily="18" charset="2"/>
              </a:rPr>
            </a:br>
            <a:r>
              <a:rPr lang="en-CA" altLang="en-US" sz="2800" i="0">
                <a:sym typeface="Symbol" pitchFamily="18" charset="2"/>
              </a:rPr>
              <a:t>sufficiently </a:t>
            </a:r>
            <a:r>
              <a:rPr lang="en-CA" altLang="en-US" sz="2800" i="0">
                <a:solidFill>
                  <a:srgbClr val="FF0000"/>
                </a:solidFill>
                <a:sym typeface="Symbol" pitchFamily="18" charset="2"/>
              </a:rPr>
              <a:t>small</a:t>
            </a:r>
            <a:r>
              <a:rPr lang="en-CA" altLang="en-US" sz="2800" i="0">
                <a:sym typeface="Symbol" pitchFamily="18" charset="2"/>
              </a:rPr>
              <a:t>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>
                <a:sym typeface="Symbol" pitchFamily="18" charset="2"/>
              </a:rPr>
              <a:t>the computation must stop.</a:t>
            </a:r>
          </a:p>
        </p:txBody>
      </p:sp>
      <p:sp>
        <p:nvSpPr>
          <p:cNvPr id="31" name="Rectangle 30"/>
          <p:cNvSpPr/>
          <p:nvPr/>
        </p:nvSpPr>
        <p:spPr>
          <a:xfrm>
            <a:off x="5334000" y="6261100"/>
            <a:ext cx="2678113" cy="5222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i="0" kern="0" dirty="0">
                <a:cs typeface="+mn-cs"/>
              </a:rPr>
              <a:t>Maximum </a:t>
            </a:r>
            <a:r>
              <a:rPr lang="en-CA" i="0" kern="0" dirty="0" err="1">
                <a:cs typeface="+mn-cs"/>
              </a:rPr>
              <a:t>dept</a:t>
            </a:r>
            <a:r>
              <a:rPr lang="en-CA" i="0" kern="0" dirty="0">
                <a:cs typeface="+mn-cs"/>
              </a:rPr>
              <a:t> =</a:t>
            </a:r>
            <a:endParaRPr lang="en-US" i="0" dirty="0">
              <a:cs typeface="+mn-cs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7974013" y="6246813"/>
            <a:ext cx="865187" cy="5222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kern="0" dirty="0" err="1">
                <a:solidFill>
                  <a:schemeClr val="accent1"/>
                </a:solidFill>
                <a:cs typeface="+mn-cs"/>
              </a:rPr>
              <a:t>n+m</a:t>
            </a:r>
            <a:endParaRPr lang="en-US" i="0" dirty="0"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5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659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659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5" grpId="0"/>
      <p:bldP spid="28" grpId="0"/>
      <p:bldP spid="31" grpId="0"/>
      <p:bldP spid="33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Input Size</a:t>
            </a:r>
            <a:endParaRPr lang="en-CA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3124200" y="838200"/>
            <a:ext cx="92202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defRPr/>
            </a:pPr>
            <a:r>
              <a:rPr lang="en-CA" i="0" kern="0" dirty="0"/>
              <a:t>Does the program always halt?</a:t>
            </a:r>
          </a:p>
          <a:p>
            <a:pPr eaLnBrk="1" hangingPunct="1">
              <a:defRPr/>
            </a:pPr>
            <a:r>
              <a:rPr lang="en-CA" i="0" kern="0" dirty="0"/>
              <a:t>According to what single measure </a:t>
            </a:r>
            <a:br>
              <a:rPr lang="en-CA" i="0" kern="0" dirty="0"/>
            </a:br>
            <a:r>
              <a:rPr lang="en-CA" i="0" kern="0" dirty="0"/>
              <a:t>of size are both instances smaller?</a:t>
            </a:r>
          </a:p>
          <a:p>
            <a:pPr lvl="1" eaLnBrk="1" hangingPunct="1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Size(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&lt;</a:t>
            </a:r>
            <a:r>
              <a:rPr lang="en-US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&gt;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) = </a:t>
            </a:r>
          </a:p>
          <a:p>
            <a:pPr marL="457200" lvl="1" indent="0" eaLnBrk="1" hangingPunct="1">
              <a:buFontTx/>
              <a:buNone/>
              <a:defRPr/>
            </a:pPr>
            <a:endParaRPr lang="en-CA" i="0" kern="0" dirty="0">
              <a:cs typeface="+mn-cs"/>
              <a:sym typeface="Symbol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256338" y="2500313"/>
            <a:ext cx="122501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kern="0" dirty="0" err="1">
                <a:solidFill>
                  <a:schemeClr val="accent1"/>
                </a:solidFill>
                <a:cs typeface="+mn-cs"/>
              </a:rPr>
              <a:t>an+bm</a:t>
            </a:r>
            <a:endParaRPr lang="en-US" dirty="0">
              <a:cs typeface="+mn-cs"/>
            </a:endParaRPr>
          </a:p>
        </p:txBody>
      </p:sp>
      <p:pic>
        <p:nvPicPr>
          <p:cNvPr id="16077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" y="523875"/>
            <a:ext cx="2809875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/>
          <p:cNvSpPr/>
          <p:nvPr/>
        </p:nvSpPr>
        <p:spPr>
          <a:xfrm>
            <a:off x="2836863" y="4038600"/>
            <a:ext cx="1739900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I = &lt;</a:t>
            </a:r>
            <a:r>
              <a:rPr lang="en-CA" kern="0" dirty="0" err="1">
                <a:solidFill>
                  <a:schemeClr val="accent1"/>
                </a:solidFill>
                <a:cs typeface="+mn-cs"/>
                <a:sym typeface="Symbol"/>
              </a:rPr>
              <a:t>n,m</a:t>
            </a: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&gt;</a:t>
            </a:r>
            <a:endParaRPr lang="en-US" dirty="0">
              <a:cs typeface="+mn-cs"/>
            </a:endParaRPr>
          </a:p>
        </p:txBody>
      </p:sp>
      <p:grpSp>
        <p:nvGrpSpPr>
          <p:cNvPr id="11" name="Group 10"/>
          <p:cNvGrpSpPr>
            <a:grpSpLocks/>
          </p:cNvGrpSpPr>
          <p:nvPr/>
        </p:nvGrpSpPr>
        <p:grpSpPr bwMode="auto">
          <a:xfrm>
            <a:off x="1676400" y="4389438"/>
            <a:ext cx="4491038" cy="687387"/>
            <a:chOff x="2308555" y="4191000"/>
            <a:chExt cx="4491619" cy="688146"/>
          </a:xfrm>
        </p:grpSpPr>
        <p:sp>
          <p:nvSpPr>
            <p:cNvPr id="10" name="Rectangle 9"/>
            <p:cNvSpPr/>
            <p:nvPr/>
          </p:nvSpPr>
          <p:spPr>
            <a:xfrm>
              <a:off x="2308555" y="4353104"/>
              <a:ext cx="1919536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&lt;n-1,m+2&gt;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0784" name="Straight Connector 6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4" name="Rectangle 13"/>
            <p:cNvSpPr/>
            <p:nvPr/>
          </p:nvSpPr>
          <p:spPr>
            <a:xfrm>
              <a:off x="4880638" y="4356282"/>
              <a:ext cx="1919536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&lt;n+1,m-3&gt;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0786" name="Straight Connector 14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60776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003425"/>
            <a:ext cx="2105025" cy="333375"/>
          </a:xfrm>
          <a:prstGeom prst="rect">
            <a:avLst/>
          </a:prstGeom>
          <a:noFill/>
          <a:ln w="25400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1392237" y="6335713"/>
            <a:ext cx="608911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>
                <a:sym typeface="Symbol" pitchFamily="18" charset="2"/>
              </a:rPr>
              <a:t>Every friend’s instance must be  </a:t>
            </a:r>
            <a:r>
              <a:rPr lang="en-CA" altLang="en-US" sz="2800" i="0" dirty="0">
                <a:solidFill>
                  <a:srgbClr val="FF0000"/>
                </a:solidFill>
                <a:sym typeface="Symbol" pitchFamily="18" charset="2"/>
              </a:rPr>
              <a:t>smaller</a:t>
            </a:r>
            <a:r>
              <a:rPr lang="en-CA" altLang="en-US" sz="2800" i="0" dirty="0">
                <a:sym typeface="Symbol" pitchFamily="18" charset="2"/>
              </a:rPr>
              <a:t>.</a:t>
            </a:r>
          </a:p>
        </p:txBody>
      </p:sp>
      <p:pic>
        <p:nvPicPr>
          <p:cNvPr id="766978" name="Picture 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806700"/>
            <a:ext cx="1676400" cy="561975"/>
          </a:xfrm>
          <a:prstGeom prst="rect">
            <a:avLst/>
          </a:prstGeom>
          <a:noFill/>
          <a:ln w="25400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32" name="Rectangle 31"/>
          <p:cNvSpPr/>
          <p:nvPr/>
        </p:nvSpPr>
        <p:spPr>
          <a:xfrm>
            <a:off x="685800" y="5029200"/>
            <a:ext cx="4191000" cy="13849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 = a(n-1)+b(m+2)</a:t>
            </a:r>
          </a:p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       = </a:t>
            </a:r>
            <a:r>
              <a:rPr lang="en-CA" kern="0" dirty="0" err="1">
                <a:solidFill>
                  <a:schemeClr val="accent1"/>
                </a:solidFill>
                <a:cs typeface="+mn-cs"/>
              </a:rPr>
              <a:t>an+bm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 –an +2b</a:t>
            </a:r>
          </a:p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       = </a:t>
            </a:r>
            <a:r>
              <a:rPr lang="en-CA" kern="0" dirty="0" err="1">
                <a:solidFill>
                  <a:schemeClr val="accent1"/>
                </a:solidFill>
              </a:rPr>
              <a:t>an+bm</a:t>
            </a:r>
            <a:r>
              <a:rPr lang="en-CA" kern="0" dirty="0">
                <a:solidFill>
                  <a:schemeClr val="accent1"/>
                </a:solidFill>
              </a:rPr>
              <a:t> - 1</a:t>
            </a:r>
            <a:endParaRPr lang="en-US" dirty="0">
              <a:cs typeface="+mn-cs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4414838" y="5029200"/>
            <a:ext cx="3586162" cy="138499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 = a(n+1)+b(m-3)</a:t>
            </a:r>
          </a:p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       = </a:t>
            </a:r>
            <a:r>
              <a:rPr lang="en-CA" kern="0" dirty="0" err="1">
                <a:solidFill>
                  <a:schemeClr val="accent1"/>
                </a:solidFill>
                <a:cs typeface="+mn-cs"/>
              </a:rPr>
              <a:t>an+bm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 +a -3b  </a:t>
            </a:r>
            <a:endParaRPr lang="en-US" dirty="0">
              <a:cs typeface="+mn-cs"/>
            </a:endParaRPr>
          </a:p>
          <a:p>
            <a:pPr>
              <a:defRPr/>
            </a:pPr>
            <a:r>
              <a:rPr lang="en-CA" kern="0" dirty="0">
                <a:solidFill>
                  <a:schemeClr val="accent1"/>
                </a:solidFill>
              </a:rPr>
              <a:t>       = </a:t>
            </a:r>
            <a:r>
              <a:rPr lang="en-CA" kern="0" dirty="0" err="1">
                <a:solidFill>
                  <a:schemeClr val="accent1"/>
                </a:solidFill>
              </a:rPr>
              <a:t>an+bm</a:t>
            </a:r>
            <a:r>
              <a:rPr lang="en-CA" kern="0" dirty="0">
                <a:solidFill>
                  <a:schemeClr val="accent1"/>
                </a:solidFill>
              </a:rPr>
              <a:t> - 1</a:t>
            </a:r>
            <a:endParaRPr lang="en-US" dirty="0"/>
          </a:p>
        </p:txBody>
      </p:sp>
      <p:sp>
        <p:nvSpPr>
          <p:cNvPr id="19" name="Rectangle 18"/>
          <p:cNvSpPr/>
          <p:nvPr/>
        </p:nvSpPr>
        <p:spPr>
          <a:xfrm>
            <a:off x="5634038" y="3058180"/>
            <a:ext cx="3586162" cy="52322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Solve: a=5 b=2</a:t>
            </a:r>
            <a:endParaRPr lang="en-US" dirty="0"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6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669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669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5" grpId="0"/>
      <p:bldP spid="19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Input Size</a:t>
            </a:r>
            <a:endParaRPr lang="en-CA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3124200" y="838200"/>
            <a:ext cx="92202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defRPr/>
            </a:pPr>
            <a:r>
              <a:rPr lang="en-CA" i="0" kern="0" dirty="0"/>
              <a:t>Does the program always halt?</a:t>
            </a:r>
          </a:p>
          <a:p>
            <a:pPr eaLnBrk="1" hangingPunct="1">
              <a:defRPr/>
            </a:pPr>
            <a:r>
              <a:rPr lang="en-CA" i="0" kern="0" dirty="0"/>
              <a:t>According to what single measure </a:t>
            </a:r>
            <a:br>
              <a:rPr lang="en-CA" i="0" kern="0" dirty="0"/>
            </a:br>
            <a:r>
              <a:rPr lang="en-CA" i="0" kern="0" dirty="0"/>
              <a:t>of size are both instances smaller?</a:t>
            </a:r>
          </a:p>
          <a:p>
            <a:pPr lvl="1" eaLnBrk="1" hangingPunct="1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Size(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&lt;</a:t>
            </a:r>
            <a:r>
              <a:rPr lang="en-US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&gt;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) = </a:t>
            </a:r>
          </a:p>
          <a:p>
            <a:pPr marL="457200" lvl="1" indent="0" eaLnBrk="1" hangingPunct="1">
              <a:buFontTx/>
              <a:buNone/>
              <a:defRPr/>
            </a:pPr>
            <a:endParaRPr lang="en-CA" i="0" kern="0" dirty="0">
              <a:cs typeface="+mn-cs"/>
              <a:sym typeface="Symbol"/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6256338" y="2500313"/>
            <a:ext cx="1225550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5n+2m</a:t>
            </a:r>
            <a:endParaRPr lang="en-US" dirty="0">
              <a:cs typeface="+mn-cs"/>
            </a:endParaRPr>
          </a:p>
        </p:txBody>
      </p:sp>
      <p:pic>
        <p:nvPicPr>
          <p:cNvPr id="16077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" y="523875"/>
            <a:ext cx="2809875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/>
          <p:cNvSpPr/>
          <p:nvPr/>
        </p:nvSpPr>
        <p:spPr>
          <a:xfrm>
            <a:off x="2836863" y="4038600"/>
            <a:ext cx="1739900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I = &lt;</a:t>
            </a:r>
            <a:r>
              <a:rPr lang="en-CA" kern="0" dirty="0" err="1">
                <a:solidFill>
                  <a:schemeClr val="accent1"/>
                </a:solidFill>
                <a:cs typeface="+mn-cs"/>
                <a:sym typeface="Symbol"/>
              </a:rPr>
              <a:t>n,m</a:t>
            </a: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&gt;</a:t>
            </a:r>
            <a:endParaRPr lang="en-US" dirty="0">
              <a:cs typeface="+mn-cs"/>
            </a:endParaRPr>
          </a:p>
        </p:txBody>
      </p:sp>
      <p:grpSp>
        <p:nvGrpSpPr>
          <p:cNvPr id="11" name="Group 10"/>
          <p:cNvGrpSpPr>
            <a:grpSpLocks/>
          </p:cNvGrpSpPr>
          <p:nvPr/>
        </p:nvGrpSpPr>
        <p:grpSpPr bwMode="auto">
          <a:xfrm>
            <a:off x="1676400" y="4389438"/>
            <a:ext cx="4491038" cy="687387"/>
            <a:chOff x="2308555" y="4191000"/>
            <a:chExt cx="4491619" cy="688146"/>
          </a:xfrm>
        </p:grpSpPr>
        <p:sp>
          <p:nvSpPr>
            <p:cNvPr id="10" name="Rectangle 9"/>
            <p:cNvSpPr/>
            <p:nvPr/>
          </p:nvSpPr>
          <p:spPr>
            <a:xfrm>
              <a:off x="2308555" y="4353104"/>
              <a:ext cx="1919536" cy="52445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&lt;n-1,m+2&gt;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0784" name="Straight Connector 6"/>
            <p:cNvCxnSpPr>
              <a:cxnSpLocks noChangeShapeType="1"/>
            </p:cNvCxnSpPr>
            <p:nvPr/>
          </p:nvCxnSpPr>
          <p:spPr bwMode="auto">
            <a:xfrm flipH="1">
              <a:off x="3677299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4" name="Rectangle 13"/>
            <p:cNvSpPr/>
            <p:nvPr/>
          </p:nvSpPr>
          <p:spPr>
            <a:xfrm>
              <a:off x="4880638" y="4356282"/>
              <a:ext cx="1919536" cy="52286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&lt;n+1,m-3&gt;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0786" name="Straight Connector 14"/>
            <p:cNvCxnSpPr>
              <a:cxnSpLocks noChangeShapeType="1"/>
            </p:cNvCxnSpPr>
            <p:nvPr/>
          </p:nvCxnSpPr>
          <p:spPr bwMode="auto">
            <a:xfrm>
              <a:off x="4965526" y="4191000"/>
              <a:ext cx="589901" cy="345634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60776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003425"/>
            <a:ext cx="2105025" cy="333375"/>
          </a:xfrm>
          <a:prstGeom prst="rect">
            <a:avLst/>
          </a:prstGeom>
          <a:noFill/>
          <a:ln w="25400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1392238" y="5846763"/>
            <a:ext cx="5846762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>
                <a:sym typeface="Symbol" pitchFamily="18" charset="2"/>
              </a:rPr>
              <a:t>Every friend’s instance is  </a:t>
            </a:r>
            <a:r>
              <a:rPr lang="en-CA" altLang="en-US" sz="2800" i="0">
                <a:solidFill>
                  <a:srgbClr val="FF0000"/>
                </a:solidFill>
                <a:sym typeface="Symbol" pitchFamily="18" charset="2"/>
              </a:rPr>
              <a:t>smaller</a:t>
            </a:r>
            <a:r>
              <a:rPr lang="en-CA" altLang="en-US" sz="2800" i="0">
                <a:sym typeface="Symbol" pitchFamily="18" charset="2"/>
              </a:rPr>
              <a:t>.</a:t>
            </a:r>
          </a:p>
        </p:txBody>
      </p:sp>
      <p:sp>
        <p:nvSpPr>
          <p:cNvPr id="31" name="Rectangle 30"/>
          <p:cNvSpPr/>
          <p:nvPr/>
        </p:nvSpPr>
        <p:spPr>
          <a:xfrm>
            <a:off x="5334000" y="6261100"/>
            <a:ext cx="2678113" cy="5222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i="0" kern="0" dirty="0">
                <a:cs typeface="+mn-cs"/>
              </a:rPr>
              <a:t>Maximum </a:t>
            </a:r>
            <a:r>
              <a:rPr lang="en-CA" i="0" kern="0" dirty="0" err="1">
                <a:cs typeface="+mn-cs"/>
              </a:rPr>
              <a:t>dept</a:t>
            </a:r>
            <a:r>
              <a:rPr lang="en-CA" i="0" kern="0" dirty="0">
                <a:cs typeface="+mn-cs"/>
              </a:rPr>
              <a:t> =</a:t>
            </a:r>
            <a:endParaRPr lang="en-US" i="0" dirty="0">
              <a:cs typeface="+mn-cs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7974013" y="6246813"/>
            <a:ext cx="1223962" cy="52228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5n+2m</a:t>
            </a:r>
            <a:endParaRPr lang="en-US" dirty="0">
              <a:cs typeface="+mn-cs"/>
            </a:endParaRPr>
          </a:p>
        </p:txBody>
      </p:sp>
      <p:pic>
        <p:nvPicPr>
          <p:cNvPr id="766978" name="Picture 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2806700"/>
            <a:ext cx="1676400" cy="561975"/>
          </a:xfrm>
          <a:prstGeom prst="rect">
            <a:avLst/>
          </a:prstGeom>
          <a:noFill/>
          <a:ln w="25400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32" name="Rectangle 31"/>
          <p:cNvSpPr/>
          <p:nvPr/>
        </p:nvSpPr>
        <p:spPr>
          <a:xfrm>
            <a:off x="685800" y="5029200"/>
            <a:ext cx="3586163" cy="1816100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 = 5(n-1)+2(m+2)</a:t>
            </a:r>
          </a:p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       = 5n+2m -1</a:t>
            </a:r>
            <a:endParaRPr lang="en-US" dirty="0">
              <a:cs typeface="+mn-cs"/>
            </a:endParaRPr>
          </a:p>
          <a:p>
            <a:pPr>
              <a:defRPr/>
            </a:pPr>
            <a:endParaRPr lang="en-CA" kern="0" dirty="0">
              <a:solidFill>
                <a:schemeClr val="accent1"/>
              </a:solidFill>
              <a:cs typeface="+mn-cs"/>
            </a:endParaRPr>
          </a:p>
          <a:p>
            <a:pPr>
              <a:defRPr/>
            </a:pPr>
            <a:endParaRPr lang="en-US" dirty="0">
              <a:cs typeface="+mn-cs"/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4414838" y="5029200"/>
            <a:ext cx="3586162" cy="1814513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 = 5(n+1)+2(m-3)</a:t>
            </a:r>
          </a:p>
          <a:p>
            <a:pPr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       = 5n+2m -1</a:t>
            </a:r>
            <a:endParaRPr lang="en-US" dirty="0">
              <a:cs typeface="+mn-cs"/>
            </a:endParaRPr>
          </a:p>
          <a:p>
            <a:pPr>
              <a:defRPr/>
            </a:pPr>
            <a:endParaRPr lang="en-CA" kern="0" dirty="0">
              <a:solidFill>
                <a:schemeClr val="accent1"/>
              </a:solidFill>
              <a:cs typeface="+mn-cs"/>
            </a:endParaRPr>
          </a:p>
          <a:p>
            <a:pPr>
              <a:defRPr/>
            </a:pPr>
            <a:endParaRPr lang="en-US" dirty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06199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5" grpId="0"/>
      <p:bldP spid="31" grpId="0"/>
      <p:bldP spid="33" grpId="0"/>
      <p:bldP spid="32" grpId="0"/>
      <p:bldP spid="34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Input Size</a:t>
            </a:r>
            <a:endParaRPr lang="en-CA" altLang="en-US"/>
          </a:p>
        </p:txBody>
      </p:sp>
      <p:sp>
        <p:nvSpPr>
          <p:cNvPr id="4" name="Rectangle 3"/>
          <p:cNvSpPr txBox="1">
            <a:spLocks noChangeArrowheads="1"/>
          </p:cNvSpPr>
          <p:nvPr/>
        </p:nvSpPr>
        <p:spPr bwMode="auto">
          <a:xfrm>
            <a:off x="3124200" y="838200"/>
            <a:ext cx="92202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defRPr/>
            </a:pPr>
            <a:r>
              <a:rPr lang="en-CA" i="0" kern="0" dirty="0"/>
              <a:t>Does the program always halt?</a:t>
            </a:r>
          </a:p>
          <a:p>
            <a:pPr eaLnBrk="1" hangingPunct="1">
              <a:defRPr/>
            </a:pPr>
            <a:r>
              <a:rPr lang="en-CA" i="0" kern="0" dirty="0"/>
              <a:t>According to what single measure </a:t>
            </a:r>
            <a:br>
              <a:rPr lang="en-CA" i="0" kern="0" dirty="0"/>
            </a:br>
            <a:r>
              <a:rPr lang="en-CA" i="0" kern="0" dirty="0"/>
              <a:t>of size are both instances smaller?</a:t>
            </a:r>
          </a:p>
          <a:p>
            <a:pPr lvl="1" eaLnBrk="1" hangingPunct="1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</a:rPr>
              <a:t>Size(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&lt;</a:t>
            </a:r>
            <a:r>
              <a:rPr lang="en-US" kern="0" dirty="0" err="1">
                <a:solidFill>
                  <a:schemeClr val="accent1"/>
                </a:solidFill>
                <a:cs typeface="+mn-cs"/>
              </a:rPr>
              <a:t>n,m</a:t>
            </a:r>
            <a:r>
              <a:rPr lang="en-US" kern="0" dirty="0">
                <a:solidFill>
                  <a:schemeClr val="accent1"/>
                </a:solidFill>
                <a:cs typeface="+mn-cs"/>
              </a:rPr>
              <a:t>&gt;</a:t>
            </a:r>
            <a:r>
              <a:rPr lang="en-CA" kern="0" dirty="0">
                <a:solidFill>
                  <a:schemeClr val="accent1"/>
                </a:solidFill>
                <a:cs typeface="+mn-cs"/>
              </a:rPr>
              <a:t>) = </a:t>
            </a:r>
          </a:p>
          <a:p>
            <a:pPr marL="457200" lvl="1" indent="0" eaLnBrk="1" hangingPunct="1">
              <a:buFontTx/>
              <a:buNone/>
              <a:defRPr/>
            </a:pPr>
            <a:endParaRPr lang="en-CA" i="0" kern="0" dirty="0">
              <a:cs typeface="+mn-cs"/>
              <a:sym typeface="Symbol"/>
            </a:endParaRPr>
          </a:p>
        </p:txBody>
      </p:sp>
      <p:pic>
        <p:nvPicPr>
          <p:cNvPr id="16179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5" y="523875"/>
            <a:ext cx="2809875" cy="3438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/>
          <p:cNvSpPr/>
          <p:nvPr/>
        </p:nvSpPr>
        <p:spPr>
          <a:xfrm>
            <a:off x="2836863" y="4038600"/>
            <a:ext cx="1739900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I = &lt;</a:t>
            </a:r>
            <a:r>
              <a:rPr lang="en-CA" kern="0" dirty="0" err="1">
                <a:solidFill>
                  <a:schemeClr val="accent1"/>
                </a:solidFill>
                <a:cs typeface="+mn-cs"/>
                <a:sym typeface="Symbol"/>
              </a:rPr>
              <a:t>n,m</a:t>
            </a: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&gt;</a:t>
            </a:r>
            <a:endParaRPr lang="en-US" dirty="0">
              <a:cs typeface="+mn-cs"/>
            </a:endParaRPr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1827213" y="4389438"/>
            <a:ext cx="1919287" cy="550862"/>
            <a:chOff x="1827210" y="4388802"/>
            <a:chExt cx="1919116" cy="551672"/>
          </a:xfrm>
        </p:grpSpPr>
        <p:sp>
          <p:nvSpPr>
            <p:cNvPr id="10" name="Rectangle 9"/>
            <p:cNvSpPr/>
            <p:nvPr/>
          </p:nvSpPr>
          <p:spPr>
            <a:xfrm>
              <a:off x="1827210" y="4417419"/>
              <a:ext cx="1919116" cy="523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&lt;n-4,m+2&gt;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1816" name="Straight Connector 6"/>
            <p:cNvCxnSpPr>
              <a:cxnSpLocks noChangeShapeType="1"/>
            </p:cNvCxnSpPr>
            <p:nvPr/>
          </p:nvCxnSpPr>
          <p:spPr bwMode="auto">
            <a:xfrm flipH="1">
              <a:off x="3429000" y="4388802"/>
              <a:ext cx="206067" cy="162580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1752600" y="5761038"/>
            <a:ext cx="1919288" cy="550862"/>
            <a:chOff x="4236397" y="4388802"/>
            <a:chExt cx="1919115" cy="551672"/>
          </a:xfrm>
        </p:grpSpPr>
        <p:sp>
          <p:nvSpPr>
            <p:cNvPr id="14" name="Rectangle 13"/>
            <p:cNvSpPr/>
            <p:nvPr/>
          </p:nvSpPr>
          <p:spPr>
            <a:xfrm>
              <a:off x="4236397" y="4417419"/>
              <a:ext cx="1919115" cy="52305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&lt;n-6,m+3&gt;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1814" name="Straight Connector 14"/>
            <p:cNvCxnSpPr>
              <a:cxnSpLocks noChangeShapeType="1"/>
            </p:cNvCxnSpPr>
            <p:nvPr/>
          </p:nvCxnSpPr>
          <p:spPr bwMode="auto">
            <a:xfrm>
              <a:off x="4333392" y="4388802"/>
              <a:ext cx="243623" cy="162580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61800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003425"/>
            <a:ext cx="2105025" cy="333375"/>
          </a:xfrm>
          <a:prstGeom prst="rect">
            <a:avLst/>
          </a:prstGeom>
          <a:noFill/>
          <a:ln w="25400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pic>
        <p:nvPicPr>
          <p:cNvPr id="768002" name="Picture 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9650" y="2806700"/>
            <a:ext cx="1733550" cy="590550"/>
          </a:xfrm>
          <a:prstGeom prst="rect">
            <a:avLst/>
          </a:prstGeom>
          <a:noFill/>
          <a:ln w="25400" algn="ctr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grpSp>
        <p:nvGrpSpPr>
          <p:cNvPr id="30" name="Group 29"/>
          <p:cNvGrpSpPr>
            <a:grpSpLocks/>
          </p:cNvGrpSpPr>
          <p:nvPr/>
        </p:nvGrpSpPr>
        <p:grpSpPr bwMode="auto">
          <a:xfrm>
            <a:off x="990600" y="4857750"/>
            <a:ext cx="1919288" cy="552450"/>
            <a:chOff x="1827210" y="4388802"/>
            <a:chExt cx="1919116" cy="551672"/>
          </a:xfrm>
        </p:grpSpPr>
        <p:sp>
          <p:nvSpPr>
            <p:cNvPr id="35" name="Rectangle 34"/>
            <p:cNvSpPr/>
            <p:nvPr/>
          </p:nvSpPr>
          <p:spPr>
            <a:xfrm>
              <a:off x="1827210" y="4417337"/>
              <a:ext cx="1919116" cy="52313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&lt;n-8,m+4&gt;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1812" name="Straight Connector 35"/>
            <p:cNvCxnSpPr>
              <a:cxnSpLocks noChangeShapeType="1"/>
            </p:cNvCxnSpPr>
            <p:nvPr/>
          </p:nvCxnSpPr>
          <p:spPr bwMode="auto">
            <a:xfrm flipH="1">
              <a:off x="3429000" y="4388802"/>
              <a:ext cx="206067" cy="162580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7" name="Group 36"/>
          <p:cNvGrpSpPr>
            <a:grpSpLocks/>
          </p:cNvGrpSpPr>
          <p:nvPr/>
        </p:nvGrpSpPr>
        <p:grpSpPr bwMode="auto">
          <a:xfrm>
            <a:off x="63500" y="5327650"/>
            <a:ext cx="2098675" cy="552450"/>
            <a:chOff x="1737443" y="4388802"/>
            <a:chExt cx="2098651" cy="551672"/>
          </a:xfrm>
        </p:grpSpPr>
        <p:sp>
          <p:nvSpPr>
            <p:cNvPr id="38" name="Rectangle 37"/>
            <p:cNvSpPr/>
            <p:nvPr/>
          </p:nvSpPr>
          <p:spPr>
            <a:xfrm>
              <a:off x="1737443" y="4417337"/>
              <a:ext cx="2098651" cy="52313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&lt;n-12,m+6&gt;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1810" name="Straight Connector 38"/>
            <p:cNvCxnSpPr>
              <a:cxnSpLocks noChangeShapeType="1"/>
            </p:cNvCxnSpPr>
            <p:nvPr/>
          </p:nvCxnSpPr>
          <p:spPr bwMode="auto">
            <a:xfrm flipH="1">
              <a:off x="3429000" y="4388802"/>
              <a:ext cx="206067" cy="162580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40" name="Group 39"/>
          <p:cNvGrpSpPr>
            <a:grpSpLocks/>
          </p:cNvGrpSpPr>
          <p:nvPr/>
        </p:nvGrpSpPr>
        <p:grpSpPr bwMode="auto">
          <a:xfrm>
            <a:off x="2381250" y="6242050"/>
            <a:ext cx="1200150" cy="552450"/>
            <a:chOff x="4333392" y="4388802"/>
            <a:chExt cx="1199994" cy="551672"/>
          </a:xfrm>
        </p:grpSpPr>
        <p:sp>
          <p:nvSpPr>
            <p:cNvPr id="41" name="Rectangle 40"/>
            <p:cNvSpPr/>
            <p:nvPr/>
          </p:nvSpPr>
          <p:spPr>
            <a:xfrm>
              <a:off x="4334980" y="4417337"/>
              <a:ext cx="1198406" cy="52313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ctr">
                <a:defRPr/>
              </a:pP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&lt;</a:t>
              </a:r>
              <a:r>
                <a:rPr lang="en-CA" kern="0" dirty="0" err="1">
                  <a:solidFill>
                    <a:schemeClr val="accent1"/>
                  </a:solidFill>
                  <a:cs typeface="+mn-cs"/>
                  <a:sym typeface="Symbol"/>
                </a:rPr>
                <a:t>n,m</a:t>
              </a:r>
              <a:r>
                <a:rPr lang="en-CA" kern="0" dirty="0">
                  <a:solidFill>
                    <a:schemeClr val="accent1"/>
                  </a:solidFill>
                  <a:cs typeface="+mn-cs"/>
                  <a:sym typeface="Symbol"/>
                </a:rPr>
                <a:t>&gt;</a:t>
              </a:r>
              <a:endParaRPr lang="en-US" dirty="0">
                <a:cs typeface="+mn-cs"/>
              </a:endParaRPr>
            </a:p>
          </p:txBody>
        </p:sp>
        <p:cxnSp>
          <p:nvCxnSpPr>
            <p:cNvPr id="161808" name="Straight Connector 41"/>
            <p:cNvCxnSpPr>
              <a:cxnSpLocks noChangeShapeType="1"/>
            </p:cNvCxnSpPr>
            <p:nvPr/>
          </p:nvCxnSpPr>
          <p:spPr bwMode="auto">
            <a:xfrm>
              <a:off x="4333392" y="4388802"/>
              <a:ext cx="243623" cy="162580"/>
            </a:xfrm>
            <a:prstGeom prst="line">
              <a:avLst/>
            </a:prstGeom>
            <a:noFill/>
            <a:ln w="25400" algn="ctr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43" name="Rectangle 42"/>
          <p:cNvSpPr/>
          <p:nvPr/>
        </p:nvSpPr>
        <p:spPr>
          <a:xfrm>
            <a:off x="3962400" y="6324600"/>
            <a:ext cx="3700463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defRPr/>
            </a:pPr>
            <a:r>
              <a:rPr lang="en-CA" i="0" kern="0" dirty="0">
                <a:cs typeface="+mn-cs"/>
                <a:sym typeface="Symbol"/>
              </a:rPr>
              <a:t>There is an infinite path!</a:t>
            </a:r>
            <a:endParaRPr lang="en-CA" i="0" dirty="0">
              <a:cs typeface="+mn-cs"/>
              <a:sym typeface="Symbol"/>
            </a:endParaRPr>
          </a:p>
        </p:txBody>
      </p:sp>
      <p:sp>
        <p:nvSpPr>
          <p:cNvPr id="44" name="Rectangle 43"/>
          <p:cNvSpPr/>
          <p:nvPr/>
        </p:nvSpPr>
        <p:spPr>
          <a:xfrm rot="2187365">
            <a:off x="3284538" y="6453188"/>
            <a:ext cx="593725" cy="5238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CA" kern="0" dirty="0">
                <a:solidFill>
                  <a:schemeClr val="accent1"/>
                </a:solidFill>
                <a:cs typeface="+mn-cs"/>
                <a:sym typeface="Symbol"/>
              </a:rPr>
              <a:t>….</a:t>
            </a:r>
            <a:endParaRPr lang="en-US" dirty="0"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8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680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680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4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2818" name="Picture 22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2819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2820" name="Text Box 17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62821" name="Text Box 18"/>
          <p:cNvSpPr txBox="1">
            <a:spLocks noChangeArrowheads="1"/>
          </p:cNvSpPr>
          <p:nvPr/>
        </p:nvSpPr>
        <p:spPr bwMode="auto">
          <a:xfrm>
            <a:off x="3641725" y="2305050"/>
            <a:ext cx="53990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explaining what this </a:t>
            </a:r>
            <a:br>
              <a:rPr lang="en-US" altLang="en-US" i="0"/>
            </a:br>
            <a:r>
              <a:rPr lang="en-US" altLang="en-US" i="0"/>
              <a:t>algorithm does by tracing it out.</a:t>
            </a:r>
          </a:p>
        </p:txBody>
      </p:sp>
      <p:sp>
        <p:nvSpPr>
          <p:cNvPr id="109587" name="Rectangle 19"/>
          <p:cNvSpPr>
            <a:spLocks noChangeArrowheads="1"/>
          </p:cNvSpPr>
          <p:nvPr/>
        </p:nvSpPr>
        <p:spPr bwMode="auto">
          <a:xfrm>
            <a:off x="4419600" y="3946525"/>
            <a:ext cx="4035425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6000" i="0">
                <a:solidFill>
                  <a:schemeClr val="hlink"/>
                </a:solidFill>
              </a:rPr>
              <a:t>I dare you!!!</a:t>
            </a:r>
          </a:p>
        </p:txBody>
      </p:sp>
      <p:sp>
        <p:nvSpPr>
          <p:cNvPr id="109588" name="Text Box 20"/>
          <p:cNvSpPr txBox="1">
            <a:spLocks noChangeArrowheads="1"/>
          </p:cNvSpPr>
          <p:nvPr/>
        </p:nvSpPr>
        <p:spPr bwMode="auto">
          <a:xfrm>
            <a:off x="3457575" y="5257800"/>
            <a:ext cx="56864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It is much easier to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b="1" i="0"/>
              <a:t>TAKE ONE STEP AT A TIME</a:t>
            </a: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F4C6D104-1FD3-40A8-9BA6-8AA4079F14AC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95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095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095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095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95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95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587" grpId="0"/>
      <p:bldP spid="109588" grpId="0"/>
      <p:bldP spid="8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2" name="Picture 11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43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63844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63845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3846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63847" name="Text Box 9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63848" name="Text Box 10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9" name="Rectangle 2">
            <a:extLst>
              <a:ext uri="{FF2B5EF4-FFF2-40B4-BE49-F238E27FC236}">
                <a16:creationId xmlns:a16="http://schemas.microsoft.com/office/drawing/2014/main" id="{F38F401E-8D4F-4846-8748-54EF3C3AD9F9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866" name="Picture 14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867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64868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64869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4870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64871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64872" name="Text Box 10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64873" name="Text Box 11"/>
          <p:cNvSpPr txBox="1">
            <a:spLocks noChangeArrowheads="1"/>
          </p:cNvSpPr>
          <p:nvPr/>
        </p:nvSpPr>
        <p:spPr bwMode="auto">
          <a:xfrm>
            <a:off x="4292600" y="3165475"/>
            <a:ext cx="1789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 </a:t>
            </a:r>
            <a:r>
              <a:rPr lang="en-US" altLang="en-US" i="0">
                <a:solidFill>
                  <a:schemeClr val="hlink"/>
                </a:solidFill>
              </a:rPr>
              <a:t>?</a:t>
            </a:r>
            <a:r>
              <a:rPr lang="en-US" altLang="en-US" i="0"/>
              <a:t> B </a:t>
            </a:r>
            <a:r>
              <a:rPr lang="en-US" altLang="en-US" i="0">
                <a:solidFill>
                  <a:schemeClr val="hlink"/>
                </a:solidFill>
              </a:rPr>
              <a:t>?</a:t>
            </a:r>
            <a:r>
              <a:rPr lang="en-US" altLang="en-US" i="0"/>
              <a:t> C</a:t>
            </a:r>
          </a:p>
        </p:txBody>
      </p:sp>
      <p:sp>
        <p:nvSpPr>
          <p:cNvPr id="164874" name="Rectangle 12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4875" name="Text Box 13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41087EF0-EA89-4476-9B08-0E45799EA59F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890" name="Picture 14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891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65892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65893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5894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65895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65896" name="Text Box 10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65897" name="Text Box 11"/>
          <p:cNvSpPr txBox="1">
            <a:spLocks noChangeArrowheads="1"/>
          </p:cNvSpPr>
          <p:nvPr/>
        </p:nvSpPr>
        <p:spPr bwMode="auto">
          <a:xfrm>
            <a:off x="4292600" y="3165475"/>
            <a:ext cx="20145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 </a:t>
            </a:r>
            <a:r>
              <a:rPr lang="en-US" altLang="en-US" i="0">
                <a:solidFill>
                  <a:schemeClr val="hlink"/>
                </a:solidFill>
              </a:rPr>
              <a:t>Y</a:t>
            </a:r>
            <a:r>
              <a:rPr lang="en-US" altLang="en-US" i="0"/>
              <a:t> B </a:t>
            </a:r>
            <a:r>
              <a:rPr lang="en-US" altLang="en-US" i="0">
                <a:solidFill>
                  <a:schemeClr val="hlink"/>
                </a:solidFill>
              </a:rPr>
              <a:t>X</a:t>
            </a:r>
            <a:r>
              <a:rPr lang="en-US" altLang="en-US" i="0"/>
              <a:t> C</a:t>
            </a:r>
          </a:p>
        </p:txBody>
      </p:sp>
      <p:sp>
        <p:nvSpPr>
          <p:cNvPr id="165898" name="Rectangle 12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5899" name="Text Box 13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723CE450-8972-45C2-9D43-8919BDB47090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Question:</a:t>
            </a:r>
          </a:p>
        </p:txBody>
      </p:sp>
      <p:sp>
        <p:nvSpPr>
          <p:cNvPr id="11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1524000"/>
            <a:ext cx="7772400" cy="4114800"/>
          </a:xfrm>
        </p:spPr>
        <p:txBody>
          <a:bodyPr/>
          <a:lstStyle/>
          <a:p>
            <a:pPr marL="0" indent="0" eaLnBrk="1" hangingPunct="1">
              <a:tabLst>
                <a:tab pos="858838" algn="l"/>
              </a:tabLst>
            </a:pPr>
            <a:r>
              <a:rPr lang="en-US" altLang="en-US"/>
              <a:t>The Gauss “hack” saves one multiplication out of four. It requires 25% less work. </a:t>
            </a:r>
          </a:p>
          <a:p>
            <a:pPr marL="0" indent="0" eaLnBrk="1" hangingPunct="1">
              <a:tabLst>
                <a:tab pos="858838" algn="l"/>
              </a:tabLst>
            </a:pPr>
            <a:endParaRPr lang="en-US" altLang="en-US"/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3600"/>
              <a:t>Could there be a context where performing 3 multiplications for every 4  provides a more dramatic savings?</a:t>
            </a:r>
            <a:r>
              <a:rPr lang="en-US" altLang="en-US"/>
              <a:t> </a:t>
            </a:r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914" name="Picture 14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6915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66916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66917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6918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66919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66920" name="Text Box 10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66921" name="Text Box 11"/>
          <p:cNvSpPr txBox="1">
            <a:spLocks noChangeArrowheads="1"/>
          </p:cNvSpPr>
          <p:nvPr/>
        </p:nvSpPr>
        <p:spPr bwMode="auto">
          <a:xfrm>
            <a:off x="4292600" y="3165475"/>
            <a:ext cx="1608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AYBXC</a:t>
            </a:r>
          </a:p>
        </p:txBody>
      </p:sp>
      <p:sp>
        <p:nvSpPr>
          <p:cNvPr id="166922" name="Rectangle 12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6923" name="Text Box 13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BBD5DDD2-0FA8-41D5-B1BB-5647EDF27AB3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938" name="Picture 16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7939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67940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67941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7942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67943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67944" name="Text Box 10"/>
          <p:cNvSpPr txBox="1">
            <a:spLocks noChangeArrowheads="1"/>
          </p:cNvSpPr>
          <p:nvPr/>
        </p:nvSpPr>
        <p:spPr bwMode="auto">
          <a:xfrm>
            <a:off x="3505200" y="37830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=4</a:t>
            </a:r>
          </a:p>
        </p:txBody>
      </p:sp>
      <p:sp>
        <p:nvSpPr>
          <p:cNvPr id="167945" name="Text Box 11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67946" name="Text Box 12"/>
          <p:cNvSpPr txBox="1">
            <a:spLocks noChangeArrowheads="1"/>
          </p:cNvSpPr>
          <p:nvPr/>
        </p:nvSpPr>
        <p:spPr bwMode="auto">
          <a:xfrm>
            <a:off x="4292600" y="3165475"/>
            <a:ext cx="1608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AYBXC</a:t>
            </a:r>
          </a:p>
        </p:txBody>
      </p:sp>
      <p:sp>
        <p:nvSpPr>
          <p:cNvPr id="167947" name="Text Box 13"/>
          <p:cNvSpPr txBox="1">
            <a:spLocks noChangeArrowheads="1"/>
          </p:cNvSpPr>
          <p:nvPr/>
        </p:nvSpPr>
        <p:spPr bwMode="auto">
          <a:xfrm>
            <a:off x="4324350" y="3744913"/>
            <a:ext cx="17891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 </a:t>
            </a:r>
            <a:r>
              <a:rPr lang="en-US" altLang="en-US" i="0">
                <a:solidFill>
                  <a:schemeClr val="hlink"/>
                </a:solidFill>
              </a:rPr>
              <a:t>?</a:t>
            </a:r>
            <a:r>
              <a:rPr lang="en-US" altLang="en-US" i="0"/>
              <a:t> B </a:t>
            </a:r>
            <a:r>
              <a:rPr lang="en-US" altLang="en-US" i="0">
                <a:solidFill>
                  <a:schemeClr val="hlink"/>
                </a:solidFill>
              </a:rPr>
              <a:t>?</a:t>
            </a:r>
            <a:r>
              <a:rPr lang="en-US" altLang="en-US" i="0"/>
              <a:t> C</a:t>
            </a:r>
          </a:p>
        </p:txBody>
      </p:sp>
      <p:sp>
        <p:nvSpPr>
          <p:cNvPr id="167948" name="Rectangle 14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7949" name="Text Box 15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4" name="Rectangle 2">
            <a:extLst>
              <a:ext uri="{FF2B5EF4-FFF2-40B4-BE49-F238E27FC236}">
                <a16:creationId xmlns:a16="http://schemas.microsoft.com/office/drawing/2014/main" id="{DDB0D180-75E4-4D43-A353-7FBCEC3338BA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8962" name="Picture 16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963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68964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68965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8966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68967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68968" name="Text Box 10"/>
          <p:cNvSpPr txBox="1">
            <a:spLocks noChangeArrowheads="1"/>
          </p:cNvSpPr>
          <p:nvPr/>
        </p:nvSpPr>
        <p:spPr bwMode="auto">
          <a:xfrm>
            <a:off x="3505200" y="37830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=4</a:t>
            </a:r>
          </a:p>
        </p:txBody>
      </p:sp>
      <p:sp>
        <p:nvSpPr>
          <p:cNvPr id="168969" name="Text Box 11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68970" name="Text Box 12"/>
          <p:cNvSpPr txBox="1">
            <a:spLocks noChangeArrowheads="1"/>
          </p:cNvSpPr>
          <p:nvPr/>
        </p:nvSpPr>
        <p:spPr bwMode="auto">
          <a:xfrm>
            <a:off x="4292600" y="3165475"/>
            <a:ext cx="1608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AYBXC</a:t>
            </a:r>
          </a:p>
        </p:txBody>
      </p:sp>
      <p:sp>
        <p:nvSpPr>
          <p:cNvPr id="168971" name="Text Box 13"/>
          <p:cNvSpPr txBox="1">
            <a:spLocks noChangeArrowheads="1"/>
          </p:cNvSpPr>
          <p:nvPr/>
        </p:nvSpPr>
        <p:spPr bwMode="auto">
          <a:xfrm>
            <a:off x="4324350" y="3744913"/>
            <a:ext cx="3144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 </a:t>
            </a:r>
            <a:r>
              <a:rPr lang="en-US" altLang="en-US" i="0">
                <a:solidFill>
                  <a:schemeClr val="hlink"/>
                </a:solidFill>
              </a:rPr>
              <a:t>AYBXC</a:t>
            </a:r>
            <a:r>
              <a:rPr lang="en-US" altLang="en-US" i="0"/>
              <a:t> B </a:t>
            </a:r>
            <a:r>
              <a:rPr lang="en-US" altLang="en-US" i="0">
                <a:solidFill>
                  <a:schemeClr val="hlink"/>
                </a:solidFill>
              </a:rPr>
              <a:t>Y</a:t>
            </a:r>
            <a:r>
              <a:rPr lang="en-US" altLang="en-US" i="0"/>
              <a:t> C</a:t>
            </a:r>
          </a:p>
        </p:txBody>
      </p:sp>
      <p:sp>
        <p:nvSpPr>
          <p:cNvPr id="168972" name="Rectangle 14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8973" name="Text Box 15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4" name="Rectangle 2">
            <a:extLst>
              <a:ext uri="{FF2B5EF4-FFF2-40B4-BE49-F238E27FC236}">
                <a16:creationId xmlns:a16="http://schemas.microsoft.com/office/drawing/2014/main" id="{784F10D9-A8BC-45F0-8150-4C239F858516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86" name="Picture 16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987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69988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69989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9990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69991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69992" name="Text Box 10"/>
          <p:cNvSpPr txBox="1">
            <a:spLocks noChangeArrowheads="1"/>
          </p:cNvSpPr>
          <p:nvPr/>
        </p:nvSpPr>
        <p:spPr bwMode="auto">
          <a:xfrm>
            <a:off x="3505200" y="37830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=4</a:t>
            </a:r>
          </a:p>
        </p:txBody>
      </p:sp>
      <p:sp>
        <p:nvSpPr>
          <p:cNvPr id="169993" name="Text Box 11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69994" name="Text Box 12"/>
          <p:cNvSpPr txBox="1">
            <a:spLocks noChangeArrowheads="1"/>
          </p:cNvSpPr>
          <p:nvPr/>
        </p:nvSpPr>
        <p:spPr bwMode="auto">
          <a:xfrm>
            <a:off x="4292600" y="3165475"/>
            <a:ext cx="1608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AYBXC</a:t>
            </a:r>
          </a:p>
        </p:txBody>
      </p:sp>
      <p:sp>
        <p:nvSpPr>
          <p:cNvPr id="169995" name="Text Box 13"/>
          <p:cNvSpPr txBox="1">
            <a:spLocks noChangeArrowheads="1"/>
          </p:cNvSpPr>
          <p:nvPr/>
        </p:nvSpPr>
        <p:spPr bwMode="auto">
          <a:xfrm>
            <a:off x="4324350" y="3744913"/>
            <a:ext cx="27384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AAYBXCBYC</a:t>
            </a:r>
          </a:p>
        </p:txBody>
      </p:sp>
      <p:sp>
        <p:nvSpPr>
          <p:cNvPr id="169996" name="Rectangle 14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69997" name="Text Box 15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4" name="Rectangle 2">
            <a:extLst>
              <a:ext uri="{FF2B5EF4-FFF2-40B4-BE49-F238E27FC236}">
                <a16:creationId xmlns:a16="http://schemas.microsoft.com/office/drawing/2014/main" id="{783566FF-52A5-481A-8605-1178AB14C36D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1010" name="Picture 18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1011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71012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71013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71014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71015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71016" name="Text Box 10"/>
          <p:cNvSpPr txBox="1">
            <a:spLocks noChangeArrowheads="1"/>
          </p:cNvSpPr>
          <p:nvPr/>
        </p:nvSpPr>
        <p:spPr bwMode="auto">
          <a:xfrm>
            <a:off x="3505200" y="37830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=4</a:t>
            </a:r>
          </a:p>
        </p:txBody>
      </p:sp>
      <p:sp>
        <p:nvSpPr>
          <p:cNvPr id="171017" name="Text Box 11"/>
          <p:cNvSpPr txBox="1">
            <a:spLocks noChangeArrowheads="1"/>
          </p:cNvSpPr>
          <p:nvPr/>
        </p:nvSpPr>
        <p:spPr bwMode="auto">
          <a:xfrm>
            <a:off x="3505200" y="43735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=5</a:t>
            </a:r>
          </a:p>
        </p:txBody>
      </p:sp>
      <p:sp>
        <p:nvSpPr>
          <p:cNvPr id="171018" name="Text Box 12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71019" name="Text Box 13"/>
          <p:cNvSpPr txBox="1">
            <a:spLocks noChangeArrowheads="1"/>
          </p:cNvSpPr>
          <p:nvPr/>
        </p:nvSpPr>
        <p:spPr bwMode="auto">
          <a:xfrm>
            <a:off x="4292600" y="3165475"/>
            <a:ext cx="1608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AYBXC</a:t>
            </a:r>
          </a:p>
        </p:txBody>
      </p:sp>
      <p:sp>
        <p:nvSpPr>
          <p:cNvPr id="171020" name="Text Box 14"/>
          <p:cNvSpPr txBox="1">
            <a:spLocks noChangeArrowheads="1"/>
          </p:cNvSpPr>
          <p:nvPr/>
        </p:nvSpPr>
        <p:spPr bwMode="auto">
          <a:xfrm>
            <a:off x="4324350" y="3744913"/>
            <a:ext cx="27384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AAYBXCBYC</a:t>
            </a:r>
          </a:p>
        </p:txBody>
      </p:sp>
      <p:sp>
        <p:nvSpPr>
          <p:cNvPr id="171021" name="Rectangle 15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71022" name="Text Box 16"/>
          <p:cNvSpPr txBox="1">
            <a:spLocks noChangeArrowheads="1"/>
          </p:cNvSpPr>
          <p:nvPr/>
        </p:nvSpPr>
        <p:spPr bwMode="auto">
          <a:xfrm>
            <a:off x="4221163" y="4343400"/>
            <a:ext cx="17891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 </a:t>
            </a:r>
            <a:r>
              <a:rPr lang="en-US" altLang="en-US" i="0">
                <a:solidFill>
                  <a:schemeClr val="hlink"/>
                </a:solidFill>
              </a:rPr>
              <a:t>?</a:t>
            </a:r>
            <a:r>
              <a:rPr lang="en-US" altLang="en-US" i="0"/>
              <a:t> B </a:t>
            </a:r>
            <a:r>
              <a:rPr lang="en-US" altLang="en-US" i="0">
                <a:solidFill>
                  <a:schemeClr val="hlink"/>
                </a:solidFill>
              </a:rPr>
              <a:t>?</a:t>
            </a:r>
            <a:r>
              <a:rPr lang="en-US" altLang="en-US" i="0"/>
              <a:t> C</a:t>
            </a:r>
          </a:p>
        </p:txBody>
      </p:sp>
      <p:sp>
        <p:nvSpPr>
          <p:cNvPr id="171023" name="Text Box 17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6" name="Rectangle 2">
            <a:extLst>
              <a:ext uri="{FF2B5EF4-FFF2-40B4-BE49-F238E27FC236}">
                <a16:creationId xmlns:a16="http://schemas.microsoft.com/office/drawing/2014/main" id="{B77ED4F6-53A0-4E85-B3E1-2C8BDA0C9CBC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2034" name="Picture 18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2035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72036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72037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72038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72039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72040" name="Text Box 10"/>
          <p:cNvSpPr txBox="1">
            <a:spLocks noChangeArrowheads="1"/>
          </p:cNvSpPr>
          <p:nvPr/>
        </p:nvSpPr>
        <p:spPr bwMode="auto">
          <a:xfrm>
            <a:off x="3505200" y="37830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=4</a:t>
            </a:r>
          </a:p>
        </p:txBody>
      </p:sp>
      <p:sp>
        <p:nvSpPr>
          <p:cNvPr id="172041" name="Text Box 11"/>
          <p:cNvSpPr txBox="1">
            <a:spLocks noChangeArrowheads="1"/>
          </p:cNvSpPr>
          <p:nvPr/>
        </p:nvSpPr>
        <p:spPr bwMode="auto">
          <a:xfrm>
            <a:off x="3505200" y="43735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=5</a:t>
            </a:r>
          </a:p>
        </p:txBody>
      </p:sp>
      <p:sp>
        <p:nvSpPr>
          <p:cNvPr id="172042" name="Text Box 12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72043" name="Text Box 13"/>
          <p:cNvSpPr txBox="1">
            <a:spLocks noChangeArrowheads="1"/>
          </p:cNvSpPr>
          <p:nvPr/>
        </p:nvSpPr>
        <p:spPr bwMode="auto">
          <a:xfrm>
            <a:off x="4292600" y="3165475"/>
            <a:ext cx="1608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AYBXC</a:t>
            </a:r>
          </a:p>
        </p:txBody>
      </p:sp>
      <p:sp>
        <p:nvSpPr>
          <p:cNvPr id="172044" name="Text Box 14"/>
          <p:cNvSpPr txBox="1">
            <a:spLocks noChangeArrowheads="1"/>
          </p:cNvSpPr>
          <p:nvPr/>
        </p:nvSpPr>
        <p:spPr bwMode="auto">
          <a:xfrm>
            <a:off x="4324350" y="3744913"/>
            <a:ext cx="27384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AAYBXCBYC</a:t>
            </a:r>
          </a:p>
        </p:txBody>
      </p:sp>
      <p:sp>
        <p:nvSpPr>
          <p:cNvPr id="172045" name="Rectangle 15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72046" name="Text Box 16"/>
          <p:cNvSpPr txBox="1">
            <a:spLocks noChangeArrowheads="1"/>
          </p:cNvSpPr>
          <p:nvPr/>
        </p:nvSpPr>
        <p:spPr bwMode="auto">
          <a:xfrm>
            <a:off x="4221163" y="4343400"/>
            <a:ext cx="50752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</a:t>
            </a:r>
            <a:r>
              <a:rPr lang="en-US" altLang="en-US" i="0">
                <a:solidFill>
                  <a:schemeClr val="hlink"/>
                </a:solidFill>
              </a:rPr>
              <a:t>AAYBXCBYC</a:t>
            </a:r>
            <a:r>
              <a:rPr lang="en-US" altLang="en-US" i="0"/>
              <a:t>B</a:t>
            </a:r>
            <a:r>
              <a:rPr lang="en-US" altLang="en-US" i="0">
                <a:solidFill>
                  <a:schemeClr val="hlink"/>
                </a:solidFill>
              </a:rPr>
              <a:t>AYBXC</a:t>
            </a:r>
            <a:r>
              <a:rPr lang="en-US" altLang="en-US" i="0"/>
              <a:t>C</a:t>
            </a:r>
          </a:p>
        </p:txBody>
      </p:sp>
      <p:sp>
        <p:nvSpPr>
          <p:cNvPr id="172047" name="Text Box 17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6" name="Rectangle 2">
            <a:extLst>
              <a:ext uri="{FF2B5EF4-FFF2-40B4-BE49-F238E27FC236}">
                <a16:creationId xmlns:a16="http://schemas.microsoft.com/office/drawing/2014/main" id="{0E89EC6E-630C-4EB2-AE8D-07FBE60C960E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3058" name="Picture 18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3059" name="Text Box 5"/>
          <p:cNvSpPr txBox="1">
            <a:spLocks noChangeArrowheads="1"/>
          </p:cNvSpPr>
          <p:nvPr/>
        </p:nvSpPr>
        <p:spPr bwMode="auto">
          <a:xfrm>
            <a:off x="3505200" y="2011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173060" name="Text Box 6"/>
          <p:cNvSpPr txBox="1">
            <a:spLocks noChangeArrowheads="1"/>
          </p:cNvSpPr>
          <p:nvPr/>
        </p:nvSpPr>
        <p:spPr bwMode="auto">
          <a:xfrm>
            <a:off x="4551363" y="1992313"/>
            <a:ext cx="477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X</a:t>
            </a:r>
          </a:p>
        </p:txBody>
      </p:sp>
      <p:sp>
        <p:nvSpPr>
          <p:cNvPr id="173061" name="Rectangle 7"/>
          <p:cNvSpPr>
            <a:spLocks noChangeArrowheads="1"/>
          </p:cNvSpPr>
          <p:nvPr/>
        </p:nvSpPr>
        <p:spPr bwMode="auto">
          <a:xfrm>
            <a:off x="4213225" y="40528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73062" name="Text Box 8"/>
          <p:cNvSpPr txBox="1">
            <a:spLocks noChangeArrowheads="1"/>
          </p:cNvSpPr>
          <p:nvPr/>
        </p:nvSpPr>
        <p:spPr bwMode="auto">
          <a:xfrm>
            <a:off x="3505200" y="26019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173063" name="Text Box 9"/>
          <p:cNvSpPr txBox="1">
            <a:spLocks noChangeArrowheads="1"/>
          </p:cNvSpPr>
          <p:nvPr/>
        </p:nvSpPr>
        <p:spPr bwMode="auto">
          <a:xfrm>
            <a:off x="3505200" y="31924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173064" name="Text Box 10"/>
          <p:cNvSpPr txBox="1">
            <a:spLocks noChangeArrowheads="1"/>
          </p:cNvSpPr>
          <p:nvPr/>
        </p:nvSpPr>
        <p:spPr bwMode="auto">
          <a:xfrm>
            <a:off x="3505200" y="378301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=4</a:t>
            </a:r>
          </a:p>
        </p:txBody>
      </p:sp>
      <p:sp>
        <p:nvSpPr>
          <p:cNvPr id="173065" name="Text Box 11"/>
          <p:cNvSpPr txBox="1">
            <a:spLocks noChangeArrowheads="1"/>
          </p:cNvSpPr>
          <p:nvPr/>
        </p:nvSpPr>
        <p:spPr bwMode="auto">
          <a:xfrm>
            <a:off x="3505200" y="43735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=5</a:t>
            </a:r>
          </a:p>
        </p:txBody>
      </p:sp>
      <p:sp>
        <p:nvSpPr>
          <p:cNvPr id="173066" name="Text Box 12"/>
          <p:cNvSpPr txBox="1">
            <a:spLocks noChangeArrowheads="1"/>
          </p:cNvSpPr>
          <p:nvPr/>
        </p:nvSpPr>
        <p:spPr bwMode="auto">
          <a:xfrm>
            <a:off x="4537075" y="2620963"/>
            <a:ext cx="47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</a:t>
            </a:r>
          </a:p>
        </p:txBody>
      </p:sp>
      <p:sp>
        <p:nvSpPr>
          <p:cNvPr id="173067" name="Text Box 13"/>
          <p:cNvSpPr txBox="1">
            <a:spLocks noChangeArrowheads="1"/>
          </p:cNvSpPr>
          <p:nvPr/>
        </p:nvSpPr>
        <p:spPr bwMode="auto">
          <a:xfrm>
            <a:off x="4292600" y="3165475"/>
            <a:ext cx="16081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AYBXC</a:t>
            </a:r>
          </a:p>
        </p:txBody>
      </p:sp>
      <p:sp>
        <p:nvSpPr>
          <p:cNvPr id="173068" name="Text Box 14"/>
          <p:cNvSpPr txBox="1">
            <a:spLocks noChangeArrowheads="1"/>
          </p:cNvSpPr>
          <p:nvPr/>
        </p:nvSpPr>
        <p:spPr bwMode="auto">
          <a:xfrm>
            <a:off x="4324350" y="3744913"/>
            <a:ext cx="27384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AAYBXCBYC</a:t>
            </a:r>
          </a:p>
        </p:txBody>
      </p:sp>
      <p:sp>
        <p:nvSpPr>
          <p:cNvPr id="173069" name="Rectangle 15"/>
          <p:cNvSpPr>
            <a:spLocks noChangeArrowheads="1"/>
          </p:cNvSpPr>
          <p:nvPr/>
        </p:nvSpPr>
        <p:spPr bwMode="auto">
          <a:xfrm>
            <a:off x="4365625" y="4090988"/>
            <a:ext cx="184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73070" name="Text Box 16"/>
          <p:cNvSpPr txBox="1">
            <a:spLocks noChangeArrowheads="1"/>
          </p:cNvSpPr>
          <p:nvPr/>
        </p:nvSpPr>
        <p:spPr bwMode="auto">
          <a:xfrm>
            <a:off x="4221163" y="4343400"/>
            <a:ext cx="4999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AAAYBXCBYCBAYBXCC</a:t>
            </a:r>
          </a:p>
        </p:txBody>
      </p:sp>
      <p:sp>
        <p:nvSpPr>
          <p:cNvPr id="173071" name="Text Box 17"/>
          <p:cNvSpPr txBox="1">
            <a:spLocks noChangeArrowheads="1"/>
          </p:cNvSpPr>
          <p:nvPr/>
        </p:nvSpPr>
        <p:spPr bwMode="auto">
          <a:xfrm>
            <a:off x="4800600" y="1325563"/>
            <a:ext cx="1312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Output</a:t>
            </a:r>
          </a:p>
        </p:txBody>
      </p:sp>
      <p:sp>
        <p:nvSpPr>
          <p:cNvPr id="16" name="Rectangle 2">
            <a:extLst>
              <a:ext uri="{FF2B5EF4-FFF2-40B4-BE49-F238E27FC236}">
                <a16:creationId xmlns:a16="http://schemas.microsoft.com/office/drawing/2014/main" id="{1BD5C25D-5686-475A-8F7F-D6DA09440962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082" name="Picture 14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083" name="Text Box 5"/>
          <p:cNvSpPr txBox="1">
            <a:spLocks noChangeArrowheads="1"/>
          </p:cNvSpPr>
          <p:nvPr/>
        </p:nvSpPr>
        <p:spPr bwMode="auto">
          <a:xfrm>
            <a:off x="3505200" y="2781300"/>
            <a:ext cx="22844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Time: </a:t>
            </a:r>
            <a:r>
              <a:rPr lang="en-US" altLang="en-US" dirty="0"/>
              <a:t>T</a:t>
            </a:r>
            <a:r>
              <a:rPr lang="en-US" altLang="en-US" i="0" dirty="0"/>
              <a:t>(1) =</a:t>
            </a:r>
          </a:p>
        </p:txBody>
      </p:sp>
      <p:sp>
        <p:nvSpPr>
          <p:cNvPr id="482311" name="Rectangle 7"/>
          <p:cNvSpPr>
            <a:spLocks noChangeArrowheads="1"/>
          </p:cNvSpPr>
          <p:nvPr/>
        </p:nvSpPr>
        <p:spPr bwMode="auto">
          <a:xfrm>
            <a:off x="5692775" y="3279775"/>
            <a:ext cx="33242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-1) + 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-2) + 3</a:t>
            </a:r>
          </a:p>
        </p:txBody>
      </p:sp>
      <p:sp>
        <p:nvSpPr>
          <p:cNvPr id="482312" name="Rectangle 8"/>
          <p:cNvSpPr>
            <a:spLocks noChangeArrowheads="1"/>
          </p:cNvSpPr>
          <p:nvPr/>
        </p:nvSpPr>
        <p:spPr bwMode="auto">
          <a:xfrm>
            <a:off x="4556125" y="3314700"/>
            <a:ext cx="1212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482314" name="Rectangle 10"/>
          <p:cNvSpPr>
            <a:spLocks noChangeArrowheads="1"/>
          </p:cNvSpPr>
          <p:nvPr/>
        </p:nvSpPr>
        <p:spPr bwMode="auto">
          <a:xfrm>
            <a:off x="5684838" y="281940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</a:p>
        </p:txBody>
      </p:sp>
      <p:cxnSp>
        <p:nvCxnSpPr>
          <p:cNvPr id="3" name="Straight Arrow Connector 2"/>
          <p:cNvCxnSpPr/>
          <p:nvPr/>
        </p:nvCxnSpPr>
        <p:spPr bwMode="auto">
          <a:xfrm flipH="1">
            <a:off x="3048000" y="3810000"/>
            <a:ext cx="3024188" cy="304800"/>
          </a:xfrm>
          <a:prstGeom prst="straightConnector1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18" name="Straight Arrow Connector 17"/>
          <p:cNvCxnSpPr/>
          <p:nvPr/>
        </p:nvCxnSpPr>
        <p:spPr bwMode="auto">
          <a:xfrm flipH="1">
            <a:off x="2971800" y="3810000"/>
            <a:ext cx="4495800" cy="838200"/>
          </a:xfrm>
          <a:prstGeom prst="straightConnector1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triangle"/>
          </a:ln>
          <a:effectLst/>
        </p:spPr>
      </p:cxnSp>
      <p:grpSp>
        <p:nvGrpSpPr>
          <p:cNvPr id="6" name="Group 5"/>
          <p:cNvGrpSpPr/>
          <p:nvPr/>
        </p:nvGrpSpPr>
        <p:grpSpPr>
          <a:xfrm>
            <a:off x="6874125" y="3815731"/>
            <a:ext cx="2088649" cy="1124856"/>
            <a:chOff x="6874125" y="3815731"/>
            <a:chExt cx="2088649" cy="1124856"/>
          </a:xfrm>
        </p:grpSpPr>
        <p:sp>
          <p:nvSpPr>
            <p:cNvPr id="482317" name="Text Box 13"/>
            <p:cNvSpPr txBox="1">
              <a:spLocks noChangeArrowheads="1"/>
            </p:cNvSpPr>
            <p:nvPr/>
          </p:nvSpPr>
          <p:spPr bwMode="auto">
            <a:xfrm>
              <a:off x="6874125" y="4355812"/>
              <a:ext cx="2088649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Print A B C</a:t>
              </a:r>
            </a:p>
          </p:txBody>
        </p:sp>
        <p:cxnSp>
          <p:nvCxnSpPr>
            <p:cNvPr id="20" name="Straight Arrow Connector 19"/>
            <p:cNvCxnSpPr/>
            <p:nvPr/>
          </p:nvCxnSpPr>
          <p:spPr bwMode="auto">
            <a:xfrm flipH="1">
              <a:off x="8382000" y="3815731"/>
              <a:ext cx="342900" cy="559563"/>
            </a:xfrm>
            <a:prstGeom prst="straightConnector1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sp>
        <p:nvSpPr>
          <p:cNvPr id="12" name="Rectangle 2">
            <a:extLst>
              <a:ext uri="{FF2B5EF4-FFF2-40B4-BE49-F238E27FC236}">
                <a16:creationId xmlns:a16="http://schemas.microsoft.com/office/drawing/2014/main" id="{FCBF8BA3-BC14-468C-A38E-F80B28FD54E1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2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2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2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2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82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82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3" grpId="0"/>
      <p:bldP spid="482311" grpId="0" autoUpdateAnimBg="0"/>
      <p:bldP spid="482312" grpId="0"/>
      <p:bldP spid="482314" grpId="0" autoUpdateAnimBg="0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082" name="Picture 14" descr="02-13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57200"/>
            <a:ext cx="4152900" cy="565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083" name="Text Box 5"/>
          <p:cNvSpPr txBox="1">
            <a:spLocks noChangeArrowheads="1"/>
          </p:cNvSpPr>
          <p:nvPr/>
        </p:nvSpPr>
        <p:spPr bwMode="auto">
          <a:xfrm>
            <a:off x="3505200" y="2781300"/>
            <a:ext cx="22844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(1) =</a:t>
            </a:r>
          </a:p>
        </p:txBody>
      </p:sp>
      <p:sp>
        <p:nvSpPr>
          <p:cNvPr id="482310" name="Rectangle 6"/>
          <p:cNvSpPr>
            <a:spLocks noChangeArrowheads="1"/>
          </p:cNvSpPr>
          <p:nvPr/>
        </p:nvSpPr>
        <p:spPr bwMode="auto">
          <a:xfrm>
            <a:off x="5287963" y="4506912"/>
            <a:ext cx="186781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</a:t>
            </a:r>
            <a:r>
              <a:rPr lang="en-US" altLang="en-US" i="0" dirty="0">
                <a:latin typeface="Symbol" pitchFamily="18" charset="2"/>
                <a:sym typeface="Symbol" pitchFamily="18" charset="2"/>
              </a:rPr>
              <a:t></a:t>
            </a:r>
            <a:r>
              <a:rPr lang="en-US" altLang="en-US" i="0" dirty="0"/>
              <a:t> 2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-1)</a:t>
            </a:r>
          </a:p>
        </p:txBody>
      </p:sp>
      <p:sp>
        <p:nvSpPr>
          <p:cNvPr id="482311" name="Rectangle 7"/>
          <p:cNvSpPr>
            <a:spLocks noChangeArrowheads="1"/>
          </p:cNvSpPr>
          <p:nvPr/>
        </p:nvSpPr>
        <p:spPr bwMode="auto">
          <a:xfrm>
            <a:off x="5692775" y="3279775"/>
            <a:ext cx="33242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-1) + 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-2) + 3</a:t>
            </a:r>
          </a:p>
        </p:txBody>
      </p:sp>
      <p:sp>
        <p:nvSpPr>
          <p:cNvPr id="482312" name="Rectangle 8"/>
          <p:cNvSpPr>
            <a:spLocks noChangeArrowheads="1"/>
          </p:cNvSpPr>
          <p:nvPr/>
        </p:nvSpPr>
        <p:spPr bwMode="auto">
          <a:xfrm>
            <a:off x="4556125" y="3314700"/>
            <a:ext cx="12128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482313" name="Rectangle 9"/>
          <p:cNvSpPr>
            <a:spLocks noChangeArrowheads="1"/>
          </p:cNvSpPr>
          <p:nvPr/>
        </p:nvSpPr>
        <p:spPr bwMode="auto">
          <a:xfrm>
            <a:off x="7918450" y="274320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</a:p>
        </p:txBody>
      </p:sp>
      <p:sp>
        <p:nvSpPr>
          <p:cNvPr id="482314" name="Rectangle 10"/>
          <p:cNvSpPr>
            <a:spLocks noChangeArrowheads="1"/>
          </p:cNvSpPr>
          <p:nvPr/>
        </p:nvSpPr>
        <p:spPr bwMode="auto">
          <a:xfrm>
            <a:off x="5684838" y="281940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</a:p>
        </p:txBody>
      </p:sp>
      <p:sp>
        <p:nvSpPr>
          <p:cNvPr id="482315" name="Rectangle 11"/>
          <p:cNvSpPr>
            <a:spLocks noChangeArrowheads="1"/>
          </p:cNvSpPr>
          <p:nvPr/>
        </p:nvSpPr>
        <p:spPr bwMode="auto">
          <a:xfrm>
            <a:off x="6781800" y="2796222"/>
            <a:ext cx="1235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T(2) =</a:t>
            </a:r>
          </a:p>
        </p:txBody>
      </p:sp>
      <p:sp>
        <p:nvSpPr>
          <p:cNvPr id="482316" name="Rectangle 12"/>
          <p:cNvSpPr>
            <a:spLocks noChangeArrowheads="1"/>
          </p:cNvSpPr>
          <p:nvPr/>
        </p:nvSpPr>
        <p:spPr bwMode="auto">
          <a:xfrm>
            <a:off x="5371147" y="5916612"/>
            <a:ext cx="13287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= 2</a:t>
            </a:r>
            <a:r>
              <a:rPr lang="en-US" altLang="en-US" i="0" baseline="30000" dirty="0">
                <a:latin typeface="Symbol" pitchFamily="18" charset="2"/>
              </a:rPr>
              <a:t>Q</a:t>
            </a:r>
            <a:r>
              <a:rPr lang="en-US" altLang="en-US" i="0" baseline="30000" dirty="0"/>
              <a:t>(</a:t>
            </a:r>
            <a:r>
              <a:rPr lang="en-US" altLang="en-US" baseline="30000" dirty="0"/>
              <a:t>n</a:t>
            </a:r>
            <a:r>
              <a:rPr lang="en-US" altLang="en-US" i="0" baseline="30000" dirty="0"/>
              <a:t>)</a:t>
            </a:r>
          </a:p>
        </p:txBody>
      </p:sp>
      <p:sp>
        <p:nvSpPr>
          <p:cNvPr id="482317" name="Text Box 13"/>
          <p:cNvSpPr txBox="1">
            <a:spLocks noChangeArrowheads="1"/>
          </p:cNvSpPr>
          <p:nvPr/>
        </p:nvSpPr>
        <p:spPr bwMode="auto">
          <a:xfrm>
            <a:off x="6781800" y="2239962"/>
            <a:ext cx="15843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defined?</a:t>
            </a:r>
          </a:p>
        </p:txBody>
      </p:sp>
      <p:sp>
        <p:nvSpPr>
          <p:cNvPr id="12" name="Rectangle 7"/>
          <p:cNvSpPr>
            <a:spLocks noChangeArrowheads="1"/>
          </p:cNvSpPr>
          <p:nvPr/>
        </p:nvSpPr>
        <p:spPr bwMode="auto">
          <a:xfrm>
            <a:off x="5351145" y="3687762"/>
            <a:ext cx="324800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latin typeface="Symbol" pitchFamily="18" charset="2"/>
                <a:sym typeface="Symbol" pitchFamily="18" charset="2"/>
              </a:rPr>
              <a:t></a:t>
            </a:r>
            <a:r>
              <a:rPr lang="en-US" altLang="en-US" i="0" dirty="0"/>
              <a:t> 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-1) + 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-2) </a:t>
            </a:r>
          </a:p>
        </p:txBody>
      </p:sp>
      <p:sp>
        <p:nvSpPr>
          <p:cNvPr id="13" name="Rectangle 7"/>
          <p:cNvSpPr>
            <a:spLocks noChangeArrowheads="1"/>
          </p:cNvSpPr>
          <p:nvPr/>
        </p:nvSpPr>
        <p:spPr bwMode="auto">
          <a:xfrm>
            <a:off x="5375910" y="4063425"/>
            <a:ext cx="374493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latin typeface="+mj-lt"/>
                <a:sym typeface="Symbol" pitchFamily="18" charset="2"/>
              </a:rPr>
              <a:t>= Fibonacci Numbers</a:t>
            </a:r>
            <a:endParaRPr lang="en-US" altLang="en-US" i="0" dirty="0">
              <a:latin typeface="+mj-lt"/>
            </a:endParaRPr>
          </a:p>
        </p:txBody>
      </p:sp>
      <p:sp>
        <p:nvSpPr>
          <p:cNvPr id="14" name="Rectangle 6"/>
          <p:cNvSpPr>
            <a:spLocks noChangeArrowheads="1"/>
          </p:cNvSpPr>
          <p:nvPr/>
        </p:nvSpPr>
        <p:spPr bwMode="auto">
          <a:xfrm>
            <a:off x="5294981" y="4977825"/>
            <a:ext cx="186781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</a:t>
            </a:r>
            <a:r>
              <a:rPr lang="en-US" altLang="en-US" i="0" dirty="0">
                <a:latin typeface="Symbol" pitchFamily="18" charset="2"/>
                <a:sym typeface="Symbol" pitchFamily="18" charset="2"/>
              </a:rPr>
              <a:t>=</a:t>
            </a:r>
            <a:r>
              <a:rPr lang="en-US" altLang="en-US" i="0" dirty="0"/>
              <a:t> 4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-2)</a:t>
            </a:r>
          </a:p>
        </p:txBody>
      </p:sp>
      <p:sp>
        <p:nvSpPr>
          <p:cNvPr id="15" name="Rectangle 6"/>
          <p:cNvSpPr>
            <a:spLocks noChangeArrowheads="1"/>
          </p:cNvSpPr>
          <p:nvPr/>
        </p:nvSpPr>
        <p:spPr bwMode="auto">
          <a:xfrm>
            <a:off x="5322570" y="5438835"/>
            <a:ext cx="185178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</a:t>
            </a:r>
            <a:r>
              <a:rPr lang="en-US" altLang="en-US" i="0" dirty="0">
                <a:latin typeface="Symbol" pitchFamily="18" charset="2"/>
                <a:sym typeface="Symbol" pitchFamily="18" charset="2"/>
              </a:rPr>
              <a:t>=</a:t>
            </a:r>
            <a:r>
              <a:rPr lang="en-US" altLang="en-US" i="0" dirty="0"/>
              <a:t> 2</a:t>
            </a:r>
            <a:r>
              <a:rPr lang="en-US" altLang="en-US" i="0" baseline="30000" dirty="0"/>
              <a:t>i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-</a:t>
            </a:r>
            <a:r>
              <a:rPr lang="en-US" altLang="en-US" i="0" dirty="0" err="1"/>
              <a:t>i</a:t>
            </a:r>
            <a:r>
              <a:rPr lang="en-US" altLang="en-US" i="0" dirty="0"/>
              <a:t>)</a:t>
            </a:r>
          </a:p>
        </p:txBody>
      </p:sp>
      <p:sp>
        <p:nvSpPr>
          <p:cNvPr id="16" name="Rectangle 2">
            <a:extLst>
              <a:ext uri="{FF2B5EF4-FFF2-40B4-BE49-F238E27FC236}">
                <a16:creationId xmlns:a16="http://schemas.microsoft.com/office/drawing/2014/main" id="{1342FD92-A964-4375-A907-D5E32FCA3D84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-1524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Exponential Growth</a:t>
            </a:r>
            <a:endParaRPr lang="en-CA" altLang="en-US" i="0" kern="0" dirty="0"/>
          </a:p>
        </p:txBody>
      </p:sp>
    </p:spTree>
    <p:extLst>
      <p:ext uri="{BB962C8B-B14F-4D97-AF65-F5344CB8AC3E}">
        <p14:creationId xmlns:p14="http://schemas.microsoft.com/office/powerpoint/2010/main" val="39832393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2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2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82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82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2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2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82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82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2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82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82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2310" grpId="0" autoUpdateAnimBg="0"/>
      <p:bldP spid="482313" grpId="0" autoUpdateAnimBg="0"/>
      <p:bldP spid="482315" grpId="0"/>
      <p:bldP spid="482316" grpId="0" autoUpdateAnimBg="0"/>
      <p:bldP spid="482317" grpId="0"/>
      <p:bldP spid="482317" grpId="1"/>
      <p:bldP spid="12" grpId="0" autoUpdateAnimBg="0"/>
      <p:bldP spid="13" grpId="0" autoUpdateAnimBg="0"/>
      <p:bldP spid="14" grpId="0" autoUpdateAnimBg="0"/>
      <p:bldP spid="15" grpId="0" autoUpdateAnimBg="0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grpSp>
        <p:nvGrpSpPr>
          <p:cNvPr id="2" name="Group 38"/>
          <p:cNvGrpSpPr>
            <a:grpSpLocks/>
          </p:cNvGrpSpPr>
          <p:nvPr/>
        </p:nvGrpSpPr>
        <p:grpSpPr bwMode="auto">
          <a:xfrm>
            <a:off x="76200" y="1371600"/>
            <a:ext cx="3048000" cy="4038600"/>
            <a:chOff x="48" y="864"/>
            <a:chExt cx="1920" cy="2544"/>
          </a:xfrm>
        </p:grpSpPr>
        <p:grpSp>
          <p:nvGrpSpPr>
            <p:cNvPr id="175112" name="Group 11"/>
            <p:cNvGrpSpPr>
              <a:grpSpLocks/>
            </p:cNvGrpSpPr>
            <p:nvPr/>
          </p:nvGrpSpPr>
          <p:grpSpPr bwMode="auto">
            <a:xfrm>
              <a:off x="48" y="864"/>
              <a:ext cx="278" cy="672"/>
              <a:chOff x="864" y="465"/>
              <a:chExt cx="1046" cy="2358"/>
            </a:xfrm>
          </p:grpSpPr>
          <p:grpSp>
            <p:nvGrpSpPr>
              <p:cNvPr id="175114" name="Group 12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75117" name="Group 13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75119" name="Group 14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75126" name="Freeform 15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27" name="Freeform 16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28" name="Freeform 17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29" name="Freeform 18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30" name="Freeform 19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31" name="Freeform 20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75132" name="Group 21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75133" name="Freeform 2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5134" name="Freeform 2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5135" name="Freeform 2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5136" name="Freeform 2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5120" name="Group 26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5124" name="Oval 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5125" name="Oval 2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75121" name="Group 29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5122" name="Oval 3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5123" name="Oval 3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75118" name="Oval 32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75115" name="Freeform 33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16" name="Freeform 34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5113" name="AutoShape 35"/>
            <p:cNvSpPr>
              <a:spLocks noChangeArrowheads="1"/>
            </p:cNvSpPr>
            <p:nvPr/>
          </p:nvSpPr>
          <p:spPr bwMode="auto">
            <a:xfrm>
              <a:off x="96" y="1680"/>
              <a:ext cx="1872" cy="1728"/>
            </a:xfrm>
            <a:prstGeom prst="wedgeRoundRectCallout">
              <a:avLst>
                <a:gd name="adj1" fmla="val -44019"/>
                <a:gd name="adj2" fmla="val -88889"/>
                <a:gd name="adj3" fmla="val 16667"/>
              </a:avLst>
            </a:prstGeom>
            <a:noFill/>
            <a:ln w="3810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 This job of mine is a bit daunting.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Where do I start?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3200400" y="1143000"/>
            <a:ext cx="5943600" cy="5715000"/>
            <a:chOff x="3200400" y="1143000"/>
            <a:chExt cx="5943600" cy="5715000"/>
          </a:xfrm>
        </p:grpSpPr>
        <p:pic>
          <p:nvPicPr>
            <p:cNvPr id="175106" name="Picture 44" descr="02-146b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5505450"/>
              <a:ext cx="5943600" cy="1352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5107" name="Picture 41" descr="02-14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1143000"/>
              <a:ext cx="5943600" cy="1352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5110" name="Line 36"/>
            <p:cNvSpPr>
              <a:spLocks noChangeShapeType="1"/>
            </p:cNvSpPr>
            <p:nvPr/>
          </p:nvSpPr>
          <p:spPr bwMode="auto">
            <a:xfrm>
              <a:off x="4343400" y="2438400"/>
              <a:ext cx="3505200" cy="3200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9829" name="Rectangle 37"/>
          <p:cNvSpPr>
            <a:spLocks noChangeArrowheads="1"/>
          </p:cNvSpPr>
          <p:nvPr/>
        </p:nvSpPr>
        <p:spPr bwMode="auto">
          <a:xfrm>
            <a:off x="457200" y="4357688"/>
            <a:ext cx="2295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I am lazy.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5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5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08" grpId="0"/>
      <p:bldP spid="289829" grpId="0" autoUpdateAnimBg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Merge Sort</a:t>
            </a:r>
          </a:p>
        </p:txBody>
      </p:sp>
      <p:grpSp>
        <p:nvGrpSpPr>
          <p:cNvPr id="197635" name="Group 3"/>
          <p:cNvGrpSpPr>
            <a:grpSpLocks/>
          </p:cNvGrpSpPr>
          <p:nvPr/>
        </p:nvGrpSpPr>
        <p:grpSpPr bwMode="auto">
          <a:xfrm>
            <a:off x="6019800" y="668338"/>
            <a:ext cx="2946400" cy="2151062"/>
            <a:chOff x="118" y="2928"/>
            <a:chExt cx="1856" cy="1355"/>
          </a:xfrm>
        </p:grpSpPr>
        <p:sp>
          <p:nvSpPr>
            <p:cNvPr id="197644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5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197646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197647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197648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197649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197650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197651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197652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197653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197654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3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711135"/>
            <a:ext cx="609599" cy="889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2667001" cy="2255281"/>
          </a:xfrm>
          <a:prstGeom prst="wedgeRectCallout">
            <a:avLst>
              <a:gd name="adj1" fmla="val -34776"/>
              <a:gd name="adj2" fmla="val -6685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Consider your input instance.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You are assured that it meets the precondition.</a:t>
            </a:r>
          </a:p>
          <a:p>
            <a:pPr algn="ctr" eaLnBrk="1" hangingPunct="1">
              <a:spcBef>
                <a:spcPct val="0"/>
              </a:spcBef>
              <a:buNone/>
            </a:pPr>
            <a:endParaRPr lang="en-US" altLang="en-US" sz="2800" i="0" dirty="0"/>
          </a:p>
        </p:txBody>
      </p:sp>
      <p:sp>
        <p:nvSpPr>
          <p:cNvPr id="29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4828308"/>
            <a:ext cx="2833251" cy="1877292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/>
              <a:t>Your job </a:t>
            </a:r>
            <a:r>
              <a:rPr lang="en-US" altLang="en-US" sz="2800" i="0" dirty="0"/>
              <a:t>is to produce an output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that meets the post condition.</a:t>
            </a:r>
          </a:p>
        </p:txBody>
      </p:sp>
      <p:grpSp>
        <p:nvGrpSpPr>
          <p:cNvPr id="32" name="Group 18"/>
          <p:cNvGrpSpPr>
            <a:grpSpLocks/>
          </p:cNvGrpSpPr>
          <p:nvPr/>
        </p:nvGrpSpPr>
        <p:grpSpPr bwMode="auto">
          <a:xfrm>
            <a:off x="5181600" y="5181600"/>
            <a:ext cx="3733800" cy="533400"/>
            <a:chOff x="3072" y="3360"/>
            <a:chExt cx="2352" cy="336"/>
          </a:xfrm>
        </p:grpSpPr>
        <p:sp>
          <p:nvSpPr>
            <p:cNvPr id="33" name="Text Box 19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sp>
          <p:nvSpPr>
            <p:cNvPr id="34" name="Rectangle 20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pic>
        <p:nvPicPr>
          <p:cNvPr id="35" name="Picture 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4463" y="5715000"/>
            <a:ext cx="1068537" cy="96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017" y="3612119"/>
            <a:ext cx="3082983" cy="959881"/>
          </a:xfrm>
          <a:prstGeom prst="wedgeRectCallout">
            <a:avLst>
              <a:gd name="adj1" fmla="val -34776"/>
              <a:gd name="adj2" fmla="val -6685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Technique: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Divide and Conquer </a:t>
            </a:r>
            <a:endParaRPr lang="en-CA" altLang="en-US" sz="20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 </a:t>
            </a:r>
            <a:endParaRPr lang="en-CA" altLang="en-US" sz="2000" i="0" dirty="0"/>
          </a:p>
        </p:txBody>
      </p:sp>
    </p:spTree>
    <p:extLst>
      <p:ext uri="{BB962C8B-B14F-4D97-AF65-F5344CB8AC3E}">
        <p14:creationId xmlns:p14="http://schemas.microsoft.com/office/powerpoint/2010/main" val="1930254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34" grpId="0"/>
      <p:bldP spid="27" grpId="0" animBg="1"/>
      <p:bldP spid="29" grpId="0" animBg="1"/>
      <p:bldP spid="37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12291" name="Text Box 3"/>
          <p:cNvSpPr txBox="1">
            <a:spLocks noChangeArrowheads="1"/>
          </p:cNvSpPr>
          <p:nvPr/>
        </p:nvSpPr>
        <p:spPr bwMode="auto">
          <a:xfrm flipH="1">
            <a:off x="68580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2" name="Text Box 4"/>
          <p:cNvSpPr txBox="1">
            <a:spLocks noChangeArrowheads="1"/>
          </p:cNvSpPr>
          <p:nvPr/>
        </p:nvSpPr>
        <p:spPr bwMode="auto">
          <a:xfrm flipH="1">
            <a:off x="8382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3" name="Text Box 5"/>
          <p:cNvSpPr txBox="1">
            <a:spLocks noChangeArrowheads="1"/>
          </p:cNvSpPr>
          <p:nvPr/>
        </p:nvSpPr>
        <p:spPr bwMode="auto">
          <a:xfrm flipH="1">
            <a:off x="14414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4" name="Text Box 6"/>
          <p:cNvSpPr txBox="1">
            <a:spLocks noChangeArrowheads="1"/>
          </p:cNvSpPr>
          <p:nvPr/>
        </p:nvSpPr>
        <p:spPr bwMode="auto">
          <a:xfrm flipH="1">
            <a:off x="44513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5" name="Text Box 7"/>
          <p:cNvSpPr txBox="1">
            <a:spLocks noChangeArrowheads="1"/>
          </p:cNvSpPr>
          <p:nvPr/>
        </p:nvSpPr>
        <p:spPr bwMode="auto">
          <a:xfrm flipH="1">
            <a:off x="50530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6" name="Text Box 8"/>
          <p:cNvSpPr txBox="1">
            <a:spLocks noChangeArrowheads="1"/>
          </p:cNvSpPr>
          <p:nvPr/>
        </p:nvSpPr>
        <p:spPr bwMode="auto">
          <a:xfrm flipH="1">
            <a:off x="56546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7" name="Text Box 9"/>
          <p:cNvSpPr txBox="1">
            <a:spLocks noChangeArrowheads="1"/>
          </p:cNvSpPr>
          <p:nvPr/>
        </p:nvSpPr>
        <p:spPr bwMode="auto">
          <a:xfrm flipH="1">
            <a:off x="62563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8" name="Text Box 10"/>
          <p:cNvSpPr txBox="1">
            <a:spLocks noChangeArrowheads="1"/>
          </p:cNvSpPr>
          <p:nvPr/>
        </p:nvSpPr>
        <p:spPr bwMode="auto">
          <a:xfrm flipH="1">
            <a:off x="20431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299" name="Text Box 11"/>
          <p:cNvSpPr txBox="1">
            <a:spLocks noChangeArrowheads="1"/>
          </p:cNvSpPr>
          <p:nvPr/>
        </p:nvSpPr>
        <p:spPr bwMode="auto">
          <a:xfrm flipH="1">
            <a:off x="26447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300" name="Text Box 12"/>
          <p:cNvSpPr txBox="1">
            <a:spLocks noChangeArrowheads="1"/>
          </p:cNvSpPr>
          <p:nvPr/>
        </p:nvSpPr>
        <p:spPr bwMode="auto">
          <a:xfrm flipH="1">
            <a:off x="32464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301" name="Text Box 13"/>
          <p:cNvSpPr txBox="1">
            <a:spLocks noChangeArrowheads="1"/>
          </p:cNvSpPr>
          <p:nvPr/>
        </p:nvSpPr>
        <p:spPr bwMode="auto">
          <a:xfrm flipH="1">
            <a:off x="38481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2302" name="Line 14"/>
          <p:cNvSpPr>
            <a:spLocks noChangeShapeType="1"/>
          </p:cNvSpPr>
          <p:nvPr/>
        </p:nvSpPr>
        <p:spPr bwMode="auto">
          <a:xfrm flipH="1">
            <a:off x="838200" y="3505200"/>
            <a:ext cx="71628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2303" name="Text Box 15"/>
          <p:cNvSpPr txBox="1">
            <a:spLocks noChangeArrowheads="1"/>
          </p:cNvSpPr>
          <p:nvPr/>
        </p:nvSpPr>
        <p:spPr bwMode="auto">
          <a:xfrm>
            <a:off x="228600" y="2286000"/>
            <a:ext cx="6858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i="0"/>
              <a:t>+</a:t>
            </a:r>
          </a:p>
        </p:txBody>
      </p:sp>
      <p:grpSp>
        <p:nvGrpSpPr>
          <p:cNvPr id="2" name="Group 16"/>
          <p:cNvGrpSpPr>
            <a:grpSpLocks/>
          </p:cNvGrpSpPr>
          <p:nvPr/>
        </p:nvGrpSpPr>
        <p:grpSpPr bwMode="auto">
          <a:xfrm>
            <a:off x="1065213" y="3962400"/>
            <a:ext cx="4497387" cy="2438400"/>
            <a:chOff x="671" y="2496"/>
            <a:chExt cx="2833" cy="1536"/>
          </a:xfrm>
        </p:grpSpPr>
        <p:pic>
          <p:nvPicPr>
            <p:cNvPr id="12309" name="Picture 17" descr="tom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33" y="2496"/>
              <a:ext cx="1035" cy="15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310" name="Text Box 18"/>
            <p:cNvSpPr txBox="1">
              <a:spLocks noChangeArrowheads="1"/>
            </p:cNvSpPr>
            <p:nvPr/>
          </p:nvSpPr>
          <p:spPr bwMode="auto">
            <a:xfrm>
              <a:off x="671" y="2892"/>
              <a:ext cx="1345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i="0"/>
                <a:t>Tom Lehrer</a:t>
              </a:r>
              <a:br>
                <a:rPr lang="en-US" altLang="en-US" i="0"/>
              </a:br>
              <a:r>
                <a:rPr lang="en-US" altLang="en-US" i="0"/>
                <a:t>New Math</a:t>
              </a:r>
            </a:p>
          </p:txBody>
        </p:sp>
        <p:pic>
          <p:nvPicPr>
            <p:cNvPr id="12311" name="Tom Lehrer - New Math.mp3">
              <a:hlinkClick r:id="" action="ppaction://media"/>
            </p:cNvPr>
            <p:cNvPicPr>
              <a:picLocks noRot="1" noChangeAspect="1" noChangeArrowheads="1"/>
            </p:cNvPicPr>
            <p:nvPr>
              <a:audioFile r:link="rId1"/>
            </p:nvPr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12" y="3168"/>
              <a:ext cx="192" cy="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5973763" y="3200400"/>
            <a:ext cx="2681287" cy="2408238"/>
            <a:chOff x="5973337" y="3200400"/>
            <a:chExt cx="2682145" cy="2407860"/>
          </a:xfrm>
        </p:grpSpPr>
        <p:sp>
          <p:nvSpPr>
            <p:cNvPr id="12307" name="Text Box 18"/>
            <p:cNvSpPr txBox="1">
              <a:spLocks noChangeArrowheads="1"/>
            </p:cNvSpPr>
            <p:nvPr/>
          </p:nvSpPr>
          <p:spPr bwMode="auto">
            <a:xfrm>
              <a:off x="5973337" y="4038600"/>
              <a:ext cx="2682145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i="0"/>
                <a:t>Decimal Digits</a:t>
              </a:r>
              <a:br>
                <a:rPr lang="en-US" altLang="en-US" i="0"/>
              </a:br>
              <a:r>
                <a:rPr lang="en-US" altLang="en-US" i="0"/>
                <a:t>or Binary Bits</a:t>
              </a:r>
              <a:br>
                <a:rPr lang="en-US" altLang="en-US" i="0"/>
              </a:br>
              <a:r>
                <a:rPr lang="en-US" altLang="en-US" i="0"/>
                <a:t>I don’t care.</a:t>
              </a:r>
            </a:p>
          </p:txBody>
        </p:sp>
        <p:cxnSp>
          <p:nvCxnSpPr>
            <p:cNvPr id="12308" name="Straight Arrow Connector 3"/>
            <p:cNvCxnSpPr>
              <a:cxnSpLocks noChangeShapeType="1"/>
            </p:cNvCxnSpPr>
            <p:nvPr/>
          </p:nvCxnSpPr>
          <p:spPr bwMode="auto">
            <a:xfrm flipH="1" flipV="1">
              <a:off x="6435725" y="3200400"/>
              <a:ext cx="422275" cy="83820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4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Picture 38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038600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6131" name="Object 37"/>
          <p:cNvGraphicFramePr>
            <a:graphicFrameLocks noChangeAspect="1"/>
          </p:cNvGraphicFramePr>
          <p:nvPr/>
        </p:nvGraphicFramePr>
        <p:xfrm>
          <a:off x="3200400" y="2590800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6131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2590800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613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sp>
        <p:nvSpPr>
          <p:cNvPr id="483336" name="Freeform 8"/>
          <p:cNvSpPr>
            <a:spLocks/>
          </p:cNvSpPr>
          <p:nvPr/>
        </p:nvSpPr>
        <p:spPr bwMode="auto">
          <a:xfrm>
            <a:off x="4327525" y="3230563"/>
            <a:ext cx="3665538" cy="1863725"/>
          </a:xfrm>
          <a:custGeom>
            <a:avLst/>
            <a:gdLst>
              <a:gd name="T0" fmla="*/ 0 w 2309"/>
              <a:gd name="T1" fmla="*/ 2147483647 h 1174"/>
              <a:gd name="T2" fmla="*/ 2147483647 w 2309"/>
              <a:gd name="T3" fmla="*/ 2147483647 h 1174"/>
              <a:gd name="T4" fmla="*/ 2147483647 w 2309"/>
              <a:gd name="T5" fmla="*/ 2147483647 h 1174"/>
              <a:gd name="T6" fmla="*/ 0 60000 65536"/>
              <a:gd name="T7" fmla="*/ 0 60000 65536"/>
              <a:gd name="T8" fmla="*/ 0 60000 65536"/>
              <a:gd name="T9" fmla="*/ 0 w 2309"/>
              <a:gd name="T10" fmla="*/ 0 h 1174"/>
              <a:gd name="T11" fmla="*/ 2309 w 2309"/>
              <a:gd name="T12" fmla="*/ 1174 h 11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09" h="1174">
                <a:moveTo>
                  <a:pt x="0" y="269"/>
                </a:moveTo>
                <a:cubicBezTo>
                  <a:pt x="170" y="249"/>
                  <a:pt x="638" y="0"/>
                  <a:pt x="1023" y="151"/>
                </a:cubicBezTo>
                <a:cubicBezTo>
                  <a:pt x="1407" y="151"/>
                  <a:pt x="2041" y="961"/>
                  <a:pt x="2309" y="117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6134" name="Group 9"/>
          <p:cNvGrpSpPr>
            <a:grpSpLocks/>
          </p:cNvGrpSpPr>
          <p:nvPr/>
        </p:nvGrpSpPr>
        <p:grpSpPr bwMode="auto">
          <a:xfrm>
            <a:off x="76200" y="1371600"/>
            <a:ext cx="441325" cy="1066800"/>
            <a:chOff x="864" y="465"/>
            <a:chExt cx="1046" cy="2358"/>
          </a:xfrm>
        </p:grpSpPr>
        <p:grpSp>
          <p:nvGrpSpPr>
            <p:cNvPr id="176138" name="Group 10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76141" name="Group 11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76143" name="Group 12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76150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1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2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3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4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5" name="Freeform 18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76156" name="Group 19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76157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6158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6159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6160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76144" name="Group 24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6148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6149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176145" name="Group 27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6146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6147" name="Oval 29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176142" name="Oval 30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76139" name="Freeform 31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0" name="Freeform 32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3361" name="AutoShape 33"/>
          <p:cNvSpPr>
            <a:spLocks noChangeArrowheads="1"/>
          </p:cNvSpPr>
          <p:nvPr/>
        </p:nvSpPr>
        <p:spPr bwMode="auto">
          <a:xfrm>
            <a:off x="152400" y="2667000"/>
            <a:ext cx="2971800" cy="2743200"/>
          </a:xfrm>
          <a:prstGeom prst="wedgeRoundRectCallout">
            <a:avLst>
              <a:gd name="adj1" fmla="val -44019"/>
              <a:gd name="adj2" fmla="val -88889"/>
              <a:gd name="adj3" fmla="val 16667"/>
            </a:avLst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At some point,</a:t>
            </a:r>
            <a:br>
              <a:rPr lang="en-US" altLang="en-US" sz="2800" i="0"/>
            </a:br>
            <a:r>
              <a:rPr lang="en-US" altLang="en-US" sz="2800" i="0"/>
              <a:t>the biggest disk moves.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 will do that job.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i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i="0"/>
          </a:p>
        </p:txBody>
      </p:sp>
      <p:pic>
        <p:nvPicPr>
          <p:cNvPr id="176136" name="Picture 35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50545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6137" name="Picture 36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3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3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83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3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3336" grpId="0" animBg="1"/>
      <p:bldP spid="483361" grpId="0" animBg="1" autoUpdateAnimBg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154" name="Picture 38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038600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7155" name="Object 39"/>
          <p:cNvGraphicFramePr>
            <a:graphicFrameLocks noChangeAspect="1"/>
          </p:cNvGraphicFramePr>
          <p:nvPr/>
        </p:nvGraphicFramePr>
        <p:xfrm>
          <a:off x="3200400" y="2590800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7155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2590800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7156" name="Picture 36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50545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57" name="Picture 37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grpSp>
        <p:nvGrpSpPr>
          <p:cNvPr id="177159" name="Group 9"/>
          <p:cNvGrpSpPr>
            <a:grpSpLocks/>
          </p:cNvGrpSpPr>
          <p:nvPr/>
        </p:nvGrpSpPr>
        <p:grpSpPr bwMode="auto">
          <a:xfrm>
            <a:off x="76200" y="1371600"/>
            <a:ext cx="441325" cy="1066800"/>
            <a:chOff x="864" y="465"/>
            <a:chExt cx="1046" cy="2358"/>
          </a:xfrm>
        </p:grpSpPr>
        <p:grpSp>
          <p:nvGrpSpPr>
            <p:cNvPr id="177162" name="Group 10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77165" name="Group 11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77167" name="Group 12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77174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5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6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7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8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9" name="Freeform 18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77180" name="Group 19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77181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7182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7183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7184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77168" name="Group 24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7172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7173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177169" name="Group 27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7170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7171" name="Oval 29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177166" name="Oval 30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77163" name="Freeform 31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4" name="Freeform 32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4385" name="AutoShape 33"/>
          <p:cNvSpPr>
            <a:spLocks noChangeArrowheads="1"/>
          </p:cNvSpPr>
          <p:nvPr/>
        </p:nvSpPr>
        <p:spPr bwMode="auto">
          <a:xfrm>
            <a:off x="152400" y="2667000"/>
            <a:ext cx="2971800" cy="2743200"/>
          </a:xfrm>
          <a:prstGeom prst="wedgeRoundRectCallout">
            <a:avLst>
              <a:gd name="adj1" fmla="val -44019"/>
              <a:gd name="adj2" fmla="val -88889"/>
              <a:gd name="adj3" fmla="val 16667"/>
            </a:avLst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To do this, </a:t>
            </a:r>
            <a:br>
              <a:rPr lang="en-US" altLang="en-US" sz="2800" i="0"/>
            </a:br>
            <a:r>
              <a:rPr lang="en-US" altLang="en-US" sz="2800" i="0"/>
              <a:t>the other disks must be in the middle.</a:t>
            </a:r>
          </a:p>
        </p:txBody>
      </p:sp>
      <p:sp>
        <p:nvSpPr>
          <p:cNvPr id="33" name="Rectangle 33"/>
          <p:cNvSpPr>
            <a:spLocks noChangeArrowheads="1"/>
          </p:cNvSpPr>
          <p:nvPr/>
        </p:nvSpPr>
        <p:spPr bwMode="auto">
          <a:xfrm>
            <a:off x="5349875" y="3084195"/>
            <a:ext cx="16002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3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43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43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8" name="Picture 100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038600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8179" name="Object 101"/>
          <p:cNvGraphicFramePr>
            <a:graphicFrameLocks noChangeAspect="1"/>
          </p:cNvGraphicFramePr>
          <p:nvPr/>
        </p:nvGraphicFramePr>
        <p:xfrm>
          <a:off x="3200400" y="2590800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8179" name="Object 10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2590800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8180" name="Picture 102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50545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8181" name="Picture 103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1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grpSp>
        <p:nvGrpSpPr>
          <p:cNvPr id="178183" name="Group 8"/>
          <p:cNvGrpSpPr>
            <a:grpSpLocks/>
          </p:cNvGrpSpPr>
          <p:nvPr/>
        </p:nvGrpSpPr>
        <p:grpSpPr bwMode="auto">
          <a:xfrm>
            <a:off x="76200" y="1371600"/>
            <a:ext cx="441325" cy="1066800"/>
            <a:chOff x="864" y="465"/>
            <a:chExt cx="1046" cy="2358"/>
          </a:xfrm>
        </p:grpSpPr>
        <p:grpSp>
          <p:nvGrpSpPr>
            <p:cNvPr id="178250" name="Group 9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78253" name="Group 10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78255" name="Group 11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78262" name="Freeform 12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3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4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5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6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7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78268" name="Group 18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78269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70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71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72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78256" name="Group 23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8260" name="Oval 24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8261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178257" name="Group 26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8258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8259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178254" name="Oval 29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78251" name="Freeform 30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2" name="Freeform 31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5408" name="AutoShape 32"/>
          <p:cNvSpPr>
            <a:spLocks noChangeArrowheads="1"/>
          </p:cNvSpPr>
          <p:nvPr/>
        </p:nvSpPr>
        <p:spPr bwMode="auto">
          <a:xfrm>
            <a:off x="152400" y="2667000"/>
            <a:ext cx="2819400" cy="3733800"/>
          </a:xfrm>
          <a:prstGeom prst="wedgeRoundRectCallout">
            <a:avLst>
              <a:gd name="adj1" fmla="val -43694"/>
              <a:gd name="adj2" fmla="val -78569"/>
              <a:gd name="adj3" fmla="val 16667"/>
            </a:avLst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How will these move?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 will get a friend to do it.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another to move these.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 only move the big disk.</a:t>
            </a:r>
          </a:p>
        </p:txBody>
      </p:sp>
      <p:sp>
        <p:nvSpPr>
          <p:cNvPr id="178185" name="Rectangle 33"/>
          <p:cNvSpPr>
            <a:spLocks noChangeArrowheads="1"/>
          </p:cNvSpPr>
          <p:nvPr/>
        </p:nvSpPr>
        <p:spPr bwMode="auto">
          <a:xfrm>
            <a:off x="5349875" y="3084195"/>
            <a:ext cx="16002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9" name="Group 36"/>
          <p:cNvGrpSpPr>
            <a:grpSpLocks/>
          </p:cNvGrpSpPr>
          <p:nvPr/>
        </p:nvGrpSpPr>
        <p:grpSpPr bwMode="auto">
          <a:xfrm>
            <a:off x="3573463" y="1600199"/>
            <a:ext cx="2174259" cy="1436269"/>
            <a:chOff x="2251" y="1008"/>
            <a:chExt cx="1349" cy="864"/>
          </a:xfrm>
        </p:grpSpPr>
        <p:sp>
          <p:nvSpPr>
            <p:cNvPr id="178248" name="Rectangle 34"/>
            <p:cNvSpPr>
              <a:spLocks noChangeArrowheads="1"/>
            </p:cNvSpPr>
            <p:nvPr/>
          </p:nvSpPr>
          <p:spPr bwMode="auto">
            <a:xfrm>
              <a:off x="2251" y="1008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9" name="Line 35"/>
            <p:cNvSpPr>
              <a:spLocks noChangeShapeType="1"/>
            </p:cNvSpPr>
            <p:nvPr/>
          </p:nvSpPr>
          <p:spPr bwMode="auto">
            <a:xfrm>
              <a:off x="2880" y="1392"/>
              <a:ext cx="72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37"/>
          <p:cNvGrpSpPr>
            <a:grpSpLocks/>
          </p:cNvGrpSpPr>
          <p:nvPr/>
        </p:nvGrpSpPr>
        <p:grpSpPr bwMode="auto">
          <a:xfrm>
            <a:off x="5486400" y="1828800"/>
            <a:ext cx="381000" cy="993775"/>
            <a:chOff x="2308" y="1513"/>
            <a:chExt cx="1162" cy="2570"/>
          </a:xfrm>
        </p:grpSpPr>
        <p:grpSp>
          <p:nvGrpSpPr>
            <p:cNvPr id="178234" name="Group 3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78242" name="Freeform 3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3" name="Freeform 4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4" name="Freeform 4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5" name="Freeform 4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6" name="Freeform 4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7" name="Freeform 4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8235" name="Freeform 4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6" name="Freeform 4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7" name="Oval 4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8" name="Oval 4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9" name="Oval 4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0" name="Oval 5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1" name="Oval 5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" name="Group 71"/>
          <p:cNvGrpSpPr>
            <a:grpSpLocks/>
          </p:cNvGrpSpPr>
          <p:nvPr/>
        </p:nvGrpSpPr>
        <p:grpSpPr bwMode="auto">
          <a:xfrm>
            <a:off x="5386388" y="4503738"/>
            <a:ext cx="3376612" cy="1981200"/>
            <a:chOff x="3393" y="2837"/>
            <a:chExt cx="2127" cy="1248"/>
          </a:xfrm>
        </p:grpSpPr>
        <p:sp>
          <p:nvSpPr>
            <p:cNvPr id="178215" name="Rectangle 52"/>
            <p:cNvSpPr>
              <a:spLocks noChangeArrowheads="1"/>
            </p:cNvSpPr>
            <p:nvPr/>
          </p:nvSpPr>
          <p:spPr bwMode="auto">
            <a:xfrm>
              <a:off x="4512" y="3701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78216" name="Group 53"/>
            <p:cNvGrpSpPr>
              <a:grpSpLocks/>
            </p:cNvGrpSpPr>
            <p:nvPr/>
          </p:nvGrpSpPr>
          <p:grpSpPr bwMode="auto">
            <a:xfrm>
              <a:off x="3393" y="2837"/>
              <a:ext cx="1349" cy="864"/>
              <a:chOff x="2251" y="1008"/>
              <a:chExt cx="1349" cy="864"/>
            </a:xfrm>
          </p:grpSpPr>
          <p:sp>
            <p:nvSpPr>
              <p:cNvPr id="178232" name="Rectangle 54"/>
              <p:cNvSpPr>
                <a:spLocks noChangeArrowheads="1"/>
              </p:cNvSpPr>
              <p:nvPr/>
            </p:nvSpPr>
            <p:spPr bwMode="auto">
              <a:xfrm>
                <a:off x="2251" y="1008"/>
                <a:ext cx="1008" cy="384"/>
              </a:xfrm>
              <a:prstGeom prst="rect">
                <a:avLst/>
              </a:prstGeom>
              <a:noFill/>
              <a:ln w="381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33" name="Line 55"/>
              <p:cNvSpPr>
                <a:spLocks noChangeShapeType="1"/>
              </p:cNvSpPr>
              <p:nvPr/>
            </p:nvSpPr>
            <p:spPr bwMode="auto">
              <a:xfrm>
                <a:off x="2880" y="1392"/>
                <a:ext cx="72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17" name="Group 56"/>
            <p:cNvGrpSpPr>
              <a:grpSpLocks/>
            </p:cNvGrpSpPr>
            <p:nvPr/>
          </p:nvGrpSpPr>
          <p:grpSpPr bwMode="auto">
            <a:xfrm>
              <a:off x="4598" y="2981"/>
              <a:ext cx="240" cy="626"/>
              <a:chOff x="2308" y="1513"/>
              <a:chExt cx="1162" cy="2570"/>
            </a:xfrm>
          </p:grpSpPr>
          <p:grpSp>
            <p:nvGrpSpPr>
              <p:cNvPr id="178218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78226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7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8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9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0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1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8219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0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1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2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3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4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5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6" name="Group 97"/>
          <p:cNvGrpSpPr>
            <a:grpSpLocks/>
          </p:cNvGrpSpPr>
          <p:nvPr/>
        </p:nvGrpSpPr>
        <p:grpSpPr bwMode="auto">
          <a:xfrm>
            <a:off x="3749675" y="3233738"/>
            <a:ext cx="4251325" cy="1863725"/>
            <a:chOff x="2362" y="2037"/>
            <a:chExt cx="2678" cy="1174"/>
          </a:xfrm>
        </p:grpSpPr>
        <p:sp>
          <p:nvSpPr>
            <p:cNvPr id="178190" name="Freeform 72"/>
            <p:cNvSpPr>
              <a:spLocks/>
            </p:cNvSpPr>
            <p:nvPr/>
          </p:nvSpPr>
          <p:spPr bwMode="auto">
            <a:xfrm>
              <a:off x="2731" y="2037"/>
              <a:ext cx="2309" cy="1174"/>
            </a:xfrm>
            <a:custGeom>
              <a:avLst/>
              <a:gdLst>
                <a:gd name="T0" fmla="*/ 0 w 2309"/>
                <a:gd name="T1" fmla="*/ 269 h 1174"/>
                <a:gd name="T2" fmla="*/ 1023 w 2309"/>
                <a:gd name="T3" fmla="*/ 151 h 1174"/>
                <a:gd name="T4" fmla="*/ 2309 w 2309"/>
                <a:gd name="T5" fmla="*/ 1174 h 1174"/>
                <a:gd name="T6" fmla="*/ 0 60000 65536"/>
                <a:gd name="T7" fmla="*/ 0 60000 65536"/>
                <a:gd name="T8" fmla="*/ 0 60000 65536"/>
                <a:gd name="T9" fmla="*/ 0 w 2309"/>
                <a:gd name="T10" fmla="*/ 0 h 1174"/>
                <a:gd name="T11" fmla="*/ 2309 w 2309"/>
                <a:gd name="T12" fmla="*/ 1174 h 11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09" h="1174">
                  <a:moveTo>
                    <a:pt x="0" y="269"/>
                  </a:moveTo>
                  <a:cubicBezTo>
                    <a:pt x="170" y="249"/>
                    <a:pt x="638" y="0"/>
                    <a:pt x="1023" y="151"/>
                  </a:cubicBezTo>
                  <a:cubicBezTo>
                    <a:pt x="1407" y="151"/>
                    <a:pt x="2041" y="961"/>
                    <a:pt x="2309" y="117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8191" name="Group 73"/>
            <p:cNvGrpSpPr>
              <a:grpSpLocks/>
            </p:cNvGrpSpPr>
            <p:nvPr/>
          </p:nvGrpSpPr>
          <p:grpSpPr bwMode="auto">
            <a:xfrm>
              <a:off x="2362" y="2064"/>
              <a:ext cx="278" cy="672"/>
              <a:chOff x="864" y="465"/>
              <a:chExt cx="1046" cy="2358"/>
            </a:xfrm>
          </p:grpSpPr>
          <p:grpSp>
            <p:nvGrpSpPr>
              <p:cNvPr id="178192" name="Group 74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78195" name="Group 75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78197" name="Group 76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78204" name="Freeform 77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5" name="Freeform 78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6" name="Freeform 79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7" name="Freeform 80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8" name="Freeform 81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9" name="Freeform 82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78210" name="Group 83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78211" name="Freeform 8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2" name="Freeform 8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3" name="Freeform 8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4" name="Freeform 8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8198" name="Group 88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2" name="Oval 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3" name="Oval 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78199" name="Group 91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0" name="Oval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1" name="Oval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78196" name="Oval 94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78193" name="Freeform 95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4" name="Freeform 96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5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5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54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54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854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854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854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854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1192823"/>
            <a:ext cx="8991600" cy="5339171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sp>
        <p:nvSpPr>
          <p:cNvPr id="180227" name="Text Box 6"/>
          <p:cNvSpPr txBox="1">
            <a:spLocks noChangeArrowheads="1"/>
          </p:cNvSpPr>
          <p:nvPr/>
        </p:nvSpPr>
        <p:spPr bwMode="auto">
          <a:xfrm>
            <a:off x="593725" y="1543050"/>
            <a:ext cx="71167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Get a job at the Towers of Hanoi company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at level </a:t>
            </a:r>
            <a:r>
              <a:rPr lang="en-US" altLang="en-US"/>
              <a:t>n</a:t>
            </a:r>
            <a:r>
              <a:rPr lang="en-US" altLang="en-US" i="0"/>
              <a:t>=1,2,3,4,…..</a:t>
            </a:r>
          </a:p>
        </p:txBody>
      </p:sp>
      <p:sp>
        <p:nvSpPr>
          <p:cNvPr id="292872" name="Text Box 8"/>
          <p:cNvSpPr txBox="1">
            <a:spLocks noChangeArrowheads="1"/>
          </p:cNvSpPr>
          <p:nvPr/>
        </p:nvSpPr>
        <p:spPr bwMode="auto">
          <a:xfrm>
            <a:off x="593725" y="3143250"/>
            <a:ext cx="74342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Or get transferred in as the president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&amp; you decide what your vice president does.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28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28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872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sp>
        <p:nvSpPr>
          <p:cNvPr id="295940" name="Text Box 4"/>
          <p:cNvSpPr txBox="1">
            <a:spLocks noChangeArrowheads="1"/>
          </p:cNvSpPr>
          <p:nvPr/>
        </p:nvSpPr>
        <p:spPr bwMode="auto">
          <a:xfrm>
            <a:off x="365125" y="3625850"/>
            <a:ext cx="2773363" cy="222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Time: </a:t>
            </a:r>
            <a:br>
              <a:rPr lang="en-US" altLang="en-US" sz="2800" i="0"/>
            </a:br>
            <a:r>
              <a:rPr lang="en-US" altLang="en-US" sz="2800"/>
              <a:t>T</a:t>
            </a:r>
            <a:r>
              <a:rPr lang="en-US" altLang="en-US" sz="2800" i="0"/>
              <a:t>(1) = 1,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≈ 2(2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-2))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≈ 4(2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-3))</a:t>
            </a:r>
          </a:p>
        </p:txBody>
      </p:sp>
      <p:sp>
        <p:nvSpPr>
          <p:cNvPr id="295946" name="Rectangle 10"/>
          <p:cNvSpPr>
            <a:spLocks noChangeArrowheads="1"/>
          </p:cNvSpPr>
          <p:nvPr/>
        </p:nvSpPr>
        <p:spPr bwMode="auto">
          <a:xfrm>
            <a:off x="3228975" y="4502150"/>
            <a:ext cx="1557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cs typeface="Times New Roman" pitchFamily="18" charset="0"/>
              </a:rPr>
              <a:t>≈ </a:t>
            </a:r>
            <a:r>
              <a:rPr lang="en-US" altLang="en-US" sz="2800" i="0"/>
              <a:t>2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-1)</a:t>
            </a:r>
          </a:p>
        </p:txBody>
      </p:sp>
      <p:sp>
        <p:nvSpPr>
          <p:cNvPr id="295947" name="Rectangle 11"/>
          <p:cNvSpPr>
            <a:spLocks noChangeArrowheads="1"/>
          </p:cNvSpPr>
          <p:nvPr/>
        </p:nvSpPr>
        <p:spPr bwMode="auto">
          <a:xfrm>
            <a:off x="3224213" y="4900613"/>
            <a:ext cx="155733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4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-2)</a:t>
            </a:r>
          </a:p>
        </p:txBody>
      </p:sp>
      <p:sp>
        <p:nvSpPr>
          <p:cNvPr id="295948" name="Rectangle 12"/>
          <p:cNvSpPr>
            <a:spLocks noChangeArrowheads="1"/>
          </p:cNvSpPr>
          <p:nvPr/>
        </p:nvSpPr>
        <p:spPr bwMode="auto">
          <a:xfrm>
            <a:off x="3248025" y="5281613"/>
            <a:ext cx="15573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8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-3)</a:t>
            </a:r>
          </a:p>
        </p:txBody>
      </p:sp>
      <p:sp>
        <p:nvSpPr>
          <p:cNvPr id="295949" name="Rectangle 13"/>
          <p:cNvSpPr>
            <a:spLocks noChangeArrowheads="1"/>
          </p:cNvSpPr>
          <p:nvPr/>
        </p:nvSpPr>
        <p:spPr bwMode="auto">
          <a:xfrm>
            <a:off x="3248025" y="5738813"/>
            <a:ext cx="16049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2</a:t>
            </a:r>
            <a:r>
              <a:rPr lang="en-US" altLang="en-US" sz="2800" baseline="30000"/>
              <a:t>i</a:t>
            </a:r>
            <a:r>
              <a:rPr lang="en-US" altLang="en-US" sz="2800" i="0" baseline="30000"/>
              <a:t> 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-i)</a:t>
            </a:r>
          </a:p>
        </p:txBody>
      </p:sp>
      <p:sp>
        <p:nvSpPr>
          <p:cNvPr id="295950" name="Rectangle 14"/>
          <p:cNvSpPr>
            <a:spLocks noChangeArrowheads="1"/>
          </p:cNvSpPr>
          <p:nvPr/>
        </p:nvSpPr>
        <p:spPr bwMode="auto">
          <a:xfrm>
            <a:off x="3248025" y="6119813"/>
            <a:ext cx="97174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≈ 2</a:t>
            </a:r>
            <a:r>
              <a:rPr lang="en-US" altLang="en-US" sz="2800" baseline="30000" dirty="0"/>
              <a:t>n-1</a:t>
            </a:r>
          </a:p>
        </p:txBody>
      </p:sp>
      <p:sp>
        <p:nvSpPr>
          <p:cNvPr id="295951" name="Rectangle 15"/>
          <p:cNvSpPr>
            <a:spLocks noChangeArrowheads="1"/>
          </p:cNvSpPr>
          <p:nvPr/>
        </p:nvSpPr>
        <p:spPr bwMode="auto">
          <a:xfrm>
            <a:off x="1363663" y="4479925"/>
            <a:ext cx="1847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1 + 2T(n-1)</a:t>
            </a:r>
          </a:p>
        </p:txBody>
      </p:sp>
      <p:pic>
        <p:nvPicPr>
          <p:cNvPr id="181258" name="Picture 18" descr="02-15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295400"/>
            <a:ext cx="4953000" cy="267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59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59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59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59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59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59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59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59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959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959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959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959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946" grpId="0"/>
      <p:bldP spid="295947" grpId="0"/>
      <p:bldP spid="295948" grpId="0"/>
      <p:bldP spid="295949" grpId="0"/>
      <p:bldP spid="295950" grpId="0"/>
      <p:bldP spid="295951" grpId="0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8" name="Picture 100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3359776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8179" name="Object 10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049605410"/>
              </p:ext>
            </p:extLst>
          </p:nvPr>
        </p:nvGraphicFramePr>
        <p:xfrm>
          <a:off x="3200400" y="1911976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8179" name="Object 10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1911976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8180" name="Picture 102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826626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8181" name="Picture 103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64176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185" name="Rectangle 33"/>
          <p:cNvSpPr>
            <a:spLocks noChangeArrowheads="1"/>
          </p:cNvSpPr>
          <p:nvPr/>
        </p:nvSpPr>
        <p:spPr bwMode="auto">
          <a:xfrm>
            <a:off x="5349875" y="2292976"/>
            <a:ext cx="16002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9" name="Group 36"/>
          <p:cNvGrpSpPr>
            <a:grpSpLocks/>
          </p:cNvGrpSpPr>
          <p:nvPr/>
        </p:nvGrpSpPr>
        <p:grpSpPr bwMode="auto">
          <a:xfrm>
            <a:off x="3573463" y="921376"/>
            <a:ext cx="2141537" cy="1371600"/>
            <a:chOff x="2251" y="1008"/>
            <a:chExt cx="1349" cy="864"/>
          </a:xfrm>
        </p:grpSpPr>
        <p:sp>
          <p:nvSpPr>
            <p:cNvPr id="178248" name="Rectangle 34"/>
            <p:cNvSpPr>
              <a:spLocks noChangeArrowheads="1"/>
            </p:cNvSpPr>
            <p:nvPr/>
          </p:nvSpPr>
          <p:spPr bwMode="auto">
            <a:xfrm>
              <a:off x="2251" y="1008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9" name="Line 35"/>
            <p:cNvSpPr>
              <a:spLocks noChangeShapeType="1"/>
            </p:cNvSpPr>
            <p:nvPr/>
          </p:nvSpPr>
          <p:spPr bwMode="auto">
            <a:xfrm>
              <a:off x="2880" y="1392"/>
              <a:ext cx="72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37"/>
          <p:cNvGrpSpPr>
            <a:grpSpLocks/>
          </p:cNvGrpSpPr>
          <p:nvPr/>
        </p:nvGrpSpPr>
        <p:grpSpPr bwMode="auto">
          <a:xfrm>
            <a:off x="5486400" y="1149976"/>
            <a:ext cx="381000" cy="993775"/>
            <a:chOff x="2308" y="1513"/>
            <a:chExt cx="1162" cy="2570"/>
          </a:xfrm>
        </p:grpSpPr>
        <p:grpSp>
          <p:nvGrpSpPr>
            <p:cNvPr id="178234" name="Group 3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78242" name="Freeform 3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3" name="Freeform 4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4" name="Freeform 4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5" name="Freeform 4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6" name="Freeform 4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7" name="Freeform 4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8235" name="Freeform 4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6" name="Freeform 4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7" name="Oval 4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8" name="Oval 4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9" name="Oval 4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0" name="Oval 5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1" name="Oval 5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" name="Group 71"/>
          <p:cNvGrpSpPr>
            <a:grpSpLocks/>
          </p:cNvGrpSpPr>
          <p:nvPr/>
        </p:nvGrpSpPr>
        <p:grpSpPr bwMode="auto">
          <a:xfrm>
            <a:off x="5386388" y="3824914"/>
            <a:ext cx="3376612" cy="1981200"/>
            <a:chOff x="3393" y="2837"/>
            <a:chExt cx="2127" cy="1248"/>
          </a:xfrm>
        </p:grpSpPr>
        <p:sp>
          <p:nvSpPr>
            <p:cNvPr id="178215" name="Rectangle 52"/>
            <p:cNvSpPr>
              <a:spLocks noChangeArrowheads="1"/>
            </p:cNvSpPr>
            <p:nvPr/>
          </p:nvSpPr>
          <p:spPr bwMode="auto">
            <a:xfrm>
              <a:off x="4512" y="3701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78216" name="Group 53"/>
            <p:cNvGrpSpPr>
              <a:grpSpLocks/>
            </p:cNvGrpSpPr>
            <p:nvPr/>
          </p:nvGrpSpPr>
          <p:grpSpPr bwMode="auto">
            <a:xfrm>
              <a:off x="3393" y="2837"/>
              <a:ext cx="1349" cy="864"/>
              <a:chOff x="2251" y="1008"/>
              <a:chExt cx="1349" cy="864"/>
            </a:xfrm>
          </p:grpSpPr>
          <p:sp>
            <p:nvSpPr>
              <p:cNvPr id="178232" name="Rectangle 54"/>
              <p:cNvSpPr>
                <a:spLocks noChangeArrowheads="1"/>
              </p:cNvSpPr>
              <p:nvPr/>
            </p:nvSpPr>
            <p:spPr bwMode="auto">
              <a:xfrm>
                <a:off x="2251" y="1008"/>
                <a:ext cx="1008" cy="384"/>
              </a:xfrm>
              <a:prstGeom prst="rect">
                <a:avLst/>
              </a:prstGeom>
              <a:noFill/>
              <a:ln w="381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33" name="Line 55"/>
              <p:cNvSpPr>
                <a:spLocks noChangeShapeType="1"/>
              </p:cNvSpPr>
              <p:nvPr/>
            </p:nvSpPr>
            <p:spPr bwMode="auto">
              <a:xfrm>
                <a:off x="2880" y="1392"/>
                <a:ext cx="72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17" name="Group 56"/>
            <p:cNvGrpSpPr>
              <a:grpSpLocks/>
            </p:cNvGrpSpPr>
            <p:nvPr/>
          </p:nvGrpSpPr>
          <p:grpSpPr bwMode="auto">
            <a:xfrm>
              <a:off x="4598" y="2981"/>
              <a:ext cx="240" cy="626"/>
              <a:chOff x="2308" y="1513"/>
              <a:chExt cx="1162" cy="2570"/>
            </a:xfrm>
          </p:grpSpPr>
          <p:grpSp>
            <p:nvGrpSpPr>
              <p:cNvPr id="178218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78226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7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8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9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0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1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8219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0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1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2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3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4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5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6" name="Group 97"/>
          <p:cNvGrpSpPr>
            <a:grpSpLocks/>
          </p:cNvGrpSpPr>
          <p:nvPr/>
        </p:nvGrpSpPr>
        <p:grpSpPr bwMode="auto">
          <a:xfrm>
            <a:off x="3749675" y="2554914"/>
            <a:ext cx="4251325" cy="1863725"/>
            <a:chOff x="2362" y="2037"/>
            <a:chExt cx="2678" cy="1174"/>
          </a:xfrm>
        </p:grpSpPr>
        <p:sp>
          <p:nvSpPr>
            <p:cNvPr id="178190" name="Freeform 72"/>
            <p:cNvSpPr>
              <a:spLocks/>
            </p:cNvSpPr>
            <p:nvPr/>
          </p:nvSpPr>
          <p:spPr bwMode="auto">
            <a:xfrm>
              <a:off x="2731" y="2037"/>
              <a:ext cx="2309" cy="1174"/>
            </a:xfrm>
            <a:custGeom>
              <a:avLst/>
              <a:gdLst>
                <a:gd name="T0" fmla="*/ 0 w 2309"/>
                <a:gd name="T1" fmla="*/ 269 h 1174"/>
                <a:gd name="T2" fmla="*/ 1023 w 2309"/>
                <a:gd name="T3" fmla="*/ 151 h 1174"/>
                <a:gd name="T4" fmla="*/ 2309 w 2309"/>
                <a:gd name="T5" fmla="*/ 1174 h 1174"/>
                <a:gd name="T6" fmla="*/ 0 60000 65536"/>
                <a:gd name="T7" fmla="*/ 0 60000 65536"/>
                <a:gd name="T8" fmla="*/ 0 60000 65536"/>
                <a:gd name="T9" fmla="*/ 0 w 2309"/>
                <a:gd name="T10" fmla="*/ 0 h 1174"/>
                <a:gd name="T11" fmla="*/ 2309 w 2309"/>
                <a:gd name="T12" fmla="*/ 1174 h 11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09" h="1174">
                  <a:moveTo>
                    <a:pt x="0" y="269"/>
                  </a:moveTo>
                  <a:cubicBezTo>
                    <a:pt x="170" y="249"/>
                    <a:pt x="638" y="0"/>
                    <a:pt x="1023" y="151"/>
                  </a:cubicBezTo>
                  <a:cubicBezTo>
                    <a:pt x="1407" y="151"/>
                    <a:pt x="2041" y="961"/>
                    <a:pt x="2309" y="117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8191" name="Group 73"/>
            <p:cNvGrpSpPr>
              <a:grpSpLocks/>
            </p:cNvGrpSpPr>
            <p:nvPr/>
          </p:nvGrpSpPr>
          <p:grpSpPr bwMode="auto">
            <a:xfrm>
              <a:off x="2362" y="2064"/>
              <a:ext cx="278" cy="672"/>
              <a:chOff x="864" y="465"/>
              <a:chExt cx="1046" cy="2358"/>
            </a:xfrm>
          </p:grpSpPr>
          <p:grpSp>
            <p:nvGrpSpPr>
              <p:cNvPr id="178192" name="Group 74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78195" name="Group 75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78197" name="Group 76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78204" name="Freeform 77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5" name="Freeform 78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6" name="Freeform 79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7" name="Freeform 80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8" name="Freeform 81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9" name="Freeform 82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78210" name="Group 83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78211" name="Freeform 8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2" name="Freeform 8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3" name="Freeform 8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4" name="Freeform 8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8198" name="Group 88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2" name="Oval 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3" name="Oval 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78199" name="Group 91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0" name="Oval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1" name="Oval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78196" name="Oval 94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78193" name="Freeform 95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4" name="Freeform 96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7" name="AutoShape 33"/>
          <p:cNvSpPr>
            <a:spLocks noChangeArrowheads="1"/>
          </p:cNvSpPr>
          <p:nvPr/>
        </p:nvSpPr>
        <p:spPr bwMode="auto">
          <a:xfrm>
            <a:off x="152400" y="616576"/>
            <a:ext cx="2667000" cy="1984404"/>
          </a:xfrm>
          <a:prstGeom prst="wedgeRoundRectCallout">
            <a:avLst>
              <a:gd name="adj1" fmla="val 138500"/>
              <a:gd name="adj2" fmla="val -10872"/>
              <a:gd name="adj3" fmla="val 16667"/>
            </a:avLst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It takes 2</a:t>
            </a:r>
            <a:r>
              <a:rPr lang="en-US" altLang="en-US" sz="2800" i="0" baseline="30000" dirty="0"/>
              <a:t>n-1</a:t>
            </a:r>
            <a:r>
              <a:rPr lang="en-US" altLang="en-US" sz="2800" i="0" dirty="0"/>
              <a:t>-1 moves to complete my task.</a:t>
            </a:r>
          </a:p>
        </p:txBody>
      </p:sp>
      <p:sp>
        <p:nvSpPr>
          <p:cNvPr id="98" name="AutoShape 33"/>
          <p:cNvSpPr>
            <a:spLocks noChangeArrowheads="1"/>
          </p:cNvSpPr>
          <p:nvPr/>
        </p:nvSpPr>
        <p:spPr bwMode="auto">
          <a:xfrm>
            <a:off x="187569" y="2981980"/>
            <a:ext cx="2514600" cy="755796"/>
          </a:xfrm>
          <a:prstGeom prst="wedgeRoundRectCallout">
            <a:avLst>
              <a:gd name="adj1" fmla="val 85820"/>
              <a:gd name="adj2" fmla="val -62058"/>
              <a:gd name="adj3" fmla="val 16667"/>
            </a:avLst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 move one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905000" y="6334780"/>
            <a:ext cx="213140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i="0" dirty="0"/>
              <a:t>Total  =  2</a:t>
            </a:r>
            <a:r>
              <a:rPr lang="en-US" altLang="en-US" i="0" baseline="30000" dirty="0"/>
              <a:t>n</a:t>
            </a:r>
            <a:r>
              <a:rPr lang="en-US" altLang="en-US" i="0" dirty="0"/>
              <a:t>-1</a:t>
            </a:r>
          </a:p>
        </p:txBody>
      </p:sp>
      <p:sp>
        <p:nvSpPr>
          <p:cNvPr id="101" name="AutoShape 33"/>
          <p:cNvSpPr>
            <a:spLocks noChangeArrowheads="1"/>
          </p:cNvSpPr>
          <p:nvPr/>
        </p:nvSpPr>
        <p:spPr bwMode="auto">
          <a:xfrm>
            <a:off x="152400" y="4038600"/>
            <a:ext cx="2667000" cy="1984404"/>
          </a:xfrm>
          <a:prstGeom prst="wedgeRoundRectCallout">
            <a:avLst>
              <a:gd name="adj1" fmla="val 129357"/>
              <a:gd name="adj2" fmla="val -33604"/>
              <a:gd name="adj3" fmla="val 16667"/>
            </a:avLst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It takes 2</a:t>
            </a:r>
            <a:r>
              <a:rPr lang="en-US" altLang="en-US" sz="2800" i="0" baseline="30000" dirty="0"/>
              <a:t>n-1</a:t>
            </a:r>
            <a:r>
              <a:rPr lang="en-US" altLang="en-US" sz="2800" i="0" dirty="0"/>
              <a:t>-1 moves to complete my task.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3886200" y="6334780"/>
            <a:ext cx="3843393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i="0" dirty="0"/>
              <a:t>=  (2</a:t>
            </a:r>
            <a:r>
              <a:rPr lang="en-US" altLang="en-US" i="0" baseline="30000" dirty="0"/>
              <a:t>n-1</a:t>
            </a:r>
            <a:r>
              <a:rPr lang="en-US" altLang="en-US" i="0" dirty="0"/>
              <a:t>-1)  +  1 + (2</a:t>
            </a:r>
            <a:r>
              <a:rPr lang="en-US" altLang="en-US" i="0" baseline="30000" dirty="0"/>
              <a:t>n-1</a:t>
            </a:r>
            <a:r>
              <a:rPr lang="en-US" altLang="en-US" i="0" dirty="0"/>
              <a:t>-1) </a:t>
            </a:r>
          </a:p>
        </p:txBody>
      </p:sp>
      <p:sp>
        <p:nvSpPr>
          <p:cNvPr id="10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</p:spTree>
    <p:extLst>
      <p:ext uri="{BB962C8B-B14F-4D97-AF65-F5344CB8AC3E}">
        <p14:creationId xmlns:p14="http://schemas.microsoft.com/office/powerpoint/2010/main" val="336209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100" grpId="0"/>
      <p:bldP spid="101" grpId="0" animBg="1"/>
      <p:bldP spid="102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>
                <a:solidFill>
                  <a:schemeClr val="accent2"/>
                </a:solidFill>
              </a:rPr>
              <a:t>T(n) =</a:t>
            </a:r>
            <a:r>
              <a:rPr lang="en-US" altLang="en-US" sz="3600">
                <a:solidFill>
                  <a:schemeClr val="accent2"/>
                </a:solidFill>
              </a:rPr>
              <a:t> </a:t>
            </a:r>
            <a:r>
              <a:rPr lang="en-CA" altLang="en-US" sz="3600">
                <a:solidFill>
                  <a:schemeClr val="accent2"/>
                </a:solidFill>
              </a:rPr>
              <a:t>aT(n-b)+f(n)</a:t>
            </a:r>
          </a:p>
        </p:txBody>
      </p:sp>
      <p:sp>
        <p:nvSpPr>
          <p:cNvPr id="182275" name="Rectangle 3"/>
          <p:cNvSpPr>
            <a:spLocks noChangeArrowheads="1"/>
          </p:cNvSpPr>
          <p:nvPr/>
        </p:nvSpPr>
        <p:spPr bwMode="auto">
          <a:xfrm>
            <a:off x="76200" y="5284788"/>
            <a:ext cx="1219200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h = ?</a:t>
            </a:r>
            <a:endParaRPr lang="en-CA" altLang="en-US" sz="2400" i="0"/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2613025" y="3462338"/>
            <a:ext cx="1527175" cy="2278062"/>
            <a:chOff x="1646" y="2181"/>
            <a:chExt cx="962" cy="1435"/>
          </a:xfrm>
        </p:grpSpPr>
        <p:sp>
          <p:nvSpPr>
            <p:cNvPr id="182411" name="Rectangle 5"/>
            <p:cNvSpPr>
              <a:spLocks noChangeArrowheads="1"/>
            </p:cNvSpPr>
            <p:nvPr/>
          </p:nvSpPr>
          <p:spPr bwMode="auto">
            <a:xfrm>
              <a:off x="1646" y="3329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n-hb</a:t>
              </a:r>
              <a:endParaRPr lang="en-CA" altLang="en-US" sz="2000" i="0" baseline="30000"/>
            </a:p>
          </p:txBody>
        </p:sp>
        <p:sp>
          <p:nvSpPr>
            <p:cNvPr id="182412" name="Rectangle 6"/>
            <p:cNvSpPr>
              <a:spLocks noChangeArrowheads="1"/>
            </p:cNvSpPr>
            <p:nvPr/>
          </p:nvSpPr>
          <p:spPr bwMode="auto">
            <a:xfrm>
              <a:off x="1646" y="3042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13" name="Rectangle 7"/>
            <p:cNvSpPr>
              <a:spLocks noChangeArrowheads="1"/>
            </p:cNvSpPr>
            <p:nvPr/>
          </p:nvSpPr>
          <p:spPr bwMode="auto">
            <a:xfrm>
              <a:off x="1646" y="2755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n-ib</a:t>
              </a:r>
              <a:endParaRPr lang="en-CA" altLang="en-US" sz="2000" i="0" baseline="30000"/>
            </a:p>
          </p:txBody>
        </p:sp>
        <p:sp>
          <p:nvSpPr>
            <p:cNvPr id="182414" name="Rectangle 8"/>
            <p:cNvSpPr>
              <a:spLocks noChangeArrowheads="1"/>
            </p:cNvSpPr>
            <p:nvPr/>
          </p:nvSpPr>
          <p:spPr bwMode="auto">
            <a:xfrm>
              <a:off x="1646" y="2468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15" name="Rectangle 9"/>
            <p:cNvSpPr>
              <a:spLocks noChangeArrowheads="1"/>
            </p:cNvSpPr>
            <p:nvPr/>
          </p:nvSpPr>
          <p:spPr bwMode="auto">
            <a:xfrm>
              <a:off x="1646" y="2181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n-2b</a:t>
              </a:r>
              <a:endParaRPr lang="en-CA" altLang="en-US" sz="2000" i="0" baseline="30000"/>
            </a:p>
          </p:txBody>
        </p:sp>
      </p:grpSp>
      <p:sp>
        <p:nvSpPr>
          <p:cNvPr id="620554" name="Rectangle 10"/>
          <p:cNvSpPr>
            <a:spLocks noChangeArrowheads="1"/>
          </p:cNvSpPr>
          <p:nvPr/>
        </p:nvSpPr>
        <p:spPr bwMode="auto">
          <a:xfrm>
            <a:off x="2613025" y="3006725"/>
            <a:ext cx="1527175" cy="455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i="0"/>
              <a:t>n-b</a:t>
            </a:r>
            <a:endParaRPr lang="en-CA" altLang="en-US" sz="2000" i="0" baseline="30000"/>
          </a:p>
        </p:txBody>
      </p: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4140200" y="2551113"/>
            <a:ext cx="1701800" cy="3189287"/>
            <a:chOff x="2608" y="1607"/>
            <a:chExt cx="1072" cy="2009"/>
          </a:xfrm>
        </p:grpSpPr>
        <p:sp>
          <p:nvSpPr>
            <p:cNvPr id="182404" name="Rectangle 12"/>
            <p:cNvSpPr>
              <a:spLocks noChangeArrowheads="1"/>
            </p:cNvSpPr>
            <p:nvPr/>
          </p:nvSpPr>
          <p:spPr bwMode="auto">
            <a:xfrm>
              <a:off x="2608" y="3329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T(0)</a:t>
              </a:r>
              <a:endParaRPr lang="en-CA" altLang="en-US" sz="2000" i="0"/>
            </a:p>
          </p:txBody>
        </p:sp>
        <p:sp>
          <p:nvSpPr>
            <p:cNvPr id="182405" name="Rectangle 13"/>
            <p:cNvSpPr>
              <a:spLocks noChangeArrowheads="1"/>
            </p:cNvSpPr>
            <p:nvPr/>
          </p:nvSpPr>
          <p:spPr bwMode="auto">
            <a:xfrm>
              <a:off x="2608" y="3042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06" name="Rectangle 14"/>
            <p:cNvSpPr>
              <a:spLocks noChangeArrowheads="1"/>
            </p:cNvSpPr>
            <p:nvPr/>
          </p:nvSpPr>
          <p:spPr bwMode="auto">
            <a:xfrm>
              <a:off x="2608" y="2755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f(n-ib)</a:t>
              </a:r>
              <a:endParaRPr lang="en-CA" altLang="en-US" sz="2400" i="0"/>
            </a:p>
          </p:txBody>
        </p:sp>
        <p:sp>
          <p:nvSpPr>
            <p:cNvPr id="182407" name="Rectangle 15"/>
            <p:cNvSpPr>
              <a:spLocks noChangeArrowheads="1"/>
            </p:cNvSpPr>
            <p:nvPr/>
          </p:nvSpPr>
          <p:spPr bwMode="auto">
            <a:xfrm>
              <a:off x="2608" y="2468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08" name="Rectangle 16"/>
            <p:cNvSpPr>
              <a:spLocks noChangeArrowheads="1"/>
            </p:cNvSpPr>
            <p:nvPr/>
          </p:nvSpPr>
          <p:spPr bwMode="auto">
            <a:xfrm>
              <a:off x="2608" y="2181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f(n-2b)</a:t>
              </a:r>
              <a:endParaRPr lang="en-CA" altLang="en-US" sz="2000" i="0"/>
            </a:p>
          </p:txBody>
        </p:sp>
        <p:sp>
          <p:nvSpPr>
            <p:cNvPr id="182409" name="Rectangle 17"/>
            <p:cNvSpPr>
              <a:spLocks noChangeArrowheads="1"/>
            </p:cNvSpPr>
            <p:nvPr/>
          </p:nvSpPr>
          <p:spPr bwMode="auto">
            <a:xfrm>
              <a:off x="2608" y="1894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f(n-b)</a:t>
              </a:r>
              <a:endParaRPr lang="en-CA" altLang="en-US" sz="2000" i="0"/>
            </a:p>
          </p:txBody>
        </p:sp>
        <p:sp>
          <p:nvSpPr>
            <p:cNvPr id="182410" name="Rectangle 18"/>
            <p:cNvSpPr>
              <a:spLocks noChangeArrowheads="1"/>
            </p:cNvSpPr>
            <p:nvPr/>
          </p:nvSpPr>
          <p:spPr bwMode="auto">
            <a:xfrm>
              <a:off x="2608" y="1607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f(n)</a:t>
              </a:r>
              <a:endParaRPr lang="en-CA" altLang="en-US" sz="2000" i="0"/>
            </a:p>
          </p:txBody>
        </p:sp>
      </p:grpSp>
      <p:sp>
        <p:nvSpPr>
          <p:cNvPr id="620563" name="Rectangle 19"/>
          <p:cNvSpPr>
            <a:spLocks noChangeArrowheads="1"/>
          </p:cNvSpPr>
          <p:nvPr/>
        </p:nvSpPr>
        <p:spPr bwMode="auto">
          <a:xfrm>
            <a:off x="2613025" y="2551113"/>
            <a:ext cx="1527175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n</a:t>
            </a:r>
            <a:endParaRPr lang="en-CA" altLang="en-US" sz="2400" i="0"/>
          </a:p>
        </p:txBody>
      </p:sp>
      <p:sp>
        <p:nvSpPr>
          <p:cNvPr id="182280" name="Rectangle 20"/>
          <p:cNvSpPr>
            <a:spLocks noChangeArrowheads="1"/>
          </p:cNvSpPr>
          <p:nvPr/>
        </p:nvSpPr>
        <p:spPr bwMode="auto">
          <a:xfrm>
            <a:off x="7253288" y="1219200"/>
            <a:ext cx="1814512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 in Level</a:t>
            </a:r>
            <a:endParaRPr lang="en-CA" altLang="en-US" sz="2400" i="0"/>
          </a:p>
        </p:txBody>
      </p:sp>
      <p:sp>
        <p:nvSpPr>
          <p:cNvPr id="182281" name="Rectangle 21"/>
          <p:cNvSpPr>
            <a:spLocks noChangeArrowheads="1"/>
          </p:cNvSpPr>
          <p:nvPr/>
        </p:nvSpPr>
        <p:spPr bwMode="auto">
          <a:xfrm>
            <a:off x="5842000" y="1219200"/>
            <a:ext cx="1411288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# stack frames</a:t>
            </a:r>
            <a:endParaRPr lang="en-CA" altLang="en-US" sz="2400" i="0"/>
          </a:p>
        </p:txBody>
      </p:sp>
      <p:sp>
        <p:nvSpPr>
          <p:cNvPr id="182282" name="Rectangle 22"/>
          <p:cNvSpPr>
            <a:spLocks noChangeArrowheads="1"/>
          </p:cNvSpPr>
          <p:nvPr/>
        </p:nvSpPr>
        <p:spPr bwMode="auto">
          <a:xfrm>
            <a:off x="4140200" y="1219200"/>
            <a:ext cx="1701800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in stack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frame </a:t>
            </a:r>
            <a:endParaRPr lang="en-CA" altLang="en-US" sz="2400" i="0"/>
          </a:p>
        </p:txBody>
      </p:sp>
      <p:sp>
        <p:nvSpPr>
          <p:cNvPr id="182283" name="Rectangle 23"/>
          <p:cNvSpPr>
            <a:spLocks noChangeArrowheads="1"/>
          </p:cNvSpPr>
          <p:nvPr/>
        </p:nvSpPr>
        <p:spPr bwMode="auto">
          <a:xfrm>
            <a:off x="2613025" y="1219200"/>
            <a:ext cx="1527175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Instance</a:t>
            </a:r>
          </a:p>
          <a:p>
            <a:pPr algn="ctr" eaLnBrk="1" hangingPunct="1">
              <a:buFontTx/>
              <a:buNone/>
            </a:pPr>
            <a:r>
              <a:rPr lang="en-US" altLang="en-US" sz="2400" i="0"/>
              <a:t>size</a:t>
            </a:r>
            <a:endParaRPr lang="en-CA" altLang="en-US" sz="2400" i="0"/>
          </a:p>
        </p:txBody>
      </p:sp>
      <p:sp>
        <p:nvSpPr>
          <p:cNvPr id="182284" name="Line 24"/>
          <p:cNvSpPr>
            <a:spLocks noChangeShapeType="1"/>
          </p:cNvSpPr>
          <p:nvPr/>
        </p:nvSpPr>
        <p:spPr bwMode="auto">
          <a:xfrm>
            <a:off x="76200" y="12192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5" name="Line 25"/>
          <p:cNvSpPr>
            <a:spLocks noChangeShapeType="1"/>
          </p:cNvSpPr>
          <p:nvPr/>
        </p:nvSpPr>
        <p:spPr bwMode="auto">
          <a:xfrm>
            <a:off x="76200" y="255111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6" name="Line 26"/>
          <p:cNvSpPr>
            <a:spLocks noChangeShapeType="1"/>
          </p:cNvSpPr>
          <p:nvPr/>
        </p:nvSpPr>
        <p:spPr bwMode="auto">
          <a:xfrm>
            <a:off x="76200" y="3006725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7" name="Line 27"/>
          <p:cNvSpPr>
            <a:spLocks noChangeShapeType="1"/>
          </p:cNvSpPr>
          <p:nvPr/>
        </p:nvSpPr>
        <p:spPr bwMode="auto">
          <a:xfrm>
            <a:off x="76200" y="346233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8" name="Line 28"/>
          <p:cNvSpPr>
            <a:spLocks noChangeShapeType="1"/>
          </p:cNvSpPr>
          <p:nvPr/>
        </p:nvSpPr>
        <p:spPr bwMode="auto">
          <a:xfrm>
            <a:off x="76200" y="3917950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9" name="Line 29"/>
          <p:cNvSpPr>
            <a:spLocks noChangeShapeType="1"/>
          </p:cNvSpPr>
          <p:nvPr/>
        </p:nvSpPr>
        <p:spPr bwMode="auto">
          <a:xfrm>
            <a:off x="76200" y="437356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0" name="Line 30"/>
          <p:cNvSpPr>
            <a:spLocks noChangeShapeType="1"/>
          </p:cNvSpPr>
          <p:nvPr/>
        </p:nvSpPr>
        <p:spPr bwMode="auto">
          <a:xfrm>
            <a:off x="76200" y="4829175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1" name="Line 31"/>
          <p:cNvSpPr>
            <a:spLocks noChangeShapeType="1"/>
          </p:cNvSpPr>
          <p:nvPr/>
        </p:nvSpPr>
        <p:spPr bwMode="auto">
          <a:xfrm>
            <a:off x="76200" y="528478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2" name="Line 32"/>
          <p:cNvSpPr>
            <a:spLocks noChangeShapeType="1"/>
          </p:cNvSpPr>
          <p:nvPr/>
        </p:nvSpPr>
        <p:spPr bwMode="auto">
          <a:xfrm>
            <a:off x="76200" y="57404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3" name="Line 33"/>
          <p:cNvSpPr>
            <a:spLocks noChangeShapeType="1"/>
          </p:cNvSpPr>
          <p:nvPr/>
        </p:nvSpPr>
        <p:spPr bwMode="auto">
          <a:xfrm>
            <a:off x="762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4" name="Line 34"/>
          <p:cNvSpPr>
            <a:spLocks noChangeShapeType="1"/>
          </p:cNvSpPr>
          <p:nvPr/>
        </p:nvSpPr>
        <p:spPr bwMode="auto">
          <a:xfrm>
            <a:off x="12954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5" name="Line 35"/>
          <p:cNvSpPr>
            <a:spLocks noChangeShapeType="1"/>
          </p:cNvSpPr>
          <p:nvPr/>
        </p:nvSpPr>
        <p:spPr bwMode="auto">
          <a:xfrm>
            <a:off x="2613025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6" name="Line 36"/>
          <p:cNvSpPr>
            <a:spLocks noChangeShapeType="1"/>
          </p:cNvSpPr>
          <p:nvPr/>
        </p:nvSpPr>
        <p:spPr bwMode="auto">
          <a:xfrm>
            <a:off x="41402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7" name="Line 37"/>
          <p:cNvSpPr>
            <a:spLocks noChangeShapeType="1"/>
          </p:cNvSpPr>
          <p:nvPr/>
        </p:nvSpPr>
        <p:spPr bwMode="auto">
          <a:xfrm>
            <a:off x="58420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8" name="Line 38"/>
          <p:cNvSpPr>
            <a:spLocks noChangeShapeType="1"/>
          </p:cNvSpPr>
          <p:nvPr/>
        </p:nvSpPr>
        <p:spPr bwMode="auto">
          <a:xfrm>
            <a:off x="7253288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9" name="Line 39"/>
          <p:cNvSpPr>
            <a:spLocks noChangeShapeType="1"/>
          </p:cNvSpPr>
          <p:nvPr/>
        </p:nvSpPr>
        <p:spPr bwMode="auto">
          <a:xfrm>
            <a:off x="90678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grpSp>
        <p:nvGrpSpPr>
          <p:cNvPr id="182300" name="Group 40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182370" name="Oval 41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1" name="Oval 42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2" name="Oval 43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3" name="Oval 44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4" name="Oval 45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5" name="Oval 46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6" name="Oval 47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7" name="Oval 48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8" name="Oval 49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9" name="Oval 50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0" name="Oval 51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1" name="Oval 52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2" name="Oval 53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3" name="Oval 54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4" name="Oval 55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5" name="Oval 56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6" name="Rectangle 57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7" name="Oval 58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8" name="Oval 59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9" name="Oval 60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0" name="Oval 61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1" name="Oval 62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2" name="Oval 63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3" name="Oval 64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4" name="Oval 65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5" name="Oval 66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6" name="Oval 67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7" name="Oval 68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8" name="Oval 69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9" name="Oval 70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0" name="Oval 71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1" name="Oval 72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2" name="Oval 73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3" name="Rectangle 74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5" name="Group 75"/>
          <p:cNvGrpSpPr>
            <a:grpSpLocks/>
          </p:cNvGrpSpPr>
          <p:nvPr/>
        </p:nvGrpSpPr>
        <p:grpSpPr bwMode="auto">
          <a:xfrm>
            <a:off x="5842000" y="2551113"/>
            <a:ext cx="1411288" cy="3189287"/>
            <a:chOff x="3680" y="1607"/>
            <a:chExt cx="889" cy="2009"/>
          </a:xfrm>
        </p:grpSpPr>
        <p:sp>
          <p:nvSpPr>
            <p:cNvPr id="182362" name="Rectangle 76"/>
            <p:cNvSpPr>
              <a:spLocks noChangeArrowheads="1"/>
            </p:cNvSpPr>
            <p:nvPr/>
          </p:nvSpPr>
          <p:spPr bwMode="auto">
            <a:xfrm>
              <a:off x="3680" y="3329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 </a:t>
              </a:r>
            </a:p>
          </p:txBody>
        </p:sp>
        <p:sp>
          <p:nvSpPr>
            <p:cNvPr id="182363" name="Rectangle 77"/>
            <p:cNvSpPr>
              <a:spLocks noChangeArrowheads="1"/>
            </p:cNvSpPr>
            <p:nvPr/>
          </p:nvSpPr>
          <p:spPr bwMode="auto">
            <a:xfrm>
              <a:off x="3680" y="3042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64" name="Rectangle 78"/>
            <p:cNvSpPr>
              <a:spLocks noChangeArrowheads="1"/>
            </p:cNvSpPr>
            <p:nvPr/>
          </p:nvSpPr>
          <p:spPr bwMode="auto">
            <a:xfrm>
              <a:off x="3680" y="2755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</a:t>
              </a:r>
              <a:r>
                <a:rPr lang="en-US" altLang="en-US" sz="2400" i="0" baseline="30000"/>
                <a:t>i</a:t>
              </a:r>
              <a:endParaRPr lang="en-CA" altLang="en-US" sz="2400" i="0" baseline="30000"/>
            </a:p>
          </p:txBody>
        </p:sp>
        <p:sp>
          <p:nvSpPr>
            <p:cNvPr id="182365" name="Rectangle 79"/>
            <p:cNvSpPr>
              <a:spLocks noChangeArrowheads="1"/>
            </p:cNvSpPr>
            <p:nvPr/>
          </p:nvSpPr>
          <p:spPr bwMode="auto">
            <a:xfrm>
              <a:off x="3680" y="2468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66" name="Rectangle 80"/>
            <p:cNvSpPr>
              <a:spLocks noChangeArrowheads="1"/>
            </p:cNvSpPr>
            <p:nvPr/>
          </p:nvSpPr>
          <p:spPr bwMode="auto">
            <a:xfrm>
              <a:off x="3680" y="2181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</a:t>
              </a:r>
              <a:r>
                <a:rPr lang="en-US" altLang="en-US" sz="2400" i="0" baseline="30000"/>
                <a:t>2</a:t>
              </a:r>
              <a:endParaRPr lang="en-CA" altLang="en-US" sz="2400" i="0" baseline="30000"/>
            </a:p>
          </p:txBody>
        </p:sp>
        <p:sp>
          <p:nvSpPr>
            <p:cNvPr id="182367" name="Rectangle 81"/>
            <p:cNvSpPr>
              <a:spLocks noChangeArrowheads="1"/>
            </p:cNvSpPr>
            <p:nvPr/>
          </p:nvSpPr>
          <p:spPr bwMode="auto">
            <a:xfrm>
              <a:off x="3680" y="1894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</a:t>
              </a:r>
              <a:endParaRPr lang="en-CA" altLang="en-US" sz="2400" i="0"/>
            </a:p>
          </p:txBody>
        </p:sp>
        <p:sp>
          <p:nvSpPr>
            <p:cNvPr id="182368" name="Rectangle 82"/>
            <p:cNvSpPr>
              <a:spLocks noChangeArrowheads="1"/>
            </p:cNvSpPr>
            <p:nvPr/>
          </p:nvSpPr>
          <p:spPr bwMode="auto">
            <a:xfrm>
              <a:off x="3680" y="1607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2369" name="Rectangle 83"/>
            <p:cNvSpPr>
              <a:spLocks noChangeArrowheads="1"/>
            </p:cNvSpPr>
            <p:nvPr/>
          </p:nvSpPr>
          <p:spPr bwMode="auto">
            <a:xfrm>
              <a:off x="4080" y="3264"/>
              <a:ext cx="2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n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b</a:t>
              </a:r>
            </a:p>
          </p:txBody>
        </p:sp>
      </p:grpSp>
      <p:grpSp>
        <p:nvGrpSpPr>
          <p:cNvPr id="6" name="Group 84"/>
          <p:cNvGrpSpPr>
            <a:grpSpLocks/>
          </p:cNvGrpSpPr>
          <p:nvPr/>
        </p:nvGrpSpPr>
        <p:grpSpPr bwMode="auto">
          <a:xfrm>
            <a:off x="7253288" y="2551113"/>
            <a:ext cx="1814512" cy="3189287"/>
            <a:chOff x="4569" y="1607"/>
            <a:chExt cx="1143" cy="2009"/>
          </a:xfrm>
        </p:grpSpPr>
        <p:sp>
          <p:nvSpPr>
            <p:cNvPr id="182354" name="Rectangle 85"/>
            <p:cNvSpPr>
              <a:spLocks noChangeArrowheads="1"/>
            </p:cNvSpPr>
            <p:nvPr/>
          </p:nvSpPr>
          <p:spPr bwMode="auto">
            <a:xfrm>
              <a:off x="4569" y="3329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a     </a:t>
              </a:r>
              <a:r>
                <a:rPr lang="en-CA" altLang="en-US" sz="2400" i="0"/>
                <a:t>·</a:t>
              </a:r>
              <a:r>
                <a:rPr lang="en-US" altLang="en-US" sz="2400" i="0"/>
                <a:t> T(0)    </a:t>
              </a:r>
              <a:endParaRPr lang="en-CA" altLang="en-US" sz="2400" i="0"/>
            </a:p>
          </p:txBody>
        </p:sp>
        <p:sp>
          <p:nvSpPr>
            <p:cNvPr id="182355" name="Rectangle 86"/>
            <p:cNvSpPr>
              <a:spLocks noChangeArrowheads="1"/>
            </p:cNvSpPr>
            <p:nvPr/>
          </p:nvSpPr>
          <p:spPr bwMode="auto">
            <a:xfrm>
              <a:off x="4569" y="3042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56" name="Rectangle 87"/>
            <p:cNvSpPr>
              <a:spLocks noChangeArrowheads="1"/>
            </p:cNvSpPr>
            <p:nvPr/>
          </p:nvSpPr>
          <p:spPr bwMode="auto">
            <a:xfrm>
              <a:off x="4569" y="2755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a</a:t>
              </a:r>
              <a:r>
                <a:rPr lang="en-US" altLang="en-US" sz="2000" i="0" baseline="30000"/>
                <a:t>i 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f(n-ib)</a:t>
              </a:r>
              <a:endParaRPr lang="en-CA" altLang="en-US" sz="2000" i="0"/>
            </a:p>
          </p:txBody>
        </p:sp>
        <p:sp>
          <p:nvSpPr>
            <p:cNvPr id="182357" name="Rectangle 88"/>
            <p:cNvSpPr>
              <a:spLocks noChangeArrowheads="1"/>
            </p:cNvSpPr>
            <p:nvPr/>
          </p:nvSpPr>
          <p:spPr bwMode="auto">
            <a:xfrm>
              <a:off x="4569" y="2468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58" name="Rectangle 89"/>
            <p:cNvSpPr>
              <a:spLocks noChangeArrowheads="1"/>
            </p:cNvSpPr>
            <p:nvPr/>
          </p:nvSpPr>
          <p:spPr bwMode="auto">
            <a:xfrm>
              <a:off x="4569" y="2181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a</a:t>
              </a:r>
              <a:r>
                <a:rPr lang="en-US" altLang="en-US" sz="2000" i="0" baseline="30000"/>
                <a:t>2 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f(n-2b)</a:t>
              </a:r>
              <a:endParaRPr lang="en-CA" altLang="en-US" sz="2000" i="0"/>
            </a:p>
          </p:txBody>
        </p:sp>
        <p:sp>
          <p:nvSpPr>
            <p:cNvPr id="182359" name="Rectangle 90"/>
            <p:cNvSpPr>
              <a:spLocks noChangeArrowheads="1"/>
            </p:cNvSpPr>
            <p:nvPr/>
          </p:nvSpPr>
          <p:spPr bwMode="auto">
            <a:xfrm>
              <a:off x="4569" y="1894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a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f(n-b)</a:t>
              </a:r>
              <a:endParaRPr lang="en-CA" altLang="en-US" sz="2000" i="0"/>
            </a:p>
          </p:txBody>
        </p:sp>
        <p:sp>
          <p:nvSpPr>
            <p:cNvPr id="182360" name="Rectangle 91"/>
            <p:cNvSpPr>
              <a:spLocks noChangeArrowheads="1"/>
            </p:cNvSpPr>
            <p:nvPr/>
          </p:nvSpPr>
          <p:spPr bwMode="auto">
            <a:xfrm>
              <a:off x="4569" y="1607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1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f(n)</a:t>
              </a:r>
              <a:endParaRPr lang="en-CA" altLang="en-US" sz="2000" i="0"/>
            </a:p>
          </p:txBody>
        </p:sp>
        <p:sp>
          <p:nvSpPr>
            <p:cNvPr id="182361" name="Rectangle 92"/>
            <p:cNvSpPr>
              <a:spLocks noChangeArrowheads="1"/>
            </p:cNvSpPr>
            <p:nvPr/>
          </p:nvSpPr>
          <p:spPr bwMode="auto">
            <a:xfrm>
              <a:off x="4752" y="3264"/>
              <a:ext cx="2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n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b</a:t>
              </a:r>
            </a:p>
          </p:txBody>
        </p:sp>
      </p:grpSp>
      <p:sp>
        <p:nvSpPr>
          <p:cNvPr id="620637" name="Text Box 93"/>
          <p:cNvSpPr txBox="1">
            <a:spLocks noChangeArrowheads="1"/>
          </p:cNvSpPr>
          <p:nvPr/>
        </p:nvSpPr>
        <p:spPr bwMode="auto">
          <a:xfrm>
            <a:off x="1233488" y="5791200"/>
            <a:ext cx="2805112" cy="895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|base case| = 0 = n-hb</a:t>
            </a:r>
          </a:p>
          <a:p>
            <a:pPr algn="ctr" eaLnBrk="1" hangingPunct="1">
              <a:buFontTx/>
              <a:buNone/>
            </a:pPr>
            <a:r>
              <a:rPr lang="en-US" altLang="en-US" sz="2400" i="0"/>
              <a:t>h = </a:t>
            </a:r>
            <a:r>
              <a:rPr lang="en-US" altLang="en-US" sz="2400" i="0" baseline="30000"/>
              <a:t>n</a:t>
            </a:r>
            <a:r>
              <a:rPr lang="en-US" altLang="en-US" sz="2400" i="0"/>
              <a:t>/</a:t>
            </a:r>
            <a:r>
              <a:rPr lang="en-US" altLang="en-US" sz="2400" i="0" baseline="-25000"/>
              <a:t>b</a:t>
            </a:r>
            <a:endParaRPr lang="en-US" altLang="en-US" sz="2400" i="0"/>
          </a:p>
        </p:txBody>
      </p:sp>
      <p:sp useBgFill="1">
        <p:nvSpPr>
          <p:cNvPr id="620638" name="Rectangle 94"/>
          <p:cNvSpPr>
            <a:spLocks noChangeArrowheads="1"/>
          </p:cNvSpPr>
          <p:nvPr/>
        </p:nvSpPr>
        <p:spPr bwMode="auto">
          <a:xfrm>
            <a:off x="76200" y="5284788"/>
            <a:ext cx="1219200" cy="45561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h = </a:t>
            </a:r>
            <a:r>
              <a:rPr lang="en-US" altLang="en-US" sz="2400" i="0" baseline="30000"/>
              <a:t>n</a:t>
            </a:r>
            <a:r>
              <a:rPr lang="en-US" altLang="en-US" sz="2400" i="0"/>
              <a:t>/</a:t>
            </a:r>
            <a:r>
              <a:rPr lang="en-US" altLang="en-US" sz="2400" i="0" baseline="-25000"/>
              <a:t>b</a:t>
            </a:r>
            <a:endParaRPr lang="en-CA" altLang="en-US" sz="2400" i="0"/>
          </a:p>
        </p:txBody>
      </p:sp>
      <p:grpSp>
        <p:nvGrpSpPr>
          <p:cNvPr id="182305" name="Group 95"/>
          <p:cNvGrpSpPr>
            <a:grpSpLocks/>
          </p:cNvGrpSpPr>
          <p:nvPr/>
        </p:nvGrpSpPr>
        <p:grpSpPr bwMode="auto">
          <a:xfrm>
            <a:off x="76200" y="1219200"/>
            <a:ext cx="2536825" cy="4521200"/>
            <a:chOff x="48" y="768"/>
            <a:chExt cx="1598" cy="2848"/>
          </a:xfrm>
        </p:grpSpPr>
        <p:sp>
          <p:nvSpPr>
            <p:cNvPr id="182314" name="Rectangle 96"/>
            <p:cNvSpPr>
              <a:spLocks noChangeArrowheads="1"/>
            </p:cNvSpPr>
            <p:nvPr/>
          </p:nvSpPr>
          <p:spPr bwMode="auto">
            <a:xfrm>
              <a:off x="816" y="3329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5" name="Rectangle 97"/>
            <p:cNvSpPr>
              <a:spLocks noChangeArrowheads="1"/>
            </p:cNvSpPr>
            <p:nvPr/>
          </p:nvSpPr>
          <p:spPr bwMode="auto">
            <a:xfrm>
              <a:off x="816" y="3042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6" name="Rectangle 98"/>
            <p:cNvSpPr>
              <a:spLocks noChangeArrowheads="1"/>
            </p:cNvSpPr>
            <p:nvPr/>
          </p:nvSpPr>
          <p:spPr bwMode="auto">
            <a:xfrm>
              <a:off x="48" y="3042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7" name="Rectangle 99"/>
            <p:cNvSpPr>
              <a:spLocks noChangeArrowheads="1"/>
            </p:cNvSpPr>
            <p:nvPr/>
          </p:nvSpPr>
          <p:spPr bwMode="auto">
            <a:xfrm>
              <a:off x="816" y="2755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8" name="Rectangle 100"/>
            <p:cNvSpPr>
              <a:spLocks noChangeArrowheads="1"/>
            </p:cNvSpPr>
            <p:nvPr/>
          </p:nvSpPr>
          <p:spPr bwMode="auto">
            <a:xfrm>
              <a:off x="48" y="2755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i</a:t>
              </a:r>
              <a:endParaRPr lang="en-CA" altLang="en-US" sz="2400" i="0"/>
            </a:p>
          </p:txBody>
        </p:sp>
        <p:sp>
          <p:nvSpPr>
            <p:cNvPr id="182319" name="Rectangle 101"/>
            <p:cNvSpPr>
              <a:spLocks noChangeArrowheads="1"/>
            </p:cNvSpPr>
            <p:nvPr/>
          </p:nvSpPr>
          <p:spPr bwMode="auto">
            <a:xfrm>
              <a:off x="816" y="2468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0" name="Rectangle 102"/>
            <p:cNvSpPr>
              <a:spLocks noChangeArrowheads="1"/>
            </p:cNvSpPr>
            <p:nvPr/>
          </p:nvSpPr>
          <p:spPr bwMode="auto">
            <a:xfrm>
              <a:off x="48" y="2468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1" name="Rectangle 103"/>
            <p:cNvSpPr>
              <a:spLocks noChangeArrowheads="1"/>
            </p:cNvSpPr>
            <p:nvPr/>
          </p:nvSpPr>
          <p:spPr bwMode="auto">
            <a:xfrm>
              <a:off x="816" y="2181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2" name="Rectangle 104"/>
            <p:cNvSpPr>
              <a:spLocks noChangeArrowheads="1"/>
            </p:cNvSpPr>
            <p:nvPr/>
          </p:nvSpPr>
          <p:spPr bwMode="auto">
            <a:xfrm>
              <a:off x="48" y="2181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2</a:t>
              </a:r>
              <a:endParaRPr lang="en-CA" altLang="en-US" sz="2400" i="0"/>
            </a:p>
          </p:txBody>
        </p:sp>
        <p:sp>
          <p:nvSpPr>
            <p:cNvPr id="182323" name="Rectangle 105"/>
            <p:cNvSpPr>
              <a:spLocks noChangeArrowheads="1"/>
            </p:cNvSpPr>
            <p:nvPr/>
          </p:nvSpPr>
          <p:spPr bwMode="auto">
            <a:xfrm>
              <a:off x="816" y="1894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4" name="Rectangle 106"/>
            <p:cNvSpPr>
              <a:spLocks noChangeArrowheads="1"/>
            </p:cNvSpPr>
            <p:nvPr/>
          </p:nvSpPr>
          <p:spPr bwMode="auto">
            <a:xfrm>
              <a:off x="48" y="1894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2325" name="Rectangle 107"/>
            <p:cNvSpPr>
              <a:spLocks noChangeArrowheads="1"/>
            </p:cNvSpPr>
            <p:nvPr/>
          </p:nvSpPr>
          <p:spPr bwMode="auto">
            <a:xfrm>
              <a:off x="816" y="1607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6" name="Rectangle 108"/>
            <p:cNvSpPr>
              <a:spLocks noChangeArrowheads="1"/>
            </p:cNvSpPr>
            <p:nvPr/>
          </p:nvSpPr>
          <p:spPr bwMode="auto">
            <a:xfrm>
              <a:off x="48" y="1607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0</a:t>
              </a:r>
              <a:endParaRPr lang="en-CA" altLang="en-US" sz="2400" i="0"/>
            </a:p>
          </p:txBody>
        </p:sp>
        <p:sp>
          <p:nvSpPr>
            <p:cNvPr id="182327" name="Rectangle 109"/>
            <p:cNvSpPr>
              <a:spLocks noChangeArrowheads="1"/>
            </p:cNvSpPr>
            <p:nvPr/>
          </p:nvSpPr>
          <p:spPr bwMode="auto">
            <a:xfrm>
              <a:off x="816" y="768"/>
              <a:ext cx="830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8" name="Rectangle 110"/>
            <p:cNvSpPr>
              <a:spLocks noChangeArrowheads="1"/>
            </p:cNvSpPr>
            <p:nvPr/>
          </p:nvSpPr>
          <p:spPr bwMode="auto">
            <a:xfrm>
              <a:off x="48" y="768"/>
              <a:ext cx="768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Level</a:t>
              </a:r>
              <a:endParaRPr lang="en-CA" altLang="en-US" sz="2400" i="0"/>
            </a:p>
          </p:txBody>
        </p:sp>
        <p:grpSp>
          <p:nvGrpSpPr>
            <p:cNvPr id="182329" name="Group 111"/>
            <p:cNvGrpSpPr>
              <a:grpSpLocks/>
            </p:cNvGrpSpPr>
            <p:nvPr/>
          </p:nvGrpSpPr>
          <p:grpSpPr bwMode="auto">
            <a:xfrm>
              <a:off x="894" y="1983"/>
              <a:ext cx="650" cy="106"/>
              <a:chOff x="260" y="1787"/>
              <a:chExt cx="942" cy="147"/>
            </a:xfrm>
          </p:grpSpPr>
          <p:sp>
            <p:nvSpPr>
              <p:cNvPr id="182350" name="Oval 112"/>
              <p:cNvSpPr>
                <a:spLocks noChangeArrowheads="1"/>
              </p:cNvSpPr>
              <p:nvPr/>
            </p:nvSpPr>
            <p:spPr bwMode="auto">
              <a:xfrm>
                <a:off x="805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51" name="Oval 113"/>
              <p:cNvSpPr>
                <a:spLocks noChangeArrowheads="1"/>
              </p:cNvSpPr>
              <p:nvPr/>
            </p:nvSpPr>
            <p:spPr bwMode="auto">
              <a:xfrm>
                <a:off x="533" y="1792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2352" name="Oval 114"/>
              <p:cNvSpPr>
                <a:spLocks noChangeArrowheads="1"/>
              </p:cNvSpPr>
              <p:nvPr/>
            </p:nvSpPr>
            <p:spPr bwMode="auto">
              <a:xfrm>
                <a:off x="1100" y="1787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53" name="Oval 115"/>
              <p:cNvSpPr>
                <a:spLocks noChangeArrowheads="1"/>
              </p:cNvSpPr>
              <p:nvPr/>
            </p:nvSpPr>
            <p:spPr bwMode="auto">
              <a:xfrm>
                <a:off x="260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82330" name="Oval 116"/>
            <p:cNvSpPr>
              <a:spLocks noChangeArrowheads="1"/>
            </p:cNvSpPr>
            <p:nvPr/>
          </p:nvSpPr>
          <p:spPr bwMode="auto">
            <a:xfrm>
              <a:off x="1177" y="1727"/>
              <a:ext cx="71" cy="10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182331" name="Group 117"/>
            <p:cNvGrpSpPr>
              <a:grpSpLocks/>
            </p:cNvGrpSpPr>
            <p:nvPr/>
          </p:nvGrpSpPr>
          <p:grpSpPr bwMode="auto">
            <a:xfrm>
              <a:off x="829" y="2887"/>
              <a:ext cx="778" cy="57"/>
              <a:chOff x="530" y="1115"/>
              <a:chExt cx="3575" cy="182"/>
            </a:xfrm>
          </p:grpSpPr>
          <p:sp>
            <p:nvSpPr>
              <p:cNvPr id="182333" name="Oval 118"/>
              <p:cNvSpPr>
                <a:spLocks noChangeArrowheads="1"/>
              </p:cNvSpPr>
              <p:nvPr/>
            </p:nvSpPr>
            <p:spPr bwMode="auto">
              <a:xfrm>
                <a:off x="232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4" name="Oval 119"/>
              <p:cNvSpPr>
                <a:spLocks noChangeArrowheads="1"/>
              </p:cNvSpPr>
              <p:nvPr/>
            </p:nvSpPr>
            <p:spPr bwMode="auto">
              <a:xfrm>
                <a:off x="3925" y="1115"/>
                <a:ext cx="180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5" name="Oval 120"/>
              <p:cNvSpPr>
                <a:spLocks noChangeArrowheads="1"/>
              </p:cNvSpPr>
              <p:nvPr/>
            </p:nvSpPr>
            <p:spPr bwMode="auto">
              <a:xfrm>
                <a:off x="53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6" name="Oval 121"/>
              <p:cNvSpPr>
                <a:spLocks noChangeArrowheads="1"/>
              </p:cNvSpPr>
              <p:nvPr/>
            </p:nvSpPr>
            <p:spPr bwMode="auto">
              <a:xfrm>
                <a:off x="746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7" name="Oval 122"/>
              <p:cNvSpPr>
                <a:spLocks noChangeArrowheads="1"/>
              </p:cNvSpPr>
              <p:nvPr/>
            </p:nvSpPr>
            <p:spPr bwMode="auto">
              <a:xfrm>
                <a:off x="9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8" name="Oval 123"/>
              <p:cNvSpPr>
                <a:spLocks noChangeArrowheads="1"/>
              </p:cNvSpPr>
              <p:nvPr/>
            </p:nvSpPr>
            <p:spPr bwMode="auto">
              <a:xfrm>
                <a:off x="1199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9" name="Oval 124"/>
              <p:cNvSpPr>
                <a:spLocks noChangeArrowheads="1"/>
              </p:cNvSpPr>
              <p:nvPr/>
            </p:nvSpPr>
            <p:spPr bwMode="auto">
              <a:xfrm>
                <a:off x="1429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0" name="Oval 125"/>
              <p:cNvSpPr>
                <a:spLocks noChangeArrowheads="1"/>
              </p:cNvSpPr>
              <p:nvPr/>
            </p:nvSpPr>
            <p:spPr bwMode="auto">
              <a:xfrm>
                <a:off x="166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1" name="Oval 126"/>
              <p:cNvSpPr>
                <a:spLocks noChangeArrowheads="1"/>
              </p:cNvSpPr>
              <p:nvPr/>
            </p:nvSpPr>
            <p:spPr bwMode="auto">
              <a:xfrm>
                <a:off x="1877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2" name="Oval 127"/>
              <p:cNvSpPr>
                <a:spLocks noChangeArrowheads="1"/>
              </p:cNvSpPr>
              <p:nvPr/>
            </p:nvSpPr>
            <p:spPr bwMode="auto">
              <a:xfrm>
                <a:off x="2093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3" name="Oval 128"/>
              <p:cNvSpPr>
                <a:spLocks noChangeArrowheads="1"/>
              </p:cNvSpPr>
              <p:nvPr/>
            </p:nvSpPr>
            <p:spPr bwMode="auto">
              <a:xfrm>
                <a:off x="255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4" name="Oval 129"/>
              <p:cNvSpPr>
                <a:spLocks noChangeArrowheads="1"/>
              </p:cNvSpPr>
              <p:nvPr/>
            </p:nvSpPr>
            <p:spPr bwMode="auto">
              <a:xfrm>
                <a:off x="27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5" name="Oval 130"/>
              <p:cNvSpPr>
                <a:spLocks noChangeArrowheads="1"/>
              </p:cNvSpPr>
              <p:nvPr/>
            </p:nvSpPr>
            <p:spPr bwMode="auto">
              <a:xfrm>
                <a:off x="3008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6" name="Oval 131"/>
              <p:cNvSpPr>
                <a:spLocks noChangeArrowheads="1"/>
              </p:cNvSpPr>
              <p:nvPr/>
            </p:nvSpPr>
            <p:spPr bwMode="auto">
              <a:xfrm>
                <a:off x="3240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7" name="Oval 132"/>
              <p:cNvSpPr>
                <a:spLocks noChangeArrowheads="1"/>
              </p:cNvSpPr>
              <p:nvPr/>
            </p:nvSpPr>
            <p:spPr bwMode="auto">
              <a:xfrm>
                <a:off x="345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8" name="Oval 133"/>
              <p:cNvSpPr>
                <a:spLocks noChangeArrowheads="1"/>
              </p:cNvSpPr>
              <p:nvPr/>
            </p:nvSpPr>
            <p:spPr bwMode="auto">
              <a:xfrm>
                <a:off x="36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9" name="Rectangle 134"/>
              <p:cNvSpPr>
                <a:spLocks noChangeArrowheads="1"/>
              </p:cNvSpPr>
              <p:nvPr/>
            </p:nvSpPr>
            <p:spPr bwMode="auto">
              <a:xfrm>
                <a:off x="2130" y="1141"/>
                <a:ext cx="35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182332" name="Line 135"/>
            <p:cNvSpPr>
              <a:spLocks noChangeShapeType="1"/>
            </p:cNvSpPr>
            <p:nvPr/>
          </p:nvSpPr>
          <p:spPr bwMode="auto">
            <a:xfrm>
              <a:off x="48" y="3328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136"/>
          <p:cNvGrpSpPr>
            <a:grpSpLocks/>
          </p:cNvGrpSpPr>
          <p:nvPr/>
        </p:nvGrpSpPr>
        <p:grpSpPr bwMode="auto">
          <a:xfrm>
            <a:off x="3030538" y="5562600"/>
            <a:ext cx="4208462" cy="890588"/>
            <a:chOff x="1909" y="3504"/>
            <a:chExt cx="2651" cy="561"/>
          </a:xfrm>
        </p:grpSpPr>
        <p:sp>
          <p:nvSpPr>
            <p:cNvPr id="182312" name="Text Box 137"/>
            <p:cNvSpPr txBox="1">
              <a:spLocks noChangeArrowheads="1"/>
            </p:cNvSpPr>
            <p:nvPr/>
          </p:nvSpPr>
          <p:spPr bwMode="auto">
            <a:xfrm>
              <a:off x="1909" y="3777"/>
              <a:ext cx="265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Likely dominated by</a:t>
              </a:r>
              <a:r>
                <a:rPr lang="en-US" altLang="en-US" sz="2400" i="0">
                  <a:solidFill>
                    <a:schemeClr val="hlink"/>
                  </a:solidFill>
                </a:rPr>
                <a:t> base cases  </a:t>
              </a:r>
              <a:endParaRPr lang="en-CA" altLang="en-US" sz="2400" i="0">
                <a:solidFill>
                  <a:schemeClr val="hlink"/>
                </a:solidFill>
              </a:endParaRPr>
            </a:p>
          </p:txBody>
        </p:sp>
        <p:sp>
          <p:nvSpPr>
            <p:cNvPr id="182313" name="Freeform 138"/>
            <p:cNvSpPr>
              <a:spLocks/>
            </p:cNvSpPr>
            <p:nvPr/>
          </p:nvSpPr>
          <p:spPr bwMode="auto">
            <a:xfrm>
              <a:off x="3504" y="3504"/>
              <a:ext cx="1008" cy="336"/>
            </a:xfrm>
            <a:custGeom>
              <a:avLst/>
              <a:gdLst>
                <a:gd name="T0" fmla="*/ 0 w 1008"/>
                <a:gd name="T1" fmla="*/ 336 h 336"/>
                <a:gd name="T2" fmla="*/ 365 w 1008"/>
                <a:gd name="T3" fmla="*/ 91 h 336"/>
                <a:gd name="T4" fmla="*/ 1008 w 1008"/>
                <a:gd name="T5" fmla="*/ 0 h 336"/>
                <a:gd name="T6" fmla="*/ 0 60000 65536"/>
                <a:gd name="T7" fmla="*/ 0 60000 65536"/>
                <a:gd name="T8" fmla="*/ 0 60000 65536"/>
                <a:gd name="T9" fmla="*/ 0 w 1008"/>
                <a:gd name="T10" fmla="*/ 0 h 336"/>
                <a:gd name="T11" fmla="*/ 1008 w 1008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8" h="336">
                  <a:moveTo>
                    <a:pt x="0" y="336"/>
                  </a:moveTo>
                  <a:cubicBezTo>
                    <a:pt x="61" y="295"/>
                    <a:pt x="197" y="147"/>
                    <a:pt x="365" y="91"/>
                  </a:cubicBezTo>
                  <a:cubicBezTo>
                    <a:pt x="533" y="35"/>
                    <a:pt x="874" y="19"/>
                    <a:pt x="1008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stealth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139"/>
          <p:cNvGrpSpPr>
            <a:grpSpLocks/>
          </p:cNvGrpSpPr>
          <p:nvPr/>
        </p:nvGrpSpPr>
        <p:grpSpPr bwMode="auto">
          <a:xfrm>
            <a:off x="7162800" y="5257800"/>
            <a:ext cx="1981200" cy="1193800"/>
            <a:chOff x="4512" y="3312"/>
            <a:chExt cx="1248" cy="752"/>
          </a:xfrm>
        </p:grpSpPr>
        <p:sp>
          <p:nvSpPr>
            <p:cNvPr id="182309" name="Oval 140"/>
            <p:cNvSpPr>
              <a:spLocks noChangeArrowheads="1"/>
            </p:cNvSpPr>
            <p:nvPr/>
          </p:nvSpPr>
          <p:spPr bwMode="auto">
            <a:xfrm>
              <a:off x="4512" y="3312"/>
              <a:ext cx="124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182310" name="Rectangle 141"/>
            <p:cNvSpPr>
              <a:spLocks noChangeArrowheads="1"/>
            </p:cNvSpPr>
            <p:nvPr/>
          </p:nvSpPr>
          <p:spPr bwMode="auto">
            <a:xfrm>
              <a:off x="4622" y="3776"/>
              <a:ext cx="104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hlink"/>
                  </a:solidFill>
                </a:rPr>
                <a:t>Exponential</a:t>
              </a:r>
            </a:p>
          </p:txBody>
        </p:sp>
        <p:sp>
          <p:nvSpPr>
            <p:cNvPr id="182311" name="Line 142"/>
            <p:cNvSpPr>
              <a:spLocks noChangeShapeType="1"/>
            </p:cNvSpPr>
            <p:nvPr/>
          </p:nvSpPr>
          <p:spPr bwMode="auto">
            <a:xfrm flipV="1">
              <a:off x="5136" y="3696"/>
              <a:ext cx="0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0687" name="Oval 143"/>
          <p:cNvSpPr>
            <a:spLocks noChangeArrowheads="1"/>
          </p:cNvSpPr>
          <p:nvPr/>
        </p:nvSpPr>
        <p:spPr bwMode="auto">
          <a:xfrm>
            <a:off x="5943600" y="609600"/>
            <a:ext cx="9144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>
              <a:solidFill>
                <a:schemeClr val="hlink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20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20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20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20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206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206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0554" grpId="0" autoUpdateAnimBg="0"/>
      <p:bldP spid="620563" grpId="0" autoUpdateAnimBg="0"/>
      <p:bldP spid="620637" grpId="0" autoUpdateAnimBg="0"/>
      <p:bldP spid="620638" grpId="0" animBg="1" autoUpdateAnimBg="0"/>
      <p:bldP spid="620687" grpId="0" animBg="1" autoUpdateAnimBg="0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>
                <a:solidFill>
                  <a:schemeClr val="accent2"/>
                </a:solidFill>
              </a:rPr>
              <a:t>T(n) =</a:t>
            </a:r>
            <a:r>
              <a:rPr lang="en-US" altLang="en-US" sz="3600">
                <a:solidFill>
                  <a:schemeClr val="accent2"/>
                </a:solidFill>
              </a:rPr>
              <a:t> </a:t>
            </a:r>
            <a:r>
              <a:rPr lang="en-CA" altLang="en-US" sz="3600">
                <a:solidFill>
                  <a:schemeClr val="accent2"/>
                </a:solidFill>
              </a:rPr>
              <a:t>1T(n-b)+f(n)</a:t>
            </a:r>
          </a:p>
        </p:txBody>
      </p:sp>
      <p:sp>
        <p:nvSpPr>
          <p:cNvPr id="183299" name="Rectangle 3"/>
          <p:cNvSpPr>
            <a:spLocks noChangeArrowheads="1"/>
          </p:cNvSpPr>
          <p:nvPr/>
        </p:nvSpPr>
        <p:spPr bwMode="auto">
          <a:xfrm>
            <a:off x="76200" y="5284788"/>
            <a:ext cx="1219200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h = ?</a:t>
            </a:r>
            <a:endParaRPr lang="en-CA" altLang="en-US" sz="2400" i="0"/>
          </a:p>
        </p:txBody>
      </p:sp>
      <p:sp>
        <p:nvSpPr>
          <p:cNvPr id="183300" name="Rectangle 4"/>
          <p:cNvSpPr>
            <a:spLocks noChangeArrowheads="1"/>
          </p:cNvSpPr>
          <p:nvPr/>
        </p:nvSpPr>
        <p:spPr bwMode="auto">
          <a:xfrm>
            <a:off x="7253288" y="1219200"/>
            <a:ext cx="1814512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 in Level</a:t>
            </a:r>
            <a:endParaRPr lang="en-CA" altLang="en-US" sz="2400" i="0"/>
          </a:p>
        </p:txBody>
      </p:sp>
      <p:sp>
        <p:nvSpPr>
          <p:cNvPr id="183301" name="Rectangle 5"/>
          <p:cNvSpPr>
            <a:spLocks noChangeArrowheads="1"/>
          </p:cNvSpPr>
          <p:nvPr/>
        </p:nvSpPr>
        <p:spPr bwMode="auto">
          <a:xfrm>
            <a:off x="5842000" y="1219200"/>
            <a:ext cx="1411288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# stack frames</a:t>
            </a:r>
            <a:endParaRPr lang="en-CA" altLang="en-US" sz="2400" i="0"/>
          </a:p>
        </p:txBody>
      </p:sp>
      <p:sp>
        <p:nvSpPr>
          <p:cNvPr id="183302" name="Rectangle 6"/>
          <p:cNvSpPr>
            <a:spLocks noChangeArrowheads="1"/>
          </p:cNvSpPr>
          <p:nvPr/>
        </p:nvSpPr>
        <p:spPr bwMode="auto">
          <a:xfrm>
            <a:off x="4140200" y="1219200"/>
            <a:ext cx="1701800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in stack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frame </a:t>
            </a:r>
            <a:endParaRPr lang="en-CA" altLang="en-US" sz="2400" i="0"/>
          </a:p>
        </p:txBody>
      </p:sp>
      <p:sp>
        <p:nvSpPr>
          <p:cNvPr id="183303" name="Rectangle 7"/>
          <p:cNvSpPr>
            <a:spLocks noChangeArrowheads="1"/>
          </p:cNvSpPr>
          <p:nvPr/>
        </p:nvSpPr>
        <p:spPr bwMode="auto">
          <a:xfrm>
            <a:off x="2613025" y="1219200"/>
            <a:ext cx="1527175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Instance</a:t>
            </a:r>
          </a:p>
          <a:p>
            <a:pPr algn="ctr" eaLnBrk="1" hangingPunct="1">
              <a:buFontTx/>
              <a:buNone/>
            </a:pPr>
            <a:r>
              <a:rPr lang="en-US" altLang="en-US" sz="2400" i="0"/>
              <a:t>size</a:t>
            </a:r>
            <a:endParaRPr lang="en-CA" altLang="en-US" sz="2400" i="0"/>
          </a:p>
        </p:txBody>
      </p:sp>
      <p:sp>
        <p:nvSpPr>
          <p:cNvPr id="183304" name="Line 8"/>
          <p:cNvSpPr>
            <a:spLocks noChangeShapeType="1"/>
          </p:cNvSpPr>
          <p:nvPr/>
        </p:nvSpPr>
        <p:spPr bwMode="auto">
          <a:xfrm>
            <a:off x="76200" y="12192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5" name="Line 9"/>
          <p:cNvSpPr>
            <a:spLocks noChangeShapeType="1"/>
          </p:cNvSpPr>
          <p:nvPr/>
        </p:nvSpPr>
        <p:spPr bwMode="auto">
          <a:xfrm>
            <a:off x="76200" y="255111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6" name="Line 10"/>
          <p:cNvSpPr>
            <a:spLocks noChangeShapeType="1"/>
          </p:cNvSpPr>
          <p:nvPr/>
        </p:nvSpPr>
        <p:spPr bwMode="auto">
          <a:xfrm flipV="1">
            <a:off x="0" y="3006725"/>
            <a:ext cx="9067800" cy="412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7" name="Line 11"/>
          <p:cNvSpPr>
            <a:spLocks noChangeShapeType="1"/>
          </p:cNvSpPr>
          <p:nvPr/>
        </p:nvSpPr>
        <p:spPr bwMode="auto">
          <a:xfrm>
            <a:off x="76200" y="346233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8" name="Line 12"/>
          <p:cNvSpPr>
            <a:spLocks noChangeShapeType="1"/>
          </p:cNvSpPr>
          <p:nvPr/>
        </p:nvSpPr>
        <p:spPr bwMode="auto">
          <a:xfrm>
            <a:off x="76200" y="3917950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9" name="Line 13"/>
          <p:cNvSpPr>
            <a:spLocks noChangeShapeType="1"/>
          </p:cNvSpPr>
          <p:nvPr/>
        </p:nvSpPr>
        <p:spPr bwMode="auto">
          <a:xfrm>
            <a:off x="76200" y="437356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0" name="Line 14"/>
          <p:cNvSpPr>
            <a:spLocks noChangeShapeType="1"/>
          </p:cNvSpPr>
          <p:nvPr/>
        </p:nvSpPr>
        <p:spPr bwMode="auto">
          <a:xfrm>
            <a:off x="76200" y="4829175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1" name="Line 15"/>
          <p:cNvSpPr>
            <a:spLocks noChangeShapeType="1"/>
          </p:cNvSpPr>
          <p:nvPr/>
        </p:nvSpPr>
        <p:spPr bwMode="auto">
          <a:xfrm>
            <a:off x="76200" y="528478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2" name="Line 16"/>
          <p:cNvSpPr>
            <a:spLocks noChangeShapeType="1"/>
          </p:cNvSpPr>
          <p:nvPr/>
        </p:nvSpPr>
        <p:spPr bwMode="auto">
          <a:xfrm>
            <a:off x="76200" y="57404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3" name="Line 17"/>
          <p:cNvSpPr>
            <a:spLocks noChangeShapeType="1"/>
          </p:cNvSpPr>
          <p:nvPr/>
        </p:nvSpPr>
        <p:spPr bwMode="auto">
          <a:xfrm>
            <a:off x="762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4" name="Line 18"/>
          <p:cNvSpPr>
            <a:spLocks noChangeShapeType="1"/>
          </p:cNvSpPr>
          <p:nvPr/>
        </p:nvSpPr>
        <p:spPr bwMode="auto">
          <a:xfrm>
            <a:off x="12954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5" name="Line 19"/>
          <p:cNvSpPr>
            <a:spLocks noChangeShapeType="1"/>
          </p:cNvSpPr>
          <p:nvPr/>
        </p:nvSpPr>
        <p:spPr bwMode="auto">
          <a:xfrm>
            <a:off x="2613025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6" name="Line 20"/>
          <p:cNvSpPr>
            <a:spLocks noChangeShapeType="1"/>
          </p:cNvSpPr>
          <p:nvPr/>
        </p:nvSpPr>
        <p:spPr bwMode="auto">
          <a:xfrm>
            <a:off x="41402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7" name="Line 21"/>
          <p:cNvSpPr>
            <a:spLocks noChangeShapeType="1"/>
          </p:cNvSpPr>
          <p:nvPr/>
        </p:nvSpPr>
        <p:spPr bwMode="auto">
          <a:xfrm>
            <a:off x="58420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8" name="Line 22"/>
          <p:cNvSpPr>
            <a:spLocks noChangeShapeType="1"/>
          </p:cNvSpPr>
          <p:nvPr/>
        </p:nvSpPr>
        <p:spPr bwMode="auto">
          <a:xfrm>
            <a:off x="7253288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9" name="Line 23"/>
          <p:cNvSpPr>
            <a:spLocks noChangeShapeType="1"/>
          </p:cNvSpPr>
          <p:nvPr/>
        </p:nvSpPr>
        <p:spPr bwMode="auto">
          <a:xfrm>
            <a:off x="90678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grpSp>
        <p:nvGrpSpPr>
          <p:cNvPr id="183320" name="Group 24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183401" name="Oval 25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2" name="Oval 26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3" name="Oval 27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4" name="Oval 28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5" name="Oval 29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6" name="Oval 30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7" name="Oval 31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8" name="Oval 32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9" name="Oval 33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0" name="Oval 34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1" name="Oval 35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2" name="Oval 36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3" name="Oval 37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4" name="Oval 38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5" name="Oval 39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6" name="Oval 40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7" name="Rectangle 41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8" name="Oval 42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9" name="Oval 43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0" name="Oval 44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1" name="Oval 45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2" name="Oval 46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3" name="Oval 47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4" name="Oval 48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5" name="Oval 49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6" name="Oval 50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7" name="Oval 51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8" name="Oval 52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9" name="Oval 53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0" name="Oval 54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1" name="Oval 55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2" name="Oval 56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3" name="Oval 57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4" name="Rectangle 58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" name="Group 59"/>
          <p:cNvGrpSpPr>
            <a:grpSpLocks/>
          </p:cNvGrpSpPr>
          <p:nvPr/>
        </p:nvGrpSpPr>
        <p:grpSpPr bwMode="auto">
          <a:xfrm>
            <a:off x="5867400" y="2590800"/>
            <a:ext cx="1411288" cy="3189288"/>
            <a:chOff x="3680" y="1607"/>
            <a:chExt cx="889" cy="2009"/>
          </a:xfrm>
        </p:grpSpPr>
        <p:sp>
          <p:nvSpPr>
            <p:cNvPr id="183393" name="Rectangle 60"/>
            <p:cNvSpPr>
              <a:spLocks noChangeArrowheads="1"/>
            </p:cNvSpPr>
            <p:nvPr/>
          </p:nvSpPr>
          <p:spPr bwMode="auto">
            <a:xfrm>
              <a:off x="3680" y="3329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 </a:t>
              </a:r>
            </a:p>
          </p:txBody>
        </p:sp>
        <p:sp>
          <p:nvSpPr>
            <p:cNvPr id="183394" name="Rectangle 61"/>
            <p:cNvSpPr>
              <a:spLocks noChangeArrowheads="1"/>
            </p:cNvSpPr>
            <p:nvPr/>
          </p:nvSpPr>
          <p:spPr bwMode="auto">
            <a:xfrm>
              <a:off x="3680" y="3042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95" name="Rectangle 62"/>
            <p:cNvSpPr>
              <a:spLocks noChangeArrowheads="1"/>
            </p:cNvSpPr>
            <p:nvPr/>
          </p:nvSpPr>
          <p:spPr bwMode="auto">
            <a:xfrm>
              <a:off x="3680" y="2755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 baseline="30000"/>
            </a:p>
          </p:txBody>
        </p:sp>
        <p:sp>
          <p:nvSpPr>
            <p:cNvPr id="183396" name="Rectangle 63"/>
            <p:cNvSpPr>
              <a:spLocks noChangeArrowheads="1"/>
            </p:cNvSpPr>
            <p:nvPr/>
          </p:nvSpPr>
          <p:spPr bwMode="auto">
            <a:xfrm>
              <a:off x="3680" y="2468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97" name="Rectangle 64"/>
            <p:cNvSpPr>
              <a:spLocks noChangeArrowheads="1"/>
            </p:cNvSpPr>
            <p:nvPr/>
          </p:nvSpPr>
          <p:spPr bwMode="auto">
            <a:xfrm>
              <a:off x="3680" y="2181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 baseline="30000"/>
            </a:p>
          </p:txBody>
        </p:sp>
        <p:sp>
          <p:nvSpPr>
            <p:cNvPr id="183398" name="Rectangle 65"/>
            <p:cNvSpPr>
              <a:spLocks noChangeArrowheads="1"/>
            </p:cNvSpPr>
            <p:nvPr/>
          </p:nvSpPr>
          <p:spPr bwMode="auto">
            <a:xfrm>
              <a:off x="3680" y="1894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3399" name="Rectangle 66"/>
            <p:cNvSpPr>
              <a:spLocks noChangeArrowheads="1"/>
            </p:cNvSpPr>
            <p:nvPr/>
          </p:nvSpPr>
          <p:spPr bwMode="auto">
            <a:xfrm>
              <a:off x="3680" y="1607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3400" name="Rectangle 67"/>
            <p:cNvSpPr>
              <a:spLocks noChangeArrowheads="1"/>
            </p:cNvSpPr>
            <p:nvPr/>
          </p:nvSpPr>
          <p:spPr bwMode="auto">
            <a:xfrm>
              <a:off x="4228" y="3317"/>
              <a:ext cx="116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CA" altLang="en-US" sz="2000" i="0" baseline="-25000"/>
            </a:p>
          </p:txBody>
        </p:sp>
      </p:grpSp>
      <p:grpSp>
        <p:nvGrpSpPr>
          <p:cNvPr id="4" name="Group 68"/>
          <p:cNvGrpSpPr>
            <a:grpSpLocks/>
          </p:cNvGrpSpPr>
          <p:nvPr/>
        </p:nvGrpSpPr>
        <p:grpSpPr bwMode="auto">
          <a:xfrm>
            <a:off x="7253288" y="2551113"/>
            <a:ext cx="1814512" cy="3189287"/>
            <a:chOff x="4569" y="1607"/>
            <a:chExt cx="1143" cy="2009"/>
          </a:xfrm>
        </p:grpSpPr>
        <p:sp>
          <p:nvSpPr>
            <p:cNvPr id="183385" name="Rectangle 69"/>
            <p:cNvSpPr>
              <a:spLocks noChangeArrowheads="1"/>
            </p:cNvSpPr>
            <p:nvPr/>
          </p:nvSpPr>
          <p:spPr bwMode="auto">
            <a:xfrm>
              <a:off x="4569" y="3329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f(0)    </a:t>
              </a:r>
              <a:endParaRPr lang="en-CA" altLang="en-US" sz="2400" i="0"/>
            </a:p>
          </p:txBody>
        </p:sp>
        <p:sp>
          <p:nvSpPr>
            <p:cNvPr id="183386" name="Rectangle 70"/>
            <p:cNvSpPr>
              <a:spLocks noChangeArrowheads="1"/>
            </p:cNvSpPr>
            <p:nvPr/>
          </p:nvSpPr>
          <p:spPr bwMode="auto">
            <a:xfrm>
              <a:off x="4569" y="3042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87" name="Rectangle 71"/>
            <p:cNvSpPr>
              <a:spLocks noChangeArrowheads="1"/>
            </p:cNvSpPr>
            <p:nvPr/>
          </p:nvSpPr>
          <p:spPr bwMode="auto">
            <a:xfrm>
              <a:off x="4569" y="2755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f(n-ib)</a:t>
              </a:r>
              <a:endParaRPr lang="en-CA" altLang="en-US" sz="2000" i="0"/>
            </a:p>
          </p:txBody>
        </p:sp>
        <p:sp>
          <p:nvSpPr>
            <p:cNvPr id="183388" name="Rectangle 72"/>
            <p:cNvSpPr>
              <a:spLocks noChangeArrowheads="1"/>
            </p:cNvSpPr>
            <p:nvPr/>
          </p:nvSpPr>
          <p:spPr bwMode="auto">
            <a:xfrm>
              <a:off x="4569" y="2468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89" name="Rectangle 73"/>
            <p:cNvSpPr>
              <a:spLocks noChangeArrowheads="1"/>
            </p:cNvSpPr>
            <p:nvPr/>
          </p:nvSpPr>
          <p:spPr bwMode="auto">
            <a:xfrm>
              <a:off x="4569" y="2181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f(n-2b)</a:t>
              </a:r>
              <a:endParaRPr lang="en-CA" altLang="en-US" sz="2000" i="0"/>
            </a:p>
          </p:txBody>
        </p:sp>
        <p:sp>
          <p:nvSpPr>
            <p:cNvPr id="183390" name="Rectangle 74"/>
            <p:cNvSpPr>
              <a:spLocks noChangeArrowheads="1"/>
            </p:cNvSpPr>
            <p:nvPr/>
          </p:nvSpPr>
          <p:spPr bwMode="auto">
            <a:xfrm>
              <a:off x="4569" y="1894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f(n-b)</a:t>
              </a:r>
              <a:endParaRPr lang="en-CA" altLang="en-US" sz="2000" i="0"/>
            </a:p>
          </p:txBody>
        </p:sp>
        <p:sp>
          <p:nvSpPr>
            <p:cNvPr id="183391" name="Rectangle 75"/>
            <p:cNvSpPr>
              <a:spLocks noChangeArrowheads="1"/>
            </p:cNvSpPr>
            <p:nvPr/>
          </p:nvSpPr>
          <p:spPr bwMode="auto">
            <a:xfrm>
              <a:off x="4569" y="1607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f(n)</a:t>
              </a:r>
              <a:endParaRPr lang="en-CA" altLang="en-US" sz="2000" i="0"/>
            </a:p>
          </p:txBody>
        </p:sp>
        <p:sp>
          <p:nvSpPr>
            <p:cNvPr id="183392" name="Rectangle 76"/>
            <p:cNvSpPr>
              <a:spLocks noChangeArrowheads="1"/>
            </p:cNvSpPr>
            <p:nvPr/>
          </p:nvSpPr>
          <p:spPr bwMode="auto">
            <a:xfrm>
              <a:off x="4900" y="3317"/>
              <a:ext cx="116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CA" altLang="en-US" sz="2000" i="0" baseline="-25000"/>
            </a:p>
          </p:txBody>
        </p:sp>
      </p:grpSp>
      <p:grpSp>
        <p:nvGrpSpPr>
          <p:cNvPr id="5" name="Group 77"/>
          <p:cNvGrpSpPr>
            <a:grpSpLocks/>
          </p:cNvGrpSpPr>
          <p:nvPr/>
        </p:nvGrpSpPr>
        <p:grpSpPr bwMode="auto">
          <a:xfrm>
            <a:off x="76200" y="2551113"/>
            <a:ext cx="5765800" cy="3189287"/>
            <a:chOff x="48" y="1607"/>
            <a:chExt cx="3632" cy="2009"/>
          </a:xfrm>
        </p:grpSpPr>
        <p:sp>
          <p:nvSpPr>
            <p:cNvPr id="183368" name="Rectangle 78"/>
            <p:cNvSpPr>
              <a:spLocks noChangeArrowheads="1"/>
            </p:cNvSpPr>
            <p:nvPr/>
          </p:nvSpPr>
          <p:spPr bwMode="auto">
            <a:xfrm>
              <a:off x="1646" y="1894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n-b</a:t>
              </a:r>
              <a:endParaRPr lang="en-CA" altLang="en-US" sz="2000" i="0" baseline="30000"/>
            </a:p>
          </p:txBody>
        </p:sp>
        <p:sp>
          <p:nvSpPr>
            <p:cNvPr id="183369" name="Rectangle 79"/>
            <p:cNvSpPr>
              <a:spLocks noChangeArrowheads="1"/>
            </p:cNvSpPr>
            <p:nvPr/>
          </p:nvSpPr>
          <p:spPr bwMode="auto">
            <a:xfrm>
              <a:off x="1646" y="1607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n</a:t>
              </a:r>
              <a:endParaRPr lang="en-CA" altLang="en-US" sz="2400" i="0"/>
            </a:p>
          </p:txBody>
        </p:sp>
        <p:grpSp>
          <p:nvGrpSpPr>
            <p:cNvPr id="183370" name="Group 80"/>
            <p:cNvGrpSpPr>
              <a:grpSpLocks/>
            </p:cNvGrpSpPr>
            <p:nvPr/>
          </p:nvGrpSpPr>
          <p:grpSpPr bwMode="auto">
            <a:xfrm>
              <a:off x="1646" y="2181"/>
              <a:ext cx="962" cy="1435"/>
              <a:chOff x="1646" y="2181"/>
              <a:chExt cx="962" cy="1435"/>
            </a:xfrm>
          </p:grpSpPr>
          <p:sp>
            <p:nvSpPr>
              <p:cNvPr id="183380" name="Rectangle 81"/>
              <p:cNvSpPr>
                <a:spLocks noChangeArrowheads="1"/>
              </p:cNvSpPr>
              <p:nvPr/>
            </p:nvSpPr>
            <p:spPr bwMode="auto">
              <a:xfrm>
                <a:off x="1646" y="3329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n-hb</a:t>
                </a:r>
                <a:endParaRPr lang="en-CA" altLang="en-US" sz="2000" i="0" baseline="30000"/>
              </a:p>
            </p:txBody>
          </p:sp>
          <p:sp>
            <p:nvSpPr>
              <p:cNvPr id="183381" name="Rectangle 82"/>
              <p:cNvSpPr>
                <a:spLocks noChangeArrowheads="1"/>
              </p:cNvSpPr>
              <p:nvPr/>
            </p:nvSpPr>
            <p:spPr bwMode="auto">
              <a:xfrm>
                <a:off x="1646" y="3042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82" name="Rectangle 83"/>
              <p:cNvSpPr>
                <a:spLocks noChangeArrowheads="1"/>
              </p:cNvSpPr>
              <p:nvPr/>
            </p:nvSpPr>
            <p:spPr bwMode="auto">
              <a:xfrm>
                <a:off x="1646" y="2755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n-ib</a:t>
                </a:r>
                <a:endParaRPr lang="en-CA" altLang="en-US" sz="2000" i="0" baseline="30000"/>
              </a:p>
            </p:txBody>
          </p:sp>
          <p:sp>
            <p:nvSpPr>
              <p:cNvPr id="183383" name="Rectangle 84"/>
              <p:cNvSpPr>
                <a:spLocks noChangeArrowheads="1"/>
              </p:cNvSpPr>
              <p:nvPr/>
            </p:nvSpPr>
            <p:spPr bwMode="auto">
              <a:xfrm>
                <a:off x="1646" y="2468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84" name="Rectangle 85"/>
              <p:cNvSpPr>
                <a:spLocks noChangeArrowheads="1"/>
              </p:cNvSpPr>
              <p:nvPr/>
            </p:nvSpPr>
            <p:spPr bwMode="auto">
              <a:xfrm>
                <a:off x="1646" y="2181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n-2b</a:t>
                </a:r>
                <a:endParaRPr lang="en-CA" altLang="en-US" sz="2000" i="0" baseline="30000"/>
              </a:p>
            </p:txBody>
          </p:sp>
        </p:grpSp>
        <p:grpSp>
          <p:nvGrpSpPr>
            <p:cNvPr id="183371" name="Group 86"/>
            <p:cNvGrpSpPr>
              <a:grpSpLocks/>
            </p:cNvGrpSpPr>
            <p:nvPr/>
          </p:nvGrpSpPr>
          <p:grpSpPr bwMode="auto">
            <a:xfrm>
              <a:off x="2608" y="1607"/>
              <a:ext cx="1072" cy="2009"/>
              <a:chOff x="2608" y="1607"/>
              <a:chExt cx="1072" cy="2009"/>
            </a:xfrm>
          </p:grpSpPr>
          <p:sp>
            <p:nvSpPr>
              <p:cNvPr id="183373" name="Rectangle 87"/>
              <p:cNvSpPr>
                <a:spLocks noChangeArrowheads="1"/>
              </p:cNvSpPr>
              <p:nvPr/>
            </p:nvSpPr>
            <p:spPr bwMode="auto">
              <a:xfrm>
                <a:off x="2608" y="3329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T(0)</a:t>
                </a:r>
                <a:endParaRPr lang="en-CA" altLang="en-US" sz="2000" i="0"/>
              </a:p>
            </p:txBody>
          </p:sp>
          <p:sp>
            <p:nvSpPr>
              <p:cNvPr id="183374" name="Rectangle 88"/>
              <p:cNvSpPr>
                <a:spLocks noChangeArrowheads="1"/>
              </p:cNvSpPr>
              <p:nvPr/>
            </p:nvSpPr>
            <p:spPr bwMode="auto">
              <a:xfrm>
                <a:off x="2608" y="3042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75" name="Rectangle 89"/>
              <p:cNvSpPr>
                <a:spLocks noChangeArrowheads="1"/>
              </p:cNvSpPr>
              <p:nvPr/>
            </p:nvSpPr>
            <p:spPr bwMode="auto">
              <a:xfrm>
                <a:off x="2608" y="2755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f(n-ib)</a:t>
                </a:r>
                <a:endParaRPr lang="en-CA" altLang="en-US" sz="2400" i="0"/>
              </a:p>
            </p:txBody>
          </p:sp>
          <p:sp>
            <p:nvSpPr>
              <p:cNvPr id="183376" name="Rectangle 90"/>
              <p:cNvSpPr>
                <a:spLocks noChangeArrowheads="1"/>
              </p:cNvSpPr>
              <p:nvPr/>
            </p:nvSpPr>
            <p:spPr bwMode="auto">
              <a:xfrm>
                <a:off x="2608" y="2468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77" name="Rectangle 91"/>
              <p:cNvSpPr>
                <a:spLocks noChangeArrowheads="1"/>
              </p:cNvSpPr>
              <p:nvPr/>
            </p:nvSpPr>
            <p:spPr bwMode="auto">
              <a:xfrm>
                <a:off x="2608" y="2181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f(n-2b)</a:t>
                </a:r>
                <a:endParaRPr lang="en-CA" altLang="en-US" sz="2000" i="0"/>
              </a:p>
            </p:txBody>
          </p:sp>
          <p:sp>
            <p:nvSpPr>
              <p:cNvPr id="183378" name="Rectangle 92"/>
              <p:cNvSpPr>
                <a:spLocks noChangeArrowheads="1"/>
              </p:cNvSpPr>
              <p:nvPr/>
            </p:nvSpPr>
            <p:spPr bwMode="auto">
              <a:xfrm>
                <a:off x="2608" y="1894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f(n-b)</a:t>
                </a:r>
                <a:endParaRPr lang="en-CA" altLang="en-US" sz="2000" i="0"/>
              </a:p>
            </p:txBody>
          </p:sp>
          <p:sp>
            <p:nvSpPr>
              <p:cNvPr id="183379" name="Rectangle 93"/>
              <p:cNvSpPr>
                <a:spLocks noChangeArrowheads="1"/>
              </p:cNvSpPr>
              <p:nvPr/>
            </p:nvSpPr>
            <p:spPr bwMode="auto">
              <a:xfrm>
                <a:off x="2608" y="1607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f(n)</a:t>
                </a:r>
                <a:endParaRPr lang="en-CA" altLang="en-US" sz="2000" i="0"/>
              </a:p>
            </p:txBody>
          </p:sp>
        </p:grpSp>
        <p:sp useBgFill="1">
          <p:nvSpPr>
            <p:cNvPr id="183372" name="Rectangle 94"/>
            <p:cNvSpPr>
              <a:spLocks noChangeArrowheads="1"/>
            </p:cNvSpPr>
            <p:nvPr/>
          </p:nvSpPr>
          <p:spPr bwMode="auto">
            <a:xfrm>
              <a:off x="48" y="3329"/>
              <a:ext cx="768" cy="287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h = </a:t>
              </a:r>
              <a:r>
                <a:rPr lang="en-US" altLang="en-US" sz="2400" i="0" baseline="30000"/>
                <a:t>n</a:t>
              </a:r>
              <a:r>
                <a:rPr lang="en-US" altLang="en-US" sz="2400" i="0"/>
                <a:t>/</a:t>
              </a:r>
              <a:r>
                <a:rPr lang="en-US" altLang="en-US" sz="2400" i="0" baseline="-25000"/>
                <a:t>b</a:t>
              </a:r>
              <a:endParaRPr lang="en-CA" altLang="en-US" sz="2400" i="0"/>
            </a:p>
          </p:txBody>
        </p:sp>
      </p:grpSp>
      <p:grpSp>
        <p:nvGrpSpPr>
          <p:cNvPr id="183324" name="Group 95"/>
          <p:cNvGrpSpPr>
            <a:grpSpLocks/>
          </p:cNvGrpSpPr>
          <p:nvPr/>
        </p:nvGrpSpPr>
        <p:grpSpPr bwMode="auto">
          <a:xfrm>
            <a:off x="76200" y="1219200"/>
            <a:ext cx="2536825" cy="4521200"/>
            <a:chOff x="48" y="768"/>
            <a:chExt cx="1598" cy="2848"/>
          </a:xfrm>
        </p:grpSpPr>
        <p:sp>
          <p:nvSpPr>
            <p:cNvPr id="183328" name="Rectangle 96"/>
            <p:cNvSpPr>
              <a:spLocks noChangeArrowheads="1"/>
            </p:cNvSpPr>
            <p:nvPr/>
          </p:nvSpPr>
          <p:spPr bwMode="auto">
            <a:xfrm>
              <a:off x="816" y="3329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29" name="Rectangle 97"/>
            <p:cNvSpPr>
              <a:spLocks noChangeArrowheads="1"/>
            </p:cNvSpPr>
            <p:nvPr/>
          </p:nvSpPr>
          <p:spPr bwMode="auto">
            <a:xfrm>
              <a:off x="816" y="3042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0" name="Rectangle 98"/>
            <p:cNvSpPr>
              <a:spLocks noChangeArrowheads="1"/>
            </p:cNvSpPr>
            <p:nvPr/>
          </p:nvSpPr>
          <p:spPr bwMode="auto">
            <a:xfrm>
              <a:off x="48" y="3042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1" name="Rectangle 99"/>
            <p:cNvSpPr>
              <a:spLocks noChangeArrowheads="1"/>
            </p:cNvSpPr>
            <p:nvPr/>
          </p:nvSpPr>
          <p:spPr bwMode="auto">
            <a:xfrm>
              <a:off x="816" y="2755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2" name="Rectangle 100"/>
            <p:cNvSpPr>
              <a:spLocks noChangeArrowheads="1"/>
            </p:cNvSpPr>
            <p:nvPr/>
          </p:nvSpPr>
          <p:spPr bwMode="auto">
            <a:xfrm>
              <a:off x="48" y="2755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i</a:t>
              </a:r>
              <a:endParaRPr lang="en-CA" altLang="en-US" sz="2400" i="0"/>
            </a:p>
          </p:txBody>
        </p:sp>
        <p:sp>
          <p:nvSpPr>
            <p:cNvPr id="183333" name="Rectangle 101"/>
            <p:cNvSpPr>
              <a:spLocks noChangeArrowheads="1"/>
            </p:cNvSpPr>
            <p:nvPr/>
          </p:nvSpPr>
          <p:spPr bwMode="auto">
            <a:xfrm>
              <a:off x="816" y="2468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4" name="Rectangle 102"/>
            <p:cNvSpPr>
              <a:spLocks noChangeArrowheads="1"/>
            </p:cNvSpPr>
            <p:nvPr/>
          </p:nvSpPr>
          <p:spPr bwMode="auto">
            <a:xfrm>
              <a:off x="48" y="2468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5" name="Rectangle 103"/>
            <p:cNvSpPr>
              <a:spLocks noChangeArrowheads="1"/>
            </p:cNvSpPr>
            <p:nvPr/>
          </p:nvSpPr>
          <p:spPr bwMode="auto">
            <a:xfrm>
              <a:off x="816" y="2181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6" name="Rectangle 104"/>
            <p:cNvSpPr>
              <a:spLocks noChangeArrowheads="1"/>
            </p:cNvSpPr>
            <p:nvPr/>
          </p:nvSpPr>
          <p:spPr bwMode="auto">
            <a:xfrm>
              <a:off x="48" y="2181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2</a:t>
              </a:r>
              <a:endParaRPr lang="en-CA" altLang="en-US" sz="2400" i="0"/>
            </a:p>
          </p:txBody>
        </p:sp>
        <p:sp>
          <p:nvSpPr>
            <p:cNvPr id="183337" name="Rectangle 105"/>
            <p:cNvSpPr>
              <a:spLocks noChangeArrowheads="1"/>
            </p:cNvSpPr>
            <p:nvPr/>
          </p:nvSpPr>
          <p:spPr bwMode="auto">
            <a:xfrm>
              <a:off x="816" y="1894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8" name="Rectangle 106"/>
            <p:cNvSpPr>
              <a:spLocks noChangeArrowheads="1"/>
            </p:cNvSpPr>
            <p:nvPr/>
          </p:nvSpPr>
          <p:spPr bwMode="auto">
            <a:xfrm>
              <a:off x="48" y="1894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3339" name="Rectangle 107"/>
            <p:cNvSpPr>
              <a:spLocks noChangeArrowheads="1"/>
            </p:cNvSpPr>
            <p:nvPr/>
          </p:nvSpPr>
          <p:spPr bwMode="auto">
            <a:xfrm>
              <a:off x="816" y="1607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40" name="Rectangle 108"/>
            <p:cNvSpPr>
              <a:spLocks noChangeArrowheads="1"/>
            </p:cNvSpPr>
            <p:nvPr/>
          </p:nvSpPr>
          <p:spPr bwMode="auto">
            <a:xfrm>
              <a:off x="48" y="1607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0</a:t>
              </a:r>
              <a:endParaRPr lang="en-CA" altLang="en-US" sz="2400" i="0"/>
            </a:p>
          </p:txBody>
        </p:sp>
        <p:sp>
          <p:nvSpPr>
            <p:cNvPr id="183341" name="Rectangle 109"/>
            <p:cNvSpPr>
              <a:spLocks noChangeArrowheads="1"/>
            </p:cNvSpPr>
            <p:nvPr/>
          </p:nvSpPr>
          <p:spPr bwMode="auto">
            <a:xfrm>
              <a:off x="816" y="768"/>
              <a:ext cx="830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42" name="Rectangle 110"/>
            <p:cNvSpPr>
              <a:spLocks noChangeArrowheads="1"/>
            </p:cNvSpPr>
            <p:nvPr/>
          </p:nvSpPr>
          <p:spPr bwMode="auto">
            <a:xfrm>
              <a:off x="48" y="768"/>
              <a:ext cx="768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Level</a:t>
              </a:r>
              <a:endParaRPr lang="en-CA" altLang="en-US" sz="2400" i="0"/>
            </a:p>
          </p:txBody>
        </p:sp>
        <p:grpSp>
          <p:nvGrpSpPr>
            <p:cNvPr id="183343" name="Group 111"/>
            <p:cNvGrpSpPr>
              <a:grpSpLocks/>
            </p:cNvGrpSpPr>
            <p:nvPr/>
          </p:nvGrpSpPr>
          <p:grpSpPr bwMode="auto">
            <a:xfrm>
              <a:off x="894" y="1983"/>
              <a:ext cx="650" cy="106"/>
              <a:chOff x="260" y="1787"/>
              <a:chExt cx="942" cy="147"/>
            </a:xfrm>
          </p:grpSpPr>
          <p:sp>
            <p:nvSpPr>
              <p:cNvPr id="183364" name="Oval 112"/>
              <p:cNvSpPr>
                <a:spLocks noChangeArrowheads="1"/>
              </p:cNvSpPr>
              <p:nvPr/>
            </p:nvSpPr>
            <p:spPr bwMode="auto">
              <a:xfrm>
                <a:off x="805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5" name="Oval 113"/>
              <p:cNvSpPr>
                <a:spLocks noChangeArrowheads="1"/>
              </p:cNvSpPr>
              <p:nvPr/>
            </p:nvSpPr>
            <p:spPr bwMode="auto">
              <a:xfrm>
                <a:off x="533" y="1792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66" name="Oval 114"/>
              <p:cNvSpPr>
                <a:spLocks noChangeArrowheads="1"/>
              </p:cNvSpPr>
              <p:nvPr/>
            </p:nvSpPr>
            <p:spPr bwMode="auto">
              <a:xfrm>
                <a:off x="1100" y="1787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7" name="Oval 115"/>
              <p:cNvSpPr>
                <a:spLocks noChangeArrowheads="1"/>
              </p:cNvSpPr>
              <p:nvPr/>
            </p:nvSpPr>
            <p:spPr bwMode="auto">
              <a:xfrm>
                <a:off x="260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83344" name="Oval 116"/>
            <p:cNvSpPr>
              <a:spLocks noChangeArrowheads="1"/>
            </p:cNvSpPr>
            <p:nvPr/>
          </p:nvSpPr>
          <p:spPr bwMode="auto">
            <a:xfrm>
              <a:off x="1177" y="1727"/>
              <a:ext cx="71" cy="10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183345" name="Group 117"/>
            <p:cNvGrpSpPr>
              <a:grpSpLocks/>
            </p:cNvGrpSpPr>
            <p:nvPr/>
          </p:nvGrpSpPr>
          <p:grpSpPr bwMode="auto">
            <a:xfrm>
              <a:off x="829" y="2887"/>
              <a:ext cx="778" cy="57"/>
              <a:chOff x="530" y="1115"/>
              <a:chExt cx="3575" cy="182"/>
            </a:xfrm>
          </p:grpSpPr>
          <p:sp>
            <p:nvSpPr>
              <p:cNvPr id="183347" name="Oval 118"/>
              <p:cNvSpPr>
                <a:spLocks noChangeArrowheads="1"/>
              </p:cNvSpPr>
              <p:nvPr/>
            </p:nvSpPr>
            <p:spPr bwMode="auto">
              <a:xfrm>
                <a:off x="232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48" name="Oval 119"/>
              <p:cNvSpPr>
                <a:spLocks noChangeArrowheads="1"/>
              </p:cNvSpPr>
              <p:nvPr/>
            </p:nvSpPr>
            <p:spPr bwMode="auto">
              <a:xfrm>
                <a:off x="3925" y="1115"/>
                <a:ext cx="180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49" name="Oval 120"/>
              <p:cNvSpPr>
                <a:spLocks noChangeArrowheads="1"/>
              </p:cNvSpPr>
              <p:nvPr/>
            </p:nvSpPr>
            <p:spPr bwMode="auto">
              <a:xfrm>
                <a:off x="53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0" name="Oval 121"/>
              <p:cNvSpPr>
                <a:spLocks noChangeArrowheads="1"/>
              </p:cNvSpPr>
              <p:nvPr/>
            </p:nvSpPr>
            <p:spPr bwMode="auto">
              <a:xfrm>
                <a:off x="746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1" name="Oval 122"/>
              <p:cNvSpPr>
                <a:spLocks noChangeArrowheads="1"/>
              </p:cNvSpPr>
              <p:nvPr/>
            </p:nvSpPr>
            <p:spPr bwMode="auto">
              <a:xfrm>
                <a:off x="9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2" name="Oval 123"/>
              <p:cNvSpPr>
                <a:spLocks noChangeArrowheads="1"/>
              </p:cNvSpPr>
              <p:nvPr/>
            </p:nvSpPr>
            <p:spPr bwMode="auto">
              <a:xfrm>
                <a:off x="1199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3" name="Oval 124"/>
              <p:cNvSpPr>
                <a:spLocks noChangeArrowheads="1"/>
              </p:cNvSpPr>
              <p:nvPr/>
            </p:nvSpPr>
            <p:spPr bwMode="auto">
              <a:xfrm>
                <a:off x="1429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4" name="Oval 125"/>
              <p:cNvSpPr>
                <a:spLocks noChangeArrowheads="1"/>
              </p:cNvSpPr>
              <p:nvPr/>
            </p:nvSpPr>
            <p:spPr bwMode="auto">
              <a:xfrm>
                <a:off x="166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5" name="Oval 126"/>
              <p:cNvSpPr>
                <a:spLocks noChangeArrowheads="1"/>
              </p:cNvSpPr>
              <p:nvPr/>
            </p:nvSpPr>
            <p:spPr bwMode="auto">
              <a:xfrm>
                <a:off x="1877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6" name="Oval 127"/>
              <p:cNvSpPr>
                <a:spLocks noChangeArrowheads="1"/>
              </p:cNvSpPr>
              <p:nvPr/>
            </p:nvSpPr>
            <p:spPr bwMode="auto">
              <a:xfrm>
                <a:off x="2093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7" name="Oval 128"/>
              <p:cNvSpPr>
                <a:spLocks noChangeArrowheads="1"/>
              </p:cNvSpPr>
              <p:nvPr/>
            </p:nvSpPr>
            <p:spPr bwMode="auto">
              <a:xfrm>
                <a:off x="255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8" name="Oval 129"/>
              <p:cNvSpPr>
                <a:spLocks noChangeArrowheads="1"/>
              </p:cNvSpPr>
              <p:nvPr/>
            </p:nvSpPr>
            <p:spPr bwMode="auto">
              <a:xfrm>
                <a:off x="27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9" name="Oval 130"/>
              <p:cNvSpPr>
                <a:spLocks noChangeArrowheads="1"/>
              </p:cNvSpPr>
              <p:nvPr/>
            </p:nvSpPr>
            <p:spPr bwMode="auto">
              <a:xfrm>
                <a:off x="3008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0" name="Oval 131"/>
              <p:cNvSpPr>
                <a:spLocks noChangeArrowheads="1"/>
              </p:cNvSpPr>
              <p:nvPr/>
            </p:nvSpPr>
            <p:spPr bwMode="auto">
              <a:xfrm>
                <a:off x="3240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1" name="Oval 132"/>
              <p:cNvSpPr>
                <a:spLocks noChangeArrowheads="1"/>
              </p:cNvSpPr>
              <p:nvPr/>
            </p:nvSpPr>
            <p:spPr bwMode="auto">
              <a:xfrm>
                <a:off x="345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2" name="Oval 133"/>
              <p:cNvSpPr>
                <a:spLocks noChangeArrowheads="1"/>
              </p:cNvSpPr>
              <p:nvPr/>
            </p:nvSpPr>
            <p:spPr bwMode="auto">
              <a:xfrm>
                <a:off x="36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3" name="Rectangle 134"/>
              <p:cNvSpPr>
                <a:spLocks noChangeArrowheads="1"/>
              </p:cNvSpPr>
              <p:nvPr/>
            </p:nvSpPr>
            <p:spPr bwMode="auto">
              <a:xfrm>
                <a:off x="2130" y="1141"/>
                <a:ext cx="35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183346" name="Line 135"/>
            <p:cNvSpPr>
              <a:spLocks noChangeShapeType="1"/>
            </p:cNvSpPr>
            <p:nvPr/>
          </p:nvSpPr>
          <p:spPr bwMode="auto">
            <a:xfrm>
              <a:off x="48" y="3328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1704" name="Oval 136"/>
          <p:cNvSpPr>
            <a:spLocks noChangeArrowheads="1"/>
          </p:cNvSpPr>
          <p:nvPr/>
        </p:nvSpPr>
        <p:spPr bwMode="auto">
          <a:xfrm>
            <a:off x="5105400" y="609600"/>
            <a:ext cx="9144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>
              <a:solidFill>
                <a:schemeClr val="hlink"/>
              </a:solidFill>
            </a:endParaRPr>
          </a:p>
        </p:txBody>
      </p:sp>
      <p:sp>
        <p:nvSpPr>
          <p:cNvPr id="621705" name="Text Box 137"/>
          <p:cNvSpPr txBox="1">
            <a:spLocks noChangeArrowheads="1"/>
          </p:cNvSpPr>
          <p:nvPr/>
        </p:nvSpPr>
        <p:spPr bwMode="auto">
          <a:xfrm>
            <a:off x="2193925" y="6042025"/>
            <a:ext cx="40005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Total Work  T(n) = </a:t>
            </a:r>
            <a:r>
              <a:rPr lang="en-CA" altLang="en-US" sz="2400" i="0">
                <a:cs typeface="Times New Roman" pitchFamily="18" charset="0"/>
              </a:rPr>
              <a:t>∑</a:t>
            </a:r>
            <a:r>
              <a:rPr lang="en-US" altLang="en-US" sz="2400" i="0" baseline="-25000">
                <a:cs typeface="Times New Roman" pitchFamily="18" charset="0"/>
              </a:rPr>
              <a:t>i=0..h</a:t>
            </a:r>
            <a:r>
              <a:rPr lang="en-US" altLang="en-US" sz="2400" i="0">
                <a:cs typeface="Times New Roman" pitchFamily="18" charset="0"/>
              </a:rPr>
              <a:t> </a:t>
            </a:r>
            <a:r>
              <a:rPr lang="en-US" altLang="en-US" sz="2400" i="0"/>
              <a:t>f(b</a:t>
            </a:r>
            <a:r>
              <a:rPr lang="en-CA" altLang="en-US" sz="2400" i="0"/>
              <a:t>·</a:t>
            </a:r>
            <a:r>
              <a:rPr lang="en-US" altLang="en-US" sz="2400" i="0"/>
              <a:t>i)</a:t>
            </a:r>
            <a:endParaRPr lang="en-CA" altLang="en-US" sz="2400" i="0"/>
          </a:p>
        </p:txBody>
      </p:sp>
      <p:sp>
        <p:nvSpPr>
          <p:cNvPr id="621706" name="Text Box 138"/>
          <p:cNvSpPr txBox="1">
            <a:spLocks noChangeArrowheads="1"/>
          </p:cNvSpPr>
          <p:nvPr/>
        </p:nvSpPr>
        <p:spPr bwMode="auto">
          <a:xfrm>
            <a:off x="6172200" y="6019800"/>
            <a:ext cx="2819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CA" altLang="en-US" sz="2400" i="0"/>
              <a:t>θ</a:t>
            </a:r>
            <a:r>
              <a:rPr lang="en-US" altLang="en-US" sz="2400" i="0"/>
              <a:t>(f(n))   or </a:t>
            </a:r>
            <a:r>
              <a:rPr lang="en-CA" altLang="en-US" sz="2400" i="0"/>
              <a:t>θ</a:t>
            </a:r>
            <a:r>
              <a:rPr lang="en-US" altLang="en-US" sz="2400" i="0"/>
              <a:t>(n</a:t>
            </a:r>
            <a:r>
              <a:rPr lang="en-CA" altLang="en-US" sz="2000" i="0"/>
              <a:t>·</a:t>
            </a:r>
            <a:r>
              <a:rPr lang="en-US" altLang="en-US" sz="2400" i="0"/>
              <a:t>f(n))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217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217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217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217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1704" grpId="0" animBg="1" autoUpdateAnimBg="0"/>
      <p:bldP spid="621705" grpId="0" autoUpdateAnimBg="0"/>
      <p:bldP spid="621706" grpId="0" autoUpdateAnimBg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184323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Text Box 3"/>
          <p:cNvSpPr txBox="1">
            <a:spLocks noChangeArrowheads="1"/>
          </p:cNvSpPr>
          <p:nvPr/>
        </p:nvSpPr>
        <p:spPr bwMode="auto">
          <a:xfrm flipH="1">
            <a:off x="68580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15" name="Text Box 4"/>
          <p:cNvSpPr txBox="1">
            <a:spLocks noChangeArrowheads="1"/>
          </p:cNvSpPr>
          <p:nvPr/>
        </p:nvSpPr>
        <p:spPr bwMode="auto">
          <a:xfrm flipH="1">
            <a:off x="8382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16" name="Text Box 5"/>
          <p:cNvSpPr txBox="1">
            <a:spLocks noChangeArrowheads="1"/>
          </p:cNvSpPr>
          <p:nvPr/>
        </p:nvSpPr>
        <p:spPr bwMode="auto">
          <a:xfrm flipH="1">
            <a:off x="14414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17" name="Text Box 6"/>
          <p:cNvSpPr txBox="1">
            <a:spLocks noChangeArrowheads="1"/>
          </p:cNvSpPr>
          <p:nvPr/>
        </p:nvSpPr>
        <p:spPr bwMode="auto">
          <a:xfrm flipH="1">
            <a:off x="44513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18" name="Text Box 7"/>
          <p:cNvSpPr txBox="1">
            <a:spLocks noChangeArrowheads="1"/>
          </p:cNvSpPr>
          <p:nvPr/>
        </p:nvSpPr>
        <p:spPr bwMode="auto">
          <a:xfrm flipH="1">
            <a:off x="50530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19" name="Text Box 8"/>
          <p:cNvSpPr txBox="1">
            <a:spLocks noChangeArrowheads="1"/>
          </p:cNvSpPr>
          <p:nvPr/>
        </p:nvSpPr>
        <p:spPr bwMode="auto">
          <a:xfrm flipH="1">
            <a:off x="56546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20" name="Text Box 9"/>
          <p:cNvSpPr txBox="1">
            <a:spLocks noChangeArrowheads="1"/>
          </p:cNvSpPr>
          <p:nvPr/>
        </p:nvSpPr>
        <p:spPr bwMode="auto">
          <a:xfrm flipH="1">
            <a:off x="62563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21" name="Text Box 10"/>
          <p:cNvSpPr txBox="1">
            <a:spLocks noChangeArrowheads="1"/>
          </p:cNvSpPr>
          <p:nvPr/>
        </p:nvSpPr>
        <p:spPr bwMode="auto">
          <a:xfrm flipH="1">
            <a:off x="20431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22" name="Text Box 11"/>
          <p:cNvSpPr txBox="1">
            <a:spLocks noChangeArrowheads="1"/>
          </p:cNvSpPr>
          <p:nvPr/>
        </p:nvSpPr>
        <p:spPr bwMode="auto">
          <a:xfrm flipH="1">
            <a:off x="26447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23" name="Text Box 12"/>
          <p:cNvSpPr txBox="1">
            <a:spLocks noChangeArrowheads="1"/>
          </p:cNvSpPr>
          <p:nvPr/>
        </p:nvSpPr>
        <p:spPr bwMode="auto">
          <a:xfrm flipH="1">
            <a:off x="32464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24" name="Text Box 13"/>
          <p:cNvSpPr txBox="1">
            <a:spLocks noChangeArrowheads="1"/>
          </p:cNvSpPr>
          <p:nvPr/>
        </p:nvSpPr>
        <p:spPr bwMode="auto">
          <a:xfrm flipH="1">
            <a:off x="38481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3325" name="Line 14"/>
          <p:cNvSpPr>
            <a:spLocks noChangeShapeType="1"/>
          </p:cNvSpPr>
          <p:nvPr/>
        </p:nvSpPr>
        <p:spPr bwMode="auto">
          <a:xfrm flipH="1">
            <a:off x="838200" y="3505200"/>
            <a:ext cx="71628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3326" name="Text Box 15"/>
          <p:cNvSpPr txBox="1">
            <a:spLocks noChangeArrowheads="1"/>
          </p:cNvSpPr>
          <p:nvPr/>
        </p:nvSpPr>
        <p:spPr bwMode="auto">
          <a:xfrm>
            <a:off x="228600" y="2286000"/>
            <a:ext cx="6858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i="0"/>
              <a:t>+</a:t>
            </a:r>
          </a:p>
        </p:txBody>
      </p:sp>
      <p:sp>
        <p:nvSpPr>
          <p:cNvPr id="13327" name="Line 16"/>
          <p:cNvSpPr>
            <a:spLocks noChangeShapeType="1"/>
          </p:cNvSpPr>
          <p:nvPr/>
        </p:nvSpPr>
        <p:spPr bwMode="auto">
          <a:xfrm>
            <a:off x="7591425" y="3416300"/>
            <a:ext cx="0" cy="431800"/>
          </a:xfrm>
          <a:prstGeom prst="line">
            <a:avLst/>
          </a:prstGeom>
          <a:noFill/>
          <a:ln w="76200" cap="sq">
            <a:solidFill>
              <a:schemeClr val="tx2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3328" name="Rectangle 17"/>
          <p:cNvSpPr>
            <a:spLocks noChangeArrowheads="1"/>
          </p:cNvSpPr>
          <p:nvPr/>
        </p:nvSpPr>
        <p:spPr bwMode="auto">
          <a:xfrm>
            <a:off x="7315200" y="2230437"/>
            <a:ext cx="606425" cy="1116000"/>
          </a:xfrm>
          <a:prstGeom prst="rect">
            <a:avLst/>
          </a:prstGeom>
          <a:noFill/>
          <a:ln w="57150" cap="sq">
            <a:solidFill>
              <a:schemeClr val="tx2"/>
            </a:solidFill>
            <a:miter lim="800000"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13329" name="Line 18"/>
          <p:cNvSpPr>
            <a:spLocks noChangeShapeType="1"/>
          </p:cNvSpPr>
          <p:nvPr/>
        </p:nvSpPr>
        <p:spPr bwMode="auto">
          <a:xfrm flipH="1">
            <a:off x="7137400" y="1887538"/>
            <a:ext cx="188913" cy="0"/>
          </a:xfrm>
          <a:prstGeom prst="line">
            <a:avLst/>
          </a:prstGeom>
          <a:noFill/>
          <a:ln w="76200" cap="sq">
            <a:solidFill>
              <a:schemeClr val="tx2"/>
            </a:solidFill>
            <a:round/>
            <a:headEnd type="none" w="sm" len="sm"/>
            <a:tailEnd type="triangl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3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21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Text Box 11"/>
          <p:cNvSpPr txBox="1">
            <a:spLocks noChangeArrowheads="1"/>
          </p:cNvSpPr>
          <p:nvPr/>
        </p:nvSpPr>
        <p:spPr bwMode="auto">
          <a:xfrm>
            <a:off x="1422400" y="58738"/>
            <a:ext cx="69516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Sorting Problem Specification</a:t>
            </a:r>
          </a:p>
        </p:txBody>
      </p:sp>
      <p:sp>
        <p:nvSpPr>
          <p:cNvPr id="194563" name="Rectangle 13"/>
          <p:cNvSpPr>
            <a:spLocks noChangeArrowheads="1"/>
          </p:cNvSpPr>
          <p:nvPr/>
        </p:nvSpPr>
        <p:spPr bwMode="auto">
          <a:xfrm>
            <a:off x="838200" y="838200"/>
            <a:ext cx="7543800" cy="2149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000" i="0"/>
              <a:t> &lt;preCond&gt;:  The input is a list of </a:t>
            </a:r>
            <a:r>
              <a:rPr lang="en-US" altLang="en-US" sz="3000"/>
              <a:t>n</a:t>
            </a:r>
            <a:r>
              <a:rPr lang="en-US" altLang="en-US" sz="3000" i="0"/>
              <a:t> values with the same value possibly repeated.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000" i="0"/>
              <a:t> &lt;postCond&gt;: The output is a list consisting of the same </a:t>
            </a:r>
            <a:r>
              <a:rPr lang="en-US" altLang="en-US" sz="3000"/>
              <a:t>n</a:t>
            </a:r>
            <a:r>
              <a:rPr lang="en-US" altLang="en-US" sz="3000" i="0"/>
              <a:t> values in non-decreasing order.</a:t>
            </a:r>
          </a:p>
        </p:txBody>
      </p:sp>
      <p:grpSp>
        <p:nvGrpSpPr>
          <p:cNvPr id="194564" name="Group 18"/>
          <p:cNvGrpSpPr>
            <a:grpSpLocks/>
          </p:cNvGrpSpPr>
          <p:nvPr/>
        </p:nvGrpSpPr>
        <p:grpSpPr bwMode="auto">
          <a:xfrm>
            <a:off x="187325" y="3429000"/>
            <a:ext cx="2946400" cy="2151063"/>
            <a:chOff x="118" y="2928"/>
            <a:chExt cx="1856" cy="1355"/>
          </a:xfrm>
        </p:grpSpPr>
        <p:sp>
          <p:nvSpPr>
            <p:cNvPr id="194568" name="Freeform 19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69" name="Text Box 20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194570" name="Text Box 21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194571" name="Text Box 22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194572" name="Text Box 23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194573" name="Text Box 24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194574" name="Text Box 25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194575" name="Text Box 26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194576" name="Text Box 27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194577" name="Text Box 28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194578" name="Rectangle 29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194565" name="Group 30"/>
          <p:cNvGrpSpPr>
            <a:grpSpLocks/>
          </p:cNvGrpSpPr>
          <p:nvPr/>
        </p:nvGrpSpPr>
        <p:grpSpPr bwMode="auto">
          <a:xfrm>
            <a:off x="5257800" y="4191000"/>
            <a:ext cx="3733800" cy="533400"/>
            <a:chOff x="3072" y="3360"/>
            <a:chExt cx="2352" cy="336"/>
          </a:xfrm>
        </p:grpSpPr>
        <p:sp>
          <p:nvSpPr>
            <p:cNvPr id="194566" name="Text Box 31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14,23,25,30,31,52,62,79,88,98</a:t>
              </a:r>
              <a:endParaRPr lang="en-CA" altLang="en-US" sz="2000" i="0"/>
            </a:p>
          </p:txBody>
        </p:sp>
        <p:sp>
          <p:nvSpPr>
            <p:cNvPr id="194567" name="Rectangle 32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0" y="457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Recursive Sorts</a:t>
            </a:r>
          </a:p>
        </p:txBody>
      </p:sp>
      <p:sp>
        <p:nvSpPr>
          <p:cNvPr id="195587" name="Rectangle 3"/>
          <p:cNvSpPr>
            <a:spLocks noGrp="1" noChangeArrowheads="1"/>
          </p:cNvSpPr>
          <p:nvPr>
            <p:ph type="body" idx="4294967295"/>
          </p:nvPr>
        </p:nvSpPr>
        <p:spPr>
          <a:xfrm>
            <a:off x="76200" y="1676400"/>
            <a:ext cx="9296400" cy="4114800"/>
          </a:xfrm>
        </p:spPr>
        <p:txBody>
          <a:bodyPr/>
          <a:lstStyle/>
          <a:p>
            <a:pPr eaLnBrk="1" hangingPunct="1"/>
            <a:r>
              <a:rPr lang="en-US" altLang="en-US" sz="2800" dirty="0"/>
              <a:t>Given list of objects to be sorted </a:t>
            </a:r>
          </a:p>
          <a:p>
            <a:pPr eaLnBrk="1" hangingPunct="1"/>
            <a:endParaRPr lang="en-US" altLang="en-US" sz="2800" dirty="0"/>
          </a:p>
          <a:p>
            <a:pPr eaLnBrk="1" hangingPunct="1"/>
            <a:r>
              <a:rPr lang="en-US" altLang="en-US" sz="2800" dirty="0"/>
              <a:t>Split the list into two sub-lists. </a:t>
            </a:r>
          </a:p>
          <a:p>
            <a:pPr eaLnBrk="1" hangingPunct="1">
              <a:buFontTx/>
              <a:buNone/>
            </a:pPr>
            <a:endParaRPr lang="en-US" altLang="en-US" sz="2800" dirty="0"/>
          </a:p>
          <a:p>
            <a:pPr eaLnBrk="1" hangingPunct="1"/>
            <a:r>
              <a:rPr lang="en-US" altLang="en-US" sz="2800" dirty="0"/>
              <a:t>Recursively have a friend sort the two sub-lists. </a:t>
            </a:r>
          </a:p>
          <a:p>
            <a:pPr eaLnBrk="1" hangingPunct="1"/>
            <a:endParaRPr lang="en-US" altLang="en-US" sz="2800" dirty="0"/>
          </a:p>
          <a:p>
            <a:pPr eaLnBrk="1" hangingPunct="1"/>
            <a:r>
              <a:rPr lang="en-US" altLang="en-US" sz="2800" dirty="0"/>
              <a:t>Combine the two sorted sub-lists into one entirely sorted list. </a:t>
            </a:r>
          </a:p>
        </p:txBody>
      </p:sp>
      <p:sp>
        <p:nvSpPr>
          <p:cNvPr id="195588" name="Rectangle 4"/>
          <p:cNvSpPr>
            <a:spLocks noChangeArrowheads="1"/>
          </p:cNvSpPr>
          <p:nvPr/>
        </p:nvSpPr>
        <p:spPr bwMode="auto">
          <a:xfrm>
            <a:off x="2286000" y="2209800"/>
            <a:ext cx="3733800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95589" name="Rectangle 5"/>
          <p:cNvSpPr>
            <a:spLocks noChangeArrowheads="1"/>
          </p:cNvSpPr>
          <p:nvPr/>
        </p:nvSpPr>
        <p:spPr bwMode="auto">
          <a:xfrm>
            <a:off x="2057400" y="3200400"/>
            <a:ext cx="1905000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95590" name="Rectangle 6"/>
          <p:cNvSpPr>
            <a:spLocks noChangeArrowheads="1"/>
          </p:cNvSpPr>
          <p:nvPr/>
        </p:nvSpPr>
        <p:spPr bwMode="auto">
          <a:xfrm>
            <a:off x="4495800" y="3200400"/>
            <a:ext cx="1905000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95591" name="Rectangle 7"/>
          <p:cNvSpPr>
            <a:spLocks noChangeArrowheads="1"/>
          </p:cNvSpPr>
          <p:nvPr/>
        </p:nvSpPr>
        <p:spPr bwMode="auto">
          <a:xfrm>
            <a:off x="2057400" y="4267200"/>
            <a:ext cx="1905000" cy="5334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95592" name="Rectangle 8"/>
          <p:cNvSpPr>
            <a:spLocks noChangeArrowheads="1"/>
          </p:cNvSpPr>
          <p:nvPr/>
        </p:nvSpPr>
        <p:spPr bwMode="auto">
          <a:xfrm>
            <a:off x="4495800" y="4267200"/>
            <a:ext cx="1905000" cy="5334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95593" name="Rectangle 9"/>
          <p:cNvSpPr>
            <a:spLocks noChangeArrowheads="1"/>
          </p:cNvSpPr>
          <p:nvPr/>
        </p:nvSpPr>
        <p:spPr bwMode="auto">
          <a:xfrm>
            <a:off x="2133600" y="5486400"/>
            <a:ext cx="3733800" cy="5334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195594" name="Group 10"/>
          <p:cNvGrpSpPr>
            <a:grpSpLocks noChangeAspect="1"/>
          </p:cNvGrpSpPr>
          <p:nvPr/>
        </p:nvGrpSpPr>
        <p:grpSpPr bwMode="auto">
          <a:xfrm>
            <a:off x="1584325" y="4191000"/>
            <a:ext cx="320675" cy="639763"/>
            <a:chOff x="2432" y="1328"/>
            <a:chExt cx="906" cy="2075"/>
          </a:xfrm>
        </p:grpSpPr>
        <p:sp>
          <p:nvSpPr>
            <p:cNvPr id="195602" name="Freeform 11"/>
            <p:cNvSpPr>
              <a:spLocks noChangeAspect="1"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3" name="Freeform 12"/>
            <p:cNvSpPr>
              <a:spLocks noChangeAspect="1"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4" name="Freeform 13"/>
            <p:cNvSpPr>
              <a:spLocks noChangeAspect="1"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5" name="Freeform 14"/>
            <p:cNvSpPr>
              <a:spLocks noChangeAspect="1"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6" name="Freeform 15"/>
            <p:cNvSpPr>
              <a:spLocks noChangeAspect="1"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7" name="Freeform 16"/>
            <p:cNvSpPr>
              <a:spLocks noChangeAspect="1"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5595" name="Group 17"/>
          <p:cNvGrpSpPr>
            <a:grpSpLocks noChangeAspect="1"/>
          </p:cNvGrpSpPr>
          <p:nvPr/>
        </p:nvGrpSpPr>
        <p:grpSpPr bwMode="auto">
          <a:xfrm>
            <a:off x="6537325" y="4191000"/>
            <a:ext cx="320675" cy="639763"/>
            <a:chOff x="2432" y="1328"/>
            <a:chExt cx="906" cy="2075"/>
          </a:xfrm>
        </p:grpSpPr>
        <p:sp>
          <p:nvSpPr>
            <p:cNvPr id="195596" name="Freeform 18"/>
            <p:cNvSpPr>
              <a:spLocks noChangeAspect="1"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7" name="Freeform 19"/>
            <p:cNvSpPr>
              <a:spLocks noChangeAspect="1"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8" name="Freeform 20"/>
            <p:cNvSpPr>
              <a:spLocks noChangeAspect="1"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599" name="Freeform 21"/>
            <p:cNvSpPr>
              <a:spLocks noChangeAspect="1"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0" name="Freeform 22"/>
            <p:cNvSpPr>
              <a:spLocks noChangeAspect="1"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601" name="Freeform 23"/>
            <p:cNvSpPr>
              <a:spLocks noChangeAspect="1"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ChangeArrowheads="1"/>
          </p:cNvSpPr>
          <p:nvPr/>
        </p:nvSpPr>
        <p:spPr bwMode="auto">
          <a:xfrm>
            <a:off x="152400" y="3200400"/>
            <a:ext cx="3886200" cy="228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0"/>
              <a:t>Minimal effort splitting </a:t>
            </a:r>
            <a:br>
              <a:rPr lang="en-US" altLang="en-US" sz="2400" i="0"/>
            </a:br>
            <a:r>
              <a:rPr lang="en-US" altLang="en-US" sz="2400" i="0"/>
              <a:t>Lots of effort recombining </a:t>
            </a:r>
          </a:p>
          <a:p>
            <a:pPr eaLnBrk="1" hangingPunct="1">
              <a:spcBef>
                <a:spcPct val="50000"/>
              </a:spcBef>
              <a:buFontTx/>
              <a:buNone/>
            </a:pPr>
            <a:endParaRPr lang="en-US" altLang="en-US" sz="2400" i="0"/>
          </a:p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400" i="0"/>
              <a:t>Lots of effort splitting</a:t>
            </a:r>
            <a:br>
              <a:rPr lang="en-US" altLang="en-US" sz="2400" i="0"/>
            </a:br>
            <a:r>
              <a:rPr lang="en-US" altLang="en-US" sz="2400" i="0"/>
              <a:t>Minimal effort recombining</a:t>
            </a:r>
          </a:p>
        </p:txBody>
      </p:sp>
      <p:sp>
        <p:nvSpPr>
          <p:cNvPr id="196611" name="Rectangle 3"/>
          <p:cNvSpPr>
            <a:spLocks noChangeArrowheads="1"/>
          </p:cNvSpPr>
          <p:nvPr/>
        </p:nvSpPr>
        <p:spPr bwMode="auto">
          <a:xfrm>
            <a:off x="5334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Four Recursive Sorts</a:t>
            </a:r>
          </a:p>
        </p:txBody>
      </p:sp>
      <p:graphicFrame>
        <p:nvGraphicFramePr>
          <p:cNvPr id="233476" name="Group 4"/>
          <p:cNvGraphicFramePr>
            <a:graphicFrameLocks noGrp="1"/>
          </p:cNvGraphicFramePr>
          <p:nvPr/>
        </p:nvGraphicFramePr>
        <p:xfrm>
          <a:off x="3810000" y="2794000"/>
          <a:ext cx="5181600" cy="3073400"/>
        </p:xfrm>
        <a:graphic>
          <a:graphicData uri="http://schemas.openxmlformats.org/drawingml/2006/table">
            <a:tbl>
              <a:tblPr/>
              <a:tblGrid>
                <a:gridCol w="2590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90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53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Merge Sort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Insertion Sort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367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Quick Sort</a:t>
                      </a:r>
                    </a:p>
                  </a:txBody>
                  <a:tcPr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Selection Sort</a:t>
                      </a:r>
                    </a:p>
                  </a:txBody>
                  <a:tcPr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96623" name="Rectangle 15"/>
          <p:cNvSpPr>
            <a:spLocks noChangeArrowheads="1"/>
          </p:cNvSpPr>
          <p:nvPr/>
        </p:nvSpPr>
        <p:spPr bwMode="auto">
          <a:xfrm>
            <a:off x="4895850" y="1447800"/>
            <a:ext cx="3181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Size of Sub-lists</a:t>
            </a:r>
          </a:p>
        </p:txBody>
      </p:sp>
      <p:sp>
        <p:nvSpPr>
          <p:cNvPr id="196624" name="Text Box 16"/>
          <p:cNvSpPr txBox="1">
            <a:spLocks noChangeArrowheads="1"/>
          </p:cNvSpPr>
          <p:nvPr/>
        </p:nvSpPr>
        <p:spPr bwMode="auto">
          <a:xfrm>
            <a:off x="4403725" y="2200275"/>
            <a:ext cx="11811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/2,</a:t>
            </a: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sp>
        <p:nvSpPr>
          <p:cNvPr id="196625" name="Text Box 17"/>
          <p:cNvSpPr txBox="1">
            <a:spLocks noChangeArrowheads="1"/>
          </p:cNvSpPr>
          <p:nvPr/>
        </p:nvSpPr>
        <p:spPr bwMode="auto">
          <a:xfrm>
            <a:off x="7258050" y="2111375"/>
            <a:ext cx="1030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-1,1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321C8AF-73DA-47A1-923A-FAC0DD907654}"/>
              </a:ext>
            </a:extLst>
          </p:cNvPr>
          <p:cNvGrpSpPr/>
          <p:nvPr/>
        </p:nvGrpSpPr>
        <p:grpSpPr>
          <a:xfrm>
            <a:off x="2590800" y="1125538"/>
            <a:ext cx="3352800" cy="2151062"/>
            <a:chOff x="2590800" y="1125538"/>
            <a:chExt cx="3352800" cy="2151062"/>
          </a:xfrm>
        </p:grpSpPr>
        <p:grpSp>
          <p:nvGrpSpPr>
            <p:cNvPr id="197635" name="Group 3"/>
            <p:cNvGrpSpPr>
              <a:grpSpLocks/>
            </p:cNvGrpSpPr>
            <p:nvPr/>
          </p:nvGrpSpPr>
          <p:grpSpPr bwMode="auto">
            <a:xfrm>
              <a:off x="2997200" y="1125538"/>
              <a:ext cx="2946400" cy="2151062"/>
              <a:chOff x="118" y="2928"/>
              <a:chExt cx="1856" cy="1355"/>
            </a:xfrm>
          </p:grpSpPr>
          <p:sp>
            <p:nvSpPr>
              <p:cNvPr id="197644" name="Freeform 4"/>
              <p:cNvSpPr>
                <a:spLocks/>
              </p:cNvSpPr>
              <p:nvPr/>
            </p:nvSpPr>
            <p:spPr bwMode="auto">
              <a:xfrm>
                <a:off x="118" y="2928"/>
                <a:ext cx="1856" cy="1355"/>
              </a:xfrm>
              <a:custGeom>
                <a:avLst/>
                <a:gdLst>
                  <a:gd name="T0" fmla="*/ 364 w 1856"/>
                  <a:gd name="T1" fmla="*/ 288 h 1355"/>
                  <a:gd name="T2" fmla="*/ 28 w 1856"/>
                  <a:gd name="T3" fmla="*/ 768 h 1355"/>
                  <a:gd name="T4" fmla="*/ 535 w 1856"/>
                  <a:gd name="T5" fmla="*/ 923 h 1355"/>
                  <a:gd name="T6" fmla="*/ 888 w 1856"/>
                  <a:gd name="T7" fmla="*/ 1233 h 1355"/>
                  <a:gd name="T8" fmla="*/ 1301 w 1856"/>
                  <a:gd name="T9" fmla="*/ 1293 h 1355"/>
                  <a:gd name="T10" fmla="*/ 1804 w 1856"/>
                  <a:gd name="T11" fmla="*/ 864 h 1355"/>
                  <a:gd name="T12" fmla="*/ 988 w 1856"/>
                  <a:gd name="T13" fmla="*/ 96 h 1355"/>
                  <a:gd name="T14" fmla="*/ 364 w 1856"/>
                  <a:gd name="T15" fmla="*/ 288 h 135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856"/>
                  <a:gd name="T25" fmla="*/ 0 h 1355"/>
                  <a:gd name="T26" fmla="*/ 1856 w 1856"/>
                  <a:gd name="T27" fmla="*/ 1355 h 135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856" h="1355">
                    <a:moveTo>
                      <a:pt x="364" y="288"/>
                    </a:moveTo>
                    <a:cubicBezTo>
                      <a:pt x="204" y="400"/>
                      <a:pt x="0" y="662"/>
                      <a:pt x="28" y="768"/>
                    </a:cubicBezTo>
                    <a:cubicBezTo>
                      <a:pt x="56" y="874"/>
                      <a:pt x="392" y="846"/>
                      <a:pt x="535" y="923"/>
                    </a:cubicBezTo>
                    <a:cubicBezTo>
                      <a:pt x="678" y="1000"/>
                      <a:pt x="760" y="1171"/>
                      <a:pt x="888" y="1233"/>
                    </a:cubicBezTo>
                    <a:cubicBezTo>
                      <a:pt x="1016" y="1295"/>
                      <a:pt x="1148" y="1355"/>
                      <a:pt x="1301" y="1293"/>
                    </a:cubicBezTo>
                    <a:cubicBezTo>
                      <a:pt x="1454" y="1231"/>
                      <a:pt x="1856" y="1063"/>
                      <a:pt x="1804" y="864"/>
                    </a:cubicBezTo>
                    <a:cubicBezTo>
                      <a:pt x="1752" y="665"/>
                      <a:pt x="1228" y="192"/>
                      <a:pt x="988" y="96"/>
                    </a:cubicBezTo>
                    <a:cubicBezTo>
                      <a:pt x="748" y="0"/>
                      <a:pt x="524" y="176"/>
                      <a:pt x="364" y="288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5" name="Text Box 5"/>
              <p:cNvSpPr txBox="1">
                <a:spLocks noChangeArrowheads="1"/>
              </p:cNvSpPr>
              <p:nvPr/>
            </p:nvSpPr>
            <p:spPr bwMode="auto">
              <a:xfrm>
                <a:off x="518" y="3225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88</a:t>
                </a:r>
                <a:endParaRPr lang="en-CA" altLang="en-US" sz="2000" i="0"/>
              </a:p>
            </p:txBody>
          </p:sp>
          <p:sp>
            <p:nvSpPr>
              <p:cNvPr id="197646" name="Text Box 6"/>
              <p:cNvSpPr txBox="1">
                <a:spLocks noChangeArrowheads="1"/>
              </p:cNvSpPr>
              <p:nvPr/>
            </p:nvSpPr>
            <p:spPr bwMode="auto">
              <a:xfrm>
                <a:off x="1248" y="331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</a:t>
                </a:r>
                <a:endParaRPr lang="en-CA" altLang="en-US" sz="2000" i="0"/>
              </a:p>
            </p:txBody>
          </p:sp>
          <p:sp>
            <p:nvSpPr>
              <p:cNvPr id="197647" name="Text Box 7"/>
              <p:cNvSpPr txBox="1">
                <a:spLocks noChangeArrowheads="1"/>
              </p:cNvSpPr>
              <p:nvPr/>
            </p:nvSpPr>
            <p:spPr bwMode="auto">
              <a:xfrm>
                <a:off x="864" y="3504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98</a:t>
                </a:r>
                <a:endParaRPr lang="en-CA" altLang="en-US" sz="2000" i="0"/>
              </a:p>
            </p:txBody>
          </p:sp>
          <p:sp>
            <p:nvSpPr>
              <p:cNvPr id="197648" name="Text Box 8"/>
              <p:cNvSpPr txBox="1">
                <a:spLocks noChangeArrowheads="1"/>
              </p:cNvSpPr>
              <p:nvPr/>
            </p:nvSpPr>
            <p:spPr bwMode="auto">
              <a:xfrm>
                <a:off x="57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</a:t>
                </a:r>
                <a:endParaRPr lang="en-CA" altLang="en-US" sz="2000" i="0"/>
              </a:p>
            </p:txBody>
          </p:sp>
          <p:sp>
            <p:nvSpPr>
              <p:cNvPr id="197649" name="Text Box 9"/>
              <p:cNvSpPr txBox="1">
                <a:spLocks noChangeArrowheads="1"/>
              </p:cNvSpPr>
              <p:nvPr/>
            </p:nvSpPr>
            <p:spPr bwMode="auto">
              <a:xfrm>
                <a:off x="998" y="3700"/>
                <a:ext cx="34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62</a:t>
                </a:r>
                <a:endParaRPr lang="en-CA" altLang="en-US" sz="2000" i="0"/>
              </a:p>
            </p:txBody>
          </p:sp>
          <p:sp>
            <p:nvSpPr>
              <p:cNvPr id="197650" name="Text Box 10"/>
              <p:cNvSpPr txBox="1">
                <a:spLocks noChangeArrowheads="1"/>
              </p:cNvSpPr>
              <p:nvPr/>
            </p:nvSpPr>
            <p:spPr bwMode="auto">
              <a:xfrm>
                <a:off x="864" y="3221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52</a:t>
                </a:r>
                <a:endParaRPr lang="en-CA" altLang="en-US" sz="2000" i="0"/>
              </a:p>
            </p:txBody>
          </p:sp>
          <p:sp>
            <p:nvSpPr>
              <p:cNvPr id="197651" name="Text Box 11"/>
              <p:cNvSpPr txBox="1">
                <a:spLocks noChangeArrowheads="1"/>
              </p:cNvSpPr>
              <p:nvPr/>
            </p:nvSpPr>
            <p:spPr bwMode="auto">
              <a:xfrm>
                <a:off x="1190" y="389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79</a:t>
                </a:r>
                <a:endParaRPr lang="en-CA" altLang="en-US" sz="2000" i="0"/>
              </a:p>
            </p:txBody>
          </p:sp>
          <p:sp>
            <p:nvSpPr>
              <p:cNvPr id="197652" name="Text Box 12"/>
              <p:cNvSpPr txBox="1">
                <a:spLocks noChangeArrowheads="1"/>
              </p:cNvSpPr>
              <p:nvPr/>
            </p:nvSpPr>
            <p:spPr bwMode="auto">
              <a:xfrm>
                <a:off x="129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30</a:t>
                </a:r>
                <a:endParaRPr lang="en-CA" altLang="en-US" sz="2000" i="0"/>
              </a:p>
            </p:txBody>
          </p:sp>
          <p:sp>
            <p:nvSpPr>
              <p:cNvPr id="197653" name="Text Box 13"/>
              <p:cNvSpPr txBox="1">
                <a:spLocks noChangeArrowheads="1"/>
              </p:cNvSpPr>
              <p:nvPr/>
            </p:nvSpPr>
            <p:spPr bwMode="auto">
              <a:xfrm>
                <a:off x="1526" y="3696"/>
                <a:ext cx="2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</a:t>
                </a:r>
                <a:endParaRPr lang="en-CA" altLang="en-US" sz="2000" i="0"/>
              </a:p>
            </p:txBody>
          </p:sp>
          <p:sp>
            <p:nvSpPr>
              <p:cNvPr id="197654" name="Rectangle 14"/>
              <p:cNvSpPr>
                <a:spLocks noChangeArrowheads="1"/>
              </p:cNvSpPr>
              <p:nvPr/>
            </p:nvSpPr>
            <p:spPr bwMode="auto">
              <a:xfrm>
                <a:off x="370" y="3452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31</a:t>
                </a:r>
                <a:endParaRPr lang="en-CA" altLang="en-US" sz="2000" i="0"/>
              </a:p>
            </p:txBody>
          </p:sp>
        </p:grpSp>
        <p:grpSp>
          <p:nvGrpSpPr>
            <p:cNvPr id="197637" name="Group 98"/>
            <p:cNvGrpSpPr>
              <a:grpSpLocks/>
            </p:cNvGrpSpPr>
            <p:nvPr/>
          </p:nvGrpSpPr>
          <p:grpSpPr bwMode="auto">
            <a:xfrm>
              <a:off x="2590800" y="1600200"/>
              <a:ext cx="457200" cy="914400"/>
              <a:chOff x="2432" y="1328"/>
              <a:chExt cx="906" cy="2075"/>
            </a:xfrm>
          </p:grpSpPr>
          <p:sp>
            <p:nvSpPr>
              <p:cNvPr id="197638" name="Freeform 9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39" name="Freeform 10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0" name="Freeform 10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1" name="Freeform 10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2" name="Freeform 10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643" name="Freeform 10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4" name="Text Box 18">
            <a:extLst>
              <a:ext uri="{FF2B5EF4-FFF2-40B4-BE49-F238E27FC236}">
                <a16:creationId xmlns:a16="http://schemas.microsoft.com/office/drawing/2014/main" id="{793DD7AB-7804-4B58-B5BE-0027314AF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0" y="3549650"/>
            <a:ext cx="5181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Divide and Conquer </a:t>
            </a:r>
            <a:endParaRPr lang="en-CA" altLang="en-US" sz="2800" i="0"/>
          </a:p>
        </p:txBody>
      </p:sp>
      <p:grpSp>
        <p:nvGrpSpPr>
          <p:cNvPr id="25" name="Group 106">
            <a:extLst>
              <a:ext uri="{FF2B5EF4-FFF2-40B4-BE49-F238E27FC236}">
                <a16:creationId xmlns:a16="http://schemas.microsoft.com/office/drawing/2014/main" id="{D98BEE18-E93C-4E54-8930-9FC2D061CA70}"/>
              </a:ext>
            </a:extLst>
          </p:cNvPr>
          <p:cNvGrpSpPr>
            <a:grpSpLocks/>
          </p:cNvGrpSpPr>
          <p:nvPr/>
        </p:nvGrpSpPr>
        <p:grpSpPr bwMode="auto">
          <a:xfrm>
            <a:off x="3962400" y="1354138"/>
            <a:ext cx="4800600" cy="1770062"/>
            <a:chOff x="2496" y="853"/>
            <a:chExt cx="3024" cy="1115"/>
          </a:xfrm>
        </p:grpSpPr>
        <p:sp>
          <p:nvSpPr>
            <p:cNvPr id="26" name="Freeform 104">
              <a:extLst>
                <a:ext uri="{FF2B5EF4-FFF2-40B4-BE49-F238E27FC236}">
                  <a16:creationId xmlns:a16="http://schemas.microsoft.com/office/drawing/2014/main" id="{F9A502CC-9FB2-483B-A042-94C88FCB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6" y="853"/>
              <a:ext cx="616" cy="1115"/>
            </a:xfrm>
            <a:custGeom>
              <a:avLst/>
              <a:gdLst>
                <a:gd name="T0" fmla="*/ 0 w 616"/>
                <a:gd name="T1" fmla="*/ 1115 h 1115"/>
                <a:gd name="T2" fmla="*/ 192 w 616"/>
                <a:gd name="T3" fmla="*/ 731 h 1115"/>
                <a:gd name="T4" fmla="*/ 480 w 616"/>
                <a:gd name="T5" fmla="*/ 539 h 1115"/>
                <a:gd name="T6" fmla="*/ 616 w 616"/>
                <a:gd name="T7" fmla="*/ 0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16"/>
                <a:gd name="T13" fmla="*/ 0 h 1115"/>
                <a:gd name="T14" fmla="*/ 616 w 616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16" h="1115">
                  <a:moveTo>
                    <a:pt x="0" y="1115"/>
                  </a:moveTo>
                  <a:cubicBezTo>
                    <a:pt x="56" y="971"/>
                    <a:pt x="112" y="827"/>
                    <a:pt x="192" y="731"/>
                  </a:cubicBezTo>
                  <a:cubicBezTo>
                    <a:pt x="272" y="635"/>
                    <a:pt x="409" y="661"/>
                    <a:pt x="480" y="539"/>
                  </a:cubicBezTo>
                  <a:cubicBezTo>
                    <a:pt x="551" y="417"/>
                    <a:pt x="588" y="112"/>
                    <a:pt x="616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Rectangle 105">
              <a:extLst>
                <a:ext uri="{FF2B5EF4-FFF2-40B4-BE49-F238E27FC236}">
                  <a16:creationId xmlns:a16="http://schemas.microsoft.com/office/drawing/2014/main" id="{268FE35B-FFF8-4C54-9FBF-EAC1FC28C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6" y="1248"/>
              <a:ext cx="16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 (no real work)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8659" name="Group 3"/>
          <p:cNvGrpSpPr>
            <a:grpSpLocks/>
          </p:cNvGrpSpPr>
          <p:nvPr/>
        </p:nvGrpSpPr>
        <p:grpSpPr bwMode="auto">
          <a:xfrm>
            <a:off x="2997200" y="1125538"/>
            <a:ext cx="2946400" cy="2151062"/>
            <a:chOff x="118" y="2928"/>
            <a:chExt cx="1856" cy="1355"/>
          </a:xfrm>
        </p:grpSpPr>
        <p:sp>
          <p:nvSpPr>
            <p:cNvPr id="198711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12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198713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198714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198715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198716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198717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198718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198719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198720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198721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198660" name="Group 95"/>
          <p:cNvGrpSpPr>
            <a:grpSpLocks/>
          </p:cNvGrpSpPr>
          <p:nvPr/>
        </p:nvGrpSpPr>
        <p:grpSpPr bwMode="auto">
          <a:xfrm>
            <a:off x="2590800" y="1600200"/>
            <a:ext cx="457200" cy="914400"/>
            <a:chOff x="2432" y="1328"/>
            <a:chExt cx="906" cy="2075"/>
          </a:xfrm>
        </p:grpSpPr>
        <p:sp>
          <p:nvSpPr>
            <p:cNvPr id="198705" name="Freeform 9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6" name="Freeform 9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7" name="Freeform 9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8" name="Freeform 9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9" name="Freeform 10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10" name="Freeform 10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8661" name="Text Box 103"/>
          <p:cNvSpPr txBox="1">
            <a:spLocks noChangeArrowheads="1"/>
          </p:cNvSpPr>
          <p:nvPr/>
        </p:nvSpPr>
        <p:spPr bwMode="auto">
          <a:xfrm>
            <a:off x="5867400" y="1543050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Split Set into Two</a:t>
            </a:r>
          </a:p>
        </p:txBody>
      </p:sp>
      <p:grpSp>
        <p:nvGrpSpPr>
          <p:cNvPr id="198662" name="Group 106"/>
          <p:cNvGrpSpPr>
            <a:grpSpLocks/>
          </p:cNvGrpSpPr>
          <p:nvPr/>
        </p:nvGrpSpPr>
        <p:grpSpPr bwMode="auto">
          <a:xfrm>
            <a:off x="3962400" y="1354138"/>
            <a:ext cx="4800600" cy="1770062"/>
            <a:chOff x="2496" y="853"/>
            <a:chExt cx="3024" cy="1115"/>
          </a:xfrm>
        </p:grpSpPr>
        <p:sp>
          <p:nvSpPr>
            <p:cNvPr id="198703" name="Freeform 104"/>
            <p:cNvSpPr>
              <a:spLocks/>
            </p:cNvSpPr>
            <p:nvPr/>
          </p:nvSpPr>
          <p:spPr bwMode="auto">
            <a:xfrm>
              <a:off x="2496" y="853"/>
              <a:ext cx="616" cy="1115"/>
            </a:xfrm>
            <a:custGeom>
              <a:avLst/>
              <a:gdLst>
                <a:gd name="T0" fmla="*/ 0 w 616"/>
                <a:gd name="T1" fmla="*/ 1115 h 1115"/>
                <a:gd name="T2" fmla="*/ 192 w 616"/>
                <a:gd name="T3" fmla="*/ 731 h 1115"/>
                <a:gd name="T4" fmla="*/ 480 w 616"/>
                <a:gd name="T5" fmla="*/ 539 h 1115"/>
                <a:gd name="T6" fmla="*/ 616 w 616"/>
                <a:gd name="T7" fmla="*/ 0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16"/>
                <a:gd name="T13" fmla="*/ 0 h 1115"/>
                <a:gd name="T14" fmla="*/ 616 w 616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16" h="1115">
                  <a:moveTo>
                    <a:pt x="0" y="1115"/>
                  </a:moveTo>
                  <a:cubicBezTo>
                    <a:pt x="56" y="971"/>
                    <a:pt x="112" y="827"/>
                    <a:pt x="192" y="731"/>
                  </a:cubicBezTo>
                  <a:cubicBezTo>
                    <a:pt x="272" y="635"/>
                    <a:pt x="409" y="661"/>
                    <a:pt x="480" y="539"/>
                  </a:cubicBezTo>
                  <a:cubicBezTo>
                    <a:pt x="551" y="417"/>
                    <a:pt x="588" y="112"/>
                    <a:pt x="616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704" name="Rectangle 105"/>
            <p:cNvSpPr>
              <a:spLocks noChangeArrowheads="1"/>
            </p:cNvSpPr>
            <p:nvPr/>
          </p:nvSpPr>
          <p:spPr bwMode="auto">
            <a:xfrm>
              <a:off x="3876" y="1248"/>
              <a:ext cx="16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 (no real work)</a:t>
              </a:r>
            </a:p>
          </p:txBody>
        </p:sp>
      </p:grpSp>
      <p:grpSp>
        <p:nvGrpSpPr>
          <p:cNvPr id="5" name="Group 134"/>
          <p:cNvGrpSpPr>
            <a:grpSpLocks/>
          </p:cNvGrpSpPr>
          <p:nvPr/>
        </p:nvGrpSpPr>
        <p:grpSpPr bwMode="auto">
          <a:xfrm>
            <a:off x="441325" y="3067050"/>
            <a:ext cx="3084513" cy="2343150"/>
            <a:chOff x="278" y="1932"/>
            <a:chExt cx="1943" cy="1476"/>
          </a:xfrm>
        </p:grpSpPr>
        <p:grpSp>
          <p:nvGrpSpPr>
            <p:cNvPr id="198684" name="Group 49"/>
            <p:cNvGrpSpPr>
              <a:grpSpLocks/>
            </p:cNvGrpSpPr>
            <p:nvPr/>
          </p:nvGrpSpPr>
          <p:grpSpPr bwMode="auto">
            <a:xfrm flipH="1">
              <a:off x="432" y="2782"/>
              <a:ext cx="240" cy="626"/>
              <a:chOff x="2308" y="1513"/>
              <a:chExt cx="1162" cy="2570"/>
            </a:xfrm>
          </p:grpSpPr>
          <p:grpSp>
            <p:nvGrpSpPr>
              <p:cNvPr id="198689" name="Group 5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98697" name="Freeform 5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698" name="Freeform 5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699" name="Freeform 5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700" name="Freeform 5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701" name="Freeform 5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702" name="Freeform 5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8690" name="Freeform 5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1" name="Freeform 5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92" name="Oval 5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93" name="Oval 6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94" name="Oval 6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95" name="Oval 6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96" name="Oval 6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98685" name="Group 107"/>
            <p:cNvGrpSpPr>
              <a:grpSpLocks/>
            </p:cNvGrpSpPr>
            <p:nvPr/>
          </p:nvGrpSpPr>
          <p:grpSpPr bwMode="auto">
            <a:xfrm>
              <a:off x="816" y="2880"/>
              <a:ext cx="1200" cy="336"/>
              <a:chOff x="3072" y="3360"/>
              <a:chExt cx="2352" cy="336"/>
            </a:xfrm>
          </p:grpSpPr>
          <p:sp>
            <p:nvSpPr>
              <p:cNvPr id="198687" name="Text Box 108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1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25,31,52,88,98</a:t>
                </a:r>
                <a:endParaRPr lang="en-CA" altLang="en-US" sz="2000" i="0"/>
              </a:p>
            </p:txBody>
          </p:sp>
          <p:sp>
            <p:nvSpPr>
              <p:cNvPr id="198688" name="Rectangle 10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198686" name="Text Box 113"/>
            <p:cNvSpPr txBox="1">
              <a:spLocks noChangeArrowheads="1"/>
            </p:cNvSpPr>
            <p:nvPr/>
          </p:nvSpPr>
          <p:spPr bwMode="auto">
            <a:xfrm>
              <a:off x="278" y="1932"/>
              <a:ext cx="194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sort the first half. </a:t>
              </a:r>
            </a:p>
          </p:txBody>
        </p:sp>
      </p:grpSp>
      <p:grpSp>
        <p:nvGrpSpPr>
          <p:cNvPr id="9" name="Group 135"/>
          <p:cNvGrpSpPr>
            <a:grpSpLocks/>
          </p:cNvGrpSpPr>
          <p:nvPr/>
        </p:nvGrpSpPr>
        <p:grpSpPr bwMode="auto">
          <a:xfrm>
            <a:off x="5754688" y="3070225"/>
            <a:ext cx="3560762" cy="2343150"/>
            <a:chOff x="3625" y="1934"/>
            <a:chExt cx="2356" cy="1476"/>
          </a:xfrm>
        </p:grpSpPr>
        <p:grpSp>
          <p:nvGrpSpPr>
            <p:cNvPr id="198665" name="Group 110"/>
            <p:cNvGrpSpPr>
              <a:grpSpLocks/>
            </p:cNvGrpSpPr>
            <p:nvPr/>
          </p:nvGrpSpPr>
          <p:grpSpPr bwMode="auto">
            <a:xfrm>
              <a:off x="4176" y="2880"/>
              <a:ext cx="1200" cy="336"/>
              <a:chOff x="3072" y="3360"/>
              <a:chExt cx="2352" cy="336"/>
            </a:xfrm>
          </p:grpSpPr>
          <p:sp>
            <p:nvSpPr>
              <p:cNvPr id="198682" name="Text Box 111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215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14,23,30,62,79</a:t>
                </a:r>
                <a:endParaRPr lang="en-CA" altLang="en-US" sz="2000" i="0"/>
              </a:p>
            </p:txBody>
          </p:sp>
          <p:sp>
            <p:nvSpPr>
              <p:cNvPr id="198683" name="Rectangle 112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198666" name="Group 114"/>
            <p:cNvGrpSpPr>
              <a:grpSpLocks/>
            </p:cNvGrpSpPr>
            <p:nvPr/>
          </p:nvGrpSpPr>
          <p:grpSpPr bwMode="auto">
            <a:xfrm flipH="1">
              <a:off x="3779" y="2784"/>
              <a:ext cx="240" cy="626"/>
              <a:chOff x="2308" y="1513"/>
              <a:chExt cx="1162" cy="2570"/>
            </a:xfrm>
          </p:grpSpPr>
          <p:grpSp>
            <p:nvGrpSpPr>
              <p:cNvPr id="198668" name="Group 11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98676" name="Freeform 11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677" name="Freeform 11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678" name="Freeform 11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679" name="Freeform 11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680" name="Freeform 12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681" name="Freeform 12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8669" name="Freeform 12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0" name="Freeform 12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671" name="Oval 12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72" name="Oval 12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73" name="Oval 12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74" name="Oval 12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8675" name="Oval 12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98667" name="Text Box 132"/>
            <p:cNvSpPr txBox="1">
              <a:spLocks noChangeArrowheads="1"/>
            </p:cNvSpPr>
            <p:nvPr/>
          </p:nvSpPr>
          <p:spPr bwMode="auto">
            <a:xfrm>
              <a:off x="3625" y="1934"/>
              <a:ext cx="235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sort the second half.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9683" name="Group 3"/>
          <p:cNvGrpSpPr>
            <a:grpSpLocks/>
          </p:cNvGrpSpPr>
          <p:nvPr/>
        </p:nvGrpSpPr>
        <p:grpSpPr bwMode="auto">
          <a:xfrm>
            <a:off x="304800" y="3048000"/>
            <a:ext cx="457200" cy="914400"/>
            <a:chOff x="2432" y="1328"/>
            <a:chExt cx="906" cy="2075"/>
          </a:xfrm>
        </p:grpSpPr>
        <p:sp>
          <p:nvSpPr>
            <p:cNvPr id="199698" name="Freeform 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99" name="Freeform 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00" name="Freeform 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01" name="Freeform 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02" name="Freeform 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703" name="Freeform 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99684" name="Text Box 10"/>
          <p:cNvSpPr txBox="1">
            <a:spLocks noChangeArrowheads="1"/>
          </p:cNvSpPr>
          <p:nvPr/>
        </p:nvSpPr>
        <p:spPr bwMode="auto">
          <a:xfrm>
            <a:off x="1981200" y="1524000"/>
            <a:ext cx="533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Merge two sorted lists into one </a:t>
            </a:r>
          </a:p>
        </p:txBody>
      </p:sp>
      <p:grpSp>
        <p:nvGrpSpPr>
          <p:cNvPr id="199685" name="Group 12"/>
          <p:cNvGrpSpPr>
            <a:grpSpLocks/>
          </p:cNvGrpSpPr>
          <p:nvPr/>
        </p:nvGrpSpPr>
        <p:grpSpPr bwMode="auto">
          <a:xfrm>
            <a:off x="1268413" y="2689225"/>
            <a:ext cx="1905000" cy="533400"/>
            <a:chOff x="3072" y="3360"/>
            <a:chExt cx="2352" cy="336"/>
          </a:xfrm>
        </p:grpSpPr>
        <p:sp>
          <p:nvSpPr>
            <p:cNvPr id="199696" name="Text Box 13"/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25,31,52,88,98</a:t>
              </a:r>
              <a:endParaRPr lang="en-CA" altLang="en-US" sz="2000" i="0"/>
            </a:p>
          </p:txBody>
        </p:sp>
        <p:sp>
          <p:nvSpPr>
            <p:cNvPr id="199697" name="Rectangle 14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199686" name="Group 15"/>
          <p:cNvGrpSpPr>
            <a:grpSpLocks/>
          </p:cNvGrpSpPr>
          <p:nvPr/>
        </p:nvGrpSpPr>
        <p:grpSpPr bwMode="auto">
          <a:xfrm>
            <a:off x="1268413" y="3657600"/>
            <a:ext cx="1905000" cy="533400"/>
            <a:chOff x="3072" y="3360"/>
            <a:chExt cx="2352" cy="336"/>
          </a:xfrm>
        </p:grpSpPr>
        <p:sp>
          <p:nvSpPr>
            <p:cNvPr id="199694" name="Text Box 16"/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14,23,30,62,79</a:t>
              </a:r>
              <a:endParaRPr lang="en-CA" altLang="en-US" sz="2000" i="0"/>
            </a:p>
          </p:txBody>
        </p:sp>
        <p:sp>
          <p:nvSpPr>
            <p:cNvPr id="199695" name="Rectangle 17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199687" name="Group 18"/>
          <p:cNvGrpSpPr>
            <a:grpSpLocks/>
          </p:cNvGrpSpPr>
          <p:nvPr/>
        </p:nvGrpSpPr>
        <p:grpSpPr bwMode="auto">
          <a:xfrm>
            <a:off x="5105400" y="3200400"/>
            <a:ext cx="3733800" cy="533400"/>
            <a:chOff x="3072" y="3360"/>
            <a:chExt cx="2352" cy="336"/>
          </a:xfrm>
        </p:grpSpPr>
        <p:sp>
          <p:nvSpPr>
            <p:cNvPr id="199692" name="Text Box 19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14,23,25,30,31,52,62,79,88,98</a:t>
              </a:r>
              <a:endParaRPr lang="en-CA" altLang="en-US" sz="2000" i="0"/>
            </a:p>
          </p:txBody>
        </p:sp>
        <p:sp>
          <p:nvSpPr>
            <p:cNvPr id="199693" name="Rectangle 20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199688" name="Group 28"/>
          <p:cNvGrpSpPr>
            <a:grpSpLocks/>
          </p:cNvGrpSpPr>
          <p:nvPr/>
        </p:nvGrpSpPr>
        <p:grpSpPr bwMode="auto">
          <a:xfrm>
            <a:off x="990600" y="2514600"/>
            <a:ext cx="8001000" cy="1906588"/>
            <a:chOff x="672" y="2016"/>
            <a:chExt cx="5040" cy="1201"/>
          </a:xfrm>
        </p:grpSpPr>
        <p:sp>
          <p:nvSpPr>
            <p:cNvPr id="199689" name="Freeform 22"/>
            <p:cNvSpPr>
              <a:spLocks/>
            </p:cNvSpPr>
            <p:nvPr/>
          </p:nvSpPr>
          <p:spPr bwMode="auto">
            <a:xfrm>
              <a:off x="720" y="2832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90" name="Freeform 23"/>
            <p:cNvSpPr>
              <a:spLocks/>
            </p:cNvSpPr>
            <p:nvPr/>
          </p:nvSpPr>
          <p:spPr bwMode="auto">
            <a:xfrm flipV="1">
              <a:off x="672" y="2016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691" name="Freeform 24"/>
            <p:cNvSpPr>
              <a:spLocks/>
            </p:cNvSpPr>
            <p:nvPr/>
          </p:nvSpPr>
          <p:spPr bwMode="auto">
            <a:xfrm>
              <a:off x="672" y="2535"/>
              <a:ext cx="2120" cy="112"/>
            </a:xfrm>
            <a:custGeom>
              <a:avLst/>
              <a:gdLst>
                <a:gd name="T0" fmla="*/ 0 w 2120"/>
                <a:gd name="T1" fmla="*/ 9 h 112"/>
                <a:gd name="T2" fmla="*/ 1776 w 2120"/>
                <a:gd name="T3" fmla="*/ 9 h 112"/>
                <a:gd name="T4" fmla="*/ 2066 w 2120"/>
                <a:gd name="T5" fmla="*/ 61 h 112"/>
                <a:gd name="T6" fmla="*/ 1776 w 2120"/>
                <a:gd name="T7" fmla="*/ 105 h 112"/>
                <a:gd name="T8" fmla="*/ 0 w 2120"/>
                <a:gd name="T9" fmla="*/ 10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0"/>
                <a:gd name="T16" fmla="*/ 0 h 112"/>
                <a:gd name="T17" fmla="*/ 2120 w 21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0" h="112">
                  <a:moveTo>
                    <a:pt x="0" y="9"/>
                  </a:moveTo>
                  <a:cubicBezTo>
                    <a:pt x="296" y="9"/>
                    <a:pt x="1432" y="0"/>
                    <a:pt x="1776" y="9"/>
                  </a:cubicBezTo>
                  <a:cubicBezTo>
                    <a:pt x="2120" y="18"/>
                    <a:pt x="2066" y="45"/>
                    <a:pt x="2066" y="61"/>
                  </a:cubicBezTo>
                  <a:cubicBezTo>
                    <a:pt x="2066" y="77"/>
                    <a:pt x="2120" y="98"/>
                    <a:pt x="1776" y="105"/>
                  </a:cubicBezTo>
                  <a:cubicBezTo>
                    <a:pt x="1432" y="112"/>
                    <a:pt x="712" y="109"/>
                    <a:pt x="0" y="105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706" name="Picture 3" descr="02-16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74638"/>
            <a:ext cx="9144000" cy="6430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30" name="Picture 13" descr="02-16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362200"/>
            <a:ext cx="5791200" cy="416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1731" name="Rectangle 2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Merge Sort Sort</a:t>
            </a:r>
          </a:p>
        </p:txBody>
      </p:sp>
      <p:sp>
        <p:nvSpPr>
          <p:cNvPr id="201732" name="Text Box 3"/>
          <p:cNvSpPr txBox="1">
            <a:spLocks noChangeArrowheads="1"/>
          </p:cNvSpPr>
          <p:nvPr/>
        </p:nvSpPr>
        <p:spPr bwMode="auto">
          <a:xfrm>
            <a:off x="2003425" y="990600"/>
            <a:ext cx="229101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Time: 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 =</a:t>
            </a:r>
          </a:p>
        </p:txBody>
      </p:sp>
      <p:sp>
        <p:nvSpPr>
          <p:cNvPr id="135172" name="Rectangle 4"/>
          <p:cNvSpPr>
            <a:spLocks noChangeArrowheads="1"/>
          </p:cNvSpPr>
          <p:nvPr/>
        </p:nvSpPr>
        <p:spPr bwMode="auto">
          <a:xfrm>
            <a:off x="4335261" y="961296"/>
            <a:ext cx="207140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 log(</a:t>
            </a:r>
            <a:r>
              <a:rPr lang="en-US" altLang="en-US" dirty="0"/>
              <a:t>n</a:t>
            </a:r>
            <a:r>
              <a:rPr lang="en-US" altLang="en-US" i="0" dirty="0"/>
              <a:t>))</a:t>
            </a:r>
          </a:p>
        </p:txBody>
      </p:sp>
      <p:sp>
        <p:nvSpPr>
          <p:cNvPr id="135176" name="Rectangle 8"/>
          <p:cNvSpPr>
            <a:spLocks noChangeArrowheads="1"/>
          </p:cNvSpPr>
          <p:nvPr/>
        </p:nvSpPr>
        <p:spPr bwMode="auto">
          <a:xfrm>
            <a:off x="6705600" y="3627438"/>
            <a:ext cx="218122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Total work </a:t>
            </a:r>
            <a:br>
              <a:rPr lang="en-US" altLang="en-US" i="0"/>
            </a:br>
            <a:r>
              <a:rPr lang="en-US" altLang="en-US" i="0"/>
              <a:t>at any level </a:t>
            </a:r>
            <a:br>
              <a:rPr lang="en-US" altLang="en-US" i="0"/>
            </a:b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135178" name="Rectangle 10"/>
          <p:cNvSpPr>
            <a:spLocks noChangeArrowheads="1"/>
          </p:cNvSpPr>
          <p:nvPr/>
        </p:nvSpPr>
        <p:spPr bwMode="auto">
          <a:xfrm>
            <a:off x="6837363" y="5334000"/>
            <a:ext cx="207803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# levels </a:t>
            </a:r>
            <a:br>
              <a:rPr lang="en-US" altLang="en-US" i="0"/>
            </a:b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sp>
        <p:nvSpPr>
          <p:cNvPr id="135179" name="Oval 11"/>
          <p:cNvSpPr>
            <a:spLocks noChangeArrowheads="1"/>
          </p:cNvSpPr>
          <p:nvPr/>
        </p:nvSpPr>
        <p:spPr bwMode="auto">
          <a:xfrm>
            <a:off x="76200" y="3810000"/>
            <a:ext cx="6477000" cy="1143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135180" name="Line 12"/>
          <p:cNvSpPr>
            <a:spLocks noChangeShapeType="1"/>
          </p:cNvSpPr>
          <p:nvPr/>
        </p:nvSpPr>
        <p:spPr bwMode="auto">
          <a:xfrm flipV="1">
            <a:off x="5867400" y="2362200"/>
            <a:ext cx="0" cy="403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17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5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5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5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5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2" grpId="0"/>
      <p:bldP spid="135172" grpId="0" autoUpdateAnimBg="0"/>
      <p:bldP spid="135176" grpId="0" autoUpdateAnimBg="0"/>
      <p:bldP spid="135178" grpId="0"/>
      <p:bldP spid="135179" grpId="0" animBg="1"/>
      <p:bldP spid="135179" grpId="1" animBg="1"/>
      <p:bldP spid="135180" grpId="0" animBg="1"/>
      <p:bldP spid="135180" grpId="1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30" name="Picture 13" descr="02-16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362200"/>
            <a:ext cx="5791200" cy="4168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1731" name="Rectangle 2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Merge Sort Sort</a:t>
            </a:r>
          </a:p>
        </p:txBody>
      </p:sp>
      <p:sp>
        <p:nvSpPr>
          <p:cNvPr id="201732" name="Text Box 3"/>
          <p:cNvSpPr txBox="1">
            <a:spLocks noChangeArrowheads="1"/>
          </p:cNvSpPr>
          <p:nvPr/>
        </p:nvSpPr>
        <p:spPr bwMode="auto">
          <a:xfrm>
            <a:off x="2003425" y="990600"/>
            <a:ext cx="229101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Time: 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 =</a:t>
            </a:r>
          </a:p>
        </p:txBody>
      </p:sp>
      <p:sp>
        <p:nvSpPr>
          <p:cNvPr id="11" name="Rectangle 2"/>
          <p:cNvSpPr txBox="1">
            <a:spLocks noChangeArrowheads="1"/>
          </p:cNvSpPr>
          <p:nvPr/>
        </p:nvSpPr>
        <p:spPr>
          <a:xfrm>
            <a:off x="2286000" y="1428750"/>
            <a:ext cx="6477000" cy="70485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>
              <a:buNone/>
            </a:pPr>
            <a:r>
              <a:rPr lang="en-US" altLang="en-US" sz="2400" i="1" kern="0" dirty="0"/>
              <a:t>c</a:t>
            </a:r>
            <a:r>
              <a:rPr lang="en-US" altLang="en-US" sz="2400" i="0" kern="0" dirty="0"/>
              <a:t> = 1 = </a:t>
            </a:r>
            <a:r>
              <a:rPr lang="en-CA" altLang="en-US" sz="2400" i="0" kern="0" baseline="30000" dirty="0"/>
              <a:t>log</a:t>
            </a:r>
            <a:r>
              <a:rPr lang="en-US" altLang="en-US" sz="2400" i="0" kern="0" baseline="30000" dirty="0"/>
              <a:t> </a:t>
            </a:r>
            <a:r>
              <a:rPr lang="en-CA" altLang="en-US" sz="2400" i="1" kern="0" baseline="30000" dirty="0"/>
              <a:t>a</a:t>
            </a:r>
            <a:r>
              <a:rPr lang="en-US" altLang="en-US" sz="2400" i="0" kern="0" dirty="0"/>
              <a:t>/</a:t>
            </a:r>
            <a:r>
              <a:rPr lang="en-US" altLang="en-US" sz="2400" i="0" kern="0" baseline="-25000" dirty="0"/>
              <a:t>l</a:t>
            </a:r>
            <a:r>
              <a:rPr lang="en-CA" altLang="en-US" sz="2400" i="0" kern="0" baseline="-25000" dirty="0" err="1"/>
              <a:t>og</a:t>
            </a:r>
            <a:r>
              <a:rPr lang="en-CA" altLang="en-US" sz="2400" i="0" kern="0" baseline="-25000" dirty="0"/>
              <a:t> </a:t>
            </a:r>
            <a:r>
              <a:rPr lang="en-CA" altLang="en-US" sz="2400" i="1" kern="0" baseline="-25000" dirty="0"/>
              <a:t>b</a:t>
            </a:r>
            <a:r>
              <a:rPr lang="en-CA" altLang="en-US" sz="2400" i="0" kern="0" dirty="0"/>
              <a:t>  = </a:t>
            </a:r>
            <a:r>
              <a:rPr lang="en-CA" altLang="en-US" sz="2400" i="0" kern="0" baseline="30000" dirty="0"/>
              <a:t>log</a:t>
            </a:r>
            <a:r>
              <a:rPr lang="en-US" altLang="en-US" sz="2400" i="0" kern="0" baseline="30000" dirty="0"/>
              <a:t> </a:t>
            </a:r>
            <a:r>
              <a:rPr lang="en-CA" altLang="en-US" sz="2400" kern="0" baseline="30000" dirty="0"/>
              <a:t>2</a:t>
            </a:r>
            <a:r>
              <a:rPr lang="en-US" altLang="en-US" sz="2400" i="0" kern="0" dirty="0"/>
              <a:t>/</a:t>
            </a:r>
            <a:r>
              <a:rPr lang="en-US" altLang="en-US" sz="2400" i="0" kern="0" baseline="-25000" dirty="0"/>
              <a:t>l</a:t>
            </a:r>
            <a:r>
              <a:rPr lang="en-CA" altLang="en-US" sz="2400" i="0" kern="0" baseline="-25000" dirty="0" err="1"/>
              <a:t>og</a:t>
            </a:r>
            <a:r>
              <a:rPr lang="en-CA" altLang="en-US" sz="2400" i="0" kern="0" baseline="-25000" dirty="0"/>
              <a:t> </a:t>
            </a:r>
            <a:r>
              <a:rPr lang="en-CA" altLang="en-US" sz="2400" kern="0" baseline="-25000" dirty="0"/>
              <a:t>2</a:t>
            </a:r>
          </a:p>
          <a:p>
            <a:pPr eaLnBrk="1" hangingPunct="1">
              <a:buNone/>
            </a:pPr>
            <a:r>
              <a:rPr lang="en-CA" altLang="en-US" sz="2400" i="0" dirty="0"/>
              <a:t>Hence, all levels the same and </a:t>
            </a:r>
            <a:r>
              <a:rPr lang="en-CA" altLang="en-US" sz="2400" dirty="0"/>
              <a:t>T</a:t>
            </a:r>
            <a:r>
              <a:rPr lang="en-CA" altLang="en-US" sz="2400" i="0" dirty="0"/>
              <a:t>(</a:t>
            </a:r>
            <a:r>
              <a:rPr lang="en-CA" altLang="en-US" sz="2400" dirty="0"/>
              <a:t>n</a:t>
            </a:r>
            <a:r>
              <a:rPr lang="en-CA" altLang="en-US" sz="2400" i="0" dirty="0"/>
              <a:t>) </a:t>
            </a:r>
            <a:r>
              <a:rPr lang="en-US" altLang="en-US" sz="2400" i="0" dirty="0"/>
              <a:t>= </a:t>
            </a:r>
            <a:r>
              <a:rPr lang="en-US" altLang="en-US" sz="2400" i="0" dirty="0">
                <a:latin typeface="Symbol" pitchFamily="18" charset="2"/>
              </a:rPr>
              <a:t>Q</a:t>
            </a:r>
            <a:r>
              <a:rPr lang="en-US" altLang="en-US" sz="2400" i="0" dirty="0"/>
              <a:t>(</a:t>
            </a:r>
            <a:r>
              <a:rPr lang="en-US" altLang="en-US" sz="2400" dirty="0"/>
              <a:t>n</a:t>
            </a:r>
            <a:r>
              <a:rPr lang="en-US" altLang="en-US" sz="2400" i="0" dirty="0"/>
              <a:t> log(</a:t>
            </a:r>
            <a:r>
              <a:rPr lang="en-US" altLang="en-US" sz="2400" dirty="0"/>
              <a:t>n</a:t>
            </a:r>
            <a:r>
              <a:rPr lang="en-US" altLang="en-US" sz="2400" i="0" dirty="0"/>
              <a:t>))</a:t>
            </a:r>
          </a:p>
        </p:txBody>
      </p:sp>
      <p:sp>
        <p:nvSpPr>
          <p:cNvPr id="17" name="Rectangle 5"/>
          <p:cNvSpPr>
            <a:spLocks noChangeArrowheads="1"/>
          </p:cNvSpPr>
          <p:nvPr/>
        </p:nvSpPr>
        <p:spPr bwMode="auto">
          <a:xfrm>
            <a:off x="4191000" y="1001713"/>
            <a:ext cx="2608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1835802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  <p:bldP spid="17" grpId="0" autoUpdateAnimBg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</a:t>
            </a:r>
            <a:r>
              <a:rPr lang="en-US" altLang="en-US">
                <a:solidFill>
                  <a:schemeClr val="tx1"/>
                </a:solidFill>
              </a:rPr>
              <a:t> </a:t>
            </a:r>
            <a:r>
              <a:rPr lang="en-CA" altLang="en-US" sz="3600" i="1">
                <a:solidFill>
                  <a:schemeClr val="tx1"/>
                </a:solidFill>
              </a:rPr>
              <a:t>T</a:t>
            </a:r>
            <a:r>
              <a:rPr lang="en-CA" altLang="en-US" sz="3600">
                <a:solidFill>
                  <a:schemeClr val="tx1"/>
                </a:solidFill>
              </a:rPr>
              <a:t>(</a:t>
            </a:r>
            <a:r>
              <a:rPr lang="en-CA" altLang="en-US" sz="3600" i="1">
                <a:solidFill>
                  <a:schemeClr val="tx1"/>
                </a:solidFill>
              </a:rPr>
              <a:t>n</a:t>
            </a:r>
            <a:r>
              <a:rPr lang="en-CA" altLang="en-US" sz="3600">
                <a:solidFill>
                  <a:schemeClr val="tx1"/>
                </a:solidFill>
              </a:rPr>
              <a:t>) =</a:t>
            </a:r>
            <a:r>
              <a:rPr lang="en-US" altLang="en-US" sz="3600">
                <a:solidFill>
                  <a:schemeClr val="tx1"/>
                </a:solidFill>
              </a:rPr>
              <a:t> </a:t>
            </a:r>
            <a:r>
              <a:rPr lang="en-CA" altLang="en-US" sz="3600" i="1">
                <a:solidFill>
                  <a:schemeClr val="tx1"/>
                </a:solidFill>
              </a:rPr>
              <a:t>aT</a:t>
            </a:r>
            <a:r>
              <a:rPr lang="en-CA" altLang="en-US" sz="3600">
                <a:solidFill>
                  <a:schemeClr val="tx1"/>
                </a:solidFill>
              </a:rPr>
              <a:t>(</a:t>
            </a:r>
            <a:r>
              <a:rPr lang="en-CA" altLang="en-US" sz="3600" i="1">
                <a:solidFill>
                  <a:schemeClr val="tx1"/>
                </a:solidFill>
              </a:rPr>
              <a:t>n</a:t>
            </a:r>
            <a:r>
              <a:rPr lang="en-CA" altLang="en-US" sz="3600">
                <a:solidFill>
                  <a:schemeClr val="tx1"/>
                </a:solidFill>
              </a:rPr>
              <a:t>/</a:t>
            </a:r>
            <a:r>
              <a:rPr lang="en-CA" altLang="en-US" sz="3600" i="1">
                <a:solidFill>
                  <a:schemeClr val="tx1"/>
                </a:solidFill>
              </a:rPr>
              <a:t>b</a:t>
            </a:r>
            <a:r>
              <a:rPr lang="en-CA" altLang="en-US" sz="3600">
                <a:solidFill>
                  <a:schemeClr val="tx1"/>
                </a:solidFill>
              </a:rPr>
              <a:t>)+</a:t>
            </a:r>
            <a:r>
              <a:rPr lang="en-CA" altLang="en-US" sz="3600" i="1">
                <a:solidFill>
                  <a:schemeClr val="tx1"/>
                </a:solidFill>
              </a:rPr>
              <a:t>f</a:t>
            </a:r>
            <a:r>
              <a:rPr lang="en-CA" altLang="en-US" sz="3600">
                <a:solidFill>
                  <a:schemeClr val="tx1"/>
                </a:solidFill>
              </a:rPr>
              <a:t>(</a:t>
            </a:r>
            <a:r>
              <a:rPr lang="en-CA" altLang="en-US" sz="3600" i="1">
                <a:solidFill>
                  <a:schemeClr val="tx1"/>
                </a:solidFill>
              </a:rPr>
              <a:t>n</a:t>
            </a:r>
            <a:r>
              <a:rPr lang="en-CA" altLang="en-US" sz="3600">
                <a:solidFill>
                  <a:schemeClr val="tx1"/>
                </a:solidFill>
              </a:rPr>
              <a:t>)</a:t>
            </a:r>
          </a:p>
        </p:txBody>
      </p:sp>
      <p:graphicFrame>
        <p:nvGraphicFramePr>
          <p:cNvPr id="566275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20282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202886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7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202888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9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0282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20282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202869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0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1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2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3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4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5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6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7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8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79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0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1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2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3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4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85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20282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202835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36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37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38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39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0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1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2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3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4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5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6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7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8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49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0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1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2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3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4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5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6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7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8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59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0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1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2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3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4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5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6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7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02868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202824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202833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202834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</a:t>
              </a:r>
              <a:r>
                <a:rPr lang="en-US" altLang="en-US" sz="2000" baseline="-25000"/>
                <a:t> b</a:t>
              </a:r>
              <a:endParaRPr lang="en-CA" altLang="en-US" sz="2000"/>
            </a:p>
          </p:txBody>
        </p:sp>
      </p:grpSp>
      <p:grpSp>
        <p:nvGrpSpPr>
          <p:cNvPr id="202825" name="Group 130"/>
          <p:cNvGrpSpPr>
            <a:grpSpLocks/>
          </p:cNvGrpSpPr>
          <p:nvPr/>
        </p:nvGrpSpPr>
        <p:grpSpPr bwMode="auto">
          <a:xfrm>
            <a:off x="7440613" y="5257800"/>
            <a:ext cx="1703387" cy="549275"/>
            <a:chOff x="2860" y="3974"/>
            <a:chExt cx="1073" cy="346"/>
          </a:xfrm>
        </p:grpSpPr>
        <p:sp>
          <p:nvSpPr>
            <p:cNvPr id="202831" name="Text Box 131"/>
            <p:cNvSpPr txBox="1">
              <a:spLocks noChangeArrowheads="1"/>
            </p:cNvSpPr>
            <p:nvPr/>
          </p:nvSpPr>
          <p:spPr bwMode="auto">
            <a:xfrm>
              <a:off x="2860" y="4032"/>
              <a:ext cx="107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r>
                <a:rPr lang="en-CA" altLang="en-US" sz="2000" i="0"/>
                <a:t>·</a:t>
              </a:r>
              <a:r>
                <a:rPr lang="en-US" altLang="en-US" sz="2400" i="0"/>
                <a:t> </a:t>
              </a:r>
              <a:r>
                <a:rPr lang="en-US" altLang="en-US" sz="2000">
                  <a:latin typeface="Arial Rounded MT Bold" pitchFamily="34" charset="0"/>
                </a:rPr>
                <a:t>T</a:t>
              </a:r>
              <a:r>
                <a:rPr lang="en-US" altLang="en-US" sz="2000" i="0">
                  <a:latin typeface="Arial Rounded MT Bold" pitchFamily="34" charset="0"/>
                </a:rPr>
                <a:t>(1)</a:t>
              </a:r>
              <a:endParaRPr lang="en-CA" altLang="en-US" sz="2000" i="0">
                <a:latin typeface="Arial Rounded MT Bold" pitchFamily="34" charset="0"/>
              </a:endParaRPr>
            </a:p>
          </p:txBody>
        </p:sp>
        <p:sp>
          <p:nvSpPr>
            <p:cNvPr id="202832" name="Text Box 132"/>
            <p:cNvSpPr txBox="1">
              <a:spLocks noChangeArrowheads="1"/>
            </p:cNvSpPr>
            <p:nvPr/>
          </p:nvSpPr>
          <p:spPr bwMode="auto">
            <a:xfrm>
              <a:off x="2928" y="3974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r>
                <a:rPr lang="en-US" altLang="en-US" sz="2000" i="0" baseline="-25000"/>
                <a:t> </a:t>
              </a:r>
              <a:endParaRPr lang="en-CA" altLang="en-US" sz="2000" i="0"/>
            </a:p>
          </p:txBody>
        </p:sp>
      </p:grpSp>
      <p:sp>
        <p:nvSpPr>
          <p:cNvPr id="202826" name="Text Box 133"/>
          <p:cNvSpPr txBox="1">
            <a:spLocks noChangeArrowheads="1"/>
          </p:cNvSpPr>
          <p:nvPr/>
        </p:nvSpPr>
        <p:spPr bwMode="auto">
          <a:xfrm>
            <a:off x="2193925" y="6038850"/>
            <a:ext cx="45323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Total Work  </a:t>
            </a:r>
            <a:r>
              <a:rPr lang="en-US" altLang="en-US" sz="2400"/>
              <a:t>T</a:t>
            </a:r>
            <a:r>
              <a:rPr lang="en-US" altLang="en-US" sz="2400" i="0"/>
              <a:t>(</a:t>
            </a:r>
            <a:r>
              <a:rPr lang="en-US" altLang="en-US" sz="2400"/>
              <a:t>n</a:t>
            </a:r>
            <a:r>
              <a:rPr lang="en-US" altLang="en-US" sz="2400" i="0"/>
              <a:t>) = </a:t>
            </a:r>
            <a:r>
              <a:rPr lang="en-CA" altLang="en-US" i="0">
                <a:cs typeface="Times New Roman" pitchFamily="18" charset="0"/>
              </a:rPr>
              <a:t>∑</a:t>
            </a:r>
            <a:r>
              <a:rPr lang="en-US" altLang="en-US" baseline="-25000">
                <a:cs typeface="Times New Roman" pitchFamily="18" charset="0"/>
              </a:rPr>
              <a:t>i</a:t>
            </a:r>
            <a:r>
              <a:rPr lang="en-US" altLang="en-US" i="0" baseline="-25000">
                <a:cs typeface="Times New Roman" pitchFamily="18" charset="0"/>
              </a:rPr>
              <a:t>=0..</a:t>
            </a:r>
            <a:r>
              <a:rPr lang="en-US" altLang="en-US" baseline="-25000">
                <a:cs typeface="Times New Roman" pitchFamily="18" charset="0"/>
              </a:rPr>
              <a:t>h</a:t>
            </a:r>
            <a:r>
              <a:rPr lang="en-US" altLang="en-US" i="0">
                <a:cs typeface="Times New Roman" pitchFamily="18" charset="0"/>
              </a:rPr>
              <a:t> </a:t>
            </a:r>
            <a:r>
              <a:rPr lang="en-US" altLang="en-US" sz="2400">
                <a:latin typeface="Arial Rounded MT Bold" pitchFamily="34" charset="0"/>
              </a:rPr>
              <a:t>a</a:t>
            </a:r>
            <a:r>
              <a:rPr lang="en-US" altLang="en-US" sz="2400" baseline="30000">
                <a:latin typeface="Arial Rounded MT Bold" pitchFamily="34" charset="0"/>
              </a:rPr>
              <a:t>i</a:t>
            </a:r>
            <a:r>
              <a:rPr lang="en-US" altLang="en-US" sz="2400" i="0">
                <a:latin typeface="Symbol" pitchFamily="18" charset="2"/>
              </a:rPr>
              <a:t>×</a:t>
            </a:r>
            <a:r>
              <a:rPr lang="en-US" altLang="en-US" sz="2000">
                <a:latin typeface="Arial Rounded MT Bold" pitchFamily="34" charset="0"/>
              </a:rPr>
              <a:t>f</a:t>
            </a:r>
            <a:r>
              <a:rPr lang="en-US" altLang="en-US" sz="2000" i="0">
                <a:latin typeface="Arial Rounded MT Bold" pitchFamily="34" charset="0"/>
              </a:rPr>
              <a:t>(</a:t>
            </a:r>
            <a:r>
              <a:rPr lang="en-US" altLang="en-US" sz="2000">
                <a:latin typeface="Arial Rounded MT Bold" pitchFamily="34" charset="0"/>
              </a:rPr>
              <a:t>n</a:t>
            </a:r>
            <a:r>
              <a:rPr lang="en-US" altLang="en-US" sz="2000" i="0">
                <a:latin typeface="Arial Rounded MT Bold" pitchFamily="34" charset="0"/>
              </a:rPr>
              <a:t>/</a:t>
            </a:r>
            <a:r>
              <a:rPr lang="en-US" altLang="en-US" sz="2000">
                <a:latin typeface="Arial Rounded MT Bold" pitchFamily="34" charset="0"/>
              </a:rPr>
              <a:t>b</a:t>
            </a:r>
            <a:r>
              <a:rPr lang="en-US" altLang="en-US" sz="2000" baseline="30000">
                <a:latin typeface="Arial Rounded MT Bold" pitchFamily="34" charset="0"/>
              </a:rPr>
              <a:t>i</a:t>
            </a:r>
            <a:r>
              <a:rPr lang="en-US" altLang="en-US" sz="2000" i="0">
                <a:latin typeface="Arial Rounded MT Bold" pitchFamily="34" charset="0"/>
              </a:rPr>
              <a:t>)</a:t>
            </a:r>
            <a:endParaRPr lang="en-CA" altLang="en-US" sz="2000" i="0">
              <a:latin typeface="Arial Rounded MT Bold" pitchFamily="34" charset="0"/>
            </a:endParaRPr>
          </a:p>
        </p:txBody>
      </p:sp>
      <p:sp>
        <p:nvSpPr>
          <p:cNvPr id="566406" name="Rectangle 134"/>
          <p:cNvSpPr>
            <a:spLocks noChangeArrowheads="1"/>
          </p:cNvSpPr>
          <p:nvPr/>
        </p:nvSpPr>
        <p:spPr bwMode="auto">
          <a:xfrm>
            <a:off x="5257800" y="76200"/>
            <a:ext cx="26082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566407" name="Rectangle 135"/>
          <p:cNvSpPr>
            <a:spLocks noChangeArrowheads="1"/>
          </p:cNvSpPr>
          <p:nvPr/>
        </p:nvSpPr>
        <p:spPr bwMode="auto">
          <a:xfrm>
            <a:off x="7242175" y="4876800"/>
            <a:ext cx="19018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2</a:t>
            </a:r>
            <a:r>
              <a:rPr lang="en-US" altLang="en-US" sz="2000" baseline="30000"/>
              <a:t>i</a:t>
            </a:r>
            <a:r>
              <a:rPr lang="en-CA" altLang="en-US" sz="2000" i="0"/>
              <a:t>·</a:t>
            </a:r>
            <a:r>
              <a:rPr lang="en-US" altLang="en-US" sz="2000" i="0">
                <a:latin typeface="Symbol" pitchFamily="18" charset="2"/>
              </a:rPr>
              <a:t>Q</a:t>
            </a:r>
            <a:r>
              <a:rPr lang="en-US" altLang="en-US" sz="2000" i="0"/>
              <a:t>(</a:t>
            </a:r>
            <a:r>
              <a:rPr lang="en-US" altLang="en-US" sz="2000"/>
              <a:t>n</a:t>
            </a:r>
            <a:r>
              <a:rPr lang="en-US" altLang="en-US" sz="2000" i="0"/>
              <a:t>/2</a:t>
            </a:r>
            <a:r>
              <a:rPr lang="en-US" altLang="en-US" sz="2000" baseline="30000"/>
              <a:t>i</a:t>
            </a:r>
            <a:r>
              <a:rPr lang="en-US" altLang="en-US" sz="2000" i="0"/>
              <a:t>) = </a:t>
            </a:r>
            <a:r>
              <a:rPr lang="en-US" altLang="en-US" sz="2000" i="0">
                <a:latin typeface="Symbol" pitchFamily="18" charset="2"/>
              </a:rPr>
              <a:t>Q</a:t>
            </a:r>
            <a:r>
              <a:rPr lang="en-US" altLang="en-US" sz="2000" i="0"/>
              <a:t>(</a:t>
            </a:r>
            <a:r>
              <a:rPr lang="en-US" altLang="en-US" sz="2000"/>
              <a:t>n</a:t>
            </a:r>
            <a:r>
              <a:rPr lang="en-US" altLang="en-US" sz="2000" i="0"/>
              <a:t>)</a:t>
            </a:r>
          </a:p>
        </p:txBody>
      </p:sp>
      <p:sp>
        <p:nvSpPr>
          <p:cNvPr id="566408" name="Rectangle 136"/>
          <p:cNvSpPr>
            <a:spLocks noChangeArrowheads="1"/>
          </p:cNvSpPr>
          <p:nvPr/>
        </p:nvSpPr>
        <p:spPr bwMode="auto">
          <a:xfrm>
            <a:off x="6789738" y="6119813"/>
            <a:ext cx="1985962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 i="0">
                <a:latin typeface="Symbol" pitchFamily="18" charset="2"/>
              </a:rPr>
              <a:t>Q</a:t>
            </a:r>
            <a:r>
              <a:rPr lang="en-US" altLang="en-US" sz="2400" i="0"/>
              <a:t>(</a:t>
            </a:r>
            <a:r>
              <a:rPr lang="en-US" altLang="en-US" sz="2400"/>
              <a:t>n</a:t>
            </a:r>
            <a:r>
              <a:rPr lang="en-US" altLang="en-US" sz="2400" i="0"/>
              <a:t>) </a:t>
            </a:r>
            <a:r>
              <a:rPr lang="en-CA" altLang="en-US" sz="2400" i="0"/>
              <a:t>· log(</a:t>
            </a:r>
            <a:r>
              <a:rPr lang="en-CA" altLang="en-US" sz="2400"/>
              <a:t>n</a:t>
            </a:r>
            <a:r>
              <a:rPr lang="en-CA" altLang="en-US" sz="2400" i="0"/>
              <a:t>)</a:t>
            </a:r>
            <a:endParaRPr lang="en-US" altLang="en-US" sz="2400" i="0"/>
          </a:p>
        </p:txBody>
      </p:sp>
      <p:sp>
        <p:nvSpPr>
          <p:cNvPr id="566409" name="Text Box 137"/>
          <p:cNvSpPr txBox="1">
            <a:spLocks noChangeArrowheads="1"/>
          </p:cNvSpPr>
          <p:nvPr/>
        </p:nvSpPr>
        <p:spPr bwMode="auto">
          <a:xfrm>
            <a:off x="5921375" y="5715000"/>
            <a:ext cx="314642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All levels basically the same.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6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6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6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6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66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66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6406" grpId="0"/>
      <p:bldP spid="566407" grpId="0"/>
      <p:bldP spid="566408" grpId="0"/>
      <p:bldP spid="566409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Text Box 3"/>
          <p:cNvSpPr txBox="1">
            <a:spLocks noChangeArrowheads="1"/>
          </p:cNvSpPr>
          <p:nvPr/>
        </p:nvSpPr>
        <p:spPr bwMode="auto">
          <a:xfrm flipH="1">
            <a:off x="68580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39" name="Text Box 4"/>
          <p:cNvSpPr txBox="1">
            <a:spLocks noChangeArrowheads="1"/>
          </p:cNvSpPr>
          <p:nvPr/>
        </p:nvSpPr>
        <p:spPr bwMode="auto">
          <a:xfrm flipH="1">
            <a:off x="8382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0" name="Text Box 5"/>
          <p:cNvSpPr txBox="1">
            <a:spLocks noChangeArrowheads="1"/>
          </p:cNvSpPr>
          <p:nvPr/>
        </p:nvSpPr>
        <p:spPr bwMode="auto">
          <a:xfrm flipH="1">
            <a:off x="14414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1" name="Text Box 6"/>
          <p:cNvSpPr txBox="1">
            <a:spLocks noChangeArrowheads="1"/>
          </p:cNvSpPr>
          <p:nvPr/>
        </p:nvSpPr>
        <p:spPr bwMode="auto">
          <a:xfrm flipH="1">
            <a:off x="44513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2" name="Text Box 7"/>
          <p:cNvSpPr txBox="1">
            <a:spLocks noChangeArrowheads="1"/>
          </p:cNvSpPr>
          <p:nvPr/>
        </p:nvSpPr>
        <p:spPr bwMode="auto">
          <a:xfrm flipH="1">
            <a:off x="50530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3" name="Text Box 8"/>
          <p:cNvSpPr txBox="1">
            <a:spLocks noChangeArrowheads="1"/>
          </p:cNvSpPr>
          <p:nvPr/>
        </p:nvSpPr>
        <p:spPr bwMode="auto">
          <a:xfrm flipH="1">
            <a:off x="56546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4" name="Text Box 9"/>
          <p:cNvSpPr txBox="1">
            <a:spLocks noChangeArrowheads="1"/>
          </p:cNvSpPr>
          <p:nvPr/>
        </p:nvSpPr>
        <p:spPr bwMode="auto">
          <a:xfrm flipH="1">
            <a:off x="62563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5" name="Text Box 10"/>
          <p:cNvSpPr txBox="1">
            <a:spLocks noChangeArrowheads="1"/>
          </p:cNvSpPr>
          <p:nvPr/>
        </p:nvSpPr>
        <p:spPr bwMode="auto">
          <a:xfrm flipH="1">
            <a:off x="20431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6" name="Text Box 11"/>
          <p:cNvSpPr txBox="1">
            <a:spLocks noChangeArrowheads="1"/>
          </p:cNvSpPr>
          <p:nvPr/>
        </p:nvSpPr>
        <p:spPr bwMode="auto">
          <a:xfrm flipH="1">
            <a:off x="26447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7" name="Text Box 12"/>
          <p:cNvSpPr txBox="1">
            <a:spLocks noChangeArrowheads="1"/>
          </p:cNvSpPr>
          <p:nvPr/>
        </p:nvSpPr>
        <p:spPr bwMode="auto">
          <a:xfrm flipH="1">
            <a:off x="32464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8" name="Text Box 13"/>
          <p:cNvSpPr txBox="1">
            <a:spLocks noChangeArrowheads="1"/>
          </p:cNvSpPr>
          <p:nvPr/>
        </p:nvSpPr>
        <p:spPr bwMode="auto">
          <a:xfrm flipH="1">
            <a:off x="38481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4349" name="Line 14"/>
          <p:cNvSpPr>
            <a:spLocks noChangeShapeType="1"/>
          </p:cNvSpPr>
          <p:nvPr/>
        </p:nvSpPr>
        <p:spPr bwMode="auto">
          <a:xfrm flipH="1">
            <a:off x="838200" y="3505200"/>
            <a:ext cx="71628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4350" name="Text Box 15"/>
          <p:cNvSpPr txBox="1">
            <a:spLocks noChangeArrowheads="1"/>
          </p:cNvSpPr>
          <p:nvPr/>
        </p:nvSpPr>
        <p:spPr bwMode="auto">
          <a:xfrm>
            <a:off x="228600" y="2286000"/>
            <a:ext cx="6858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i="0"/>
              <a:t>+</a:t>
            </a:r>
          </a:p>
        </p:txBody>
      </p:sp>
      <p:grpSp>
        <p:nvGrpSpPr>
          <p:cNvPr id="14351" name="Group 16"/>
          <p:cNvGrpSpPr>
            <a:grpSpLocks/>
          </p:cNvGrpSpPr>
          <p:nvPr/>
        </p:nvGrpSpPr>
        <p:grpSpPr bwMode="auto">
          <a:xfrm>
            <a:off x="6553200" y="1714500"/>
            <a:ext cx="762000" cy="2133600"/>
            <a:chOff x="4496" y="1080"/>
            <a:chExt cx="480" cy="1344"/>
          </a:xfrm>
        </p:grpSpPr>
        <p:sp>
          <p:nvSpPr>
            <p:cNvPr id="14354" name="Line 17"/>
            <p:cNvSpPr>
              <a:spLocks noChangeShapeType="1"/>
            </p:cNvSpPr>
            <p:nvPr/>
          </p:nvSpPr>
          <p:spPr bwMode="auto">
            <a:xfrm>
              <a:off x="4782" y="2152"/>
              <a:ext cx="0" cy="272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14355" name="Rectangle 18"/>
            <p:cNvSpPr>
              <a:spLocks noChangeArrowheads="1"/>
            </p:cNvSpPr>
            <p:nvPr/>
          </p:nvSpPr>
          <p:spPr bwMode="auto">
            <a:xfrm>
              <a:off x="4623" y="1080"/>
              <a:ext cx="353" cy="1032"/>
            </a:xfrm>
            <a:prstGeom prst="rect">
              <a:avLst/>
            </a:prstGeom>
            <a:noFill/>
            <a:ln w="57150" cap="sq">
              <a:solidFill>
                <a:schemeClr val="tx2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56" name="Line 19"/>
            <p:cNvSpPr>
              <a:spLocks noChangeShapeType="1"/>
            </p:cNvSpPr>
            <p:nvPr/>
          </p:nvSpPr>
          <p:spPr bwMode="auto">
            <a:xfrm flipH="1">
              <a:off x="4496" y="1189"/>
              <a:ext cx="119" cy="0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1435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3779" name="Group 3"/>
          <p:cNvGrpSpPr>
            <a:grpSpLocks/>
          </p:cNvGrpSpPr>
          <p:nvPr/>
        </p:nvGrpSpPr>
        <p:grpSpPr bwMode="auto">
          <a:xfrm>
            <a:off x="2997200" y="1125538"/>
            <a:ext cx="2946400" cy="2151062"/>
            <a:chOff x="118" y="2928"/>
            <a:chExt cx="1856" cy="1355"/>
          </a:xfrm>
        </p:grpSpPr>
        <p:sp>
          <p:nvSpPr>
            <p:cNvPr id="203788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89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03790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03791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03792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03793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03794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03795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03796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03797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03798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203780" name="Text Box 16"/>
          <p:cNvSpPr txBox="1">
            <a:spLocks noChangeArrowheads="1"/>
          </p:cNvSpPr>
          <p:nvPr/>
        </p:nvSpPr>
        <p:spPr bwMode="auto">
          <a:xfrm>
            <a:off x="2209800" y="3549650"/>
            <a:ext cx="5181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Divide and Conquer </a:t>
            </a:r>
            <a:endParaRPr lang="en-CA" altLang="en-US" sz="2800" i="0"/>
          </a:p>
        </p:txBody>
      </p:sp>
      <p:sp>
        <p:nvSpPr>
          <p:cNvPr id="23" name="Text Box 22">
            <a:extLst>
              <a:ext uri="{FF2B5EF4-FFF2-40B4-BE49-F238E27FC236}">
                <a16:creationId xmlns:a16="http://schemas.microsoft.com/office/drawing/2014/main" id="{E9AD8BF1-0BA3-4AC6-87C8-987972F15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7" y="4267200"/>
            <a:ext cx="46656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Partition set into two using </a:t>
            </a:r>
            <a:br>
              <a:rPr lang="en-US" altLang="en-US" i="0" dirty="0"/>
            </a:br>
            <a:r>
              <a:rPr lang="en-US" altLang="en-US" i="0" dirty="0"/>
              <a:t>randomly chosen pivot</a:t>
            </a:r>
          </a:p>
        </p:txBody>
      </p:sp>
      <p:grpSp>
        <p:nvGrpSpPr>
          <p:cNvPr id="24" name="Group 15">
            <a:extLst>
              <a:ext uri="{FF2B5EF4-FFF2-40B4-BE49-F238E27FC236}">
                <a16:creationId xmlns:a16="http://schemas.microsoft.com/office/drawing/2014/main" id="{FAF15589-381A-4C87-82BD-E0A82781344F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5" name="Freeform 16">
              <a:extLst>
                <a:ext uri="{FF2B5EF4-FFF2-40B4-BE49-F238E27FC236}">
                  <a16:creationId xmlns:a16="http://schemas.microsoft.com/office/drawing/2014/main" id="{C06AFC25-4432-4C36-8F5C-0933052E1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17">
              <a:extLst>
                <a:ext uri="{FF2B5EF4-FFF2-40B4-BE49-F238E27FC236}">
                  <a16:creationId xmlns:a16="http://schemas.microsoft.com/office/drawing/2014/main" id="{83C8A0E7-688E-4040-9E18-E71CB492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18">
              <a:extLst>
                <a:ext uri="{FF2B5EF4-FFF2-40B4-BE49-F238E27FC236}">
                  <a16:creationId xmlns:a16="http://schemas.microsoft.com/office/drawing/2014/main" id="{F39A9FC7-6358-44B6-997B-2633D3E9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9">
              <a:extLst>
                <a:ext uri="{FF2B5EF4-FFF2-40B4-BE49-F238E27FC236}">
                  <a16:creationId xmlns:a16="http://schemas.microsoft.com/office/drawing/2014/main" id="{B6C3D60B-D360-4BA7-A6FE-E7A250FE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0">
              <a:extLst>
                <a:ext uri="{FF2B5EF4-FFF2-40B4-BE49-F238E27FC236}">
                  <a16:creationId xmlns:a16="http://schemas.microsoft.com/office/drawing/2014/main" id="{51B634D3-3230-4003-991E-35794A25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1">
              <a:extLst>
                <a:ext uri="{FF2B5EF4-FFF2-40B4-BE49-F238E27FC236}">
                  <a16:creationId xmlns:a16="http://schemas.microsoft.com/office/drawing/2014/main" id="{FAA2D460-5161-499D-AE7D-B39A8EBB04EE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" name="Oval 78">
            <a:extLst>
              <a:ext uri="{FF2B5EF4-FFF2-40B4-BE49-F238E27FC236}">
                <a16:creationId xmlns:a16="http://schemas.microsoft.com/office/drawing/2014/main" id="{FFBE0034-5FDA-4F08-BE50-1E8B0AA34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8300" y="1600200"/>
            <a:ext cx="457200" cy="3825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3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3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80" grpId="0"/>
      <p:bldP spid="23" grpId="0"/>
      <p:bldP spid="3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sp>
        <p:nvSpPr>
          <p:cNvPr id="203780" name="Text Box 16"/>
          <p:cNvSpPr txBox="1">
            <a:spLocks noChangeArrowheads="1"/>
          </p:cNvSpPr>
          <p:nvPr/>
        </p:nvSpPr>
        <p:spPr bwMode="auto">
          <a:xfrm>
            <a:off x="2209800" y="3549650"/>
            <a:ext cx="5181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Divide and Conquer </a:t>
            </a:r>
            <a:endParaRPr lang="en-CA" altLang="en-US" sz="2800" i="0"/>
          </a:p>
        </p:txBody>
      </p:sp>
      <p:sp>
        <p:nvSpPr>
          <p:cNvPr id="23" name="Text Box 22">
            <a:extLst>
              <a:ext uri="{FF2B5EF4-FFF2-40B4-BE49-F238E27FC236}">
                <a16:creationId xmlns:a16="http://schemas.microsoft.com/office/drawing/2014/main" id="{E9AD8BF1-0BA3-4AC6-87C8-987972F15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7" y="4267200"/>
            <a:ext cx="46656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Partition set into two using </a:t>
            </a:r>
            <a:br>
              <a:rPr lang="en-US" altLang="en-US" i="0" dirty="0"/>
            </a:br>
            <a:r>
              <a:rPr lang="en-US" altLang="en-US" i="0" dirty="0"/>
              <a:t>randomly chosen pivot</a:t>
            </a:r>
          </a:p>
        </p:txBody>
      </p:sp>
      <p:grpSp>
        <p:nvGrpSpPr>
          <p:cNvPr id="40" name="Group 15">
            <a:extLst>
              <a:ext uri="{FF2B5EF4-FFF2-40B4-BE49-F238E27FC236}">
                <a16:creationId xmlns:a16="http://schemas.microsoft.com/office/drawing/2014/main" id="{D11B6412-86D1-43E2-A2BD-284ED6BA868A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41" name="Freeform 16">
              <a:extLst>
                <a:ext uri="{FF2B5EF4-FFF2-40B4-BE49-F238E27FC236}">
                  <a16:creationId xmlns:a16="http://schemas.microsoft.com/office/drawing/2014/main" id="{D1759EC0-EF67-4D74-BD97-070F81B4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17">
              <a:extLst>
                <a:ext uri="{FF2B5EF4-FFF2-40B4-BE49-F238E27FC236}">
                  <a16:creationId xmlns:a16="http://schemas.microsoft.com/office/drawing/2014/main" id="{B267FD1F-555C-49F1-AAC9-B7401E18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F56DD69B-766E-4DA5-9D8C-8CF624BF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9">
              <a:extLst>
                <a:ext uri="{FF2B5EF4-FFF2-40B4-BE49-F238E27FC236}">
                  <a16:creationId xmlns:a16="http://schemas.microsoft.com/office/drawing/2014/main" id="{1CF463EC-F202-455C-BB7F-56320494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20">
              <a:extLst>
                <a:ext uri="{FF2B5EF4-FFF2-40B4-BE49-F238E27FC236}">
                  <a16:creationId xmlns:a16="http://schemas.microsoft.com/office/drawing/2014/main" id="{4F9B9D40-ADA6-4068-A2B6-D79A694F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21">
              <a:extLst>
                <a:ext uri="{FF2B5EF4-FFF2-40B4-BE49-F238E27FC236}">
                  <a16:creationId xmlns:a16="http://schemas.microsoft.com/office/drawing/2014/main" id="{C8DE7BBB-257A-46E7-91C3-E98921BDA035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" name="Group 23">
            <a:extLst>
              <a:ext uri="{FF2B5EF4-FFF2-40B4-BE49-F238E27FC236}">
                <a16:creationId xmlns:a16="http://schemas.microsoft.com/office/drawing/2014/main" id="{9A9DF64B-6B35-4CC0-8A95-0DB74756C0BD}"/>
              </a:ext>
            </a:extLst>
          </p:cNvPr>
          <p:cNvGrpSpPr>
            <a:grpSpLocks/>
          </p:cNvGrpSpPr>
          <p:nvPr/>
        </p:nvGrpSpPr>
        <p:grpSpPr bwMode="auto">
          <a:xfrm>
            <a:off x="2625725" y="1263650"/>
            <a:ext cx="4308475" cy="1479550"/>
            <a:chOff x="3046" y="1901"/>
            <a:chExt cx="2714" cy="932"/>
          </a:xfrm>
        </p:grpSpPr>
        <p:grpSp>
          <p:nvGrpSpPr>
            <p:cNvPr id="48" name="Group 24">
              <a:extLst>
                <a:ext uri="{FF2B5EF4-FFF2-40B4-BE49-F238E27FC236}">
                  <a16:creationId xmlns:a16="http://schemas.microsoft.com/office/drawing/2014/main" id="{19E2778B-B667-4819-9B53-764D1BFEC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" y="1997"/>
              <a:ext cx="1073" cy="779"/>
              <a:chOff x="3124" y="3297"/>
              <a:chExt cx="1073" cy="779"/>
            </a:xfrm>
          </p:grpSpPr>
          <p:sp>
            <p:nvSpPr>
              <p:cNvPr id="56" name="Freeform 25">
                <a:extLst>
                  <a:ext uri="{FF2B5EF4-FFF2-40B4-BE49-F238E27FC236}">
                    <a16:creationId xmlns:a16="http://schemas.microsoft.com/office/drawing/2014/main" id="{5C7B6485-E771-4BBF-B1E5-532C009D8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3297"/>
                <a:ext cx="1073" cy="779"/>
              </a:xfrm>
              <a:custGeom>
                <a:avLst/>
                <a:gdLst>
                  <a:gd name="T0" fmla="*/ 317 w 1073"/>
                  <a:gd name="T1" fmla="*/ 64 h 779"/>
                  <a:gd name="T2" fmla="*/ 48 w 1073"/>
                  <a:gd name="T3" fmla="*/ 246 h 779"/>
                  <a:gd name="T4" fmla="*/ 26 w 1073"/>
                  <a:gd name="T5" fmla="*/ 531 h 779"/>
                  <a:gd name="T6" fmla="*/ 150 w 1073"/>
                  <a:gd name="T7" fmla="*/ 669 h 779"/>
                  <a:gd name="T8" fmla="*/ 529 w 1073"/>
                  <a:gd name="T9" fmla="*/ 750 h 779"/>
                  <a:gd name="T10" fmla="*/ 1048 w 1073"/>
                  <a:gd name="T11" fmla="*/ 495 h 779"/>
                  <a:gd name="T12" fmla="*/ 682 w 1073"/>
                  <a:gd name="T13" fmla="*/ 72 h 779"/>
                  <a:gd name="T14" fmla="*/ 317 w 1073"/>
                  <a:gd name="T15" fmla="*/ 64 h 7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3"/>
                  <a:gd name="T25" fmla="*/ 0 h 779"/>
                  <a:gd name="T26" fmla="*/ 1073 w 1073"/>
                  <a:gd name="T27" fmla="*/ 779 h 7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3" h="779">
                    <a:moveTo>
                      <a:pt x="317" y="64"/>
                    </a:moveTo>
                    <a:cubicBezTo>
                      <a:pt x="211" y="93"/>
                      <a:pt x="96" y="168"/>
                      <a:pt x="48" y="246"/>
                    </a:cubicBezTo>
                    <a:cubicBezTo>
                      <a:pt x="0" y="324"/>
                      <a:pt x="9" y="461"/>
                      <a:pt x="26" y="531"/>
                    </a:cubicBezTo>
                    <a:cubicBezTo>
                      <a:pt x="43" y="601"/>
                      <a:pt x="66" y="633"/>
                      <a:pt x="150" y="669"/>
                    </a:cubicBezTo>
                    <a:cubicBezTo>
                      <a:pt x="234" y="705"/>
                      <a:pt x="380" y="779"/>
                      <a:pt x="529" y="750"/>
                    </a:cubicBezTo>
                    <a:cubicBezTo>
                      <a:pt x="678" y="721"/>
                      <a:pt x="1023" y="608"/>
                      <a:pt x="1048" y="495"/>
                    </a:cubicBezTo>
                    <a:cubicBezTo>
                      <a:pt x="1073" y="382"/>
                      <a:pt x="804" y="144"/>
                      <a:pt x="682" y="72"/>
                    </a:cubicBezTo>
                    <a:cubicBezTo>
                      <a:pt x="560" y="0"/>
                      <a:pt x="423" y="35"/>
                      <a:pt x="317" y="64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" name="Text Box 26">
                <a:extLst>
                  <a:ext uri="{FF2B5EF4-FFF2-40B4-BE49-F238E27FC236}">
                    <a16:creationId xmlns:a16="http://schemas.microsoft.com/office/drawing/2014/main" id="{8071FEEC-EB39-40F0-AE75-24610FF23A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8" y="331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</a:t>
                </a:r>
                <a:endParaRPr lang="en-CA" altLang="en-US" sz="2000" i="0"/>
              </a:p>
            </p:txBody>
          </p:sp>
          <p:sp>
            <p:nvSpPr>
              <p:cNvPr id="58" name="Text Box 27">
                <a:extLst>
                  <a:ext uri="{FF2B5EF4-FFF2-40B4-BE49-F238E27FC236}">
                    <a16:creationId xmlns:a16="http://schemas.microsoft.com/office/drawing/2014/main" id="{A1BBEB30-1082-414F-A833-CD92E79017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74" y="3739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</a:t>
                </a:r>
                <a:endParaRPr lang="en-CA" altLang="en-US" sz="2000" i="0"/>
              </a:p>
            </p:txBody>
          </p:sp>
          <p:sp>
            <p:nvSpPr>
              <p:cNvPr id="59" name="Text Box 28">
                <a:extLst>
                  <a:ext uri="{FF2B5EF4-FFF2-40B4-BE49-F238E27FC236}">
                    <a16:creationId xmlns:a16="http://schemas.microsoft.com/office/drawing/2014/main" id="{FC17C5BD-5A9A-4252-B1FC-72C9D28BD9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30</a:t>
                </a:r>
                <a:endParaRPr lang="en-CA" altLang="en-US" sz="2000" i="0"/>
              </a:p>
            </p:txBody>
          </p:sp>
          <p:sp>
            <p:nvSpPr>
              <p:cNvPr id="60" name="Text Box 29">
                <a:extLst>
                  <a:ext uri="{FF2B5EF4-FFF2-40B4-BE49-F238E27FC236}">
                    <a16:creationId xmlns:a16="http://schemas.microsoft.com/office/drawing/2014/main" id="{5279B540-CB62-4A53-A7FF-64B1D58E86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6" y="3696"/>
                <a:ext cx="2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</a:t>
                </a:r>
                <a:endParaRPr lang="en-CA" altLang="en-US" sz="2000" i="0"/>
              </a:p>
            </p:txBody>
          </p:sp>
          <p:sp>
            <p:nvSpPr>
              <p:cNvPr id="61" name="Rectangle 30">
                <a:extLst>
                  <a:ext uri="{FF2B5EF4-FFF2-40B4-BE49-F238E27FC236}">
                    <a16:creationId xmlns:a16="http://schemas.microsoft.com/office/drawing/2014/main" id="{A68656E5-2BBB-462E-9005-7E93420C7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363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31</a:t>
                </a:r>
                <a:endParaRPr lang="en-CA" altLang="en-US" sz="2000" i="0"/>
              </a:p>
            </p:txBody>
          </p:sp>
        </p:grpSp>
        <p:grpSp>
          <p:nvGrpSpPr>
            <p:cNvPr id="49" name="Group 31">
              <a:extLst>
                <a:ext uri="{FF2B5EF4-FFF2-40B4-BE49-F238E27FC236}">
                  <a16:creationId xmlns:a16="http://schemas.microsoft.com/office/drawing/2014/main" id="{6E59C037-CFA9-41CF-82C3-802025EC3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3" y="1901"/>
              <a:ext cx="1017" cy="932"/>
              <a:chOff x="4503" y="3100"/>
              <a:chExt cx="1017" cy="932"/>
            </a:xfrm>
          </p:grpSpPr>
          <p:sp>
            <p:nvSpPr>
              <p:cNvPr id="51" name="Freeform 32">
                <a:extLst>
                  <a:ext uri="{FF2B5EF4-FFF2-40B4-BE49-F238E27FC236}">
                    <a16:creationId xmlns:a16="http://schemas.microsoft.com/office/drawing/2014/main" id="{39868C7A-A861-4163-98E0-FA4D391D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3100"/>
                <a:ext cx="1017" cy="932"/>
              </a:xfrm>
              <a:custGeom>
                <a:avLst/>
                <a:gdLst>
                  <a:gd name="T0" fmla="*/ 91 w 1017"/>
                  <a:gd name="T1" fmla="*/ 138 h 932"/>
                  <a:gd name="T2" fmla="*/ 18 w 1017"/>
                  <a:gd name="T3" fmla="*/ 443 h 932"/>
                  <a:gd name="T4" fmla="*/ 197 w 1017"/>
                  <a:gd name="T5" fmla="*/ 611 h 932"/>
                  <a:gd name="T6" fmla="*/ 416 w 1017"/>
                  <a:gd name="T7" fmla="*/ 841 h 932"/>
                  <a:gd name="T8" fmla="*/ 673 w 1017"/>
                  <a:gd name="T9" fmla="*/ 886 h 932"/>
                  <a:gd name="T10" fmla="*/ 985 w 1017"/>
                  <a:gd name="T11" fmla="*/ 567 h 932"/>
                  <a:gd name="T12" fmla="*/ 484 w 1017"/>
                  <a:gd name="T13" fmla="*/ 72 h 932"/>
                  <a:gd name="T14" fmla="*/ 91 w 1017"/>
                  <a:gd name="T15" fmla="*/ 138 h 9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17"/>
                  <a:gd name="T25" fmla="*/ 0 h 932"/>
                  <a:gd name="T26" fmla="*/ 1017 w 1017"/>
                  <a:gd name="T27" fmla="*/ 932 h 9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17" h="932">
                    <a:moveTo>
                      <a:pt x="91" y="138"/>
                    </a:moveTo>
                    <a:cubicBezTo>
                      <a:pt x="14" y="213"/>
                      <a:pt x="0" y="364"/>
                      <a:pt x="18" y="443"/>
                    </a:cubicBezTo>
                    <a:cubicBezTo>
                      <a:pt x="36" y="522"/>
                      <a:pt x="131" y="545"/>
                      <a:pt x="197" y="611"/>
                    </a:cubicBezTo>
                    <a:cubicBezTo>
                      <a:pt x="263" y="677"/>
                      <a:pt x="337" y="795"/>
                      <a:pt x="416" y="841"/>
                    </a:cubicBezTo>
                    <a:cubicBezTo>
                      <a:pt x="496" y="887"/>
                      <a:pt x="578" y="932"/>
                      <a:pt x="673" y="886"/>
                    </a:cubicBezTo>
                    <a:cubicBezTo>
                      <a:pt x="767" y="840"/>
                      <a:pt x="1017" y="703"/>
                      <a:pt x="985" y="567"/>
                    </a:cubicBezTo>
                    <a:cubicBezTo>
                      <a:pt x="953" y="431"/>
                      <a:pt x="633" y="144"/>
                      <a:pt x="484" y="72"/>
                    </a:cubicBezTo>
                    <a:cubicBezTo>
                      <a:pt x="335" y="0"/>
                      <a:pt x="173" y="124"/>
                      <a:pt x="91" y="138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 Box 33">
                <a:extLst>
                  <a:ext uri="{FF2B5EF4-FFF2-40B4-BE49-F238E27FC236}">
                    <a16:creationId xmlns:a16="http://schemas.microsoft.com/office/drawing/2014/main" id="{E3B4475A-A60B-42A0-A76F-F3495A3347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44" y="3225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88</a:t>
                </a:r>
                <a:endParaRPr lang="en-CA" altLang="en-US" sz="2000" i="0"/>
              </a:p>
            </p:txBody>
          </p:sp>
          <p:sp>
            <p:nvSpPr>
              <p:cNvPr id="53" name="Text Box 34">
                <a:extLst>
                  <a:ext uri="{FF2B5EF4-FFF2-40B4-BE49-F238E27FC236}">
                    <a16:creationId xmlns:a16="http://schemas.microsoft.com/office/drawing/2014/main" id="{26266594-FD82-45DE-AA27-0AFBCF46D7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40" y="3312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98</a:t>
                </a:r>
                <a:endParaRPr lang="en-CA" altLang="en-US" sz="2000" i="0"/>
              </a:p>
            </p:txBody>
          </p:sp>
          <p:sp>
            <p:nvSpPr>
              <p:cNvPr id="54" name="Text Box 35">
                <a:extLst>
                  <a:ext uri="{FF2B5EF4-FFF2-40B4-BE49-F238E27FC236}">
                    <a16:creationId xmlns:a16="http://schemas.microsoft.com/office/drawing/2014/main" id="{6D836E64-EB9D-4C7B-80AB-ABB0274FE3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" y="3504"/>
                <a:ext cx="34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62</a:t>
                </a:r>
                <a:endParaRPr lang="en-CA" altLang="en-US" sz="2000" i="0"/>
              </a:p>
            </p:txBody>
          </p:sp>
          <p:sp>
            <p:nvSpPr>
              <p:cNvPr id="55" name="Text Box 36">
                <a:extLst>
                  <a:ext uri="{FF2B5EF4-FFF2-40B4-BE49-F238E27FC236}">
                    <a16:creationId xmlns:a16="http://schemas.microsoft.com/office/drawing/2014/main" id="{26EBCB73-4E01-4F79-891F-73AC264DE1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8" y="365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79</a:t>
                </a:r>
                <a:endParaRPr lang="en-CA" altLang="en-US" sz="2000" i="0"/>
              </a:p>
            </p:txBody>
          </p:sp>
        </p:grpSp>
        <p:sp>
          <p:nvSpPr>
            <p:cNvPr id="50" name="Text Box 37">
              <a:extLst>
                <a:ext uri="{FF2B5EF4-FFF2-40B4-BE49-F238E27FC236}">
                  <a16:creationId xmlns:a16="http://schemas.microsoft.com/office/drawing/2014/main" id="{906733FD-5018-4D61-B884-BB565BD9BA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3" y="2290"/>
              <a:ext cx="5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52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</p:grpSp>
      <p:sp>
        <p:nvSpPr>
          <p:cNvPr id="62" name="Oval 78">
            <a:extLst>
              <a:ext uri="{FF2B5EF4-FFF2-40B4-BE49-F238E27FC236}">
                <a16:creationId xmlns:a16="http://schemas.microsoft.com/office/drawing/2014/main" id="{8FA40A01-CFC4-4E51-864B-ACA313900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1878013"/>
            <a:ext cx="457200" cy="3825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  <p:extLst>
      <p:ext uri="{BB962C8B-B14F-4D97-AF65-F5344CB8AC3E}">
        <p14:creationId xmlns:p14="http://schemas.microsoft.com/office/powerpoint/2010/main" val="33031145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5827" name="Group 15"/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05883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4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5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6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7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8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828" name="Group 23"/>
          <p:cNvGrpSpPr>
            <a:grpSpLocks/>
          </p:cNvGrpSpPr>
          <p:nvPr/>
        </p:nvGrpSpPr>
        <p:grpSpPr bwMode="auto">
          <a:xfrm>
            <a:off x="2625725" y="1263650"/>
            <a:ext cx="4308475" cy="1479550"/>
            <a:chOff x="3046" y="1901"/>
            <a:chExt cx="2714" cy="932"/>
          </a:xfrm>
        </p:grpSpPr>
        <p:grpSp>
          <p:nvGrpSpPr>
            <p:cNvPr id="205869" name="Group 24"/>
            <p:cNvGrpSpPr>
              <a:grpSpLocks/>
            </p:cNvGrpSpPr>
            <p:nvPr/>
          </p:nvGrpSpPr>
          <p:grpSpPr bwMode="auto">
            <a:xfrm>
              <a:off x="3046" y="1997"/>
              <a:ext cx="1073" cy="779"/>
              <a:chOff x="3124" y="3297"/>
              <a:chExt cx="1073" cy="779"/>
            </a:xfrm>
          </p:grpSpPr>
          <p:sp>
            <p:nvSpPr>
              <p:cNvPr id="205877" name="Freeform 25"/>
              <p:cNvSpPr>
                <a:spLocks/>
              </p:cNvSpPr>
              <p:nvPr/>
            </p:nvSpPr>
            <p:spPr bwMode="auto">
              <a:xfrm>
                <a:off x="3124" y="3297"/>
                <a:ext cx="1073" cy="779"/>
              </a:xfrm>
              <a:custGeom>
                <a:avLst/>
                <a:gdLst>
                  <a:gd name="T0" fmla="*/ 317 w 1073"/>
                  <a:gd name="T1" fmla="*/ 64 h 779"/>
                  <a:gd name="T2" fmla="*/ 48 w 1073"/>
                  <a:gd name="T3" fmla="*/ 246 h 779"/>
                  <a:gd name="T4" fmla="*/ 26 w 1073"/>
                  <a:gd name="T5" fmla="*/ 531 h 779"/>
                  <a:gd name="T6" fmla="*/ 150 w 1073"/>
                  <a:gd name="T7" fmla="*/ 669 h 779"/>
                  <a:gd name="T8" fmla="*/ 529 w 1073"/>
                  <a:gd name="T9" fmla="*/ 750 h 779"/>
                  <a:gd name="T10" fmla="*/ 1048 w 1073"/>
                  <a:gd name="T11" fmla="*/ 495 h 779"/>
                  <a:gd name="T12" fmla="*/ 682 w 1073"/>
                  <a:gd name="T13" fmla="*/ 72 h 779"/>
                  <a:gd name="T14" fmla="*/ 317 w 1073"/>
                  <a:gd name="T15" fmla="*/ 64 h 7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3"/>
                  <a:gd name="T25" fmla="*/ 0 h 779"/>
                  <a:gd name="T26" fmla="*/ 1073 w 1073"/>
                  <a:gd name="T27" fmla="*/ 779 h 7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3" h="779">
                    <a:moveTo>
                      <a:pt x="317" y="64"/>
                    </a:moveTo>
                    <a:cubicBezTo>
                      <a:pt x="211" y="93"/>
                      <a:pt x="96" y="168"/>
                      <a:pt x="48" y="246"/>
                    </a:cubicBezTo>
                    <a:cubicBezTo>
                      <a:pt x="0" y="324"/>
                      <a:pt x="9" y="461"/>
                      <a:pt x="26" y="531"/>
                    </a:cubicBezTo>
                    <a:cubicBezTo>
                      <a:pt x="43" y="601"/>
                      <a:pt x="66" y="633"/>
                      <a:pt x="150" y="669"/>
                    </a:cubicBezTo>
                    <a:cubicBezTo>
                      <a:pt x="234" y="705"/>
                      <a:pt x="380" y="779"/>
                      <a:pt x="529" y="750"/>
                    </a:cubicBezTo>
                    <a:cubicBezTo>
                      <a:pt x="678" y="721"/>
                      <a:pt x="1023" y="608"/>
                      <a:pt x="1048" y="495"/>
                    </a:cubicBezTo>
                    <a:cubicBezTo>
                      <a:pt x="1073" y="382"/>
                      <a:pt x="804" y="144"/>
                      <a:pt x="682" y="72"/>
                    </a:cubicBezTo>
                    <a:cubicBezTo>
                      <a:pt x="560" y="0"/>
                      <a:pt x="423" y="35"/>
                      <a:pt x="317" y="64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8" name="Text Box 26"/>
              <p:cNvSpPr txBox="1">
                <a:spLocks noChangeArrowheads="1"/>
              </p:cNvSpPr>
              <p:nvPr/>
            </p:nvSpPr>
            <p:spPr bwMode="auto">
              <a:xfrm>
                <a:off x="3498" y="331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</a:t>
                </a:r>
                <a:endParaRPr lang="en-CA" altLang="en-US" sz="2000" i="0"/>
              </a:p>
            </p:txBody>
          </p:sp>
          <p:sp>
            <p:nvSpPr>
              <p:cNvPr id="205879" name="Text Box 27"/>
              <p:cNvSpPr txBox="1">
                <a:spLocks noChangeArrowheads="1"/>
              </p:cNvSpPr>
              <p:nvPr/>
            </p:nvSpPr>
            <p:spPr bwMode="auto">
              <a:xfrm>
                <a:off x="3374" y="3739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</a:t>
                </a:r>
                <a:endParaRPr lang="en-CA" altLang="en-US" sz="2000" i="0"/>
              </a:p>
            </p:txBody>
          </p:sp>
          <p:sp>
            <p:nvSpPr>
              <p:cNvPr id="205880" name="Text Box 28"/>
              <p:cNvSpPr txBox="1">
                <a:spLocks noChangeArrowheads="1"/>
              </p:cNvSpPr>
              <p:nvPr/>
            </p:nvSpPr>
            <p:spPr bwMode="auto">
              <a:xfrm>
                <a:off x="354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30</a:t>
                </a:r>
                <a:endParaRPr lang="en-CA" altLang="en-US" sz="2000" i="0"/>
              </a:p>
            </p:txBody>
          </p:sp>
          <p:sp>
            <p:nvSpPr>
              <p:cNvPr id="205881" name="Text Box 29"/>
              <p:cNvSpPr txBox="1">
                <a:spLocks noChangeArrowheads="1"/>
              </p:cNvSpPr>
              <p:nvPr/>
            </p:nvSpPr>
            <p:spPr bwMode="auto">
              <a:xfrm>
                <a:off x="3776" y="3696"/>
                <a:ext cx="2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</a:t>
                </a:r>
                <a:endParaRPr lang="en-CA" altLang="en-US" sz="2000" i="0"/>
              </a:p>
            </p:txBody>
          </p:sp>
          <p:sp>
            <p:nvSpPr>
              <p:cNvPr id="205882" name="Rectangle 30"/>
              <p:cNvSpPr>
                <a:spLocks noChangeArrowheads="1"/>
              </p:cNvSpPr>
              <p:nvPr/>
            </p:nvSpPr>
            <p:spPr bwMode="auto">
              <a:xfrm>
                <a:off x="3168" y="363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31</a:t>
                </a:r>
                <a:endParaRPr lang="en-CA" altLang="en-US" sz="2000" i="0"/>
              </a:p>
            </p:txBody>
          </p:sp>
        </p:grpSp>
        <p:grpSp>
          <p:nvGrpSpPr>
            <p:cNvPr id="205870" name="Group 31"/>
            <p:cNvGrpSpPr>
              <a:grpSpLocks/>
            </p:cNvGrpSpPr>
            <p:nvPr/>
          </p:nvGrpSpPr>
          <p:grpSpPr bwMode="auto">
            <a:xfrm>
              <a:off x="4743" y="1901"/>
              <a:ext cx="1017" cy="932"/>
              <a:chOff x="4503" y="3100"/>
              <a:chExt cx="1017" cy="932"/>
            </a:xfrm>
          </p:grpSpPr>
          <p:sp>
            <p:nvSpPr>
              <p:cNvPr id="205872" name="Freeform 32"/>
              <p:cNvSpPr>
                <a:spLocks/>
              </p:cNvSpPr>
              <p:nvPr/>
            </p:nvSpPr>
            <p:spPr bwMode="auto">
              <a:xfrm>
                <a:off x="4503" y="3100"/>
                <a:ext cx="1017" cy="932"/>
              </a:xfrm>
              <a:custGeom>
                <a:avLst/>
                <a:gdLst>
                  <a:gd name="T0" fmla="*/ 91 w 1017"/>
                  <a:gd name="T1" fmla="*/ 138 h 932"/>
                  <a:gd name="T2" fmla="*/ 18 w 1017"/>
                  <a:gd name="T3" fmla="*/ 443 h 932"/>
                  <a:gd name="T4" fmla="*/ 197 w 1017"/>
                  <a:gd name="T5" fmla="*/ 611 h 932"/>
                  <a:gd name="T6" fmla="*/ 416 w 1017"/>
                  <a:gd name="T7" fmla="*/ 841 h 932"/>
                  <a:gd name="T8" fmla="*/ 673 w 1017"/>
                  <a:gd name="T9" fmla="*/ 886 h 932"/>
                  <a:gd name="T10" fmla="*/ 985 w 1017"/>
                  <a:gd name="T11" fmla="*/ 567 h 932"/>
                  <a:gd name="T12" fmla="*/ 484 w 1017"/>
                  <a:gd name="T13" fmla="*/ 72 h 932"/>
                  <a:gd name="T14" fmla="*/ 91 w 1017"/>
                  <a:gd name="T15" fmla="*/ 138 h 9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17"/>
                  <a:gd name="T25" fmla="*/ 0 h 932"/>
                  <a:gd name="T26" fmla="*/ 1017 w 1017"/>
                  <a:gd name="T27" fmla="*/ 932 h 9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17" h="932">
                    <a:moveTo>
                      <a:pt x="91" y="138"/>
                    </a:moveTo>
                    <a:cubicBezTo>
                      <a:pt x="14" y="213"/>
                      <a:pt x="0" y="364"/>
                      <a:pt x="18" y="443"/>
                    </a:cubicBezTo>
                    <a:cubicBezTo>
                      <a:pt x="36" y="522"/>
                      <a:pt x="131" y="545"/>
                      <a:pt x="197" y="611"/>
                    </a:cubicBezTo>
                    <a:cubicBezTo>
                      <a:pt x="263" y="677"/>
                      <a:pt x="337" y="795"/>
                      <a:pt x="416" y="841"/>
                    </a:cubicBezTo>
                    <a:cubicBezTo>
                      <a:pt x="496" y="887"/>
                      <a:pt x="578" y="932"/>
                      <a:pt x="673" y="886"/>
                    </a:cubicBezTo>
                    <a:cubicBezTo>
                      <a:pt x="767" y="840"/>
                      <a:pt x="1017" y="703"/>
                      <a:pt x="985" y="567"/>
                    </a:cubicBezTo>
                    <a:cubicBezTo>
                      <a:pt x="953" y="431"/>
                      <a:pt x="633" y="144"/>
                      <a:pt x="484" y="72"/>
                    </a:cubicBezTo>
                    <a:cubicBezTo>
                      <a:pt x="335" y="0"/>
                      <a:pt x="173" y="124"/>
                      <a:pt x="91" y="138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3" name="Text Box 33"/>
              <p:cNvSpPr txBox="1">
                <a:spLocks noChangeArrowheads="1"/>
              </p:cNvSpPr>
              <p:nvPr/>
            </p:nvSpPr>
            <p:spPr bwMode="auto">
              <a:xfrm>
                <a:off x="4544" y="3225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88</a:t>
                </a:r>
                <a:endParaRPr lang="en-CA" altLang="en-US" sz="2000" i="0"/>
              </a:p>
            </p:txBody>
          </p:sp>
          <p:sp>
            <p:nvSpPr>
              <p:cNvPr id="205874" name="Text Box 34"/>
              <p:cNvSpPr txBox="1">
                <a:spLocks noChangeArrowheads="1"/>
              </p:cNvSpPr>
              <p:nvPr/>
            </p:nvSpPr>
            <p:spPr bwMode="auto">
              <a:xfrm>
                <a:off x="5040" y="3312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98</a:t>
                </a:r>
                <a:endParaRPr lang="en-CA" altLang="en-US" sz="2000" i="0"/>
              </a:p>
            </p:txBody>
          </p:sp>
          <p:sp>
            <p:nvSpPr>
              <p:cNvPr id="205875" name="Text Box 35"/>
              <p:cNvSpPr txBox="1">
                <a:spLocks noChangeArrowheads="1"/>
              </p:cNvSpPr>
              <p:nvPr/>
            </p:nvSpPr>
            <p:spPr bwMode="auto">
              <a:xfrm>
                <a:off x="4656" y="3504"/>
                <a:ext cx="34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62</a:t>
                </a:r>
                <a:endParaRPr lang="en-CA" altLang="en-US" sz="2000" i="0"/>
              </a:p>
            </p:txBody>
          </p:sp>
          <p:sp>
            <p:nvSpPr>
              <p:cNvPr id="205876" name="Text Box 36"/>
              <p:cNvSpPr txBox="1">
                <a:spLocks noChangeArrowheads="1"/>
              </p:cNvSpPr>
              <p:nvPr/>
            </p:nvSpPr>
            <p:spPr bwMode="auto">
              <a:xfrm>
                <a:off x="5088" y="365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79</a:t>
                </a:r>
                <a:endParaRPr lang="en-CA" altLang="en-US" sz="2000" i="0"/>
              </a:p>
            </p:txBody>
          </p:sp>
        </p:grpSp>
        <p:sp>
          <p:nvSpPr>
            <p:cNvPr id="205871" name="Text Box 37"/>
            <p:cNvSpPr txBox="1">
              <a:spLocks noChangeArrowheads="1"/>
            </p:cNvSpPr>
            <p:nvPr/>
          </p:nvSpPr>
          <p:spPr bwMode="auto">
            <a:xfrm>
              <a:off x="4153" y="2290"/>
              <a:ext cx="5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52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</p:grpSp>
      <p:grpSp>
        <p:nvGrpSpPr>
          <p:cNvPr id="6" name="Group 39"/>
          <p:cNvGrpSpPr>
            <a:grpSpLocks/>
          </p:cNvGrpSpPr>
          <p:nvPr/>
        </p:nvGrpSpPr>
        <p:grpSpPr bwMode="auto">
          <a:xfrm>
            <a:off x="304800" y="3067050"/>
            <a:ext cx="3084513" cy="2343150"/>
            <a:chOff x="278" y="1932"/>
            <a:chExt cx="1943" cy="1476"/>
          </a:xfrm>
        </p:grpSpPr>
        <p:grpSp>
          <p:nvGrpSpPr>
            <p:cNvPr id="205850" name="Group 40"/>
            <p:cNvGrpSpPr>
              <a:grpSpLocks/>
            </p:cNvGrpSpPr>
            <p:nvPr/>
          </p:nvGrpSpPr>
          <p:grpSpPr bwMode="auto">
            <a:xfrm flipH="1">
              <a:off x="432" y="2782"/>
              <a:ext cx="240" cy="626"/>
              <a:chOff x="2308" y="1513"/>
              <a:chExt cx="1162" cy="2570"/>
            </a:xfrm>
          </p:grpSpPr>
          <p:grpSp>
            <p:nvGrpSpPr>
              <p:cNvPr id="205855" name="Group 41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05863" name="Freeform 42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4" name="Freeform 43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5" name="Freeform 44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6" name="Freeform 45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7" name="Freeform 46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8" name="Freeform 47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5856" name="Freeform 48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7" name="Freeform 49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8" name="Oval 50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59" name="Oval 51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60" name="Oval 52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61" name="Oval 53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62" name="Oval 54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05851" name="Group 55"/>
            <p:cNvGrpSpPr>
              <a:grpSpLocks/>
            </p:cNvGrpSpPr>
            <p:nvPr/>
          </p:nvGrpSpPr>
          <p:grpSpPr bwMode="auto">
            <a:xfrm>
              <a:off x="816" y="2880"/>
              <a:ext cx="1200" cy="336"/>
              <a:chOff x="3072" y="3360"/>
              <a:chExt cx="2352" cy="336"/>
            </a:xfrm>
          </p:grpSpPr>
          <p:sp>
            <p:nvSpPr>
              <p:cNvPr id="205853" name="Text Box 56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1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</a:t>
                </a:r>
                <a:endParaRPr lang="en-CA" altLang="en-US" sz="2000" i="0"/>
              </a:p>
            </p:txBody>
          </p:sp>
          <p:sp>
            <p:nvSpPr>
              <p:cNvPr id="205854" name="Rectangle 57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05852" name="Text Box 58"/>
            <p:cNvSpPr txBox="1">
              <a:spLocks noChangeArrowheads="1"/>
            </p:cNvSpPr>
            <p:nvPr/>
          </p:nvSpPr>
          <p:spPr bwMode="auto">
            <a:xfrm>
              <a:off x="278" y="1932"/>
              <a:ext cx="194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sort the first half. </a:t>
              </a:r>
            </a:p>
          </p:txBody>
        </p:sp>
      </p:grpSp>
      <p:grpSp>
        <p:nvGrpSpPr>
          <p:cNvPr id="10" name="Group 82"/>
          <p:cNvGrpSpPr>
            <a:grpSpLocks/>
          </p:cNvGrpSpPr>
          <p:nvPr/>
        </p:nvGrpSpPr>
        <p:grpSpPr bwMode="auto">
          <a:xfrm>
            <a:off x="5583238" y="3048000"/>
            <a:ext cx="3560762" cy="2343150"/>
            <a:chOff x="3517" y="1920"/>
            <a:chExt cx="2243" cy="1476"/>
          </a:xfrm>
        </p:grpSpPr>
        <p:grpSp>
          <p:nvGrpSpPr>
            <p:cNvPr id="205831" name="Group 60"/>
            <p:cNvGrpSpPr>
              <a:grpSpLocks/>
            </p:cNvGrpSpPr>
            <p:nvPr/>
          </p:nvGrpSpPr>
          <p:grpSpPr bwMode="auto">
            <a:xfrm>
              <a:off x="4068" y="2866"/>
              <a:ext cx="972" cy="350"/>
              <a:chOff x="3072" y="3360"/>
              <a:chExt cx="2352" cy="336"/>
            </a:xfrm>
          </p:grpSpPr>
          <p:sp>
            <p:nvSpPr>
              <p:cNvPr id="205848" name="Text Box 61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12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62,79,98,88</a:t>
                </a:r>
              </a:p>
            </p:txBody>
          </p:sp>
          <p:sp>
            <p:nvSpPr>
              <p:cNvPr id="205849" name="Rectangle 62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5832" name="Group 63"/>
            <p:cNvGrpSpPr>
              <a:grpSpLocks/>
            </p:cNvGrpSpPr>
            <p:nvPr/>
          </p:nvGrpSpPr>
          <p:grpSpPr bwMode="auto">
            <a:xfrm flipH="1">
              <a:off x="3671" y="2770"/>
              <a:ext cx="240" cy="626"/>
              <a:chOff x="2308" y="1513"/>
              <a:chExt cx="1162" cy="2570"/>
            </a:xfrm>
          </p:grpSpPr>
          <p:grpSp>
            <p:nvGrpSpPr>
              <p:cNvPr id="205834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05842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3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4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5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6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7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5835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6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7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38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39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40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41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05833" name="Text Box 78"/>
            <p:cNvSpPr txBox="1">
              <a:spLocks noChangeArrowheads="1"/>
            </p:cNvSpPr>
            <p:nvPr/>
          </p:nvSpPr>
          <p:spPr bwMode="auto">
            <a:xfrm>
              <a:off x="3517" y="1920"/>
              <a:ext cx="224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sort the second half.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6851" name="Group 3"/>
          <p:cNvGrpSpPr>
            <a:grpSpLocks/>
          </p:cNvGrpSpPr>
          <p:nvPr/>
        </p:nvGrpSpPr>
        <p:grpSpPr bwMode="auto">
          <a:xfrm>
            <a:off x="2133600" y="1752600"/>
            <a:ext cx="457200" cy="914400"/>
            <a:chOff x="2432" y="1328"/>
            <a:chExt cx="906" cy="2075"/>
          </a:xfrm>
        </p:grpSpPr>
        <p:sp>
          <p:nvSpPr>
            <p:cNvPr id="206867" name="Freeform 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8" name="Freeform 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9" name="Freeform 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0" name="Freeform 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1" name="Freeform 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2" name="Freeform 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83ADC9F-41D8-4E7D-B1F3-C446BD86B56B}"/>
              </a:ext>
            </a:extLst>
          </p:cNvPr>
          <p:cNvGrpSpPr/>
          <p:nvPr/>
        </p:nvGrpSpPr>
        <p:grpSpPr>
          <a:xfrm>
            <a:off x="2743200" y="1354138"/>
            <a:ext cx="3600450" cy="1770062"/>
            <a:chOff x="2743200" y="1354138"/>
            <a:chExt cx="3600450" cy="1770062"/>
          </a:xfrm>
        </p:grpSpPr>
        <p:sp>
          <p:nvSpPr>
            <p:cNvPr id="206852" name="Freeform 10"/>
            <p:cNvSpPr>
              <a:spLocks/>
            </p:cNvSpPr>
            <p:nvPr/>
          </p:nvSpPr>
          <p:spPr bwMode="auto">
            <a:xfrm>
              <a:off x="3962400" y="1354138"/>
              <a:ext cx="977900" cy="1770062"/>
            </a:xfrm>
            <a:custGeom>
              <a:avLst/>
              <a:gdLst>
                <a:gd name="T0" fmla="*/ 0 w 616"/>
                <a:gd name="T1" fmla="*/ 2147483647 h 1115"/>
                <a:gd name="T2" fmla="*/ 2147483647 w 616"/>
                <a:gd name="T3" fmla="*/ 2147483647 h 1115"/>
                <a:gd name="T4" fmla="*/ 2147483647 w 616"/>
                <a:gd name="T5" fmla="*/ 2147483647 h 1115"/>
                <a:gd name="T6" fmla="*/ 2147483647 w 616"/>
                <a:gd name="T7" fmla="*/ 0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16"/>
                <a:gd name="T13" fmla="*/ 0 h 1115"/>
                <a:gd name="T14" fmla="*/ 616 w 616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16" h="1115">
                  <a:moveTo>
                    <a:pt x="0" y="1115"/>
                  </a:moveTo>
                  <a:cubicBezTo>
                    <a:pt x="56" y="971"/>
                    <a:pt x="112" y="827"/>
                    <a:pt x="192" y="731"/>
                  </a:cubicBezTo>
                  <a:cubicBezTo>
                    <a:pt x="272" y="635"/>
                    <a:pt x="409" y="661"/>
                    <a:pt x="480" y="539"/>
                  </a:cubicBezTo>
                  <a:cubicBezTo>
                    <a:pt x="551" y="417"/>
                    <a:pt x="588" y="112"/>
                    <a:pt x="616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6853" name="Group 33"/>
            <p:cNvGrpSpPr>
              <a:grpSpLocks/>
            </p:cNvGrpSpPr>
            <p:nvPr/>
          </p:nvGrpSpPr>
          <p:grpSpPr bwMode="auto">
            <a:xfrm>
              <a:off x="2743200" y="1524000"/>
              <a:ext cx="1905000" cy="533400"/>
              <a:chOff x="3072" y="3360"/>
              <a:chExt cx="2352" cy="336"/>
            </a:xfrm>
          </p:grpSpPr>
          <p:sp>
            <p:nvSpPr>
              <p:cNvPr id="206865" name="Text Box 34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1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</a:t>
                </a:r>
                <a:endParaRPr lang="en-CA" altLang="en-US" sz="2000" i="0"/>
              </a:p>
            </p:txBody>
          </p:sp>
          <p:sp>
            <p:nvSpPr>
              <p:cNvPr id="206866" name="Rectangle 35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6854" name="Group 37"/>
            <p:cNvGrpSpPr>
              <a:grpSpLocks/>
            </p:cNvGrpSpPr>
            <p:nvPr/>
          </p:nvGrpSpPr>
          <p:grpSpPr bwMode="auto">
            <a:xfrm>
              <a:off x="4800600" y="2339975"/>
              <a:ext cx="1543050" cy="555625"/>
              <a:chOff x="3072" y="3360"/>
              <a:chExt cx="2352" cy="336"/>
            </a:xfrm>
          </p:grpSpPr>
          <p:sp>
            <p:nvSpPr>
              <p:cNvPr id="206863" name="Text Box 38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120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62,79,98,88</a:t>
                </a:r>
              </a:p>
            </p:txBody>
          </p:sp>
          <p:sp>
            <p:nvSpPr>
              <p:cNvPr id="206864" name="Rectangle 3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6855" name="Group 40"/>
            <p:cNvGrpSpPr>
              <a:grpSpLocks/>
            </p:cNvGrpSpPr>
            <p:nvPr/>
          </p:nvGrpSpPr>
          <p:grpSpPr bwMode="auto">
            <a:xfrm>
              <a:off x="4492625" y="1958975"/>
              <a:ext cx="438150" cy="555625"/>
              <a:chOff x="2982" y="3360"/>
              <a:chExt cx="2685" cy="336"/>
            </a:xfrm>
          </p:grpSpPr>
          <p:sp>
            <p:nvSpPr>
              <p:cNvPr id="206861" name="Text Box 41"/>
              <p:cNvSpPr txBox="1">
                <a:spLocks noChangeArrowheads="1"/>
              </p:cNvSpPr>
              <p:nvPr/>
            </p:nvSpPr>
            <p:spPr bwMode="auto">
              <a:xfrm>
                <a:off x="2982" y="3413"/>
                <a:ext cx="2685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52</a:t>
                </a:r>
              </a:p>
            </p:txBody>
          </p:sp>
          <p:sp>
            <p:nvSpPr>
              <p:cNvPr id="206862" name="Rectangle 42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grpSp>
        <p:nvGrpSpPr>
          <p:cNvPr id="6" name="Group 47"/>
          <p:cNvGrpSpPr>
            <a:grpSpLocks/>
          </p:cNvGrpSpPr>
          <p:nvPr/>
        </p:nvGrpSpPr>
        <p:grpSpPr bwMode="auto">
          <a:xfrm>
            <a:off x="1508125" y="3524250"/>
            <a:ext cx="5502275" cy="1809750"/>
            <a:chOff x="950" y="2220"/>
            <a:chExt cx="3466" cy="1140"/>
          </a:xfrm>
        </p:grpSpPr>
        <p:sp>
          <p:nvSpPr>
            <p:cNvPr id="206857" name="Text Box 43"/>
            <p:cNvSpPr txBox="1">
              <a:spLocks noChangeArrowheads="1"/>
            </p:cNvSpPr>
            <p:nvPr/>
          </p:nvSpPr>
          <p:spPr bwMode="auto">
            <a:xfrm>
              <a:off x="950" y="2220"/>
              <a:ext cx="228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Glue pieces together.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  (No real work)</a:t>
              </a:r>
            </a:p>
          </p:txBody>
        </p:sp>
        <p:grpSp>
          <p:nvGrpSpPr>
            <p:cNvPr id="206858" name="Group 44"/>
            <p:cNvGrpSpPr>
              <a:grpSpLocks/>
            </p:cNvGrpSpPr>
            <p:nvPr/>
          </p:nvGrpSpPr>
          <p:grpSpPr bwMode="auto">
            <a:xfrm>
              <a:off x="2064" y="3024"/>
              <a:ext cx="2352" cy="336"/>
              <a:chOff x="3072" y="3360"/>
              <a:chExt cx="2352" cy="336"/>
            </a:xfrm>
          </p:grpSpPr>
          <p:sp>
            <p:nvSpPr>
              <p:cNvPr id="206859" name="Text Box 45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0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14,23,25,30,31,52,62,79,88,98</a:t>
                </a:r>
                <a:endParaRPr lang="en-CA" altLang="en-US" sz="2000" i="0"/>
              </a:p>
            </p:txBody>
          </p:sp>
          <p:sp>
            <p:nvSpPr>
              <p:cNvPr id="206860" name="Rectangle 46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7874" name="Picture 3" descr="02-17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228600"/>
            <a:ext cx="8839200" cy="6024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78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78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8899" name="Group 3"/>
          <p:cNvGrpSpPr>
            <a:grpSpLocks/>
          </p:cNvGrpSpPr>
          <p:nvPr/>
        </p:nvGrpSpPr>
        <p:grpSpPr bwMode="auto">
          <a:xfrm>
            <a:off x="2616200" y="1125538"/>
            <a:ext cx="2946400" cy="2151062"/>
            <a:chOff x="118" y="2928"/>
            <a:chExt cx="1856" cy="1355"/>
          </a:xfrm>
        </p:grpSpPr>
        <p:sp>
          <p:nvSpPr>
            <p:cNvPr id="208921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2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08923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08924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08925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08926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08927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08928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08929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08930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08931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208900" name="Group 15"/>
          <p:cNvGrpSpPr>
            <a:grpSpLocks/>
          </p:cNvGrpSpPr>
          <p:nvPr/>
        </p:nvGrpSpPr>
        <p:grpSpPr bwMode="auto">
          <a:xfrm>
            <a:off x="2209800" y="1600200"/>
            <a:ext cx="457200" cy="914400"/>
            <a:chOff x="2432" y="1328"/>
            <a:chExt cx="906" cy="2075"/>
          </a:xfrm>
        </p:grpSpPr>
        <p:sp>
          <p:nvSpPr>
            <p:cNvPr id="208915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6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7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8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9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0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8902" name="Freeform 25"/>
          <p:cNvSpPr>
            <a:spLocks/>
          </p:cNvSpPr>
          <p:nvPr/>
        </p:nvSpPr>
        <p:spPr bwMode="auto">
          <a:xfrm>
            <a:off x="2379663" y="3321050"/>
            <a:ext cx="1703387" cy="1236663"/>
          </a:xfrm>
          <a:custGeom>
            <a:avLst/>
            <a:gdLst>
              <a:gd name="T0" fmla="*/ 2147483647 w 1073"/>
              <a:gd name="T1" fmla="*/ 2147483647 h 779"/>
              <a:gd name="T2" fmla="*/ 2147483647 w 1073"/>
              <a:gd name="T3" fmla="*/ 2147483647 h 779"/>
              <a:gd name="T4" fmla="*/ 2147483647 w 1073"/>
              <a:gd name="T5" fmla="*/ 2147483647 h 779"/>
              <a:gd name="T6" fmla="*/ 2147483647 w 1073"/>
              <a:gd name="T7" fmla="*/ 2147483647 h 779"/>
              <a:gd name="T8" fmla="*/ 2147483647 w 1073"/>
              <a:gd name="T9" fmla="*/ 2147483647 h 779"/>
              <a:gd name="T10" fmla="*/ 2147483647 w 1073"/>
              <a:gd name="T11" fmla="*/ 2147483647 h 779"/>
              <a:gd name="T12" fmla="*/ 2147483647 w 1073"/>
              <a:gd name="T13" fmla="*/ 2147483647 h 779"/>
              <a:gd name="T14" fmla="*/ 2147483647 w 1073"/>
              <a:gd name="T15" fmla="*/ 2147483647 h 77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073"/>
              <a:gd name="T25" fmla="*/ 0 h 779"/>
              <a:gd name="T26" fmla="*/ 1073 w 1073"/>
              <a:gd name="T27" fmla="*/ 779 h 779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073" h="779">
                <a:moveTo>
                  <a:pt x="317" y="64"/>
                </a:moveTo>
                <a:cubicBezTo>
                  <a:pt x="211" y="93"/>
                  <a:pt x="96" y="168"/>
                  <a:pt x="48" y="246"/>
                </a:cubicBezTo>
                <a:cubicBezTo>
                  <a:pt x="0" y="324"/>
                  <a:pt x="9" y="461"/>
                  <a:pt x="26" y="531"/>
                </a:cubicBezTo>
                <a:cubicBezTo>
                  <a:pt x="43" y="601"/>
                  <a:pt x="66" y="633"/>
                  <a:pt x="150" y="669"/>
                </a:cubicBezTo>
                <a:cubicBezTo>
                  <a:pt x="234" y="705"/>
                  <a:pt x="380" y="779"/>
                  <a:pt x="529" y="750"/>
                </a:cubicBezTo>
                <a:cubicBezTo>
                  <a:pt x="678" y="721"/>
                  <a:pt x="1023" y="608"/>
                  <a:pt x="1048" y="495"/>
                </a:cubicBezTo>
                <a:cubicBezTo>
                  <a:pt x="1073" y="382"/>
                  <a:pt x="804" y="144"/>
                  <a:pt x="682" y="72"/>
                </a:cubicBezTo>
                <a:cubicBezTo>
                  <a:pt x="560" y="0"/>
                  <a:pt x="423" y="35"/>
                  <a:pt x="317" y="64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03" name="Text Box 26"/>
          <p:cNvSpPr txBox="1">
            <a:spLocks noChangeArrowheads="1"/>
          </p:cNvSpPr>
          <p:nvPr/>
        </p:nvSpPr>
        <p:spPr bwMode="auto">
          <a:xfrm>
            <a:off x="2973388" y="3352800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14</a:t>
            </a:r>
            <a:endParaRPr lang="en-CA" altLang="en-US" sz="2000" i="0"/>
          </a:p>
        </p:txBody>
      </p:sp>
      <p:sp>
        <p:nvSpPr>
          <p:cNvPr id="208904" name="Text Box 27"/>
          <p:cNvSpPr txBox="1">
            <a:spLocks noChangeArrowheads="1"/>
          </p:cNvSpPr>
          <p:nvPr/>
        </p:nvSpPr>
        <p:spPr bwMode="auto">
          <a:xfrm>
            <a:off x="2776538" y="402272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25</a:t>
            </a:r>
            <a:endParaRPr lang="en-CA" altLang="en-US" sz="2000" i="0"/>
          </a:p>
        </p:txBody>
      </p:sp>
      <p:sp>
        <p:nvSpPr>
          <p:cNvPr id="208905" name="Text Box 28"/>
          <p:cNvSpPr txBox="1">
            <a:spLocks noChangeArrowheads="1"/>
          </p:cNvSpPr>
          <p:nvPr/>
        </p:nvSpPr>
        <p:spPr bwMode="auto">
          <a:xfrm>
            <a:off x="3049588" y="3733800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30</a:t>
            </a:r>
            <a:endParaRPr lang="en-CA" altLang="en-US" sz="2000" i="0"/>
          </a:p>
        </p:txBody>
      </p:sp>
      <p:sp>
        <p:nvSpPr>
          <p:cNvPr id="208906" name="Text Box 29"/>
          <p:cNvSpPr txBox="1">
            <a:spLocks noChangeArrowheads="1"/>
          </p:cNvSpPr>
          <p:nvPr/>
        </p:nvSpPr>
        <p:spPr bwMode="auto">
          <a:xfrm>
            <a:off x="3414713" y="3954463"/>
            <a:ext cx="4730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23</a:t>
            </a:r>
            <a:endParaRPr lang="en-CA" altLang="en-US" sz="2000" i="0"/>
          </a:p>
        </p:txBody>
      </p:sp>
      <p:sp>
        <p:nvSpPr>
          <p:cNvPr id="208907" name="Freeform 32"/>
          <p:cNvSpPr>
            <a:spLocks/>
          </p:cNvSpPr>
          <p:nvPr/>
        </p:nvSpPr>
        <p:spPr bwMode="auto">
          <a:xfrm>
            <a:off x="5073650" y="3168650"/>
            <a:ext cx="1614488" cy="1479550"/>
          </a:xfrm>
          <a:custGeom>
            <a:avLst/>
            <a:gdLst>
              <a:gd name="T0" fmla="*/ 2147483647 w 1017"/>
              <a:gd name="T1" fmla="*/ 2147483647 h 932"/>
              <a:gd name="T2" fmla="*/ 2147483647 w 1017"/>
              <a:gd name="T3" fmla="*/ 2147483647 h 932"/>
              <a:gd name="T4" fmla="*/ 2147483647 w 1017"/>
              <a:gd name="T5" fmla="*/ 2147483647 h 932"/>
              <a:gd name="T6" fmla="*/ 2147483647 w 1017"/>
              <a:gd name="T7" fmla="*/ 2147483647 h 932"/>
              <a:gd name="T8" fmla="*/ 2147483647 w 1017"/>
              <a:gd name="T9" fmla="*/ 2147483647 h 932"/>
              <a:gd name="T10" fmla="*/ 2147483647 w 1017"/>
              <a:gd name="T11" fmla="*/ 2147483647 h 932"/>
              <a:gd name="T12" fmla="*/ 2147483647 w 1017"/>
              <a:gd name="T13" fmla="*/ 2147483647 h 932"/>
              <a:gd name="T14" fmla="*/ 2147483647 w 1017"/>
              <a:gd name="T15" fmla="*/ 2147483647 h 93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017"/>
              <a:gd name="T25" fmla="*/ 0 h 932"/>
              <a:gd name="T26" fmla="*/ 1017 w 1017"/>
              <a:gd name="T27" fmla="*/ 932 h 93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017" h="932">
                <a:moveTo>
                  <a:pt x="91" y="138"/>
                </a:moveTo>
                <a:cubicBezTo>
                  <a:pt x="14" y="213"/>
                  <a:pt x="0" y="364"/>
                  <a:pt x="18" y="443"/>
                </a:cubicBezTo>
                <a:cubicBezTo>
                  <a:pt x="36" y="522"/>
                  <a:pt x="131" y="545"/>
                  <a:pt x="197" y="611"/>
                </a:cubicBezTo>
                <a:cubicBezTo>
                  <a:pt x="263" y="677"/>
                  <a:pt x="337" y="795"/>
                  <a:pt x="416" y="841"/>
                </a:cubicBezTo>
                <a:cubicBezTo>
                  <a:pt x="496" y="887"/>
                  <a:pt x="578" y="932"/>
                  <a:pt x="673" y="886"/>
                </a:cubicBezTo>
                <a:cubicBezTo>
                  <a:pt x="767" y="840"/>
                  <a:pt x="1017" y="703"/>
                  <a:pt x="985" y="567"/>
                </a:cubicBezTo>
                <a:cubicBezTo>
                  <a:pt x="953" y="431"/>
                  <a:pt x="633" y="144"/>
                  <a:pt x="484" y="72"/>
                </a:cubicBezTo>
                <a:cubicBezTo>
                  <a:pt x="335" y="0"/>
                  <a:pt x="173" y="124"/>
                  <a:pt x="91" y="138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08" name="Text Box 33"/>
          <p:cNvSpPr txBox="1">
            <a:spLocks noChangeArrowheads="1"/>
          </p:cNvSpPr>
          <p:nvPr/>
        </p:nvSpPr>
        <p:spPr bwMode="auto">
          <a:xfrm>
            <a:off x="5138738" y="336708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88</a:t>
            </a:r>
            <a:endParaRPr lang="en-CA" altLang="en-US" sz="2000" i="0"/>
          </a:p>
        </p:txBody>
      </p:sp>
      <p:sp>
        <p:nvSpPr>
          <p:cNvPr id="208909" name="Text Box 34"/>
          <p:cNvSpPr txBox="1">
            <a:spLocks noChangeArrowheads="1"/>
          </p:cNvSpPr>
          <p:nvPr/>
        </p:nvSpPr>
        <p:spPr bwMode="auto">
          <a:xfrm>
            <a:off x="5926138" y="3505200"/>
            <a:ext cx="533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98</a:t>
            </a:r>
            <a:endParaRPr lang="en-CA" altLang="en-US" sz="2000" i="0"/>
          </a:p>
        </p:txBody>
      </p:sp>
      <p:sp>
        <p:nvSpPr>
          <p:cNvPr id="208910" name="Text Box 35"/>
          <p:cNvSpPr txBox="1">
            <a:spLocks noChangeArrowheads="1"/>
          </p:cNvSpPr>
          <p:nvPr/>
        </p:nvSpPr>
        <p:spPr bwMode="auto">
          <a:xfrm>
            <a:off x="5316538" y="38100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62</a:t>
            </a:r>
            <a:endParaRPr lang="en-CA" altLang="en-US" sz="2000" i="0"/>
          </a:p>
        </p:txBody>
      </p:sp>
      <p:sp>
        <p:nvSpPr>
          <p:cNvPr id="208911" name="Text Box 36"/>
          <p:cNvSpPr txBox="1">
            <a:spLocks noChangeArrowheads="1"/>
          </p:cNvSpPr>
          <p:nvPr/>
        </p:nvSpPr>
        <p:spPr bwMode="auto">
          <a:xfrm>
            <a:off x="6002338" y="404653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79</a:t>
            </a:r>
            <a:endParaRPr lang="en-CA" altLang="en-US" sz="2000" i="0"/>
          </a:p>
        </p:txBody>
      </p:sp>
      <p:sp>
        <p:nvSpPr>
          <p:cNvPr id="208912" name="Text Box 37"/>
          <p:cNvSpPr txBox="1">
            <a:spLocks noChangeArrowheads="1"/>
          </p:cNvSpPr>
          <p:nvPr/>
        </p:nvSpPr>
        <p:spPr bwMode="auto">
          <a:xfrm>
            <a:off x="4137025" y="3786188"/>
            <a:ext cx="844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>
                <a:cs typeface="Times New Roman" pitchFamily="18" charset="0"/>
              </a:rPr>
              <a:t>≤</a:t>
            </a:r>
            <a:r>
              <a:rPr lang="en-US" altLang="en-US" sz="2000" i="0">
                <a:cs typeface="Times New Roman" pitchFamily="18" charset="0"/>
              </a:rPr>
              <a:t> </a:t>
            </a:r>
            <a:r>
              <a:rPr lang="en-US" altLang="en-US" sz="2000" i="0"/>
              <a:t>31 </a:t>
            </a:r>
            <a:r>
              <a:rPr lang="en-CA" altLang="en-US" sz="2000" i="0">
                <a:cs typeface="Times New Roman" pitchFamily="18" charset="0"/>
              </a:rPr>
              <a:t>≤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1EAACAD-0C78-4137-85C3-1550B3188784}"/>
              </a:ext>
            </a:extLst>
          </p:cNvPr>
          <p:cNvGrpSpPr/>
          <p:nvPr/>
        </p:nvGrpSpPr>
        <p:grpSpPr>
          <a:xfrm>
            <a:off x="2971800" y="1066800"/>
            <a:ext cx="5965825" cy="1296988"/>
            <a:chOff x="2971800" y="1066800"/>
            <a:chExt cx="5965825" cy="1296988"/>
          </a:xfrm>
        </p:grpSpPr>
        <p:sp>
          <p:nvSpPr>
            <p:cNvPr id="208901" name="Text Box 22"/>
            <p:cNvSpPr txBox="1">
              <a:spLocks noChangeArrowheads="1"/>
            </p:cNvSpPr>
            <p:nvPr/>
          </p:nvSpPr>
          <p:spPr bwMode="auto">
            <a:xfrm>
              <a:off x="5334000" y="1066800"/>
              <a:ext cx="36036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Let pivot be the first </a:t>
              </a:r>
              <a:br>
                <a:rPr lang="en-US" altLang="en-US" i="0"/>
              </a:br>
              <a:r>
                <a:rPr lang="en-US" altLang="en-US" i="0"/>
                <a:t>element in the list?</a:t>
              </a:r>
            </a:p>
          </p:txBody>
        </p:sp>
        <p:sp>
          <p:nvSpPr>
            <p:cNvPr id="208913" name="Oval 38"/>
            <p:cNvSpPr>
              <a:spLocks noChangeArrowheads="1"/>
            </p:cNvSpPr>
            <p:nvPr/>
          </p:nvSpPr>
          <p:spPr bwMode="auto">
            <a:xfrm>
              <a:off x="2971800" y="1981200"/>
              <a:ext cx="457200" cy="3825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</p:grpSp>
      <p:sp>
        <p:nvSpPr>
          <p:cNvPr id="208914" name="Text Box 39"/>
          <p:cNvSpPr txBox="1">
            <a:spLocks noChangeArrowheads="1"/>
          </p:cNvSpPr>
          <p:nvPr/>
        </p:nvSpPr>
        <p:spPr bwMode="auto">
          <a:xfrm>
            <a:off x="5622925" y="40386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52</a:t>
            </a:r>
            <a:endParaRPr lang="en-CA" altLang="en-US" sz="20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9923" name="Group 15"/>
          <p:cNvGrpSpPr>
            <a:grpSpLocks/>
          </p:cNvGrpSpPr>
          <p:nvPr/>
        </p:nvGrpSpPr>
        <p:grpSpPr bwMode="auto">
          <a:xfrm>
            <a:off x="2209800" y="1600200"/>
            <a:ext cx="457200" cy="914400"/>
            <a:chOff x="2432" y="1328"/>
            <a:chExt cx="906" cy="2075"/>
          </a:xfrm>
        </p:grpSpPr>
        <p:sp>
          <p:nvSpPr>
            <p:cNvPr id="209934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5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6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7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8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9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9926" name="Oval 34"/>
          <p:cNvSpPr>
            <a:spLocks noChangeArrowheads="1"/>
          </p:cNvSpPr>
          <p:nvPr/>
        </p:nvSpPr>
        <p:spPr bwMode="auto">
          <a:xfrm>
            <a:off x="2819400" y="1981200"/>
            <a:ext cx="457200" cy="38258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209927" name="Group 38"/>
          <p:cNvGrpSpPr>
            <a:grpSpLocks/>
          </p:cNvGrpSpPr>
          <p:nvPr/>
        </p:nvGrpSpPr>
        <p:grpSpPr bwMode="auto">
          <a:xfrm>
            <a:off x="2743200" y="1905000"/>
            <a:ext cx="3733800" cy="533400"/>
            <a:chOff x="3072" y="3360"/>
            <a:chExt cx="2352" cy="336"/>
          </a:xfrm>
        </p:grpSpPr>
        <p:sp>
          <p:nvSpPr>
            <p:cNvPr id="209932" name="Text Box 39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14,23,25,30,31,52,62,79,88,98</a:t>
              </a:r>
              <a:endParaRPr lang="en-CA" altLang="en-US" sz="2000" i="0"/>
            </a:p>
          </p:txBody>
        </p:sp>
        <p:sp>
          <p:nvSpPr>
            <p:cNvPr id="209933" name="Rectangle 40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980B505-98D0-46A4-AEC7-6102F40A0177}"/>
              </a:ext>
            </a:extLst>
          </p:cNvPr>
          <p:cNvGrpSpPr/>
          <p:nvPr/>
        </p:nvGrpSpPr>
        <p:grpSpPr>
          <a:xfrm>
            <a:off x="2379663" y="3321050"/>
            <a:ext cx="5926137" cy="1236663"/>
            <a:chOff x="2379663" y="3321050"/>
            <a:chExt cx="5926137" cy="1236663"/>
          </a:xfrm>
        </p:grpSpPr>
        <p:sp>
          <p:nvSpPr>
            <p:cNvPr id="209924" name="Freeform 23"/>
            <p:cNvSpPr>
              <a:spLocks/>
            </p:cNvSpPr>
            <p:nvPr/>
          </p:nvSpPr>
          <p:spPr bwMode="auto">
            <a:xfrm>
              <a:off x="2379663" y="3321050"/>
              <a:ext cx="1703387" cy="1236663"/>
            </a:xfrm>
            <a:custGeom>
              <a:avLst/>
              <a:gdLst>
                <a:gd name="T0" fmla="*/ 2147483647 w 1073"/>
                <a:gd name="T1" fmla="*/ 2147483647 h 779"/>
                <a:gd name="T2" fmla="*/ 2147483647 w 1073"/>
                <a:gd name="T3" fmla="*/ 2147483647 h 779"/>
                <a:gd name="T4" fmla="*/ 2147483647 w 1073"/>
                <a:gd name="T5" fmla="*/ 2147483647 h 779"/>
                <a:gd name="T6" fmla="*/ 2147483647 w 1073"/>
                <a:gd name="T7" fmla="*/ 2147483647 h 779"/>
                <a:gd name="T8" fmla="*/ 2147483647 w 1073"/>
                <a:gd name="T9" fmla="*/ 2147483647 h 779"/>
                <a:gd name="T10" fmla="*/ 2147483647 w 1073"/>
                <a:gd name="T11" fmla="*/ 2147483647 h 779"/>
                <a:gd name="T12" fmla="*/ 2147483647 w 1073"/>
                <a:gd name="T13" fmla="*/ 2147483647 h 779"/>
                <a:gd name="T14" fmla="*/ 2147483647 w 1073"/>
                <a:gd name="T15" fmla="*/ 2147483647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3"/>
                <a:gd name="T25" fmla="*/ 0 h 779"/>
                <a:gd name="T26" fmla="*/ 1073 w 1073"/>
                <a:gd name="T27" fmla="*/ 779 h 77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3" h="779">
                  <a:moveTo>
                    <a:pt x="317" y="64"/>
                  </a:moveTo>
                  <a:cubicBezTo>
                    <a:pt x="211" y="93"/>
                    <a:pt x="96" y="168"/>
                    <a:pt x="48" y="246"/>
                  </a:cubicBezTo>
                  <a:cubicBezTo>
                    <a:pt x="0" y="324"/>
                    <a:pt x="9" y="461"/>
                    <a:pt x="26" y="531"/>
                  </a:cubicBezTo>
                  <a:cubicBezTo>
                    <a:pt x="43" y="601"/>
                    <a:pt x="66" y="633"/>
                    <a:pt x="150" y="669"/>
                  </a:cubicBezTo>
                  <a:cubicBezTo>
                    <a:pt x="234" y="705"/>
                    <a:pt x="380" y="779"/>
                    <a:pt x="529" y="750"/>
                  </a:cubicBezTo>
                  <a:cubicBezTo>
                    <a:pt x="678" y="721"/>
                    <a:pt x="1023" y="608"/>
                    <a:pt x="1048" y="495"/>
                  </a:cubicBezTo>
                  <a:cubicBezTo>
                    <a:pt x="1073" y="382"/>
                    <a:pt x="804" y="144"/>
                    <a:pt x="682" y="72"/>
                  </a:cubicBezTo>
                  <a:cubicBezTo>
                    <a:pt x="560" y="0"/>
                    <a:pt x="423" y="35"/>
                    <a:pt x="317" y="64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5" name="Text Box 33"/>
            <p:cNvSpPr txBox="1">
              <a:spLocks noChangeArrowheads="1"/>
            </p:cNvSpPr>
            <p:nvPr/>
          </p:nvSpPr>
          <p:spPr bwMode="auto">
            <a:xfrm>
              <a:off x="4137025" y="3786188"/>
              <a:ext cx="8445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14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  <p:grpSp>
          <p:nvGrpSpPr>
            <p:cNvPr id="209928" name="Group 41"/>
            <p:cNvGrpSpPr>
              <a:grpSpLocks/>
            </p:cNvGrpSpPr>
            <p:nvPr/>
          </p:nvGrpSpPr>
          <p:grpSpPr bwMode="auto">
            <a:xfrm>
              <a:off x="5018088" y="3690938"/>
              <a:ext cx="3287712" cy="576262"/>
              <a:chOff x="3072" y="3360"/>
              <a:chExt cx="2352" cy="336"/>
            </a:xfrm>
          </p:grpSpPr>
          <p:sp>
            <p:nvSpPr>
              <p:cNvPr id="209930" name="Text Box 42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13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23,25,30,31,52,62,79,88,98</a:t>
                </a:r>
                <a:endParaRPr lang="en-CA" altLang="en-US" sz="2000" i="0"/>
              </a:p>
            </p:txBody>
          </p:sp>
          <p:sp>
            <p:nvSpPr>
              <p:cNvPr id="209931" name="Rectangle 43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09929" name="Text Box 44"/>
          <p:cNvSpPr txBox="1">
            <a:spLocks noChangeArrowheads="1"/>
          </p:cNvSpPr>
          <p:nvPr/>
        </p:nvSpPr>
        <p:spPr bwMode="auto">
          <a:xfrm>
            <a:off x="1752600" y="4876800"/>
            <a:ext cx="63182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If the list is already sorted, </a:t>
            </a:r>
            <a:br>
              <a:rPr lang="en-US" altLang="en-US" i="0" dirty="0"/>
            </a:br>
            <a:r>
              <a:rPr lang="en-US" altLang="en-US" i="0" dirty="0"/>
              <a:t>then the slit is worst case unbalanced.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99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99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99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99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99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99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926" grpId="0" animBg="1"/>
      <p:bldP spid="209929" grpId="0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Quick Sort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CBF60B2-65E4-4FD0-9837-77E1D7148DF3}"/>
              </a:ext>
            </a:extLst>
          </p:cNvPr>
          <p:cNvGrpSpPr/>
          <p:nvPr/>
        </p:nvGrpSpPr>
        <p:grpSpPr>
          <a:xfrm>
            <a:off x="381000" y="1301750"/>
            <a:ext cx="7391400" cy="3849688"/>
            <a:chOff x="381000" y="1301750"/>
            <a:chExt cx="7391400" cy="3849688"/>
          </a:xfrm>
        </p:grpSpPr>
        <p:sp>
          <p:nvSpPr>
            <p:cNvPr id="210947" name="Rectangle 4"/>
            <p:cNvSpPr>
              <a:spLocks noChangeArrowheads="1"/>
            </p:cNvSpPr>
            <p:nvPr/>
          </p:nvSpPr>
          <p:spPr bwMode="auto">
            <a:xfrm>
              <a:off x="381000" y="1981200"/>
              <a:ext cx="1979613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Best Time:</a:t>
              </a:r>
            </a:p>
          </p:txBody>
        </p:sp>
        <p:sp>
          <p:nvSpPr>
            <p:cNvPr id="210948" name="Rectangle 6"/>
            <p:cNvSpPr>
              <a:spLocks noChangeArrowheads="1"/>
            </p:cNvSpPr>
            <p:nvPr/>
          </p:nvSpPr>
          <p:spPr bwMode="auto">
            <a:xfrm>
              <a:off x="381000" y="3276600"/>
              <a:ext cx="2249488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Worst Time:</a:t>
              </a:r>
            </a:p>
          </p:txBody>
        </p:sp>
        <p:sp>
          <p:nvSpPr>
            <p:cNvPr id="210949" name="Rectangle 8"/>
            <p:cNvSpPr>
              <a:spLocks noChangeArrowheads="1"/>
            </p:cNvSpPr>
            <p:nvPr/>
          </p:nvSpPr>
          <p:spPr bwMode="auto">
            <a:xfrm>
              <a:off x="381000" y="4572000"/>
              <a:ext cx="27686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Expected Time:</a:t>
              </a:r>
            </a:p>
          </p:txBody>
        </p:sp>
        <p:grpSp>
          <p:nvGrpSpPr>
            <p:cNvPr id="210950" name="Group 12"/>
            <p:cNvGrpSpPr>
              <a:grpSpLocks/>
            </p:cNvGrpSpPr>
            <p:nvPr/>
          </p:nvGrpSpPr>
          <p:grpSpPr bwMode="auto">
            <a:xfrm>
              <a:off x="1447800" y="1301750"/>
              <a:ext cx="6324600" cy="450850"/>
              <a:chOff x="3072" y="3360"/>
              <a:chExt cx="2352" cy="398"/>
            </a:xfrm>
          </p:grpSpPr>
          <p:sp>
            <p:nvSpPr>
              <p:cNvPr id="210954" name="Text Box 13"/>
              <p:cNvSpPr txBox="1">
                <a:spLocks noChangeArrowheads="1"/>
              </p:cNvSpPr>
              <p:nvPr/>
            </p:nvSpPr>
            <p:spPr bwMode="auto">
              <a:xfrm>
                <a:off x="3105" y="3408"/>
                <a:ext cx="69" cy="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0955" name="Rectangle 14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10952" name="Text Box 3"/>
          <p:cNvSpPr txBox="1">
            <a:spLocks noChangeArrowheads="1"/>
          </p:cNvSpPr>
          <p:nvPr/>
        </p:nvSpPr>
        <p:spPr bwMode="auto">
          <a:xfrm>
            <a:off x="3151188" y="1981200"/>
            <a:ext cx="3773790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 = 2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/2) +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  =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 log(</a:t>
            </a:r>
            <a:r>
              <a:rPr lang="en-US" altLang="en-US" dirty="0"/>
              <a:t>n</a:t>
            </a:r>
            <a:r>
              <a:rPr lang="en-US" altLang="en-US" i="0" dirty="0"/>
              <a:t>))</a:t>
            </a:r>
          </a:p>
        </p:txBody>
      </p:sp>
      <p:sp>
        <p:nvSpPr>
          <p:cNvPr id="210953" name="Line 15"/>
          <p:cNvSpPr>
            <a:spLocks noChangeShapeType="1"/>
          </p:cNvSpPr>
          <p:nvPr/>
        </p:nvSpPr>
        <p:spPr bwMode="auto">
          <a:xfrm flipH="1">
            <a:off x="45720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Rectangle 8">
            <a:extLst>
              <a:ext uri="{FF2B5EF4-FFF2-40B4-BE49-F238E27FC236}">
                <a16:creationId xmlns:a16="http://schemas.microsoft.com/office/drawing/2014/main" id="{345EDB8E-29CB-46D0-8839-67077D12A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0500" y="3733800"/>
            <a:ext cx="1422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 baseline="30000"/>
              <a:t>2</a:t>
            </a:r>
            <a:r>
              <a:rPr lang="en-US" altLang="en-US" i="0"/>
              <a:t>)</a:t>
            </a:r>
          </a:p>
        </p:txBody>
      </p:sp>
      <p:sp>
        <p:nvSpPr>
          <p:cNvPr id="15" name="Text Box 5">
            <a:extLst>
              <a:ext uri="{FF2B5EF4-FFF2-40B4-BE49-F238E27FC236}">
                <a16:creationId xmlns:a16="http://schemas.microsoft.com/office/drawing/2014/main" id="{89D766A8-EF04-48C7-BA17-77C67F270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1188" y="3276600"/>
            <a:ext cx="46878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  <a:r>
              <a:rPr lang="en-US" altLang="en-US"/>
              <a:t>T</a:t>
            </a:r>
            <a:r>
              <a:rPr lang="en-US" altLang="en-US" i="0"/>
              <a:t>(0) +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16" name="Line 14">
            <a:extLst>
              <a:ext uri="{FF2B5EF4-FFF2-40B4-BE49-F238E27FC236}">
                <a16:creationId xmlns:a16="http://schemas.microsoft.com/office/drawing/2014/main" id="{6D6923FA-AC32-4F3E-8AC0-E1DA2D2AB7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240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Line 14">
            <a:extLst>
              <a:ext uri="{FF2B5EF4-FFF2-40B4-BE49-F238E27FC236}">
                <a16:creationId xmlns:a16="http://schemas.microsoft.com/office/drawing/2014/main" id="{2A0FC0AF-C706-4A96-B03F-1BECC66A9F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004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Text Box 9">
            <a:extLst>
              <a:ext uri="{FF2B5EF4-FFF2-40B4-BE49-F238E27FC236}">
                <a16:creationId xmlns:a16="http://schemas.microsoft.com/office/drawing/2014/main" id="{6415E00A-A379-4719-B701-16A803869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4572000"/>
            <a:ext cx="5108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 i="0" baseline="30000"/>
              <a:t>1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/>
              <a:t>n</a:t>
            </a:r>
            <a:r>
              <a:rPr lang="en-US" altLang="en-US" i="0"/>
              <a:t>) +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 i="0" baseline="30000"/>
              <a:t>2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/>
              <a:t>n</a:t>
            </a:r>
            <a:r>
              <a:rPr lang="en-US" altLang="en-US" i="0"/>
              <a:t>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0" name="Rectangle 10">
            <a:extLst>
              <a:ext uri="{FF2B5EF4-FFF2-40B4-BE49-F238E27FC236}">
                <a16:creationId xmlns:a16="http://schemas.microsoft.com/office/drawing/2014/main" id="{CA1CD9CC-736B-4941-B196-35A015DB5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1763" y="5059363"/>
            <a:ext cx="2382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 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09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09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109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109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53" grpId="0" animBg="1"/>
      <p:bldP spid="210953" grpId="1" animBg="1"/>
      <p:bldP spid="13" grpId="0"/>
      <p:bldP spid="15" grpId="0"/>
      <p:bldP spid="16" grpId="0" animBg="1"/>
      <p:bldP spid="16" grpId="1" animBg="1"/>
      <p:bldP spid="18" grpId="0" animBg="1"/>
      <p:bldP spid="19" grpId="0"/>
      <p:bldP spid="20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Quick Sort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B8937B9-FE67-476B-BCBE-E68A7F2833C2}"/>
              </a:ext>
            </a:extLst>
          </p:cNvPr>
          <p:cNvGrpSpPr/>
          <p:nvPr/>
        </p:nvGrpSpPr>
        <p:grpSpPr>
          <a:xfrm>
            <a:off x="381000" y="1219200"/>
            <a:ext cx="7851775" cy="579438"/>
            <a:chOff x="381000" y="1219200"/>
            <a:chExt cx="7851775" cy="579438"/>
          </a:xfrm>
        </p:grpSpPr>
        <p:sp>
          <p:nvSpPr>
            <p:cNvPr id="214019" name="Rectangle 3"/>
            <p:cNvSpPr>
              <a:spLocks noChangeArrowheads="1"/>
            </p:cNvSpPr>
            <p:nvPr/>
          </p:nvSpPr>
          <p:spPr bwMode="auto">
            <a:xfrm>
              <a:off x="381000" y="1219200"/>
              <a:ext cx="27686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Expected Time:</a:t>
              </a:r>
            </a:p>
          </p:txBody>
        </p:sp>
        <p:sp>
          <p:nvSpPr>
            <p:cNvPr id="214020" name="Text Box 4"/>
            <p:cNvSpPr txBox="1">
              <a:spLocks noChangeArrowheads="1"/>
            </p:cNvSpPr>
            <p:nvPr/>
          </p:nvSpPr>
          <p:spPr bwMode="auto">
            <a:xfrm>
              <a:off x="3124200" y="1219200"/>
              <a:ext cx="510857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/>
                <a:t>T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/>
                <a:t>) = </a:t>
              </a:r>
              <a:r>
                <a:rPr lang="en-US" altLang="en-US"/>
                <a:t>T</a:t>
              </a:r>
              <a:r>
                <a:rPr lang="en-US" altLang="en-US" i="0"/>
                <a:t>(</a:t>
              </a: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r>
                <a:rPr lang="en-US" altLang="en-US"/>
                <a:t>n</a:t>
              </a:r>
              <a:r>
                <a:rPr lang="en-US" altLang="en-US" i="0"/>
                <a:t>) + </a:t>
              </a:r>
              <a:r>
                <a:rPr lang="en-US" altLang="en-US"/>
                <a:t>T</a:t>
              </a:r>
              <a:r>
                <a:rPr lang="en-US" altLang="en-US" i="0"/>
                <a:t>(</a:t>
              </a: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r>
                <a:rPr lang="en-US" altLang="en-US"/>
                <a:t>n</a:t>
              </a:r>
              <a:r>
                <a:rPr lang="en-US" altLang="en-US" i="0"/>
                <a:t>) + </a:t>
              </a:r>
              <a:r>
                <a:rPr lang="en-US" altLang="en-US" i="0">
                  <a:latin typeface="Symbol" pitchFamily="18" charset="2"/>
                </a:rPr>
                <a:t>Q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/>
                <a:t>)</a:t>
              </a:r>
            </a:p>
          </p:txBody>
        </p:sp>
      </p:grpSp>
      <p:sp>
        <p:nvSpPr>
          <p:cNvPr id="246789" name="Rectangle 5"/>
          <p:cNvSpPr>
            <a:spLocks noChangeArrowheads="1"/>
          </p:cNvSpPr>
          <p:nvPr/>
        </p:nvSpPr>
        <p:spPr bwMode="auto">
          <a:xfrm>
            <a:off x="3962400" y="1706563"/>
            <a:ext cx="2382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 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E891BA3-9EF8-47E5-ACC2-4123A7217613}"/>
              </a:ext>
            </a:extLst>
          </p:cNvPr>
          <p:cNvGrpSpPr/>
          <p:nvPr/>
        </p:nvGrpSpPr>
        <p:grpSpPr>
          <a:xfrm>
            <a:off x="228600" y="2449513"/>
            <a:ext cx="8756650" cy="579437"/>
            <a:chOff x="228600" y="2449513"/>
            <a:chExt cx="8756650" cy="579437"/>
          </a:xfrm>
        </p:grpSpPr>
        <p:grpSp>
          <p:nvGrpSpPr>
            <p:cNvPr id="214022" name="Group 6"/>
            <p:cNvGrpSpPr>
              <a:grpSpLocks/>
            </p:cNvGrpSpPr>
            <p:nvPr/>
          </p:nvGrpSpPr>
          <p:grpSpPr bwMode="auto">
            <a:xfrm>
              <a:off x="228600" y="2520950"/>
              <a:ext cx="6019800" cy="458788"/>
              <a:chOff x="3072" y="3360"/>
              <a:chExt cx="2352" cy="360"/>
            </a:xfrm>
          </p:grpSpPr>
          <p:sp>
            <p:nvSpPr>
              <p:cNvPr id="214060" name="Text Box 7"/>
              <p:cNvSpPr txBox="1">
                <a:spLocks noChangeArrowheads="1"/>
              </p:cNvSpPr>
              <p:nvPr/>
            </p:nvSpPr>
            <p:spPr bwMode="auto">
              <a:xfrm>
                <a:off x="3103" y="3409"/>
                <a:ext cx="72" cy="3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61" name="Rectangle 8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4023" name="Text Box 9"/>
            <p:cNvSpPr txBox="1">
              <a:spLocks noChangeArrowheads="1"/>
            </p:cNvSpPr>
            <p:nvPr/>
          </p:nvSpPr>
          <p:spPr bwMode="auto">
            <a:xfrm>
              <a:off x="6232525" y="2449513"/>
              <a:ext cx="2752725" cy="579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Top work </a:t>
              </a:r>
              <a:r>
                <a:rPr lang="en-US" altLang="en-US" i="0">
                  <a:latin typeface="Symbol" pitchFamily="18" charset="2"/>
                </a:rPr>
                <a:t>Q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/>
                <a:t>) 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9E834EA-78DA-4C7A-B7B9-D8EF8894B8E1}"/>
              </a:ext>
            </a:extLst>
          </p:cNvPr>
          <p:cNvGrpSpPr/>
          <p:nvPr/>
        </p:nvGrpSpPr>
        <p:grpSpPr>
          <a:xfrm>
            <a:off x="185738" y="3086100"/>
            <a:ext cx="7593012" cy="579438"/>
            <a:chOff x="185738" y="3086100"/>
            <a:chExt cx="7593012" cy="579438"/>
          </a:xfrm>
        </p:grpSpPr>
        <p:grpSp>
          <p:nvGrpSpPr>
            <p:cNvPr id="214024" name="Group 10"/>
            <p:cNvGrpSpPr>
              <a:grpSpLocks/>
            </p:cNvGrpSpPr>
            <p:nvPr/>
          </p:nvGrpSpPr>
          <p:grpSpPr bwMode="auto">
            <a:xfrm>
              <a:off x="185738" y="3149600"/>
              <a:ext cx="1795462" cy="455613"/>
              <a:chOff x="3014" y="3360"/>
              <a:chExt cx="2410" cy="380"/>
            </a:xfrm>
          </p:grpSpPr>
          <p:sp>
            <p:nvSpPr>
              <p:cNvPr id="214058" name="Text Box 11"/>
              <p:cNvSpPr txBox="1">
                <a:spLocks noChangeArrowheads="1"/>
              </p:cNvSpPr>
              <p:nvPr/>
            </p:nvSpPr>
            <p:spPr bwMode="auto">
              <a:xfrm>
                <a:off x="3014" y="3409"/>
                <a:ext cx="248" cy="3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9" name="Rectangle 12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4025" name="Text Box 13"/>
            <p:cNvSpPr txBox="1">
              <a:spLocks noChangeArrowheads="1"/>
            </p:cNvSpPr>
            <p:nvPr/>
          </p:nvSpPr>
          <p:spPr bwMode="auto">
            <a:xfrm>
              <a:off x="6232525" y="3086100"/>
              <a:ext cx="15462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2</a:t>
              </a:r>
              <a:r>
                <a:rPr lang="en-US" altLang="en-US" i="0" baseline="30000"/>
                <a:t>nd</a:t>
              </a:r>
              <a:r>
                <a:rPr lang="en-US" altLang="en-US" i="0"/>
                <a:t> level</a:t>
              </a:r>
            </a:p>
          </p:txBody>
        </p:sp>
        <p:grpSp>
          <p:nvGrpSpPr>
            <p:cNvPr id="214026" name="Group 14"/>
            <p:cNvGrpSpPr>
              <a:grpSpLocks/>
            </p:cNvGrpSpPr>
            <p:nvPr/>
          </p:nvGrpSpPr>
          <p:grpSpPr bwMode="auto">
            <a:xfrm>
              <a:off x="2057400" y="3152775"/>
              <a:ext cx="4191000" cy="455613"/>
              <a:chOff x="3072" y="3360"/>
              <a:chExt cx="2352" cy="378"/>
            </a:xfrm>
          </p:grpSpPr>
          <p:sp>
            <p:nvSpPr>
              <p:cNvPr id="214056" name="Text Box 15"/>
              <p:cNvSpPr txBox="1">
                <a:spLocks noChangeArrowheads="1"/>
              </p:cNvSpPr>
              <p:nvPr/>
            </p:nvSpPr>
            <p:spPr bwMode="auto">
              <a:xfrm>
                <a:off x="3086" y="3409"/>
                <a:ext cx="104" cy="3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7" name="Rectangle 16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B0AE58F-1DA5-427C-94E7-0B48A7759F44}"/>
              </a:ext>
            </a:extLst>
          </p:cNvPr>
          <p:cNvGrpSpPr/>
          <p:nvPr/>
        </p:nvGrpSpPr>
        <p:grpSpPr>
          <a:xfrm>
            <a:off x="125413" y="3589338"/>
            <a:ext cx="7615237" cy="579437"/>
            <a:chOff x="125413" y="3589338"/>
            <a:chExt cx="7615237" cy="579437"/>
          </a:xfrm>
        </p:grpSpPr>
        <p:grpSp>
          <p:nvGrpSpPr>
            <p:cNvPr id="214027" name="Group 17"/>
            <p:cNvGrpSpPr>
              <a:grpSpLocks/>
            </p:cNvGrpSpPr>
            <p:nvPr/>
          </p:nvGrpSpPr>
          <p:grpSpPr bwMode="auto">
            <a:xfrm>
              <a:off x="125413" y="3652838"/>
              <a:ext cx="560387" cy="457200"/>
              <a:chOff x="2689" y="3360"/>
              <a:chExt cx="2735" cy="376"/>
            </a:xfrm>
          </p:grpSpPr>
          <p:sp>
            <p:nvSpPr>
              <p:cNvPr id="214054" name="Text Box 18"/>
              <p:cNvSpPr txBox="1">
                <a:spLocks noChangeArrowheads="1"/>
              </p:cNvSpPr>
              <p:nvPr/>
            </p:nvSpPr>
            <p:spPr bwMode="auto">
              <a:xfrm>
                <a:off x="2689" y="3410"/>
                <a:ext cx="898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5" name="Rectangle 1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4028" name="Text Box 20"/>
            <p:cNvSpPr txBox="1">
              <a:spLocks noChangeArrowheads="1"/>
            </p:cNvSpPr>
            <p:nvPr/>
          </p:nvSpPr>
          <p:spPr bwMode="auto">
            <a:xfrm>
              <a:off x="6238875" y="3589338"/>
              <a:ext cx="1501775" cy="579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3</a:t>
              </a:r>
              <a:r>
                <a:rPr lang="en-US" altLang="en-US" i="0" baseline="30000"/>
                <a:t>rd</a:t>
              </a:r>
              <a:r>
                <a:rPr lang="en-US" altLang="en-US" i="0"/>
                <a:t> level</a:t>
              </a:r>
            </a:p>
          </p:txBody>
        </p:sp>
        <p:grpSp>
          <p:nvGrpSpPr>
            <p:cNvPr id="214029" name="Group 21"/>
            <p:cNvGrpSpPr>
              <a:grpSpLocks/>
            </p:cNvGrpSpPr>
            <p:nvPr/>
          </p:nvGrpSpPr>
          <p:grpSpPr bwMode="auto">
            <a:xfrm>
              <a:off x="2009775" y="3656013"/>
              <a:ext cx="1419225" cy="455612"/>
              <a:chOff x="2979" y="3360"/>
              <a:chExt cx="2445" cy="375"/>
            </a:xfrm>
          </p:grpSpPr>
          <p:sp>
            <p:nvSpPr>
              <p:cNvPr id="214052" name="Text Box 22"/>
              <p:cNvSpPr txBox="1">
                <a:spLocks noChangeArrowheads="1"/>
              </p:cNvSpPr>
              <p:nvPr/>
            </p:nvSpPr>
            <p:spPr bwMode="auto">
              <a:xfrm>
                <a:off x="2979" y="3408"/>
                <a:ext cx="317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3" name="Rectangle 23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14030" name="Group 24"/>
            <p:cNvGrpSpPr>
              <a:grpSpLocks/>
            </p:cNvGrpSpPr>
            <p:nvPr/>
          </p:nvGrpSpPr>
          <p:grpSpPr bwMode="auto">
            <a:xfrm>
              <a:off x="685800" y="3659188"/>
              <a:ext cx="1295400" cy="455612"/>
              <a:chOff x="2948" y="3360"/>
              <a:chExt cx="2476" cy="383"/>
            </a:xfrm>
          </p:grpSpPr>
          <p:sp>
            <p:nvSpPr>
              <p:cNvPr id="214050" name="Text Box 25"/>
              <p:cNvSpPr txBox="1">
                <a:spLocks noChangeArrowheads="1"/>
              </p:cNvSpPr>
              <p:nvPr/>
            </p:nvSpPr>
            <p:spPr bwMode="auto">
              <a:xfrm>
                <a:off x="2948" y="3409"/>
                <a:ext cx="352" cy="3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1" name="Rectangle 26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14031" name="Group 27"/>
            <p:cNvGrpSpPr>
              <a:grpSpLocks/>
            </p:cNvGrpSpPr>
            <p:nvPr/>
          </p:nvGrpSpPr>
          <p:grpSpPr bwMode="auto">
            <a:xfrm>
              <a:off x="3429000" y="3659188"/>
              <a:ext cx="2819400" cy="455612"/>
              <a:chOff x="3058" y="3360"/>
              <a:chExt cx="2366" cy="380"/>
            </a:xfrm>
          </p:grpSpPr>
          <p:sp>
            <p:nvSpPr>
              <p:cNvPr id="214048" name="Text Box 28"/>
              <p:cNvSpPr txBox="1">
                <a:spLocks noChangeArrowheads="1"/>
              </p:cNvSpPr>
              <p:nvPr/>
            </p:nvSpPr>
            <p:spPr bwMode="auto">
              <a:xfrm>
                <a:off x="3058" y="3409"/>
                <a:ext cx="155" cy="3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49" name="Rectangle 2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46814" name="Text Box 30"/>
          <p:cNvSpPr txBox="1">
            <a:spLocks noChangeArrowheads="1"/>
          </p:cNvSpPr>
          <p:nvPr/>
        </p:nvSpPr>
        <p:spPr bwMode="auto">
          <a:xfrm>
            <a:off x="2422525" y="4286250"/>
            <a:ext cx="1768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# levels =</a:t>
            </a:r>
            <a:endParaRPr lang="en-US" altLang="en-US" i="0">
              <a:solidFill>
                <a:schemeClr val="accent2"/>
              </a:solidFill>
            </a:endParaRPr>
          </a:p>
        </p:txBody>
      </p:sp>
      <p:sp>
        <p:nvSpPr>
          <p:cNvPr id="246815" name="Rectangle 31"/>
          <p:cNvSpPr>
            <a:spLocks noChangeArrowheads="1"/>
          </p:cNvSpPr>
          <p:nvPr/>
        </p:nvSpPr>
        <p:spPr bwMode="auto">
          <a:xfrm>
            <a:off x="7931150" y="3078163"/>
            <a:ext cx="958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46816" name="Rectangle 32"/>
          <p:cNvSpPr>
            <a:spLocks noChangeArrowheads="1"/>
          </p:cNvSpPr>
          <p:nvPr/>
        </p:nvSpPr>
        <p:spPr bwMode="auto">
          <a:xfrm>
            <a:off x="7924800" y="3535363"/>
            <a:ext cx="1060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grpSp>
        <p:nvGrpSpPr>
          <p:cNvPr id="9" name="Group 33"/>
          <p:cNvGrpSpPr>
            <a:grpSpLocks/>
          </p:cNvGrpSpPr>
          <p:nvPr/>
        </p:nvGrpSpPr>
        <p:grpSpPr bwMode="auto">
          <a:xfrm>
            <a:off x="381000" y="4221163"/>
            <a:ext cx="2514600" cy="2484437"/>
            <a:chOff x="240" y="2659"/>
            <a:chExt cx="1584" cy="1565"/>
          </a:xfrm>
        </p:grpSpPr>
        <p:sp>
          <p:nvSpPr>
            <p:cNvPr id="214040" name="Freeform 34"/>
            <p:cNvSpPr>
              <a:spLocks/>
            </p:cNvSpPr>
            <p:nvPr/>
          </p:nvSpPr>
          <p:spPr bwMode="auto">
            <a:xfrm>
              <a:off x="432" y="2832"/>
              <a:ext cx="1104" cy="1392"/>
            </a:xfrm>
            <a:custGeom>
              <a:avLst/>
              <a:gdLst>
                <a:gd name="T0" fmla="*/ 432 w 1104"/>
                <a:gd name="T1" fmla="*/ 0 h 1392"/>
                <a:gd name="T2" fmla="*/ 0 w 1104"/>
                <a:gd name="T3" fmla="*/ 624 h 1392"/>
                <a:gd name="T4" fmla="*/ 1104 w 1104"/>
                <a:gd name="T5" fmla="*/ 1392 h 1392"/>
                <a:gd name="T6" fmla="*/ 432 w 1104"/>
                <a:gd name="T7" fmla="*/ 0 h 139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1392"/>
                <a:gd name="T14" fmla="*/ 1104 w 1104"/>
                <a:gd name="T15" fmla="*/ 1392 h 139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1392">
                  <a:moveTo>
                    <a:pt x="432" y="0"/>
                  </a:moveTo>
                  <a:lnTo>
                    <a:pt x="0" y="624"/>
                  </a:lnTo>
                  <a:lnTo>
                    <a:pt x="1104" y="1392"/>
                  </a:lnTo>
                  <a:lnTo>
                    <a:pt x="43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41" name="Rectangle 35"/>
            <p:cNvSpPr>
              <a:spLocks noChangeArrowheads="1"/>
            </p:cNvSpPr>
            <p:nvPr/>
          </p:nvSpPr>
          <p:spPr bwMode="auto">
            <a:xfrm>
              <a:off x="432" y="2659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2" name="Rectangle 36"/>
            <p:cNvSpPr>
              <a:spLocks noChangeArrowheads="1"/>
            </p:cNvSpPr>
            <p:nvPr/>
          </p:nvSpPr>
          <p:spPr bwMode="auto">
            <a:xfrm>
              <a:off x="336" y="2899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3" name="Rectangle 37"/>
            <p:cNvSpPr>
              <a:spLocks noChangeArrowheads="1"/>
            </p:cNvSpPr>
            <p:nvPr/>
          </p:nvSpPr>
          <p:spPr bwMode="auto">
            <a:xfrm>
              <a:off x="240" y="3120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4" name="Rectangle 38"/>
            <p:cNvSpPr>
              <a:spLocks noChangeArrowheads="1"/>
            </p:cNvSpPr>
            <p:nvPr/>
          </p:nvSpPr>
          <p:spPr bwMode="auto">
            <a:xfrm>
              <a:off x="893" y="2688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5" name="Rectangle 39"/>
            <p:cNvSpPr>
              <a:spLocks noChangeArrowheads="1"/>
            </p:cNvSpPr>
            <p:nvPr/>
          </p:nvSpPr>
          <p:spPr bwMode="auto">
            <a:xfrm>
              <a:off x="1085" y="3043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6" name="Rectangle 40"/>
            <p:cNvSpPr>
              <a:spLocks noChangeArrowheads="1"/>
            </p:cNvSpPr>
            <p:nvPr/>
          </p:nvSpPr>
          <p:spPr bwMode="auto">
            <a:xfrm>
              <a:off x="1277" y="3398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7" name="Rectangle 41"/>
            <p:cNvSpPr>
              <a:spLocks noChangeArrowheads="1"/>
            </p:cNvSpPr>
            <p:nvPr/>
          </p:nvSpPr>
          <p:spPr bwMode="auto">
            <a:xfrm>
              <a:off x="1469" y="3753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</p:grpSp>
      <p:sp>
        <p:nvSpPr>
          <p:cNvPr id="246826" name="Rectangle 42"/>
          <p:cNvSpPr>
            <a:spLocks noChangeArrowheads="1"/>
          </p:cNvSpPr>
          <p:nvPr/>
        </p:nvSpPr>
        <p:spPr bwMode="auto">
          <a:xfrm>
            <a:off x="3759200" y="4787900"/>
            <a:ext cx="2073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= Q</a:t>
            </a:r>
            <a:r>
              <a:rPr lang="en-US" altLang="en-US" i="0"/>
              <a:t>(log(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grpSp>
        <p:nvGrpSpPr>
          <p:cNvPr id="10" name="Group 46"/>
          <p:cNvGrpSpPr>
            <a:grpSpLocks/>
          </p:cNvGrpSpPr>
          <p:nvPr/>
        </p:nvGrpSpPr>
        <p:grpSpPr bwMode="auto">
          <a:xfrm>
            <a:off x="4191000" y="4229100"/>
            <a:ext cx="1481138" cy="603250"/>
            <a:chOff x="2640" y="2664"/>
            <a:chExt cx="933" cy="380"/>
          </a:xfrm>
        </p:grpSpPr>
        <p:sp>
          <p:nvSpPr>
            <p:cNvPr id="214038" name="Rectangle 44"/>
            <p:cNvSpPr>
              <a:spLocks noChangeArrowheads="1"/>
            </p:cNvSpPr>
            <p:nvPr/>
          </p:nvSpPr>
          <p:spPr bwMode="auto">
            <a:xfrm>
              <a:off x="2976" y="2832"/>
              <a:ext cx="24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baseline="30000"/>
                <a:t>3</a:t>
              </a:r>
              <a:r>
                <a:rPr lang="en-US" altLang="en-US" sz="1600" i="0"/>
                <a:t>/</a:t>
              </a:r>
              <a:r>
                <a:rPr lang="en-US" altLang="en-US" sz="1600" i="0" baseline="-25000"/>
                <a:t>2</a:t>
              </a:r>
              <a:endParaRPr lang="en-US" altLang="en-US" sz="1600" i="0"/>
            </a:p>
          </p:txBody>
        </p:sp>
        <p:sp>
          <p:nvSpPr>
            <p:cNvPr id="214039" name="Rectangle 45"/>
            <p:cNvSpPr>
              <a:spLocks noChangeArrowheads="1"/>
            </p:cNvSpPr>
            <p:nvPr/>
          </p:nvSpPr>
          <p:spPr bwMode="auto">
            <a:xfrm>
              <a:off x="2640" y="2664"/>
              <a:ext cx="93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log   (</a:t>
              </a:r>
              <a:r>
                <a:rPr lang="en-US" altLang="en-US"/>
                <a:t>n</a:t>
              </a:r>
              <a:r>
                <a:rPr lang="en-US" altLang="en-US" i="0"/>
                <a:t>)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68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68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468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468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468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468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468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468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467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467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789" grpId="0" autoUpdateAnimBg="0"/>
      <p:bldP spid="246814" grpId="0" autoUpdateAnimBg="0"/>
      <p:bldP spid="246815" grpId="0"/>
      <p:bldP spid="246816" grpId="0"/>
      <p:bldP spid="246826" grpId="0" autoUpdateAnimBg="0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Text Box 2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15043" name="Rectangle 4"/>
          <p:cNvSpPr>
            <a:spLocks noChangeArrowheads="1"/>
          </p:cNvSpPr>
          <p:nvPr/>
        </p:nvSpPr>
        <p:spPr bwMode="auto">
          <a:xfrm>
            <a:off x="838200" y="838200"/>
            <a:ext cx="7543800" cy="169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000" i="0"/>
              <a:t> &lt;preCond&gt;:  The input is a list of n values and an integer </a:t>
            </a:r>
            <a:r>
              <a:rPr lang="en-US" altLang="en-US" sz="3000"/>
              <a:t>k</a:t>
            </a:r>
            <a:r>
              <a:rPr lang="en-US" altLang="en-US" sz="3000" i="0"/>
              <a:t>.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000" i="0"/>
              <a:t> &lt;postCond&gt;: The </a:t>
            </a:r>
            <a:r>
              <a:rPr lang="en-US" altLang="en-US" sz="3000"/>
              <a:t>k</a:t>
            </a:r>
            <a:r>
              <a:rPr lang="en-US" altLang="en-US" sz="3000" i="0" baseline="30000"/>
              <a:t>th</a:t>
            </a:r>
            <a:r>
              <a:rPr lang="en-US" altLang="en-US" sz="3000" i="0"/>
              <a:t> smallest in the list.</a:t>
            </a:r>
          </a:p>
        </p:txBody>
      </p:sp>
      <p:sp>
        <p:nvSpPr>
          <p:cNvPr id="215044" name="Freeform 5"/>
          <p:cNvSpPr>
            <a:spLocks/>
          </p:cNvSpPr>
          <p:nvPr/>
        </p:nvSpPr>
        <p:spPr bwMode="auto">
          <a:xfrm>
            <a:off x="1284288" y="4552950"/>
            <a:ext cx="6965950" cy="1312863"/>
          </a:xfrm>
          <a:custGeom>
            <a:avLst/>
            <a:gdLst>
              <a:gd name="T0" fmla="*/ 0 w 4388"/>
              <a:gd name="T1" fmla="*/ 2147483647 h 827"/>
              <a:gd name="T2" fmla="*/ 2147483647 w 4388"/>
              <a:gd name="T3" fmla="*/ 2147483647 h 827"/>
              <a:gd name="T4" fmla="*/ 2147483647 w 4388"/>
              <a:gd name="T5" fmla="*/ 2147483647 h 827"/>
              <a:gd name="T6" fmla="*/ 2147483647 w 4388"/>
              <a:gd name="T7" fmla="*/ 2147483647 h 827"/>
              <a:gd name="T8" fmla="*/ 2147483647 w 4388"/>
              <a:gd name="T9" fmla="*/ 2147483647 h 827"/>
              <a:gd name="T10" fmla="*/ 2147483647 w 4388"/>
              <a:gd name="T11" fmla="*/ 2147483647 h 827"/>
              <a:gd name="T12" fmla="*/ 2147483647 w 4388"/>
              <a:gd name="T13" fmla="*/ 2147483647 h 827"/>
              <a:gd name="T14" fmla="*/ 2147483647 w 4388"/>
              <a:gd name="T15" fmla="*/ 2147483647 h 827"/>
              <a:gd name="T16" fmla="*/ 2147483647 w 4388"/>
              <a:gd name="T17" fmla="*/ 2147483647 h 827"/>
              <a:gd name="T18" fmla="*/ 2147483647 w 4388"/>
              <a:gd name="T19" fmla="*/ 2147483647 h 827"/>
              <a:gd name="T20" fmla="*/ 2147483647 w 4388"/>
              <a:gd name="T21" fmla="*/ 2147483647 h 827"/>
              <a:gd name="T22" fmla="*/ 2147483647 w 4388"/>
              <a:gd name="T23" fmla="*/ 2147483647 h 827"/>
              <a:gd name="T24" fmla="*/ 2147483647 w 4388"/>
              <a:gd name="T25" fmla="*/ 2147483647 h 827"/>
              <a:gd name="T26" fmla="*/ 2147483647 w 4388"/>
              <a:gd name="T27" fmla="*/ 2147483647 h 827"/>
              <a:gd name="T28" fmla="*/ 2147483647 w 4388"/>
              <a:gd name="T29" fmla="*/ 2147483647 h 827"/>
              <a:gd name="T30" fmla="*/ 2147483647 w 4388"/>
              <a:gd name="T31" fmla="*/ 2147483647 h 827"/>
              <a:gd name="T32" fmla="*/ 2147483647 w 4388"/>
              <a:gd name="T33" fmla="*/ 2147483647 h 827"/>
              <a:gd name="T34" fmla="*/ 2147483647 w 4388"/>
              <a:gd name="T35" fmla="*/ 2147483647 h 827"/>
              <a:gd name="T36" fmla="*/ 2147483647 w 4388"/>
              <a:gd name="T37" fmla="*/ 2147483647 h 827"/>
              <a:gd name="T38" fmla="*/ 2147483647 w 4388"/>
              <a:gd name="T39" fmla="*/ 2147483647 h 827"/>
              <a:gd name="T40" fmla="*/ 2147483647 w 4388"/>
              <a:gd name="T41" fmla="*/ 2147483647 h 827"/>
              <a:gd name="T42" fmla="*/ 2147483647 w 4388"/>
              <a:gd name="T43" fmla="*/ 2147483647 h 827"/>
              <a:gd name="T44" fmla="*/ 2147483647 w 4388"/>
              <a:gd name="T45" fmla="*/ 2147483647 h 827"/>
              <a:gd name="T46" fmla="*/ 2147483647 w 4388"/>
              <a:gd name="T47" fmla="*/ 2147483647 h 827"/>
              <a:gd name="T48" fmla="*/ 2147483647 w 4388"/>
              <a:gd name="T49" fmla="*/ 2147483647 h 827"/>
              <a:gd name="T50" fmla="*/ 2147483647 w 4388"/>
              <a:gd name="T51" fmla="*/ 2147483647 h 82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4388"/>
              <a:gd name="T79" fmla="*/ 0 h 827"/>
              <a:gd name="T80" fmla="*/ 4388 w 4388"/>
              <a:gd name="T81" fmla="*/ 827 h 827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4388" h="827">
                <a:moveTo>
                  <a:pt x="0" y="290"/>
                </a:moveTo>
                <a:cubicBezTo>
                  <a:pt x="54" y="321"/>
                  <a:pt x="67" y="320"/>
                  <a:pt x="104" y="374"/>
                </a:cubicBezTo>
                <a:cubicBezTo>
                  <a:pt x="139" y="425"/>
                  <a:pt x="160" y="521"/>
                  <a:pt x="214" y="556"/>
                </a:cubicBezTo>
                <a:cubicBezTo>
                  <a:pt x="220" y="565"/>
                  <a:pt x="225" y="575"/>
                  <a:pt x="233" y="582"/>
                </a:cubicBezTo>
                <a:cubicBezTo>
                  <a:pt x="238" y="586"/>
                  <a:pt x="247" y="584"/>
                  <a:pt x="252" y="588"/>
                </a:cubicBezTo>
                <a:cubicBezTo>
                  <a:pt x="308" y="635"/>
                  <a:pt x="242" y="615"/>
                  <a:pt x="324" y="627"/>
                </a:cubicBezTo>
                <a:cubicBezTo>
                  <a:pt x="416" y="697"/>
                  <a:pt x="506" y="711"/>
                  <a:pt x="621" y="724"/>
                </a:cubicBezTo>
                <a:cubicBezTo>
                  <a:pt x="754" y="761"/>
                  <a:pt x="892" y="776"/>
                  <a:pt x="1029" y="782"/>
                </a:cubicBezTo>
                <a:cubicBezTo>
                  <a:pt x="1163" y="797"/>
                  <a:pt x="1295" y="815"/>
                  <a:pt x="1430" y="821"/>
                </a:cubicBezTo>
                <a:cubicBezTo>
                  <a:pt x="1693" y="819"/>
                  <a:pt x="1957" y="827"/>
                  <a:pt x="2220" y="815"/>
                </a:cubicBezTo>
                <a:cubicBezTo>
                  <a:pt x="2239" y="814"/>
                  <a:pt x="2249" y="791"/>
                  <a:pt x="2265" y="782"/>
                </a:cubicBezTo>
                <a:cubicBezTo>
                  <a:pt x="2273" y="778"/>
                  <a:pt x="2283" y="779"/>
                  <a:pt x="2291" y="776"/>
                </a:cubicBezTo>
                <a:cubicBezTo>
                  <a:pt x="2302" y="772"/>
                  <a:pt x="2313" y="769"/>
                  <a:pt x="2323" y="763"/>
                </a:cubicBezTo>
                <a:cubicBezTo>
                  <a:pt x="2376" y="734"/>
                  <a:pt x="2426" y="688"/>
                  <a:pt x="2485" y="672"/>
                </a:cubicBezTo>
                <a:cubicBezTo>
                  <a:pt x="2536" y="639"/>
                  <a:pt x="2587" y="615"/>
                  <a:pt x="2647" y="601"/>
                </a:cubicBezTo>
                <a:cubicBezTo>
                  <a:pt x="2744" y="530"/>
                  <a:pt x="2848" y="440"/>
                  <a:pt x="2919" y="342"/>
                </a:cubicBezTo>
                <a:cubicBezTo>
                  <a:pt x="2964" y="281"/>
                  <a:pt x="3002" y="184"/>
                  <a:pt x="3081" y="167"/>
                </a:cubicBezTo>
                <a:cubicBezTo>
                  <a:pt x="3169" y="104"/>
                  <a:pt x="3289" y="70"/>
                  <a:pt x="3398" y="57"/>
                </a:cubicBezTo>
                <a:cubicBezTo>
                  <a:pt x="3511" y="0"/>
                  <a:pt x="3650" y="44"/>
                  <a:pt x="3773" y="57"/>
                </a:cubicBezTo>
                <a:cubicBezTo>
                  <a:pt x="3809" y="76"/>
                  <a:pt x="3843" y="87"/>
                  <a:pt x="3883" y="96"/>
                </a:cubicBezTo>
                <a:cubicBezTo>
                  <a:pt x="4005" y="175"/>
                  <a:pt x="4187" y="176"/>
                  <a:pt x="4323" y="187"/>
                </a:cubicBezTo>
                <a:cubicBezTo>
                  <a:pt x="4336" y="183"/>
                  <a:pt x="4357" y="187"/>
                  <a:pt x="4362" y="174"/>
                </a:cubicBezTo>
                <a:cubicBezTo>
                  <a:pt x="4388" y="103"/>
                  <a:pt x="4275" y="85"/>
                  <a:pt x="4233" y="77"/>
                </a:cubicBezTo>
                <a:cubicBezTo>
                  <a:pt x="4226" y="68"/>
                  <a:pt x="4218" y="61"/>
                  <a:pt x="4213" y="51"/>
                </a:cubicBezTo>
                <a:cubicBezTo>
                  <a:pt x="4210" y="45"/>
                  <a:pt x="4212" y="36"/>
                  <a:pt x="4207" y="31"/>
                </a:cubicBezTo>
                <a:cubicBezTo>
                  <a:pt x="4204" y="28"/>
                  <a:pt x="4198" y="31"/>
                  <a:pt x="4194" y="31"/>
                </a:cubicBez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215045" name="Freeform 6"/>
          <p:cNvSpPr>
            <a:spLocks/>
          </p:cNvSpPr>
          <p:nvPr/>
        </p:nvSpPr>
        <p:spPr bwMode="auto">
          <a:xfrm>
            <a:off x="1284288" y="4643438"/>
            <a:ext cx="6575425" cy="1441450"/>
          </a:xfrm>
          <a:custGeom>
            <a:avLst/>
            <a:gdLst>
              <a:gd name="T0" fmla="*/ 0 w 4142"/>
              <a:gd name="T1" fmla="*/ 2147483647 h 908"/>
              <a:gd name="T2" fmla="*/ 2147483647 w 4142"/>
              <a:gd name="T3" fmla="*/ 2147483647 h 908"/>
              <a:gd name="T4" fmla="*/ 2147483647 w 4142"/>
              <a:gd name="T5" fmla="*/ 2147483647 h 908"/>
              <a:gd name="T6" fmla="*/ 2147483647 w 4142"/>
              <a:gd name="T7" fmla="*/ 2147483647 h 908"/>
              <a:gd name="T8" fmla="*/ 2147483647 w 4142"/>
              <a:gd name="T9" fmla="*/ 2147483647 h 908"/>
              <a:gd name="T10" fmla="*/ 2147483647 w 4142"/>
              <a:gd name="T11" fmla="*/ 2147483647 h 908"/>
              <a:gd name="T12" fmla="*/ 2147483647 w 4142"/>
              <a:gd name="T13" fmla="*/ 2147483647 h 908"/>
              <a:gd name="T14" fmla="*/ 2147483647 w 4142"/>
              <a:gd name="T15" fmla="*/ 2147483647 h 908"/>
              <a:gd name="T16" fmla="*/ 2147483647 w 4142"/>
              <a:gd name="T17" fmla="*/ 2147483647 h 908"/>
              <a:gd name="T18" fmla="*/ 2147483647 w 4142"/>
              <a:gd name="T19" fmla="*/ 2147483647 h 908"/>
              <a:gd name="T20" fmla="*/ 2147483647 w 4142"/>
              <a:gd name="T21" fmla="*/ 2147483647 h 908"/>
              <a:gd name="T22" fmla="*/ 2147483647 w 4142"/>
              <a:gd name="T23" fmla="*/ 2147483647 h 908"/>
              <a:gd name="T24" fmla="*/ 2147483647 w 4142"/>
              <a:gd name="T25" fmla="*/ 2147483647 h 908"/>
              <a:gd name="T26" fmla="*/ 2147483647 w 4142"/>
              <a:gd name="T27" fmla="*/ 0 h 90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4142"/>
              <a:gd name="T43" fmla="*/ 0 h 908"/>
              <a:gd name="T44" fmla="*/ 4142 w 4142"/>
              <a:gd name="T45" fmla="*/ 908 h 908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4142" h="908">
                <a:moveTo>
                  <a:pt x="0" y="194"/>
                </a:moveTo>
                <a:cubicBezTo>
                  <a:pt x="67" y="228"/>
                  <a:pt x="24" y="196"/>
                  <a:pt x="71" y="285"/>
                </a:cubicBezTo>
                <a:cubicBezTo>
                  <a:pt x="88" y="316"/>
                  <a:pt x="165" y="476"/>
                  <a:pt x="214" y="525"/>
                </a:cubicBezTo>
                <a:cubicBezTo>
                  <a:pt x="342" y="653"/>
                  <a:pt x="536" y="719"/>
                  <a:pt x="705" y="764"/>
                </a:cubicBezTo>
                <a:cubicBezTo>
                  <a:pt x="889" y="813"/>
                  <a:pt x="1061" y="864"/>
                  <a:pt x="1249" y="880"/>
                </a:cubicBezTo>
                <a:cubicBezTo>
                  <a:pt x="1790" y="877"/>
                  <a:pt x="2298" y="908"/>
                  <a:pt x="2822" y="803"/>
                </a:cubicBezTo>
                <a:cubicBezTo>
                  <a:pt x="2987" y="708"/>
                  <a:pt x="2836" y="785"/>
                  <a:pt x="3074" y="706"/>
                </a:cubicBezTo>
                <a:cubicBezTo>
                  <a:pt x="3123" y="690"/>
                  <a:pt x="3171" y="651"/>
                  <a:pt x="3217" y="628"/>
                </a:cubicBezTo>
                <a:cubicBezTo>
                  <a:pt x="3267" y="603"/>
                  <a:pt x="3319" y="581"/>
                  <a:pt x="3372" y="563"/>
                </a:cubicBezTo>
                <a:cubicBezTo>
                  <a:pt x="3403" y="540"/>
                  <a:pt x="3437" y="525"/>
                  <a:pt x="3469" y="505"/>
                </a:cubicBezTo>
                <a:cubicBezTo>
                  <a:pt x="3526" y="392"/>
                  <a:pt x="3679" y="319"/>
                  <a:pt x="3780" y="253"/>
                </a:cubicBezTo>
                <a:cubicBezTo>
                  <a:pt x="3835" y="217"/>
                  <a:pt x="3876" y="163"/>
                  <a:pt x="3941" y="149"/>
                </a:cubicBezTo>
                <a:cubicBezTo>
                  <a:pt x="4019" y="85"/>
                  <a:pt x="3966" y="126"/>
                  <a:pt x="4110" y="39"/>
                </a:cubicBezTo>
                <a:cubicBezTo>
                  <a:pt x="4124" y="30"/>
                  <a:pt x="4142" y="0"/>
                  <a:pt x="4142" y="0"/>
                </a:cubicBez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215046" name="Line 7"/>
          <p:cNvSpPr>
            <a:spLocks noChangeShapeType="1"/>
          </p:cNvSpPr>
          <p:nvPr/>
        </p:nvSpPr>
        <p:spPr bwMode="auto">
          <a:xfrm>
            <a:off x="1524000" y="5943600"/>
            <a:ext cx="3276600" cy="1524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215047" name="Line 8"/>
          <p:cNvSpPr>
            <a:spLocks noChangeShapeType="1"/>
          </p:cNvSpPr>
          <p:nvPr/>
        </p:nvSpPr>
        <p:spPr bwMode="auto">
          <a:xfrm>
            <a:off x="1219200" y="5638800"/>
            <a:ext cx="3429000" cy="7620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grpSp>
        <p:nvGrpSpPr>
          <p:cNvPr id="215048" name="Group 9"/>
          <p:cNvGrpSpPr>
            <a:grpSpLocks/>
          </p:cNvGrpSpPr>
          <p:nvPr/>
        </p:nvGrpSpPr>
        <p:grpSpPr bwMode="auto">
          <a:xfrm>
            <a:off x="187325" y="3429000"/>
            <a:ext cx="2946400" cy="2151063"/>
            <a:chOff x="118" y="2928"/>
            <a:chExt cx="1856" cy="1355"/>
          </a:xfrm>
        </p:grpSpPr>
        <p:sp>
          <p:nvSpPr>
            <p:cNvPr id="215055" name="Freeform 10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56" name="Text Box 11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15057" name="Text Box 12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5058" name="Text Box 13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15059" name="Text Box 14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5060" name="Text Box 15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15061" name="Text Box 16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15062" name="Text Box 17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15063" name="Text Box 18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5064" name="Text Box 19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5065" name="Rectangle 20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215049" name="Group 21"/>
          <p:cNvGrpSpPr>
            <a:grpSpLocks/>
          </p:cNvGrpSpPr>
          <p:nvPr/>
        </p:nvGrpSpPr>
        <p:grpSpPr bwMode="auto">
          <a:xfrm>
            <a:off x="3352800" y="5486400"/>
            <a:ext cx="3733800" cy="533400"/>
            <a:chOff x="3072" y="3360"/>
            <a:chExt cx="2352" cy="336"/>
          </a:xfrm>
        </p:grpSpPr>
        <p:sp>
          <p:nvSpPr>
            <p:cNvPr id="215053" name="Text Box 22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14,23,25,30,31,52,62,79,88,98</a:t>
              </a:r>
              <a:endParaRPr lang="en-CA" altLang="en-US" sz="2000" i="0"/>
            </a:p>
          </p:txBody>
        </p:sp>
        <p:sp>
          <p:nvSpPr>
            <p:cNvPr id="215054" name="Rectangle 23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15050" name="Text Box 24"/>
          <p:cNvSpPr txBox="1">
            <a:spLocks noChangeArrowheads="1"/>
          </p:cNvSpPr>
          <p:nvPr/>
        </p:nvSpPr>
        <p:spPr bwMode="auto">
          <a:xfrm>
            <a:off x="2270125" y="3295650"/>
            <a:ext cx="819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k=3</a:t>
            </a:r>
          </a:p>
        </p:txBody>
      </p:sp>
      <p:sp>
        <p:nvSpPr>
          <p:cNvPr id="215051" name="Line 25"/>
          <p:cNvSpPr>
            <a:spLocks noChangeShapeType="1"/>
          </p:cNvSpPr>
          <p:nvPr/>
        </p:nvSpPr>
        <p:spPr bwMode="auto">
          <a:xfrm>
            <a:off x="2895600" y="3810000"/>
            <a:ext cx="1447800" cy="1828800"/>
          </a:xfrm>
          <a:prstGeom prst="line">
            <a:avLst/>
          </a:prstGeom>
          <a:noFill/>
          <a:ln w="38100">
            <a:solidFill>
              <a:schemeClr val="accent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052" name="Rectangle 26"/>
          <p:cNvSpPr>
            <a:spLocks noChangeArrowheads="1"/>
          </p:cNvSpPr>
          <p:nvPr/>
        </p:nvSpPr>
        <p:spPr bwMode="auto">
          <a:xfrm>
            <a:off x="7359650" y="4030663"/>
            <a:ext cx="1276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Output:</a:t>
            </a:r>
            <a:r>
              <a:rPr lang="en-US" altLang="en-US" sz="2000" i="0">
                <a:solidFill>
                  <a:srgbClr val="33CC33"/>
                </a:solidFill>
              </a:rPr>
              <a:t> </a:t>
            </a:r>
            <a:r>
              <a:rPr lang="en-US" altLang="en-US" sz="2000" i="0"/>
              <a:t>25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Text Box 3"/>
          <p:cNvSpPr txBox="1">
            <a:spLocks noChangeArrowheads="1"/>
          </p:cNvSpPr>
          <p:nvPr/>
        </p:nvSpPr>
        <p:spPr bwMode="auto">
          <a:xfrm flipH="1">
            <a:off x="68580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63" name="Text Box 4"/>
          <p:cNvSpPr txBox="1">
            <a:spLocks noChangeArrowheads="1"/>
          </p:cNvSpPr>
          <p:nvPr/>
        </p:nvSpPr>
        <p:spPr bwMode="auto">
          <a:xfrm flipH="1">
            <a:off x="8382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64" name="Text Box 5"/>
          <p:cNvSpPr txBox="1">
            <a:spLocks noChangeArrowheads="1"/>
          </p:cNvSpPr>
          <p:nvPr/>
        </p:nvSpPr>
        <p:spPr bwMode="auto">
          <a:xfrm flipH="1">
            <a:off x="14414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65" name="Text Box 6"/>
          <p:cNvSpPr txBox="1">
            <a:spLocks noChangeArrowheads="1"/>
          </p:cNvSpPr>
          <p:nvPr/>
        </p:nvSpPr>
        <p:spPr bwMode="auto">
          <a:xfrm flipH="1">
            <a:off x="44513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66" name="Text Box 7"/>
          <p:cNvSpPr txBox="1">
            <a:spLocks noChangeArrowheads="1"/>
          </p:cNvSpPr>
          <p:nvPr/>
        </p:nvSpPr>
        <p:spPr bwMode="auto">
          <a:xfrm flipH="1">
            <a:off x="50530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67" name="Text Box 8"/>
          <p:cNvSpPr txBox="1">
            <a:spLocks noChangeArrowheads="1"/>
          </p:cNvSpPr>
          <p:nvPr/>
        </p:nvSpPr>
        <p:spPr bwMode="auto">
          <a:xfrm flipH="1">
            <a:off x="56546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68" name="Text Box 9"/>
          <p:cNvSpPr txBox="1">
            <a:spLocks noChangeArrowheads="1"/>
          </p:cNvSpPr>
          <p:nvPr/>
        </p:nvSpPr>
        <p:spPr bwMode="auto">
          <a:xfrm flipH="1">
            <a:off x="62563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69" name="Text Box 10"/>
          <p:cNvSpPr txBox="1">
            <a:spLocks noChangeArrowheads="1"/>
          </p:cNvSpPr>
          <p:nvPr/>
        </p:nvSpPr>
        <p:spPr bwMode="auto">
          <a:xfrm flipH="1">
            <a:off x="20431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70" name="Text Box 11"/>
          <p:cNvSpPr txBox="1">
            <a:spLocks noChangeArrowheads="1"/>
          </p:cNvSpPr>
          <p:nvPr/>
        </p:nvSpPr>
        <p:spPr bwMode="auto">
          <a:xfrm flipH="1">
            <a:off x="26447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71" name="Text Box 12"/>
          <p:cNvSpPr txBox="1">
            <a:spLocks noChangeArrowheads="1"/>
          </p:cNvSpPr>
          <p:nvPr/>
        </p:nvSpPr>
        <p:spPr bwMode="auto">
          <a:xfrm flipH="1">
            <a:off x="32464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72" name="Text Box 13"/>
          <p:cNvSpPr txBox="1">
            <a:spLocks noChangeArrowheads="1"/>
          </p:cNvSpPr>
          <p:nvPr/>
        </p:nvSpPr>
        <p:spPr bwMode="auto">
          <a:xfrm flipH="1">
            <a:off x="38481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5373" name="Line 14"/>
          <p:cNvSpPr>
            <a:spLocks noChangeShapeType="1"/>
          </p:cNvSpPr>
          <p:nvPr/>
        </p:nvSpPr>
        <p:spPr bwMode="auto">
          <a:xfrm flipH="1">
            <a:off x="838200" y="3505200"/>
            <a:ext cx="71628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5374" name="Text Box 15"/>
          <p:cNvSpPr txBox="1">
            <a:spLocks noChangeArrowheads="1"/>
          </p:cNvSpPr>
          <p:nvPr/>
        </p:nvSpPr>
        <p:spPr bwMode="auto">
          <a:xfrm>
            <a:off x="228600" y="2286000"/>
            <a:ext cx="6858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i="0"/>
              <a:t>+</a:t>
            </a:r>
          </a:p>
        </p:txBody>
      </p:sp>
      <p:grpSp>
        <p:nvGrpSpPr>
          <p:cNvPr id="15375" name="Group 16"/>
          <p:cNvGrpSpPr>
            <a:grpSpLocks/>
          </p:cNvGrpSpPr>
          <p:nvPr/>
        </p:nvGrpSpPr>
        <p:grpSpPr bwMode="auto">
          <a:xfrm>
            <a:off x="5943600" y="1714500"/>
            <a:ext cx="762000" cy="2133600"/>
            <a:chOff x="4496" y="1080"/>
            <a:chExt cx="480" cy="1344"/>
          </a:xfrm>
        </p:grpSpPr>
        <p:sp>
          <p:nvSpPr>
            <p:cNvPr id="15378" name="Line 17"/>
            <p:cNvSpPr>
              <a:spLocks noChangeShapeType="1"/>
            </p:cNvSpPr>
            <p:nvPr/>
          </p:nvSpPr>
          <p:spPr bwMode="auto">
            <a:xfrm>
              <a:off x="4782" y="2152"/>
              <a:ext cx="0" cy="272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15379" name="Rectangle 18"/>
            <p:cNvSpPr>
              <a:spLocks noChangeArrowheads="1"/>
            </p:cNvSpPr>
            <p:nvPr/>
          </p:nvSpPr>
          <p:spPr bwMode="auto">
            <a:xfrm>
              <a:off x="4623" y="1080"/>
              <a:ext cx="353" cy="1032"/>
            </a:xfrm>
            <a:prstGeom prst="rect">
              <a:avLst/>
            </a:prstGeom>
            <a:noFill/>
            <a:ln w="57150" cap="sq">
              <a:solidFill>
                <a:schemeClr val="tx2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5380" name="Line 19"/>
            <p:cNvSpPr>
              <a:spLocks noChangeShapeType="1"/>
            </p:cNvSpPr>
            <p:nvPr/>
          </p:nvSpPr>
          <p:spPr bwMode="auto">
            <a:xfrm flipH="1">
              <a:off x="4496" y="1189"/>
              <a:ext cx="119" cy="0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1537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066" name="Group 3"/>
          <p:cNvGrpSpPr>
            <a:grpSpLocks/>
          </p:cNvGrpSpPr>
          <p:nvPr/>
        </p:nvGrpSpPr>
        <p:grpSpPr bwMode="auto">
          <a:xfrm>
            <a:off x="2616200" y="2954338"/>
            <a:ext cx="2946400" cy="2151062"/>
            <a:chOff x="118" y="2928"/>
            <a:chExt cx="1856" cy="1355"/>
          </a:xfrm>
        </p:grpSpPr>
        <p:sp>
          <p:nvSpPr>
            <p:cNvPr id="216092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3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16094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6095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16096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6097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16098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16099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16100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6101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6102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216067" name="Group 15"/>
          <p:cNvGrpSpPr>
            <a:grpSpLocks/>
          </p:cNvGrpSpPr>
          <p:nvPr/>
        </p:nvGrpSpPr>
        <p:grpSpPr bwMode="auto">
          <a:xfrm>
            <a:off x="2209800" y="3429000"/>
            <a:ext cx="457200" cy="914400"/>
            <a:chOff x="2432" y="1328"/>
            <a:chExt cx="906" cy="2075"/>
          </a:xfrm>
        </p:grpSpPr>
        <p:sp>
          <p:nvSpPr>
            <p:cNvPr id="216086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7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8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9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0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1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6068" name="Text Box 22"/>
          <p:cNvSpPr txBox="1">
            <a:spLocks noChangeArrowheads="1"/>
          </p:cNvSpPr>
          <p:nvPr/>
        </p:nvSpPr>
        <p:spPr bwMode="auto">
          <a:xfrm>
            <a:off x="2286000" y="1600200"/>
            <a:ext cx="46656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Partition set into two using </a:t>
            </a:r>
            <a:br>
              <a:rPr lang="en-US" altLang="en-US" i="0"/>
            </a:br>
            <a:r>
              <a:rPr lang="en-US" altLang="en-US" i="0"/>
              <a:t>randomly chosen pivot</a:t>
            </a:r>
          </a:p>
        </p:txBody>
      </p:sp>
      <p:grpSp>
        <p:nvGrpSpPr>
          <p:cNvPr id="216069" name="Group 23"/>
          <p:cNvGrpSpPr>
            <a:grpSpLocks/>
          </p:cNvGrpSpPr>
          <p:nvPr/>
        </p:nvGrpSpPr>
        <p:grpSpPr bwMode="auto">
          <a:xfrm>
            <a:off x="2379663" y="4997450"/>
            <a:ext cx="4308475" cy="1479550"/>
            <a:chOff x="3046" y="1901"/>
            <a:chExt cx="2714" cy="932"/>
          </a:xfrm>
        </p:grpSpPr>
        <p:grpSp>
          <p:nvGrpSpPr>
            <p:cNvPr id="216072" name="Group 24"/>
            <p:cNvGrpSpPr>
              <a:grpSpLocks/>
            </p:cNvGrpSpPr>
            <p:nvPr/>
          </p:nvGrpSpPr>
          <p:grpSpPr bwMode="auto">
            <a:xfrm>
              <a:off x="3046" y="1997"/>
              <a:ext cx="1073" cy="779"/>
              <a:chOff x="3124" y="3297"/>
              <a:chExt cx="1073" cy="779"/>
            </a:xfrm>
          </p:grpSpPr>
          <p:sp>
            <p:nvSpPr>
              <p:cNvPr id="216080" name="Freeform 25"/>
              <p:cNvSpPr>
                <a:spLocks/>
              </p:cNvSpPr>
              <p:nvPr/>
            </p:nvSpPr>
            <p:spPr bwMode="auto">
              <a:xfrm>
                <a:off x="3124" y="3297"/>
                <a:ext cx="1073" cy="779"/>
              </a:xfrm>
              <a:custGeom>
                <a:avLst/>
                <a:gdLst>
                  <a:gd name="T0" fmla="*/ 317 w 1073"/>
                  <a:gd name="T1" fmla="*/ 64 h 779"/>
                  <a:gd name="T2" fmla="*/ 48 w 1073"/>
                  <a:gd name="T3" fmla="*/ 246 h 779"/>
                  <a:gd name="T4" fmla="*/ 26 w 1073"/>
                  <a:gd name="T5" fmla="*/ 531 h 779"/>
                  <a:gd name="T6" fmla="*/ 150 w 1073"/>
                  <a:gd name="T7" fmla="*/ 669 h 779"/>
                  <a:gd name="T8" fmla="*/ 529 w 1073"/>
                  <a:gd name="T9" fmla="*/ 750 h 779"/>
                  <a:gd name="T10" fmla="*/ 1048 w 1073"/>
                  <a:gd name="T11" fmla="*/ 495 h 779"/>
                  <a:gd name="T12" fmla="*/ 682 w 1073"/>
                  <a:gd name="T13" fmla="*/ 72 h 779"/>
                  <a:gd name="T14" fmla="*/ 317 w 1073"/>
                  <a:gd name="T15" fmla="*/ 64 h 7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3"/>
                  <a:gd name="T25" fmla="*/ 0 h 779"/>
                  <a:gd name="T26" fmla="*/ 1073 w 1073"/>
                  <a:gd name="T27" fmla="*/ 779 h 7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3" h="779">
                    <a:moveTo>
                      <a:pt x="317" y="64"/>
                    </a:moveTo>
                    <a:cubicBezTo>
                      <a:pt x="211" y="93"/>
                      <a:pt x="96" y="168"/>
                      <a:pt x="48" y="246"/>
                    </a:cubicBezTo>
                    <a:cubicBezTo>
                      <a:pt x="0" y="324"/>
                      <a:pt x="9" y="461"/>
                      <a:pt x="26" y="531"/>
                    </a:cubicBezTo>
                    <a:cubicBezTo>
                      <a:pt x="43" y="601"/>
                      <a:pt x="66" y="633"/>
                      <a:pt x="150" y="669"/>
                    </a:cubicBezTo>
                    <a:cubicBezTo>
                      <a:pt x="234" y="705"/>
                      <a:pt x="380" y="779"/>
                      <a:pt x="529" y="750"/>
                    </a:cubicBezTo>
                    <a:cubicBezTo>
                      <a:pt x="678" y="721"/>
                      <a:pt x="1023" y="608"/>
                      <a:pt x="1048" y="495"/>
                    </a:cubicBezTo>
                    <a:cubicBezTo>
                      <a:pt x="1073" y="382"/>
                      <a:pt x="804" y="144"/>
                      <a:pt x="682" y="72"/>
                    </a:cubicBezTo>
                    <a:cubicBezTo>
                      <a:pt x="560" y="0"/>
                      <a:pt x="423" y="35"/>
                      <a:pt x="317" y="64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81" name="Text Box 26"/>
              <p:cNvSpPr txBox="1">
                <a:spLocks noChangeArrowheads="1"/>
              </p:cNvSpPr>
              <p:nvPr/>
            </p:nvSpPr>
            <p:spPr bwMode="auto">
              <a:xfrm>
                <a:off x="3498" y="331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</a:t>
                </a:r>
                <a:endParaRPr lang="en-CA" altLang="en-US" sz="2000" i="0"/>
              </a:p>
            </p:txBody>
          </p:sp>
          <p:sp>
            <p:nvSpPr>
              <p:cNvPr id="216082" name="Text Box 27"/>
              <p:cNvSpPr txBox="1">
                <a:spLocks noChangeArrowheads="1"/>
              </p:cNvSpPr>
              <p:nvPr/>
            </p:nvSpPr>
            <p:spPr bwMode="auto">
              <a:xfrm>
                <a:off x="3374" y="3739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</a:t>
                </a:r>
                <a:endParaRPr lang="en-CA" altLang="en-US" sz="2000" i="0"/>
              </a:p>
            </p:txBody>
          </p:sp>
          <p:sp>
            <p:nvSpPr>
              <p:cNvPr id="216083" name="Text Box 28"/>
              <p:cNvSpPr txBox="1">
                <a:spLocks noChangeArrowheads="1"/>
              </p:cNvSpPr>
              <p:nvPr/>
            </p:nvSpPr>
            <p:spPr bwMode="auto">
              <a:xfrm>
                <a:off x="354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30</a:t>
                </a:r>
                <a:endParaRPr lang="en-CA" altLang="en-US" sz="2000" i="0"/>
              </a:p>
            </p:txBody>
          </p:sp>
          <p:sp>
            <p:nvSpPr>
              <p:cNvPr id="216084" name="Text Box 29"/>
              <p:cNvSpPr txBox="1">
                <a:spLocks noChangeArrowheads="1"/>
              </p:cNvSpPr>
              <p:nvPr/>
            </p:nvSpPr>
            <p:spPr bwMode="auto">
              <a:xfrm>
                <a:off x="3776" y="3696"/>
                <a:ext cx="2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</a:t>
                </a:r>
                <a:endParaRPr lang="en-CA" altLang="en-US" sz="2000" i="0"/>
              </a:p>
            </p:txBody>
          </p:sp>
          <p:sp>
            <p:nvSpPr>
              <p:cNvPr id="216085" name="Rectangle 30"/>
              <p:cNvSpPr>
                <a:spLocks noChangeArrowheads="1"/>
              </p:cNvSpPr>
              <p:nvPr/>
            </p:nvSpPr>
            <p:spPr bwMode="auto">
              <a:xfrm>
                <a:off x="3168" y="363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31</a:t>
                </a:r>
                <a:endParaRPr lang="en-CA" altLang="en-US" sz="2000" i="0"/>
              </a:p>
            </p:txBody>
          </p:sp>
        </p:grpSp>
        <p:grpSp>
          <p:nvGrpSpPr>
            <p:cNvPr id="216073" name="Group 31"/>
            <p:cNvGrpSpPr>
              <a:grpSpLocks/>
            </p:cNvGrpSpPr>
            <p:nvPr/>
          </p:nvGrpSpPr>
          <p:grpSpPr bwMode="auto">
            <a:xfrm>
              <a:off x="4743" y="1901"/>
              <a:ext cx="1017" cy="932"/>
              <a:chOff x="4503" y="3100"/>
              <a:chExt cx="1017" cy="932"/>
            </a:xfrm>
          </p:grpSpPr>
          <p:sp>
            <p:nvSpPr>
              <p:cNvPr id="216075" name="Freeform 32"/>
              <p:cNvSpPr>
                <a:spLocks/>
              </p:cNvSpPr>
              <p:nvPr/>
            </p:nvSpPr>
            <p:spPr bwMode="auto">
              <a:xfrm>
                <a:off x="4503" y="3100"/>
                <a:ext cx="1017" cy="932"/>
              </a:xfrm>
              <a:custGeom>
                <a:avLst/>
                <a:gdLst>
                  <a:gd name="T0" fmla="*/ 91 w 1017"/>
                  <a:gd name="T1" fmla="*/ 138 h 932"/>
                  <a:gd name="T2" fmla="*/ 18 w 1017"/>
                  <a:gd name="T3" fmla="*/ 443 h 932"/>
                  <a:gd name="T4" fmla="*/ 197 w 1017"/>
                  <a:gd name="T5" fmla="*/ 611 h 932"/>
                  <a:gd name="T6" fmla="*/ 416 w 1017"/>
                  <a:gd name="T7" fmla="*/ 841 h 932"/>
                  <a:gd name="T8" fmla="*/ 673 w 1017"/>
                  <a:gd name="T9" fmla="*/ 886 h 932"/>
                  <a:gd name="T10" fmla="*/ 985 w 1017"/>
                  <a:gd name="T11" fmla="*/ 567 h 932"/>
                  <a:gd name="T12" fmla="*/ 484 w 1017"/>
                  <a:gd name="T13" fmla="*/ 72 h 932"/>
                  <a:gd name="T14" fmla="*/ 91 w 1017"/>
                  <a:gd name="T15" fmla="*/ 138 h 9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17"/>
                  <a:gd name="T25" fmla="*/ 0 h 932"/>
                  <a:gd name="T26" fmla="*/ 1017 w 1017"/>
                  <a:gd name="T27" fmla="*/ 932 h 9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17" h="932">
                    <a:moveTo>
                      <a:pt x="91" y="138"/>
                    </a:moveTo>
                    <a:cubicBezTo>
                      <a:pt x="14" y="213"/>
                      <a:pt x="0" y="364"/>
                      <a:pt x="18" y="443"/>
                    </a:cubicBezTo>
                    <a:cubicBezTo>
                      <a:pt x="36" y="522"/>
                      <a:pt x="131" y="545"/>
                      <a:pt x="197" y="611"/>
                    </a:cubicBezTo>
                    <a:cubicBezTo>
                      <a:pt x="263" y="677"/>
                      <a:pt x="337" y="795"/>
                      <a:pt x="416" y="841"/>
                    </a:cubicBezTo>
                    <a:cubicBezTo>
                      <a:pt x="496" y="887"/>
                      <a:pt x="578" y="932"/>
                      <a:pt x="673" y="886"/>
                    </a:cubicBezTo>
                    <a:cubicBezTo>
                      <a:pt x="767" y="840"/>
                      <a:pt x="1017" y="703"/>
                      <a:pt x="985" y="567"/>
                    </a:cubicBezTo>
                    <a:cubicBezTo>
                      <a:pt x="953" y="431"/>
                      <a:pt x="633" y="144"/>
                      <a:pt x="484" y="72"/>
                    </a:cubicBezTo>
                    <a:cubicBezTo>
                      <a:pt x="335" y="0"/>
                      <a:pt x="173" y="124"/>
                      <a:pt x="91" y="138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76" name="Text Box 33"/>
              <p:cNvSpPr txBox="1">
                <a:spLocks noChangeArrowheads="1"/>
              </p:cNvSpPr>
              <p:nvPr/>
            </p:nvSpPr>
            <p:spPr bwMode="auto">
              <a:xfrm>
                <a:off x="4544" y="3225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88</a:t>
                </a:r>
                <a:endParaRPr lang="en-CA" altLang="en-US" sz="2000" i="0"/>
              </a:p>
            </p:txBody>
          </p:sp>
          <p:sp>
            <p:nvSpPr>
              <p:cNvPr id="216077" name="Text Box 34"/>
              <p:cNvSpPr txBox="1">
                <a:spLocks noChangeArrowheads="1"/>
              </p:cNvSpPr>
              <p:nvPr/>
            </p:nvSpPr>
            <p:spPr bwMode="auto">
              <a:xfrm>
                <a:off x="5040" y="3312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98</a:t>
                </a:r>
                <a:endParaRPr lang="en-CA" altLang="en-US" sz="2000" i="0"/>
              </a:p>
            </p:txBody>
          </p:sp>
          <p:sp>
            <p:nvSpPr>
              <p:cNvPr id="216078" name="Text Box 35"/>
              <p:cNvSpPr txBox="1">
                <a:spLocks noChangeArrowheads="1"/>
              </p:cNvSpPr>
              <p:nvPr/>
            </p:nvSpPr>
            <p:spPr bwMode="auto">
              <a:xfrm>
                <a:off x="4656" y="3504"/>
                <a:ext cx="34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62</a:t>
                </a:r>
                <a:endParaRPr lang="en-CA" altLang="en-US" sz="2000" i="0"/>
              </a:p>
            </p:txBody>
          </p:sp>
          <p:sp>
            <p:nvSpPr>
              <p:cNvPr id="216079" name="Text Box 36"/>
              <p:cNvSpPr txBox="1">
                <a:spLocks noChangeArrowheads="1"/>
              </p:cNvSpPr>
              <p:nvPr/>
            </p:nvSpPr>
            <p:spPr bwMode="auto">
              <a:xfrm>
                <a:off x="5088" y="365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79</a:t>
                </a:r>
                <a:endParaRPr lang="en-CA" altLang="en-US" sz="2000" i="0"/>
              </a:p>
            </p:txBody>
          </p:sp>
        </p:grpSp>
        <p:sp>
          <p:nvSpPr>
            <p:cNvPr id="216074" name="Text Box 37"/>
            <p:cNvSpPr txBox="1">
              <a:spLocks noChangeArrowheads="1"/>
            </p:cNvSpPr>
            <p:nvPr/>
          </p:nvSpPr>
          <p:spPr bwMode="auto">
            <a:xfrm>
              <a:off x="4153" y="2290"/>
              <a:ext cx="5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52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</p:grpSp>
      <p:sp>
        <p:nvSpPr>
          <p:cNvPr id="216070" name="Oval 38"/>
          <p:cNvSpPr>
            <a:spLocks noChangeArrowheads="1"/>
          </p:cNvSpPr>
          <p:nvPr/>
        </p:nvSpPr>
        <p:spPr bwMode="auto">
          <a:xfrm>
            <a:off x="3784600" y="3427413"/>
            <a:ext cx="457200" cy="3825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216071" name="Text Box 39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090" name="Group 3"/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17129" name="Freeform 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0" name="Freeform 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1" name="Freeform 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2" name="Freeform 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3" name="Freeform 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4" name="Freeform 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7091" name="Group 11"/>
          <p:cNvGrpSpPr>
            <a:grpSpLocks/>
          </p:cNvGrpSpPr>
          <p:nvPr/>
        </p:nvGrpSpPr>
        <p:grpSpPr bwMode="auto">
          <a:xfrm>
            <a:off x="2625725" y="1416050"/>
            <a:ext cx="1703388" cy="1236663"/>
            <a:chOff x="3124" y="3297"/>
            <a:chExt cx="1073" cy="779"/>
          </a:xfrm>
        </p:grpSpPr>
        <p:sp>
          <p:nvSpPr>
            <p:cNvPr id="217123" name="Freeform 12"/>
            <p:cNvSpPr>
              <a:spLocks/>
            </p:cNvSpPr>
            <p:nvPr/>
          </p:nvSpPr>
          <p:spPr bwMode="auto">
            <a:xfrm>
              <a:off x="3124" y="3297"/>
              <a:ext cx="1073" cy="779"/>
            </a:xfrm>
            <a:custGeom>
              <a:avLst/>
              <a:gdLst>
                <a:gd name="T0" fmla="*/ 317 w 1073"/>
                <a:gd name="T1" fmla="*/ 64 h 779"/>
                <a:gd name="T2" fmla="*/ 48 w 1073"/>
                <a:gd name="T3" fmla="*/ 246 h 779"/>
                <a:gd name="T4" fmla="*/ 26 w 1073"/>
                <a:gd name="T5" fmla="*/ 531 h 779"/>
                <a:gd name="T6" fmla="*/ 150 w 1073"/>
                <a:gd name="T7" fmla="*/ 669 h 779"/>
                <a:gd name="T8" fmla="*/ 529 w 1073"/>
                <a:gd name="T9" fmla="*/ 750 h 779"/>
                <a:gd name="T10" fmla="*/ 1048 w 1073"/>
                <a:gd name="T11" fmla="*/ 495 h 779"/>
                <a:gd name="T12" fmla="*/ 682 w 1073"/>
                <a:gd name="T13" fmla="*/ 72 h 779"/>
                <a:gd name="T14" fmla="*/ 317 w 1073"/>
                <a:gd name="T15" fmla="*/ 64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3"/>
                <a:gd name="T25" fmla="*/ 0 h 779"/>
                <a:gd name="T26" fmla="*/ 1073 w 1073"/>
                <a:gd name="T27" fmla="*/ 779 h 77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3" h="779">
                  <a:moveTo>
                    <a:pt x="317" y="64"/>
                  </a:moveTo>
                  <a:cubicBezTo>
                    <a:pt x="211" y="93"/>
                    <a:pt x="96" y="168"/>
                    <a:pt x="48" y="246"/>
                  </a:cubicBezTo>
                  <a:cubicBezTo>
                    <a:pt x="0" y="324"/>
                    <a:pt x="9" y="461"/>
                    <a:pt x="26" y="531"/>
                  </a:cubicBezTo>
                  <a:cubicBezTo>
                    <a:pt x="43" y="601"/>
                    <a:pt x="66" y="633"/>
                    <a:pt x="150" y="669"/>
                  </a:cubicBezTo>
                  <a:cubicBezTo>
                    <a:pt x="234" y="705"/>
                    <a:pt x="380" y="779"/>
                    <a:pt x="529" y="750"/>
                  </a:cubicBezTo>
                  <a:cubicBezTo>
                    <a:pt x="678" y="721"/>
                    <a:pt x="1023" y="608"/>
                    <a:pt x="1048" y="495"/>
                  </a:cubicBezTo>
                  <a:cubicBezTo>
                    <a:pt x="1073" y="382"/>
                    <a:pt x="804" y="144"/>
                    <a:pt x="682" y="72"/>
                  </a:cubicBezTo>
                  <a:cubicBezTo>
                    <a:pt x="560" y="0"/>
                    <a:pt x="423" y="35"/>
                    <a:pt x="317" y="64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4" name="Text Box 13"/>
            <p:cNvSpPr txBox="1">
              <a:spLocks noChangeArrowheads="1"/>
            </p:cNvSpPr>
            <p:nvPr/>
          </p:nvSpPr>
          <p:spPr bwMode="auto">
            <a:xfrm>
              <a:off x="349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7125" name="Text Box 14"/>
            <p:cNvSpPr txBox="1">
              <a:spLocks noChangeArrowheads="1"/>
            </p:cNvSpPr>
            <p:nvPr/>
          </p:nvSpPr>
          <p:spPr bwMode="auto">
            <a:xfrm>
              <a:off x="3374" y="373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7126" name="Text Box 15"/>
            <p:cNvSpPr txBox="1">
              <a:spLocks noChangeArrowheads="1"/>
            </p:cNvSpPr>
            <p:nvPr/>
          </p:nvSpPr>
          <p:spPr bwMode="auto">
            <a:xfrm>
              <a:off x="354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7127" name="Text Box 16"/>
            <p:cNvSpPr txBox="1">
              <a:spLocks noChangeArrowheads="1"/>
            </p:cNvSpPr>
            <p:nvPr/>
          </p:nvSpPr>
          <p:spPr bwMode="auto">
            <a:xfrm>
              <a:off x="377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7128" name="Rectangle 17"/>
            <p:cNvSpPr>
              <a:spLocks noChangeArrowheads="1"/>
            </p:cNvSpPr>
            <p:nvPr/>
          </p:nvSpPr>
          <p:spPr bwMode="auto">
            <a:xfrm>
              <a:off x="3168" y="3634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217092" name="Freeform 19"/>
          <p:cNvSpPr>
            <a:spLocks/>
          </p:cNvSpPr>
          <p:nvPr/>
        </p:nvSpPr>
        <p:spPr bwMode="auto">
          <a:xfrm>
            <a:off x="4303713" y="1263650"/>
            <a:ext cx="2630487" cy="1479550"/>
          </a:xfrm>
          <a:custGeom>
            <a:avLst/>
            <a:gdLst>
              <a:gd name="T0" fmla="*/ 2147483647 w 1657"/>
              <a:gd name="T1" fmla="*/ 2147483647 h 932"/>
              <a:gd name="T2" fmla="*/ 2147483647 w 1657"/>
              <a:gd name="T3" fmla="*/ 2147483647 h 932"/>
              <a:gd name="T4" fmla="*/ 2147483647 w 1657"/>
              <a:gd name="T5" fmla="*/ 2147483647 h 932"/>
              <a:gd name="T6" fmla="*/ 2147483647 w 1657"/>
              <a:gd name="T7" fmla="*/ 2147483647 h 932"/>
              <a:gd name="T8" fmla="*/ 2147483647 w 1657"/>
              <a:gd name="T9" fmla="*/ 2147483647 h 932"/>
              <a:gd name="T10" fmla="*/ 2147483647 w 1657"/>
              <a:gd name="T11" fmla="*/ 2147483647 h 932"/>
              <a:gd name="T12" fmla="*/ 2147483647 w 1657"/>
              <a:gd name="T13" fmla="*/ 2147483647 h 932"/>
              <a:gd name="T14" fmla="*/ 2147483647 w 1657"/>
              <a:gd name="T15" fmla="*/ 2147483647 h 93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657"/>
              <a:gd name="T25" fmla="*/ 0 h 932"/>
              <a:gd name="T26" fmla="*/ 1657 w 1657"/>
              <a:gd name="T27" fmla="*/ 932 h 93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657" h="932">
                <a:moveTo>
                  <a:pt x="731" y="138"/>
                </a:moveTo>
                <a:cubicBezTo>
                  <a:pt x="559" y="202"/>
                  <a:pt x="188" y="353"/>
                  <a:pt x="94" y="453"/>
                </a:cubicBezTo>
                <a:cubicBezTo>
                  <a:pt x="0" y="553"/>
                  <a:pt x="9" y="673"/>
                  <a:pt x="169" y="738"/>
                </a:cubicBezTo>
                <a:cubicBezTo>
                  <a:pt x="329" y="803"/>
                  <a:pt x="865" y="816"/>
                  <a:pt x="1056" y="841"/>
                </a:cubicBezTo>
                <a:cubicBezTo>
                  <a:pt x="1247" y="866"/>
                  <a:pt x="1218" y="932"/>
                  <a:pt x="1313" y="886"/>
                </a:cubicBezTo>
                <a:cubicBezTo>
                  <a:pt x="1407" y="840"/>
                  <a:pt x="1657" y="703"/>
                  <a:pt x="1625" y="567"/>
                </a:cubicBezTo>
                <a:cubicBezTo>
                  <a:pt x="1593" y="431"/>
                  <a:pt x="1273" y="144"/>
                  <a:pt x="1124" y="72"/>
                </a:cubicBezTo>
                <a:cubicBezTo>
                  <a:pt x="975" y="0"/>
                  <a:pt x="813" y="124"/>
                  <a:pt x="731" y="138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7093" name="Text Box 20"/>
          <p:cNvSpPr txBox="1">
            <a:spLocks noChangeArrowheads="1"/>
          </p:cNvSpPr>
          <p:nvPr/>
        </p:nvSpPr>
        <p:spPr bwMode="auto">
          <a:xfrm>
            <a:off x="5384800" y="146208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88</a:t>
            </a:r>
            <a:endParaRPr lang="en-CA" altLang="en-US" sz="2000" i="0"/>
          </a:p>
        </p:txBody>
      </p:sp>
      <p:sp>
        <p:nvSpPr>
          <p:cNvPr id="217094" name="Text Box 21"/>
          <p:cNvSpPr txBox="1">
            <a:spLocks noChangeArrowheads="1"/>
          </p:cNvSpPr>
          <p:nvPr/>
        </p:nvSpPr>
        <p:spPr bwMode="auto">
          <a:xfrm>
            <a:off x="6172200" y="1600200"/>
            <a:ext cx="533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98</a:t>
            </a:r>
            <a:endParaRPr lang="en-CA" altLang="en-US" sz="2000" i="0"/>
          </a:p>
        </p:txBody>
      </p:sp>
      <p:sp>
        <p:nvSpPr>
          <p:cNvPr id="217095" name="Text Box 22"/>
          <p:cNvSpPr txBox="1">
            <a:spLocks noChangeArrowheads="1"/>
          </p:cNvSpPr>
          <p:nvPr/>
        </p:nvSpPr>
        <p:spPr bwMode="auto">
          <a:xfrm>
            <a:off x="5562600" y="19050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62</a:t>
            </a:r>
            <a:endParaRPr lang="en-CA" altLang="en-US" sz="2000" i="0"/>
          </a:p>
        </p:txBody>
      </p:sp>
      <p:sp>
        <p:nvSpPr>
          <p:cNvPr id="217096" name="Text Box 23"/>
          <p:cNvSpPr txBox="1">
            <a:spLocks noChangeArrowheads="1"/>
          </p:cNvSpPr>
          <p:nvPr/>
        </p:nvSpPr>
        <p:spPr bwMode="auto">
          <a:xfrm>
            <a:off x="6248400" y="214153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79</a:t>
            </a:r>
            <a:endParaRPr lang="en-CA" altLang="en-US" sz="2000" i="0"/>
          </a:p>
        </p:txBody>
      </p:sp>
      <p:sp>
        <p:nvSpPr>
          <p:cNvPr id="217097" name="Text Box 24"/>
          <p:cNvSpPr txBox="1">
            <a:spLocks noChangeArrowheads="1"/>
          </p:cNvSpPr>
          <p:nvPr/>
        </p:nvSpPr>
        <p:spPr bwMode="auto">
          <a:xfrm>
            <a:off x="4383088" y="1881188"/>
            <a:ext cx="844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>
                <a:cs typeface="Times New Roman" pitchFamily="18" charset="0"/>
              </a:rPr>
              <a:t>≤</a:t>
            </a:r>
            <a:r>
              <a:rPr lang="en-US" altLang="en-US" sz="2000" i="0">
                <a:cs typeface="Times New Roman" pitchFamily="18" charset="0"/>
              </a:rPr>
              <a:t> </a:t>
            </a:r>
            <a:r>
              <a:rPr lang="en-US" altLang="en-US" sz="2000" i="0"/>
              <a:t>52 </a:t>
            </a:r>
            <a:r>
              <a:rPr lang="en-CA" altLang="en-US" sz="2000" i="0">
                <a:cs typeface="Times New Roman" pitchFamily="18" charset="0"/>
              </a:rPr>
              <a:t>≤</a:t>
            </a:r>
          </a:p>
        </p:txBody>
      </p:sp>
      <p:sp>
        <p:nvSpPr>
          <p:cNvPr id="217098" name="Text Box 66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17099" name="Text Box 68"/>
          <p:cNvSpPr txBox="1">
            <a:spLocks noChangeArrowheads="1"/>
          </p:cNvSpPr>
          <p:nvPr/>
        </p:nvSpPr>
        <p:spPr bwMode="auto">
          <a:xfrm>
            <a:off x="2686050" y="2667000"/>
            <a:ext cx="819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k=3</a:t>
            </a:r>
          </a:p>
        </p:txBody>
      </p:sp>
      <p:sp>
        <p:nvSpPr>
          <p:cNvPr id="217100" name="Text Box 69"/>
          <p:cNvSpPr txBox="1">
            <a:spLocks noChangeArrowheads="1"/>
          </p:cNvSpPr>
          <p:nvPr/>
        </p:nvSpPr>
        <p:spPr bwMode="auto">
          <a:xfrm>
            <a:off x="3600450" y="2620963"/>
            <a:ext cx="34496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r=5 </a:t>
            </a:r>
            <a:r>
              <a:rPr lang="en-US" altLang="en-US" i="0"/>
              <a:t>elements on left</a:t>
            </a:r>
          </a:p>
        </p:txBody>
      </p: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2057400" y="3600450"/>
            <a:ext cx="5295900" cy="2808288"/>
            <a:chOff x="192" y="2268"/>
            <a:chExt cx="3336" cy="1769"/>
          </a:xfrm>
        </p:grpSpPr>
        <p:grpSp>
          <p:nvGrpSpPr>
            <p:cNvPr id="217102" name="Group 26"/>
            <p:cNvGrpSpPr>
              <a:grpSpLocks/>
            </p:cNvGrpSpPr>
            <p:nvPr/>
          </p:nvGrpSpPr>
          <p:grpSpPr bwMode="auto">
            <a:xfrm flipH="1">
              <a:off x="346" y="3118"/>
              <a:ext cx="240" cy="626"/>
              <a:chOff x="2308" y="1513"/>
              <a:chExt cx="1162" cy="2570"/>
            </a:xfrm>
          </p:grpSpPr>
          <p:grpSp>
            <p:nvGrpSpPr>
              <p:cNvPr id="217109" name="Group 2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17117" name="Freeform 2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18" name="Freeform 2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19" name="Freeform 3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20" name="Freeform 3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21" name="Freeform 3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22" name="Freeform 3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110" name="Freeform 3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1" name="Freeform 3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2" name="Oval 3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3" name="Oval 3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4" name="Oval 3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5" name="Oval 3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6" name="Oval 4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17103" name="Group 41"/>
            <p:cNvGrpSpPr>
              <a:grpSpLocks/>
            </p:cNvGrpSpPr>
            <p:nvPr/>
          </p:nvGrpSpPr>
          <p:grpSpPr bwMode="auto">
            <a:xfrm>
              <a:off x="730" y="3216"/>
              <a:ext cx="1200" cy="336"/>
              <a:chOff x="3072" y="3360"/>
              <a:chExt cx="2352" cy="336"/>
            </a:xfrm>
          </p:grpSpPr>
          <p:sp>
            <p:nvSpPr>
              <p:cNvPr id="217107" name="Text Box 42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1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</a:t>
                </a:r>
                <a:endParaRPr lang="en-CA" altLang="en-US" sz="2000" i="0"/>
              </a:p>
            </p:txBody>
          </p:sp>
          <p:sp>
            <p:nvSpPr>
              <p:cNvPr id="217108" name="Rectangle 43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7104" name="Text Box 44"/>
            <p:cNvSpPr txBox="1">
              <a:spLocks noChangeArrowheads="1"/>
            </p:cNvSpPr>
            <p:nvPr/>
          </p:nvSpPr>
          <p:spPr bwMode="auto">
            <a:xfrm>
              <a:off x="192" y="2268"/>
              <a:ext cx="333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find </a:t>
              </a:r>
              <a:r>
                <a:rPr lang="en-US" altLang="en-US" i="0">
                  <a:solidFill>
                    <a:schemeClr val="accent1"/>
                  </a:solidFill>
                </a:rPr>
                <a:t>k=3</a:t>
              </a:r>
              <a:r>
                <a:rPr lang="en-US" altLang="en-US" i="0" baseline="30000">
                  <a:solidFill>
                    <a:schemeClr val="accent1"/>
                  </a:solidFill>
                </a:rPr>
                <a:t>rd</a:t>
              </a:r>
              <a:r>
                <a:rPr lang="en-US" altLang="en-US" i="0"/>
                <a:t> element in first half. </a:t>
              </a:r>
            </a:p>
          </p:txBody>
        </p:sp>
        <p:sp>
          <p:nvSpPr>
            <p:cNvPr id="217105" name="Line 70"/>
            <p:cNvSpPr>
              <a:spLocks noChangeShapeType="1"/>
            </p:cNvSpPr>
            <p:nvPr/>
          </p:nvSpPr>
          <p:spPr bwMode="auto">
            <a:xfrm flipV="1">
              <a:off x="1344" y="3504"/>
              <a:ext cx="0" cy="240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6" name="Rectangle 71"/>
            <p:cNvSpPr>
              <a:spLocks noChangeArrowheads="1"/>
            </p:cNvSpPr>
            <p:nvPr/>
          </p:nvSpPr>
          <p:spPr bwMode="auto">
            <a:xfrm>
              <a:off x="1920" y="3787"/>
              <a:ext cx="8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Output: 25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114" name="Group 2"/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18153" name="Freeform 3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4" name="Freeform 4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5" name="Freeform 5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6" name="Freeform 6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7" name="Freeform 7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8" name="Freeform 8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8115" name="Group 9"/>
          <p:cNvGrpSpPr>
            <a:grpSpLocks/>
          </p:cNvGrpSpPr>
          <p:nvPr/>
        </p:nvGrpSpPr>
        <p:grpSpPr bwMode="auto">
          <a:xfrm>
            <a:off x="2625725" y="1416050"/>
            <a:ext cx="1703388" cy="1236663"/>
            <a:chOff x="3124" y="3297"/>
            <a:chExt cx="1073" cy="779"/>
          </a:xfrm>
        </p:grpSpPr>
        <p:sp>
          <p:nvSpPr>
            <p:cNvPr id="218147" name="Freeform 10"/>
            <p:cNvSpPr>
              <a:spLocks/>
            </p:cNvSpPr>
            <p:nvPr/>
          </p:nvSpPr>
          <p:spPr bwMode="auto">
            <a:xfrm>
              <a:off x="3124" y="3297"/>
              <a:ext cx="1073" cy="779"/>
            </a:xfrm>
            <a:custGeom>
              <a:avLst/>
              <a:gdLst>
                <a:gd name="T0" fmla="*/ 317 w 1073"/>
                <a:gd name="T1" fmla="*/ 64 h 779"/>
                <a:gd name="T2" fmla="*/ 48 w 1073"/>
                <a:gd name="T3" fmla="*/ 246 h 779"/>
                <a:gd name="T4" fmla="*/ 26 w 1073"/>
                <a:gd name="T5" fmla="*/ 531 h 779"/>
                <a:gd name="T6" fmla="*/ 150 w 1073"/>
                <a:gd name="T7" fmla="*/ 669 h 779"/>
                <a:gd name="T8" fmla="*/ 529 w 1073"/>
                <a:gd name="T9" fmla="*/ 750 h 779"/>
                <a:gd name="T10" fmla="*/ 1048 w 1073"/>
                <a:gd name="T11" fmla="*/ 495 h 779"/>
                <a:gd name="T12" fmla="*/ 682 w 1073"/>
                <a:gd name="T13" fmla="*/ 72 h 779"/>
                <a:gd name="T14" fmla="*/ 317 w 1073"/>
                <a:gd name="T15" fmla="*/ 64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3"/>
                <a:gd name="T25" fmla="*/ 0 h 779"/>
                <a:gd name="T26" fmla="*/ 1073 w 1073"/>
                <a:gd name="T27" fmla="*/ 779 h 77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3" h="779">
                  <a:moveTo>
                    <a:pt x="317" y="64"/>
                  </a:moveTo>
                  <a:cubicBezTo>
                    <a:pt x="211" y="93"/>
                    <a:pt x="96" y="168"/>
                    <a:pt x="48" y="246"/>
                  </a:cubicBezTo>
                  <a:cubicBezTo>
                    <a:pt x="0" y="324"/>
                    <a:pt x="9" y="461"/>
                    <a:pt x="26" y="531"/>
                  </a:cubicBezTo>
                  <a:cubicBezTo>
                    <a:pt x="43" y="601"/>
                    <a:pt x="66" y="633"/>
                    <a:pt x="150" y="669"/>
                  </a:cubicBezTo>
                  <a:cubicBezTo>
                    <a:pt x="234" y="705"/>
                    <a:pt x="380" y="779"/>
                    <a:pt x="529" y="750"/>
                  </a:cubicBezTo>
                  <a:cubicBezTo>
                    <a:pt x="678" y="721"/>
                    <a:pt x="1023" y="608"/>
                    <a:pt x="1048" y="495"/>
                  </a:cubicBezTo>
                  <a:cubicBezTo>
                    <a:pt x="1073" y="382"/>
                    <a:pt x="804" y="144"/>
                    <a:pt x="682" y="72"/>
                  </a:cubicBezTo>
                  <a:cubicBezTo>
                    <a:pt x="560" y="0"/>
                    <a:pt x="423" y="35"/>
                    <a:pt x="317" y="64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8" name="Text Box 11"/>
            <p:cNvSpPr txBox="1">
              <a:spLocks noChangeArrowheads="1"/>
            </p:cNvSpPr>
            <p:nvPr/>
          </p:nvSpPr>
          <p:spPr bwMode="auto">
            <a:xfrm>
              <a:off x="349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8149" name="Text Box 12"/>
            <p:cNvSpPr txBox="1">
              <a:spLocks noChangeArrowheads="1"/>
            </p:cNvSpPr>
            <p:nvPr/>
          </p:nvSpPr>
          <p:spPr bwMode="auto">
            <a:xfrm>
              <a:off x="3374" y="373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8150" name="Text Box 13"/>
            <p:cNvSpPr txBox="1">
              <a:spLocks noChangeArrowheads="1"/>
            </p:cNvSpPr>
            <p:nvPr/>
          </p:nvSpPr>
          <p:spPr bwMode="auto">
            <a:xfrm>
              <a:off x="354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8151" name="Text Box 14"/>
            <p:cNvSpPr txBox="1">
              <a:spLocks noChangeArrowheads="1"/>
            </p:cNvSpPr>
            <p:nvPr/>
          </p:nvSpPr>
          <p:spPr bwMode="auto">
            <a:xfrm>
              <a:off x="377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8152" name="Rectangle 15"/>
            <p:cNvSpPr>
              <a:spLocks noChangeArrowheads="1"/>
            </p:cNvSpPr>
            <p:nvPr/>
          </p:nvSpPr>
          <p:spPr bwMode="auto">
            <a:xfrm>
              <a:off x="3168" y="3634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218116" name="Freeform 16"/>
          <p:cNvSpPr>
            <a:spLocks/>
          </p:cNvSpPr>
          <p:nvPr/>
        </p:nvSpPr>
        <p:spPr bwMode="auto">
          <a:xfrm>
            <a:off x="4303713" y="1263650"/>
            <a:ext cx="2630487" cy="1479550"/>
          </a:xfrm>
          <a:custGeom>
            <a:avLst/>
            <a:gdLst>
              <a:gd name="T0" fmla="*/ 2147483647 w 1657"/>
              <a:gd name="T1" fmla="*/ 2147483647 h 932"/>
              <a:gd name="T2" fmla="*/ 2147483647 w 1657"/>
              <a:gd name="T3" fmla="*/ 2147483647 h 932"/>
              <a:gd name="T4" fmla="*/ 2147483647 w 1657"/>
              <a:gd name="T5" fmla="*/ 2147483647 h 932"/>
              <a:gd name="T6" fmla="*/ 2147483647 w 1657"/>
              <a:gd name="T7" fmla="*/ 2147483647 h 932"/>
              <a:gd name="T8" fmla="*/ 2147483647 w 1657"/>
              <a:gd name="T9" fmla="*/ 2147483647 h 932"/>
              <a:gd name="T10" fmla="*/ 2147483647 w 1657"/>
              <a:gd name="T11" fmla="*/ 2147483647 h 932"/>
              <a:gd name="T12" fmla="*/ 2147483647 w 1657"/>
              <a:gd name="T13" fmla="*/ 2147483647 h 932"/>
              <a:gd name="T14" fmla="*/ 2147483647 w 1657"/>
              <a:gd name="T15" fmla="*/ 2147483647 h 93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657"/>
              <a:gd name="T25" fmla="*/ 0 h 932"/>
              <a:gd name="T26" fmla="*/ 1657 w 1657"/>
              <a:gd name="T27" fmla="*/ 932 h 93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657" h="932">
                <a:moveTo>
                  <a:pt x="731" y="138"/>
                </a:moveTo>
                <a:cubicBezTo>
                  <a:pt x="559" y="202"/>
                  <a:pt x="188" y="353"/>
                  <a:pt x="94" y="453"/>
                </a:cubicBezTo>
                <a:cubicBezTo>
                  <a:pt x="0" y="553"/>
                  <a:pt x="9" y="673"/>
                  <a:pt x="169" y="738"/>
                </a:cubicBezTo>
                <a:cubicBezTo>
                  <a:pt x="329" y="803"/>
                  <a:pt x="865" y="816"/>
                  <a:pt x="1056" y="841"/>
                </a:cubicBezTo>
                <a:cubicBezTo>
                  <a:pt x="1247" y="866"/>
                  <a:pt x="1218" y="932"/>
                  <a:pt x="1313" y="886"/>
                </a:cubicBezTo>
                <a:cubicBezTo>
                  <a:pt x="1407" y="840"/>
                  <a:pt x="1657" y="703"/>
                  <a:pt x="1625" y="567"/>
                </a:cubicBezTo>
                <a:cubicBezTo>
                  <a:pt x="1593" y="431"/>
                  <a:pt x="1273" y="144"/>
                  <a:pt x="1124" y="72"/>
                </a:cubicBezTo>
                <a:cubicBezTo>
                  <a:pt x="975" y="0"/>
                  <a:pt x="813" y="124"/>
                  <a:pt x="731" y="138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8117" name="Text Box 17"/>
          <p:cNvSpPr txBox="1">
            <a:spLocks noChangeArrowheads="1"/>
          </p:cNvSpPr>
          <p:nvPr/>
        </p:nvSpPr>
        <p:spPr bwMode="auto">
          <a:xfrm>
            <a:off x="5384800" y="146208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88</a:t>
            </a:r>
            <a:endParaRPr lang="en-CA" altLang="en-US" sz="2000" i="0"/>
          </a:p>
        </p:txBody>
      </p:sp>
      <p:sp>
        <p:nvSpPr>
          <p:cNvPr id="218118" name="Text Box 18"/>
          <p:cNvSpPr txBox="1">
            <a:spLocks noChangeArrowheads="1"/>
          </p:cNvSpPr>
          <p:nvPr/>
        </p:nvSpPr>
        <p:spPr bwMode="auto">
          <a:xfrm>
            <a:off x="6172200" y="1600200"/>
            <a:ext cx="533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98</a:t>
            </a:r>
            <a:endParaRPr lang="en-CA" altLang="en-US" sz="2000" i="0"/>
          </a:p>
        </p:txBody>
      </p:sp>
      <p:sp>
        <p:nvSpPr>
          <p:cNvPr id="218119" name="Text Box 19"/>
          <p:cNvSpPr txBox="1">
            <a:spLocks noChangeArrowheads="1"/>
          </p:cNvSpPr>
          <p:nvPr/>
        </p:nvSpPr>
        <p:spPr bwMode="auto">
          <a:xfrm>
            <a:off x="5562600" y="19050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62</a:t>
            </a:r>
            <a:endParaRPr lang="en-CA" altLang="en-US" sz="2000" i="0"/>
          </a:p>
        </p:txBody>
      </p:sp>
      <p:sp>
        <p:nvSpPr>
          <p:cNvPr id="218120" name="Text Box 20"/>
          <p:cNvSpPr txBox="1">
            <a:spLocks noChangeArrowheads="1"/>
          </p:cNvSpPr>
          <p:nvPr/>
        </p:nvSpPr>
        <p:spPr bwMode="auto">
          <a:xfrm>
            <a:off x="6248400" y="214153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79</a:t>
            </a:r>
            <a:endParaRPr lang="en-CA" altLang="en-US" sz="2000" i="0"/>
          </a:p>
        </p:txBody>
      </p:sp>
      <p:sp>
        <p:nvSpPr>
          <p:cNvPr id="218121" name="Text Box 21"/>
          <p:cNvSpPr txBox="1">
            <a:spLocks noChangeArrowheads="1"/>
          </p:cNvSpPr>
          <p:nvPr/>
        </p:nvSpPr>
        <p:spPr bwMode="auto">
          <a:xfrm>
            <a:off x="4383088" y="1881188"/>
            <a:ext cx="844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>
                <a:cs typeface="Times New Roman" pitchFamily="18" charset="0"/>
              </a:rPr>
              <a:t>≤</a:t>
            </a:r>
            <a:r>
              <a:rPr lang="en-US" altLang="en-US" sz="2000" i="0">
                <a:cs typeface="Times New Roman" pitchFamily="18" charset="0"/>
              </a:rPr>
              <a:t> </a:t>
            </a:r>
            <a:r>
              <a:rPr lang="en-US" altLang="en-US" sz="2000" i="0"/>
              <a:t>52 </a:t>
            </a:r>
            <a:r>
              <a:rPr lang="en-CA" altLang="en-US" sz="2000" i="0">
                <a:cs typeface="Times New Roman" pitchFamily="18" charset="0"/>
              </a:rPr>
              <a:t>≤</a:t>
            </a:r>
          </a:p>
        </p:txBody>
      </p:sp>
      <p:sp>
        <p:nvSpPr>
          <p:cNvPr id="218122" name="Text Box 22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18123" name="Text Box 23"/>
          <p:cNvSpPr txBox="1">
            <a:spLocks noChangeArrowheads="1"/>
          </p:cNvSpPr>
          <p:nvPr/>
        </p:nvSpPr>
        <p:spPr bwMode="auto">
          <a:xfrm>
            <a:off x="2686050" y="2667000"/>
            <a:ext cx="819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k=8</a:t>
            </a:r>
          </a:p>
        </p:txBody>
      </p:sp>
      <p:sp>
        <p:nvSpPr>
          <p:cNvPr id="218124" name="Text Box 24"/>
          <p:cNvSpPr txBox="1">
            <a:spLocks noChangeArrowheads="1"/>
          </p:cNvSpPr>
          <p:nvPr/>
        </p:nvSpPr>
        <p:spPr bwMode="auto">
          <a:xfrm>
            <a:off x="3600450" y="2620963"/>
            <a:ext cx="34496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r=5 </a:t>
            </a:r>
            <a:r>
              <a:rPr lang="en-US" altLang="en-US" i="0"/>
              <a:t>elements on left</a:t>
            </a:r>
          </a:p>
        </p:txBody>
      </p:sp>
      <p:grpSp>
        <p:nvGrpSpPr>
          <p:cNvPr id="4" name="Group 50"/>
          <p:cNvGrpSpPr>
            <a:grpSpLocks/>
          </p:cNvGrpSpPr>
          <p:nvPr/>
        </p:nvGrpSpPr>
        <p:grpSpPr bwMode="auto">
          <a:xfrm>
            <a:off x="2057400" y="3600450"/>
            <a:ext cx="6542088" cy="2808288"/>
            <a:chOff x="1296" y="2268"/>
            <a:chExt cx="4121" cy="1769"/>
          </a:xfrm>
        </p:grpSpPr>
        <p:grpSp>
          <p:nvGrpSpPr>
            <p:cNvPr id="218126" name="Group 26"/>
            <p:cNvGrpSpPr>
              <a:grpSpLocks/>
            </p:cNvGrpSpPr>
            <p:nvPr/>
          </p:nvGrpSpPr>
          <p:grpSpPr bwMode="auto">
            <a:xfrm flipH="1">
              <a:off x="1450" y="3118"/>
              <a:ext cx="240" cy="626"/>
              <a:chOff x="2308" y="1513"/>
              <a:chExt cx="1162" cy="2570"/>
            </a:xfrm>
          </p:grpSpPr>
          <p:grpSp>
            <p:nvGrpSpPr>
              <p:cNvPr id="218133" name="Group 2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18141" name="Freeform 2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2" name="Freeform 2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3" name="Freeform 3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4" name="Freeform 3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5" name="Freeform 3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6" name="Freeform 3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8134" name="Freeform 3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5" name="Freeform 3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6" name="Oval 3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37" name="Oval 3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38" name="Oval 3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39" name="Oval 3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40" name="Oval 4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18127" name="Text Box 44"/>
            <p:cNvSpPr txBox="1">
              <a:spLocks noChangeArrowheads="1"/>
            </p:cNvSpPr>
            <p:nvPr/>
          </p:nvSpPr>
          <p:spPr bwMode="auto">
            <a:xfrm>
              <a:off x="1296" y="2268"/>
              <a:ext cx="4121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find </a:t>
              </a:r>
              <a:r>
                <a:rPr lang="en-US" altLang="en-US" i="0">
                  <a:solidFill>
                    <a:schemeClr val="accent1"/>
                  </a:solidFill>
                </a:rPr>
                <a:t>k=8-5=3</a:t>
              </a:r>
              <a:r>
                <a:rPr lang="en-US" altLang="en-US" i="0" baseline="30000">
                  <a:solidFill>
                    <a:schemeClr val="accent1"/>
                  </a:solidFill>
                </a:rPr>
                <a:t>rd</a:t>
              </a:r>
              <a:r>
                <a:rPr lang="en-US" altLang="en-US" i="0"/>
                <a:t> element in second half. </a:t>
              </a:r>
            </a:p>
          </p:txBody>
        </p:sp>
        <p:sp>
          <p:nvSpPr>
            <p:cNvPr id="218128" name="Line 45"/>
            <p:cNvSpPr>
              <a:spLocks noChangeShapeType="1"/>
            </p:cNvSpPr>
            <p:nvPr/>
          </p:nvSpPr>
          <p:spPr bwMode="auto">
            <a:xfrm flipV="1">
              <a:off x="2448" y="3504"/>
              <a:ext cx="0" cy="240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9" name="Rectangle 46"/>
            <p:cNvSpPr>
              <a:spLocks noChangeArrowheads="1"/>
            </p:cNvSpPr>
            <p:nvPr/>
          </p:nvSpPr>
          <p:spPr bwMode="auto">
            <a:xfrm>
              <a:off x="3024" y="3787"/>
              <a:ext cx="8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Output: 79</a:t>
              </a:r>
            </a:p>
          </p:txBody>
        </p:sp>
        <p:grpSp>
          <p:nvGrpSpPr>
            <p:cNvPr id="218130" name="Group 47"/>
            <p:cNvGrpSpPr>
              <a:grpSpLocks/>
            </p:cNvGrpSpPr>
            <p:nvPr/>
          </p:nvGrpSpPr>
          <p:grpSpPr bwMode="auto">
            <a:xfrm>
              <a:off x="1839" y="3216"/>
              <a:ext cx="1212" cy="336"/>
              <a:chOff x="3072" y="3360"/>
              <a:chExt cx="2352" cy="336"/>
            </a:xfrm>
          </p:grpSpPr>
          <p:sp>
            <p:nvSpPr>
              <p:cNvPr id="218131" name="Text Box 48"/>
              <p:cNvSpPr txBox="1">
                <a:spLocks noChangeArrowheads="1"/>
              </p:cNvSpPr>
              <p:nvPr/>
            </p:nvSpPr>
            <p:spPr bwMode="auto">
              <a:xfrm>
                <a:off x="3107" y="3413"/>
                <a:ext cx="208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52,62,79,98,88</a:t>
                </a:r>
              </a:p>
            </p:txBody>
          </p:sp>
          <p:sp>
            <p:nvSpPr>
              <p:cNvPr id="218132" name="Rectangle 4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138" name="Picture 3" descr="02-18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0"/>
            <a:ext cx="603408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Text Box 3"/>
          <p:cNvSpPr txBox="1">
            <a:spLocks noChangeArrowheads="1"/>
          </p:cNvSpPr>
          <p:nvPr/>
        </p:nvSpPr>
        <p:spPr bwMode="auto">
          <a:xfrm>
            <a:off x="3032125" y="1989138"/>
            <a:ext cx="1212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grpSp>
        <p:nvGrpSpPr>
          <p:cNvPr id="220163" name="Group 10"/>
          <p:cNvGrpSpPr>
            <a:grpSpLocks/>
          </p:cNvGrpSpPr>
          <p:nvPr/>
        </p:nvGrpSpPr>
        <p:grpSpPr bwMode="auto">
          <a:xfrm>
            <a:off x="1447800" y="1301750"/>
            <a:ext cx="6324600" cy="450850"/>
            <a:chOff x="3072" y="3360"/>
            <a:chExt cx="2352" cy="398"/>
          </a:xfrm>
        </p:grpSpPr>
        <p:sp>
          <p:nvSpPr>
            <p:cNvPr id="220183" name="Text Box 11"/>
            <p:cNvSpPr txBox="1">
              <a:spLocks noChangeArrowheads="1"/>
            </p:cNvSpPr>
            <p:nvPr/>
          </p:nvSpPr>
          <p:spPr bwMode="auto">
            <a:xfrm>
              <a:off x="3105" y="3408"/>
              <a:ext cx="69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000" i="0">
                <a:latin typeface="Tahoma" pitchFamily="34" charset="0"/>
              </a:endParaRPr>
            </a:p>
          </p:txBody>
        </p:sp>
        <p:sp>
          <p:nvSpPr>
            <p:cNvPr id="220184" name="Rectangle 12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20164" name="Line 13"/>
          <p:cNvSpPr>
            <a:spLocks noChangeShapeType="1"/>
          </p:cNvSpPr>
          <p:nvPr/>
        </p:nvSpPr>
        <p:spPr bwMode="auto">
          <a:xfrm flipH="1">
            <a:off x="44196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0165" name="Text Box 14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146447" name="Rectangle 15"/>
          <p:cNvSpPr>
            <a:spLocks noChangeArrowheads="1"/>
          </p:cNvSpPr>
          <p:nvPr/>
        </p:nvSpPr>
        <p:spPr bwMode="auto">
          <a:xfrm>
            <a:off x="3763963" y="2392363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146448" name="Rectangle 16"/>
          <p:cNvSpPr>
            <a:spLocks noChangeArrowheads="1"/>
          </p:cNvSpPr>
          <p:nvPr/>
        </p:nvSpPr>
        <p:spPr bwMode="auto">
          <a:xfrm>
            <a:off x="4191000" y="2000250"/>
            <a:ext cx="2709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0168" name="Rectangle 17"/>
          <p:cNvSpPr>
            <a:spLocks noChangeArrowheads="1"/>
          </p:cNvSpPr>
          <p:nvPr/>
        </p:nvSpPr>
        <p:spPr bwMode="auto">
          <a:xfrm>
            <a:off x="76200" y="1981200"/>
            <a:ext cx="1979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Best Time:</a:t>
            </a:r>
          </a:p>
        </p:txBody>
      </p:sp>
      <p:sp>
        <p:nvSpPr>
          <p:cNvPr id="220169" name="Rectangle 18"/>
          <p:cNvSpPr>
            <a:spLocks noChangeArrowheads="1"/>
          </p:cNvSpPr>
          <p:nvPr/>
        </p:nvSpPr>
        <p:spPr bwMode="auto">
          <a:xfrm>
            <a:off x="0" y="4678363"/>
            <a:ext cx="2768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Expected Time:</a:t>
            </a:r>
          </a:p>
        </p:txBody>
      </p:sp>
      <p:sp>
        <p:nvSpPr>
          <p:cNvPr id="220170" name="Rectangle 19"/>
          <p:cNvSpPr>
            <a:spLocks noChangeArrowheads="1"/>
          </p:cNvSpPr>
          <p:nvPr/>
        </p:nvSpPr>
        <p:spPr bwMode="auto">
          <a:xfrm>
            <a:off x="76200" y="3382963"/>
            <a:ext cx="2249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Worst Time:</a:t>
            </a:r>
          </a:p>
        </p:txBody>
      </p:sp>
      <p:grpSp>
        <p:nvGrpSpPr>
          <p:cNvPr id="3" name="Group 31"/>
          <p:cNvGrpSpPr>
            <a:grpSpLocks/>
          </p:cNvGrpSpPr>
          <p:nvPr/>
        </p:nvGrpSpPr>
        <p:grpSpPr bwMode="auto">
          <a:xfrm>
            <a:off x="4073525" y="3048000"/>
            <a:ext cx="3349625" cy="609600"/>
            <a:chOff x="2566" y="1920"/>
            <a:chExt cx="2110" cy="384"/>
          </a:xfrm>
        </p:grpSpPr>
        <p:grpSp>
          <p:nvGrpSpPr>
            <p:cNvPr id="220179" name="Group 20"/>
            <p:cNvGrpSpPr>
              <a:grpSpLocks/>
            </p:cNvGrpSpPr>
            <p:nvPr/>
          </p:nvGrpSpPr>
          <p:grpSpPr bwMode="auto">
            <a:xfrm>
              <a:off x="3984" y="1920"/>
              <a:ext cx="692" cy="344"/>
              <a:chOff x="2860" y="3974"/>
              <a:chExt cx="692" cy="344"/>
            </a:xfrm>
          </p:grpSpPr>
          <p:sp>
            <p:nvSpPr>
              <p:cNvPr id="220181" name="Text Box 21"/>
              <p:cNvSpPr txBox="1">
                <a:spLocks noChangeArrowheads="1"/>
              </p:cNvSpPr>
              <p:nvPr/>
            </p:nvSpPr>
            <p:spPr bwMode="auto">
              <a:xfrm>
                <a:off x="2860" y="4030"/>
                <a:ext cx="692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400"/>
                  <a:t>n</a:t>
                </a:r>
                <a:r>
                  <a:rPr lang="en-US" altLang="en-US" sz="2400" i="0"/>
                  <a:t>          </a:t>
                </a:r>
                <a:endParaRPr lang="en-CA" altLang="en-US" sz="2000" i="0"/>
              </a:p>
            </p:txBody>
          </p:sp>
          <p:sp>
            <p:nvSpPr>
              <p:cNvPr id="220182" name="Text Box 22"/>
              <p:cNvSpPr txBox="1">
                <a:spLocks noChangeArrowheads="1"/>
              </p:cNvSpPr>
              <p:nvPr/>
            </p:nvSpPr>
            <p:spPr bwMode="auto">
              <a:xfrm>
                <a:off x="2928" y="3974"/>
                <a:ext cx="6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 baseline="30000"/>
                  <a:t>log </a:t>
                </a:r>
                <a:r>
                  <a:rPr lang="en-US" altLang="en-US" sz="2000" baseline="30000"/>
                  <a:t>a</a:t>
                </a:r>
                <a:r>
                  <a:rPr lang="en-US" altLang="en-US" sz="2000" i="0"/>
                  <a:t>/</a:t>
                </a:r>
                <a:r>
                  <a:rPr lang="en-US" altLang="en-US" sz="2000" i="0" baseline="-25000"/>
                  <a:t>log </a:t>
                </a:r>
                <a:r>
                  <a:rPr lang="en-US" altLang="en-US" sz="2000" baseline="-25000"/>
                  <a:t>b </a:t>
                </a:r>
                <a:endParaRPr lang="en-CA" altLang="en-US" sz="2000"/>
              </a:p>
            </p:txBody>
          </p:sp>
        </p:grpSp>
        <p:sp>
          <p:nvSpPr>
            <p:cNvPr id="220180" name="Text Box 23"/>
            <p:cNvSpPr txBox="1">
              <a:spLocks noChangeArrowheads="1"/>
            </p:cNvSpPr>
            <p:nvPr/>
          </p:nvSpPr>
          <p:spPr bwMode="auto">
            <a:xfrm>
              <a:off x="2566" y="2016"/>
              <a:ext cx="141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# of base cases =</a:t>
              </a:r>
              <a:endParaRPr lang="en-CA" altLang="en-US" sz="2400" i="0"/>
            </a:p>
          </p:txBody>
        </p:sp>
      </p:grpSp>
      <p:sp>
        <p:nvSpPr>
          <p:cNvPr id="146456" name="Text Box 24"/>
          <p:cNvSpPr txBox="1">
            <a:spLocks noChangeArrowheads="1"/>
          </p:cNvSpPr>
          <p:nvPr/>
        </p:nvSpPr>
        <p:spPr bwMode="auto">
          <a:xfrm>
            <a:off x="7448550" y="3530600"/>
            <a:ext cx="11620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/>
              <a:t>n</a:t>
            </a:r>
            <a:r>
              <a:rPr lang="en-US" altLang="en-US" sz="2400" i="0" baseline="30000"/>
              <a:t>0</a:t>
            </a:r>
            <a:r>
              <a:rPr lang="en-US" altLang="en-US" sz="2400" i="0"/>
              <a:t> = 1</a:t>
            </a:r>
            <a:endParaRPr lang="en-CA" altLang="en-US" sz="2400" i="0"/>
          </a:p>
        </p:txBody>
      </p:sp>
      <p:grpSp>
        <p:nvGrpSpPr>
          <p:cNvPr id="5" name="Group 29"/>
          <p:cNvGrpSpPr>
            <a:grpSpLocks/>
          </p:cNvGrpSpPr>
          <p:nvPr/>
        </p:nvGrpSpPr>
        <p:grpSpPr bwMode="auto">
          <a:xfrm>
            <a:off x="5969000" y="3492500"/>
            <a:ext cx="1498600" cy="546100"/>
            <a:chOff x="3760" y="2440"/>
            <a:chExt cx="944" cy="344"/>
          </a:xfrm>
        </p:grpSpPr>
        <p:sp>
          <p:nvSpPr>
            <p:cNvPr id="220176" name="Text Box 26"/>
            <p:cNvSpPr txBox="1">
              <a:spLocks noChangeArrowheads="1"/>
            </p:cNvSpPr>
            <p:nvPr/>
          </p:nvSpPr>
          <p:spPr bwMode="auto">
            <a:xfrm>
              <a:off x="4012" y="2496"/>
              <a:ext cx="69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endParaRPr lang="en-CA" altLang="en-US" sz="2000" i="0"/>
            </a:p>
          </p:txBody>
        </p:sp>
        <p:sp>
          <p:nvSpPr>
            <p:cNvPr id="220177" name="Text Box 27"/>
            <p:cNvSpPr txBox="1">
              <a:spLocks noChangeArrowheads="1"/>
            </p:cNvSpPr>
            <p:nvPr/>
          </p:nvSpPr>
          <p:spPr bwMode="auto">
            <a:xfrm>
              <a:off x="4080" y="2440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1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2 </a:t>
              </a:r>
              <a:endParaRPr lang="en-CA" altLang="en-US" sz="2000" i="0"/>
            </a:p>
          </p:txBody>
        </p:sp>
        <p:sp>
          <p:nvSpPr>
            <p:cNvPr id="220178" name="Rectangle 28"/>
            <p:cNvSpPr>
              <a:spLocks noChangeArrowheads="1"/>
            </p:cNvSpPr>
            <p:nvPr/>
          </p:nvSpPr>
          <p:spPr bwMode="auto">
            <a:xfrm>
              <a:off x="3760" y="2448"/>
              <a:ext cx="2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=</a:t>
              </a:r>
            </a:p>
          </p:txBody>
        </p:sp>
      </p:grpSp>
      <p:sp>
        <p:nvSpPr>
          <p:cNvPr id="146464" name="Text Box 32"/>
          <p:cNvSpPr txBox="1">
            <a:spLocks noChangeArrowheads="1"/>
          </p:cNvSpPr>
          <p:nvPr/>
        </p:nvSpPr>
        <p:spPr bwMode="auto">
          <a:xfrm>
            <a:off x="5148263" y="4270375"/>
            <a:ext cx="642937" cy="2282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/>
              <a:t>n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+</a:t>
            </a:r>
            <a:r>
              <a:rPr lang="en-US" altLang="en-US" sz="2400" baseline="30000"/>
              <a:t>n</a:t>
            </a:r>
            <a:r>
              <a:rPr lang="en-US" altLang="en-US" sz="2400" i="0"/>
              <a:t>/</a:t>
            </a:r>
            <a:r>
              <a:rPr lang="en-US" altLang="en-US" sz="2400" i="0" baseline="-25000"/>
              <a:t>2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+</a:t>
            </a:r>
            <a:r>
              <a:rPr lang="en-US" altLang="en-US" sz="2400" baseline="30000"/>
              <a:t>n</a:t>
            </a:r>
            <a:r>
              <a:rPr lang="en-US" altLang="en-US" sz="2400" i="0"/>
              <a:t>/</a:t>
            </a:r>
            <a:r>
              <a:rPr lang="en-US" altLang="en-US" sz="2400" i="0" baseline="-25000"/>
              <a:t>4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+</a:t>
            </a:r>
            <a:r>
              <a:rPr lang="en-US" altLang="en-US" sz="2400" baseline="30000"/>
              <a:t>n</a:t>
            </a:r>
            <a:r>
              <a:rPr lang="en-US" altLang="en-US" sz="2400" i="0"/>
              <a:t>/</a:t>
            </a:r>
            <a:r>
              <a:rPr lang="en-US" altLang="en-US" sz="2400" i="0" baseline="-25000"/>
              <a:t>8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…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+1</a:t>
            </a:r>
          </a:p>
        </p:txBody>
      </p:sp>
      <p:pic>
        <p:nvPicPr>
          <p:cNvPr id="220175" name="Picture 33" descr="02-18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8400" y="4114800"/>
            <a:ext cx="2413000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6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6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64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64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64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64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6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6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447" grpId="0" autoUpdateAnimBg="0"/>
      <p:bldP spid="146448" grpId="0" autoUpdateAnimBg="0"/>
      <p:bldP spid="146456" grpId="0" autoUpdateAnimBg="0"/>
      <p:bldP spid="146464" grpId="0" autoUpdateAnimBg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Text Box 2"/>
          <p:cNvSpPr txBox="1">
            <a:spLocks noChangeArrowheads="1"/>
          </p:cNvSpPr>
          <p:nvPr/>
        </p:nvSpPr>
        <p:spPr bwMode="auto">
          <a:xfrm>
            <a:off x="3032125" y="1989138"/>
            <a:ext cx="1212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21187" name="Rectangle 3"/>
          <p:cNvSpPr>
            <a:spLocks noChangeArrowheads="1"/>
          </p:cNvSpPr>
          <p:nvPr/>
        </p:nvSpPr>
        <p:spPr bwMode="auto">
          <a:xfrm>
            <a:off x="3763963" y="2392363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1188" name="Rectangle 4"/>
          <p:cNvSpPr>
            <a:spLocks noChangeArrowheads="1"/>
          </p:cNvSpPr>
          <p:nvPr/>
        </p:nvSpPr>
        <p:spPr bwMode="auto">
          <a:xfrm>
            <a:off x="4191000" y="2000250"/>
            <a:ext cx="2709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grpSp>
        <p:nvGrpSpPr>
          <p:cNvPr id="221189" name="Group 7"/>
          <p:cNvGrpSpPr>
            <a:grpSpLocks/>
          </p:cNvGrpSpPr>
          <p:nvPr/>
        </p:nvGrpSpPr>
        <p:grpSpPr bwMode="auto">
          <a:xfrm>
            <a:off x="1447800" y="1301750"/>
            <a:ext cx="6324600" cy="450850"/>
            <a:chOff x="3072" y="3360"/>
            <a:chExt cx="2352" cy="398"/>
          </a:xfrm>
        </p:grpSpPr>
        <p:sp>
          <p:nvSpPr>
            <p:cNvPr id="221197" name="Text Box 8"/>
            <p:cNvSpPr txBox="1">
              <a:spLocks noChangeArrowheads="1"/>
            </p:cNvSpPr>
            <p:nvPr/>
          </p:nvSpPr>
          <p:spPr bwMode="auto">
            <a:xfrm>
              <a:off x="3105" y="3408"/>
              <a:ext cx="69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000" i="0">
                <a:solidFill>
                  <a:srgbClr val="33CC33"/>
                </a:solidFill>
                <a:latin typeface="Tahoma" pitchFamily="34" charset="0"/>
              </a:endParaRPr>
            </a:p>
          </p:txBody>
        </p:sp>
        <p:sp>
          <p:nvSpPr>
            <p:cNvPr id="221198" name="Rectangle 9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21190" name="Line 10"/>
          <p:cNvSpPr>
            <a:spLocks noChangeShapeType="1"/>
          </p:cNvSpPr>
          <p:nvPr/>
        </p:nvSpPr>
        <p:spPr bwMode="auto">
          <a:xfrm flipH="1">
            <a:off x="76200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191" name="Rectangle 12"/>
          <p:cNvSpPr>
            <a:spLocks noChangeArrowheads="1"/>
          </p:cNvSpPr>
          <p:nvPr/>
        </p:nvSpPr>
        <p:spPr bwMode="auto">
          <a:xfrm>
            <a:off x="0" y="4678363"/>
            <a:ext cx="2768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Expected Time:</a:t>
            </a:r>
          </a:p>
        </p:txBody>
      </p:sp>
      <p:sp>
        <p:nvSpPr>
          <p:cNvPr id="221192" name="Text Box 14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147471" name="Text Box 15"/>
          <p:cNvSpPr txBox="1">
            <a:spLocks noChangeArrowheads="1"/>
          </p:cNvSpPr>
          <p:nvPr/>
        </p:nvSpPr>
        <p:spPr bwMode="auto">
          <a:xfrm>
            <a:off x="3048000" y="3382963"/>
            <a:ext cx="38623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1194" name="Rectangle 16"/>
          <p:cNvSpPr>
            <a:spLocks noChangeArrowheads="1"/>
          </p:cNvSpPr>
          <p:nvPr/>
        </p:nvSpPr>
        <p:spPr bwMode="auto">
          <a:xfrm>
            <a:off x="76200" y="3382963"/>
            <a:ext cx="2249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Worst Time:</a:t>
            </a:r>
          </a:p>
        </p:txBody>
      </p:sp>
      <p:sp>
        <p:nvSpPr>
          <p:cNvPr id="147473" name="Rectangle 17"/>
          <p:cNvSpPr>
            <a:spLocks noChangeArrowheads="1"/>
          </p:cNvSpPr>
          <p:nvPr/>
        </p:nvSpPr>
        <p:spPr bwMode="auto">
          <a:xfrm>
            <a:off x="3886200" y="3886200"/>
            <a:ext cx="4318000" cy="222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cs typeface="Times New Roman" pitchFamily="18" charset="0"/>
              </a:rPr>
              <a:t>≈</a:t>
            </a:r>
            <a:r>
              <a:rPr lang="en-US" altLang="en-US" sz="2800" i="0"/>
              <a:t> </a:t>
            </a:r>
            <a:r>
              <a:rPr lang="en-US" altLang="en-US" sz="2800"/>
              <a:t>n</a:t>
            </a:r>
            <a:r>
              <a:rPr lang="en-US" altLang="en-US" sz="2800" i="0"/>
              <a:t>+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-1)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/>
              <a:t>n</a:t>
            </a:r>
            <a:r>
              <a:rPr lang="en-US" altLang="en-US" sz="2800" i="0"/>
              <a:t>+(</a:t>
            </a:r>
            <a:r>
              <a:rPr lang="en-US" altLang="en-US" sz="2800"/>
              <a:t>n</a:t>
            </a:r>
            <a:r>
              <a:rPr lang="en-US" altLang="en-US" sz="2800" i="0"/>
              <a:t>-1)+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-2)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/>
              <a:t>n</a:t>
            </a:r>
            <a:r>
              <a:rPr lang="en-US" altLang="en-US" sz="2800" i="0"/>
              <a:t>+(</a:t>
            </a:r>
            <a:r>
              <a:rPr lang="en-US" altLang="en-US" sz="2800"/>
              <a:t>n</a:t>
            </a:r>
            <a:r>
              <a:rPr lang="en-US" altLang="en-US" sz="2800" i="0"/>
              <a:t>-1)+(</a:t>
            </a:r>
            <a:r>
              <a:rPr lang="en-US" altLang="en-US" sz="2800"/>
              <a:t>n</a:t>
            </a:r>
            <a:r>
              <a:rPr lang="en-US" altLang="en-US" sz="2800" i="0"/>
              <a:t>-2)+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-3)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/>
              <a:t>n</a:t>
            </a:r>
            <a:r>
              <a:rPr lang="en-US" altLang="en-US" sz="2800" i="0"/>
              <a:t>+(</a:t>
            </a:r>
            <a:r>
              <a:rPr lang="en-US" altLang="en-US" sz="2800"/>
              <a:t>n</a:t>
            </a:r>
            <a:r>
              <a:rPr lang="en-US" altLang="en-US" sz="2800" i="0"/>
              <a:t>-1)+(</a:t>
            </a:r>
            <a:r>
              <a:rPr lang="en-US" altLang="en-US" sz="2800"/>
              <a:t>n</a:t>
            </a:r>
            <a:r>
              <a:rPr lang="en-US" altLang="en-US" sz="2800" i="0"/>
              <a:t>-2)+(</a:t>
            </a:r>
            <a:r>
              <a:rPr lang="en-US" altLang="en-US" sz="2800"/>
              <a:t>n</a:t>
            </a:r>
            <a:r>
              <a:rPr lang="en-US" altLang="en-US" sz="2800" i="0"/>
              <a:t>-3)+…+1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 baseline="30000"/>
              <a:t>2</a:t>
            </a:r>
            <a:r>
              <a:rPr lang="en-US" altLang="en-US" sz="2800" i="0"/>
              <a:t>)</a:t>
            </a:r>
          </a:p>
        </p:txBody>
      </p:sp>
      <p:sp>
        <p:nvSpPr>
          <p:cNvPr id="221196" name="Rectangle 18"/>
          <p:cNvSpPr>
            <a:spLocks noChangeArrowheads="1"/>
          </p:cNvSpPr>
          <p:nvPr/>
        </p:nvSpPr>
        <p:spPr bwMode="auto">
          <a:xfrm>
            <a:off x="76200" y="1981200"/>
            <a:ext cx="1979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Best Time: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7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7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74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74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74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74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7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7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7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7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7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7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471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Text Box 2"/>
          <p:cNvSpPr txBox="1">
            <a:spLocks noChangeArrowheads="1"/>
          </p:cNvSpPr>
          <p:nvPr/>
        </p:nvSpPr>
        <p:spPr bwMode="auto">
          <a:xfrm>
            <a:off x="3032125" y="1989138"/>
            <a:ext cx="1212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22211" name="Rectangle 3"/>
          <p:cNvSpPr>
            <a:spLocks noChangeArrowheads="1"/>
          </p:cNvSpPr>
          <p:nvPr/>
        </p:nvSpPr>
        <p:spPr bwMode="auto">
          <a:xfrm>
            <a:off x="3763963" y="2392363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2212" name="Rectangle 4"/>
          <p:cNvSpPr>
            <a:spLocks noChangeArrowheads="1"/>
          </p:cNvSpPr>
          <p:nvPr/>
        </p:nvSpPr>
        <p:spPr bwMode="auto">
          <a:xfrm>
            <a:off x="4191000" y="2000250"/>
            <a:ext cx="2709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34501" name="Text Box 5"/>
          <p:cNvSpPr txBox="1">
            <a:spLocks noChangeArrowheads="1"/>
          </p:cNvSpPr>
          <p:nvPr/>
        </p:nvSpPr>
        <p:spPr bwMode="auto">
          <a:xfrm>
            <a:off x="3048000" y="4648200"/>
            <a:ext cx="39036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 i="0" baseline="30000"/>
              <a:t>2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/>
              <a:t>n</a:t>
            </a:r>
            <a:r>
              <a:rPr lang="en-US" altLang="en-US" i="0"/>
              <a:t>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grpSp>
        <p:nvGrpSpPr>
          <p:cNvPr id="222214" name="Group 6"/>
          <p:cNvGrpSpPr>
            <a:grpSpLocks/>
          </p:cNvGrpSpPr>
          <p:nvPr/>
        </p:nvGrpSpPr>
        <p:grpSpPr bwMode="auto">
          <a:xfrm>
            <a:off x="1447800" y="1301750"/>
            <a:ext cx="6324600" cy="450850"/>
            <a:chOff x="3072" y="3360"/>
            <a:chExt cx="2352" cy="398"/>
          </a:xfrm>
        </p:grpSpPr>
        <p:sp>
          <p:nvSpPr>
            <p:cNvPr id="222223" name="Text Box 7"/>
            <p:cNvSpPr txBox="1">
              <a:spLocks noChangeArrowheads="1"/>
            </p:cNvSpPr>
            <p:nvPr/>
          </p:nvSpPr>
          <p:spPr bwMode="auto">
            <a:xfrm>
              <a:off x="3105" y="3408"/>
              <a:ext cx="69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000" i="0">
                <a:solidFill>
                  <a:srgbClr val="33CC33"/>
                </a:solidFill>
                <a:latin typeface="Tahoma" pitchFamily="34" charset="0"/>
              </a:endParaRPr>
            </a:p>
          </p:txBody>
        </p:sp>
        <p:sp>
          <p:nvSpPr>
            <p:cNvPr id="222224" name="Rectangle 8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22215" name="Line 9"/>
          <p:cNvSpPr>
            <a:spLocks noChangeShapeType="1"/>
          </p:cNvSpPr>
          <p:nvPr/>
        </p:nvSpPr>
        <p:spPr bwMode="auto">
          <a:xfrm flipH="1">
            <a:off x="57912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2216" name="Rectangle 10"/>
          <p:cNvSpPr>
            <a:spLocks noChangeArrowheads="1"/>
          </p:cNvSpPr>
          <p:nvPr/>
        </p:nvSpPr>
        <p:spPr bwMode="auto">
          <a:xfrm>
            <a:off x="0" y="4678363"/>
            <a:ext cx="2768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Expected Time:</a:t>
            </a:r>
          </a:p>
        </p:txBody>
      </p:sp>
      <p:sp>
        <p:nvSpPr>
          <p:cNvPr id="234507" name="Rectangle 11"/>
          <p:cNvSpPr>
            <a:spLocks noChangeArrowheads="1"/>
          </p:cNvSpPr>
          <p:nvPr/>
        </p:nvSpPr>
        <p:spPr bwMode="auto">
          <a:xfrm>
            <a:off x="3810000" y="5075238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2218" name="Text Box 12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22219" name="Text Box 13"/>
          <p:cNvSpPr txBox="1">
            <a:spLocks noChangeArrowheads="1"/>
          </p:cNvSpPr>
          <p:nvPr/>
        </p:nvSpPr>
        <p:spPr bwMode="auto">
          <a:xfrm>
            <a:off x="3027363" y="3382963"/>
            <a:ext cx="38623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2220" name="Rectangle 14"/>
          <p:cNvSpPr>
            <a:spLocks noChangeArrowheads="1"/>
          </p:cNvSpPr>
          <p:nvPr/>
        </p:nvSpPr>
        <p:spPr bwMode="auto">
          <a:xfrm>
            <a:off x="76200" y="3382963"/>
            <a:ext cx="2249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Worst Time:</a:t>
            </a:r>
          </a:p>
        </p:txBody>
      </p:sp>
      <p:sp>
        <p:nvSpPr>
          <p:cNvPr id="222221" name="Rectangle 15"/>
          <p:cNvSpPr>
            <a:spLocks noChangeArrowheads="1"/>
          </p:cNvSpPr>
          <p:nvPr/>
        </p:nvSpPr>
        <p:spPr bwMode="auto">
          <a:xfrm>
            <a:off x="3876675" y="3840163"/>
            <a:ext cx="1422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 baseline="30000"/>
              <a:t>2</a:t>
            </a:r>
            <a:r>
              <a:rPr lang="en-US" altLang="en-US" i="0"/>
              <a:t>)</a:t>
            </a:r>
          </a:p>
        </p:txBody>
      </p:sp>
      <p:sp>
        <p:nvSpPr>
          <p:cNvPr id="222222" name="Rectangle 16"/>
          <p:cNvSpPr>
            <a:spLocks noChangeArrowheads="1"/>
          </p:cNvSpPr>
          <p:nvPr/>
        </p:nvSpPr>
        <p:spPr bwMode="auto">
          <a:xfrm>
            <a:off x="76200" y="1981200"/>
            <a:ext cx="1979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Best Time: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501" grpId="0"/>
      <p:bldP spid="234507" grpId="0" autoUpdateAnimBg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7" descr="Related image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0" y="1280661"/>
            <a:ext cx="4483200" cy="288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4" name="Picture 2" descr="Image result for normal distribution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92000" y="3948183"/>
            <a:ext cx="5760000" cy="288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Image result for random algorithms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399" y="1352549"/>
            <a:ext cx="2740965" cy="2880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</p:spTree>
    <p:extLst>
      <p:ext uri="{BB962C8B-B14F-4D97-AF65-F5344CB8AC3E}">
        <p14:creationId xmlns:p14="http://schemas.microsoft.com/office/powerpoint/2010/main" val="544307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3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pic>
        <p:nvPicPr>
          <p:cNvPr id="31" name="Picture 5" descr="j011617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" name="AutoShape 8"/>
          <p:cNvSpPr>
            <a:spLocks noChangeArrowheads="1"/>
          </p:cNvSpPr>
          <p:nvPr/>
        </p:nvSpPr>
        <p:spPr bwMode="auto">
          <a:xfrm>
            <a:off x="1295400" y="2061210"/>
            <a:ext cx="7543800" cy="2743200"/>
          </a:xfrm>
          <a:prstGeom prst="wedgeRectCallout">
            <a:avLst>
              <a:gd name="adj1" fmla="val -43829"/>
              <a:gd name="adj2" fmla="val 61438"/>
            </a:avLst>
          </a:prstGeom>
          <a:noFill/>
          <a:ln w="127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Suppose there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 are </a:t>
            </a:r>
            <a:r>
              <a:rPr lang="en-US" altLang="en-US" sz="2800" i="0" dirty="0">
                <a:solidFill>
                  <a:srgbClr val="FFFFFF"/>
                </a:solidFill>
              </a:rPr>
              <a:t>n doors.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Half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 are promised to have prizes.</a:t>
            </a:r>
          </a:p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noProof="0" dirty="0">
                <a:solidFill>
                  <a:srgbClr val="FFFFFF"/>
                </a:solidFill>
              </a:rPr>
              <a:t>The algorithm </a:t>
            </a:r>
            <a:r>
              <a:rPr lang="en-US" altLang="en-US" sz="2800" dirty="0">
                <a:solidFill>
                  <a:srgbClr val="00FFFF"/>
                </a:solidFill>
              </a:rPr>
              <a:t>A</a:t>
            </a:r>
            <a:r>
              <a:rPr lang="en-US" altLang="en-US" sz="2800" i="0" dirty="0">
                <a:solidFill>
                  <a:srgbClr val="FFFFFF"/>
                </a:solidFill>
              </a:rPr>
              <a:t> </a:t>
            </a:r>
            <a:r>
              <a:rPr lang="en-US" altLang="en-US" sz="2800" i="0" noProof="0" dirty="0">
                <a:solidFill>
                  <a:srgbClr val="FFFFFF"/>
                </a:solidFill>
              </a:rPr>
              <a:t>specifies which doors are opened.</a:t>
            </a:r>
          </a:p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noProof="0" dirty="0">
                <a:solidFill>
                  <a:srgbClr val="FFFFFF"/>
                </a:solidFill>
              </a:rPr>
              <a:t>The input </a:t>
            </a:r>
            <a:r>
              <a:rPr lang="en-US" altLang="en-US" sz="2800" dirty="0">
                <a:solidFill>
                  <a:srgbClr val="FF0000"/>
                </a:solidFill>
              </a:rPr>
              <a:t>I</a:t>
            </a:r>
            <a:r>
              <a:rPr lang="en-US" altLang="en-US" sz="2800" i="0" dirty="0">
                <a:solidFill>
                  <a:srgbClr val="FF0000"/>
                </a:solidFill>
              </a:rPr>
              <a:t> </a:t>
            </a:r>
            <a:r>
              <a:rPr lang="en-US" altLang="en-US" sz="2800" i="0" noProof="0" dirty="0">
                <a:solidFill>
                  <a:srgbClr val="FFFFFF"/>
                </a:solidFill>
              </a:rPr>
              <a:t>specifies which doors have prizes.</a:t>
            </a:r>
          </a:p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kumimoji="0" lang="en-US" altLang="en-US" sz="2800" b="0" i="0" u="none" strike="noStrike" kern="1200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The</a:t>
            </a:r>
            <a:r>
              <a:rPr kumimoji="0" lang="en-US" altLang="en-US" sz="2800" b="0" i="0" u="none" strike="noStrike" kern="1200" cap="none" spc="0" normalizeH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 adversary, knowing your algorithm,</a:t>
            </a:r>
            <a:endParaRPr lang="en-US" altLang="en-US" sz="2800" i="0" dirty="0">
              <a:solidFill>
                <a:srgbClr val="FFFFFF"/>
              </a:solidFill>
            </a:endParaRPr>
          </a:p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kumimoji="0" lang="en-US" altLang="en-US" sz="2800" b="0" i="0" u="none" strike="noStrike" kern="1200" cap="none" spc="0" normalizeH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gives you the worst case input.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+mn-cs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-228600" y="533400"/>
            <a:ext cx="9621044" cy="533400"/>
            <a:chOff x="-228600" y="533400"/>
            <a:chExt cx="9621044" cy="533400"/>
          </a:xfrm>
        </p:grpSpPr>
        <p:grpSp>
          <p:nvGrpSpPr>
            <p:cNvPr id="5" name="Group 4"/>
            <p:cNvGrpSpPr/>
            <p:nvPr/>
          </p:nvGrpSpPr>
          <p:grpSpPr>
            <a:xfrm>
              <a:off x="-228600" y="533400"/>
              <a:ext cx="6010275" cy="533400"/>
              <a:chOff x="619125" y="838200"/>
              <a:chExt cx="7762875" cy="1085850"/>
            </a:xfrm>
          </p:grpSpPr>
          <p:pic>
            <p:nvPicPr>
              <p:cNvPr id="1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75057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1" name="Group 10"/>
              <p:cNvGrpSpPr/>
              <p:nvPr/>
            </p:nvGrpSpPr>
            <p:grpSpPr>
              <a:xfrm>
                <a:off x="68865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2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" name="Rectangle 12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59055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5" name="Group 14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7" name="Rectangle 1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9" name="Group 18"/>
              <p:cNvGrpSpPr/>
              <p:nvPr/>
            </p:nvGrpSpPr>
            <p:grpSpPr>
              <a:xfrm>
                <a:off x="5329238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2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21" name="Rectangle 2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2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3" name="Group 22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2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25" name="Rectangle 2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26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27" name="Group 26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2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29" name="Rectangle 2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33" name="Group 32"/>
            <p:cNvGrpSpPr/>
            <p:nvPr/>
          </p:nvGrpSpPr>
          <p:grpSpPr>
            <a:xfrm>
              <a:off x="5867400" y="533400"/>
              <a:ext cx="3525044" cy="533400"/>
              <a:chOff x="619125" y="838200"/>
              <a:chExt cx="4552950" cy="1085850"/>
            </a:xfrm>
          </p:grpSpPr>
          <p:grpSp>
            <p:nvGrpSpPr>
              <p:cNvPr id="37" name="Group 36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5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51" name="Rectangle 5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3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4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41" name="Group 40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4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7" name="Rectangle 4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4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43" name="Group 42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4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45" name="Rectangle 4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750954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222" name="AutoShape 38"/>
          <p:cNvSpPr>
            <a:spLocks noChangeArrowheads="1"/>
          </p:cNvSpPr>
          <p:nvPr/>
        </p:nvSpPr>
        <p:spPr bwMode="auto">
          <a:xfrm>
            <a:off x="1347788" y="2093911"/>
            <a:ext cx="6196012" cy="606419"/>
          </a:xfrm>
          <a:prstGeom prst="wedgeRoundRectCallout">
            <a:avLst>
              <a:gd name="adj1" fmla="val 61194"/>
              <a:gd name="adj2" fmla="val 792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have an algorithm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I claim works.</a:t>
            </a:r>
          </a:p>
        </p:txBody>
      </p:sp>
      <p:sp>
        <p:nvSpPr>
          <p:cNvPr id="327691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grpSp>
        <p:nvGrpSpPr>
          <p:cNvPr id="44" name="Group 5"/>
          <p:cNvGrpSpPr>
            <a:grpSpLocks/>
          </p:cNvGrpSpPr>
          <p:nvPr/>
        </p:nvGrpSpPr>
        <p:grpSpPr bwMode="auto">
          <a:xfrm flipH="1">
            <a:off x="8229600" y="2286000"/>
            <a:ext cx="722834" cy="931559"/>
            <a:chOff x="2013" y="2206"/>
            <a:chExt cx="679" cy="1010"/>
          </a:xfrm>
        </p:grpSpPr>
        <p:sp>
          <p:nvSpPr>
            <p:cNvPr id="45" name="Freeform 6"/>
            <p:cNvSpPr>
              <a:spLocks/>
            </p:cNvSpPr>
            <p:nvPr/>
          </p:nvSpPr>
          <p:spPr bwMode="auto">
            <a:xfrm rot="4483878">
              <a:off x="2407" y="2307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47" name="Group 7"/>
            <p:cNvGrpSpPr>
              <a:grpSpLocks/>
            </p:cNvGrpSpPr>
            <p:nvPr/>
          </p:nvGrpSpPr>
          <p:grpSpPr bwMode="auto">
            <a:xfrm>
              <a:off x="2013" y="2206"/>
              <a:ext cx="339" cy="1010"/>
              <a:chOff x="240" y="2880"/>
              <a:chExt cx="339" cy="1010"/>
            </a:xfrm>
          </p:grpSpPr>
          <p:sp>
            <p:nvSpPr>
              <p:cNvPr id="48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0 h 1160"/>
                  <a:gd name="T18" fmla="*/ 0 w 383"/>
                  <a:gd name="T19" fmla="*/ 0 h 1160"/>
                  <a:gd name="T20" fmla="*/ 0 w 383"/>
                  <a:gd name="T21" fmla="*/ 0 h 1160"/>
                  <a:gd name="T22" fmla="*/ 0 w 383"/>
                  <a:gd name="T23" fmla="*/ 0 h 1160"/>
                  <a:gd name="T24" fmla="*/ 0 w 383"/>
                  <a:gd name="T25" fmla="*/ 0 h 1160"/>
                  <a:gd name="T26" fmla="*/ 0 w 383"/>
                  <a:gd name="T27" fmla="*/ 0 h 1160"/>
                  <a:gd name="T28" fmla="*/ 0 w 383"/>
                  <a:gd name="T29" fmla="*/ 0 h 1160"/>
                  <a:gd name="T30" fmla="*/ 0 w 383"/>
                  <a:gd name="T31" fmla="*/ 0 h 1160"/>
                  <a:gd name="T32" fmla="*/ 0 w 383"/>
                  <a:gd name="T33" fmla="*/ 0 h 1160"/>
                  <a:gd name="T34" fmla="*/ 0 w 383"/>
                  <a:gd name="T35" fmla="*/ 0 h 1160"/>
                  <a:gd name="T36" fmla="*/ 0 w 383"/>
                  <a:gd name="T37" fmla="*/ 0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0 h 1027"/>
                  <a:gd name="T20" fmla="*/ 0 w 461"/>
                  <a:gd name="T21" fmla="*/ 0 h 1027"/>
                  <a:gd name="T22" fmla="*/ 0 w 461"/>
                  <a:gd name="T23" fmla="*/ 0 h 1027"/>
                  <a:gd name="T24" fmla="*/ 0 w 461"/>
                  <a:gd name="T25" fmla="*/ 0 h 1027"/>
                  <a:gd name="T26" fmla="*/ 0 w 461"/>
                  <a:gd name="T27" fmla="*/ 0 h 1027"/>
                  <a:gd name="T28" fmla="*/ 0 w 461"/>
                  <a:gd name="T29" fmla="*/ 0 h 1027"/>
                  <a:gd name="T30" fmla="*/ 0 w 461"/>
                  <a:gd name="T31" fmla="*/ 0 h 1027"/>
                  <a:gd name="T32" fmla="*/ 0 w 461"/>
                  <a:gd name="T33" fmla="*/ 0 h 1027"/>
                  <a:gd name="T34" fmla="*/ 0 w 461"/>
                  <a:gd name="T35" fmla="*/ 0 h 1027"/>
                  <a:gd name="T36" fmla="*/ 0 w 461"/>
                  <a:gd name="T37" fmla="*/ 0 h 1027"/>
                  <a:gd name="T38" fmla="*/ 0 w 461"/>
                  <a:gd name="T39" fmla="*/ 0 h 1027"/>
                  <a:gd name="T40" fmla="*/ 0 w 461"/>
                  <a:gd name="T41" fmla="*/ 0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Rounded MT Bold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6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3"/>
          <p:cNvGrpSpPr/>
          <p:nvPr/>
        </p:nvGrpSpPr>
        <p:grpSpPr>
          <a:xfrm>
            <a:off x="1065213" y="990600"/>
            <a:ext cx="8993187" cy="1011236"/>
            <a:chOff x="1065213" y="990600"/>
            <a:chExt cx="8993187" cy="1011236"/>
          </a:xfrm>
        </p:grpSpPr>
        <p:grpSp>
          <p:nvGrpSpPr>
            <p:cNvPr id="2" name="Group 1"/>
            <p:cNvGrpSpPr/>
            <p:nvPr/>
          </p:nvGrpSpPr>
          <p:grpSpPr>
            <a:xfrm>
              <a:off x="1066800" y="1447800"/>
              <a:ext cx="3166215" cy="554036"/>
              <a:chOff x="1066800" y="1335089"/>
              <a:chExt cx="3166215" cy="554036"/>
            </a:xfrm>
          </p:grpSpPr>
          <p:sp>
            <p:nvSpPr>
              <p:cNvPr id="327692" name="Rectangle 2"/>
              <p:cNvSpPr>
                <a:spLocks noChangeArrowheads="1"/>
              </p:cNvSpPr>
              <p:nvPr/>
            </p:nvSpPr>
            <p:spPr bwMode="auto">
              <a:xfrm>
                <a:off x="2547938" y="1335090"/>
                <a:ext cx="1685077" cy="5539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(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)=P(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)</a:t>
                </a:r>
              </a:p>
            </p:txBody>
          </p:sp>
          <p:sp>
            <p:nvSpPr>
              <p:cNvPr id="327693" name="Rectangle 2"/>
              <p:cNvSpPr>
                <a:spLocks noChangeArrowheads="1"/>
              </p:cNvSpPr>
              <p:nvPr/>
            </p:nvSpPr>
            <p:spPr bwMode="auto">
              <a:xfrm>
                <a:off x="1811338" y="1335089"/>
                <a:ext cx="682625" cy="55403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Symbol" pitchFamily="18" charset="2"/>
                    <a:ea typeface="+mn-ea"/>
                    <a:cs typeface="+mn-cs"/>
                  </a:rPr>
                  <a:t>"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,</a:t>
                </a:r>
              </a:p>
            </p:txBody>
          </p:sp>
          <p:sp>
            <p:nvSpPr>
              <p:cNvPr id="327694" name="Rectangle 2"/>
              <p:cNvSpPr>
                <a:spLocks noChangeArrowheads="1"/>
              </p:cNvSpPr>
              <p:nvPr/>
            </p:nvSpPr>
            <p:spPr bwMode="auto">
              <a:xfrm>
                <a:off x="1066800" y="1335089"/>
                <a:ext cx="728084" cy="55399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Symbol" pitchFamily="18" charset="2"/>
                    <a:ea typeface="+mn-ea"/>
                    <a:cs typeface="+mn-cs"/>
                  </a:rPr>
                  <a:t>$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  <a:r>
                  <a:rPr kumimoji="0" lang="en-US" altLang="en-US" sz="3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,</a:t>
                </a:r>
              </a:p>
            </p:txBody>
          </p:sp>
        </p:grpSp>
        <p:sp>
          <p:nvSpPr>
            <p:cNvPr id="94" name="Rectangle 44"/>
            <p:cNvSpPr>
              <a:spLocks noChangeArrowheads="1"/>
            </p:cNvSpPr>
            <p:nvPr/>
          </p:nvSpPr>
          <p:spPr bwMode="auto">
            <a:xfrm>
              <a:off x="1065213" y="990600"/>
              <a:ext cx="8993187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Problem </a:t>
              </a:r>
              <a:r>
                <a:rPr kumimoji="0" lang="en-US" alt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is 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computable </a:t>
              </a:r>
              <a:r>
                <a:rPr kumimoji="0" lang="en-US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2F2F2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if </a:t>
              </a:r>
            </a:p>
          </p:txBody>
        </p:sp>
        <p:sp>
          <p:nvSpPr>
            <p:cNvPr id="3" name="Rectangle 2"/>
            <p:cNvSpPr/>
            <p:nvPr/>
          </p:nvSpPr>
          <p:spPr>
            <a:xfrm>
              <a:off x="4203526" y="1396652"/>
              <a:ext cx="2888804" cy="553998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&amp;</a:t>
              </a:r>
              <a:r>
                <a:rPr kumimoji="0" lang="en-US" altLang="en-US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Time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 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/>
                </a:rPr>
                <a:t>≤ T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</a:t>
              </a:r>
            </a:p>
          </p:txBody>
        </p:sp>
      </p:grpSp>
      <p:grpSp>
        <p:nvGrpSpPr>
          <p:cNvPr id="62" name="Group 21"/>
          <p:cNvGrpSpPr>
            <a:grpSpLocks/>
          </p:cNvGrpSpPr>
          <p:nvPr/>
        </p:nvGrpSpPr>
        <p:grpSpPr bwMode="auto">
          <a:xfrm>
            <a:off x="-228600" y="2730500"/>
            <a:ext cx="960650" cy="1689100"/>
            <a:chOff x="4560" y="1645"/>
            <a:chExt cx="849" cy="1475"/>
          </a:xfrm>
        </p:grpSpPr>
        <p:grpSp>
          <p:nvGrpSpPr>
            <p:cNvPr id="63" name="Group 22"/>
            <p:cNvGrpSpPr>
              <a:grpSpLocks/>
            </p:cNvGrpSpPr>
            <p:nvPr/>
          </p:nvGrpSpPr>
          <p:grpSpPr bwMode="auto">
            <a:xfrm>
              <a:off x="4560" y="2056"/>
              <a:ext cx="849" cy="1064"/>
              <a:chOff x="2593" y="1179"/>
              <a:chExt cx="849" cy="1064"/>
            </a:xfrm>
          </p:grpSpPr>
          <p:sp>
            <p:nvSpPr>
              <p:cNvPr id="72" name="Freeform 23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" name="Freeform 24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" name="Freeform 25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" name="Freeform 26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" name="Freeform 27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Freeform 28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6" name="Freeform 29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64" name="Group 30"/>
            <p:cNvGrpSpPr>
              <a:grpSpLocks/>
            </p:cNvGrpSpPr>
            <p:nvPr/>
          </p:nvGrpSpPr>
          <p:grpSpPr bwMode="auto">
            <a:xfrm>
              <a:off x="4703" y="1645"/>
              <a:ext cx="230" cy="1456"/>
              <a:chOff x="2720" y="768"/>
              <a:chExt cx="230" cy="1456"/>
            </a:xfrm>
          </p:grpSpPr>
          <p:sp>
            <p:nvSpPr>
              <p:cNvPr id="70" name="Freeform 31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" name="Freeform 32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65" name="Group 33"/>
            <p:cNvGrpSpPr>
              <a:grpSpLocks/>
            </p:cNvGrpSpPr>
            <p:nvPr/>
          </p:nvGrpSpPr>
          <p:grpSpPr bwMode="auto">
            <a:xfrm>
              <a:off x="5125" y="2204"/>
              <a:ext cx="77" cy="68"/>
              <a:chOff x="1747" y="2620"/>
              <a:chExt cx="44" cy="73"/>
            </a:xfrm>
          </p:grpSpPr>
          <p:sp>
            <p:nvSpPr>
              <p:cNvPr id="66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1721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1741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1743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1763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156" name="Picture 5" descr="j011617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7" name="Group 156"/>
          <p:cNvGrpSpPr/>
          <p:nvPr/>
        </p:nvGrpSpPr>
        <p:grpSpPr>
          <a:xfrm>
            <a:off x="-228600" y="533400"/>
            <a:ext cx="9621044" cy="533400"/>
            <a:chOff x="-228600" y="533400"/>
            <a:chExt cx="9621044" cy="533400"/>
          </a:xfrm>
        </p:grpSpPr>
        <p:grpSp>
          <p:nvGrpSpPr>
            <p:cNvPr id="158" name="Group 157"/>
            <p:cNvGrpSpPr/>
            <p:nvPr/>
          </p:nvGrpSpPr>
          <p:grpSpPr>
            <a:xfrm>
              <a:off x="-228600" y="533400"/>
              <a:ext cx="6010275" cy="533400"/>
              <a:chOff x="619125" y="838200"/>
              <a:chExt cx="7762875" cy="1085850"/>
            </a:xfrm>
          </p:grpSpPr>
          <p:pic>
            <p:nvPicPr>
              <p:cNvPr id="17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75057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73" name="Group 172"/>
              <p:cNvGrpSpPr/>
              <p:nvPr/>
            </p:nvGrpSpPr>
            <p:grpSpPr>
              <a:xfrm>
                <a:off x="68865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9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91" name="Rectangle 19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7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59055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75" name="Group 174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8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89" name="Rectangle 18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76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77" name="Group 176"/>
              <p:cNvGrpSpPr/>
              <p:nvPr/>
            </p:nvGrpSpPr>
            <p:grpSpPr>
              <a:xfrm>
                <a:off x="5329238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8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87" name="Rectangle 18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7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79" name="Group 178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8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85" name="Rectangle 18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8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81" name="Group 180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82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83" name="Rectangle 182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159" name="Group 158"/>
            <p:cNvGrpSpPr/>
            <p:nvPr/>
          </p:nvGrpSpPr>
          <p:grpSpPr>
            <a:xfrm>
              <a:off x="5867400" y="533400"/>
              <a:ext cx="3525044" cy="533400"/>
              <a:chOff x="619125" y="838200"/>
              <a:chExt cx="4552950" cy="1085850"/>
            </a:xfrm>
          </p:grpSpPr>
          <p:grpSp>
            <p:nvGrpSpPr>
              <p:cNvPr id="160" name="Group 159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7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71" name="Rectangle 17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61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6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63" name="Group 162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69" name="Rectangle 16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6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65" name="Group 164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67" name="Rectangle 16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</p:grpSp>
      <p:sp>
        <p:nvSpPr>
          <p:cNvPr id="82" name="AutoShape 40">
            <a:extLst>
              <a:ext uri="{FF2B5EF4-FFF2-40B4-BE49-F238E27FC236}">
                <a16:creationId xmlns:a16="http://schemas.microsoft.com/office/drawing/2014/main" id="{2B709D31-79AC-46DF-A94B-FB2524BB6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2838149"/>
            <a:ext cx="6781800" cy="1505251"/>
          </a:xfrm>
          <a:prstGeom prst="wedgeRoundRectCallout">
            <a:avLst>
              <a:gd name="adj1" fmla="val -56117"/>
              <a:gd name="adj2" fmla="val 1413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I know which doors you choose.</a:t>
            </a:r>
          </a:p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My input </a:t>
            </a:r>
            <a:r>
              <a:rPr lang="en-US" altLang="en-US" sz="2800" dirty="0">
                <a:solidFill>
                  <a:srgbClr val="FF0000"/>
                </a:solidFill>
              </a:rPr>
              <a:t>I</a:t>
            </a:r>
            <a:r>
              <a:rPr lang="en-US" altLang="en-US" sz="2800" i="0" dirty="0">
                <a:solidFill>
                  <a:srgbClr val="FF0000"/>
                </a:solidFill>
              </a:rPr>
              <a:t> </a:t>
            </a:r>
            <a:r>
              <a:rPr lang="en-US" altLang="en-US" sz="2800" i="0" dirty="0">
                <a:solidFill>
                  <a:srgbClr val="FFFFFF"/>
                </a:solidFill>
              </a:rPr>
              <a:t>puts no prizes </a:t>
            </a:r>
          </a:p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behind the first n/2 doors you look in.</a:t>
            </a:r>
          </a:p>
        </p:txBody>
      </p:sp>
      <p:sp>
        <p:nvSpPr>
          <p:cNvPr id="83" name="AutoShape 39">
            <a:extLst>
              <a:ext uri="{FF2B5EF4-FFF2-40B4-BE49-F238E27FC236}">
                <a16:creationId xmlns:a16="http://schemas.microsoft.com/office/drawing/2014/main" id="{A0603AE8-4E0E-4CE1-AADC-D1C48B9D51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30031" y="4419600"/>
            <a:ext cx="2108769" cy="533400"/>
          </a:xfrm>
          <a:prstGeom prst="wedgeRoundRectCallout">
            <a:avLst>
              <a:gd name="adj1" fmla="val 36424"/>
              <a:gd name="adj2" fmla="val -7858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Oh dear.</a:t>
            </a:r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09AE7BE7-1AC1-4B25-A300-232E73AA829D}"/>
              </a:ext>
            </a:extLst>
          </p:cNvPr>
          <p:cNvSpPr/>
          <p:nvPr/>
        </p:nvSpPr>
        <p:spPr>
          <a:xfrm>
            <a:off x="6645100" y="1384012"/>
            <a:ext cx="1433406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i="1" dirty="0">
                <a:solidFill>
                  <a:srgbClr val="FFC000"/>
                </a:solidFill>
                <a:latin typeface="Times New Roman"/>
                <a:cs typeface="Times New Roman"/>
              </a:rPr>
              <a:t>=</a:t>
            </a:r>
            <a:r>
              <a:rPr lang="en-US" altLang="en-US" i="1" baseline="30000" dirty="0">
                <a:solidFill>
                  <a:srgbClr val="FFC000"/>
                </a:solidFill>
                <a:latin typeface="Times New Roman"/>
                <a:cs typeface="Times New Roman"/>
              </a:rPr>
              <a:t>n</a:t>
            </a:r>
            <a:r>
              <a:rPr lang="en-US" altLang="en-US" i="1" dirty="0">
                <a:solidFill>
                  <a:srgbClr val="FFC000"/>
                </a:solidFill>
                <a:latin typeface="Times New Roman"/>
                <a:cs typeface="Times New Roman"/>
              </a:rPr>
              <a:t>/</a:t>
            </a:r>
            <a:r>
              <a:rPr lang="en-US" altLang="en-US" i="1" baseline="-25000" dirty="0">
                <a:solidFill>
                  <a:srgbClr val="FFC000"/>
                </a:solidFill>
                <a:latin typeface="Times New Roman"/>
                <a:cs typeface="Times New Roman"/>
              </a:rPr>
              <a:t>2</a:t>
            </a:r>
            <a:r>
              <a:rPr lang="en-US" altLang="en-US" i="1" dirty="0">
                <a:solidFill>
                  <a:srgbClr val="FFC000"/>
                </a:solidFill>
                <a:latin typeface="Times New Roman"/>
                <a:cs typeface="Times New Roman"/>
              </a:rPr>
              <a:t> +1</a:t>
            </a:r>
            <a:endParaRPr lang="en-CA" dirty="0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A3003EDB-215F-4860-AA3E-A66B0F7F418C}"/>
              </a:ext>
            </a:extLst>
          </p:cNvPr>
          <p:cNvSpPr/>
          <p:nvPr/>
        </p:nvSpPr>
        <p:spPr>
          <a:xfrm>
            <a:off x="1032492" y="1475096"/>
            <a:ext cx="778846" cy="510076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F18AE192-707B-4055-B92D-24A53601DF8C}"/>
              </a:ext>
            </a:extLst>
          </p:cNvPr>
          <p:cNvSpPr/>
          <p:nvPr/>
        </p:nvSpPr>
        <p:spPr>
          <a:xfrm>
            <a:off x="1776698" y="1461448"/>
            <a:ext cx="778846" cy="510076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D92C2367-7917-493C-8301-D58BAA751A05}"/>
              </a:ext>
            </a:extLst>
          </p:cNvPr>
          <p:cNvSpPr/>
          <p:nvPr/>
        </p:nvSpPr>
        <p:spPr>
          <a:xfrm>
            <a:off x="4495799" y="1447800"/>
            <a:ext cx="4213643" cy="510076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</p:spTree>
    <p:extLst>
      <p:ext uri="{BB962C8B-B14F-4D97-AF65-F5344CB8AC3E}">
        <p14:creationId xmlns:p14="http://schemas.microsoft.com/office/powerpoint/2010/main" val="1845240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9222" grpId="0" animBg="1"/>
      <p:bldP spid="82" grpId="0" animBg="1"/>
      <p:bldP spid="83" grpId="0" animBg="1"/>
      <p:bldP spid="84" grpId="0"/>
      <p:bldP spid="85" grpId="0" animBg="1"/>
      <p:bldP spid="85" grpId="1" animBg="1"/>
      <p:bldP spid="86" grpId="0" animBg="1"/>
      <p:bldP spid="86" grpId="1" animBg="1"/>
      <p:bldP spid="87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ext Box 3"/>
          <p:cNvSpPr txBox="1">
            <a:spLocks noChangeArrowheads="1"/>
          </p:cNvSpPr>
          <p:nvPr/>
        </p:nvSpPr>
        <p:spPr bwMode="auto">
          <a:xfrm flipH="1">
            <a:off x="68580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87" name="Text Box 4"/>
          <p:cNvSpPr txBox="1">
            <a:spLocks noChangeArrowheads="1"/>
          </p:cNvSpPr>
          <p:nvPr/>
        </p:nvSpPr>
        <p:spPr bwMode="auto">
          <a:xfrm flipH="1">
            <a:off x="8382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88" name="Text Box 5"/>
          <p:cNvSpPr txBox="1">
            <a:spLocks noChangeArrowheads="1"/>
          </p:cNvSpPr>
          <p:nvPr/>
        </p:nvSpPr>
        <p:spPr bwMode="auto">
          <a:xfrm flipH="1">
            <a:off x="14414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89" name="Text Box 6"/>
          <p:cNvSpPr txBox="1">
            <a:spLocks noChangeArrowheads="1"/>
          </p:cNvSpPr>
          <p:nvPr/>
        </p:nvSpPr>
        <p:spPr bwMode="auto">
          <a:xfrm flipH="1">
            <a:off x="44513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0" name="Text Box 7"/>
          <p:cNvSpPr txBox="1">
            <a:spLocks noChangeArrowheads="1"/>
          </p:cNvSpPr>
          <p:nvPr/>
        </p:nvSpPr>
        <p:spPr bwMode="auto">
          <a:xfrm flipH="1">
            <a:off x="50530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1" name="Text Box 8"/>
          <p:cNvSpPr txBox="1">
            <a:spLocks noChangeArrowheads="1"/>
          </p:cNvSpPr>
          <p:nvPr/>
        </p:nvSpPr>
        <p:spPr bwMode="auto">
          <a:xfrm flipH="1">
            <a:off x="56546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2" name="Text Box 9"/>
          <p:cNvSpPr txBox="1">
            <a:spLocks noChangeArrowheads="1"/>
          </p:cNvSpPr>
          <p:nvPr/>
        </p:nvSpPr>
        <p:spPr bwMode="auto">
          <a:xfrm flipH="1">
            <a:off x="62563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3" name="Text Box 10"/>
          <p:cNvSpPr txBox="1">
            <a:spLocks noChangeArrowheads="1"/>
          </p:cNvSpPr>
          <p:nvPr/>
        </p:nvSpPr>
        <p:spPr bwMode="auto">
          <a:xfrm flipH="1">
            <a:off x="20431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4" name="Text Box 11"/>
          <p:cNvSpPr txBox="1">
            <a:spLocks noChangeArrowheads="1"/>
          </p:cNvSpPr>
          <p:nvPr/>
        </p:nvSpPr>
        <p:spPr bwMode="auto">
          <a:xfrm flipH="1">
            <a:off x="26447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5" name="Text Box 12"/>
          <p:cNvSpPr txBox="1">
            <a:spLocks noChangeArrowheads="1"/>
          </p:cNvSpPr>
          <p:nvPr/>
        </p:nvSpPr>
        <p:spPr bwMode="auto">
          <a:xfrm flipH="1">
            <a:off x="32464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6" name="Text Box 13"/>
          <p:cNvSpPr txBox="1">
            <a:spLocks noChangeArrowheads="1"/>
          </p:cNvSpPr>
          <p:nvPr/>
        </p:nvSpPr>
        <p:spPr bwMode="auto">
          <a:xfrm flipH="1">
            <a:off x="38481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6397" name="Line 14"/>
          <p:cNvSpPr>
            <a:spLocks noChangeShapeType="1"/>
          </p:cNvSpPr>
          <p:nvPr/>
        </p:nvSpPr>
        <p:spPr bwMode="auto">
          <a:xfrm flipH="1">
            <a:off x="838200" y="3505200"/>
            <a:ext cx="71628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6398" name="Text Box 15"/>
          <p:cNvSpPr txBox="1">
            <a:spLocks noChangeArrowheads="1"/>
          </p:cNvSpPr>
          <p:nvPr/>
        </p:nvSpPr>
        <p:spPr bwMode="auto">
          <a:xfrm>
            <a:off x="228600" y="2286000"/>
            <a:ext cx="6858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i="0"/>
              <a:t>+</a:t>
            </a:r>
          </a:p>
        </p:txBody>
      </p:sp>
      <p:grpSp>
        <p:nvGrpSpPr>
          <p:cNvPr id="16399" name="Group 16"/>
          <p:cNvGrpSpPr>
            <a:grpSpLocks/>
          </p:cNvGrpSpPr>
          <p:nvPr/>
        </p:nvGrpSpPr>
        <p:grpSpPr bwMode="auto">
          <a:xfrm>
            <a:off x="5334000" y="1714500"/>
            <a:ext cx="762000" cy="2133600"/>
            <a:chOff x="4496" y="1080"/>
            <a:chExt cx="480" cy="1344"/>
          </a:xfrm>
        </p:grpSpPr>
        <p:sp>
          <p:nvSpPr>
            <p:cNvPr id="16402" name="Line 17"/>
            <p:cNvSpPr>
              <a:spLocks noChangeShapeType="1"/>
            </p:cNvSpPr>
            <p:nvPr/>
          </p:nvSpPr>
          <p:spPr bwMode="auto">
            <a:xfrm>
              <a:off x="4782" y="2152"/>
              <a:ext cx="0" cy="272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16403" name="Rectangle 18"/>
            <p:cNvSpPr>
              <a:spLocks noChangeArrowheads="1"/>
            </p:cNvSpPr>
            <p:nvPr/>
          </p:nvSpPr>
          <p:spPr bwMode="auto">
            <a:xfrm>
              <a:off x="4623" y="1080"/>
              <a:ext cx="353" cy="1032"/>
            </a:xfrm>
            <a:prstGeom prst="rect">
              <a:avLst/>
            </a:prstGeom>
            <a:noFill/>
            <a:ln w="57150" cap="sq">
              <a:solidFill>
                <a:schemeClr val="tx2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6404" name="Line 19"/>
            <p:cNvSpPr>
              <a:spLocks noChangeShapeType="1"/>
            </p:cNvSpPr>
            <p:nvPr/>
          </p:nvSpPr>
          <p:spPr bwMode="auto">
            <a:xfrm flipH="1">
              <a:off x="4496" y="1189"/>
              <a:ext cx="119" cy="0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1640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22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222" name="AutoShape 38"/>
          <p:cNvSpPr>
            <a:spLocks noChangeArrowheads="1"/>
          </p:cNvSpPr>
          <p:nvPr/>
        </p:nvSpPr>
        <p:spPr bwMode="auto">
          <a:xfrm>
            <a:off x="750320" y="3124200"/>
            <a:ext cx="8195726" cy="672771"/>
          </a:xfrm>
          <a:prstGeom prst="wedgeRoundRectCallout">
            <a:avLst>
              <a:gd name="adj1" fmla="val 49643"/>
              <a:gd name="adj2" fmla="val -8151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My algorithm </a:t>
            </a:r>
            <a:r>
              <a:rPr lang="en-US" altLang="en-US" sz="2800" dirty="0">
                <a:solidFill>
                  <a:srgbClr val="00FFFF"/>
                </a:solidFill>
              </a:rPr>
              <a:t>A</a:t>
            </a:r>
            <a:r>
              <a:rPr lang="en-US" altLang="en-US" sz="2800" i="0" dirty="0">
                <a:solidFill>
                  <a:srgbClr val="FFFFFF"/>
                </a:solidFill>
              </a:rPr>
              <a:t> specifies to pivot with the middle item.</a:t>
            </a:r>
          </a:p>
        </p:txBody>
      </p:sp>
      <p:sp>
        <p:nvSpPr>
          <p:cNvPr id="989223" name="AutoShape 39"/>
          <p:cNvSpPr>
            <a:spLocks noChangeArrowheads="1"/>
          </p:cNvSpPr>
          <p:nvPr/>
        </p:nvSpPr>
        <p:spPr bwMode="auto">
          <a:xfrm>
            <a:off x="3530031" y="5105400"/>
            <a:ext cx="2108769" cy="533400"/>
          </a:xfrm>
          <a:prstGeom prst="wedgeRoundRectCallout">
            <a:avLst>
              <a:gd name="adj1" fmla="val 36424"/>
              <a:gd name="adj2" fmla="val -7858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Oh dear.</a:t>
            </a:r>
          </a:p>
        </p:txBody>
      </p:sp>
      <p:sp>
        <p:nvSpPr>
          <p:cNvPr id="989224" name="AutoShape 40"/>
          <p:cNvSpPr>
            <a:spLocks noChangeArrowheads="1"/>
          </p:cNvSpPr>
          <p:nvPr/>
        </p:nvSpPr>
        <p:spPr bwMode="auto">
          <a:xfrm>
            <a:off x="808355" y="3904950"/>
            <a:ext cx="8183245" cy="1078238"/>
          </a:xfrm>
          <a:prstGeom prst="wedgeRoundRectCallout">
            <a:avLst>
              <a:gd name="adj1" fmla="val -56117"/>
              <a:gd name="adj2" fmla="val 1413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I know this.</a:t>
            </a:r>
          </a:p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My input </a:t>
            </a:r>
            <a:r>
              <a:rPr lang="en-US" altLang="en-US" sz="2800" dirty="0">
                <a:solidFill>
                  <a:srgbClr val="FF0000"/>
                </a:solidFill>
              </a:rPr>
              <a:t>I</a:t>
            </a:r>
            <a:r>
              <a:rPr lang="en-US" altLang="en-US" sz="2800" i="0" dirty="0">
                <a:solidFill>
                  <a:srgbClr val="FF0000"/>
                </a:solidFill>
              </a:rPr>
              <a:t> </a:t>
            </a:r>
            <a:r>
              <a:rPr lang="en-US" altLang="en-US" sz="2800" i="0" dirty="0">
                <a:solidFill>
                  <a:srgbClr val="FFFFFF"/>
                </a:solidFill>
              </a:rPr>
              <a:t>puts the smallest element in the middle.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066800" y="1447800"/>
            <a:ext cx="3166215" cy="554036"/>
            <a:chOff x="1066800" y="1335089"/>
            <a:chExt cx="3166215" cy="554036"/>
          </a:xfrm>
        </p:grpSpPr>
        <p:sp>
          <p:nvSpPr>
            <p:cNvPr id="327692" name="Rectangle 2"/>
            <p:cNvSpPr>
              <a:spLocks noChangeArrowheads="1"/>
            </p:cNvSpPr>
            <p:nvPr/>
          </p:nvSpPr>
          <p:spPr bwMode="auto">
            <a:xfrm>
              <a:off x="2547938" y="1335090"/>
              <a:ext cx="1685077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)=P(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</a:t>
              </a:r>
            </a:p>
          </p:txBody>
        </p:sp>
        <p:sp>
          <p:nvSpPr>
            <p:cNvPr id="327693" name="Rectangle 2"/>
            <p:cNvSpPr>
              <a:spLocks noChangeArrowheads="1"/>
            </p:cNvSpPr>
            <p:nvPr/>
          </p:nvSpPr>
          <p:spPr bwMode="auto">
            <a:xfrm>
              <a:off x="1811338" y="1335089"/>
              <a:ext cx="682625" cy="5540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"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  <p:sp>
          <p:nvSpPr>
            <p:cNvPr id="327694" name="Rectangle 2"/>
            <p:cNvSpPr>
              <a:spLocks noChangeArrowheads="1"/>
            </p:cNvSpPr>
            <p:nvPr/>
          </p:nvSpPr>
          <p:spPr bwMode="auto">
            <a:xfrm>
              <a:off x="1066800" y="1335089"/>
              <a:ext cx="728084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$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</p:grpSp>
      <p:sp>
        <p:nvSpPr>
          <p:cNvPr id="327691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sp>
        <p:nvSpPr>
          <p:cNvPr id="94" name="Rectangle 44"/>
          <p:cNvSpPr>
            <a:spLocks noChangeArrowheads="1"/>
          </p:cNvSpPr>
          <p:nvPr/>
        </p:nvSpPr>
        <p:spPr bwMode="auto">
          <a:xfrm>
            <a:off x="1065213" y="990600"/>
            <a:ext cx="899318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computable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if </a:t>
            </a:r>
          </a:p>
        </p:txBody>
      </p:sp>
      <p:grpSp>
        <p:nvGrpSpPr>
          <p:cNvPr id="44" name="Group 5"/>
          <p:cNvGrpSpPr>
            <a:grpSpLocks/>
          </p:cNvGrpSpPr>
          <p:nvPr/>
        </p:nvGrpSpPr>
        <p:grpSpPr bwMode="auto">
          <a:xfrm flipH="1">
            <a:off x="8229600" y="2286000"/>
            <a:ext cx="722834" cy="931559"/>
            <a:chOff x="2013" y="2206"/>
            <a:chExt cx="679" cy="1010"/>
          </a:xfrm>
        </p:grpSpPr>
        <p:sp>
          <p:nvSpPr>
            <p:cNvPr id="45" name="Freeform 6"/>
            <p:cNvSpPr>
              <a:spLocks/>
            </p:cNvSpPr>
            <p:nvPr/>
          </p:nvSpPr>
          <p:spPr bwMode="auto">
            <a:xfrm rot="4483878">
              <a:off x="2407" y="2307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47" name="Group 7"/>
            <p:cNvGrpSpPr>
              <a:grpSpLocks/>
            </p:cNvGrpSpPr>
            <p:nvPr/>
          </p:nvGrpSpPr>
          <p:grpSpPr bwMode="auto">
            <a:xfrm>
              <a:off x="2013" y="2206"/>
              <a:ext cx="339" cy="1010"/>
              <a:chOff x="240" y="2880"/>
              <a:chExt cx="339" cy="1010"/>
            </a:xfrm>
          </p:grpSpPr>
          <p:sp>
            <p:nvSpPr>
              <p:cNvPr id="48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0 h 1160"/>
                  <a:gd name="T18" fmla="*/ 0 w 383"/>
                  <a:gd name="T19" fmla="*/ 0 h 1160"/>
                  <a:gd name="T20" fmla="*/ 0 w 383"/>
                  <a:gd name="T21" fmla="*/ 0 h 1160"/>
                  <a:gd name="T22" fmla="*/ 0 w 383"/>
                  <a:gd name="T23" fmla="*/ 0 h 1160"/>
                  <a:gd name="T24" fmla="*/ 0 w 383"/>
                  <a:gd name="T25" fmla="*/ 0 h 1160"/>
                  <a:gd name="T26" fmla="*/ 0 w 383"/>
                  <a:gd name="T27" fmla="*/ 0 h 1160"/>
                  <a:gd name="T28" fmla="*/ 0 w 383"/>
                  <a:gd name="T29" fmla="*/ 0 h 1160"/>
                  <a:gd name="T30" fmla="*/ 0 w 383"/>
                  <a:gd name="T31" fmla="*/ 0 h 1160"/>
                  <a:gd name="T32" fmla="*/ 0 w 383"/>
                  <a:gd name="T33" fmla="*/ 0 h 1160"/>
                  <a:gd name="T34" fmla="*/ 0 w 383"/>
                  <a:gd name="T35" fmla="*/ 0 h 1160"/>
                  <a:gd name="T36" fmla="*/ 0 w 383"/>
                  <a:gd name="T37" fmla="*/ 0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0 h 1027"/>
                  <a:gd name="T20" fmla="*/ 0 w 461"/>
                  <a:gd name="T21" fmla="*/ 0 h 1027"/>
                  <a:gd name="T22" fmla="*/ 0 w 461"/>
                  <a:gd name="T23" fmla="*/ 0 h 1027"/>
                  <a:gd name="T24" fmla="*/ 0 w 461"/>
                  <a:gd name="T25" fmla="*/ 0 h 1027"/>
                  <a:gd name="T26" fmla="*/ 0 w 461"/>
                  <a:gd name="T27" fmla="*/ 0 h 1027"/>
                  <a:gd name="T28" fmla="*/ 0 w 461"/>
                  <a:gd name="T29" fmla="*/ 0 h 1027"/>
                  <a:gd name="T30" fmla="*/ 0 w 461"/>
                  <a:gd name="T31" fmla="*/ 0 h 1027"/>
                  <a:gd name="T32" fmla="*/ 0 w 461"/>
                  <a:gd name="T33" fmla="*/ 0 h 1027"/>
                  <a:gd name="T34" fmla="*/ 0 w 461"/>
                  <a:gd name="T35" fmla="*/ 0 h 1027"/>
                  <a:gd name="T36" fmla="*/ 0 w 461"/>
                  <a:gd name="T37" fmla="*/ 0 h 1027"/>
                  <a:gd name="T38" fmla="*/ 0 w 461"/>
                  <a:gd name="T39" fmla="*/ 0 h 1027"/>
                  <a:gd name="T40" fmla="*/ 0 w 461"/>
                  <a:gd name="T41" fmla="*/ 0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Rounded MT Bold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6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3" name="Rectangle 2"/>
          <p:cNvSpPr/>
          <p:nvPr/>
        </p:nvSpPr>
        <p:spPr>
          <a:xfrm>
            <a:off x="4203526" y="1396652"/>
            <a:ext cx="2888804" cy="55399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&amp;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Time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≤ T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</a:p>
        </p:txBody>
      </p:sp>
      <p:grpSp>
        <p:nvGrpSpPr>
          <p:cNvPr id="62" name="Group 21"/>
          <p:cNvGrpSpPr>
            <a:grpSpLocks/>
          </p:cNvGrpSpPr>
          <p:nvPr/>
        </p:nvGrpSpPr>
        <p:grpSpPr bwMode="auto">
          <a:xfrm>
            <a:off x="-228600" y="2730500"/>
            <a:ext cx="960650" cy="1689100"/>
            <a:chOff x="4560" y="1645"/>
            <a:chExt cx="849" cy="1475"/>
          </a:xfrm>
        </p:grpSpPr>
        <p:grpSp>
          <p:nvGrpSpPr>
            <p:cNvPr id="63" name="Group 22"/>
            <p:cNvGrpSpPr>
              <a:grpSpLocks/>
            </p:cNvGrpSpPr>
            <p:nvPr/>
          </p:nvGrpSpPr>
          <p:grpSpPr bwMode="auto">
            <a:xfrm>
              <a:off x="4560" y="2056"/>
              <a:ext cx="849" cy="1064"/>
              <a:chOff x="2593" y="1179"/>
              <a:chExt cx="849" cy="1064"/>
            </a:xfrm>
          </p:grpSpPr>
          <p:sp>
            <p:nvSpPr>
              <p:cNvPr id="72" name="Freeform 23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" name="Freeform 24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" name="Freeform 25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" name="Freeform 26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" name="Freeform 27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Freeform 28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6" name="Freeform 29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64" name="Group 30"/>
            <p:cNvGrpSpPr>
              <a:grpSpLocks/>
            </p:cNvGrpSpPr>
            <p:nvPr/>
          </p:nvGrpSpPr>
          <p:grpSpPr bwMode="auto">
            <a:xfrm>
              <a:off x="4703" y="1645"/>
              <a:ext cx="230" cy="1456"/>
              <a:chOff x="2720" y="768"/>
              <a:chExt cx="230" cy="1456"/>
            </a:xfrm>
          </p:grpSpPr>
          <p:sp>
            <p:nvSpPr>
              <p:cNvPr id="70" name="Freeform 31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" name="Freeform 32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65" name="Group 33"/>
            <p:cNvGrpSpPr>
              <a:grpSpLocks/>
            </p:cNvGrpSpPr>
            <p:nvPr/>
          </p:nvGrpSpPr>
          <p:grpSpPr bwMode="auto">
            <a:xfrm>
              <a:off x="5125" y="2204"/>
              <a:ext cx="77" cy="68"/>
              <a:chOff x="1747" y="2620"/>
              <a:chExt cx="44" cy="73"/>
            </a:xfrm>
          </p:grpSpPr>
          <p:sp>
            <p:nvSpPr>
              <p:cNvPr id="66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1721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1741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1743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1763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80" name="AutoShape 40"/>
          <p:cNvSpPr>
            <a:spLocks noChangeArrowheads="1"/>
          </p:cNvSpPr>
          <p:nvPr/>
        </p:nvSpPr>
        <p:spPr bwMode="auto">
          <a:xfrm>
            <a:off x="1828800" y="1981199"/>
            <a:ext cx="5729945" cy="1065211"/>
          </a:xfrm>
          <a:prstGeom prst="wedgeRoundRectCallout">
            <a:avLst>
              <a:gd name="adj1" fmla="val -55533"/>
              <a:gd name="adj2" fmla="val 33275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No. Actually, I am quite mean.</a:t>
            </a:r>
            <a:b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really do give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 worst case input.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81" name="Picture 5" descr="j011617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3"/>
          <p:cNvSpPr/>
          <p:nvPr/>
        </p:nvSpPr>
        <p:spPr>
          <a:xfrm>
            <a:off x="6781800" y="1384012"/>
            <a:ext cx="803425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1" dirty="0">
                <a:solidFill>
                  <a:srgbClr val="FFC000"/>
                </a:solidFill>
                <a:latin typeface="Times New Roman"/>
                <a:cs typeface="Times New Roman"/>
              </a:rPr>
              <a:t>=n</a:t>
            </a:r>
            <a:r>
              <a:rPr lang="en-US" altLang="en-US" i="1" baseline="30000" dirty="0">
                <a:solidFill>
                  <a:srgbClr val="FFC000"/>
                </a:solidFill>
                <a:latin typeface="Times New Roman"/>
                <a:cs typeface="Times New Roman"/>
              </a:rPr>
              <a:t>2</a:t>
            </a:r>
            <a:endParaRPr lang="en-CA" baseline="30000" dirty="0"/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5105400" y="533400"/>
            <a:ext cx="3897880" cy="584159"/>
          </a:xfrm>
          <a:prstGeom prst="wedgeRoundRectCallout">
            <a:avLst>
              <a:gd name="adj1" fmla="val 41711"/>
              <a:gd name="adj2" fmla="val 143716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spcBef>
                <a:spcPct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Remember Quick Sort</a:t>
            </a:r>
          </a:p>
        </p:txBody>
      </p:sp>
    </p:spTree>
    <p:extLst>
      <p:ext uri="{BB962C8B-B14F-4D97-AF65-F5344CB8AC3E}">
        <p14:creationId xmlns:p14="http://schemas.microsoft.com/office/powerpoint/2010/main" val="3375437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89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89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89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89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9222" grpId="0" animBg="1"/>
      <p:bldP spid="989223" grpId="0" animBg="1"/>
      <p:bldP spid="989224" grpId="0" animBg="1"/>
      <p:bldP spid="80" grpId="0" animBg="1"/>
      <p:bldP spid="4" grpId="0"/>
      <p:bldP spid="157" grpId="0" animBg="1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222" name="AutoShape 38"/>
          <p:cNvSpPr>
            <a:spLocks noChangeArrowheads="1"/>
          </p:cNvSpPr>
          <p:nvPr/>
        </p:nvSpPr>
        <p:spPr bwMode="auto">
          <a:xfrm>
            <a:off x="749299" y="1905000"/>
            <a:ext cx="7508933" cy="2541583"/>
          </a:xfrm>
          <a:prstGeom prst="wedgeRoundRectCallout">
            <a:avLst>
              <a:gd name="adj1" fmla="val 54972"/>
              <a:gd name="adj2" fmla="val -19798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I have a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cs typeface="+mn-cs"/>
              </a:rPr>
              <a:t>random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 algorithm </a:t>
            </a:r>
            <a:r>
              <a:rPr kumimoji="0" lang="en-US" altLang="en-US" sz="2800" b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cs typeface="+mn-cs"/>
              </a:rPr>
              <a:t>A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 that I claim works.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My algorithm is to open random doors</a:t>
            </a:r>
            <a:br>
              <a:rPr lang="en-US" altLang="en-US" sz="2800" i="0" dirty="0">
                <a:solidFill>
                  <a:srgbClr val="FFFFFF"/>
                </a:solidFill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hoping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 to find a prize.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i="0" baseline="0" dirty="0">
                <a:solidFill>
                  <a:srgbClr val="FFFFFF"/>
                </a:solidFill>
              </a:rPr>
              <a:t>Note</a:t>
            </a:r>
            <a:r>
              <a:rPr lang="en-US" altLang="en-US" sz="2800" i="0" dirty="0">
                <a:solidFill>
                  <a:srgbClr val="FFFFFF"/>
                </a:solidFill>
              </a:rPr>
              <a:t> that this makes all doors </a:t>
            </a:r>
            <a:br>
              <a:rPr lang="en-US" altLang="en-US" sz="2800" i="0" dirty="0">
                <a:solidFill>
                  <a:srgbClr val="FFFFFF"/>
                </a:solidFill>
              </a:rPr>
            </a:br>
            <a:r>
              <a:rPr lang="en-US" altLang="en-US" sz="2800" i="0" dirty="0">
                <a:solidFill>
                  <a:srgbClr val="FFFFFF"/>
                </a:solidFill>
              </a:rPr>
              <a:t>symmetrically the same.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+mn-cs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33400" y="1340644"/>
            <a:ext cx="1427163" cy="554036"/>
            <a:chOff x="533400" y="914400"/>
            <a:chExt cx="1427163" cy="554036"/>
          </a:xfrm>
        </p:grpSpPr>
        <p:sp>
          <p:nvSpPr>
            <p:cNvPr id="327693" name="Rectangle 2"/>
            <p:cNvSpPr>
              <a:spLocks noChangeArrowheads="1"/>
            </p:cNvSpPr>
            <p:nvPr/>
          </p:nvSpPr>
          <p:spPr bwMode="auto">
            <a:xfrm>
              <a:off x="1277938" y="914400"/>
              <a:ext cx="682625" cy="5540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"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  <p:sp>
          <p:nvSpPr>
            <p:cNvPr id="327694" name="Rectangle 2"/>
            <p:cNvSpPr>
              <a:spLocks noChangeArrowheads="1"/>
            </p:cNvSpPr>
            <p:nvPr/>
          </p:nvSpPr>
          <p:spPr bwMode="auto">
            <a:xfrm>
              <a:off x="533400" y="914400"/>
              <a:ext cx="728084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$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</p:grpSp>
      <p:sp>
        <p:nvSpPr>
          <p:cNvPr id="327688" name="Rectangle 44"/>
          <p:cNvSpPr>
            <a:spLocks noChangeArrowheads="1"/>
          </p:cNvSpPr>
          <p:nvPr/>
        </p:nvSpPr>
        <p:spPr bwMode="auto">
          <a:xfrm>
            <a:off x="74613" y="868930"/>
            <a:ext cx="899318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computable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random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if </a:t>
            </a:r>
          </a:p>
        </p:txBody>
      </p:sp>
      <p:sp>
        <p:nvSpPr>
          <p:cNvPr id="327691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grpSp>
        <p:nvGrpSpPr>
          <p:cNvPr id="77" name="Group 21"/>
          <p:cNvGrpSpPr>
            <a:grpSpLocks/>
          </p:cNvGrpSpPr>
          <p:nvPr/>
        </p:nvGrpSpPr>
        <p:grpSpPr bwMode="auto">
          <a:xfrm>
            <a:off x="-228600" y="2623344"/>
            <a:ext cx="960650" cy="1689100"/>
            <a:chOff x="4560" y="1645"/>
            <a:chExt cx="849" cy="1475"/>
          </a:xfrm>
        </p:grpSpPr>
        <p:grpSp>
          <p:nvGrpSpPr>
            <p:cNvPr id="78" name="Group 22"/>
            <p:cNvGrpSpPr>
              <a:grpSpLocks/>
            </p:cNvGrpSpPr>
            <p:nvPr/>
          </p:nvGrpSpPr>
          <p:grpSpPr bwMode="auto">
            <a:xfrm>
              <a:off x="4560" y="2056"/>
              <a:ext cx="849" cy="1064"/>
              <a:chOff x="2593" y="1179"/>
              <a:chExt cx="849" cy="1064"/>
            </a:xfrm>
          </p:grpSpPr>
          <p:sp>
            <p:nvSpPr>
              <p:cNvPr id="87" name="Freeform 23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8" name="Freeform 24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9" name="Freeform 25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0" name="Freeform 26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1" name="Freeform 27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2" name="Freeform 28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3" name="Freeform 29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9" name="Group 30"/>
            <p:cNvGrpSpPr>
              <a:grpSpLocks/>
            </p:cNvGrpSpPr>
            <p:nvPr/>
          </p:nvGrpSpPr>
          <p:grpSpPr bwMode="auto">
            <a:xfrm>
              <a:off x="4703" y="1645"/>
              <a:ext cx="230" cy="1456"/>
              <a:chOff x="2720" y="768"/>
              <a:chExt cx="230" cy="1456"/>
            </a:xfrm>
          </p:grpSpPr>
          <p:sp>
            <p:nvSpPr>
              <p:cNvPr id="85" name="Freeform 31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32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33"/>
            <p:cNvGrpSpPr>
              <a:grpSpLocks/>
            </p:cNvGrpSpPr>
            <p:nvPr/>
          </p:nvGrpSpPr>
          <p:grpSpPr bwMode="auto">
            <a:xfrm>
              <a:off x="5125" y="2204"/>
              <a:ext cx="77" cy="68"/>
              <a:chOff x="1747" y="2620"/>
              <a:chExt cx="44" cy="73"/>
            </a:xfrm>
          </p:grpSpPr>
          <p:sp>
            <p:nvSpPr>
              <p:cNvPr id="8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1721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1741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1743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1763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" name="Group 5"/>
          <p:cNvGrpSpPr>
            <a:grpSpLocks/>
          </p:cNvGrpSpPr>
          <p:nvPr/>
        </p:nvGrpSpPr>
        <p:grpSpPr bwMode="auto">
          <a:xfrm flipH="1">
            <a:off x="8229600" y="2178844"/>
            <a:ext cx="722834" cy="931559"/>
            <a:chOff x="2013" y="2206"/>
            <a:chExt cx="679" cy="1010"/>
          </a:xfrm>
        </p:grpSpPr>
        <p:sp>
          <p:nvSpPr>
            <p:cNvPr id="51" name="Freeform 6"/>
            <p:cNvSpPr>
              <a:spLocks/>
            </p:cNvSpPr>
            <p:nvPr/>
          </p:nvSpPr>
          <p:spPr bwMode="auto">
            <a:xfrm rot="4483878">
              <a:off x="2407" y="2307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52" name="Group 7"/>
            <p:cNvGrpSpPr>
              <a:grpSpLocks/>
            </p:cNvGrpSpPr>
            <p:nvPr/>
          </p:nvGrpSpPr>
          <p:grpSpPr bwMode="auto">
            <a:xfrm>
              <a:off x="2013" y="2206"/>
              <a:ext cx="339" cy="1010"/>
              <a:chOff x="240" y="2880"/>
              <a:chExt cx="339" cy="1010"/>
            </a:xfrm>
          </p:grpSpPr>
          <p:sp>
            <p:nvSpPr>
              <p:cNvPr id="5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0 h 1160"/>
                  <a:gd name="T18" fmla="*/ 0 w 383"/>
                  <a:gd name="T19" fmla="*/ 0 h 1160"/>
                  <a:gd name="T20" fmla="*/ 0 w 383"/>
                  <a:gd name="T21" fmla="*/ 0 h 1160"/>
                  <a:gd name="T22" fmla="*/ 0 w 383"/>
                  <a:gd name="T23" fmla="*/ 0 h 1160"/>
                  <a:gd name="T24" fmla="*/ 0 w 383"/>
                  <a:gd name="T25" fmla="*/ 0 h 1160"/>
                  <a:gd name="T26" fmla="*/ 0 w 383"/>
                  <a:gd name="T27" fmla="*/ 0 h 1160"/>
                  <a:gd name="T28" fmla="*/ 0 w 383"/>
                  <a:gd name="T29" fmla="*/ 0 h 1160"/>
                  <a:gd name="T30" fmla="*/ 0 w 383"/>
                  <a:gd name="T31" fmla="*/ 0 h 1160"/>
                  <a:gd name="T32" fmla="*/ 0 w 383"/>
                  <a:gd name="T33" fmla="*/ 0 h 1160"/>
                  <a:gd name="T34" fmla="*/ 0 w 383"/>
                  <a:gd name="T35" fmla="*/ 0 h 1160"/>
                  <a:gd name="T36" fmla="*/ 0 w 383"/>
                  <a:gd name="T37" fmla="*/ 0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0 h 1027"/>
                  <a:gd name="T20" fmla="*/ 0 w 461"/>
                  <a:gd name="T21" fmla="*/ 0 h 1027"/>
                  <a:gd name="T22" fmla="*/ 0 w 461"/>
                  <a:gd name="T23" fmla="*/ 0 h 1027"/>
                  <a:gd name="T24" fmla="*/ 0 w 461"/>
                  <a:gd name="T25" fmla="*/ 0 h 1027"/>
                  <a:gd name="T26" fmla="*/ 0 w 461"/>
                  <a:gd name="T27" fmla="*/ 0 h 1027"/>
                  <a:gd name="T28" fmla="*/ 0 w 461"/>
                  <a:gd name="T29" fmla="*/ 0 h 1027"/>
                  <a:gd name="T30" fmla="*/ 0 w 461"/>
                  <a:gd name="T31" fmla="*/ 0 h 1027"/>
                  <a:gd name="T32" fmla="*/ 0 w 461"/>
                  <a:gd name="T33" fmla="*/ 0 h 1027"/>
                  <a:gd name="T34" fmla="*/ 0 w 461"/>
                  <a:gd name="T35" fmla="*/ 0 h 1027"/>
                  <a:gd name="T36" fmla="*/ 0 w 461"/>
                  <a:gd name="T37" fmla="*/ 0 h 1027"/>
                  <a:gd name="T38" fmla="*/ 0 w 461"/>
                  <a:gd name="T39" fmla="*/ 0 h 1027"/>
                  <a:gd name="T40" fmla="*/ 0 w 461"/>
                  <a:gd name="T41" fmla="*/ 0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Rounded MT Bold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99" name="Picture 2" descr="https://upload.wikimedia.org/wikipedia/commons/thumb/c/c4/2-Dice-Icon.svg/2000px-2-Dice-Icon.svg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1549" y="505578"/>
            <a:ext cx="530266" cy="530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" name="Picture 5" descr="j011617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7" name="Group 126"/>
          <p:cNvGrpSpPr/>
          <p:nvPr/>
        </p:nvGrpSpPr>
        <p:grpSpPr>
          <a:xfrm>
            <a:off x="-228600" y="533400"/>
            <a:ext cx="9621044" cy="533400"/>
            <a:chOff x="-228600" y="533400"/>
            <a:chExt cx="9621044" cy="533400"/>
          </a:xfrm>
        </p:grpSpPr>
        <p:grpSp>
          <p:nvGrpSpPr>
            <p:cNvPr id="128" name="Group 127"/>
            <p:cNvGrpSpPr/>
            <p:nvPr/>
          </p:nvGrpSpPr>
          <p:grpSpPr>
            <a:xfrm>
              <a:off x="-228600" y="533400"/>
              <a:ext cx="6010275" cy="533400"/>
              <a:chOff x="619125" y="838200"/>
              <a:chExt cx="7762875" cy="1085850"/>
            </a:xfrm>
          </p:grpSpPr>
          <p:pic>
            <p:nvPicPr>
              <p:cNvPr id="14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75057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3" name="Group 142"/>
              <p:cNvGrpSpPr/>
              <p:nvPr/>
            </p:nvGrpSpPr>
            <p:grpSpPr>
              <a:xfrm>
                <a:off x="68865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61" name="Rectangle 16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59055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5" name="Group 144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9" name="Rectangle 15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6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7" name="Group 146"/>
              <p:cNvGrpSpPr/>
              <p:nvPr/>
            </p:nvGrpSpPr>
            <p:grpSpPr>
              <a:xfrm>
                <a:off x="5329238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7" name="Rectangle 15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9" name="Group 148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5" name="Rectangle 15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5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51" name="Group 150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2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3" name="Rectangle 152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129" name="Group 128"/>
            <p:cNvGrpSpPr/>
            <p:nvPr/>
          </p:nvGrpSpPr>
          <p:grpSpPr>
            <a:xfrm>
              <a:off x="5867400" y="533400"/>
              <a:ext cx="3525044" cy="533400"/>
              <a:chOff x="619125" y="838200"/>
              <a:chExt cx="4552950" cy="1085850"/>
            </a:xfrm>
          </p:grpSpPr>
          <p:grpSp>
            <p:nvGrpSpPr>
              <p:cNvPr id="130" name="Group 129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4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41" name="Rectangle 14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1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3" name="Group 132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9" name="Rectangle 13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5" name="Group 134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7" name="Rectangle 13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</p:grpSp>
      <p:sp>
        <p:nvSpPr>
          <p:cNvPr id="97" name="Oval 96">
            <a:extLst>
              <a:ext uri="{FF2B5EF4-FFF2-40B4-BE49-F238E27FC236}">
                <a16:creationId xmlns:a16="http://schemas.microsoft.com/office/drawing/2014/main" id="{9F6A543A-6C01-4F92-8805-38E37365ECB9}"/>
              </a:ext>
            </a:extLst>
          </p:cNvPr>
          <p:cNvSpPr/>
          <p:nvPr/>
        </p:nvSpPr>
        <p:spPr>
          <a:xfrm>
            <a:off x="514064" y="1398896"/>
            <a:ext cx="778846" cy="510076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837D9C6F-84D5-48F0-947A-E0CA7BD1E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0" y="1331479"/>
            <a:ext cx="184217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)=P(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sp>
        <p:nvSpPr>
          <p:cNvPr id="103" name="Rectangle 2">
            <a:extLst>
              <a:ext uri="{FF2B5EF4-FFF2-40B4-BE49-F238E27FC236}">
                <a16:creationId xmlns:a16="http://schemas.microsoft.com/office/drawing/2014/main" id="{464C20F1-1DD8-4B40-BE68-1A7EC5422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1758" y="1347906"/>
            <a:ext cx="50045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</p:spTree>
    <p:extLst>
      <p:ext uri="{BB962C8B-B14F-4D97-AF65-F5344CB8AC3E}">
        <p14:creationId xmlns:p14="http://schemas.microsoft.com/office/powerpoint/2010/main" val="41708094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76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76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89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892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892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892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892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9892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9892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9222" grpId="0" animBg="1" autoUpdateAnimBg="0"/>
      <p:bldP spid="327688" grpId="0"/>
      <p:bldP spid="97" grpId="0" animBg="1"/>
      <p:bldP spid="102" grpId="0"/>
      <p:bldP spid="103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224" name="AutoShape 40"/>
          <p:cNvSpPr>
            <a:spLocks noChangeArrowheads="1"/>
          </p:cNvSpPr>
          <p:nvPr/>
        </p:nvSpPr>
        <p:spPr bwMode="auto">
          <a:xfrm>
            <a:off x="275839" y="2667000"/>
            <a:ext cx="8834251" cy="1887383"/>
          </a:xfrm>
          <a:prstGeom prst="wedgeRoundRectCallout">
            <a:avLst>
              <a:gd name="adj1" fmla="val -51063"/>
              <a:gd name="adj2" fmla="val -11664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know the algorithm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but not its random coin flips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do my best to give you a worst case input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i="0" noProof="0" dirty="0">
                <a:solidFill>
                  <a:srgbClr val="FFFFFF"/>
                </a:solidFill>
              </a:rPr>
              <a:t>ie which doors have prizes.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Though</a:t>
            </a:r>
            <a:r>
              <a:rPr kumimoji="0" lang="en-US" altLang="en-US" sz="2800" b="0" i="0" u="none" strike="noStrike" kern="1200" cap="none" spc="0" normalizeH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if we open doors randomly then it does not matter.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533400" y="1340644"/>
            <a:ext cx="1427163" cy="554036"/>
            <a:chOff x="533400" y="914400"/>
            <a:chExt cx="1427163" cy="554036"/>
          </a:xfrm>
        </p:grpSpPr>
        <p:sp>
          <p:nvSpPr>
            <p:cNvPr id="327693" name="Rectangle 2"/>
            <p:cNvSpPr>
              <a:spLocks noChangeArrowheads="1"/>
            </p:cNvSpPr>
            <p:nvPr/>
          </p:nvSpPr>
          <p:spPr bwMode="auto">
            <a:xfrm>
              <a:off x="1277938" y="914400"/>
              <a:ext cx="682625" cy="5540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"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  <p:sp>
          <p:nvSpPr>
            <p:cNvPr id="327694" name="Rectangle 2"/>
            <p:cNvSpPr>
              <a:spLocks noChangeArrowheads="1"/>
            </p:cNvSpPr>
            <p:nvPr/>
          </p:nvSpPr>
          <p:spPr bwMode="auto">
            <a:xfrm>
              <a:off x="533400" y="914400"/>
              <a:ext cx="728084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$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</p:grpSp>
      <p:sp>
        <p:nvSpPr>
          <p:cNvPr id="327688" name="Rectangle 44"/>
          <p:cNvSpPr>
            <a:spLocks noChangeArrowheads="1"/>
          </p:cNvSpPr>
          <p:nvPr/>
        </p:nvSpPr>
        <p:spPr bwMode="auto">
          <a:xfrm>
            <a:off x="74613" y="868930"/>
            <a:ext cx="899318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computable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random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if </a:t>
            </a:r>
          </a:p>
        </p:txBody>
      </p:sp>
      <p:sp>
        <p:nvSpPr>
          <p:cNvPr id="327691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grpSp>
        <p:nvGrpSpPr>
          <p:cNvPr id="77" name="Group 21"/>
          <p:cNvGrpSpPr>
            <a:grpSpLocks/>
          </p:cNvGrpSpPr>
          <p:nvPr/>
        </p:nvGrpSpPr>
        <p:grpSpPr bwMode="auto">
          <a:xfrm>
            <a:off x="-228600" y="2623344"/>
            <a:ext cx="960650" cy="1689100"/>
            <a:chOff x="4560" y="1645"/>
            <a:chExt cx="849" cy="1475"/>
          </a:xfrm>
        </p:grpSpPr>
        <p:grpSp>
          <p:nvGrpSpPr>
            <p:cNvPr id="78" name="Group 22"/>
            <p:cNvGrpSpPr>
              <a:grpSpLocks/>
            </p:cNvGrpSpPr>
            <p:nvPr/>
          </p:nvGrpSpPr>
          <p:grpSpPr bwMode="auto">
            <a:xfrm>
              <a:off x="4560" y="2056"/>
              <a:ext cx="849" cy="1064"/>
              <a:chOff x="2593" y="1179"/>
              <a:chExt cx="849" cy="1064"/>
            </a:xfrm>
          </p:grpSpPr>
          <p:sp>
            <p:nvSpPr>
              <p:cNvPr id="87" name="Freeform 23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8" name="Freeform 24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9" name="Freeform 25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0" name="Freeform 26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1" name="Freeform 27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2" name="Freeform 28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3" name="Freeform 29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9" name="Group 30"/>
            <p:cNvGrpSpPr>
              <a:grpSpLocks/>
            </p:cNvGrpSpPr>
            <p:nvPr/>
          </p:nvGrpSpPr>
          <p:grpSpPr bwMode="auto">
            <a:xfrm>
              <a:off x="4703" y="1645"/>
              <a:ext cx="230" cy="1456"/>
              <a:chOff x="2720" y="768"/>
              <a:chExt cx="230" cy="1456"/>
            </a:xfrm>
          </p:grpSpPr>
          <p:sp>
            <p:nvSpPr>
              <p:cNvPr id="85" name="Freeform 31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32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33"/>
            <p:cNvGrpSpPr>
              <a:grpSpLocks/>
            </p:cNvGrpSpPr>
            <p:nvPr/>
          </p:nvGrpSpPr>
          <p:grpSpPr bwMode="auto">
            <a:xfrm>
              <a:off x="5125" y="2204"/>
              <a:ext cx="77" cy="68"/>
              <a:chOff x="1747" y="2620"/>
              <a:chExt cx="44" cy="73"/>
            </a:xfrm>
          </p:grpSpPr>
          <p:sp>
            <p:nvSpPr>
              <p:cNvPr id="8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1721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1741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1743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1763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" name="Group 5"/>
          <p:cNvGrpSpPr>
            <a:grpSpLocks/>
          </p:cNvGrpSpPr>
          <p:nvPr/>
        </p:nvGrpSpPr>
        <p:grpSpPr bwMode="auto">
          <a:xfrm flipH="1">
            <a:off x="8229600" y="2178844"/>
            <a:ext cx="722834" cy="931559"/>
            <a:chOff x="2013" y="2206"/>
            <a:chExt cx="679" cy="1010"/>
          </a:xfrm>
        </p:grpSpPr>
        <p:sp>
          <p:nvSpPr>
            <p:cNvPr id="51" name="Freeform 6"/>
            <p:cNvSpPr>
              <a:spLocks/>
            </p:cNvSpPr>
            <p:nvPr/>
          </p:nvSpPr>
          <p:spPr bwMode="auto">
            <a:xfrm rot="4483878">
              <a:off x="2407" y="2307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52" name="Group 7"/>
            <p:cNvGrpSpPr>
              <a:grpSpLocks/>
            </p:cNvGrpSpPr>
            <p:nvPr/>
          </p:nvGrpSpPr>
          <p:grpSpPr bwMode="auto">
            <a:xfrm>
              <a:off x="2013" y="2206"/>
              <a:ext cx="339" cy="1010"/>
              <a:chOff x="240" y="2880"/>
              <a:chExt cx="339" cy="1010"/>
            </a:xfrm>
          </p:grpSpPr>
          <p:sp>
            <p:nvSpPr>
              <p:cNvPr id="5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0 h 1160"/>
                  <a:gd name="T18" fmla="*/ 0 w 383"/>
                  <a:gd name="T19" fmla="*/ 0 h 1160"/>
                  <a:gd name="T20" fmla="*/ 0 w 383"/>
                  <a:gd name="T21" fmla="*/ 0 h 1160"/>
                  <a:gd name="T22" fmla="*/ 0 w 383"/>
                  <a:gd name="T23" fmla="*/ 0 h 1160"/>
                  <a:gd name="T24" fmla="*/ 0 w 383"/>
                  <a:gd name="T25" fmla="*/ 0 h 1160"/>
                  <a:gd name="T26" fmla="*/ 0 w 383"/>
                  <a:gd name="T27" fmla="*/ 0 h 1160"/>
                  <a:gd name="T28" fmla="*/ 0 w 383"/>
                  <a:gd name="T29" fmla="*/ 0 h 1160"/>
                  <a:gd name="T30" fmla="*/ 0 w 383"/>
                  <a:gd name="T31" fmla="*/ 0 h 1160"/>
                  <a:gd name="T32" fmla="*/ 0 w 383"/>
                  <a:gd name="T33" fmla="*/ 0 h 1160"/>
                  <a:gd name="T34" fmla="*/ 0 w 383"/>
                  <a:gd name="T35" fmla="*/ 0 h 1160"/>
                  <a:gd name="T36" fmla="*/ 0 w 383"/>
                  <a:gd name="T37" fmla="*/ 0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0 h 1027"/>
                  <a:gd name="T20" fmla="*/ 0 w 461"/>
                  <a:gd name="T21" fmla="*/ 0 h 1027"/>
                  <a:gd name="T22" fmla="*/ 0 w 461"/>
                  <a:gd name="T23" fmla="*/ 0 h 1027"/>
                  <a:gd name="T24" fmla="*/ 0 w 461"/>
                  <a:gd name="T25" fmla="*/ 0 h 1027"/>
                  <a:gd name="T26" fmla="*/ 0 w 461"/>
                  <a:gd name="T27" fmla="*/ 0 h 1027"/>
                  <a:gd name="T28" fmla="*/ 0 w 461"/>
                  <a:gd name="T29" fmla="*/ 0 h 1027"/>
                  <a:gd name="T30" fmla="*/ 0 w 461"/>
                  <a:gd name="T31" fmla="*/ 0 h 1027"/>
                  <a:gd name="T32" fmla="*/ 0 w 461"/>
                  <a:gd name="T33" fmla="*/ 0 h 1027"/>
                  <a:gd name="T34" fmla="*/ 0 w 461"/>
                  <a:gd name="T35" fmla="*/ 0 h 1027"/>
                  <a:gd name="T36" fmla="*/ 0 w 461"/>
                  <a:gd name="T37" fmla="*/ 0 h 1027"/>
                  <a:gd name="T38" fmla="*/ 0 w 461"/>
                  <a:gd name="T39" fmla="*/ 0 h 1027"/>
                  <a:gd name="T40" fmla="*/ 0 w 461"/>
                  <a:gd name="T41" fmla="*/ 0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Rounded MT Bold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99" name="Picture 2" descr="https://upload.wikimedia.org/wikipedia/commons/thumb/c/c4/2-Dice-Icon.svg/2000px-2-Dice-Icon.svg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1549" y="505578"/>
            <a:ext cx="530266" cy="530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" name="Rectangle 2"/>
          <p:cNvSpPr>
            <a:spLocks noChangeArrowheads="1"/>
          </p:cNvSpPr>
          <p:nvPr/>
        </p:nvSpPr>
        <p:spPr bwMode="auto">
          <a:xfrm>
            <a:off x="3733800" y="1331479"/>
            <a:ext cx="184217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)=P(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pic>
        <p:nvPicPr>
          <p:cNvPr id="122" name="Picture 5" descr="j011617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" name="Rectangle 2"/>
          <p:cNvSpPr>
            <a:spLocks noChangeArrowheads="1"/>
          </p:cNvSpPr>
          <p:nvPr/>
        </p:nvSpPr>
        <p:spPr bwMode="auto">
          <a:xfrm>
            <a:off x="2891758" y="1347906"/>
            <a:ext cx="50045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  <p:grpSp>
        <p:nvGrpSpPr>
          <p:cNvPr id="127" name="Group 126"/>
          <p:cNvGrpSpPr/>
          <p:nvPr/>
        </p:nvGrpSpPr>
        <p:grpSpPr>
          <a:xfrm>
            <a:off x="-228600" y="533400"/>
            <a:ext cx="9621044" cy="533400"/>
            <a:chOff x="-228600" y="533400"/>
            <a:chExt cx="9621044" cy="533400"/>
          </a:xfrm>
        </p:grpSpPr>
        <p:grpSp>
          <p:nvGrpSpPr>
            <p:cNvPr id="128" name="Group 127"/>
            <p:cNvGrpSpPr/>
            <p:nvPr/>
          </p:nvGrpSpPr>
          <p:grpSpPr>
            <a:xfrm>
              <a:off x="-228600" y="533400"/>
              <a:ext cx="6010275" cy="533400"/>
              <a:chOff x="619125" y="838200"/>
              <a:chExt cx="7762875" cy="1085850"/>
            </a:xfrm>
          </p:grpSpPr>
          <p:pic>
            <p:nvPicPr>
              <p:cNvPr id="14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75057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3" name="Group 142"/>
              <p:cNvGrpSpPr/>
              <p:nvPr/>
            </p:nvGrpSpPr>
            <p:grpSpPr>
              <a:xfrm>
                <a:off x="68865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61" name="Rectangle 16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59055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5" name="Group 144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9" name="Rectangle 15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6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7" name="Group 146"/>
              <p:cNvGrpSpPr/>
              <p:nvPr/>
            </p:nvGrpSpPr>
            <p:grpSpPr>
              <a:xfrm>
                <a:off x="5329238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7" name="Rectangle 15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9" name="Group 148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5" name="Rectangle 15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5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51" name="Group 150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2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3" name="Rectangle 152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129" name="Group 128"/>
            <p:cNvGrpSpPr/>
            <p:nvPr/>
          </p:nvGrpSpPr>
          <p:grpSpPr>
            <a:xfrm>
              <a:off x="5867400" y="533400"/>
              <a:ext cx="3525044" cy="533400"/>
              <a:chOff x="619125" y="838200"/>
              <a:chExt cx="4552950" cy="1085850"/>
            </a:xfrm>
          </p:grpSpPr>
          <p:grpSp>
            <p:nvGrpSpPr>
              <p:cNvPr id="130" name="Group 129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4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41" name="Rectangle 14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1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3" name="Group 132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9" name="Rectangle 13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5" name="Group 134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7" name="Rectangle 13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</p:grpSp>
      <p:sp>
        <p:nvSpPr>
          <p:cNvPr id="98" name="Oval 97">
            <a:extLst>
              <a:ext uri="{FF2B5EF4-FFF2-40B4-BE49-F238E27FC236}">
                <a16:creationId xmlns:a16="http://schemas.microsoft.com/office/drawing/2014/main" id="{FEFD9983-77A9-466B-84B3-972E67BF3D22}"/>
              </a:ext>
            </a:extLst>
          </p:cNvPr>
          <p:cNvSpPr/>
          <p:nvPr/>
        </p:nvSpPr>
        <p:spPr>
          <a:xfrm>
            <a:off x="1285566" y="1385248"/>
            <a:ext cx="778846" cy="510076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  <p:sp>
        <p:nvSpPr>
          <p:cNvPr id="103" name="AutoShape 38">
            <a:extLst>
              <a:ext uri="{FF2B5EF4-FFF2-40B4-BE49-F238E27FC236}">
                <a16:creationId xmlns:a16="http://schemas.microsoft.com/office/drawing/2014/main" id="{E3174A8D-AAED-4A26-81E3-C066CB0FC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440" y="2007704"/>
            <a:ext cx="7327900" cy="568866"/>
          </a:xfrm>
          <a:prstGeom prst="wedgeRoundRectCallout">
            <a:avLst>
              <a:gd name="adj1" fmla="val 54972"/>
              <a:gd name="adj2" fmla="val -19798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have a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random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I </a:t>
            </a:r>
            <a:r>
              <a:rPr kumimoji="0" lang="en-US" altLang="en-US" sz="2800" b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claim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works.</a:t>
            </a:r>
          </a:p>
        </p:txBody>
      </p:sp>
    </p:spTree>
    <p:extLst>
      <p:ext uri="{BB962C8B-B14F-4D97-AF65-F5344CB8AC3E}">
        <p14:creationId xmlns:p14="http://schemas.microsoft.com/office/powerpoint/2010/main" val="8337071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89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89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89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892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892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892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892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892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92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892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892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9224" grpId="0" animBg="1" autoUpdateAnimBg="0"/>
      <p:bldP spid="98" grpId="0" animBg="1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33400" y="1340644"/>
            <a:ext cx="1427163" cy="554036"/>
            <a:chOff x="533400" y="914400"/>
            <a:chExt cx="1427163" cy="554036"/>
          </a:xfrm>
        </p:grpSpPr>
        <p:sp>
          <p:nvSpPr>
            <p:cNvPr id="327693" name="Rectangle 2"/>
            <p:cNvSpPr>
              <a:spLocks noChangeArrowheads="1"/>
            </p:cNvSpPr>
            <p:nvPr/>
          </p:nvSpPr>
          <p:spPr bwMode="auto">
            <a:xfrm>
              <a:off x="1277938" y="914400"/>
              <a:ext cx="682625" cy="5540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"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  <p:sp>
          <p:nvSpPr>
            <p:cNvPr id="327694" name="Rectangle 2"/>
            <p:cNvSpPr>
              <a:spLocks noChangeArrowheads="1"/>
            </p:cNvSpPr>
            <p:nvPr/>
          </p:nvSpPr>
          <p:spPr bwMode="auto">
            <a:xfrm>
              <a:off x="533400" y="914400"/>
              <a:ext cx="728084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$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</p:grpSp>
      <p:sp>
        <p:nvSpPr>
          <p:cNvPr id="327688" name="Rectangle 44"/>
          <p:cNvSpPr>
            <a:spLocks noChangeArrowheads="1"/>
          </p:cNvSpPr>
          <p:nvPr/>
        </p:nvSpPr>
        <p:spPr bwMode="auto">
          <a:xfrm>
            <a:off x="74613" y="868930"/>
            <a:ext cx="899318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computable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random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if </a:t>
            </a:r>
          </a:p>
        </p:txBody>
      </p:sp>
      <p:sp>
        <p:nvSpPr>
          <p:cNvPr id="327691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grpSp>
        <p:nvGrpSpPr>
          <p:cNvPr id="77" name="Group 21"/>
          <p:cNvGrpSpPr>
            <a:grpSpLocks/>
          </p:cNvGrpSpPr>
          <p:nvPr/>
        </p:nvGrpSpPr>
        <p:grpSpPr bwMode="auto">
          <a:xfrm>
            <a:off x="-228600" y="2623344"/>
            <a:ext cx="960650" cy="1689100"/>
            <a:chOff x="4560" y="1645"/>
            <a:chExt cx="849" cy="1475"/>
          </a:xfrm>
        </p:grpSpPr>
        <p:grpSp>
          <p:nvGrpSpPr>
            <p:cNvPr id="78" name="Group 22"/>
            <p:cNvGrpSpPr>
              <a:grpSpLocks/>
            </p:cNvGrpSpPr>
            <p:nvPr/>
          </p:nvGrpSpPr>
          <p:grpSpPr bwMode="auto">
            <a:xfrm>
              <a:off x="4560" y="2056"/>
              <a:ext cx="849" cy="1064"/>
              <a:chOff x="2593" y="1179"/>
              <a:chExt cx="849" cy="1064"/>
            </a:xfrm>
          </p:grpSpPr>
          <p:sp>
            <p:nvSpPr>
              <p:cNvPr id="87" name="Freeform 23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8" name="Freeform 24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9" name="Freeform 25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0" name="Freeform 26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1" name="Freeform 27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2" name="Freeform 28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3" name="Freeform 29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9" name="Group 30"/>
            <p:cNvGrpSpPr>
              <a:grpSpLocks/>
            </p:cNvGrpSpPr>
            <p:nvPr/>
          </p:nvGrpSpPr>
          <p:grpSpPr bwMode="auto">
            <a:xfrm>
              <a:off x="4703" y="1645"/>
              <a:ext cx="230" cy="1456"/>
              <a:chOff x="2720" y="768"/>
              <a:chExt cx="230" cy="1456"/>
            </a:xfrm>
          </p:grpSpPr>
          <p:sp>
            <p:nvSpPr>
              <p:cNvPr id="85" name="Freeform 31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32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33"/>
            <p:cNvGrpSpPr>
              <a:grpSpLocks/>
            </p:cNvGrpSpPr>
            <p:nvPr/>
          </p:nvGrpSpPr>
          <p:grpSpPr bwMode="auto">
            <a:xfrm>
              <a:off x="5125" y="2204"/>
              <a:ext cx="77" cy="68"/>
              <a:chOff x="1747" y="2620"/>
              <a:chExt cx="44" cy="73"/>
            </a:xfrm>
          </p:grpSpPr>
          <p:sp>
            <p:nvSpPr>
              <p:cNvPr id="8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1721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1741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1743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1763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" name="Group 5"/>
          <p:cNvGrpSpPr>
            <a:grpSpLocks/>
          </p:cNvGrpSpPr>
          <p:nvPr/>
        </p:nvGrpSpPr>
        <p:grpSpPr bwMode="auto">
          <a:xfrm flipH="1">
            <a:off x="8229600" y="2178844"/>
            <a:ext cx="722834" cy="931559"/>
            <a:chOff x="2013" y="2206"/>
            <a:chExt cx="679" cy="1010"/>
          </a:xfrm>
        </p:grpSpPr>
        <p:sp>
          <p:nvSpPr>
            <p:cNvPr id="51" name="Freeform 6"/>
            <p:cNvSpPr>
              <a:spLocks/>
            </p:cNvSpPr>
            <p:nvPr/>
          </p:nvSpPr>
          <p:spPr bwMode="auto">
            <a:xfrm rot="4483878">
              <a:off x="2407" y="2307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52" name="Group 7"/>
            <p:cNvGrpSpPr>
              <a:grpSpLocks/>
            </p:cNvGrpSpPr>
            <p:nvPr/>
          </p:nvGrpSpPr>
          <p:grpSpPr bwMode="auto">
            <a:xfrm>
              <a:off x="2013" y="2206"/>
              <a:ext cx="339" cy="1010"/>
              <a:chOff x="240" y="2880"/>
              <a:chExt cx="339" cy="1010"/>
            </a:xfrm>
          </p:grpSpPr>
          <p:sp>
            <p:nvSpPr>
              <p:cNvPr id="5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0 h 1160"/>
                  <a:gd name="T18" fmla="*/ 0 w 383"/>
                  <a:gd name="T19" fmla="*/ 0 h 1160"/>
                  <a:gd name="T20" fmla="*/ 0 w 383"/>
                  <a:gd name="T21" fmla="*/ 0 h 1160"/>
                  <a:gd name="T22" fmla="*/ 0 w 383"/>
                  <a:gd name="T23" fmla="*/ 0 h 1160"/>
                  <a:gd name="T24" fmla="*/ 0 w 383"/>
                  <a:gd name="T25" fmla="*/ 0 h 1160"/>
                  <a:gd name="T26" fmla="*/ 0 w 383"/>
                  <a:gd name="T27" fmla="*/ 0 h 1160"/>
                  <a:gd name="T28" fmla="*/ 0 w 383"/>
                  <a:gd name="T29" fmla="*/ 0 h 1160"/>
                  <a:gd name="T30" fmla="*/ 0 w 383"/>
                  <a:gd name="T31" fmla="*/ 0 h 1160"/>
                  <a:gd name="T32" fmla="*/ 0 w 383"/>
                  <a:gd name="T33" fmla="*/ 0 h 1160"/>
                  <a:gd name="T34" fmla="*/ 0 w 383"/>
                  <a:gd name="T35" fmla="*/ 0 h 1160"/>
                  <a:gd name="T36" fmla="*/ 0 w 383"/>
                  <a:gd name="T37" fmla="*/ 0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0 h 1027"/>
                  <a:gd name="T20" fmla="*/ 0 w 461"/>
                  <a:gd name="T21" fmla="*/ 0 h 1027"/>
                  <a:gd name="T22" fmla="*/ 0 w 461"/>
                  <a:gd name="T23" fmla="*/ 0 h 1027"/>
                  <a:gd name="T24" fmla="*/ 0 w 461"/>
                  <a:gd name="T25" fmla="*/ 0 h 1027"/>
                  <a:gd name="T26" fmla="*/ 0 w 461"/>
                  <a:gd name="T27" fmla="*/ 0 h 1027"/>
                  <a:gd name="T28" fmla="*/ 0 w 461"/>
                  <a:gd name="T29" fmla="*/ 0 h 1027"/>
                  <a:gd name="T30" fmla="*/ 0 w 461"/>
                  <a:gd name="T31" fmla="*/ 0 h 1027"/>
                  <a:gd name="T32" fmla="*/ 0 w 461"/>
                  <a:gd name="T33" fmla="*/ 0 h 1027"/>
                  <a:gd name="T34" fmla="*/ 0 w 461"/>
                  <a:gd name="T35" fmla="*/ 0 h 1027"/>
                  <a:gd name="T36" fmla="*/ 0 w 461"/>
                  <a:gd name="T37" fmla="*/ 0 h 1027"/>
                  <a:gd name="T38" fmla="*/ 0 w 461"/>
                  <a:gd name="T39" fmla="*/ 0 h 1027"/>
                  <a:gd name="T40" fmla="*/ 0 w 461"/>
                  <a:gd name="T41" fmla="*/ 0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Rounded MT Bold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99" name="Picture 2" descr="https://upload.wikimedia.org/wikipedia/commons/thumb/c/c4/2-Dice-Icon.svg/2000px-2-Dice-Icon.svg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1549" y="505578"/>
            <a:ext cx="530266" cy="530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6" name="AutoShape 8"/>
          <p:cNvSpPr>
            <a:spLocks noChangeArrowheads="1"/>
          </p:cNvSpPr>
          <p:nvPr/>
        </p:nvSpPr>
        <p:spPr bwMode="auto">
          <a:xfrm>
            <a:off x="575267" y="3801897"/>
            <a:ext cx="8169346" cy="976643"/>
          </a:xfrm>
          <a:prstGeom prst="wedgeRectCallout">
            <a:avLst>
              <a:gd name="adj1" fmla="val -29213"/>
              <a:gd name="adj2" fmla="val 57258"/>
            </a:avLst>
          </a:prstGeom>
          <a:noFill/>
          <a:ln w="127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random coin flips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are independent of the input.</a:t>
            </a:r>
            <a:endParaRPr lang="en-US" altLang="en-US" sz="2800" dirty="0">
              <a:solidFill>
                <a:srgbClr val="FFFFFF"/>
              </a:solidFill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They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determine which doors the algorithm opens.</a:t>
            </a:r>
          </a:p>
        </p:txBody>
      </p:sp>
      <p:sp>
        <p:nvSpPr>
          <p:cNvPr id="49" name="Rectangle 2"/>
          <p:cNvSpPr>
            <a:spLocks noChangeArrowheads="1"/>
          </p:cNvSpPr>
          <p:nvPr/>
        </p:nvSpPr>
        <p:spPr bwMode="auto">
          <a:xfrm>
            <a:off x="3733800" y="1331479"/>
            <a:ext cx="184217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)=P(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pic>
        <p:nvPicPr>
          <p:cNvPr id="122" name="Picture 5" descr="j011617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" name="Rectangle 2"/>
          <p:cNvSpPr>
            <a:spLocks noChangeArrowheads="1"/>
          </p:cNvSpPr>
          <p:nvPr/>
        </p:nvSpPr>
        <p:spPr bwMode="auto">
          <a:xfrm>
            <a:off x="2891758" y="1347906"/>
            <a:ext cx="50045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  <p:grpSp>
        <p:nvGrpSpPr>
          <p:cNvPr id="127" name="Group 126"/>
          <p:cNvGrpSpPr/>
          <p:nvPr/>
        </p:nvGrpSpPr>
        <p:grpSpPr>
          <a:xfrm>
            <a:off x="-228600" y="533400"/>
            <a:ext cx="9621044" cy="533400"/>
            <a:chOff x="-228600" y="533400"/>
            <a:chExt cx="9621044" cy="533400"/>
          </a:xfrm>
        </p:grpSpPr>
        <p:grpSp>
          <p:nvGrpSpPr>
            <p:cNvPr id="128" name="Group 127"/>
            <p:cNvGrpSpPr/>
            <p:nvPr/>
          </p:nvGrpSpPr>
          <p:grpSpPr>
            <a:xfrm>
              <a:off x="-228600" y="533400"/>
              <a:ext cx="6010275" cy="533400"/>
              <a:chOff x="619125" y="838200"/>
              <a:chExt cx="7762875" cy="1085850"/>
            </a:xfrm>
          </p:grpSpPr>
          <p:pic>
            <p:nvPicPr>
              <p:cNvPr id="14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75057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3" name="Group 142"/>
              <p:cNvGrpSpPr/>
              <p:nvPr/>
            </p:nvGrpSpPr>
            <p:grpSpPr>
              <a:xfrm>
                <a:off x="68865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61" name="Rectangle 16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59055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5" name="Group 144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9" name="Rectangle 15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6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7" name="Group 146"/>
              <p:cNvGrpSpPr/>
              <p:nvPr/>
            </p:nvGrpSpPr>
            <p:grpSpPr>
              <a:xfrm>
                <a:off x="5329238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7" name="Rectangle 15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9" name="Group 148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5" name="Rectangle 15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5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51" name="Group 150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2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3" name="Rectangle 152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129" name="Group 128"/>
            <p:cNvGrpSpPr/>
            <p:nvPr/>
          </p:nvGrpSpPr>
          <p:grpSpPr>
            <a:xfrm>
              <a:off x="5867400" y="533400"/>
              <a:ext cx="3525044" cy="533400"/>
              <a:chOff x="619125" y="838200"/>
              <a:chExt cx="4552950" cy="1085850"/>
            </a:xfrm>
          </p:grpSpPr>
          <p:grpSp>
            <p:nvGrpSpPr>
              <p:cNvPr id="130" name="Group 129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4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41" name="Rectangle 14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1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3" name="Group 132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9" name="Rectangle 13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5" name="Group 134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7" name="Rectangle 13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</p:grpSp>
      <p:sp>
        <p:nvSpPr>
          <p:cNvPr id="100" name="Oval 99">
            <a:extLst>
              <a:ext uri="{FF2B5EF4-FFF2-40B4-BE49-F238E27FC236}">
                <a16:creationId xmlns:a16="http://schemas.microsoft.com/office/drawing/2014/main" id="{FA6BA410-5909-4157-BA06-E75379E4D72E}"/>
              </a:ext>
            </a:extLst>
          </p:cNvPr>
          <p:cNvSpPr/>
          <p:nvPr/>
        </p:nvSpPr>
        <p:spPr>
          <a:xfrm>
            <a:off x="3524026" y="1344304"/>
            <a:ext cx="2106822" cy="626682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7BEE1536-33BE-45FE-B912-FF0AF754D56C}"/>
              </a:ext>
            </a:extLst>
          </p:cNvPr>
          <p:cNvSpPr/>
          <p:nvPr/>
        </p:nvSpPr>
        <p:spPr>
          <a:xfrm>
            <a:off x="2628546" y="1371600"/>
            <a:ext cx="778846" cy="510076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  <p:sp>
        <p:nvSpPr>
          <p:cNvPr id="103" name="AutoShape 38">
            <a:extLst>
              <a:ext uri="{FF2B5EF4-FFF2-40B4-BE49-F238E27FC236}">
                <a16:creationId xmlns:a16="http://schemas.microsoft.com/office/drawing/2014/main" id="{E3174A8D-AAED-4A26-81E3-C066CB0FCD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440" y="2007704"/>
            <a:ext cx="7327900" cy="568866"/>
          </a:xfrm>
          <a:prstGeom prst="wedgeRoundRectCallout">
            <a:avLst>
              <a:gd name="adj1" fmla="val 54972"/>
              <a:gd name="adj2" fmla="val -19798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have a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random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I claim works.</a:t>
            </a:r>
          </a:p>
        </p:txBody>
      </p:sp>
      <p:sp>
        <p:nvSpPr>
          <p:cNvPr id="97" name="AutoShape 40">
            <a:extLst>
              <a:ext uri="{FF2B5EF4-FFF2-40B4-BE49-F238E27FC236}">
                <a16:creationId xmlns:a16="http://schemas.microsoft.com/office/drawing/2014/main" id="{4154E245-D013-4828-9AF4-4AD599B20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49" y="2714678"/>
            <a:ext cx="8670207" cy="956174"/>
          </a:xfrm>
          <a:prstGeom prst="wedgeRoundRectCallout">
            <a:avLst>
              <a:gd name="adj1" fmla="val -51063"/>
              <a:gd name="adj2" fmla="val -11664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know the algorithm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but not its random coin flips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do my best to give you a worst case input 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05" name="AutoShape 8">
            <a:extLst>
              <a:ext uri="{FF2B5EF4-FFF2-40B4-BE49-F238E27FC236}">
                <a16:creationId xmlns:a16="http://schemas.microsoft.com/office/drawing/2014/main" id="{5460B1E5-E5B9-4B27-8580-1AEB1F446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4876800"/>
            <a:ext cx="5090933" cy="922377"/>
          </a:xfrm>
          <a:prstGeom prst="wedgeRectCallout">
            <a:avLst>
              <a:gd name="adj1" fmla="val -62689"/>
              <a:gd name="adj2" fmla="val 2781"/>
            </a:avLst>
          </a:prstGeom>
          <a:noFill/>
          <a:ln w="127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There are worst case coin flips </a:t>
            </a:r>
            <a:br>
              <a:rPr lang="en-US" altLang="en-US" sz="2800" dirty="0">
                <a:solidFill>
                  <a:srgbClr val="FFFFFF"/>
                </a:solidFill>
              </a:rPr>
            </a:b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no worst case inputs.</a:t>
            </a:r>
          </a:p>
        </p:txBody>
      </p:sp>
    </p:spTree>
    <p:extLst>
      <p:ext uri="{BB962C8B-B14F-4D97-AF65-F5344CB8AC3E}">
        <p14:creationId xmlns:p14="http://schemas.microsoft.com/office/powerpoint/2010/main" val="2526879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" fill="hold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100" grpId="0" animBg="1"/>
      <p:bldP spid="101" grpId="0" animBg="1"/>
      <p:bldP spid="101" grpId="1" animBg="1"/>
      <p:bldP spid="105" grpId="0" animBg="1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33400" y="1340644"/>
            <a:ext cx="1427163" cy="554036"/>
            <a:chOff x="533400" y="914400"/>
            <a:chExt cx="1427163" cy="554036"/>
          </a:xfrm>
        </p:grpSpPr>
        <p:sp>
          <p:nvSpPr>
            <p:cNvPr id="327693" name="Rectangle 2"/>
            <p:cNvSpPr>
              <a:spLocks noChangeArrowheads="1"/>
            </p:cNvSpPr>
            <p:nvPr/>
          </p:nvSpPr>
          <p:spPr bwMode="auto">
            <a:xfrm>
              <a:off x="1277938" y="914400"/>
              <a:ext cx="682625" cy="5540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"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  <p:sp>
          <p:nvSpPr>
            <p:cNvPr id="327694" name="Rectangle 2"/>
            <p:cNvSpPr>
              <a:spLocks noChangeArrowheads="1"/>
            </p:cNvSpPr>
            <p:nvPr/>
          </p:nvSpPr>
          <p:spPr bwMode="auto">
            <a:xfrm>
              <a:off x="533400" y="914400"/>
              <a:ext cx="728084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$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</p:grpSp>
      <p:sp>
        <p:nvSpPr>
          <p:cNvPr id="327688" name="Rectangle 44"/>
          <p:cNvSpPr>
            <a:spLocks noChangeArrowheads="1"/>
          </p:cNvSpPr>
          <p:nvPr/>
        </p:nvSpPr>
        <p:spPr bwMode="auto">
          <a:xfrm>
            <a:off x="74613" y="868930"/>
            <a:ext cx="899318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computable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random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if </a:t>
            </a:r>
          </a:p>
        </p:txBody>
      </p:sp>
      <p:sp>
        <p:nvSpPr>
          <p:cNvPr id="327691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grpSp>
        <p:nvGrpSpPr>
          <p:cNvPr id="77" name="Group 21"/>
          <p:cNvGrpSpPr>
            <a:grpSpLocks/>
          </p:cNvGrpSpPr>
          <p:nvPr/>
        </p:nvGrpSpPr>
        <p:grpSpPr bwMode="auto">
          <a:xfrm>
            <a:off x="-228600" y="2623344"/>
            <a:ext cx="960650" cy="1689100"/>
            <a:chOff x="4560" y="1645"/>
            <a:chExt cx="849" cy="1475"/>
          </a:xfrm>
        </p:grpSpPr>
        <p:grpSp>
          <p:nvGrpSpPr>
            <p:cNvPr id="78" name="Group 22"/>
            <p:cNvGrpSpPr>
              <a:grpSpLocks/>
            </p:cNvGrpSpPr>
            <p:nvPr/>
          </p:nvGrpSpPr>
          <p:grpSpPr bwMode="auto">
            <a:xfrm>
              <a:off x="4560" y="2056"/>
              <a:ext cx="849" cy="1064"/>
              <a:chOff x="2593" y="1179"/>
              <a:chExt cx="849" cy="1064"/>
            </a:xfrm>
          </p:grpSpPr>
          <p:sp>
            <p:nvSpPr>
              <p:cNvPr id="87" name="Freeform 23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8" name="Freeform 24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9" name="Freeform 25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0" name="Freeform 26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1" name="Freeform 27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2" name="Freeform 28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3" name="Freeform 29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9" name="Group 30"/>
            <p:cNvGrpSpPr>
              <a:grpSpLocks/>
            </p:cNvGrpSpPr>
            <p:nvPr/>
          </p:nvGrpSpPr>
          <p:grpSpPr bwMode="auto">
            <a:xfrm>
              <a:off x="4703" y="1645"/>
              <a:ext cx="230" cy="1456"/>
              <a:chOff x="2720" y="768"/>
              <a:chExt cx="230" cy="1456"/>
            </a:xfrm>
          </p:grpSpPr>
          <p:sp>
            <p:nvSpPr>
              <p:cNvPr id="85" name="Freeform 31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32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33"/>
            <p:cNvGrpSpPr>
              <a:grpSpLocks/>
            </p:cNvGrpSpPr>
            <p:nvPr/>
          </p:nvGrpSpPr>
          <p:grpSpPr bwMode="auto">
            <a:xfrm>
              <a:off x="5125" y="2204"/>
              <a:ext cx="77" cy="68"/>
              <a:chOff x="1747" y="2620"/>
              <a:chExt cx="44" cy="73"/>
            </a:xfrm>
          </p:grpSpPr>
          <p:sp>
            <p:nvSpPr>
              <p:cNvPr id="8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1721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1741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1743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1763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" name="Group 5"/>
          <p:cNvGrpSpPr>
            <a:grpSpLocks/>
          </p:cNvGrpSpPr>
          <p:nvPr/>
        </p:nvGrpSpPr>
        <p:grpSpPr bwMode="auto">
          <a:xfrm flipH="1">
            <a:off x="8229600" y="2178844"/>
            <a:ext cx="722834" cy="931559"/>
            <a:chOff x="2013" y="2206"/>
            <a:chExt cx="679" cy="1010"/>
          </a:xfrm>
        </p:grpSpPr>
        <p:sp>
          <p:nvSpPr>
            <p:cNvPr id="51" name="Freeform 6"/>
            <p:cNvSpPr>
              <a:spLocks/>
            </p:cNvSpPr>
            <p:nvPr/>
          </p:nvSpPr>
          <p:spPr bwMode="auto">
            <a:xfrm rot="4483878">
              <a:off x="2407" y="2307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52" name="Group 7"/>
            <p:cNvGrpSpPr>
              <a:grpSpLocks/>
            </p:cNvGrpSpPr>
            <p:nvPr/>
          </p:nvGrpSpPr>
          <p:grpSpPr bwMode="auto">
            <a:xfrm>
              <a:off x="2013" y="2206"/>
              <a:ext cx="339" cy="1010"/>
              <a:chOff x="240" y="2880"/>
              <a:chExt cx="339" cy="1010"/>
            </a:xfrm>
          </p:grpSpPr>
          <p:sp>
            <p:nvSpPr>
              <p:cNvPr id="5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0 h 1160"/>
                  <a:gd name="T18" fmla="*/ 0 w 383"/>
                  <a:gd name="T19" fmla="*/ 0 h 1160"/>
                  <a:gd name="T20" fmla="*/ 0 w 383"/>
                  <a:gd name="T21" fmla="*/ 0 h 1160"/>
                  <a:gd name="T22" fmla="*/ 0 w 383"/>
                  <a:gd name="T23" fmla="*/ 0 h 1160"/>
                  <a:gd name="T24" fmla="*/ 0 w 383"/>
                  <a:gd name="T25" fmla="*/ 0 h 1160"/>
                  <a:gd name="T26" fmla="*/ 0 w 383"/>
                  <a:gd name="T27" fmla="*/ 0 h 1160"/>
                  <a:gd name="T28" fmla="*/ 0 w 383"/>
                  <a:gd name="T29" fmla="*/ 0 h 1160"/>
                  <a:gd name="T30" fmla="*/ 0 w 383"/>
                  <a:gd name="T31" fmla="*/ 0 h 1160"/>
                  <a:gd name="T32" fmla="*/ 0 w 383"/>
                  <a:gd name="T33" fmla="*/ 0 h 1160"/>
                  <a:gd name="T34" fmla="*/ 0 w 383"/>
                  <a:gd name="T35" fmla="*/ 0 h 1160"/>
                  <a:gd name="T36" fmla="*/ 0 w 383"/>
                  <a:gd name="T37" fmla="*/ 0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0 h 1027"/>
                  <a:gd name="T20" fmla="*/ 0 w 461"/>
                  <a:gd name="T21" fmla="*/ 0 h 1027"/>
                  <a:gd name="T22" fmla="*/ 0 w 461"/>
                  <a:gd name="T23" fmla="*/ 0 h 1027"/>
                  <a:gd name="T24" fmla="*/ 0 w 461"/>
                  <a:gd name="T25" fmla="*/ 0 h 1027"/>
                  <a:gd name="T26" fmla="*/ 0 w 461"/>
                  <a:gd name="T27" fmla="*/ 0 h 1027"/>
                  <a:gd name="T28" fmla="*/ 0 w 461"/>
                  <a:gd name="T29" fmla="*/ 0 h 1027"/>
                  <a:gd name="T30" fmla="*/ 0 w 461"/>
                  <a:gd name="T31" fmla="*/ 0 h 1027"/>
                  <a:gd name="T32" fmla="*/ 0 w 461"/>
                  <a:gd name="T33" fmla="*/ 0 h 1027"/>
                  <a:gd name="T34" fmla="*/ 0 w 461"/>
                  <a:gd name="T35" fmla="*/ 0 h 1027"/>
                  <a:gd name="T36" fmla="*/ 0 w 461"/>
                  <a:gd name="T37" fmla="*/ 0 h 1027"/>
                  <a:gd name="T38" fmla="*/ 0 w 461"/>
                  <a:gd name="T39" fmla="*/ 0 h 1027"/>
                  <a:gd name="T40" fmla="*/ 0 w 461"/>
                  <a:gd name="T41" fmla="*/ 0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Rounded MT Bold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99" name="Picture 2" descr="https://upload.wikimedia.org/wikipedia/commons/thumb/c/c4/2-Dice-Icon.svg/2000px-2-Dice-Icon.svg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1549" y="505578"/>
            <a:ext cx="530266" cy="530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" name="Rectangle 2"/>
          <p:cNvSpPr>
            <a:spLocks noChangeArrowheads="1"/>
          </p:cNvSpPr>
          <p:nvPr/>
        </p:nvSpPr>
        <p:spPr bwMode="auto">
          <a:xfrm>
            <a:off x="3733800" y="1331479"/>
            <a:ext cx="184217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)=P(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pic>
        <p:nvPicPr>
          <p:cNvPr id="122" name="Picture 5" descr="j011617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" name="Rectangle 2"/>
          <p:cNvSpPr>
            <a:spLocks noChangeArrowheads="1"/>
          </p:cNvSpPr>
          <p:nvPr/>
        </p:nvSpPr>
        <p:spPr bwMode="auto">
          <a:xfrm>
            <a:off x="2891758" y="1347906"/>
            <a:ext cx="500458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  <p:grpSp>
        <p:nvGrpSpPr>
          <p:cNvPr id="127" name="Group 126"/>
          <p:cNvGrpSpPr/>
          <p:nvPr/>
        </p:nvGrpSpPr>
        <p:grpSpPr>
          <a:xfrm>
            <a:off x="-228600" y="533400"/>
            <a:ext cx="9621044" cy="533400"/>
            <a:chOff x="-228600" y="533400"/>
            <a:chExt cx="9621044" cy="533400"/>
          </a:xfrm>
        </p:grpSpPr>
        <p:grpSp>
          <p:nvGrpSpPr>
            <p:cNvPr id="128" name="Group 127"/>
            <p:cNvGrpSpPr/>
            <p:nvPr/>
          </p:nvGrpSpPr>
          <p:grpSpPr>
            <a:xfrm>
              <a:off x="-228600" y="533400"/>
              <a:ext cx="6010275" cy="533400"/>
              <a:chOff x="619125" y="838200"/>
              <a:chExt cx="7762875" cy="1085850"/>
            </a:xfrm>
          </p:grpSpPr>
          <p:pic>
            <p:nvPicPr>
              <p:cNvPr id="14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75057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3" name="Group 142"/>
              <p:cNvGrpSpPr/>
              <p:nvPr/>
            </p:nvGrpSpPr>
            <p:grpSpPr>
              <a:xfrm>
                <a:off x="68865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61" name="Rectangle 16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59055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5" name="Group 144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9" name="Rectangle 15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6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7" name="Group 146"/>
              <p:cNvGrpSpPr/>
              <p:nvPr/>
            </p:nvGrpSpPr>
            <p:grpSpPr>
              <a:xfrm>
                <a:off x="5329238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7" name="Rectangle 15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9" name="Group 148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5" name="Rectangle 15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5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51" name="Group 150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2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3" name="Rectangle 152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129" name="Group 128"/>
            <p:cNvGrpSpPr/>
            <p:nvPr/>
          </p:nvGrpSpPr>
          <p:grpSpPr>
            <a:xfrm>
              <a:off x="5867400" y="533400"/>
              <a:ext cx="3525044" cy="533400"/>
              <a:chOff x="619125" y="838200"/>
              <a:chExt cx="4552950" cy="1085850"/>
            </a:xfrm>
          </p:grpSpPr>
          <p:grpSp>
            <p:nvGrpSpPr>
              <p:cNvPr id="130" name="Group 129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4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41" name="Rectangle 14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1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3" name="Group 132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9" name="Rectangle 13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5" name="Group 134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7" name="Rectangle 13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</p:grpSp>
      <p:sp>
        <p:nvSpPr>
          <p:cNvPr id="100" name="Oval 99">
            <a:extLst>
              <a:ext uri="{FF2B5EF4-FFF2-40B4-BE49-F238E27FC236}">
                <a16:creationId xmlns:a16="http://schemas.microsoft.com/office/drawing/2014/main" id="{FA6BA410-5909-4157-BA06-E75379E4D72E}"/>
              </a:ext>
            </a:extLst>
          </p:cNvPr>
          <p:cNvSpPr/>
          <p:nvPr/>
        </p:nvSpPr>
        <p:spPr>
          <a:xfrm>
            <a:off x="3524026" y="1344304"/>
            <a:ext cx="2106822" cy="626682"/>
          </a:xfrm>
          <a:prstGeom prst="ellipse">
            <a:avLst/>
          </a:prstGeom>
          <a:ln w="25400">
            <a:solidFill>
              <a:srgbClr val="FF00FF"/>
            </a:solidFill>
          </a:ln>
        </p:spPr>
        <p:txBody>
          <a:bodyPr wrap="square" rtlCol="0" anchor="ctr">
            <a:spAutoFit/>
          </a:bodyPr>
          <a:lstStyle/>
          <a:p>
            <a:pPr algn="ctr"/>
            <a:endParaRPr lang="en-CA" sz="2800" i="0" dirty="0"/>
          </a:p>
        </p:txBody>
      </p:sp>
      <p:sp>
        <p:nvSpPr>
          <p:cNvPr id="98" name="AutoShape 38">
            <a:extLst>
              <a:ext uri="{FF2B5EF4-FFF2-40B4-BE49-F238E27FC236}">
                <a16:creationId xmlns:a16="http://schemas.microsoft.com/office/drawing/2014/main" id="{A34CB5F0-3FB2-48A4-B365-0AE92A9EE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093" y="3974834"/>
            <a:ext cx="8315529" cy="2768866"/>
          </a:xfrm>
          <a:prstGeom prst="wedgeRoundRectCallout">
            <a:avLst>
              <a:gd name="adj1" fmla="val 43559"/>
              <a:gd name="adj2" fmla="val -6336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Suppose I open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doors.</a:t>
            </a:r>
            <a:endParaRPr kumimoji="0" lang="en-US" altLang="en-US" sz="2800" b="0" i="0" u="none" strike="noStrike" kern="1200" cap="none" spc="0" normalizeH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lvl="0" algn="ctr" eaLnBrk="1" hangingPunct="1">
              <a:spcBef>
                <a:spcPts val="0"/>
              </a:spcBef>
              <a:buNone/>
              <a:defRPr/>
            </a:pP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probability of finding no prize </a:t>
            </a:r>
            <a:r>
              <a:rPr lang="en-US" altLang="en-US" sz="2800" noProof="0" dirty="0">
                <a:solidFill>
                  <a:srgbClr val="FFFFFF"/>
                </a:solidFill>
              </a:rPr>
              <a:t>i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 </a:t>
            </a:r>
          </a:p>
          <a:p>
            <a:pPr lvl="0" algn="ctr" eaLnBrk="1" hangingPunct="1">
              <a:spcBef>
                <a:spcPts val="0"/>
              </a:spcBef>
              <a:buNone/>
              <a:defRPr/>
            </a:pPr>
            <a:r>
              <a:rPr lang="en-US" altLang="en-US" sz="2800" dirty="0">
                <a:solidFill>
                  <a:srgbClr val="FFC000"/>
                </a:solidFill>
              </a:rPr>
              <a:t>½</a:t>
            </a:r>
            <a:r>
              <a:rPr lang="el-GR" altLang="en-US" sz="28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</a:t>
            </a:r>
            <a:r>
              <a:rPr lang="en-US" altLang="en-US" sz="2800" dirty="0">
                <a:solidFill>
                  <a:srgbClr val="FFC000"/>
                </a:solidFill>
              </a:rPr>
              <a:t>½</a:t>
            </a:r>
            <a:r>
              <a:rPr lang="el-GR" altLang="en-US" sz="28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</a:t>
            </a:r>
            <a:r>
              <a:rPr lang="en-US" altLang="en-US" sz="2800" dirty="0">
                <a:solidFill>
                  <a:srgbClr val="FFC000"/>
                </a:solidFill>
              </a:rPr>
              <a:t>½</a:t>
            </a:r>
            <a:r>
              <a:rPr lang="el-GR" altLang="en-US" sz="28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</a:t>
            </a:r>
            <a:r>
              <a:rPr lang="en-US" altLang="en-US" sz="28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…</a:t>
            </a:r>
            <a:r>
              <a:rPr lang="el-GR" altLang="en-US" sz="28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</a:t>
            </a:r>
            <a:r>
              <a:rPr lang="en-US" altLang="en-US" sz="2800" dirty="0">
                <a:solidFill>
                  <a:srgbClr val="FFC000"/>
                </a:solidFill>
              </a:rPr>
              <a:t>½</a:t>
            </a:r>
            <a:r>
              <a:rPr lang="en-US" altLang="en-US" sz="28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= </a:t>
            </a:r>
            <a:r>
              <a:rPr lang="en-US" altLang="en-US" sz="2800" dirty="0">
                <a:solidFill>
                  <a:srgbClr val="FFC000"/>
                </a:solidFill>
                <a:sym typeface="Symbol" panose="05050102010706020507" pitchFamily="18" charset="2"/>
              </a:rPr>
              <a:t>2</a:t>
            </a:r>
            <a:r>
              <a:rPr lang="en-US" altLang="en-US" sz="2800" baseline="30000" dirty="0">
                <a:solidFill>
                  <a:srgbClr val="FFC000"/>
                </a:solidFill>
                <a:sym typeface="Symbol" panose="05050102010706020507" pitchFamily="18" charset="2"/>
              </a:rPr>
              <a:t>-</a:t>
            </a:r>
            <a:r>
              <a:rPr lang="en-US" altLang="en-US" sz="2800" i="1" baseline="30000" dirty="0">
                <a:solidFill>
                  <a:srgbClr val="FFC000"/>
                </a:solidFill>
                <a:sym typeface="Symbol" panose="05050102010706020507" pitchFamily="18" charset="2"/>
              </a:rPr>
              <a:t>T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lvl="0" algn="ctr" eaLnBrk="1" hangingPunct="1">
              <a:spcBef>
                <a:spcPts val="0"/>
              </a:spcBef>
              <a:buNone/>
              <a:defRPr/>
            </a:pPr>
            <a:endParaRPr kumimoji="0" lang="en-US" altLang="en-US" sz="2800" b="0" i="0" u="none" strike="noStrike" kern="1200" cap="none" spc="0" normalizeH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lvl="0" algn="ctr" eaLnBrk="1" hangingPunct="1">
              <a:spcBef>
                <a:spcPts val="0"/>
              </a:spcBef>
              <a:buNone/>
              <a:defRPr/>
            </a:pPr>
            <a:r>
              <a:rPr lang="en-US" altLang="en-US" sz="2800" dirty="0">
                <a:solidFill>
                  <a:srgbClr val="FFFFFF"/>
                </a:solidFill>
              </a:rPr>
              <a:t>The probability of finding a prize is </a:t>
            </a:r>
          </a:p>
          <a:p>
            <a:pPr lvl="0" algn="ctr" eaLnBrk="1" hangingPunct="1">
              <a:spcBef>
                <a:spcPts val="0"/>
              </a:spcBef>
              <a:buNone/>
              <a:defRPr/>
            </a:pPr>
            <a:r>
              <a:rPr lang="en-US" altLang="en-US" sz="2800" dirty="0">
                <a:solidFill>
                  <a:srgbClr val="FFC000"/>
                </a:solidFill>
                <a:sym typeface="Symbol" panose="05050102010706020507" pitchFamily="18" charset="2"/>
              </a:rPr>
              <a:t>1-</a:t>
            </a:r>
            <a:r>
              <a:rPr lang="en-US" altLang="en-US" sz="2800" i="1" dirty="0">
                <a:solidFill>
                  <a:srgbClr val="FFC000"/>
                </a:solidFill>
                <a:sym typeface="Symbol" panose="05050102010706020507" pitchFamily="18" charset="2"/>
              </a:rPr>
              <a:t>2</a:t>
            </a:r>
            <a:r>
              <a:rPr lang="en-US" altLang="en-US" sz="2800" i="1" baseline="30000" dirty="0">
                <a:solidFill>
                  <a:srgbClr val="FFC000"/>
                </a:solidFill>
                <a:sym typeface="Symbol" panose="05050102010706020507" pitchFamily="18" charset="2"/>
              </a:rPr>
              <a:t>-T</a:t>
            </a:r>
            <a:r>
              <a:rPr lang="en-US" altLang="en-US" sz="2800" dirty="0">
                <a:solidFill>
                  <a:srgbClr val="FFFFFF"/>
                </a:solidFill>
              </a:rPr>
              <a:t>.</a:t>
            </a:r>
            <a:endParaRPr lang="en-US" altLang="en-US" sz="2800" dirty="0">
              <a:solidFill>
                <a:srgbClr val="FFC000"/>
              </a:solidFill>
            </a:endParaRPr>
          </a:p>
          <a:p>
            <a:pPr lvl="0" algn="ctr" eaLnBrk="1" hangingPunct="1">
              <a:spcBef>
                <a:spcPts val="0"/>
              </a:spcBef>
              <a:buNone/>
              <a:defRPr/>
            </a:pPr>
            <a:endParaRPr kumimoji="0" lang="en-US" altLang="en-US" sz="2800" b="0" i="0" u="none" strike="noStrike" kern="1200" cap="none" spc="0" normalizeH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lvl="0" algn="ctr" eaLnBrk="1" hangingPunct="1">
              <a:spcBef>
                <a:spcPts val="0"/>
              </a:spcBef>
              <a:buNone/>
              <a:defRPr/>
            </a:pPr>
            <a:endParaRPr kumimoji="0" lang="en-US" altLang="en-US" sz="2800" b="0" i="0" u="none" strike="noStrike" kern="1200" cap="none" spc="0" normalizeH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4D96E4A8-6CD2-473C-A2C8-7D19E85CC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685" y="1834134"/>
            <a:ext cx="266169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l" eaLnBrk="1" hangingPunct="1">
              <a:spcBef>
                <a:spcPct val="50000"/>
              </a:spcBef>
              <a:buNone/>
              <a:defRPr/>
            </a:pP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</a:t>
            </a:r>
            <a:r>
              <a:rPr lang="en-US" altLang="en-US" sz="3000" i="1" dirty="0">
                <a:solidFill>
                  <a:srgbClr val="FFC000"/>
                </a:solidFill>
                <a:latin typeface="Times New Roman"/>
                <a:cs typeface="Times New Roman"/>
              </a:rPr>
              <a:t>≤ T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</p:txBody>
      </p:sp>
      <p:sp>
        <p:nvSpPr>
          <p:cNvPr id="105" name="Rectangle 2">
            <a:extLst>
              <a:ext uri="{FF2B5EF4-FFF2-40B4-BE49-F238E27FC236}">
                <a16:creationId xmlns:a16="http://schemas.microsoft.com/office/drawing/2014/main" id="{99AE6FC8-9AAE-4EC2-A60C-BB340EF876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7739" y="1361422"/>
            <a:ext cx="82266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</a:t>
            </a:r>
            <a:r>
              <a:rPr kumimoji="0" lang="en-US" altLang="en-US" sz="3000" b="0" i="1" u="none" strike="noStrike" kern="1200" cap="none" spc="0" normalizeH="0" baseline="-2500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</p:txBody>
      </p:sp>
      <p:sp>
        <p:nvSpPr>
          <p:cNvPr id="106" name="Rectangle 2">
            <a:extLst>
              <a:ext uri="{FF2B5EF4-FFF2-40B4-BE49-F238E27FC236}">
                <a16:creationId xmlns:a16="http://schemas.microsoft.com/office/drawing/2014/main" id="{B2D837B1-5CE4-4FFD-96A3-FB9412B52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4339" y="1378744"/>
            <a:ext cx="143680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l" eaLnBrk="1" hangingPunct="1">
              <a:spcBef>
                <a:spcPct val="50000"/>
              </a:spcBef>
              <a:buNone/>
              <a:defRPr/>
            </a:pPr>
            <a:r>
              <a:rPr lang="el-GR" altLang="en-US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≥</a:t>
            </a:r>
            <a:r>
              <a:rPr lang="en-CA" altLang="en-US" dirty="0">
                <a:solidFill>
                  <a:srgbClr val="FFFFFF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 1-</a:t>
            </a:r>
            <a:r>
              <a:rPr lang="en-US" altLang="en-US" sz="3000" dirty="0">
                <a:solidFill>
                  <a:srgbClr val="FFC000"/>
                </a:solidFill>
                <a:sym typeface="Symbol" panose="05050102010706020507" pitchFamily="18" charset="2"/>
              </a:rPr>
              <a:t>2</a:t>
            </a:r>
            <a:r>
              <a:rPr lang="en-US" altLang="en-US" sz="3000" baseline="30000" dirty="0">
                <a:solidFill>
                  <a:srgbClr val="FFC000"/>
                </a:solidFill>
                <a:sym typeface="Symbol" panose="05050102010706020507" pitchFamily="18" charset="2"/>
              </a:rPr>
              <a:t>-</a:t>
            </a:r>
            <a:r>
              <a:rPr lang="en-US" altLang="en-US" sz="3000" i="1" baseline="30000" dirty="0">
                <a:solidFill>
                  <a:srgbClr val="FFC000"/>
                </a:solidFill>
                <a:sym typeface="Symbol" panose="05050102010706020507" pitchFamily="18" charset="2"/>
              </a:rPr>
              <a:t>T</a:t>
            </a:r>
            <a:r>
              <a:rPr kumimoji="0" lang="en-US" altLang="en-US" sz="3000" b="0" i="1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rPr>
              <a:t> </a:t>
            </a:r>
          </a:p>
        </p:txBody>
      </p:sp>
      <p:sp>
        <p:nvSpPr>
          <p:cNvPr id="107" name="AutoShape 38">
            <a:extLst>
              <a:ext uri="{FF2B5EF4-FFF2-40B4-BE49-F238E27FC236}">
                <a16:creationId xmlns:a16="http://schemas.microsoft.com/office/drawing/2014/main" id="{05D195FE-1791-4C88-8A85-10733E460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579" y="2419915"/>
            <a:ext cx="8664777" cy="1466285"/>
          </a:xfrm>
          <a:prstGeom prst="wedgeRoundRectCallout">
            <a:avLst>
              <a:gd name="adj1" fmla="val 50537"/>
              <a:gd name="adj2" fmla="val -4871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spcBef>
                <a:spcPts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Half the doors have prizes.</a:t>
            </a:r>
          </a:p>
          <a:p>
            <a:pPr lvl="0" algn="ctr" eaLnBrk="1" hangingPunct="1">
              <a:spcBef>
                <a:spcPts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For each random door, the probability of finding a prize</a:t>
            </a:r>
          </a:p>
          <a:p>
            <a:pPr lvl="0" algn="ctr" eaLnBrk="1" hangingPunct="1">
              <a:spcBef>
                <a:spcPts val="0"/>
              </a:spcBef>
              <a:buNone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 is </a:t>
            </a:r>
            <a:r>
              <a:rPr lang="en-US" altLang="en-US" sz="2800" i="0" dirty="0">
                <a:solidFill>
                  <a:srgbClr val="FFC000"/>
                </a:solidFill>
              </a:rPr>
              <a:t>½</a:t>
            </a:r>
            <a:r>
              <a:rPr lang="en-US" altLang="en-US" sz="2800" i="0" dirty="0">
                <a:solidFill>
                  <a:srgbClr val="FFFFFF"/>
                </a:solidFill>
              </a:rPr>
              <a:t>.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DE65C8F-5F76-4538-B073-90C59C014CAC}"/>
              </a:ext>
            </a:extLst>
          </p:cNvPr>
          <p:cNvSpPr/>
          <p:nvPr/>
        </p:nvSpPr>
        <p:spPr>
          <a:xfrm>
            <a:off x="2286000" y="5358240"/>
            <a:ext cx="184377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sym typeface="Symbol" panose="05050102010706020507" pitchFamily="18" charset="2"/>
              </a:rPr>
              <a:t>2</a:t>
            </a:r>
            <a:r>
              <a:rPr lang="en-US" altLang="en-US" sz="2400" baseline="30000" dirty="0">
                <a:solidFill>
                  <a:srgbClr val="FFC000"/>
                </a:solidFill>
                <a:sym typeface="Symbol" panose="05050102010706020507" pitchFamily="18" charset="2"/>
              </a:rPr>
              <a:t>-10 </a:t>
            </a:r>
            <a:r>
              <a:rPr lang="el-GR" altLang="en-US" sz="24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≈</a:t>
            </a:r>
            <a:r>
              <a:rPr lang="en-US" altLang="en-US" sz="2400" dirty="0">
                <a:solidFill>
                  <a:srgbClr val="FFC000"/>
                </a:solidFill>
              </a:rPr>
              <a:t> </a:t>
            </a:r>
            <a:r>
              <a:rPr lang="en-US" altLang="en-US" sz="2400" baseline="30000" dirty="0">
                <a:solidFill>
                  <a:srgbClr val="FFC000"/>
                </a:solidFill>
              </a:rPr>
              <a:t>1</a:t>
            </a:r>
            <a:r>
              <a:rPr lang="en-US" altLang="en-US" sz="2400" dirty="0">
                <a:solidFill>
                  <a:srgbClr val="FFC000"/>
                </a:solidFill>
              </a:rPr>
              <a:t>/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thousand</a:t>
            </a:r>
            <a:endParaRPr lang="en-US" sz="2400" baseline="-25000" dirty="0">
              <a:solidFill>
                <a:srgbClr val="FFC000"/>
              </a:solidFill>
            </a:endParaRPr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DF15CDB3-2733-4AA4-894E-3F3A8FBC2238}"/>
              </a:ext>
            </a:extLst>
          </p:cNvPr>
          <p:cNvSpPr/>
          <p:nvPr/>
        </p:nvSpPr>
        <p:spPr>
          <a:xfrm>
            <a:off x="4279992" y="5359400"/>
            <a:ext cx="169309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sym typeface="Symbol" panose="05050102010706020507" pitchFamily="18" charset="2"/>
              </a:rPr>
              <a:t>2</a:t>
            </a:r>
            <a:r>
              <a:rPr lang="en-US" altLang="en-US" sz="2400" baseline="30000" dirty="0">
                <a:solidFill>
                  <a:srgbClr val="FFC000"/>
                </a:solidFill>
                <a:sym typeface="Symbol" panose="05050102010706020507" pitchFamily="18" charset="2"/>
              </a:rPr>
              <a:t>-20 </a:t>
            </a:r>
            <a:r>
              <a:rPr lang="el-GR" altLang="en-US" sz="24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≈</a:t>
            </a:r>
            <a:r>
              <a:rPr lang="en-US" altLang="en-US" sz="24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2400" baseline="30000" dirty="0">
                <a:solidFill>
                  <a:srgbClr val="FFC000"/>
                </a:solidFill>
              </a:rPr>
              <a:t>1</a:t>
            </a:r>
            <a:r>
              <a:rPr lang="en-US" altLang="en-US" sz="2400" dirty="0">
                <a:solidFill>
                  <a:srgbClr val="FFC000"/>
                </a:solidFill>
              </a:rPr>
              <a:t>/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million</a:t>
            </a:r>
            <a:endParaRPr lang="en-US" sz="2400" baseline="-25000" dirty="0">
              <a:solidFill>
                <a:srgbClr val="FFC000"/>
              </a:solidFill>
            </a:endParaRP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81400E9F-D7A3-4028-AA02-6312EBEA4732}"/>
              </a:ext>
            </a:extLst>
          </p:cNvPr>
          <p:cNvSpPr/>
          <p:nvPr/>
        </p:nvSpPr>
        <p:spPr>
          <a:xfrm>
            <a:off x="6289416" y="5359400"/>
            <a:ext cx="163538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sym typeface="Symbol" panose="05050102010706020507" pitchFamily="18" charset="2"/>
              </a:rPr>
              <a:t>2</a:t>
            </a:r>
            <a:r>
              <a:rPr lang="en-US" altLang="en-US" sz="2400" baseline="30000" dirty="0">
                <a:solidFill>
                  <a:srgbClr val="FFC000"/>
                </a:solidFill>
                <a:sym typeface="Symbol" panose="05050102010706020507" pitchFamily="18" charset="2"/>
              </a:rPr>
              <a:t>-30 </a:t>
            </a:r>
            <a:r>
              <a:rPr lang="el-GR" altLang="en-US" sz="24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≈</a:t>
            </a:r>
            <a:r>
              <a:rPr lang="en-US" altLang="en-US" sz="2400" dirty="0">
                <a:solidFill>
                  <a:srgbClr val="FFC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2400" baseline="30000" dirty="0">
                <a:solidFill>
                  <a:srgbClr val="FFC000"/>
                </a:solidFill>
              </a:rPr>
              <a:t>1</a:t>
            </a:r>
            <a:r>
              <a:rPr lang="en-US" altLang="en-US" sz="2400" dirty="0">
                <a:solidFill>
                  <a:srgbClr val="FFC000"/>
                </a:solidFill>
              </a:rPr>
              <a:t>/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billion</a:t>
            </a:r>
            <a:endParaRPr lang="en-US" sz="2400" baseline="-25000" dirty="0">
              <a:solidFill>
                <a:srgbClr val="FFC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7713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9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9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" grpId="0"/>
      <p:bldP spid="98" grpId="0" animBg="1"/>
      <p:bldP spid="102" grpId="0"/>
      <p:bldP spid="105" grpId="0"/>
      <p:bldP spid="106" grpId="0"/>
      <p:bldP spid="107" grpId="0" animBg="1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533400" y="1340644"/>
            <a:ext cx="1427163" cy="554036"/>
            <a:chOff x="533400" y="914400"/>
            <a:chExt cx="1427163" cy="554036"/>
          </a:xfrm>
        </p:grpSpPr>
        <p:sp>
          <p:nvSpPr>
            <p:cNvPr id="327693" name="Rectangle 2"/>
            <p:cNvSpPr>
              <a:spLocks noChangeArrowheads="1"/>
            </p:cNvSpPr>
            <p:nvPr/>
          </p:nvSpPr>
          <p:spPr bwMode="auto">
            <a:xfrm>
              <a:off x="1277938" y="914400"/>
              <a:ext cx="682625" cy="5540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"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  <p:sp>
          <p:nvSpPr>
            <p:cNvPr id="327694" name="Rectangle 2"/>
            <p:cNvSpPr>
              <a:spLocks noChangeArrowheads="1"/>
            </p:cNvSpPr>
            <p:nvPr/>
          </p:nvSpPr>
          <p:spPr bwMode="auto">
            <a:xfrm>
              <a:off x="533400" y="914400"/>
              <a:ext cx="728084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Symbol" pitchFamily="18" charset="2"/>
                  <a:ea typeface="+mn-ea"/>
                  <a:cs typeface="+mn-cs"/>
                </a:rPr>
                <a:t>$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0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</a:t>
              </a:r>
            </a:p>
          </p:txBody>
        </p:sp>
      </p:grpSp>
      <p:sp>
        <p:nvSpPr>
          <p:cNvPr id="327688" name="Rectangle 44"/>
          <p:cNvSpPr>
            <a:spLocks noChangeArrowheads="1"/>
          </p:cNvSpPr>
          <p:nvPr/>
        </p:nvSpPr>
        <p:spPr bwMode="auto">
          <a:xfrm>
            <a:off x="74613" y="868930"/>
            <a:ext cx="899318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computable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a 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random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2F2F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if </a:t>
            </a:r>
          </a:p>
        </p:txBody>
      </p:sp>
      <p:sp>
        <p:nvSpPr>
          <p:cNvPr id="327691" name="Rectangle 4"/>
          <p:cNvSpPr>
            <a:spLocks noChangeArrowheads="1"/>
          </p:cNvSpPr>
          <p:nvPr/>
        </p:nvSpPr>
        <p:spPr bwMode="auto">
          <a:xfrm>
            <a:off x="152400" y="-228600"/>
            <a:ext cx="8763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3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Probabilistic Algorithms</a:t>
            </a:r>
          </a:p>
        </p:txBody>
      </p:sp>
      <p:grpSp>
        <p:nvGrpSpPr>
          <p:cNvPr id="77" name="Group 21"/>
          <p:cNvGrpSpPr>
            <a:grpSpLocks/>
          </p:cNvGrpSpPr>
          <p:nvPr/>
        </p:nvGrpSpPr>
        <p:grpSpPr bwMode="auto">
          <a:xfrm>
            <a:off x="-228600" y="2623344"/>
            <a:ext cx="960650" cy="1689100"/>
            <a:chOff x="4560" y="1645"/>
            <a:chExt cx="849" cy="1475"/>
          </a:xfrm>
        </p:grpSpPr>
        <p:grpSp>
          <p:nvGrpSpPr>
            <p:cNvPr id="78" name="Group 22"/>
            <p:cNvGrpSpPr>
              <a:grpSpLocks/>
            </p:cNvGrpSpPr>
            <p:nvPr/>
          </p:nvGrpSpPr>
          <p:grpSpPr bwMode="auto">
            <a:xfrm>
              <a:off x="4560" y="2056"/>
              <a:ext cx="849" cy="1064"/>
              <a:chOff x="2593" y="1179"/>
              <a:chExt cx="849" cy="1064"/>
            </a:xfrm>
          </p:grpSpPr>
          <p:sp>
            <p:nvSpPr>
              <p:cNvPr id="87" name="Freeform 23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8" name="Freeform 24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9" name="Freeform 25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0" name="Freeform 26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1" name="Freeform 27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2" name="Freeform 28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3" name="Freeform 29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9" name="Group 30"/>
            <p:cNvGrpSpPr>
              <a:grpSpLocks/>
            </p:cNvGrpSpPr>
            <p:nvPr/>
          </p:nvGrpSpPr>
          <p:grpSpPr bwMode="auto">
            <a:xfrm>
              <a:off x="4703" y="1645"/>
              <a:ext cx="230" cy="1456"/>
              <a:chOff x="2720" y="768"/>
              <a:chExt cx="230" cy="1456"/>
            </a:xfrm>
          </p:grpSpPr>
          <p:sp>
            <p:nvSpPr>
              <p:cNvPr id="85" name="Freeform 31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32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0" name="Group 33"/>
            <p:cNvGrpSpPr>
              <a:grpSpLocks/>
            </p:cNvGrpSpPr>
            <p:nvPr/>
          </p:nvGrpSpPr>
          <p:grpSpPr bwMode="auto">
            <a:xfrm>
              <a:off x="5125" y="2204"/>
              <a:ext cx="77" cy="68"/>
              <a:chOff x="1747" y="2620"/>
              <a:chExt cx="44" cy="73"/>
            </a:xfrm>
          </p:grpSpPr>
          <p:sp>
            <p:nvSpPr>
              <p:cNvPr id="81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1721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1741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1743" y="2646"/>
                <a:ext cx="73" cy="22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1763" y="2659"/>
                <a:ext cx="43" cy="8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0" name="Group 5"/>
          <p:cNvGrpSpPr>
            <a:grpSpLocks/>
          </p:cNvGrpSpPr>
          <p:nvPr/>
        </p:nvGrpSpPr>
        <p:grpSpPr bwMode="auto">
          <a:xfrm flipH="1">
            <a:off x="8229600" y="2178844"/>
            <a:ext cx="722834" cy="931559"/>
            <a:chOff x="2013" y="2206"/>
            <a:chExt cx="679" cy="1010"/>
          </a:xfrm>
        </p:grpSpPr>
        <p:sp>
          <p:nvSpPr>
            <p:cNvPr id="51" name="Freeform 6"/>
            <p:cNvSpPr>
              <a:spLocks/>
            </p:cNvSpPr>
            <p:nvPr/>
          </p:nvSpPr>
          <p:spPr bwMode="auto">
            <a:xfrm rot="4483878">
              <a:off x="2407" y="2307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52" name="Group 7"/>
            <p:cNvGrpSpPr>
              <a:grpSpLocks/>
            </p:cNvGrpSpPr>
            <p:nvPr/>
          </p:nvGrpSpPr>
          <p:grpSpPr bwMode="auto">
            <a:xfrm>
              <a:off x="2013" y="2206"/>
              <a:ext cx="339" cy="1010"/>
              <a:chOff x="240" y="2880"/>
              <a:chExt cx="339" cy="1010"/>
            </a:xfrm>
          </p:grpSpPr>
          <p:sp>
            <p:nvSpPr>
              <p:cNvPr id="53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0 h 1160"/>
                  <a:gd name="T18" fmla="*/ 0 w 383"/>
                  <a:gd name="T19" fmla="*/ 0 h 1160"/>
                  <a:gd name="T20" fmla="*/ 0 w 383"/>
                  <a:gd name="T21" fmla="*/ 0 h 1160"/>
                  <a:gd name="T22" fmla="*/ 0 w 383"/>
                  <a:gd name="T23" fmla="*/ 0 h 1160"/>
                  <a:gd name="T24" fmla="*/ 0 w 383"/>
                  <a:gd name="T25" fmla="*/ 0 h 1160"/>
                  <a:gd name="T26" fmla="*/ 0 w 383"/>
                  <a:gd name="T27" fmla="*/ 0 h 1160"/>
                  <a:gd name="T28" fmla="*/ 0 w 383"/>
                  <a:gd name="T29" fmla="*/ 0 h 1160"/>
                  <a:gd name="T30" fmla="*/ 0 w 383"/>
                  <a:gd name="T31" fmla="*/ 0 h 1160"/>
                  <a:gd name="T32" fmla="*/ 0 w 383"/>
                  <a:gd name="T33" fmla="*/ 0 h 1160"/>
                  <a:gd name="T34" fmla="*/ 0 w 383"/>
                  <a:gd name="T35" fmla="*/ 0 h 1160"/>
                  <a:gd name="T36" fmla="*/ 0 w 383"/>
                  <a:gd name="T37" fmla="*/ 0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0 h 1027"/>
                  <a:gd name="T20" fmla="*/ 0 w 461"/>
                  <a:gd name="T21" fmla="*/ 0 h 1027"/>
                  <a:gd name="T22" fmla="*/ 0 w 461"/>
                  <a:gd name="T23" fmla="*/ 0 h 1027"/>
                  <a:gd name="T24" fmla="*/ 0 w 461"/>
                  <a:gd name="T25" fmla="*/ 0 h 1027"/>
                  <a:gd name="T26" fmla="*/ 0 w 461"/>
                  <a:gd name="T27" fmla="*/ 0 h 1027"/>
                  <a:gd name="T28" fmla="*/ 0 w 461"/>
                  <a:gd name="T29" fmla="*/ 0 h 1027"/>
                  <a:gd name="T30" fmla="*/ 0 w 461"/>
                  <a:gd name="T31" fmla="*/ 0 h 1027"/>
                  <a:gd name="T32" fmla="*/ 0 w 461"/>
                  <a:gd name="T33" fmla="*/ 0 h 1027"/>
                  <a:gd name="T34" fmla="*/ 0 w 461"/>
                  <a:gd name="T35" fmla="*/ 0 h 1027"/>
                  <a:gd name="T36" fmla="*/ 0 w 461"/>
                  <a:gd name="T37" fmla="*/ 0 h 1027"/>
                  <a:gd name="T38" fmla="*/ 0 w 461"/>
                  <a:gd name="T39" fmla="*/ 0 h 1027"/>
                  <a:gd name="T40" fmla="*/ 0 w 461"/>
                  <a:gd name="T41" fmla="*/ 0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8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 Rounded MT Bold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96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99" name="Picture 2" descr="https://upload.wikimedia.org/wikipedia/commons/thumb/c/c4/2-Dice-Icon.svg/2000px-2-Dice-Icon.svg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91549" y="505578"/>
            <a:ext cx="530266" cy="530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9" name="Rectangle 2"/>
          <p:cNvSpPr>
            <a:spLocks noChangeArrowheads="1"/>
          </p:cNvSpPr>
          <p:nvPr/>
        </p:nvSpPr>
        <p:spPr bwMode="auto">
          <a:xfrm>
            <a:off x="3733800" y="1331479"/>
            <a:ext cx="184217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)=P(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pic>
        <p:nvPicPr>
          <p:cNvPr id="122" name="Picture 5" descr="j011617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5562600"/>
            <a:ext cx="868311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7" name="Group 126"/>
          <p:cNvGrpSpPr/>
          <p:nvPr/>
        </p:nvGrpSpPr>
        <p:grpSpPr>
          <a:xfrm>
            <a:off x="-228600" y="533400"/>
            <a:ext cx="9621044" cy="533400"/>
            <a:chOff x="-228600" y="533400"/>
            <a:chExt cx="9621044" cy="533400"/>
          </a:xfrm>
        </p:grpSpPr>
        <p:grpSp>
          <p:nvGrpSpPr>
            <p:cNvPr id="128" name="Group 127"/>
            <p:cNvGrpSpPr/>
            <p:nvPr/>
          </p:nvGrpSpPr>
          <p:grpSpPr>
            <a:xfrm>
              <a:off x="-228600" y="533400"/>
              <a:ext cx="6010275" cy="533400"/>
              <a:chOff x="619125" y="838200"/>
              <a:chExt cx="7762875" cy="1085850"/>
            </a:xfrm>
          </p:grpSpPr>
          <p:pic>
            <p:nvPicPr>
              <p:cNvPr id="14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75057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3" name="Group 142"/>
              <p:cNvGrpSpPr/>
              <p:nvPr/>
            </p:nvGrpSpPr>
            <p:grpSpPr>
              <a:xfrm>
                <a:off x="68865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6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61" name="Rectangle 16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59055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5" name="Group 144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9" name="Rectangle 15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6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7" name="Group 146"/>
              <p:cNvGrpSpPr/>
              <p:nvPr/>
            </p:nvGrpSpPr>
            <p:grpSpPr>
              <a:xfrm>
                <a:off x="5329238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7" name="Rectangle 15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48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49" name="Group 148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4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5" name="Rectangle 154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50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51" name="Group 150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52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53" name="Rectangle 152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  <p:grpSp>
          <p:nvGrpSpPr>
            <p:cNvPr id="129" name="Group 128"/>
            <p:cNvGrpSpPr/>
            <p:nvPr/>
          </p:nvGrpSpPr>
          <p:grpSpPr>
            <a:xfrm>
              <a:off x="5867400" y="533400"/>
              <a:ext cx="3525044" cy="533400"/>
              <a:chOff x="619125" y="838200"/>
              <a:chExt cx="4552950" cy="1085850"/>
            </a:xfrm>
          </p:grpSpPr>
          <p:grpSp>
            <p:nvGrpSpPr>
              <p:cNvPr id="130" name="Group 129"/>
              <p:cNvGrpSpPr/>
              <p:nvPr/>
            </p:nvGrpSpPr>
            <p:grpSpPr>
              <a:xfrm>
                <a:off x="46386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40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41" name="Rectangle 140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1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36576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32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2705100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3" name="Group 132"/>
              <p:cNvGrpSpPr/>
              <p:nvPr/>
            </p:nvGrpSpPr>
            <p:grpSpPr>
              <a:xfrm>
                <a:off x="2085975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8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9" name="Rectangle 138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  <p:pic>
            <p:nvPicPr>
              <p:cNvPr id="134" name="Picture 2" descr="https://upload.wikimedia.org/wikipedia/commons/thumb/3/3f/Monty_open_door.svg/220px-Monty_open_door.svg.png"/>
              <p:cNvPicPr>
                <a:picLocks noChangeAspect="1" noChangeArrowheads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8182" b="6558"/>
              <a:stretch/>
            </p:blipFill>
            <p:spPr bwMode="auto">
              <a:xfrm>
                <a:off x="619125" y="838200"/>
                <a:ext cx="876300" cy="1085850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grpSp>
            <p:nvGrpSpPr>
              <p:cNvPr id="135" name="Group 134"/>
              <p:cNvGrpSpPr/>
              <p:nvPr/>
            </p:nvGrpSpPr>
            <p:grpSpPr>
              <a:xfrm>
                <a:off x="1524000" y="862965"/>
                <a:ext cx="533400" cy="1036320"/>
                <a:chOff x="304800" y="944880"/>
                <a:chExt cx="533400" cy="1036320"/>
              </a:xfrm>
            </p:grpSpPr>
            <p:pic>
              <p:nvPicPr>
                <p:cNvPr id="136" name="Picture 2" descr="https://upload.wikimedia.org/wikipedia/commons/thumb/3/3f/Monty_open_door.svg/220px-Monty_open_door.svg.png"/>
                <p:cNvPicPr>
                  <a:picLocks noChangeAspect="1" noChangeArrowheads="1"/>
                </p:cNvPicPr>
                <p:nvPr/>
              </p:nvPicPr>
              <p:blipFill rotWithShape="1">
                <a:blip r:embed="rId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r="74546" b="10819"/>
                <a:stretch/>
              </p:blipFill>
              <p:spPr bwMode="auto">
                <a:xfrm>
                  <a:off x="304800" y="944880"/>
                  <a:ext cx="533400" cy="1036320"/>
                </a:xfrm>
                <a:prstGeom prst="rect">
                  <a:avLst/>
                </a:prstGeom>
                <a:noFill/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</p:pic>
            <p:sp>
              <p:nvSpPr>
                <p:cNvPr id="137" name="Rectangle 136"/>
                <p:cNvSpPr/>
                <p:nvPr/>
              </p:nvSpPr>
              <p:spPr bwMode="auto">
                <a:xfrm>
                  <a:off x="457200" y="1095375"/>
                  <a:ext cx="152400" cy="152400"/>
                </a:xfrm>
                <a:prstGeom prst="rect">
                  <a:avLst/>
                </a:prstGeom>
                <a:solidFill>
                  <a:srgbClr val="9BD9FF"/>
                </a:solidFill>
                <a:ln w="38100" cap="flat" cmpd="sng" algn="ctr">
                  <a:noFill/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CA" sz="32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 New Roman" pitchFamily="18" charset="0"/>
                  </a:endParaRPr>
                </a:p>
              </p:txBody>
            </p:sp>
          </p:grpSp>
        </p:grpSp>
      </p:grpSp>
      <p:sp>
        <p:nvSpPr>
          <p:cNvPr id="102" name="Rectangle 2">
            <a:extLst>
              <a:ext uri="{FF2B5EF4-FFF2-40B4-BE49-F238E27FC236}">
                <a16:creationId xmlns:a16="http://schemas.microsoft.com/office/drawing/2014/main" id="{4D96E4A8-6CD2-473C-A2C8-7D19E85CC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2685" y="1834134"/>
            <a:ext cx="205145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l" eaLnBrk="1" hangingPunct="1">
              <a:spcBef>
                <a:spcPct val="50000"/>
              </a:spcBef>
              <a:buNone/>
              <a:defRPr/>
            </a:pP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0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 </a:t>
            </a:r>
          </a:p>
        </p:txBody>
      </p:sp>
      <p:sp>
        <p:nvSpPr>
          <p:cNvPr id="97" name="AutoShape 38">
            <a:extLst>
              <a:ext uri="{FF2B5EF4-FFF2-40B4-BE49-F238E27FC236}">
                <a16:creationId xmlns:a16="http://schemas.microsoft.com/office/drawing/2014/main" id="{A5C94277-0534-4E14-86B6-F2CAE2AFD0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8093" y="2438400"/>
            <a:ext cx="8196151" cy="3067050"/>
          </a:xfrm>
          <a:prstGeom prst="wedgeRoundRectCallout">
            <a:avLst>
              <a:gd name="adj1" fmla="val 43559"/>
              <a:gd name="adj2" fmla="val -6336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Suppose I keep opening</a:t>
            </a: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doors</a:t>
            </a:r>
            <a:r>
              <a:rPr lang="en-US" altLang="en-US" sz="2800" i="0" dirty="0">
                <a:solidFill>
                  <a:srgbClr val="FFFFFF"/>
                </a:solidFill>
              </a:rPr>
              <a:t> until I find a prize.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I am guaranteed to succeed.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i="0" noProof="0" dirty="0">
                <a:solidFill>
                  <a:srgbClr val="FFFFFF"/>
                </a:solidFill>
              </a:rPr>
              <a:t>The expected number of doors I need to open is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i="0" dirty="0">
                <a:solidFill>
                  <a:srgbClr val="FFFFFF"/>
                </a:solidFill>
              </a:rPr>
              <a:t>(How many times do you expect to flip a coin </a:t>
            </a:r>
            <a:br>
              <a:rPr lang="en-US" altLang="en-US" sz="2800" i="0" dirty="0">
                <a:solidFill>
                  <a:srgbClr val="FFFFFF"/>
                </a:solidFill>
              </a:rPr>
            </a:br>
            <a:r>
              <a:rPr lang="en-US" altLang="en-US" sz="2800" i="0" dirty="0">
                <a:solidFill>
                  <a:srgbClr val="FFFFFF"/>
                </a:solidFill>
              </a:rPr>
              <a:t>until you get a head?)</a:t>
            </a:r>
            <a:endParaRPr lang="en-US" altLang="en-US" sz="2800" i="0" noProof="0" dirty="0">
              <a:solidFill>
                <a:srgbClr val="FFFFFF"/>
              </a:solidFill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cs typeface="+mn-cs"/>
              </a:rPr>
              <a:t>2.</a:t>
            </a:r>
            <a:endParaRPr kumimoji="0" lang="en-US" altLang="en-US" sz="2800" b="0" i="0" u="none" strike="noStrike" kern="1200" cap="none" spc="0" normalizeH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cs typeface="+mn-cs"/>
            </a:endParaRPr>
          </a:p>
          <a:p>
            <a:pPr lvl="0" algn="ctr" eaLnBrk="1" hangingPunct="1">
              <a:spcBef>
                <a:spcPts val="0"/>
              </a:spcBef>
              <a:buNone/>
              <a:defRPr/>
            </a:pPr>
            <a:endParaRPr kumimoji="0" lang="en-US" altLang="en-US" sz="2800" b="0" i="0" u="none" strike="noStrike" kern="1200" cap="none" spc="0" normalizeH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cs typeface="+mn-cs"/>
            </a:endParaRPr>
          </a:p>
        </p:txBody>
      </p:sp>
      <p:sp>
        <p:nvSpPr>
          <p:cNvPr id="101" name="Rectangle 2">
            <a:extLst>
              <a:ext uri="{FF2B5EF4-FFF2-40B4-BE49-F238E27FC236}">
                <a16:creationId xmlns:a16="http://schemas.microsoft.com/office/drawing/2014/main" id="{3846BCB2-A2F9-4871-BDC6-C29A1B94E0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1352550"/>
            <a:ext cx="774571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"</a:t>
            </a: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  <p:sp>
        <p:nvSpPr>
          <p:cNvPr id="103" name="Rectangle 2">
            <a:extLst>
              <a:ext uri="{FF2B5EF4-FFF2-40B4-BE49-F238E27FC236}">
                <a16:creationId xmlns:a16="http://schemas.microsoft.com/office/drawing/2014/main" id="{DE20ACA1-F327-449F-8D06-5AA69BB92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14538" y="1834134"/>
            <a:ext cx="1851789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l" eaLnBrk="1" hangingPunct="1">
              <a:spcBef>
                <a:spcPct val="50000"/>
              </a:spcBef>
              <a:buNone/>
              <a:defRPr/>
            </a:pPr>
            <a:r>
              <a:rPr kumimoji="0" lang="en-US" altLang="en-US" sz="3000" b="0" i="1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Expected</a:t>
            </a:r>
            <a:r>
              <a:rPr kumimoji="0" lang="en-US" altLang="en-US" sz="3000" b="0" i="1" u="none" strike="noStrike" kern="1200" cap="none" spc="0" normalizeH="0" baseline="-2500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</a:t>
            </a:r>
            <a:r>
              <a:rPr kumimoji="0" lang="en-US" alt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8A9BE1F7-9E24-4A56-A78E-51B546CF98B5}"/>
              </a:ext>
            </a:extLst>
          </p:cNvPr>
          <p:cNvSpPr/>
          <p:nvPr/>
        </p:nvSpPr>
        <p:spPr>
          <a:xfrm>
            <a:off x="5562600" y="1810315"/>
            <a:ext cx="66716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1" dirty="0">
                <a:solidFill>
                  <a:srgbClr val="FFC000"/>
                </a:solidFill>
                <a:latin typeface="Times New Roman"/>
                <a:cs typeface="Times New Roman"/>
              </a:rPr>
              <a:t>=2</a:t>
            </a:r>
            <a:endParaRPr lang="en-CA" baseline="30000" dirty="0"/>
          </a:p>
        </p:txBody>
      </p:sp>
    </p:spTree>
    <p:extLst>
      <p:ext uri="{BB962C8B-B14F-4D97-AF65-F5344CB8AC3E}">
        <p14:creationId xmlns:p14="http://schemas.microsoft.com/office/powerpoint/2010/main" val="12284434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101" grpId="0"/>
      <p:bldP spid="103" grpId="0"/>
      <p:bldP spid="104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90" name="Text Box 6"/>
          <p:cNvSpPr txBox="1">
            <a:spLocks noChangeArrowheads="1"/>
          </p:cNvSpPr>
          <p:nvPr/>
        </p:nvSpPr>
        <p:spPr bwMode="auto">
          <a:xfrm>
            <a:off x="4121150" y="4116388"/>
            <a:ext cx="811213" cy="5318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=7</a:t>
            </a:r>
          </a:p>
        </p:txBody>
      </p:sp>
      <p:grpSp>
        <p:nvGrpSpPr>
          <p:cNvPr id="2" name="Group 61"/>
          <p:cNvGrpSpPr>
            <a:grpSpLocks/>
          </p:cNvGrpSpPr>
          <p:nvPr/>
        </p:nvGrpSpPr>
        <p:grpSpPr bwMode="auto">
          <a:xfrm>
            <a:off x="844550" y="5410200"/>
            <a:ext cx="7974013" cy="1295400"/>
            <a:chOff x="532" y="3408"/>
            <a:chExt cx="5023" cy="816"/>
          </a:xfrm>
        </p:grpSpPr>
        <p:sp>
          <p:nvSpPr>
            <p:cNvPr id="223256" name="Text Box 10"/>
            <p:cNvSpPr txBox="1">
              <a:spLocks noChangeArrowheads="1"/>
            </p:cNvSpPr>
            <p:nvPr/>
          </p:nvSpPr>
          <p:spPr bwMode="auto">
            <a:xfrm>
              <a:off x="4712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=2</a:t>
              </a:r>
            </a:p>
          </p:txBody>
        </p:sp>
        <p:sp>
          <p:nvSpPr>
            <p:cNvPr id="223257" name="Text Box 11"/>
            <p:cNvSpPr txBox="1">
              <a:spLocks noChangeArrowheads="1"/>
            </p:cNvSpPr>
            <p:nvPr/>
          </p:nvSpPr>
          <p:spPr bwMode="auto">
            <a:xfrm>
              <a:off x="5044" y="3889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58" name="Text Box 12"/>
            <p:cNvSpPr txBox="1">
              <a:spLocks noChangeArrowheads="1"/>
            </p:cNvSpPr>
            <p:nvPr/>
          </p:nvSpPr>
          <p:spPr bwMode="auto">
            <a:xfrm>
              <a:off x="4416" y="3888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59" name="Text Box 13"/>
            <p:cNvSpPr txBox="1">
              <a:spLocks noChangeArrowheads="1"/>
            </p:cNvSpPr>
            <p:nvPr/>
          </p:nvSpPr>
          <p:spPr bwMode="auto">
            <a:xfrm>
              <a:off x="3320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=2</a:t>
              </a:r>
            </a:p>
          </p:txBody>
        </p:sp>
        <p:sp>
          <p:nvSpPr>
            <p:cNvPr id="223260" name="Text Box 14"/>
            <p:cNvSpPr txBox="1">
              <a:spLocks noChangeArrowheads="1"/>
            </p:cNvSpPr>
            <p:nvPr/>
          </p:nvSpPr>
          <p:spPr bwMode="auto">
            <a:xfrm>
              <a:off x="3652" y="3889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61" name="Text Box 15"/>
            <p:cNvSpPr txBox="1">
              <a:spLocks noChangeArrowheads="1"/>
            </p:cNvSpPr>
            <p:nvPr/>
          </p:nvSpPr>
          <p:spPr bwMode="auto">
            <a:xfrm>
              <a:off x="2980" y="3888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62" name="Line 23"/>
            <p:cNvSpPr>
              <a:spLocks noChangeShapeType="1"/>
            </p:cNvSpPr>
            <p:nvPr/>
          </p:nvSpPr>
          <p:spPr bwMode="auto">
            <a:xfrm flipH="1">
              <a:off x="4752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3" name="Line 24"/>
            <p:cNvSpPr>
              <a:spLocks noChangeShapeType="1"/>
            </p:cNvSpPr>
            <p:nvPr/>
          </p:nvSpPr>
          <p:spPr bwMode="auto">
            <a:xfrm>
              <a:off x="5136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4" name="Line 25"/>
            <p:cNvSpPr>
              <a:spLocks noChangeShapeType="1"/>
            </p:cNvSpPr>
            <p:nvPr/>
          </p:nvSpPr>
          <p:spPr bwMode="auto">
            <a:xfrm flipH="1">
              <a:off x="3360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5" name="Line 26"/>
            <p:cNvSpPr>
              <a:spLocks noChangeShapeType="1"/>
            </p:cNvSpPr>
            <p:nvPr/>
          </p:nvSpPr>
          <p:spPr bwMode="auto">
            <a:xfrm>
              <a:off x="3744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6" name="Line 28"/>
            <p:cNvSpPr>
              <a:spLocks noChangeShapeType="1"/>
            </p:cNvSpPr>
            <p:nvPr/>
          </p:nvSpPr>
          <p:spPr bwMode="auto">
            <a:xfrm>
              <a:off x="4464" y="3408"/>
              <a:ext cx="240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7" name="Text Box 30"/>
            <p:cNvSpPr txBox="1">
              <a:spLocks noChangeArrowheads="1"/>
            </p:cNvSpPr>
            <p:nvPr/>
          </p:nvSpPr>
          <p:spPr bwMode="auto">
            <a:xfrm>
              <a:off x="1924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=2</a:t>
              </a:r>
            </a:p>
          </p:txBody>
        </p:sp>
        <p:sp>
          <p:nvSpPr>
            <p:cNvPr id="223268" name="Text Box 31"/>
            <p:cNvSpPr txBox="1">
              <a:spLocks noChangeArrowheads="1"/>
            </p:cNvSpPr>
            <p:nvPr/>
          </p:nvSpPr>
          <p:spPr bwMode="auto">
            <a:xfrm>
              <a:off x="2256" y="3889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69" name="Text Box 32"/>
            <p:cNvSpPr txBox="1">
              <a:spLocks noChangeArrowheads="1"/>
            </p:cNvSpPr>
            <p:nvPr/>
          </p:nvSpPr>
          <p:spPr bwMode="auto">
            <a:xfrm>
              <a:off x="1628" y="3888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70" name="Text Box 33"/>
            <p:cNvSpPr txBox="1">
              <a:spLocks noChangeArrowheads="1"/>
            </p:cNvSpPr>
            <p:nvPr/>
          </p:nvSpPr>
          <p:spPr bwMode="auto">
            <a:xfrm>
              <a:off x="532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71" name="Line 36"/>
            <p:cNvSpPr>
              <a:spLocks noChangeShapeType="1"/>
            </p:cNvSpPr>
            <p:nvPr/>
          </p:nvSpPr>
          <p:spPr bwMode="auto">
            <a:xfrm flipH="1">
              <a:off x="1964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2" name="Line 37"/>
            <p:cNvSpPr>
              <a:spLocks noChangeShapeType="1"/>
            </p:cNvSpPr>
            <p:nvPr/>
          </p:nvSpPr>
          <p:spPr bwMode="auto">
            <a:xfrm>
              <a:off x="2348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3" name="Line 27"/>
            <p:cNvSpPr>
              <a:spLocks noChangeShapeType="1"/>
            </p:cNvSpPr>
            <p:nvPr/>
          </p:nvSpPr>
          <p:spPr bwMode="auto">
            <a:xfrm flipH="1">
              <a:off x="3840" y="3408"/>
              <a:ext cx="192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4" name="Line 40"/>
            <p:cNvSpPr>
              <a:spLocks noChangeShapeType="1"/>
            </p:cNvSpPr>
            <p:nvPr/>
          </p:nvSpPr>
          <p:spPr bwMode="auto">
            <a:xfrm flipH="1">
              <a:off x="1052" y="3408"/>
              <a:ext cx="192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5" name="Line 41"/>
            <p:cNvSpPr>
              <a:spLocks noChangeShapeType="1"/>
            </p:cNvSpPr>
            <p:nvPr/>
          </p:nvSpPr>
          <p:spPr bwMode="auto">
            <a:xfrm>
              <a:off x="1676" y="3408"/>
              <a:ext cx="240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60"/>
          <p:cNvGrpSpPr>
            <a:grpSpLocks/>
          </p:cNvGrpSpPr>
          <p:nvPr/>
        </p:nvGrpSpPr>
        <p:grpSpPr bwMode="auto">
          <a:xfrm>
            <a:off x="1905000" y="4649788"/>
            <a:ext cx="5237163" cy="760412"/>
            <a:chOff x="1200" y="2928"/>
            <a:chExt cx="3299" cy="479"/>
          </a:xfrm>
        </p:grpSpPr>
        <p:sp>
          <p:nvSpPr>
            <p:cNvPr id="223252" name="Text Box 8"/>
            <p:cNvSpPr txBox="1">
              <a:spLocks noChangeArrowheads="1"/>
            </p:cNvSpPr>
            <p:nvPr/>
          </p:nvSpPr>
          <p:spPr bwMode="auto">
            <a:xfrm>
              <a:off x="3988" y="3072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=4</a:t>
              </a:r>
            </a:p>
          </p:txBody>
        </p:sp>
        <p:sp>
          <p:nvSpPr>
            <p:cNvPr id="223253" name="Text Box 29"/>
            <p:cNvSpPr txBox="1">
              <a:spLocks noChangeArrowheads="1"/>
            </p:cNvSpPr>
            <p:nvPr/>
          </p:nvSpPr>
          <p:spPr bwMode="auto">
            <a:xfrm>
              <a:off x="1200" y="3072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=3</a:t>
              </a:r>
            </a:p>
          </p:txBody>
        </p:sp>
        <p:sp>
          <p:nvSpPr>
            <p:cNvPr id="223254" name="Line 42"/>
            <p:cNvSpPr>
              <a:spLocks noChangeShapeType="1"/>
            </p:cNvSpPr>
            <p:nvPr/>
          </p:nvSpPr>
          <p:spPr bwMode="auto">
            <a:xfrm flipH="1">
              <a:off x="1728" y="2928"/>
              <a:ext cx="864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55" name="Line 43"/>
            <p:cNvSpPr>
              <a:spLocks noChangeShapeType="1"/>
            </p:cNvSpPr>
            <p:nvPr/>
          </p:nvSpPr>
          <p:spPr bwMode="auto">
            <a:xfrm flipH="1" flipV="1">
              <a:off x="3120" y="2928"/>
              <a:ext cx="864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54"/>
          <p:cNvGrpSpPr>
            <a:grpSpLocks/>
          </p:cNvGrpSpPr>
          <p:nvPr/>
        </p:nvGrpSpPr>
        <p:grpSpPr bwMode="auto">
          <a:xfrm>
            <a:off x="1346200" y="4419600"/>
            <a:ext cx="6451600" cy="661988"/>
            <a:chOff x="848" y="2784"/>
            <a:chExt cx="4064" cy="417"/>
          </a:xfrm>
        </p:grpSpPr>
        <p:grpSp>
          <p:nvGrpSpPr>
            <p:cNvPr id="223246" name="Group 53"/>
            <p:cNvGrpSpPr>
              <a:grpSpLocks/>
            </p:cNvGrpSpPr>
            <p:nvPr/>
          </p:nvGrpSpPr>
          <p:grpSpPr bwMode="auto">
            <a:xfrm>
              <a:off x="4512" y="2784"/>
              <a:ext cx="400" cy="417"/>
              <a:chOff x="4512" y="2784"/>
              <a:chExt cx="400" cy="417"/>
            </a:xfrm>
          </p:grpSpPr>
          <p:sp>
            <p:nvSpPr>
              <p:cNvPr id="223250" name="Text Box 44"/>
              <p:cNvSpPr txBox="1">
                <a:spLocks noChangeArrowheads="1"/>
              </p:cNvSpPr>
              <p:nvPr/>
            </p:nvSpPr>
            <p:spPr bwMode="auto">
              <a:xfrm>
                <a:off x="4608" y="2784"/>
                <a:ext cx="30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/>
                  <a:t>b</a:t>
                </a:r>
                <a:r>
                  <a:rPr lang="en-US" altLang="en-US" sz="2800" i="0" baseline="30000"/>
                  <a:t>4</a:t>
                </a:r>
              </a:p>
            </p:txBody>
          </p:sp>
          <p:sp>
            <p:nvSpPr>
              <p:cNvPr id="223251" name="Freeform 46"/>
              <p:cNvSpPr>
                <a:spLocks/>
              </p:cNvSpPr>
              <p:nvPr/>
            </p:nvSpPr>
            <p:spPr bwMode="auto">
              <a:xfrm>
                <a:off x="4512" y="3080"/>
                <a:ext cx="191" cy="121"/>
              </a:xfrm>
              <a:custGeom>
                <a:avLst/>
                <a:gdLst>
                  <a:gd name="T0" fmla="*/ 0 w 191"/>
                  <a:gd name="T1" fmla="*/ 88 h 121"/>
                  <a:gd name="T2" fmla="*/ 141 w 191"/>
                  <a:gd name="T3" fmla="*/ 106 h 121"/>
                  <a:gd name="T4" fmla="*/ 191 w 191"/>
                  <a:gd name="T5" fmla="*/ 0 h 121"/>
                  <a:gd name="T6" fmla="*/ 0 60000 65536"/>
                  <a:gd name="T7" fmla="*/ 0 60000 65536"/>
                  <a:gd name="T8" fmla="*/ 0 60000 65536"/>
                  <a:gd name="T9" fmla="*/ 0 w 191"/>
                  <a:gd name="T10" fmla="*/ 0 h 121"/>
                  <a:gd name="T11" fmla="*/ 191 w 191"/>
                  <a:gd name="T12" fmla="*/ 121 h 1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1" h="121">
                    <a:moveTo>
                      <a:pt x="0" y="88"/>
                    </a:moveTo>
                    <a:cubicBezTo>
                      <a:pt x="23" y="91"/>
                      <a:pt x="109" y="121"/>
                      <a:pt x="141" y="106"/>
                    </a:cubicBezTo>
                    <a:cubicBezTo>
                      <a:pt x="173" y="91"/>
                      <a:pt x="181" y="22"/>
                      <a:pt x="191" y="0"/>
                    </a:cubicBezTo>
                  </a:path>
                </a:pathLst>
              </a:custGeom>
              <a:noFill/>
              <a:ln w="127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3247" name="Group 51"/>
            <p:cNvGrpSpPr>
              <a:grpSpLocks/>
            </p:cNvGrpSpPr>
            <p:nvPr/>
          </p:nvGrpSpPr>
          <p:grpSpPr bwMode="auto">
            <a:xfrm>
              <a:off x="848" y="2784"/>
              <a:ext cx="351" cy="417"/>
              <a:chOff x="848" y="2784"/>
              <a:chExt cx="351" cy="417"/>
            </a:xfrm>
          </p:grpSpPr>
          <p:sp>
            <p:nvSpPr>
              <p:cNvPr id="223248" name="Text Box 47"/>
              <p:cNvSpPr txBox="1">
                <a:spLocks noChangeArrowheads="1"/>
              </p:cNvSpPr>
              <p:nvPr/>
            </p:nvSpPr>
            <p:spPr bwMode="auto">
              <a:xfrm>
                <a:off x="848" y="2784"/>
                <a:ext cx="30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/>
                  <a:t>b</a:t>
                </a:r>
                <a:r>
                  <a:rPr lang="en-US" altLang="en-US" sz="2800" i="0" baseline="30000"/>
                  <a:t>3</a:t>
                </a:r>
              </a:p>
            </p:txBody>
          </p:sp>
          <p:sp>
            <p:nvSpPr>
              <p:cNvPr id="223249" name="Freeform 48"/>
              <p:cNvSpPr>
                <a:spLocks/>
              </p:cNvSpPr>
              <p:nvPr/>
            </p:nvSpPr>
            <p:spPr bwMode="auto">
              <a:xfrm flipH="1">
                <a:off x="1008" y="3080"/>
                <a:ext cx="191" cy="121"/>
              </a:xfrm>
              <a:custGeom>
                <a:avLst/>
                <a:gdLst>
                  <a:gd name="T0" fmla="*/ 0 w 191"/>
                  <a:gd name="T1" fmla="*/ 88 h 121"/>
                  <a:gd name="T2" fmla="*/ 141 w 191"/>
                  <a:gd name="T3" fmla="*/ 106 h 121"/>
                  <a:gd name="T4" fmla="*/ 191 w 191"/>
                  <a:gd name="T5" fmla="*/ 0 h 121"/>
                  <a:gd name="T6" fmla="*/ 0 60000 65536"/>
                  <a:gd name="T7" fmla="*/ 0 60000 65536"/>
                  <a:gd name="T8" fmla="*/ 0 60000 65536"/>
                  <a:gd name="T9" fmla="*/ 0 w 191"/>
                  <a:gd name="T10" fmla="*/ 0 h 121"/>
                  <a:gd name="T11" fmla="*/ 191 w 191"/>
                  <a:gd name="T12" fmla="*/ 121 h 1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1" h="121">
                    <a:moveTo>
                      <a:pt x="0" y="88"/>
                    </a:moveTo>
                    <a:cubicBezTo>
                      <a:pt x="23" y="91"/>
                      <a:pt x="109" y="121"/>
                      <a:pt x="141" y="106"/>
                    </a:cubicBezTo>
                    <a:cubicBezTo>
                      <a:pt x="173" y="91"/>
                      <a:pt x="181" y="22"/>
                      <a:pt x="191" y="0"/>
                    </a:cubicBezTo>
                  </a:path>
                </a:pathLst>
              </a:custGeom>
              <a:noFill/>
              <a:ln w="127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" name="Group 52"/>
          <p:cNvGrpSpPr>
            <a:grpSpLocks/>
          </p:cNvGrpSpPr>
          <p:nvPr/>
        </p:nvGrpSpPr>
        <p:grpSpPr bwMode="auto">
          <a:xfrm>
            <a:off x="4953000" y="3822700"/>
            <a:ext cx="1814513" cy="596900"/>
            <a:chOff x="3120" y="2408"/>
            <a:chExt cx="1143" cy="376"/>
          </a:xfrm>
        </p:grpSpPr>
        <p:sp>
          <p:nvSpPr>
            <p:cNvPr id="223244" name="Text Box 49"/>
            <p:cNvSpPr txBox="1">
              <a:spLocks noChangeArrowheads="1"/>
            </p:cNvSpPr>
            <p:nvPr/>
          </p:nvSpPr>
          <p:spPr bwMode="auto">
            <a:xfrm>
              <a:off x="3120" y="2408"/>
              <a:ext cx="114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b</a:t>
              </a:r>
              <a:r>
                <a:rPr lang="en-US" altLang="en-US" sz="2800" i="0" baseline="30000"/>
                <a:t>7</a:t>
              </a:r>
              <a:r>
                <a:rPr lang="en-US" altLang="en-US" sz="2800" i="0"/>
                <a:t> = </a:t>
              </a:r>
              <a:r>
                <a:rPr lang="en-US" altLang="en-US" sz="2800"/>
                <a:t>b</a:t>
              </a:r>
              <a:r>
                <a:rPr lang="en-US" altLang="en-US" sz="2800" i="0" baseline="30000"/>
                <a:t>3 </a:t>
              </a:r>
              <a:r>
                <a:rPr lang="en-US" altLang="en-US" sz="2800" i="0"/>
                <a:t>×</a:t>
              </a:r>
              <a:r>
                <a:rPr lang="en-US" altLang="en-US" sz="2800"/>
                <a:t> b</a:t>
              </a:r>
              <a:r>
                <a:rPr lang="en-US" altLang="en-US" sz="2800" i="0" baseline="30000"/>
                <a:t>4</a:t>
              </a:r>
            </a:p>
          </p:txBody>
        </p:sp>
        <p:sp>
          <p:nvSpPr>
            <p:cNvPr id="223245" name="Freeform 50"/>
            <p:cNvSpPr>
              <a:spLocks/>
            </p:cNvSpPr>
            <p:nvPr/>
          </p:nvSpPr>
          <p:spPr bwMode="auto">
            <a:xfrm>
              <a:off x="3120" y="2663"/>
              <a:ext cx="191" cy="121"/>
            </a:xfrm>
            <a:custGeom>
              <a:avLst/>
              <a:gdLst>
                <a:gd name="T0" fmla="*/ 0 w 191"/>
                <a:gd name="T1" fmla="*/ 88 h 121"/>
                <a:gd name="T2" fmla="*/ 141 w 191"/>
                <a:gd name="T3" fmla="*/ 106 h 121"/>
                <a:gd name="T4" fmla="*/ 191 w 191"/>
                <a:gd name="T5" fmla="*/ 0 h 121"/>
                <a:gd name="T6" fmla="*/ 0 60000 65536"/>
                <a:gd name="T7" fmla="*/ 0 60000 65536"/>
                <a:gd name="T8" fmla="*/ 0 60000 65536"/>
                <a:gd name="T9" fmla="*/ 0 w 191"/>
                <a:gd name="T10" fmla="*/ 0 h 121"/>
                <a:gd name="T11" fmla="*/ 191 w 191"/>
                <a:gd name="T12" fmla="*/ 121 h 1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1" h="121">
                  <a:moveTo>
                    <a:pt x="0" y="88"/>
                  </a:moveTo>
                  <a:cubicBezTo>
                    <a:pt x="23" y="91"/>
                    <a:pt x="109" y="121"/>
                    <a:pt x="141" y="106"/>
                  </a:cubicBezTo>
                  <a:cubicBezTo>
                    <a:pt x="173" y="91"/>
                    <a:pt x="181" y="22"/>
                    <a:pt x="191" y="0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79641" name="Text Box 57"/>
          <p:cNvSpPr txBox="1">
            <a:spLocks noChangeArrowheads="1"/>
          </p:cNvSpPr>
          <p:nvPr/>
        </p:nvSpPr>
        <p:spPr bwMode="auto">
          <a:xfrm>
            <a:off x="5029200" y="989013"/>
            <a:ext cx="3438525" cy="1373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dirty="0"/>
              <a:t>T</a:t>
            </a:r>
            <a:r>
              <a:rPr lang="en-US" altLang="en-US" sz="2800" i="0" dirty="0"/>
              <a:t>(</a:t>
            </a:r>
            <a:r>
              <a:rPr lang="en-US" altLang="en-US" sz="2800" dirty="0"/>
              <a:t>N</a:t>
            </a:r>
            <a:r>
              <a:rPr lang="en-US" altLang="en-US" sz="2800" i="0" dirty="0"/>
              <a:t>) = 2</a:t>
            </a:r>
            <a:r>
              <a:rPr lang="en-US" altLang="en-US" sz="2800" dirty="0"/>
              <a:t>T</a:t>
            </a:r>
            <a:r>
              <a:rPr lang="en-US" altLang="en-US" sz="2800" i="0" dirty="0"/>
              <a:t>(</a:t>
            </a:r>
            <a:r>
              <a:rPr lang="en-US" altLang="en-US" sz="2800" dirty="0"/>
              <a:t>N</a:t>
            </a:r>
            <a:r>
              <a:rPr lang="en-US" altLang="en-US" sz="2800" i="0" dirty="0"/>
              <a:t>/2)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         = </a:t>
            </a:r>
            <a:r>
              <a:rPr lang="en-US" altLang="en-US" sz="2800" i="0" dirty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 dirty="0"/>
              <a:t>(</a:t>
            </a:r>
            <a:r>
              <a:rPr lang="en-US" altLang="en-US" sz="2800" dirty="0"/>
              <a:t>N</a:t>
            </a:r>
            <a:r>
              <a:rPr lang="en-US" altLang="en-US" sz="2800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Size  = log(</a:t>
            </a:r>
            <a:r>
              <a:rPr lang="en-US" altLang="en-US" sz="2800" dirty="0"/>
              <a:t>b</a:t>
            </a:r>
            <a:r>
              <a:rPr lang="en-US" altLang="en-US" sz="2800" i="0" dirty="0"/>
              <a:t>) + log(</a:t>
            </a:r>
            <a:r>
              <a:rPr lang="en-US" altLang="en-US" sz="2800" dirty="0"/>
              <a:t>N</a:t>
            </a:r>
            <a:r>
              <a:rPr lang="en-US" altLang="en-US" sz="2800" i="0" dirty="0"/>
              <a:t>)</a:t>
            </a:r>
          </a:p>
        </p:txBody>
      </p:sp>
      <p:sp>
        <p:nvSpPr>
          <p:cNvPr id="579643" name="Text Box 59"/>
          <p:cNvSpPr txBox="1">
            <a:spLocks noChangeArrowheads="1"/>
          </p:cNvSpPr>
          <p:nvPr/>
        </p:nvSpPr>
        <p:spPr bwMode="auto">
          <a:xfrm>
            <a:off x="7102475" y="1422400"/>
            <a:ext cx="11128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2</a:t>
            </a:r>
            <a:r>
              <a:rPr lang="en-US" altLang="en-US" sz="2800" i="0" baseline="3000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 baseline="30000"/>
              <a:t>(</a:t>
            </a:r>
            <a:r>
              <a:rPr lang="en-US" altLang="en-US" sz="2800" baseline="30000"/>
              <a:t>n</a:t>
            </a:r>
            <a:r>
              <a:rPr lang="en-US" altLang="en-US" sz="2800" i="0" baseline="30000"/>
              <a:t>)</a:t>
            </a:r>
          </a:p>
        </p:txBody>
      </p:sp>
      <p:pic>
        <p:nvPicPr>
          <p:cNvPr id="223241" name="Picture 63" descr="02-19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950" y="228600"/>
            <a:ext cx="4260850" cy="337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3242" name="Text Box 2"/>
          <p:cNvSpPr txBox="1">
            <a:spLocks noChangeArrowheads="1"/>
          </p:cNvSpPr>
          <p:nvPr/>
        </p:nvSpPr>
        <p:spPr bwMode="auto">
          <a:xfrm>
            <a:off x="4927600" y="-76200"/>
            <a:ext cx="1625600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Power</a:t>
            </a:r>
          </a:p>
        </p:txBody>
      </p:sp>
      <p:sp>
        <p:nvSpPr>
          <p:cNvPr id="223243" name="Text Box 57"/>
          <p:cNvSpPr txBox="1">
            <a:spLocks noChangeArrowheads="1"/>
          </p:cNvSpPr>
          <p:nvPr/>
        </p:nvSpPr>
        <p:spPr bwMode="auto">
          <a:xfrm>
            <a:off x="2336800" y="911225"/>
            <a:ext cx="406400" cy="30797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>
                <a:solidFill>
                  <a:schemeClr val="bg2"/>
                </a:solidFill>
              </a:rPr>
              <a:t>b</a:t>
            </a:r>
            <a:r>
              <a:rPr lang="en-US" altLang="en-US" sz="1400" baseline="30000">
                <a:solidFill>
                  <a:schemeClr val="bg2"/>
                </a:solidFill>
              </a:rPr>
              <a:t>N</a:t>
            </a:r>
            <a:endParaRPr lang="en-US" altLang="en-US" sz="1400" i="0" baseline="30000">
              <a:solidFill>
                <a:schemeClr val="bg2"/>
              </a:solidFill>
            </a:endParaRPr>
          </a:p>
        </p:txBody>
      </p:sp>
      <p:grpSp>
        <p:nvGrpSpPr>
          <p:cNvPr id="45" name="Group 31"/>
          <p:cNvGrpSpPr>
            <a:grpSpLocks/>
          </p:cNvGrpSpPr>
          <p:nvPr/>
        </p:nvGrpSpPr>
        <p:grpSpPr bwMode="auto">
          <a:xfrm>
            <a:off x="4759325" y="2514600"/>
            <a:ext cx="3444875" cy="609600"/>
            <a:chOff x="2566" y="1920"/>
            <a:chExt cx="2170" cy="384"/>
          </a:xfrm>
        </p:grpSpPr>
        <p:grpSp>
          <p:nvGrpSpPr>
            <p:cNvPr id="46" name="Group 20"/>
            <p:cNvGrpSpPr>
              <a:grpSpLocks/>
            </p:cNvGrpSpPr>
            <p:nvPr/>
          </p:nvGrpSpPr>
          <p:grpSpPr bwMode="auto">
            <a:xfrm>
              <a:off x="3984" y="1920"/>
              <a:ext cx="752" cy="347"/>
              <a:chOff x="2860" y="3974"/>
              <a:chExt cx="752" cy="347"/>
            </a:xfrm>
          </p:grpSpPr>
          <p:sp>
            <p:nvSpPr>
              <p:cNvPr id="48" name="Text Box 21"/>
              <p:cNvSpPr txBox="1">
                <a:spLocks noChangeArrowheads="1"/>
              </p:cNvSpPr>
              <p:nvPr/>
            </p:nvSpPr>
            <p:spPr bwMode="auto">
              <a:xfrm>
                <a:off x="2860" y="4030"/>
                <a:ext cx="73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400" dirty="0"/>
                  <a:t>N</a:t>
                </a:r>
                <a:r>
                  <a:rPr lang="en-US" altLang="en-US" sz="2400" i="0" dirty="0"/>
                  <a:t>          </a:t>
                </a:r>
                <a:endParaRPr lang="en-CA" altLang="en-US" sz="2000" i="0" dirty="0"/>
              </a:p>
            </p:txBody>
          </p:sp>
          <p:sp>
            <p:nvSpPr>
              <p:cNvPr id="49" name="Text Box 22"/>
              <p:cNvSpPr txBox="1">
                <a:spLocks noChangeArrowheads="1"/>
              </p:cNvSpPr>
              <p:nvPr/>
            </p:nvSpPr>
            <p:spPr bwMode="auto">
              <a:xfrm>
                <a:off x="3004" y="3974"/>
                <a:ext cx="6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 baseline="30000" dirty="0"/>
                  <a:t>log </a:t>
                </a:r>
                <a:r>
                  <a:rPr lang="en-US" altLang="en-US" sz="2000" baseline="30000" dirty="0"/>
                  <a:t>a</a:t>
                </a:r>
                <a:r>
                  <a:rPr lang="en-US" altLang="en-US" sz="2000" i="0" dirty="0"/>
                  <a:t>/</a:t>
                </a:r>
                <a:r>
                  <a:rPr lang="en-US" altLang="en-US" sz="2000" i="0" baseline="-25000" dirty="0"/>
                  <a:t>log </a:t>
                </a:r>
                <a:r>
                  <a:rPr lang="en-US" altLang="en-US" sz="2000" baseline="-25000" dirty="0"/>
                  <a:t>b </a:t>
                </a:r>
                <a:endParaRPr lang="en-CA" altLang="en-US" sz="2000" dirty="0"/>
              </a:p>
            </p:txBody>
          </p:sp>
        </p:grpSp>
        <p:sp>
          <p:nvSpPr>
            <p:cNvPr id="47" name="Text Box 23"/>
            <p:cNvSpPr txBox="1">
              <a:spLocks noChangeArrowheads="1"/>
            </p:cNvSpPr>
            <p:nvPr/>
          </p:nvSpPr>
          <p:spPr bwMode="auto">
            <a:xfrm>
              <a:off x="2566" y="2016"/>
              <a:ext cx="141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# of base cases =</a:t>
              </a:r>
              <a:endParaRPr lang="en-CA" altLang="en-US" sz="2400" i="0" dirty="0"/>
            </a:p>
          </p:txBody>
        </p:sp>
      </p:grpSp>
      <p:sp>
        <p:nvSpPr>
          <p:cNvPr id="50" name="Text Box 24"/>
          <p:cNvSpPr txBox="1">
            <a:spLocks noChangeArrowheads="1"/>
          </p:cNvSpPr>
          <p:nvPr/>
        </p:nvSpPr>
        <p:spPr bwMode="auto">
          <a:xfrm>
            <a:off x="8134350" y="2997200"/>
            <a:ext cx="63991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</a:t>
            </a:r>
            <a:r>
              <a:rPr lang="en-US" altLang="en-US" sz="2400" dirty="0"/>
              <a:t>N</a:t>
            </a:r>
            <a:endParaRPr lang="en-CA" altLang="en-US" sz="2400" i="0" dirty="0"/>
          </a:p>
        </p:txBody>
      </p:sp>
      <p:grpSp>
        <p:nvGrpSpPr>
          <p:cNvPr id="51" name="Group 29"/>
          <p:cNvGrpSpPr>
            <a:grpSpLocks/>
          </p:cNvGrpSpPr>
          <p:nvPr/>
        </p:nvGrpSpPr>
        <p:grpSpPr bwMode="auto">
          <a:xfrm>
            <a:off x="6654800" y="2959104"/>
            <a:ext cx="1574800" cy="550863"/>
            <a:chOff x="3760" y="2440"/>
            <a:chExt cx="992" cy="347"/>
          </a:xfrm>
        </p:grpSpPr>
        <p:sp>
          <p:nvSpPr>
            <p:cNvPr id="52" name="Text Box 26"/>
            <p:cNvSpPr txBox="1">
              <a:spLocks noChangeArrowheads="1"/>
            </p:cNvSpPr>
            <p:nvPr/>
          </p:nvSpPr>
          <p:spPr bwMode="auto">
            <a:xfrm>
              <a:off x="3964" y="2496"/>
              <a:ext cx="73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dirty="0"/>
                <a:t>N</a:t>
              </a:r>
              <a:r>
                <a:rPr lang="en-US" altLang="en-US" sz="2400" i="0" dirty="0"/>
                <a:t>          </a:t>
              </a:r>
              <a:endParaRPr lang="en-CA" altLang="en-US" sz="2000" i="0" dirty="0"/>
            </a:p>
          </p:txBody>
        </p:sp>
        <p:sp>
          <p:nvSpPr>
            <p:cNvPr id="53" name="Text Box 27"/>
            <p:cNvSpPr txBox="1">
              <a:spLocks noChangeArrowheads="1"/>
            </p:cNvSpPr>
            <p:nvPr/>
          </p:nvSpPr>
          <p:spPr bwMode="auto">
            <a:xfrm>
              <a:off x="4128" y="2440"/>
              <a:ext cx="62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 dirty="0"/>
                <a:t>log 2</a:t>
              </a:r>
              <a:r>
                <a:rPr lang="en-US" altLang="en-US" sz="2000" i="0" dirty="0"/>
                <a:t>/</a:t>
              </a:r>
              <a:r>
                <a:rPr lang="en-US" altLang="en-US" sz="2000" i="0" baseline="-25000" dirty="0"/>
                <a:t>log 2 </a:t>
              </a:r>
              <a:endParaRPr lang="en-CA" altLang="en-US" sz="2000" i="0" dirty="0"/>
            </a:p>
          </p:txBody>
        </p:sp>
        <p:sp>
          <p:nvSpPr>
            <p:cNvPr id="54" name="Rectangle 28"/>
            <p:cNvSpPr>
              <a:spLocks noChangeArrowheads="1"/>
            </p:cNvSpPr>
            <p:nvPr/>
          </p:nvSpPr>
          <p:spPr bwMode="auto">
            <a:xfrm>
              <a:off x="3760" y="2448"/>
              <a:ext cx="2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=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795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795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6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796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796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6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796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796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6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796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796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5796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796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9590" grpId="0" animBg="1" autoUpdateAnimBg="0"/>
      <p:bldP spid="579643" grpId="0" autoUpdateAnimBg="0"/>
      <p:bldP spid="50" grpId="0" autoUpdateAnimBg="0"/>
      <p:bldP spid="50" grpId="1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07" name="Text Box 3"/>
          <p:cNvSpPr txBox="1">
            <a:spLocks noChangeArrowheads="1"/>
          </p:cNvSpPr>
          <p:nvPr/>
        </p:nvSpPr>
        <p:spPr bwMode="auto">
          <a:xfrm>
            <a:off x="4121150" y="4116388"/>
            <a:ext cx="811213" cy="5318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=7</a:t>
            </a:r>
          </a:p>
        </p:txBody>
      </p:sp>
      <p:grpSp>
        <p:nvGrpSpPr>
          <p:cNvPr id="2" name="Group 44"/>
          <p:cNvGrpSpPr>
            <a:grpSpLocks/>
          </p:cNvGrpSpPr>
          <p:nvPr/>
        </p:nvGrpSpPr>
        <p:grpSpPr bwMode="auto">
          <a:xfrm>
            <a:off x="844550" y="5410200"/>
            <a:ext cx="1136650" cy="684213"/>
            <a:chOff x="532" y="3408"/>
            <a:chExt cx="716" cy="431"/>
          </a:xfrm>
        </p:grpSpPr>
        <p:sp>
          <p:nvSpPr>
            <p:cNvPr id="224277" name="Text Box 19"/>
            <p:cNvSpPr txBox="1">
              <a:spLocks noChangeArrowheads="1"/>
            </p:cNvSpPr>
            <p:nvPr/>
          </p:nvSpPr>
          <p:spPr bwMode="auto">
            <a:xfrm>
              <a:off x="532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dirty="0"/>
                <a:t>N</a:t>
              </a:r>
              <a:r>
                <a:rPr lang="en-US" altLang="en-US" sz="2800" i="0" dirty="0"/>
                <a:t>=1</a:t>
              </a:r>
            </a:p>
          </p:txBody>
        </p:sp>
        <p:sp>
          <p:nvSpPr>
            <p:cNvPr id="224278" name="Line 23"/>
            <p:cNvSpPr>
              <a:spLocks noChangeShapeType="1"/>
            </p:cNvSpPr>
            <p:nvPr/>
          </p:nvSpPr>
          <p:spPr bwMode="auto">
            <a:xfrm flipH="1">
              <a:off x="1056" y="3408"/>
              <a:ext cx="192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43"/>
          <p:cNvGrpSpPr>
            <a:grpSpLocks/>
          </p:cNvGrpSpPr>
          <p:nvPr/>
        </p:nvGrpSpPr>
        <p:grpSpPr bwMode="auto">
          <a:xfrm>
            <a:off x="1905000" y="4649788"/>
            <a:ext cx="2209800" cy="760412"/>
            <a:chOff x="1200" y="2929"/>
            <a:chExt cx="1392" cy="479"/>
          </a:xfrm>
        </p:grpSpPr>
        <p:sp>
          <p:nvSpPr>
            <p:cNvPr id="224275" name="Text Box 27"/>
            <p:cNvSpPr txBox="1">
              <a:spLocks noChangeArrowheads="1"/>
            </p:cNvSpPr>
            <p:nvPr/>
          </p:nvSpPr>
          <p:spPr bwMode="auto">
            <a:xfrm>
              <a:off x="1200" y="3073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=3</a:t>
              </a:r>
            </a:p>
          </p:txBody>
        </p:sp>
        <p:sp>
          <p:nvSpPr>
            <p:cNvPr id="224276" name="Line 28"/>
            <p:cNvSpPr>
              <a:spLocks noChangeShapeType="1"/>
            </p:cNvSpPr>
            <p:nvPr/>
          </p:nvSpPr>
          <p:spPr bwMode="auto">
            <a:xfrm flipH="1">
              <a:off x="1728" y="2929"/>
              <a:ext cx="864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34"/>
          <p:cNvGrpSpPr>
            <a:grpSpLocks/>
          </p:cNvGrpSpPr>
          <p:nvPr/>
        </p:nvGrpSpPr>
        <p:grpSpPr bwMode="auto">
          <a:xfrm>
            <a:off x="1346200" y="4419600"/>
            <a:ext cx="557213" cy="661988"/>
            <a:chOff x="848" y="2784"/>
            <a:chExt cx="351" cy="417"/>
          </a:xfrm>
        </p:grpSpPr>
        <p:sp>
          <p:nvSpPr>
            <p:cNvPr id="224273" name="Text Box 35"/>
            <p:cNvSpPr txBox="1">
              <a:spLocks noChangeArrowheads="1"/>
            </p:cNvSpPr>
            <p:nvPr/>
          </p:nvSpPr>
          <p:spPr bwMode="auto">
            <a:xfrm>
              <a:off x="848" y="2784"/>
              <a:ext cx="3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b</a:t>
              </a:r>
              <a:r>
                <a:rPr lang="en-US" altLang="en-US" sz="2800" i="0" baseline="30000"/>
                <a:t>3</a:t>
              </a:r>
            </a:p>
          </p:txBody>
        </p:sp>
        <p:sp>
          <p:nvSpPr>
            <p:cNvPr id="224274" name="Freeform 36"/>
            <p:cNvSpPr>
              <a:spLocks/>
            </p:cNvSpPr>
            <p:nvPr/>
          </p:nvSpPr>
          <p:spPr bwMode="auto">
            <a:xfrm flipH="1">
              <a:off x="1008" y="3080"/>
              <a:ext cx="191" cy="121"/>
            </a:xfrm>
            <a:custGeom>
              <a:avLst/>
              <a:gdLst>
                <a:gd name="T0" fmla="*/ 0 w 191"/>
                <a:gd name="T1" fmla="*/ 88 h 121"/>
                <a:gd name="T2" fmla="*/ 141 w 191"/>
                <a:gd name="T3" fmla="*/ 106 h 121"/>
                <a:gd name="T4" fmla="*/ 191 w 191"/>
                <a:gd name="T5" fmla="*/ 0 h 121"/>
                <a:gd name="T6" fmla="*/ 0 60000 65536"/>
                <a:gd name="T7" fmla="*/ 0 60000 65536"/>
                <a:gd name="T8" fmla="*/ 0 60000 65536"/>
                <a:gd name="T9" fmla="*/ 0 w 191"/>
                <a:gd name="T10" fmla="*/ 0 h 121"/>
                <a:gd name="T11" fmla="*/ 191 w 191"/>
                <a:gd name="T12" fmla="*/ 121 h 1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1" h="121">
                  <a:moveTo>
                    <a:pt x="0" y="88"/>
                  </a:moveTo>
                  <a:cubicBezTo>
                    <a:pt x="23" y="91"/>
                    <a:pt x="109" y="121"/>
                    <a:pt x="141" y="106"/>
                  </a:cubicBezTo>
                  <a:cubicBezTo>
                    <a:pt x="173" y="91"/>
                    <a:pt x="181" y="22"/>
                    <a:pt x="191" y="0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37"/>
          <p:cNvGrpSpPr>
            <a:grpSpLocks/>
          </p:cNvGrpSpPr>
          <p:nvPr/>
        </p:nvGrpSpPr>
        <p:grpSpPr bwMode="auto">
          <a:xfrm>
            <a:off x="4953000" y="3822700"/>
            <a:ext cx="2052638" cy="596900"/>
            <a:chOff x="3120" y="2408"/>
            <a:chExt cx="1293" cy="376"/>
          </a:xfrm>
        </p:grpSpPr>
        <p:sp>
          <p:nvSpPr>
            <p:cNvPr id="224271" name="Text Box 38"/>
            <p:cNvSpPr txBox="1">
              <a:spLocks noChangeArrowheads="1"/>
            </p:cNvSpPr>
            <p:nvPr/>
          </p:nvSpPr>
          <p:spPr bwMode="auto">
            <a:xfrm>
              <a:off x="3120" y="2408"/>
              <a:ext cx="129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b</a:t>
              </a:r>
              <a:r>
                <a:rPr lang="en-US" altLang="en-US" sz="2800" i="0" baseline="30000"/>
                <a:t>7</a:t>
              </a:r>
              <a:r>
                <a:rPr lang="en-US" altLang="en-US" sz="2800" i="0"/>
                <a:t> = (</a:t>
              </a:r>
              <a:r>
                <a:rPr lang="en-US" altLang="en-US" sz="2800"/>
                <a:t>b</a:t>
              </a:r>
              <a:r>
                <a:rPr lang="en-US" altLang="en-US" sz="2800" i="0" baseline="30000"/>
                <a:t>3</a:t>
              </a:r>
              <a:r>
                <a:rPr lang="en-US" altLang="en-US" sz="2800" i="0"/>
                <a:t>)</a:t>
              </a:r>
              <a:r>
                <a:rPr lang="en-US" altLang="en-US" sz="2800" i="0" baseline="30000"/>
                <a:t>2 </a:t>
              </a:r>
              <a:r>
                <a:rPr lang="en-US" altLang="en-US" sz="2800" i="0">
                  <a:latin typeface="Arial" pitchFamily="34" charset="0"/>
                </a:rPr>
                <a:t>×</a:t>
              </a:r>
              <a:r>
                <a:rPr lang="en-US" altLang="en-US" sz="2800" i="0"/>
                <a:t> </a:t>
              </a:r>
              <a:r>
                <a:rPr lang="en-US" altLang="en-US" sz="2800"/>
                <a:t>b</a:t>
              </a:r>
              <a:endParaRPr lang="en-US" altLang="en-US" sz="2800" baseline="30000"/>
            </a:p>
          </p:txBody>
        </p:sp>
        <p:sp>
          <p:nvSpPr>
            <p:cNvPr id="224272" name="Freeform 39"/>
            <p:cNvSpPr>
              <a:spLocks/>
            </p:cNvSpPr>
            <p:nvPr/>
          </p:nvSpPr>
          <p:spPr bwMode="auto">
            <a:xfrm>
              <a:off x="3120" y="2663"/>
              <a:ext cx="191" cy="121"/>
            </a:xfrm>
            <a:custGeom>
              <a:avLst/>
              <a:gdLst>
                <a:gd name="T0" fmla="*/ 0 w 191"/>
                <a:gd name="T1" fmla="*/ 88 h 121"/>
                <a:gd name="T2" fmla="*/ 141 w 191"/>
                <a:gd name="T3" fmla="*/ 106 h 121"/>
                <a:gd name="T4" fmla="*/ 191 w 191"/>
                <a:gd name="T5" fmla="*/ 0 h 121"/>
                <a:gd name="T6" fmla="*/ 0 60000 65536"/>
                <a:gd name="T7" fmla="*/ 0 60000 65536"/>
                <a:gd name="T8" fmla="*/ 0 60000 65536"/>
                <a:gd name="T9" fmla="*/ 0 w 191"/>
                <a:gd name="T10" fmla="*/ 0 h 121"/>
                <a:gd name="T11" fmla="*/ 191 w 191"/>
                <a:gd name="T12" fmla="*/ 121 h 1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1" h="121">
                  <a:moveTo>
                    <a:pt x="0" y="88"/>
                  </a:moveTo>
                  <a:cubicBezTo>
                    <a:pt x="23" y="91"/>
                    <a:pt x="109" y="121"/>
                    <a:pt x="141" y="106"/>
                  </a:cubicBezTo>
                  <a:cubicBezTo>
                    <a:pt x="173" y="91"/>
                    <a:pt x="181" y="22"/>
                    <a:pt x="191" y="0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84744" name="Text Box 40"/>
          <p:cNvSpPr txBox="1">
            <a:spLocks noChangeArrowheads="1"/>
          </p:cNvSpPr>
          <p:nvPr/>
        </p:nvSpPr>
        <p:spPr bwMode="auto">
          <a:xfrm>
            <a:off x="5029200" y="989013"/>
            <a:ext cx="3438525" cy="1373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1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 = </a:t>
            </a:r>
            <a:r>
              <a:rPr lang="en-US" altLang="en-US" sz="2800" i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/>
              <a:t>(log(</a:t>
            </a:r>
            <a:r>
              <a:rPr lang="en-US" altLang="en-US" sz="2800"/>
              <a:t>N</a:t>
            </a:r>
            <a:r>
              <a:rPr lang="en-US" altLang="en-US" sz="2800" i="0"/>
              <a:t>))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Size  = log(</a:t>
            </a:r>
            <a:r>
              <a:rPr lang="en-US" altLang="en-US" sz="2800"/>
              <a:t>b</a:t>
            </a:r>
            <a:r>
              <a:rPr lang="en-US" altLang="en-US" sz="2800" i="0"/>
              <a:t>) + log(</a:t>
            </a:r>
            <a:r>
              <a:rPr lang="en-US" altLang="en-US" sz="2800"/>
              <a:t>N</a:t>
            </a:r>
            <a:r>
              <a:rPr lang="en-US" altLang="en-US" sz="2800" i="0"/>
              <a:t>)</a:t>
            </a:r>
          </a:p>
        </p:txBody>
      </p:sp>
      <p:sp>
        <p:nvSpPr>
          <p:cNvPr id="584745" name="Text Box 41"/>
          <p:cNvSpPr txBox="1">
            <a:spLocks noChangeArrowheads="1"/>
          </p:cNvSpPr>
          <p:nvPr/>
        </p:nvSpPr>
        <p:spPr bwMode="auto">
          <a:xfrm>
            <a:off x="7650163" y="1416050"/>
            <a:ext cx="1152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</a:t>
            </a:r>
            <a:r>
              <a:rPr lang="en-US" altLang="en-US" sz="2800" i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</a:t>
            </a:r>
          </a:p>
        </p:txBody>
      </p:sp>
      <p:graphicFrame>
        <p:nvGraphicFramePr>
          <p:cNvPr id="224265" name="Object 54"/>
          <p:cNvGraphicFramePr>
            <a:graphicFrameLocks noChangeAspect="1"/>
          </p:cNvGraphicFramePr>
          <p:nvPr/>
        </p:nvGraphicFramePr>
        <p:xfrm>
          <a:off x="3983038" y="2247900"/>
          <a:ext cx="271462" cy="201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253780" imgH="253780" progId="">
                  <p:embed/>
                </p:oleObj>
              </mc:Choice>
              <mc:Fallback>
                <p:oleObj name="Equation" r:id="rId3" imgW="253780" imgH="253780" progId="">
                  <p:embed/>
                  <p:pic>
                    <p:nvPicPr>
                      <p:cNvPr id="224265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83038" y="2247900"/>
                        <a:ext cx="271462" cy="2016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4266" name="Object 55"/>
          <p:cNvGraphicFramePr>
            <a:graphicFrameLocks noChangeAspect="1"/>
          </p:cNvGraphicFramePr>
          <p:nvPr/>
        </p:nvGraphicFramePr>
        <p:xfrm>
          <a:off x="3644900" y="2241550"/>
          <a:ext cx="271463" cy="200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53780" imgH="253780" progId="">
                  <p:embed/>
                </p:oleObj>
              </mc:Choice>
              <mc:Fallback>
                <p:oleObj name="Equation" r:id="rId5" imgW="253780" imgH="253780" progId="">
                  <p:embed/>
                  <p:pic>
                    <p:nvPicPr>
                      <p:cNvPr id="224266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44900" y="2241550"/>
                        <a:ext cx="271463" cy="2000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4267" name="Object 56"/>
          <p:cNvGraphicFramePr>
            <a:graphicFrameLocks noChangeAspect="1"/>
          </p:cNvGraphicFramePr>
          <p:nvPr/>
        </p:nvGraphicFramePr>
        <p:xfrm>
          <a:off x="3746500" y="2560638"/>
          <a:ext cx="271463" cy="2016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53780" imgH="253780" progId="">
                  <p:embed/>
                </p:oleObj>
              </mc:Choice>
              <mc:Fallback>
                <p:oleObj name="Equation" r:id="rId6" imgW="253780" imgH="253780" progId="">
                  <p:embed/>
                  <p:pic>
                    <p:nvPicPr>
                      <p:cNvPr id="224267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46500" y="2560638"/>
                        <a:ext cx="271463" cy="2016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4268" name="Object 57"/>
          <p:cNvGraphicFramePr>
            <a:graphicFrameLocks noChangeAspect="1"/>
          </p:cNvGraphicFramePr>
          <p:nvPr/>
        </p:nvGraphicFramePr>
        <p:xfrm>
          <a:off x="4110038" y="2552700"/>
          <a:ext cx="271462" cy="201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53780" imgH="253780" progId="">
                  <p:embed/>
                </p:oleObj>
              </mc:Choice>
              <mc:Fallback>
                <p:oleObj name="Equation" r:id="rId7" imgW="253780" imgH="253780" progId="">
                  <p:embed/>
                  <p:pic>
                    <p:nvPicPr>
                      <p:cNvPr id="224268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10038" y="2552700"/>
                        <a:ext cx="271462" cy="2016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4269" name="Picture 60" descr="02-191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1000"/>
            <a:ext cx="4572000" cy="3227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4270" name="Text Box 2"/>
          <p:cNvSpPr txBox="1">
            <a:spLocks noChangeArrowheads="1"/>
          </p:cNvSpPr>
          <p:nvPr/>
        </p:nvSpPr>
        <p:spPr bwMode="auto">
          <a:xfrm>
            <a:off x="4927600" y="-76200"/>
            <a:ext cx="1625600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Power</a:t>
            </a:r>
          </a:p>
        </p:txBody>
      </p:sp>
      <p:grpSp>
        <p:nvGrpSpPr>
          <p:cNvPr id="23" name="Group 31"/>
          <p:cNvGrpSpPr>
            <a:grpSpLocks/>
          </p:cNvGrpSpPr>
          <p:nvPr/>
        </p:nvGrpSpPr>
        <p:grpSpPr bwMode="auto">
          <a:xfrm>
            <a:off x="4759325" y="2514600"/>
            <a:ext cx="3444875" cy="609600"/>
            <a:chOff x="2566" y="1920"/>
            <a:chExt cx="2170" cy="384"/>
          </a:xfrm>
        </p:grpSpPr>
        <p:grpSp>
          <p:nvGrpSpPr>
            <p:cNvPr id="24" name="Group 20"/>
            <p:cNvGrpSpPr>
              <a:grpSpLocks/>
            </p:cNvGrpSpPr>
            <p:nvPr/>
          </p:nvGrpSpPr>
          <p:grpSpPr bwMode="auto">
            <a:xfrm>
              <a:off x="3984" y="1920"/>
              <a:ext cx="752" cy="347"/>
              <a:chOff x="2860" y="3974"/>
              <a:chExt cx="752" cy="347"/>
            </a:xfrm>
          </p:grpSpPr>
          <p:sp>
            <p:nvSpPr>
              <p:cNvPr id="26" name="Text Box 21"/>
              <p:cNvSpPr txBox="1">
                <a:spLocks noChangeArrowheads="1"/>
              </p:cNvSpPr>
              <p:nvPr/>
            </p:nvSpPr>
            <p:spPr bwMode="auto">
              <a:xfrm>
                <a:off x="2860" y="4030"/>
                <a:ext cx="73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400" dirty="0"/>
                  <a:t>N</a:t>
                </a:r>
                <a:r>
                  <a:rPr lang="en-US" altLang="en-US" sz="2400" i="0" dirty="0"/>
                  <a:t>          </a:t>
                </a:r>
                <a:endParaRPr lang="en-CA" altLang="en-US" sz="2000" i="0" dirty="0"/>
              </a:p>
            </p:txBody>
          </p:sp>
          <p:sp>
            <p:nvSpPr>
              <p:cNvPr id="27" name="Text Box 22"/>
              <p:cNvSpPr txBox="1">
                <a:spLocks noChangeArrowheads="1"/>
              </p:cNvSpPr>
              <p:nvPr/>
            </p:nvSpPr>
            <p:spPr bwMode="auto">
              <a:xfrm>
                <a:off x="3004" y="3974"/>
                <a:ext cx="60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 baseline="30000" dirty="0"/>
                  <a:t>log </a:t>
                </a:r>
                <a:r>
                  <a:rPr lang="en-US" altLang="en-US" sz="2000" baseline="30000" dirty="0"/>
                  <a:t>a</a:t>
                </a:r>
                <a:r>
                  <a:rPr lang="en-US" altLang="en-US" sz="2000" i="0" dirty="0"/>
                  <a:t>/</a:t>
                </a:r>
                <a:r>
                  <a:rPr lang="en-US" altLang="en-US" sz="2000" i="0" baseline="-25000" dirty="0"/>
                  <a:t>log </a:t>
                </a:r>
                <a:r>
                  <a:rPr lang="en-US" altLang="en-US" sz="2000" baseline="-25000" dirty="0"/>
                  <a:t>b </a:t>
                </a:r>
                <a:endParaRPr lang="en-CA" altLang="en-US" sz="2000" dirty="0"/>
              </a:p>
            </p:txBody>
          </p:sp>
        </p:grpSp>
        <p:sp>
          <p:nvSpPr>
            <p:cNvPr id="25" name="Text Box 23"/>
            <p:cNvSpPr txBox="1">
              <a:spLocks noChangeArrowheads="1"/>
            </p:cNvSpPr>
            <p:nvPr/>
          </p:nvSpPr>
          <p:spPr bwMode="auto">
            <a:xfrm>
              <a:off x="2566" y="2016"/>
              <a:ext cx="1418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# of base cases =</a:t>
              </a:r>
              <a:endParaRPr lang="en-CA" altLang="en-US" sz="2400" i="0" dirty="0"/>
            </a:p>
          </p:txBody>
        </p:sp>
      </p:grpSp>
      <p:sp>
        <p:nvSpPr>
          <p:cNvPr id="28" name="Text Box 24"/>
          <p:cNvSpPr txBox="1">
            <a:spLocks noChangeArrowheads="1"/>
          </p:cNvSpPr>
          <p:nvPr/>
        </p:nvSpPr>
        <p:spPr bwMode="auto">
          <a:xfrm>
            <a:off x="6705600" y="3348335"/>
            <a:ext cx="12330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</a:t>
            </a:r>
            <a:r>
              <a:rPr lang="en-US" altLang="en-US" sz="2400" dirty="0"/>
              <a:t>N</a:t>
            </a:r>
            <a:r>
              <a:rPr lang="en-US" altLang="en-US" sz="2400" baseline="30000" dirty="0"/>
              <a:t>0 </a:t>
            </a:r>
            <a:r>
              <a:rPr lang="en-US" altLang="en-US" sz="2400" dirty="0"/>
              <a:t>= 1</a:t>
            </a:r>
            <a:endParaRPr lang="en-CA" altLang="en-US" sz="2400" i="0" dirty="0"/>
          </a:p>
        </p:txBody>
      </p:sp>
      <p:grpSp>
        <p:nvGrpSpPr>
          <p:cNvPr id="29" name="Group 29"/>
          <p:cNvGrpSpPr>
            <a:grpSpLocks/>
          </p:cNvGrpSpPr>
          <p:nvPr/>
        </p:nvGrpSpPr>
        <p:grpSpPr bwMode="auto">
          <a:xfrm>
            <a:off x="6654804" y="2959104"/>
            <a:ext cx="1574801" cy="550863"/>
            <a:chOff x="3760" y="2440"/>
            <a:chExt cx="992" cy="347"/>
          </a:xfrm>
        </p:grpSpPr>
        <p:sp>
          <p:nvSpPr>
            <p:cNvPr id="30" name="Text Box 26"/>
            <p:cNvSpPr txBox="1">
              <a:spLocks noChangeArrowheads="1"/>
            </p:cNvSpPr>
            <p:nvPr/>
          </p:nvSpPr>
          <p:spPr bwMode="auto">
            <a:xfrm>
              <a:off x="3964" y="2496"/>
              <a:ext cx="73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dirty="0"/>
                <a:t>N</a:t>
              </a:r>
              <a:r>
                <a:rPr lang="en-US" altLang="en-US" sz="2400" i="0" dirty="0"/>
                <a:t>          </a:t>
              </a:r>
              <a:endParaRPr lang="en-CA" altLang="en-US" sz="2000" i="0" dirty="0"/>
            </a:p>
          </p:txBody>
        </p:sp>
        <p:sp>
          <p:nvSpPr>
            <p:cNvPr id="31" name="Text Box 27"/>
            <p:cNvSpPr txBox="1">
              <a:spLocks noChangeArrowheads="1"/>
            </p:cNvSpPr>
            <p:nvPr/>
          </p:nvSpPr>
          <p:spPr bwMode="auto">
            <a:xfrm>
              <a:off x="4128" y="2440"/>
              <a:ext cx="624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 dirty="0"/>
                <a:t>log 1</a:t>
              </a:r>
              <a:r>
                <a:rPr lang="en-US" altLang="en-US" sz="2000" i="0" dirty="0"/>
                <a:t>/</a:t>
              </a:r>
              <a:r>
                <a:rPr lang="en-US" altLang="en-US" sz="2000" i="0" baseline="-25000" dirty="0"/>
                <a:t>log 2 </a:t>
              </a:r>
              <a:endParaRPr lang="en-CA" altLang="en-US" sz="2000" i="0" dirty="0"/>
            </a:p>
          </p:txBody>
        </p:sp>
        <p:sp>
          <p:nvSpPr>
            <p:cNvPr id="32" name="Rectangle 28"/>
            <p:cNvSpPr>
              <a:spLocks noChangeArrowheads="1"/>
            </p:cNvSpPr>
            <p:nvPr/>
          </p:nvSpPr>
          <p:spPr bwMode="auto">
            <a:xfrm>
              <a:off x="3760" y="2448"/>
              <a:ext cx="22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=</a:t>
              </a:r>
            </a:p>
          </p:txBody>
        </p:sp>
      </p:grpSp>
      <p:sp>
        <p:nvSpPr>
          <p:cNvPr id="33" name="Text Box 24"/>
          <p:cNvSpPr txBox="1">
            <a:spLocks noChangeArrowheads="1"/>
          </p:cNvSpPr>
          <p:nvPr/>
        </p:nvSpPr>
        <p:spPr bwMode="auto">
          <a:xfrm>
            <a:off x="7453770" y="3805535"/>
            <a:ext cx="144783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All levels </a:t>
            </a:r>
            <a:br>
              <a:rPr lang="en-US" altLang="en-US" sz="2400" i="0" dirty="0"/>
            </a:br>
            <a:r>
              <a:rPr lang="en-US" altLang="en-US" sz="2400" i="0" dirty="0"/>
              <a:t>the same</a:t>
            </a:r>
            <a:endParaRPr lang="en-CA" altLang="en-US" sz="2400" i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4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4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847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847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847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847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5847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5847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84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84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4707" grpId="0" animBg="1"/>
      <p:bldP spid="584745" grpId="0"/>
      <p:bldP spid="28" grpId="0" autoUpdateAnimBg="0"/>
      <p:bldP spid="28" grpId="1"/>
      <p:bldP spid="33" grpId="0" autoUpdateAnimBg="0"/>
      <p:bldP spid="33" grpId="1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25284" name="Group 72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5286" name="Group 73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5332" name="Oval 7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33" name="Rectangle 7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5287" name="Group 76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5330" name="Oval 7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31" name="Rectangle 7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5288" name="Group 79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5328" name="Oval 8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9" name="Rectangle 8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5289" name="Group 82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5326" name="Oval 8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7" name="Rectangle 8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5290" name="Group 85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5324" name="Oval 8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5" name="Rectangle 8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5291" name="Group 88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5322" name="Oval 8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3" name="Rectangle 9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5292" name="Group 91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5320" name="Oval 9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1" name="Rectangle 9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5293" name="Group 94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5318" name="Oval 9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9" name="Rectangle 9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5294" name="Group 97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5316" name="Oval 9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7" name="Rectangle 9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5295" name="Group 100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5314" name="Oval 10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5" name="Rectangle 10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5296" name="Group 103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5312" name="Oval 10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3" name="Rectangle 10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5297" name="Group 106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5310" name="Oval 10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1" name="Rectangle 10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5298" name="Line 109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99" name="Line 110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0" name="Line 111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1" name="Line 112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2" name="Line 113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3" name="Line 114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4" name="Line 115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5" name="Line 116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6" name="Line 117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7" name="Line 118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8" name="Line 119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9" name="Line 120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5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5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82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6307" name="Text Box 58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6308" name="Group 60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6313" name="Group 61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6359" name="Oval 6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60" name="Rectangle 6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6314" name="Group 64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6357" name="Oval 6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8" name="Rectangle 6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6315" name="Group 67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6355" name="Oval 6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6" name="Rectangle 6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6316" name="Group 70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6353" name="Oval 7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4" name="Rectangle 7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6317" name="Group 73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6351" name="Oval 7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2" name="Rectangle 7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6318" name="Group 76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6349" name="Oval 7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0" name="Rectangle 7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6319" name="Group 79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6347" name="Oval 8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8" name="Rectangle 8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6320" name="Group 82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6345" name="Oval 8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6" name="Rectangle 8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6321" name="Group 85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6343" name="Oval 8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4" name="Rectangle 8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6322" name="Group 88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6341" name="Oval 8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2" name="Rectangle 9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6323" name="Group 91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6339" name="Oval 9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0" name="Rectangle 9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6324" name="Group 94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6337" name="Oval 9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38" name="Rectangle 9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6325" name="Line 97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6" name="Line 98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7" name="Line 99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8" name="Line 100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9" name="Line 101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0" name="Line 102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1" name="Line 103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2" name="Line 104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3" name="Line 105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4" name="Line 106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5" name="Line 107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6" name="Line 108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" name="Group 117"/>
          <p:cNvGrpSpPr>
            <a:grpSpLocks/>
          </p:cNvGrpSpPr>
          <p:nvPr/>
        </p:nvGrpSpPr>
        <p:grpSpPr bwMode="auto">
          <a:xfrm>
            <a:off x="76200" y="2970213"/>
            <a:ext cx="8686800" cy="3811588"/>
            <a:chOff x="48" y="1871"/>
            <a:chExt cx="5472" cy="2401"/>
          </a:xfrm>
        </p:grpSpPr>
        <p:sp>
          <p:nvSpPr>
            <p:cNvPr id="226311" name="Freeform 115"/>
            <p:cNvSpPr>
              <a:spLocks/>
            </p:cNvSpPr>
            <p:nvPr/>
          </p:nvSpPr>
          <p:spPr bwMode="auto">
            <a:xfrm>
              <a:off x="48" y="1871"/>
              <a:ext cx="5472" cy="2401"/>
            </a:xfrm>
            <a:custGeom>
              <a:avLst/>
              <a:gdLst>
                <a:gd name="T0" fmla="*/ 2928 w 5472"/>
                <a:gd name="T1" fmla="*/ 1 h 2401"/>
                <a:gd name="T2" fmla="*/ 1200 w 5472"/>
                <a:gd name="T3" fmla="*/ 577 h 2401"/>
                <a:gd name="T4" fmla="*/ 0 w 5472"/>
                <a:gd name="T5" fmla="*/ 1489 h 2401"/>
                <a:gd name="T6" fmla="*/ 240 w 5472"/>
                <a:gd name="T7" fmla="*/ 2161 h 2401"/>
                <a:gd name="T8" fmla="*/ 3936 w 5472"/>
                <a:gd name="T9" fmla="*/ 2401 h 2401"/>
                <a:gd name="T10" fmla="*/ 5472 w 5472"/>
                <a:gd name="T11" fmla="*/ 1201 h 2401"/>
                <a:gd name="T12" fmla="*/ 4320 w 5472"/>
                <a:gd name="T13" fmla="*/ 433 h 2401"/>
                <a:gd name="T14" fmla="*/ 3356 w 5472"/>
                <a:gd name="T15" fmla="*/ 66 h 2401"/>
                <a:gd name="T16" fmla="*/ 2899 w 5472"/>
                <a:gd name="T17" fmla="*/ 37 h 2401"/>
                <a:gd name="T18" fmla="*/ 2892 w 5472"/>
                <a:gd name="T19" fmla="*/ 29 h 2401"/>
                <a:gd name="T20" fmla="*/ 2928 w 5472"/>
                <a:gd name="T21" fmla="*/ 1 h 24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472"/>
                <a:gd name="T34" fmla="*/ 0 h 2401"/>
                <a:gd name="T35" fmla="*/ 5472 w 5472"/>
                <a:gd name="T36" fmla="*/ 2401 h 240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472" h="2401">
                  <a:moveTo>
                    <a:pt x="2928" y="1"/>
                  </a:moveTo>
                  <a:lnTo>
                    <a:pt x="1200" y="577"/>
                  </a:lnTo>
                  <a:lnTo>
                    <a:pt x="0" y="1489"/>
                  </a:lnTo>
                  <a:lnTo>
                    <a:pt x="240" y="2161"/>
                  </a:lnTo>
                  <a:lnTo>
                    <a:pt x="3936" y="2401"/>
                  </a:lnTo>
                  <a:lnTo>
                    <a:pt x="5472" y="1201"/>
                  </a:lnTo>
                  <a:lnTo>
                    <a:pt x="4320" y="433"/>
                  </a:lnTo>
                  <a:cubicBezTo>
                    <a:pt x="3901" y="284"/>
                    <a:pt x="3593" y="132"/>
                    <a:pt x="3356" y="66"/>
                  </a:cubicBezTo>
                  <a:cubicBezTo>
                    <a:pt x="3119" y="0"/>
                    <a:pt x="2976" y="43"/>
                    <a:pt x="2899" y="37"/>
                  </a:cubicBezTo>
                  <a:cubicBezTo>
                    <a:pt x="2900" y="34"/>
                    <a:pt x="2894" y="32"/>
                    <a:pt x="2892" y="29"/>
                  </a:cubicBezTo>
                  <a:lnTo>
                    <a:pt x="2928" y="1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6312" name="Text Box 116"/>
            <p:cNvSpPr txBox="1">
              <a:spLocks noChangeArrowheads="1"/>
            </p:cNvSpPr>
            <p:nvPr/>
          </p:nvSpPr>
          <p:spPr bwMode="auto">
            <a:xfrm>
              <a:off x="768" y="1965"/>
              <a:ext cx="106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accent2"/>
                  </a:solidFill>
                </a:rPr>
                <a:t>tree because</a:t>
              </a:r>
            </a:p>
          </p:txBody>
        </p:sp>
      </p:grpSp>
      <p:sp>
        <p:nvSpPr>
          <p:cNvPr id="226310" name="Rectangle 1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6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6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6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6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307" grpId="0"/>
      <p:bldP spid="226310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Text Box 3"/>
          <p:cNvSpPr txBox="1">
            <a:spLocks noChangeArrowheads="1"/>
          </p:cNvSpPr>
          <p:nvPr/>
        </p:nvSpPr>
        <p:spPr bwMode="auto">
          <a:xfrm flipH="1">
            <a:off x="68580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 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1" name="Text Box 4"/>
          <p:cNvSpPr txBox="1">
            <a:spLocks noChangeArrowheads="1"/>
          </p:cNvSpPr>
          <p:nvPr/>
        </p:nvSpPr>
        <p:spPr bwMode="auto">
          <a:xfrm flipH="1">
            <a:off x="8382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2" name="Text Box 5"/>
          <p:cNvSpPr txBox="1">
            <a:spLocks noChangeArrowheads="1"/>
          </p:cNvSpPr>
          <p:nvPr/>
        </p:nvSpPr>
        <p:spPr bwMode="auto">
          <a:xfrm flipH="1">
            <a:off x="14414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3" name="Text Box 6"/>
          <p:cNvSpPr txBox="1">
            <a:spLocks noChangeArrowheads="1"/>
          </p:cNvSpPr>
          <p:nvPr/>
        </p:nvSpPr>
        <p:spPr bwMode="auto">
          <a:xfrm flipH="1">
            <a:off x="445135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4" name="Text Box 7"/>
          <p:cNvSpPr txBox="1">
            <a:spLocks noChangeArrowheads="1"/>
          </p:cNvSpPr>
          <p:nvPr/>
        </p:nvSpPr>
        <p:spPr bwMode="auto">
          <a:xfrm flipH="1">
            <a:off x="50530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5" name="Text Box 8"/>
          <p:cNvSpPr txBox="1">
            <a:spLocks noChangeArrowheads="1"/>
          </p:cNvSpPr>
          <p:nvPr/>
        </p:nvSpPr>
        <p:spPr bwMode="auto">
          <a:xfrm flipH="1">
            <a:off x="56546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6" name="Text Box 9"/>
          <p:cNvSpPr txBox="1">
            <a:spLocks noChangeArrowheads="1"/>
          </p:cNvSpPr>
          <p:nvPr/>
        </p:nvSpPr>
        <p:spPr bwMode="auto">
          <a:xfrm flipH="1">
            <a:off x="62563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7" name="Text Box 10"/>
          <p:cNvSpPr txBox="1">
            <a:spLocks noChangeArrowheads="1"/>
          </p:cNvSpPr>
          <p:nvPr/>
        </p:nvSpPr>
        <p:spPr bwMode="auto">
          <a:xfrm flipH="1">
            <a:off x="2043113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8" name="Text Box 11"/>
          <p:cNvSpPr txBox="1">
            <a:spLocks noChangeArrowheads="1"/>
          </p:cNvSpPr>
          <p:nvPr/>
        </p:nvSpPr>
        <p:spPr bwMode="auto">
          <a:xfrm flipH="1">
            <a:off x="2644775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19" name="Text Box 12"/>
          <p:cNvSpPr txBox="1">
            <a:spLocks noChangeArrowheads="1"/>
          </p:cNvSpPr>
          <p:nvPr/>
        </p:nvSpPr>
        <p:spPr bwMode="auto">
          <a:xfrm flipH="1">
            <a:off x="3246438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20" name="Text Box 13"/>
          <p:cNvSpPr txBox="1">
            <a:spLocks noChangeArrowheads="1"/>
          </p:cNvSpPr>
          <p:nvPr/>
        </p:nvSpPr>
        <p:spPr bwMode="auto">
          <a:xfrm flipH="1">
            <a:off x="3848100" y="1676400"/>
            <a:ext cx="1562100" cy="3662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*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 *</a:t>
            </a:r>
            <a:br>
              <a:rPr lang="en-US" altLang="en-US" sz="3600" i="0"/>
            </a:br>
            <a:r>
              <a:rPr lang="en-US" altLang="en-US" sz="3600" i="0"/>
              <a:t> </a:t>
            </a:r>
          </a:p>
        </p:txBody>
      </p:sp>
      <p:sp>
        <p:nvSpPr>
          <p:cNvPr id="17421" name="Line 14"/>
          <p:cNvSpPr>
            <a:spLocks noChangeShapeType="1"/>
          </p:cNvSpPr>
          <p:nvPr/>
        </p:nvSpPr>
        <p:spPr bwMode="auto">
          <a:xfrm flipH="1">
            <a:off x="838200" y="3505200"/>
            <a:ext cx="71628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17422" name="Text Box 15"/>
          <p:cNvSpPr txBox="1">
            <a:spLocks noChangeArrowheads="1"/>
          </p:cNvSpPr>
          <p:nvPr/>
        </p:nvSpPr>
        <p:spPr bwMode="auto">
          <a:xfrm>
            <a:off x="228600" y="2286000"/>
            <a:ext cx="6858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i="0"/>
              <a:t>+</a:t>
            </a:r>
          </a:p>
        </p:txBody>
      </p:sp>
      <p:grpSp>
        <p:nvGrpSpPr>
          <p:cNvPr id="17423" name="Group 16"/>
          <p:cNvGrpSpPr>
            <a:grpSpLocks/>
          </p:cNvGrpSpPr>
          <p:nvPr/>
        </p:nvGrpSpPr>
        <p:grpSpPr bwMode="auto">
          <a:xfrm>
            <a:off x="1130300" y="1714500"/>
            <a:ext cx="762000" cy="2133600"/>
            <a:chOff x="4496" y="1080"/>
            <a:chExt cx="480" cy="1344"/>
          </a:xfrm>
        </p:grpSpPr>
        <p:sp>
          <p:nvSpPr>
            <p:cNvPr id="17427" name="Line 17"/>
            <p:cNvSpPr>
              <a:spLocks noChangeShapeType="1"/>
            </p:cNvSpPr>
            <p:nvPr/>
          </p:nvSpPr>
          <p:spPr bwMode="auto">
            <a:xfrm>
              <a:off x="4782" y="2152"/>
              <a:ext cx="0" cy="272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17428" name="Rectangle 18"/>
            <p:cNvSpPr>
              <a:spLocks noChangeArrowheads="1"/>
            </p:cNvSpPr>
            <p:nvPr/>
          </p:nvSpPr>
          <p:spPr bwMode="auto">
            <a:xfrm>
              <a:off x="4623" y="1080"/>
              <a:ext cx="353" cy="1032"/>
            </a:xfrm>
            <a:prstGeom prst="rect">
              <a:avLst/>
            </a:prstGeom>
            <a:noFill/>
            <a:ln w="57150" cap="sq">
              <a:solidFill>
                <a:schemeClr val="tx2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429" name="Line 19"/>
            <p:cNvSpPr>
              <a:spLocks noChangeShapeType="1"/>
            </p:cNvSpPr>
            <p:nvPr/>
          </p:nvSpPr>
          <p:spPr bwMode="auto">
            <a:xfrm flipH="1">
              <a:off x="4496" y="1189"/>
              <a:ext cx="119" cy="0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</p:grpSp>
      <p:sp>
        <p:nvSpPr>
          <p:cNvPr id="17424" name="Text Box 20"/>
          <p:cNvSpPr txBox="1">
            <a:spLocks noChangeArrowheads="1"/>
          </p:cNvSpPr>
          <p:nvPr/>
        </p:nvSpPr>
        <p:spPr bwMode="auto">
          <a:xfrm flipH="1">
            <a:off x="228600" y="1676400"/>
            <a:ext cx="1562100" cy="3113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  <a:br>
              <a:rPr lang="en-US" altLang="en-US" sz="3600" i="0"/>
            </a:br>
            <a:r>
              <a:rPr lang="en-US" altLang="en-US" sz="3600" i="0">
                <a:solidFill>
                  <a:schemeClr val="tx2"/>
                </a:solidFill>
              </a:rPr>
              <a:t> 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 </a:t>
            </a:r>
            <a:br>
              <a:rPr lang="en-US" altLang="en-US" sz="3600" i="0"/>
            </a:br>
            <a:endParaRPr lang="en-US" altLang="en-US" sz="3600" i="0"/>
          </a:p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3600" i="0"/>
              <a:t>* </a:t>
            </a:r>
          </a:p>
        </p:txBody>
      </p:sp>
      <p:sp>
        <p:nvSpPr>
          <p:cNvPr id="1742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23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7331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733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73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73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73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73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73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73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73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73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73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73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73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73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73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73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73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73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73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73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73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73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73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73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73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73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73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FE03CAC-3731-40AC-8A78-E8CFA0C4534C}"/>
              </a:ext>
            </a:extLst>
          </p:cNvPr>
          <p:cNvGrpSpPr/>
          <p:nvPr/>
        </p:nvGrpSpPr>
        <p:grpSpPr>
          <a:xfrm>
            <a:off x="73025" y="3348335"/>
            <a:ext cx="8461375" cy="3357265"/>
            <a:chOff x="73025" y="3348335"/>
            <a:chExt cx="8461375" cy="3357265"/>
          </a:xfrm>
        </p:grpSpPr>
        <p:sp>
          <p:nvSpPr>
            <p:cNvPr id="227333" name="Freeform 53"/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2147483647 w 2928"/>
                <a:gd name="T1" fmla="*/ 0 h 1488"/>
                <a:gd name="T2" fmla="*/ 0 w 2928"/>
                <a:gd name="T3" fmla="*/ 2147483647 h 1488"/>
                <a:gd name="T4" fmla="*/ 2147483647 w 2928"/>
                <a:gd name="T5" fmla="*/ 2147483647 h 1488"/>
                <a:gd name="T6" fmla="*/ 2147483647 w 2928"/>
                <a:gd name="T7" fmla="*/ 2147483647 h 1488"/>
                <a:gd name="T8" fmla="*/ 2147483647 w 2928"/>
                <a:gd name="T9" fmla="*/ 2147483647 h 1488"/>
                <a:gd name="T10" fmla="*/ 2147483647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2400">
                <a:solidFill>
                  <a:schemeClr val="accent2"/>
                </a:solidFill>
              </a:endParaRPr>
            </a:p>
          </p:txBody>
        </p:sp>
        <p:sp>
          <p:nvSpPr>
            <p:cNvPr id="227334" name="Freeform 54"/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2147483647 w 2112"/>
                <a:gd name="T1" fmla="*/ 0 h 1968"/>
                <a:gd name="T2" fmla="*/ 0 w 2112"/>
                <a:gd name="T3" fmla="*/ 2147483647 h 1968"/>
                <a:gd name="T4" fmla="*/ 2147483647 w 2112"/>
                <a:gd name="T5" fmla="*/ 2147483647 h 1968"/>
                <a:gd name="T6" fmla="*/ 2147483647 w 2112"/>
                <a:gd name="T7" fmla="*/ 2147483647 h 1968"/>
                <a:gd name="T8" fmla="*/ 2147483647 w 2112"/>
                <a:gd name="T9" fmla="*/ 2147483647 h 1968"/>
                <a:gd name="T10" fmla="*/ 2147483647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2400">
                <a:solidFill>
                  <a:schemeClr val="accent2"/>
                </a:solidFill>
              </a:endParaRPr>
            </a:p>
          </p:txBody>
        </p:sp>
        <p:sp>
          <p:nvSpPr>
            <p:cNvPr id="227335" name="Text Box 55"/>
            <p:cNvSpPr txBox="1">
              <a:spLocks noChangeArrowheads="1"/>
            </p:cNvSpPr>
            <p:nvPr/>
          </p:nvSpPr>
          <p:spPr bwMode="auto">
            <a:xfrm>
              <a:off x="1416050" y="3653135"/>
              <a:ext cx="64472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27336" name="Text Box 56"/>
            <p:cNvSpPr txBox="1">
              <a:spLocks noChangeArrowheads="1"/>
            </p:cNvSpPr>
            <p:nvPr/>
          </p:nvSpPr>
          <p:spPr bwMode="auto">
            <a:xfrm>
              <a:off x="7283450" y="3348335"/>
              <a:ext cx="64472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</p:grpSp>
      <p:sp>
        <p:nvSpPr>
          <p:cNvPr id="227338" name="Rectangle 57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6A60FBA-D3C4-495E-B3C2-22A03B9EBF29}"/>
              </a:ext>
            </a:extLst>
          </p:cNvPr>
          <p:cNvGrpSpPr/>
          <p:nvPr/>
        </p:nvGrpSpPr>
        <p:grpSpPr>
          <a:xfrm>
            <a:off x="3548270" y="2773363"/>
            <a:ext cx="1625185" cy="1149281"/>
            <a:chOff x="3581400" y="2773363"/>
            <a:chExt cx="1625185" cy="1149281"/>
          </a:xfrm>
        </p:grpSpPr>
        <p:sp>
          <p:nvSpPr>
            <p:cNvPr id="227337" name="Text Box 57"/>
            <p:cNvSpPr txBox="1">
              <a:spLocks noChangeArrowheads="1"/>
            </p:cNvSpPr>
            <p:nvPr/>
          </p:nvSpPr>
          <p:spPr bwMode="auto">
            <a:xfrm>
              <a:off x="3581400" y="2773363"/>
              <a:ext cx="7825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tx2"/>
                  </a:solidFill>
                </a:rPr>
                <a:t>node</a:t>
              </a:r>
            </a:p>
          </p:txBody>
        </p: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EF029A4E-5CD3-48D6-A929-A80344D8AB48}"/>
                </a:ext>
              </a:extLst>
            </p:cNvPr>
            <p:cNvSpPr/>
            <p:nvPr/>
          </p:nvSpPr>
          <p:spPr bwMode="auto">
            <a:xfrm>
              <a:off x="4147930" y="2932044"/>
              <a:ext cx="1058655" cy="990600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8355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8356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8360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8406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7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8361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8404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5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8362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8402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3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8363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8400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1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8364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8398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9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8365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8396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7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8366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8394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5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8367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8392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3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8368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8390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1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8369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8388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89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8370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8386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87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8371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8384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85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8372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3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4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5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6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7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8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9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0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1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2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3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8357" name="Freeform 53"/>
          <p:cNvSpPr>
            <a:spLocks/>
          </p:cNvSpPr>
          <p:nvPr/>
        </p:nvSpPr>
        <p:spPr bwMode="auto">
          <a:xfrm>
            <a:off x="73025" y="3729038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8358" name="Text Box 55"/>
          <p:cNvSpPr txBox="1">
            <a:spLocks noChangeArrowheads="1"/>
          </p:cNvSpPr>
          <p:nvPr/>
        </p:nvSpPr>
        <p:spPr bwMode="auto">
          <a:xfrm>
            <a:off x="286505" y="3729335"/>
            <a:ext cx="16946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tree because</a:t>
            </a:r>
          </a:p>
        </p:txBody>
      </p:sp>
      <p:sp>
        <p:nvSpPr>
          <p:cNvPr id="228359" name="Rectangle 54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8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8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58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9379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9380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9387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9433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34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9388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9431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32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9389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9429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30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9390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9427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8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9391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9425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6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9392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9423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4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9393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9421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2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9394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9419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0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9395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9417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8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9396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9415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6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9397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9413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4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9398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9411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2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9399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0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1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2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3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4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5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6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7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8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9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10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9C8B37D-B1F4-43EA-88A0-C800A9B54CD5}"/>
              </a:ext>
            </a:extLst>
          </p:cNvPr>
          <p:cNvGrpSpPr/>
          <p:nvPr/>
        </p:nvGrpSpPr>
        <p:grpSpPr>
          <a:xfrm>
            <a:off x="228600" y="4343400"/>
            <a:ext cx="4451350" cy="1828800"/>
            <a:chOff x="228600" y="4343400"/>
            <a:chExt cx="4451350" cy="1828800"/>
          </a:xfrm>
        </p:grpSpPr>
        <p:sp>
          <p:nvSpPr>
            <p:cNvPr id="229381" name="Text Box 55"/>
            <p:cNvSpPr txBox="1">
              <a:spLocks noChangeArrowheads="1"/>
            </p:cNvSpPr>
            <p:nvPr/>
          </p:nvSpPr>
          <p:spPr bwMode="auto">
            <a:xfrm>
              <a:off x="425450" y="4491335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29382" name="Text Box 56"/>
            <p:cNvSpPr txBox="1">
              <a:spLocks noChangeArrowheads="1"/>
            </p:cNvSpPr>
            <p:nvPr/>
          </p:nvSpPr>
          <p:spPr bwMode="auto">
            <a:xfrm>
              <a:off x="3886200" y="4491335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29384" name="Freeform 59"/>
            <p:cNvSpPr>
              <a:spLocks/>
            </p:cNvSpPr>
            <p:nvPr/>
          </p:nvSpPr>
          <p:spPr bwMode="auto">
            <a:xfrm>
              <a:off x="228600" y="4343400"/>
              <a:ext cx="2362200" cy="1828800"/>
            </a:xfrm>
            <a:custGeom>
              <a:avLst/>
              <a:gdLst>
                <a:gd name="T0" fmla="*/ 2147483647 w 1488"/>
                <a:gd name="T1" fmla="*/ 0 h 1152"/>
                <a:gd name="T2" fmla="*/ 0 w 1488"/>
                <a:gd name="T3" fmla="*/ 2147483647 h 1152"/>
                <a:gd name="T4" fmla="*/ 2147483647 w 1488"/>
                <a:gd name="T5" fmla="*/ 2147483647 h 1152"/>
                <a:gd name="T6" fmla="*/ 2147483647 w 1488"/>
                <a:gd name="T7" fmla="*/ 2147483647 h 1152"/>
                <a:gd name="T8" fmla="*/ 2147483647 w 1488"/>
                <a:gd name="T9" fmla="*/ 2147483647 h 1152"/>
                <a:gd name="T10" fmla="*/ 2147483647 w 1488"/>
                <a:gd name="T11" fmla="*/ 0 h 1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88"/>
                <a:gd name="T19" fmla="*/ 0 h 1152"/>
                <a:gd name="T20" fmla="*/ 1488 w 1488"/>
                <a:gd name="T21" fmla="*/ 1152 h 11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88" h="1152">
                  <a:moveTo>
                    <a:pt x="768" y="0"/>
                  </a:moveTo>
                  <a:lnTo>
                    <a:pt x="0" y="864"/>
                  </a:lnTo>
                  <a:lnTo>
                    <a:pt x="96" y="1152"/>
                  </a:lnTo>
                  <a:lnTo>
                    <a:pt x="1440" y="1056"/>
                  </a:lnTo>
                  <a:lnTo>
                    <a:pt x="1488" y="720"/>
                  </a:lnTo>
                  <a:lnTo>
                    <a:pt x="76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229385" name="Freeform 60"/>
            <p:cNvSpPr>
              <a:spLocks/>
            </p:cNvSpPr>
            <p:nvPr/>
          </p:nvSpPr>
          <p:spPr bwMode="auto">
            <a:xfrm>
              <a:off x="2819400" y="4419600"/>
              <a:ext cx="1828800" cy="1752600"/>
            </a:xfrm>
            <a:custGeom>
              <a:avLst/>
              <a:gdLst>
                <a:gd name="T0" fmla="*/ 2147483647 w 1152"/>
                <a:gd name="T1" fmla="*/ 0 h 1104"/>
                <a:gd name="T2" fmla="*/ 0 w 1152"/>
                <a:gd name="T3" fmla="*/ 2147483647 h 1104"/>
                <a:gd name="T4" fmla="*/ 2147483647 w 1152"/>
                <a:gd name="T5" fmla="*/ 2147483647 h 1104"/>
                <a:gd name="T6" fmla="*/ 2147483647 w 1152"/>
                <a:gd name="T7" fmla="*/ 2147483647 h 1104"/>
                <a:gd name="T8" fmla="*/ 2147483647 w 1152"/>
                <a:gd name="T9" fmla="*/ 0 h 1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2"/>
                <a:gd name="T16" fmla="*/ 0 h 1104"/>
                <a:gd name="T17" fmla="*/ 1152 w 1152"/>
                <a:gd name="T18" fmla="*/ 1104 h 1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2" h="1104">
                  <a:moveTo>
                    <a:pt x="432" y="0"/>
                  </a:moveTo>
                  <a:lnTo>
                    <a:pt x="0" y="432"/>
                  </a:lnTo>
                  <a:lnTo>
                    <a:pt x="528" y="1104"/>
                  </a:lnTo>
                  <a:lnTo>
                    <a:pt x="1152" y="768"/>
                  </a:lnTo>
                  <a:lnTo>
                    <a:pt x="43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</p:grpSp>
      <p:sp>
        <p:nvSpPr>
          <p:cNvPr id="229386" name="Rectangle 57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96768B3-37E7-4DC5-9461-7F2B514AFA87}"/>
              </a:ext>
            </a:extLst>
          </p:cNvPr>
          <p:cNvGrpSpPr/>
          <p:nvPr/>
        </p:nvGrpSpPr>
        <p:grpSpPr>
          <a:xfrm>
            <a:off x="1351013" y="3576935"/>
            <a:ext cx="1544587" cy="1149197"/>
            <a:chOff x="1351013" y="3576935"/>
            <a:chExt cx="1544587" cy="1149197"/>
          </a:xfrm>
        </p:grpSpPr>
        <p:sp>
          <p:nvSpPr>
            <p:cNvPr id="229383" name="Text Box 57"/>
            <p:cNvSpPr txBox="1">
              <a:spLocks noChangeArrowheads="1"/>
            </p:cNvSpPr>
            <p:nvPr/>
          </p:nvSpPr>
          <p:spPr bwMode="auto">
            <a:xfrm>
              <a:off x="1351013" y="3576935"/>
              <a:ext cx="7825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tx2"/>
                  </a:solidFill>
                </a:rPr>
                <a:t>node</a:t>
              </a:r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76B2C092-7970-45D4-B09A-E50F84839288}"/>
                </a:ext>
              </a:extLst>
            </p:cNvPr>
            <p:cNvSpPr/>
            <p:nvPr/>
          </p:nvSpPr>
          <p:spPr bwMode="auto">
            <a:xfrm>
              <a:off x="1844675" y="3810000"/>
              <a:ext cx="1050925" cy="916132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3040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3040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30408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30454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55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0409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30452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53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30410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30450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51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30411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30448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9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0412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30446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7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0413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30444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5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0414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30442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3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30415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30440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1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30416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30438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9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30417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30436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7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30418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30434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5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30419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30432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3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30420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1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2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3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4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5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6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7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8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9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30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31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0405" name="Text Box 53"/>
          <p:cNvSpPr txBox="1">
            <a:spLocks noChangeArrowheads="1"/>
          </p:cNvSpPr>
          <p:nvPr/>
        </p:nvSpPr>
        <p:spPr bwMode="auto">
          <a:xfrm>
            <a:off x="3019425" y="4003741"/>
            <a:ext cx="2590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chemeClr val="accent2"/>
                </a:solidFill>
              </a:rPr>
              <a:t>tree because</a:t>
            </a:r>
          </a:p>
        </p:txBody>
      </p:sp>
      <p:sp>
        <p:nvSpPr>
          <p:cNvPr id="230406" name="Freeform 58"/>
          <p:cNvSpPr>
            <a:spLocks/>
          </p:cNvSpPr>
          <p:nvPr/>
        </p:nvSpPr>
        <p:spPr bwMode="auto">
          <a:xfrm>
            <a:off x="2819400" y="4419600"/>
            <a:ext cx="1828800" cy="1752600"/>
          </a:xfrm>
          <a:custGeom>
            <a:avLst/>
            <a:gdLst>
              <a:gd name="T0" fmla="*/ 2147483647 w 1152"/>
              <a:gd name="T1" fmla="*/ 0 h 1104"/>
              <a:gd name="T2" fmla="*/ 0 w 1152"/>
              <a:gd name="T3" fmla="*/ 2147483647 h 1104"/>
              <a:gd name="T4" fmla="*/ 2147483647 w 1152"/>
              <a:gd name="T5" fmla="*/ 2147483647 h 1104"/>
              <a:gd name="T6" fmla="*/ 2147483647 w 1152"/>
              <a:gd name="T7" fmla="*/ 2147483647 h 1104"/>
              <a:gd name="T8" fmla="*/ 2147483647 w 1152"/>
              <a:gd name="T9" fmla="*/ 0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1104"/>
              <a:gd name="T17" fmla="*/ 1152 w 1152"/>
              <a:gd name="T18" fmla="*/ 1104 h 11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1104">
                <a:moveTo>
                  <a:pt x="432" y="0"/>
                </a:moveTo>
                <a:lnTo>
                  <a:pt x="0" y="432"/>
                </a:lnTo>
                <a:lnTo>
                  <a:pt x="528" y="1104"/>
                </a:lnTo>
                <a:lnTo>
                  <a:pt x="1152" y="768"/>
                </a:lnTo>
                <a:lnTo>
                  <a:pt x="432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0407" name="Rectangle 54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0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0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405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3142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a node with a right and a left sub-tree.</a:t>
            </a:r>
          </a:p>
        </p:txBody>
      </p:sp>
      <p:grpSp>
        <p:nvGrpSpPr>
          <p:cNvPr id="23142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314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314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14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314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314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314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314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314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14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314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14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314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14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314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314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314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314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314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314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314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314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314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314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314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314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6616A1D-03B9-4F14-A590-122437D821C8}"/>
              </a:ext>
            </a:extLst>
          </p:cNvPr>
          <p:cNvGrpSpPr/>
          <p:nvPr/>
        </p:nvGrpSpPr>
        <p:grpSpPr>
          <a:xfrm>
            <a:off x="2193925" y="4800600"/>
            <a:ext cx="2530475" cy="1295400"/>
            <a:chOff x="2193925" y="4800600"/>
            <a:chExt cx="2530475" cy="1295400"/>
          </a:xfrm>
        </p:grpSpPr>
        <p:sp>
          <p:nvSpPr>
            <p:cNvPr id="231429" name="Freeform 56"/>
            <p:cNvSpPr>
              <a:spLocks/>
            </p:cNvSpPr>
            <p:nvPr/>
          </p:nvSpPr>
          <p:spPr bwMode="auto">
            <a:xfrm>
              <a:off x="3276600" y="5105400"/>
              <a:ext cx="1066800" cy="990600"/>
            </a:xfrm>
            <a:custGeom>
              <a:avLst/>
              <a:gdLst>
                <a:gd name="T0" fmla="*/ 2147483647 w 672"/>
                <a:gd name="T1" fmla="*/ 0 h 624"/>
                <a:gd name="T2" fmla="*/ 0 w 672"/>
                <a:gd name="T3" fmla="*/ 2147483647 h 624"/>
                <a:gd name="T4" fmla="*/ 2147483647 w 672"/>
                <a:gd name="T5" fmla="*/ 2147483647 h 624"/>
                <a:gd name="T6" fmla="*/ 2147483647 w 672"/>
                <a:gd name="T7" fmla="*/ 2147483647 h 624"/>
                <a:gd name="T8" fmla="*/ 2147483647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231430" name="Freeform 57"/>
            <p:cNvSpPr>
              <a:spLocks/>
            </p:cNvSpPr>
            <p:nvPr/>
          </p:nvSpPr>
          <p:spPr bwMode="auto">
            <a:xfrm>
              <a:off x="2362200" y="5105400"/>
              <a:ext cx="1066800" cy="990600"/>
            </a:xfrm>
            <a:custGeom>
              <a:avLst/>
              <a:gdLst>
                <a:gd name="T0" fmla="*/ 2147483647 w 672"/>
                <a:gd name="T1" fmla="*/ 0 h 624"/>
                <a:gd name="T2" fmla="*/ 0 w 672"/>
                <a:gd name="T3" fmla="*/ 2147483647 h 624"/>
                <a:gd name="T4" fmla="*/ 2147483647 w 672"/>
                <a:gd name="T5" fmla="*/ 2147483647 h 624"/>
                <a:gd name="T6" fmla="*/ 2147483647 w 672"/>
                <a:gd name="T7" fmla="*/ 2147483647 h 624"/>
                <a:gd name="T8" fmla="*/ 2147483647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231431" name="Text Box 58"/>
            <p:cNvSpPr txBox="1">
              <a:spLocks noChangeArrowheads="1"/>
            </p:cNvSpPr>
            <p:nvPr/>
          </p:nvSpPr>
          <p:spPr bwMode="auto">
            <a:xfrm>
              <a:off x="2193925" y="4953000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31434" name="Text Box 59"/>
            <p:cNvSpPr txBox="1">
              <a:spLocks noChangeArrowheads="1"/>
            </p:cNvSpPr>
            <p:nvPr/>
          </p:nvSpPr>
          <p:spPr bwMode="auto">
            <a:xfrm>
              <a:off x="3930650" y="4800600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</p:grpSp>
      <p:sp>
        <p:nvSpPr>
          <p:cNvPr id="231436" name="Rectangle 61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3F77B22-705E-499A-8ECD-E3944196BC7D}"/>
              </a:ext>
            </a:extLst>
          </p:cNvPr>
          <p:cNvGrpSpPr/>
          <p:nvPr/>
        </p:nvGrpSpPr>
        <p:grpSpPr>
          <a:xfrm>
            <a:off x="3048000" y="4221163"/>
            <a:ext cx="858787" cy="1036636"/>
            <a:chOff x="3048000" y="4221163"/>
            <a:chExt cx="858787" cy="1036636"/>
          </a:xfrm>
        </p:grpSpPr>
        <p:sp>
          <p:nvSpPr>
            <p:cNvPr id="231432" name="Text Box 60"/>
            <p:cNvSpPr txBox="1">
              <a:spLocks noChangeArrowheads="1"/>
            </p:cNvSpPr>
            <p:nvPr/>
          </p:nvSpPr>
          <p:spPr bwMode="auto">
            <a:xfrm>
              <a:off x="3124200" y="4221163"/>
              <a:ext cx="7825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tx2"/>
                  </a:solidFill>
                </a:rPr>
                <a:t>node</a:t>
              </a: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345D43C3-CCB2-44EC-B2DB-7502F37DA08E}"/>
                </a:ext>
              </a:extLst>
            </p:cNvPr>
            <p:cNvSpPr/>
            <p:nvPr/>
          </p:nvSpPr>
          <p:spPr bwMode="auto">
            <a:xfrm>
              <a:off x="3048000" y="4618036"/>
              <a:ext cx="739775" cy="639763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32451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a node with a right and a left sub-tree.</a:t>
            </a:r>
          </a:p>
        </p:txBody>
      </p:sp>
      <p:grpSp>
        <p:nvGrpSpPr>
          <p:cNvPr id="23245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3246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3250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246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3250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3246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3250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3246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3250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246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3249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246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3249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246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3249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3246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3249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3246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3249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3247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3248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3247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3248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8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3247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3248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8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3247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2453" name="Freeform 54"/>
          <p:cNvSpPr>
            <a:spLocks/>
          </p:cNvSpPr>
          <p:nvPr/>
        </p:nvSpPr>
        <p:spPr bwMode="auto">
          <a:xfrm>
            <a:off x="2362200" y="51054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2454" name="Text Box 58"/>
          <p:cNvSpPr txBox="1">
            <a:spLocks noChangeArrowheads="1"/>
          </p:cNvSpPr>
          <p:nvPr/>
        </p:nvSpPr>
        <p:spPr bwMode="auto">
          <a:xfrm>
            <a:off x="2209800" y="5897563"/>
            <a:ext cx="2590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tree because</a:t>
            </a:r>
          </a:p>
        </p:txBody>
      </p:sp>
      <p:sp>
        <p:nvSpPr>
          <p:cNvPr id="155707" name="Text Box 59"/>
          <p:cNvSpPr txBox="1">
            <a:spLocks noChangeArrowheads="1"/>
          </p:cNvSpPr>
          <p:nvPr/>
        </p:nvSpPr>
        <p:spPr bwMode="auto">
          <a:xfrm>
            <a:off x="2362200" y="6202363"/>
            <a:ext cx="2590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chemeClr val="accent2"/>
                </a:solidFill>
              </a:rPr>
              <a:t>empty</a:t>
            </a:r>
          </a:p>
        </p:txBody>
      </p:sp>
      <p:sp>
        <p:nvSpPr>
          <p:cNvPr id="232458" name="Rectangle 59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40D51E56-5E25-47F7-A003-61AFD01EFB15}"/>
              </a:ext>
            </a:extLst>
          </p:cNvPr>
          <p:cNvGrpSpPr/>
          <p:nvPr/>
        </p:nvGrpSpPr>
        <p:grpSpPr>
          <a:xfrm>
            <a:off x="2819400" y="5108575"/>
            <a:ext cx="379413" cy="606425"/>
            <a:chOff x="2819400" y="5108575"/>
            <a:chExt cx="379413" cy="606425"/>
          </a:xfrm>
        </p:grpSpPr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60166F04-479D-4CA4-885C-5D8ECCEB39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5788" y="5108575"/>
              <a:ext cx="73025" cy="73025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" name="Group 65">
              <a:extLst>
                <a:ext uri="{FF2B5EF4-FFF2-40B4-BE49-F238E27FC236}">
                  <a16:creationId xmlns:a16="http://schemas.microsoft.com/office/drawing/2014/main" id="{0F07B388-4317-4E81-AB74-1B5A378038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9400" y="5410200"/>
              <a:ext cx="152400" cy="304800"/>
              <a:chOff x="1776" y="3408"/>
              <a:chExt cx="96" cy="192"/>
            </a:xfrm>
          </p:grpSpPr>
          <p:sp>
            <p:nvSpPr>
              <p:cNvPr id="64" name="Oval 62">
                <a:extLst>
                  <a:ext uri="{FF2B5EF4-FFF2-40B4-BE49-F238E27FC236}">
                    <a16:creationId xmlns:a16="http://schemas.microsoft.com/office/drawing/2014/main" id="{9499305D-62A7-4426-9A43-ED33D8B42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3456"/>
                <a:ext cx="96" cy="96"/>
              </a:xfrm>
              <a:prstGeom prst="ellipse">
                <a:avLst/>
              </a:prstGeom>
              <a:noFill/>
              <a:ln w="38100">
                <a:solidFill>
                  <a:srgbClr val="33CC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5" name="Line 63">
                <a:extLst>
                  <a:ext uri="{FF2B5EF4-FFF2-40B4-BE49-F238E27FC236}">
                    <a16:creationId xmlns:a16="http://schemas.microsoft.com/office/drawing/2014/main" id="{B651ED99-34C3-4F46-9703-E10E95A4A3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76" y="3408"/>
                <a:ext cx="96" cy="192"/>
              </a:xfrm>
              <a:prstGeom prst="line">
                <a:avLst/>
              </a:prstGeom>
              <a:noFill/>
              <a:ln w="38100">
                <a:solidFill>
                  <a:srgbClr val="33CC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2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2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2454" grpId="0"/>
      <p:bldP spid="155707" grpId="0" autoUpdateAnimBg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" name="Rounded Rectangular Callout 1">
            <a:extLst>
              <a:ext uri="{FF2B5EF4-FFF2-40B4-BE49-F238E27FC236}">
                <a16:creationId xmlns:a16="http://schemas.microsoft.com/office/drawing/2014/main" id="{3016ADB5-08BC-474C-97F2-7012BB39D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I have been passed a tree or a subtree.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have some computation problem to solve.</a:t>
            </a:r>
          </a:p>
        </p:txBody>
      </p:sp>
      <p:sp>
        <p:nvSpPr>
          <p:cNvPr id="95" name="Freeform 115">
            <a:extLst>
              <a:ext uri="{FF2B5EF4-FFF2-40B4-BE49-F238E27FC236}">
                <a16:creationId xmlns:a16="http://schemas.microsoft.com/office/drawing/2014/main" id="{7101FF35-0815-4738-8698-754C4DB8A410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number of nodes</a:t>
            </a:r>
          </a:p>
        </p:txBody>
      </p:sp>
      <p:sp>
        <p:nvSpPr>
          <p:cNvPr id="98" name="Text Box 70">
            <a:extLst>
              <a:ext uri="{FF2B5EF4-FFF2-40B4-BE49-F238E27FC236}">
                <a16:creationId xmlns:a16="http://schemas.microsoft.com/office/drawing/2014/main" id="{192E3FE0-757D-4511-A8AC-2B5F5CEED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106" y="2604933"/>
            <a:ext cx="7425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</a:t>
            </a: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21722022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26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26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95" grpId="0" animBg="1"/>
      <p:bldP spid="97" grpId="0"/>
      <p:bldP spid="98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number of nodes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0CDCB16-2FA8-41C4-8C04-237BCA654E9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68" name="Freeform 56">
              <a:extLst>
                <a:ext uri="{FF2B5EF4-FFF2-40B4-BE49-F238E27FC236}">
                  <a16:creationId xmlns:a16="http://schemas.microsoft.com/office/drawing/2014/main" id="{82F9FC19-79B7-4C59-B299-FB6E9D36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57">
              <a:extLst>
                <a:ext uri="{FF2B5EF4-FFF2-40B4-BE49-F238E27FC236}">
                  <a16:creationId xmlns:a16="http://schemas.microsoft.com/office/drawing/2014/main" id="{B7E0DFBB-D534-4D1C-A688-BA9C702B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0" name="Group 59">
              <a:extLst>
                <a:ext uri="{FF2B5EF4-FFF2-40B4-BE49-F238E27FC236}">
                  <a16:creationId xmlns:a16="http://schemas.microsoft.com/office/drawing/2014/main" id="{F71BBE55-C3BF-4B5C-8845-A0C9B2EFAC2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86" name="Group 60">
                <a:extLst>
                  <a:ext uri="{FF2B5EF4-FFF2-40B4-BE49-F238E27FC236}">
                    <a16:creationId xmlns:a16="http://schemas.microsoft.com/office/drawing/2014/main" id="{E0EFED04-7AC8-44AA-BAC9-C8CD09BE7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94" name="Freeform 61">
                  <a:extLst>
                    <a:ext uri="{FF2B5EF4-FFF2-40B4-BE49-F238E27FC236}">
                      <a16:creationId xmlns:a16="http://schemas.microsoft.com/office/drawing/2014/main" id="{8A8F9862-02B3-4B1B-B698-6D7F2CC0EB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62">
                  <a:extLst>
                    <a:ext uri="{FF2B5EF4-FFF2-40B4-BE49-F238E27FC236}">
                      <a16:creationId xmlns:a16="http://schemas.microsoft.com/office/drawing/2014/main" id="{D6925759-5A47-4684-A150-05A3A2D3AA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63">
                  <a:extLst>
                    <a:ext uri="{FF2B5EF4-FFF2-40B4-BE49-F238E27FC236}">
                      <a16:creationId xmlns:a16="http://schemas.microsoft.com/office/drawing/2014/main" id="{B1B4F54A-1B94-4F0D-9B55-4BAB5B26D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" name="Freeform 64">
                  <a:extLst>
                    <a:ext uri="{FF2B5EF4-FFF2-40B4-BE49-F238E27FC236}">
                      <a16:creationId xmlns:a16="http://schemas.microsoft.com/office/drawing/2014/main" id="{174FCA91-C9DC-4F89-B2C4-64507D21B1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" name="Freeform 65">
                  <a:extLst>
                    <a:ext uri="{FF2B5EF4-FFF2-40B4-BE49-F238E27FC236}">
                      <a16:creationId xmlns:a16="http://schemas.microsoft.com/office/drawing/2014/main" id="{14A385E7-B0E8-4AEE-B11B-538A2392D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66">
                  <a:extLst>
                    <a:ext uri="{FF2B5EF4-FFF2-40B4-BE49-F238E27FC236}">
                      <a16:creationId xmlns:a16="http://schemas.microsoft.com/office/drawing/2014/main" id="{53DE4BA3-8FF5-4180-8A79-B7AD06F07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" name="Freeform 67">
                <a:extLst>
                  <a:ext uri="{FF2B5EF4-FFF2-40B4-BE49-F238E27FC236}">
                    <a16:creationId xmlns:a16="http://schemas.microsoft.com/office/drawing/2014/main" id="{D168FB5F-10A2-42C4-BE0E-AFC5230C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68">
                <a:extLst>
                  <a:ext uri="{FF2B5EF4-FFF2-40B4-BE49-F238E27FC236}">
                    <a16:creationId xmlns:a16="http://schemas.microsoft.com/office/drawing/2014/main" id="{295F0453-7F7C-4630-B96B-AEB8C06B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Oval 69">
                <a:extLst>
                  <a:ext uri="{FF2B5EF4-FFF2-40B4-BE49-F238E27FC236}">
                    <a16:creationId xmlns:a16="http://schemas.microsoft.com/office/drawing/2014/main" id="{C4624A83-DFA4-4611-B96F-2CBB44B3F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0" name="Oval 70">
                <a:extLst>
                  <a:ext uri="{FF2B5EF4-FFF2-40B4-BE49-F238E27FC236}">
                    <a16:creationId xmlns:a16="http://schemas.microsoft.com/office/drawing/2014/main" id="{CB5C8361-5C28-4504-B4A2-700E3D2F2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1" name="Oval 71">
                <a:extLst>
                  <a:ext uri="{FF2B5EF4-FFF2-40B4-BE49-F238E27FC236}">
                    <a16:creationId xmlns:a16="http://schemas.microsoft.com/office/drawing/2014/main" id="{37AD8618-12F8-4CCC-A56D-527D3DA01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2" name="Oval 72">
                <a:extLst>
                  <a:ext uri="{FF2B5EF4-FFF2-40B4-BE49-F238E27FC236}">
                    <a16:creationId xmlns:a16="http://schemas.microsoft.com/office/drawing/2014/main" id="{FFCAFCF4-BCF0-4BFF-B85E-4978CF370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3" name="Oval 73">
                <a:extLst>
                  <a:ext uri="{FF2B5EF4-FFF2-40B4-BE49-F238E27FC236}">
                    <a16:creationId xmlns:a16="http://schemas.microsoft.com/office/drawing/2014/main" id="{FA7E09F3-F980-4452-B199-96A572E68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71" name="Group 72">
              <a:extLst>
                <a:ext uri="{FF2B5EF4-FFF2-40B4-BE49-F238E27FC236}">
                  <a16:creationId xmlns:a16="http://schemas.microsoft.com/office/drawing/2014/main" id="{678E5830-E896-48A4-AC7E-F8B83FDBE3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72" name="Group 73">
                <a:extLst>
                  <a:ext uri="{FF2B5EF4-FFF2-40B4-BE49-F238E27FC236}">
                    <a16:creationId xmlns:a16="http://schemas.microsoft.com/office/drawing/2014/main" id="{E0D55842-6537-4D89-BCBB-B19FF7BD1E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80" name="Freeform 74">
                  <a:extLst>
                    <a:ext uri="{FF2B5EF4-FFF2-40B4-BE49-F238E27FC236}">
                      <a16:creationId xmlns:a16="http://schemas.microsoft.com/office/drawing/2014/main" id="{E593D871-4212-4BDA-A905-89D19550BB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75">
                  <a:extLst>
                    <a:ext uri="{FF2B5EF4-FFF2-40B4-BE49-F238E27FC236}">
                      <a16:creationId xmlns:a16="http://schemas.microsoft.com/office/drawing/2014/main" id="{B3550CE9-7AA7-490B-A8A1-2BE7AF33C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76">
                  <a:extLst>
                    <a:ext uri="{FF2B5EF4-FFF2-40B4-BE49-F238E27FC236}">
                      <a16:creationId xmlns:a16="http://schemas.microsoft.com/office/drawing/2014/main" id="{7F26E317-C749-4FCF-8FC5-CA6745F28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" name="Freeform 77">
                  <a:extLst>
                    <a:ext uri="{FF2B5EF4-FFF2-40B4-BE49-F238E27FC236}">
                      <a16:creationId xmlns:a16="http://schemas.microsoft.com/office/drawing/2014/main" id="{901AE764-1F73-44F1-9430-31C8DF2A4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" name="Freeform 78">
                  <a:extLst>
                    <a:ext uri="{FF2B5EF4-FFF2-40B4-BE49-F238E27FC236}">
                      <a16:creationId xmlns:a16="http://schemas.microsoft.com/office/drawing/2014/main" id="{6934C66F-FCB8-401D-8B30-4B1BC0E55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79">
                  <a:extLst>
                    <a:ext uri="{FF2B5EF4-FFF2-40B4-BE49-F238E27FC236}">
                      <a16:creationId xmlns:a16="http://schemas.microsoft.com/office/drawing/2014/main" id="{91CC2F1F-A94D-48CE-B4F7-333315F6B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" name="Freeform 80">
                <a:extLst>
                  <a:ext uri="{FF2B5EF4-FFF2-40B4-BE49-F238E27FC236}">
                    <a16:creationId xmlns:a16="http://schemas.microsoft.com/office/drawing/2014/main" id="{D133561E-C1F7-4CD0-9BF1-A0F5296F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" name="Freeform 81">
                <a:extLst>
                  <a:ext uri="{FF2B5EF4-FFF2-40B4-BE49-F238E27FC236}">
                    <a16:creationId xmlns:a16="http://schemas.microsoft.com/office/drawing/2014/main" id="{4069EC47-5505-428A-8683-EC3FCBE36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" name="Oval 82">
                <a:extLst>
                  <a:ext uri="{FF2B5EF4-FFF2-40B4-BE49-F238E27FC236}">
                    <a16:creationId xmlns:a16="http://schemas.microsoft.com/office/drawing/2014/main" id="{DCEA544D-ADCC-44DD-83E7-BC5A9472A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6" name="Oval 83">
                <a:extLst>
                  <a:ext uri="{FF2B5EF4-FFF2-40B4-BE49-F238E27FC236}">
                    <a16:creationId xmlns:a16="http://schemas.microsoft.com/office/drawing/2014/main" id="{B09CCC82-53AF-45C5-B5F0-C6C640494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7" name="Oval 84">
                <a:extLst>
                  <a:ext uri="{FF2B5EF4-FFF2-40B4-BE49-F238E27FC236}">
                    <a16:creationId xmlns:a16="http://schemas.microsoft.com/office/drawing/2014/main" id="{295D8431-33A0-4595-8A38-3253577AD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8" name="Oval 85">
                <a:extLst>
                  <a:ext uri="{FF2B5EF4-FFF2-40B4-BE49-F238E27FC236}">
                    <a16:creationId xmlns:a16="http://schemas.microsoft.com/office/drawing/2014/main" id="{061D0E69-7544-4C93-9227-9CA239716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9" name="Oval 86">
                <a:extLst>
                  <a:ext uri="{FF2B5EF4-FFF2-40B4-BE49-F238E27FC236}">
                    <a16:creationId xmlns:a16="http://schemas.microsoft.com/office/drawing/2014/main" id="{FF501343-46CE-4241-8E88-54CE727A6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06" name="Rounded Rectangular Callout 1">
            <a:extLst>
              <a:ext uri="{FF2B5EF4-FFF2-40B4-BE49-F238E27FC236}">
                <a16:creationId xmlns:a16="http://schemas.microsoft.com/office/drawing/2014/main" id="{FE023FF0-0D4E-4D9A-9305-1CC134BB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4587" y="3505200"/>
            <a:ext cx="313662" cy="457201"/>
          </a:xfrm>
          <a:prstGeom prst="wedgeRoundRectCallout">
            <a:avLst>
              <a:gd name="adj1" fmla="val -79773"/>
              <a:gd name="adj2" fmla="val 2891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7" name="Rounded Rectangular Callout 1">
            <a:extLst>
              <a:ext uri="{FF2B5EF4-FFF2-40B4-BE49-F238E27FC236}">
                <a16:creationId xmlns:a16="http://schemas.microsoft.com/office/drawing/2014/main" id="{A7C207A7-5A8F-467D-8C6A-87C3D22F6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7595" y="2835046"/>
            <a:ext cx="313662" cy="457201"/>
          </a:xfrm>
          <a:prstGeom prst="wedgeRoundRectCallout">
            <a:avLst>
              <a:gd name="adj1" fmla="val 76551"/>
              <a:gd name="adj2" fmla="val 4920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9" name="Rounded Rectangular Callout 1">
            <a:extLst>
              <a:ext uri="{FF2B5EF4-FFF2-40B4-BE49-F238E27FC236}">
                <a16:creationId xmlns:a16="http://schemas.microsoft.com/office/drawing/2014/main" id="{D93C85E3-0951-47B9-B260-59230EFBA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will have a recursive friend for each of my subtrees.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Each will solve the same problem.</a:t>
            </a:r>
          </a:p>
        </p:txBody>
      </p:sp>
    </p:spTree>
    <p:extLst>
      <p:ext uri="{BB962C8B-B14F-4D97-AF65-F5344CB8AC3E}">
        <p14:creationId xmlns:p14="http://schemas.microsoft.com/office/powerpoint/2010/main" val="1408703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32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106" grpId="0" animBg="1"/>
      <p:bldP spid="107" grpId="0" animBg="1"/>
      <p:bldP spid="108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number of nodes</a:t>
            </a:r>
          </a:p>
        </p:txBody>
      </p:sp>
      <p:sp>
        <p:nvSpPr>
          <p:cNvPr id="106" name="Rounded Rectangular Callout 1">
            <a:extLst>
              <a:ext uri="{FF2B5EF4-FFF2-40B4-BE49-F238E27FC236}">
                <a16:creationId xmlns:a16="http://schemas.microsoft.com/office/drawing/2014/main" id="{FE023FF0-0D4E-4D9A-9305-1CC134BB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4587" y="3505200"/>
            <a:ext cx="313662" cy="457201"/>
          </a:xfrm>
          <a:prstGeom prst="wedgeRoundRectCallout">
            <a:avLst>
              <a:gd name="adj1" fmla="val -79773"/>
              <a:gd name="adj2" fmla="val 2891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7" name="Rounded Rectangular Callout 1">
            <a:extLst>
              <a:ext uri="{FF2B5EF4-FFF2-40B4-BE49-F238E27FC236}">
                <a16:creationId xmlns:a16="http://schemas.microsoft.com/office/drawing/2014/main" id="{A7C207A7-5A8F-467D-8C6A-87C3D22F6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7595" y="2835046"/>
            <a:ext cx="313662" cy="457201"/>
          </a:xfrm>
          <a:prstGeom prst="wedgeRoundRectCallout">
            <a:avLst>
              <a:gd name="adj1" fmla="val 76551"/>
              <a:gd name="adj2" fmla="val 4920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9" name="Rounded Rectangular Callout 1">
            <a:extLst>
              <a:ext uri="{FF2B5EF4-FFF2-40B4-BE49-F238E27FC236}">
                <a16:creationId xmlns:a16="http://schemas.microsoft.com/office/drawing/2014/main" id="{D93C85E3-0951-47B9-B260-59230EFBA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am one stack fame.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Being lazy, I will only consider the root node of my tree.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05" name="Rounded Rectangular Callout 1">
            <a:extLst>
              <a:ext uri="{FF2B5EF4-FFF2-40B4-BE49-F238E27FC236}">
                <a16:creationId xmlns:a16="http://schemas.microsoft.com/office/drawing/2014/main" id="{D88F2F8D-5376-4D00-86B1-871224487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6338" y="3124199"/>
            <a:ext cx="313662" cy="457201"/>
          </a:xfrm>
          <a:prstGeom prst="wedgeRoundRectCallout">
            <a:avLst>
              <a:gd name="adj1" fmla="val 94219"/>
              <a:gd name="adj2" fmla="val -17459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</a:t>
            </a: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F5A95C1B-0A13-4F9D-A62A-6202DBCE6AD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21823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  <p:bldP spid="105" grpId="0" animBg="1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number of nodes</a:t>
            </a:r>
          </a:p>
        </p:txBody>
      </p:sp>
      <p:sp>
        <p:nvSpPr>
          <p:cNvPr id="106" name="Rounded Rectangular Callout 1">
            <a:extLst>
              <a:ext uri="{FF2B5EF4-FFF2-40B4-BE49-F238E27FC236}">
                <a16:creationId xmlns:a16="http://schemas.microsoft.com/office/drawing/2014/main" id="{FE023FF0-0D4E-4D9A-9305-1CC134BB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4587" y="3505200"/>
            <a:ext cx="313662" cy="457201"/>
          </a:xfrm>
          <a:prstGeom prst="wedgeRoundRectCallout">
            <a:avLst>
              <a:gd name="adj1" fmla="val -79773"/>
              <a:gd name="adj2" fmla="val 2891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7" name="Rounded Rectangular Callout 1">
            <a:extLst>
              <a:ext uri="{FF2B5EF4-FFF2-40B4-BE49-F238E27FC236}">
                <a16:creationId xmlns:a16="http://schemas.microsoft.com/office/drawing/2014/main" id="{A7C207A7-5A8F-467D-8C6A-87C3D22F6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7595" y="2835046"/>
            <a:ext cx="313662" cy="457201"/>
          </a:xfrm>
          <a:prstGeom prst="wedgeRoundRectCallout">
            <a:avLst>
              <a:gd name="adj1" fmla="val 76551"/>
              <a:gd name="adj2" fmla="val 4920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F5A95C1B-0A13-4F9D-A62A-6202DBCE6AD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We combine these to get our answer.</a:t>
            </a:r>
          </a:p>
        </p:txBody>
      </p:sp>
      <p:sp>
        <p:nvSpPr>
          <p:cNvPr id="102" name="Text Box 70">
            <a:extLst>
              <a:ext uri="{FF2B5EF4-FFF2-40B4-BE49-F238E27FC236}">
                <a16:creationId xmlns:a16="http://schemas.microsoft.com/office/drawing/2014/main" id="{9673D864-E03C-4D40-B0F6-C826B4F3DD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106" y="2604933"/>
            <a:ext cx="511069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number on left  + number on right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</a:t>
            </a: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  <a:r>
              <a:rPr lang="en-US" altLang="en-US" sz="2400" i="0" dirty="0"/>
              <a:t> + </a:t>
            </a:r>
            <a:r>
              <a:rPr lang="en-US" altLang="en-US" sz="2400" i="0" dirty="0">
                <a:solidFill>
                  <a:schemeClr val="accent2"/>
                </a:solidFill>
              </a:rPr>
              <a:t>5 </a:t>
            </a:r>
            <a:r>
              <a:rPr lang="en-US" altLang="en-US" sz="2400" i="0" dirty="0"/>
              <a:t>+ </a:t>
            </a:r>
            <a:r>
              <a:rPr lang="en-US" altLang="en-US" sz="2400" i="0" dirty="0">
                <a:solidFill>
                  <a:schemeClr val="tx2"/>
                </a:solidFill>
              </a:rPr>
              <a:t>1</a:t>
            </a:r>
            <a:r>
              <a:rPr lang="en-US" altLang="en-US" sz="2400" i="0" dirty="0"/>
              <a:t> = </a:t>
            </a: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  <p:sp>
        <p:nvSpPr>
          <p:cNvPr id="103" name="Rounded Rectangular Callout 1">
            <a:extLst>
              <a:ext uri="{FF2B5EF4-FFF2-40B4-BE49-F238E27FC236}">
                <a16:creationId xmlns:a16="http://schemas.microsoft.com/office/drawing/2014/main" id="{1D634F1E-9BBC-41C9-A25A-A23722EA2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6338" y="3124199"/>
            <a:ext cx="313662" cy="457201"/>
          </a:xfrm>
          <a:prstGeom prst="wedgeRoundRectCallout">
            <a:avLst>
              <a:gd name="adj1" fmla="val 94219"/>
              <a:gd name="adj2" fmla="val -17459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47242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4" name="Group 3"/>
          <p:cNvGrpSpPr>
            <a:grpSpLocks/>
          </p:cNvGrpSpPr>
          <p:nvPr/>
        </p:nvGrpSpPr>
        <p:grpSpPr bwMode="auto">
          <a:xfrm>
            <a:off x="0" y="1612900"/>
            <a:ext cx="4192588" cy="2886075"/>
            <a:chOff x="0" y="1016"/>
            <a:chExt cx="2641" cy="1818"/>
          </a:xfrm>
        </p:grpSpPr>
        <p:sp>
          <p:nvSpPr>
            <p:cNvPr id="18442" name="Text Box 4"/>
            <p:cNvSpPr txBox="1">
              <a:spLocks noChangeArrowheads="1"/>
            </p:cNvSpPr>
            <p:nvPr/>
          </p:nvSpPr>
          <p:spPr bwMode="auto">
            <a:xfrm flipH="1">
              <a:off x="2164" y="1027"/>
              <a:ext cx="477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  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43" name="Text Box 5"/>
            <p:cNvSpPr txBox="1">
              <a:spLocks noChangeArrowheads="1"/>
            </p:cNvSpPr>
            <p:nvPr/>
          </p:nvSpPr>
          <p:spPr bwMode="auto">
            <a:xfrm flipH="1">
              <a:off x="321" y="1026"/>
              <a:ext cx="479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44" name="Text Box 6"/>
            <p:cNvSpPr txBox="1">
              <a:spLocks noChangeArrowheads="1"/>
            </p:cNvSpPr>
            <p:nvPr/>
          </p:nvSpPr>
          <p:spPr bwMode="auto">
            <a:xfrm flipH="1">
              <a:off x="503" y="1026"/>
              <a:ext cx="478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45" name="Text Box 7"/>
            <p:cNvSpPr txBox="1">
              <a:spLocks noChangeArrowheads="1"/>
            </p:cNvSpPr>
            <p:nvPr/>
          </p:nvSpPr>
          <p:spPr bwMode="auto">
            <a:xfrm flipH="1">
              <a:off x="1425" y="1026"/>
              <a:ext cx="479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46" name="Text Box 8"/>
            <p:cNvSpPr txBox="1">
              <a:spLocks noChangeArrowheads="1"/>
            </p:cNvSpPr>
            <p:nvPr/>
          </p:nvSpPr>
          <p:spPr bwMode="auto">
            <a:xfrm flipH="1">
              <a:off x="1607" y="1026"/>
              <a:ext cx="478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47" name="Text Box 9"/>
            <p:cNvSpPr txBox="1">
              <a:spLocks noChangeArrowheads="1"/>
            </p:cNvSpPr>
            <p:nvPr/>
          </p:nvSpPr>
          <p:spPr bwMode="auto">
            <a:xfrm flipH="1">
              <a:off x="1791" y="1026"/>
              <a:ext cx="478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48" name="Text Box 10"/>
            <p:cNvSpPr txBox="1">
              <a:spLocks noChangeArrowheads="1"/>
            </p:cNvSpPr>
            <p:nvPr/>
          </p:nvSpPr>
          <p:spPr bwMode="auto">
            <a:xfrm flipH="1">
              <a:off x="1974" y="1026"/>
              <a:ext cx="478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49" name="Text Box 11"/>
            <p:cNvSpPr txBox="1">
              <a:spLocks noChangeArrowheads="1"/>
            </p:cNvSpPr>
            <p:nvPr/>
          </p:nvSpPr>
          <p:spPr bwMode="auto">
            <a:xfrm flipH="1">
              <a:off x="692" y="1026"/>
              <a:ext cx="477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50" name="Text Box 12"/>
            <p:cNvSpPr txBox="1">
              <a:spLocks noChangeArrowheads="1"/>
            </p:cNvSpPr>
            <p:nvPr/>
          </p:nvSpPr>
          <p:spPr bwMode="auto">
            <a:xfrm flipH="1">
              <a:off x="876" y="1026"/>
              <a:ext cx="477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51" name="Text Box 13"/>
            <p:cNvSpPr txBox="1">
              <a:spLocks noChangeArrowheads="1"/>
            </p:cNvSpPr>
            <p:nvPr/>
          </p:nvSpPr>
          <p:spPr bwMode="auto">
            <a:xfrm flipH="1">
              <a:off x="1059" y="1026"/>
              <a:ext cx="477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  <p:sp>
          <p:nvSpPr>
            <p:cNvPr id="18452" name="Line 14"/>
            <p:cNvSpPr>
              <a:spLocks noChangeShapeType="1"/>
            </p:cNvSpPr>
            <p:nvPr/>
          </p:nvSpPr>
          <p:spPr bwMode="auto">
            <a:xfrm flipH="1">
              <a:off x="315" y="1932"/>
              <a:ext cx="2190" cy="1"/>
            </a:xfrm>
            <a:prstGeom prst="line">
              <a:avLst/>
            </a:prstGeom>
            <a:noFill/>
            <a:ln w="762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18453" name="Text Box 15"/>
            <p:cNvSpPr txBox="1">
              <a:spLocks noChangeArrowheads="1"/>
            </p:cNvSpPr>
            <p:nvPr/>
          </p:nvSpPr>
          <p:spPr bwMode="auto">
            <a:xfrm>
              <a:off x="0" y="1212"/>
              <a:ext cx="466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4400" i="0"/>
                <a:t>+</a:t>
              </a:r>
            </a:p>
          </p:txBody>
        </p:sp>
        <p:sp>
          <p:nvSpPr>
            <p:cNvPr id="18454" name="Line 16"/>
            <p:cNvSpPr>
              <a:spLocks noChangeShapeType="1"/>
            </p:cNvSpPr>
            <p:nvPr/>
          </p:nvSpPr>
          <p:spPr bwMode="auto">
            <a:xfrm>
              <a:off x="543" y="1877"/>
              <a:ext cx="0" cy="269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18455" name="Rectangle 17"/>
            <p:cNvSpPr>
              <a:spLocks noChangeArrowheads="1"/>
            </p:cNvSpPr>
            <p:nvPr/>
          </p:nvSpPr>
          <p:spPr bwMode="auto">
            <a:xfrm>
              <a:off x="466" y="1016"/>
              <a:ext cx="171" cy="821"/>
            </a:xfrm>
            <a:prstGeom prst="rect">
              <a:avLst/>
            </a:prstGeom>
            <a:noFill/>
            <a:ln w="57150" cap="sq">
              <a:solidFill>
                <a:schemeClr val="tx2"/>
              </a:solidFill>
              <a:miter lim="800000"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456" name="Line 18"/>
            <p:cNvSpPr>
              <a:spLocks noChangeShapeType="1"/>
            </p:cNvSpPr>
            <p:nvPr/>
          </p:nvSpPr>
          <p:spPr bwMode="auto">
            <a:xfrm flipH="1">
              <a:off x="404" y="1136"/>
              <a:ext cx="58" cy="0"/>
            </a:xfrm>
            <a:prstGeom prst="line">
              <a:avLst/>
            </a:prstGeom>
            <a:noFill/>
            <a:ln w="76200" cap="sq">
              <a:solidFill>
                <a:schemeClr val="tx2"/>
              </a:solidFill>
              <a:round/>
              <a:headEnd type="none" w="sm" len="sm"/>
              <a:tailEnd type="triangl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18457" name="Text Box 19"/>
            <p:cNvSpPr txBox="1">
              <a:spLocks noChangeArrowheads="1"/>
            </p:cNvSpPr>
            <p:nvPr/>
          </p:nvSpPr>
          <p:spPr bwMode="auto">
            <a:xfrm flipH="1">
              <a:off x="129" y="1016"/>
              <a:ext cx="476" cy="1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 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 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</a:p>
          </p:txBody>
        </p:sp>
        <p:sp>
          <p:nvSpPr>
            <p:cNvPr id="18458" name="Text Box 20"/>
            <p:cNvSpPr txBox="1">
              <a:spLocks noChangeArrowheads="1"/>
            </p:cNvSpPr>
            <p:nvPr/>
          </p:nvSpPr>
          <p:spPr bwMode="auto">
            <a:xfrm flipH="1">
              <a:off x="1242" y="1025"/>
              <a:ext cx="479" cy="1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>
                  <a:solidFill>
                    <a:schemeClr val="tx2"/>
                  </a:solidFill>
                </a:rPr>
              </a:br>
              <a:r>
                <a:rPr lang="en-US" altLang="en-US" sz="2800" i="0">
                  <a:solidFill>
                    <a:schemeClr val="tx2"/>
                  </a:solidFill>
                </a:rPr>
                <a:t>*</a:t>
              </a:r>
              <a:br>
                <a:rPr lang="en-US" altLang="en-US" sz="2800" i="0"/>
              </a:br>
              <a:endParaRPr lang="en-US" altLang="en-US" sz="2800" i="0"/>
            </a:p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800" i="0"/>
                <a:t>* </a:t>
              </a:r>
              <a:br>
                <a:rPr lang="en-US" altLang="en-US" sz="2800" i="0"/>
              </a:br>
              <a:r>
                <a:rPr lang="en-US" altLang="en-US" sz="2800" i="0"/>
                <a:t> </a:t>
              </a:r>
            </a:p>
          </p:txBody>
        </p:sp>
      </p:grpSp>
      <p:sp>
        <p:nvSpPr>
          <p:cNvPr id="18436" name="Text Box 21"/>
          <p:cNvSpPr txBox="1">
            <a:spLocks noChangeArrowheads="1"/>
          </p:cNvSpPr>
          <p:nvPr/>
        </p:nvSpPr>
        <p:spPr bwMode="auto">
          <a:xfrm>
            <a:off x="487363" y="4191000"/>
            <a:ext cx="4237037" cy="2349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The amount of time grade school addition uses to add two </a:t>
            </a:r>
            <a:r>
              <a:rPr lang="en-US" altLang="en-US" sz="2800"/>
              <a:t>n</a:t>
            </a:r>
            <a:r>
              <a:rPr lang="en-US" altLang="en-US" sz="2800" i="0"/>
              <a:t>-digit numbers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i="0"/>
              <a:t>≤ </a:t>
            </a:r>
            <a:r>
              <a:rPr lang="en-CA" altLang="en-US" sz="3600" i="0">
                <a:cs typeface="Times New Roman" pitchFamily="18" charset="0"/>
              </a:rPr>
              <a:t>θ</a:t>
            </a:r>
            <a:r>
              <a:rPr lang="en-US" altLang="en-US" sz="3600" i="0">
                <a:cs typeface="Times New Roman" pitchFamily="18" charset="0"/>
              </a:rPr>
              <a:t>(</a:t>
            </a:r>
            <a:r>
              <a:rPr lang="en-US" altLang="en-US" sz="3600">
                <a:cs typeface="Times New Roman" pitchFamily="18" charset="0"/>
              </a:rPr>
              <a:t>n</a:t>
            </a:r>
            <a:r>
              <a:rPr lang="en-US" altLang="en-US" sz="3600" i="0">
                <a:cs typeface="Times New Roman" pitchFamily="18" charset="0"/>
              </a:rPr>
              <a:t>) = linear time</a:t>
            </a:r>
            <a:r>
              <a:rPr lang="en-US" altLang="en-US" i="0">
                <a:cs typeface="Times New Roman" pitchFamily="18" charset="0"/>
              </a:rPr>
              <a:t>.</a:t>
            </a:r>
          </a:p>
        </p:txBody>
      </p:sp>
      <p:sp>
        <p:nvSpPr>
          <p:cNvPr id="18437" name="Text Box 22"/>
          <p:cNvSpPr txBox="1">
            <a:spLocks noChangeArrowheads="1"/>
          </p:cNvSpPr>
          <p:nvPr/>
        </p:nvSpPr>
        <p:spPr bwMode="auto">
          <a:xfrm>
            <a:off x="4876800" y="1676400"/>
            <a:ext cx="350520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 i="0"/>
              <a:t>On any reasonable computer adding 3 digits can be done in constant time.</a:t>
            </a:r>
            <a:endParaRPr lang="en-CA" altLang="en-US" sz="2800" i="0"/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1619250" y="5675313"/>
            <a:ext cx="7494588" cy="1077912"/>
            <a:chOff x="1619794" y="5675293"/>
            <a:chExt cx="7494044" cy="1078229"/>
          </a:xfrm>
        </p:grpSpPr>
        <p:sp>
          <p:nvSpPr>
            <p:cNvPr id="18440" name="Text Box 21"/>
            <p:cNvSpPr txBox="1">
              <a:spLocks noChangeArrowheads="1"/>
            </p:cNvSpPr>
            <p:nvPr/>
          </p:nvSpPr>
          <p:spPr bwMode="auto">
            <a:xfrm>
              <a:off x="4876800" y="5675293"/>
              <a:ext cx="4237038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CA" altLang="en-US" sz="2800" i="0"/>
                <a:t>Means some constant </a:t>
              </a:r>
              <a:br>
                <a:rPr lang="en-CA" altLang="en-US" sz="2800" i="0"/>
              </a:br>
              <a:r>
                <a:rPr lang="en-CA" altLang="en-US" sz="2800" i="0"/>
                <a:t>(eg  10)  times n.</a:t>
              </a:r>
              <a:endParaRPr lang="en-US" altLang="en-US" i="0">
                <a:cs typeface="Times New Roman" pitchFamily="18" charset="0"/>
              </a:endParaRPr>
            </a:p>
          </p:txBody>
        </p:sp>
        <p:sp>
          <p:nvSpPr>
            <p:cNvPr id="18441" name="Freeform 1"/>
            <p:cNvSpPr>
              <a:spLocks/>
            </p:cNvSpPr>
            <p:nvPr/>
          </p:nvSpPr>
          <p:spPr bwMode="auto">
            <a:xfrm>
              <a:off x="1619794" y="6387737"/>
              <a:ext cx="3814355" cy="365785"/>
            </a:xfrm>
            <a:custGeom>
              <a:avLst/>
              <a:gdLst>
                <a:gd name="T0" fmla="*/ 3814355 w 3814355"/>
                <a:gd name="T1" fmla="*/ 0 h 365785"/>
                <a:gd name="T2" fmla="*/ 3500846 w 3814355"/>
                <a:gd name="T3" fmla="*/ 78377 h 365785"/>
                <a:gd name="T4" fmla="*/ 1933303 w 3814355"/>
                <a:gd name="T5" fmla="*/ 365760 h 365785"/>
                <a:gd name="T6" fmla="*/ 0 w 3814355"/>
                <a:gd name="T7" fmla="*/ 91440 h 3657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14355" h="365785">
                  <a:moveTo>
                    <a:pt x="3814355" y="0"/>
                  </a:moveTo>
                  <a:cubicBezTo>
                    <a:pt x="3814355" y="8708"/>
                    <a:pt x="3814355" y="17417"/>
                    <a:pt x="3500846" y="78377"/>
                  </a:cubicBezTo>
                  <a:cubicBezTo>
                    <a:pt x="3187337" y="139337"/>
                    <a:pt x="2516777" y="363583"/>
                    <a:pt x="1933303" y="365760"/>
                  </a:cubicBezTo>
                  <a:cubicBezTo>
                    <a:pt x="1349829" y="367937"/>
                    <a:pt x="674914" y="229688"/>
                    <a:pt x="0" y="91440"/>
                  </a:cubicBez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84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30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4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4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6" grpId="0"/>
      <p:bldP spid="18437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F5A95C1B-0A13-4F9D-A62A-6202DBCE6AD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1508"/>
              <a:gd name="adj2" fmla="val 61774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We want the running time to be constant O(1) per node.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As one stack frame, considering only one node,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personally can only spend a constant amount of time.</a:t>
            </a:r>
          </a:p>
        </p:txBody>
      </p:sp>
    </p:spTree>
    <p:extLst>
      <p:ext uri="{BB962C8B-B14F-4D97-AF65-F5344CB8AC3E}">
        <p14:creationId xmlns:p14="http://schemas.microsoft.com/office/powerpoint/2010/main" val="3831142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 animBg="1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15F6B08-E843-471A-95D9-54F0C63F7799}"/>
              </a:ext>
            </a:extLst>
          </p:cNvPr>
          <p:cNvGrpSpPr/>
          <p:nvPr/>
        </p:nvGrpSpPr>
        <p:grpSpPr>
          <a:xfrm>
            <a:off x="73025" y="3729038"/>
            <a:ext cx="4643438" cy="2359025"/>
            <a:chOff x="73025" y="3729038"/>
            <a:chExt cx="4643438" cy="2359025"/>
          </a:xfrm>
        </p:grpSpPr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3124200" y="4724400"/>
              <a:ext cx="533400" cy="457200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3581400" y="5334000"/>
              <a:ext cx="533400" cy="457200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25908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3505200" y="5181600"/>
              <a:ext cx="2286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BFE6DD4-B116-4C63-B149-B2851A3290A6}"/>
              </a:ext>
            </a:extLst>
          </p:cNvPr>
          <p:cNvGrpSpPr/>
          <p:nvPr/>
        </p:nvGrpSpPr>
        <p:grpSpPr>
          <a:xfrm>
            <a:off x="5181600" y="3581400"/>
            <a:ext cx="3352800" cy="3124200"/>
            <a:chOff x="5181600" y="3581400"/>
            <a:chExt cx="3352800" cy="3124200"/>
          </a:xfrm>
        </p:grpSpPr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5867400" y="6096000"/>
              <a:ext cx="533400" cy="457200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60960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6248400" y="5867400"/>
              <a:ext cx="1524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" name="Group 59">
            <a:extLst>
              <a:ext uri="{FF2B5EF4-FFF2-40B4-BE49-F238E27FC236}">
                <a16:creationId xmlns:a16="http://schemas.microsoft.com/office/drawing/2014/main" id="{94DBA31B-6C1A-4A76-AB02-4481695035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4355" y="3605175"/>
            <a:ext cx="381000" cy="993775"/>
            <a:chOff x="2308" y="1513"/>
            <a:chExt cx="1162" cy="2570"/>
          </a:xfrm>
        </p:grpSpPr>
        <p:grpSp>
          <p:nvGrpSpPr>
            <p:cNvPr id="129" name="Group 60">
              <a:extLst>
                <a:ext uri="{FF2B5EF4-FFF2-40B4-BE49-F238E27FC236}">
                  <a16:creationId xmlns:a16="http://schemas.microsoft.com/office/drawing/2014/main" id="{F75FFA7B-BE59-402D-BA2A-DCF7134234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7" name="Freeform 61">
                <a:extLst>
                  <a:ext uri="{FF2B5EF4-FFF2-40B4-BE49-F238E27FC236}">
                    <a16:creationId xmlns:a16="http://schemas.microsoft.com/office/drawing/2014/main" id="{DBB2C5B8-0C6D-4BAE-BB1C-7D1B0460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62">
                <a:extLst>
                  <a:ext uri="{FF2B5EF4-FFF2-40B4-BE49-F238E27FC236}">
                    <a16:creationId xmlns:a16="http://schemas.microsoft.com/office/drawing/2014/main" id="{391CEE62-ECC1-4EA2-9A76-6A59BCE0E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63">
                <a:extLst>
                  <a:ext uri="{FF2B5EF4-FFF2-40B4-BE49-F238E27FC236}">
                    <a16:creationId xmlns:a16="http://schemas.microsoft.com/office/drawing/2014/main" id="{56C18C32-0982-46B3-8FF8-E9AF8369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64">
                <a:extLst>
                  <a:ext uri="{FF2B5EF4-FFF2-40B4-BE49-F238E27FC236}">
                    <a16:creationId xmlns:a16="http://schemas.microsoft.com/office/drawing/2014/main" id="{478C98FD-617D-44A0-A3DA-94F679B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65">
                <a:extLst>
                  <a:ext uri="{FF2B5EF4-FFF2-40B4-BE49-F238E27FC236}">
                    <a16:creationId xmlns:a16="http://schemas.microsoft.com/office/drawing/2014/main" id="{F8BBE393-6125-446C-BC9D-90063985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66">
                <a:extLst>
                  <a:ext uri="{FF2B5EF4-FFF2-40B4-BE49-F238E27FC236}">
                    <a16:creationId xmlns:a16="http://schemas.microsoft.com/office/drawing/2014/main" id="{6DADD5BC-CAAA-4945-9F7D-17D33266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0" name="Freeform 67">
              <a:extLst>
                <a:ext uri="{FF2B5EF4-FFF2-40B4-BE49-F238E27FC236}">
                  <a16:creationId xmlns:a16="http://schemas.microsoft.com/office/drawing/2014/main" id="{2EB79589-1252-4714-903C-0DE1113A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68">
              <a:extLst>
                <a:ext uri="{FF2B5EF4-FFF2-40B4-BE49-F238E27FC236}">
                  <a16:creationId xmlns:a16="http://schemas.microsoft.com/office/drawing/2014/main" id="{FF6BD7E4-C54D-417B-8CD1-C7465C8D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Oval 69">
              <a:extLst>
                <a:ext uri="{FF2B5EF4-FFF2-40B4-BE49-F238E27FC236}">
                  <a16:creationId xmlns:a16="http://schemas.microsoft.com/office/drawing/2014/main" id="{89945A07-2EC5-4EF9-96DE-A3E63F999F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" name="Oval 70">
              <a:extLst>
                <a:ext uri="{FF2B5EF4-FFF2-40B4-BE49-F238E27FC236}">
                  <a16:creationId xmlns:a16="http://schemas.microsoft.com/office/drawing/2014/main" id="{825CE261-EB1D-42CB-840E-E8F906F3D8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71">
              <a:extLst>
                <a:ext uri="{FF2B5EF4-FFF2-40B4-BE49-F238E27FC236}">
                  <a16:creationId xmlns:a16="http://schemas.microsoft.com/office/drawing/2014/main" id="{1B50DF9F-9979-4402-9B8C-8C81DDDC7C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72">
              <a:extLst>
                <a:ext uri="{FF2B5EF4-FFF2-40B4-BE49-F238E27FC236}">
                  <a16:creationId xmlns:a16="http://schemas.microsoft.com/office/drawing/2014/main" id="{16746EC0-3DF7-40CE-80F3-9210F757D8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73">
              <a:extLst>
                <a:ext uri="{FF2B5EF4-FFF2-40B4-BE49-F238E27FC236}">
                  <a16:creationId xmlns:a16="http://schemas.microsoft.com/office/drawing/2014/main" id="{B0C50BC0-EFAB-4D40-8BAB-EEDEF9E7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72">
            <a:extLst>
              <a:ext uri="{FF2B5EF4-FFF2-40B4-BE49-F238E27FC236}">
                <a16:creationId xmlns:a16="http://schemas.microsoft.com/office/drawing/2014/main" id="{E25ABE1E-AC57-4F23-8AB5-57B9AC784A28}"/>
              </a:ext>
            </a:extLst>
          </p:cNvPr>
          <p:cNvGrpSpPr>
            <a:grpSpLocks/>
          </p:cNvGrpSpPr>
          <p:nvPr/>
        </p:nvGrpSpPr>
        <p:grpSpPr bwMode="auto">
          <a:xfrm>
            <a:off x="7688904" y="2997200"/>
            <a:ext cx="381000" cy="993775"/>
            <a:chOff x="2308" y="1513"/>
            <a:chExt cx="1162" cy="2570"/>
          </a:xfrm>
        </p:grpSpPr>
        <p:grpSp>
          <p:nvGrpSpPr>
            <p:cNvPr id="115" name="Group 73">
              <a:extLst>
                <a:ext uri="{FF2B5EF4-FFF2-40B4-BE49-F238E27FC236}">
                  <a16:creationId xmlns:a16="http://schemas.microsoft.com/office/drawing/2014/main" id="{843AE123-10C1-411F-9B9E-B957D9746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74">
                <a:extLst>
                  <a:ext uri="{FF2B5EF4-FFF2-40B4-BE49-F238E27FC236}">
                    <a16:creationId xmlns:a16="http://schemas.microsoft.com/office/drawing/2014/main" id="{AD708022-B1BE-4718-9ABC-27EBB777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75">
                <a:extLst>
                  <a:ext uri="{FF2B5EF4-FFF2-40B4-BE49-F238E27FC236}">
                    <a16:creationId xmlns:a16="http://schemas.microsoft.com/office/drawing/2014/main" id="{F7C1F632-47F9-4FD0-B59C-574A5327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76">
                <a:extLst>
                  <a:ext uri="{FF2B5EF4-FFF2-40B4-BE49-F238E27FC236}">
                    <a16:creationId xmlns:a16="http://schemas.microsoft.com/office/drawing/2014/main" id="{510DA6AD-2F35-4ACF-8E83-499E341F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77">
                <a:extLst>
                  <a:ext uri="{FF2B5EF4-FFF2-40B4-BE49-F238E27FC236}">
                    <a16:creationId xmlns:a16="http://schemas.microsoft.com/office/drawing/2014/main" id="{4D3A5A3A-BDFD-4866-B79C-AD853F1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78">
                <a:extLst>
                  <a:ext uri="{FF2B5EF4-FFF2-40B4-BE49-F238E27FC236}">
                    <a16:creationId xmlns:a16="http://schemas.microsoft.com/office/drawing/2014/main" id="{CD86687E-817C-42E9-AA0C-3F2C3B5D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79">
                <a:extLst>
                  <a:ext uri="{FF2B5EF4-FFF2-40B4-BE49-F238E27FC236}">
                    <a16:creationId xmlns:a16="http://schemas.microsoft.com/office/drawing/2014/main" id="{3DF8C5AE-B506-494F-8137-3DEC4BBD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80">
              <a:extLst>
                <a:ext uri="{FF2B5EF4-FFF2-40B4-BE49-F238E27FC236}">
                  <a16:creationId xmlns:a16="http://schemas.microsoft.com/office/drawing/2014/main" id="{1A1FFF49-B791-46AD-9A89-2F9FC05A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81">
              <a:extLst>
                <a:ext uri="{FF2B5EF4-FFF2-40B4-BE49-F238E27FC236}">
                  <a16:creationId xmlns:a16="http://schemas.microsoft.com/office/drawing/2014/main" id="{8AC460B3-4EC4-446B-8263-F7681423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82">
              <a:extLst>
                <a:ext uri="{FF2B5EF4-FFF2-40B4-BE49-F238E27FC236}">
                  <a16:creationId xmlns:a16="http://schemas.microsoft.com/office/drawing/2014/main" id="{F3A2EB72-51A5-4C9C-8C33-5ED023F567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83">
              <a:extLst>
                <a:ext uri="{FF2B5EF4-FFF2-40B4-BE49-F238E27FC236}">
                  <a16:creationId xmlns:a16="http://schemas.microsoft.com/office/drawing/2014/main" id="{29CBBF72-7A90-4F4A-BDBB-B42F931561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84">
              <a:extLst>
                <a:ext uri="{FF2B5EF4-FFF2-40B4-BE49-F238E27FC236}">
                  <a16:creationId xmlns:a16="http://schemas.microsoft.com/office/drawing/2014/main" id="{222C91A0-BADB-4D41-BC61-DCFFBCB5A2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85">
              <a:extLst>
                <a:ext uri="{FF2B5EF4-FFF2-40B4-BE49-F238E27FC236}">
                  <a16:creationId xmlns:a16="http://schemas.microsoft.com/office/drawing/2014/main" id="{E8F1C66E-9A2C-4299-AAFB-9F8C34FAA5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86">
              <a:extLst>
                <a:ext uri="{FF2B5EF4-FFF2-40B4-BE49-F238E27FC236}">
                  <a16:creationId xmlns:a16="http://schemas.microsoft.com/office/drawing/2014/main" id="{FB3D9FD4-AB17-48D6-A616-B205D653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Hence, I do not have time to look at my children's subtrees.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will have trust them to my friends.</a:t>
            </a:r>
          </a:p>
        </p:txBody>
      </p:sp>
    </p:spTree>
    <p:extLst>
      <p:ext uri="{BB962C8B-B14F-4D97-AF65-F5344CB8AC3E}">
        <p14:creationId xmlns:p14="http://schemas.microsoft.com/office/powerpoint/2010/main" val="758955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15F6B08-E843-471A-95D9-54F0C63F7799}"/>
              </a:ext>
            </a:extLst>
          </p:cNvPr>
          <p:cNvGrpSpPr/>
          <p:nvPr/>
        </p:nvGrpSpPr>
        <p:grpSpPr>
          <a:xfrm>
            <a:off x="73025" y="3729038"/>
            <a:ext cx="4643438" cy="2359025"/>
            <a:chOff x="73025" y="3729038"/>
            <a:chExt cx="4643438" cy="2359025"/>
          </a:xfrm>
        </p:grpSpPr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3124200" y="4724400"/>
              <a:ext cx="533400" cy="457200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3581400" y="5334000"/>
              <a:ext cx="533400" cy="457200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25908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3505200" y="5181600"/>
              <a:ext cx="2286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BFE6DD4-B116-4C63-B149-B2851A3290A6}"/>
              </a:ext>
            </a:extLst>
          </p:cNvPr>
          <p:cNvGrpSpPr/>
          <p:nvPr/>
        </p:nvGrpSpPr>
        <p:grpSpPr>
          <a:xfrm>
            <a:off x="5181600" y="3581400"/>
            <a:ext cx="3352800" cy="3124200"/>
            <a:chOff x="5181600" y="3581400"/>
            <a:chExt cx="3352800" cy="3124200"/>
          </a:xfrm>
        </p:grpSpPr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5867400" y="6096000"/>
              <a:ext cx="533400" cy="457200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60960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6248400" y="5867400"/>
              <a:ext cx="1524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" name="Group 59">
            <a:extLst>
              <a:ext uri="{FF2B5EF4-FFF2-40B4-BE49-F238E27FC236}">
                <a16:creationId xmlns:a16="http://schemas.microsoft.com/office/drawing/2014/main" id="{94DBA31B-6C1A-4A76-AB02-4481695035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4355" y="3605175"/>
            <a:ext cx="381000" cy="993775"/>
            <a:chOff x="2308" y="1513"/>
            <a:chExt cx="1162" cy="2570"/>
          </a:xfrm>
        </p:grpSpPr>
        <p:grpSp>
          <p:nvGrpSpPr>
            <p:cNvPr id="129" name="Group 60">
              <a:extLst>
                <a:ext uri="{FF2B5EF4-FFF2-40B4-BE49-F238E27FC236}">
                  <a16:creationId xmlns:a16="http://schemas.microsoft.com/office/drawing/2014/main" id="{F75FFA7B-BE59-402D-BA2A-DCF7134234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7" name="Freeform 61">
                <a:extLst>
                  <a:ext uri="{FF2B5EF4-FFF2-40B4-BE49-F238E27FC236}">
                    <a16:creationId xmlns:a16="http://schemas.microsoft.com/office/drawing/2014/main" id="{DBB2C5B8-0C6D-4BAE-BB1C-7D1B0460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62">
                <a:extLst>
                  <a:ext uri="{FF2B5EF4-FFF2-40B4-BE49-F238E27FC236}">
                    <a16:creationId xmlns:a16="http://schemas.microsoft.com/office/drawing/2014/main" id="{391CEE62-ECC1-4EA2-9A76-6A59BCE0E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63">
                <a:extLst>
                  <a:ext uri="{FF2B5EF4-FFF2-40B4-BE49-F238E27FC236}">
                    <a16:creationId xmlns:a16="http://schemas.microsoft.com/office/drawing/2014/main" id="{56C18C32-0982-46B3-8FF8-E9AF8369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64">
                <a:extLst>
                  <a:ext uri="{FF2B5EF4-FFF2-40B4-BE49-F238E27FC236}">
                    <a16:creationId xmlns:a16="http://schemas.microsoft.com/office/drawing/2014/main" id="{478C98FD-617D-44A0-A3DA-94F679B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65">
                <a:extLst>
                  <a:ext uri="{FF2B5EF4-FFF2-40B4-BE49-F238E27FC236}">
                    <a16:creationId xmlns:a16="http://schemas.microsoft.com/office/drawing/2014/main" id="{F8BBE393-6125-446C-BC9D-90063985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66">
                <a:extLst>
                  <a:ext uri="{FF2B5EF4-FFF2-40B4-BE49-F238E27FC236}">
                    <a16:creationId xmlns:a16="http://schemas.microsoft.com/office/drawing/2014/main" id="{6DADD5BC-CAAA-4945-9F7D-17D33266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0" name="Freeform 67">
              <a:extLst>
                <a:ext uri="{FF2B5EF4-FFF2-40B4-BE49-F238E27FC236}">
                  <a16:creationId xmlns:a16="http://schemas.microsoft.com/office/drawing/2014/main" id="{2EB79589-1252-4714-903C-0DE1113A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68">
              <a:extLst>
                <a:ext uri="{FF2B5EF4-FFF2-40B4-BE49-F238E27FC236}">
                  <a16:creationId xmlns:a16="http://schemas.microsoft.com/office/drawing/2014/main" id="{FF6BD7E4-C54D-417B-8CD1-C7465C8D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Oval 69">
              <a:extLst>
                <a:ext uri="{FF2B5EF4-FFF2-40B4-BE49-F238E27FC236}">
                  <a16:creationId xmlns:a16="http://schemas.microsoft.com/office/drawing/2014/main" id="{89945A07-2EC5-4EF9-96DE-A3E63F999F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" name="Oval 70">
              <a:extLst>
                <a:ext uri="{FF2B5EF4-FFF2-40B4-BE49-F238E27FC236}">
                  <a16:creationId xmlns:a16="http://schemas.microsoft.com/office/drawing/2014/main" id="{825CE261-EB1D-42CB-840E-E8F906F3D8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71">
              <a:extLst>
                <a:ext uri="{FF2B5EF4-FFF2-40B4-BE49-F238E27FC236}">
                  <a16:creationId xmlns:a16="http://schemas.microsoft.com/office/drawing/2014/main" id="{1B50DF9F-9979-4402-9B8C-8C81DDDC7C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72">
              <a:extLst>
                <a:ext uri="{FF2B5EF4-FFF2-40B4-BE49-F238E27FC236}">
                  <a16:creationId xmlns:a16="http://schemas.microsoft.com/office/drawing/2014/main" id="{16746EC0-3DF7-40CE-80F3-9210F757D8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73">
              <a:extLst>
                <a:ext uri="{FF2B5EF4-FFF2-40B4-BE49-F238E27FC236}">
                  <a16:creationId xmlns:a16="http://schemas.microsoft.com/office/drawing/2014/main" id="{B0C50BC0-EFAB-4D40-8BAB-EEDEF9E7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72">
            <a:extLst>
              <a:ext uri="{FF2B5EF4-FFF2-40B4-BE49-F238E27FC236}">
                <a16:creationId xmlns:a16="http://schemas.microsoft.com/office/drawing/2014/main" id="{E25ABE1E-AC57-4F23-8AB5-57B9AC784A28}"/>
              </a:ext>
            </a:extLst>
          </p:cNvPr>
          <p:cNvGrpSpPr>
            <a:grpSpLocks/>
          </p:cNvGrpSpPr>
          <p:nvPr/>
        </p:nvGrpSpPr>
        <p:grpSpPr bwMode="auto">
          <a:xfrm>
            <a:off x="7688904" y="2997200"/>
            <a:ext cx="381000" cy="993775"/>
            <a:chOff x="2308" y="1513"/>
            <a:chExt cx="1162" cy="2570"/>
          </a:xfrm>
        </p:grpSpPr>
        <p:grpSp>
          <p:nvGrpSpPr>
            <p:cNvPr id="115" name="Group 73">
              <a:extLst>
                <a:ext uri="{FF2B5EF4-FFF2-40B4-BE49-F238E27FC236}">
                  <a16:creationId xmlns:a16="http://schemas.microsoft.com/office/drawing/2014/main" id="{843AE123-10C1-411F-9B9E-B957D9746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74">
                <a:extLst>
                  <a:ext uri="{FF2B5EF4-FFF2-40B4-BE49-F238E27FC236}">
                    <a16:creationId xmlns:a16="http://schemas.microsoft.com/office/drawing/2014/main" id="{AD708022-B1BE-4718-9ABC-27EBB777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75">
                <a:extLst>
                  <a:ext uri="{FF2B5EF4-FFF2-40B4-BE49-F238E27FC236}">
                    <a16:creationId xmlns:a16="http://schemas.microsoft.com/office/drawing/2014/main" id="{F7C1F632-47F9-4FD0-B59C-574A5327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76">
                <a:extLst>
                  <a:ext uri="{FF2B5EF4-FFF2-40B4-BE49-F238E27FC236}">
                    <a16:creationId xmlns:a16="http://schemas.microsoft.com/office/drawing/2014/main" id="{510DA6AD-2F35-4ACF-8E83-499E341F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77">
                <a:extLst>
                  <a:ext uri="{FF2B5EF4-FFF2-40B4-BE49-F238E27FC236}">
                    <a16:creationId xmlns:a16="http://schemas.microsoft.com/office/drawing/2014/main" id="{4D3A5A3A-BDFD-4866-B79C-AD853F1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78">
                <a:extLst>
                  <a:ext uri="{FF2B5EF4-FFF2-40B4-BE49-F238E27FC236}">
                    <a16:creationId xmlns:a16="http://schemas.microsoft.com/office/drawing/2014/main" id="{CD86687E-817C-42E9-AA0C-3F2C3B5D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79">
                <a:extLst>
                  <a:ext uri="{FF2B5EF4-FFF2-40B4-BE49-F238E27FC236}">
                    <a16:creationId xmlns:a16="http://schemas.microsoft.com/office/drawing/2014/main" id="{3DF8C5AE-B506-494F-8137-3DEC4BBD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80">
              <a:extLst>
                <a:ext uri="{FF2B5EF4-FFF2-40B4-BE49-F238E27FC236}">
                  <a16:creationId xmlns:a16="http://schemas.microsoft.com/office/drawing/2014/main" id="{1A1FFF49-B791-46AD-9A89-2F9FC05A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81">
              <a:extLst>
                <a:ext uri="{FF2B5EF4-FFF2-40B4-BE49-F238E27FC236}">
                  <a16:creationId xmlns:a16="http://schemas.microsoft.com/office/drawing/2014/main" id="{8AC460B3-4EC4-446B-8263-F7681423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82">
              <a:extLst>
                <a:ext uri="{FF2B5EF4-FFF2-40B4-BE49-F238E27FC236}">
                  <a16:creationId xmlns:a16="http://schemas.microsoft.com/office/drawing/2014/main" id="{F3A2EB72-51A5-4C9C-8C33-5ED023F567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83">
              <a:extLst>
                <a:ext uri="{FF2B5EF4-FFF2-40B4-BE49-F238E27FC236}">
                  <a16:creationId xmlns:a16="http://schemas.microsoft.com/office/drawing/2014/main" id="{29CBBF72-7A90-4F4A-BDBB-B42F931561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84">
              <a:extLst>
                <a:ext uri="{FF2B5EF4-FFF2-40B4-BE49-F238E27FC236}">
                  <a16:creationId xmlns:a16="http://schemas.microsoft.com/office/drawing/2014/main" id="{222C91A0-BADB-4D41-BC61-DCFFBCB5A2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85">
              <a:extLst>
                <a:ext uri="{FF2B5EF4-FFF2-40B4-BE49-F238E27FC236}">
                  <a16:creationId xmlns:a16="http://schemas.microsoft.com/office/drawing/2014/main" id="{E8F1C66E-9A2C-4299-AAFB-9F8C34FAA5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86">
              <a:extLst>
                <a:ext uri="{FF2B5EF4-FFF2-40B4-BE49-F238E27FC236}">
                  <a16:creationId xmlns:a16="http://schemas.microsoft.com/office/drawing/2014/main" id="{FB3D9FD4-AB17-48D6-A616-B205D653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Assume that there is a wall between me and my boss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and another between me and my friends though which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only a constant O(1) amount of information can be passed.</a:t>
            </a:r>
          </a:p>
        </p:txBody>
      </p:sp>
    </p:spTree>
    <p:extLst>
      <p:ext uri="{BB962C8B-B14F-4D97-AF65-F5344CB8AC3E}">
        <p14:creationId xmlns:p14="http://schemas.microsoft.com/office/powerpoint/2010/main" val="252293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15F6B08-E843-471A-95D9-54F0C63F7799}"/>
              </a:ext>
            </a:extLst>
          </p:cNvPr>
          <p:cNvGrpSpPr/>
          <p:nvPr/>
        </p:nvGrpSpPr>
        <p:grpSpPr>
          <a:xfrm>
            <a:off x="73025" y="3729038"/>
            <a:ext cx="4643438" cy="2359025"/>
            <a:chOff x="73025" y="3729038"/>
            <a:chExt cx="4643438" cy="2359025"/>
          </a:xfrm>
        </p:grpSpPr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3124200" y="4724400"/>
              <a:ext cx="533400" cy="457200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3581400" y="5334000"/>
              <a:ext cx="533400" cy="457200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25908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3505200" y="5181600"/>
              <a:ext cx="2286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BFE6DD4-B116-4C63-B149-B2851A3290A6}"/>
              </a:ext>
            </a:extLst>
          </p:cNvPr>
          <p:cNvGrpSpPr/>
          <p:nvPr/>
        </p:nvGrpSpPr>
        <p:grpSpPr>
          <a:xfrm>
            <a:off x="5181600" y="3581400"/>
            <a:ext cx="3352800" cy="3124200"/>
            <a:chOff x="5181600" y="3581400"/>
            <a:chExt cx="3352800" cy="3124200"/>
          </a:xfrm>
        </p:grpSpPr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5867400" y="6096000"/>
              <a:ext cx="533400" cy="457200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60960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6248400" y="5867400"/>
              <a:ext cx="1524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" name="Group 59">
            <a:extLst>
              <a:ext uri="{FF2B5EF4-FFF2-40B4-BE49-F238E27FC236}">
                <a16:creationId xmlns:a16="http://schemas.microsoft.com/office/drawing/2014/main" id="{94DBA31B-6C1A-4A76-AB02-4481695035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4355" y="3605175"/>
            <a:ext cx="381000" cy="993775"/>
            <a:chOff x="2308" y="1513"/>
            <a:chExt cx="1162" cy="2570"/>
          </a:xfrm>
        </p:grpSpPr>
        <p:grpSp>
          <p:nvGrpSpPr>
            <p:cNvPr id="129" name="Group 60">
              <a:extLst>
                <a:ext uri="{FF2B5EF4-FFF2-40B4-BE49-F238E27FC236}">
                  <a16:creationId xmlns:a16="http://schemas.microsoft.com/office/drawing/2014/main" id="{F75FFA7B-BE59-402D-BA2A-DCF7134234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7" name="Freeform 61">
                <a:extLst>
                  <a:ext uri="{FF2B5EF4-FFF2-40B4-BE49-F238E27FC236}">
                    <a16:creationId xmlns:a16="http://schemas.microsoft.com/office/drawing/2014/main" id="{DBB2C5B8-0C6D-4BAE-BB1C-7D1B0460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62">
                <a:extLst>
                  <a:ext uri="{FF2B5EF4-FFF2-40B4-BE49-F238E27FC236}">
                    <a16:creationId xmlns:a16="http://schemas.microsoft.com/office/drawing/2014/main" id="{391CEE62-ECC1-4EA2-9A76-6A59BCE0E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63">
                <a:extLst>
                  <a:ext uri="{FF2B5EF4-FFF2-40B4-BE49-F238E27FC236}">
                    <a16:creationId xmlns:a16="http://schemas.microsoft.com/office/drawing/2014/main" id="{56C18C32-0982-46B3-8FF8-E9AF8369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64">
                <a:extLst>
                  <a:ext uri="{FF2B5EF4-FFF2-40B4-BE49-F238E27FC236}">
                    <a16:creationId xmlns:a16="http://schemas.microsoft.com/office/drawing/2014/main" id="{478C98FD-617D-44A0-A3DA-94F679B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65">
                <a:extLst>
                  <a:ext uri="{FF2B5EF4-FFF2-40B4-BE49-F238E27FC236}">
                    <a16:creationId xmlns:a16="http://schemas.microsoft.com/office/drawing/2014/main" id="{F8BBE393-6125-446C-BC9D-90063985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66">
                <a:extLst>
                  <a:ext uri="{FF2B5EF4-FFF2-40B4-BE49-F238E27FC236}">
                    <a16:creationId xmlns:a16="http://schemas.microsoft.com/office/drawing/2014/main" id="{6DADD5BC-CAAA-4945-9F7D-17D33266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0" name="Freeform 67">
              <a:extLst>
                <a:ext uri="{FF2B5EF4-FFF2-40B4-BE49-F238E27FC236}">
                  <a16:creationId xmlns:a16="http://schemas.microsoft.com/office/drawing/2014/main" id="{2EB79589-1252-4714-903C-0DE1113A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68">
              <a:extLst>
                <a:ext uri="{FF2B5EF4-FFF2-40B4-BE49-F238E27FC236}">
                  <a16:creationId xmlns:a16="http://schemas.microsoft.com/office/drawing/2014/main" id="{FF6BD7E4-C54D-417B-8CD1-C7465C8D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Oval 69">
              <a:extLst>
                <a:ext uri="{FF2B5EF4-FFF2-40B4-BE49-F238E27FC236}">
                  <a16:creationId xmlns:a16="http://schemas.microsoft.com/office/drawing/2014/main" id="{89945A07-2EC5-4EF9-96DE-A3E63F999F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" name="Oval 70">
              <a:extLst>
                <a:ext uri="{FF2B5EF4-FFF2-40B4-BE49-F238E27FC236}">
                  <a16:creationId xmlns:a16="http://schemas.microsoft.com/office/drawing/2014/main" id="{825CE261-EB1D-42CB-840E-E8F906F3D8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71">
              <a:extLst>
                <a:ext uri="{FF2B5EF4-FFF2-40B4-BE49-F238E27FC236}">
                  <a16:creationId xmlns:a16="http://schemas.microsoft.com/office/drawing/2014/main" id="{1B50DF9F-9979-4402-9B8C-8C81DDDC7C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72">
              <a:extLst>
                <a:ext uri="{FF2B5EF4-FFF2-40B4-BE49-F238E27FC236}">
                  <a16:creationId xmlns:a16="http://schemas.microsoft.com/office/drawing/2014/main" id="{16746EC0-3DF7-40CE-80F3-9210F757D8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73">
              <a:extLst>
                <a:ext uri="{FF2B5EF4-FFF2-40B4-BE49-F238E27FC236}">
                  <a16:creationId xmlns:a16="http://schemas.microsoft.com/office/drawing/2014/main" id="{B0C50BC0-EFAB-4D40-8BAB-EEDEF9E7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72">
            <a:extLst>
              <a:ext uri="{FF2B5EF4-FFF2-40B4-BE49-F238E27FC236}">
                <a16:creationId xmlns:a16="http://schemas.microsoft.com/office/drawing/2014/main" id="{E25ABE1E-AC57-4F23-8AB5-57B9AC784A28}"/>
              </a:ext>
            </a:extLst>
          </p:cNvPr>
          <p:cNvGrpSpPr>
            <a:grpSpLocks/>
          </p:cNvGrpSpPr>
          <p:nvPr/>
        </p:nvGrpSpPr>
        <p:grpSpPr bwMode="auto">
          <a:xfrm>
            <a:off x="7688904" y="2997200"/>
            <a:ext cx="381000" cy="993775"/>
            <a:chOff x="2308" y="1513"/>
            <a:chExt cx="1162" cy="2570"/>
          </a:xfrm>
        </p:grpSpPr>
        <p:grpSp>
          <p:nvGrpSpPr>
            <p:cNvPr id="115" name="Group 73">
              <a:extLst>
                <a:ext uri="{FF2B5EF4-FFF2-40B4-BE49-F238E27FC236}">
                  <a16:creationId xmlns:a16="http://schemas.microsoft.com/office/drawing/2014/main" id="{843AE123-10C1-411F-9B9E-B957D9746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74">
                <a:extLst>
                  <a:ext uri="{FF2B5EF4-FFF2-40B4-BE49-F238E27FC236}">
                    <a16:creationId xmlns:a16="http://schemas.microsoft.com/office/drawing/2014/main" id="{AD708022-B1BE-4718-9ABC-27EBB777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75">
                <a:extLst>
                  <a:ext uri="{FF2B5EF4-FFF2-40B4-BE49-F238E27FC236}">
                    <a16:creationId xmlns:a16="http://schemas.microsoft.com/office/drawing/2014/main" id="{F7C1F632-47F9-4FD0-B59C-574A5327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76">
                <a:extLst>
                  <a:ext uri="{FF2B5EF4-FFF2-40B4-BE49-F238E27FC236}">
                    <a16:creationId xmlns:a16="http://schemas.microsoft.com/office/drawing/2014/main" id="{510DA6AD-2F35-4ACF-8E83-499E341F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77">
                <a:extLst>
                  <a:ext uri="{FF2B5EF4-FFF2-40B4-BE49-F238E27FC236}">
                    <a16:creationId xmlns:a16="http://schemas.microsoft.com/office/drawing/2014/main" id="{4D3A5A3A-BDFD-4866-B79C-AD853F1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78">
                <a:extLst>
                  <a:ext uri="{FF2B5EF4-FFF2-40B4-BE49-F238E27FC236}">
                    <a16:creationId xmlns:a16="http://schemas.microsoft.com/office/drawing/2014/main" id="{CD86687E-817C-42E9-AA0C-3F2C3B5D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79">
                <a:extLst>
                  <a:ext uri="{FF2B5EF4-FFF2-40B4-BE49-F238E27FC236}">
                    <a16:creationId xmlns:a16="http://schemas.microsoft.com/office/drawing/2014/main" id="{3DF8C5AE-B506-494F-8137-3DEC4BBD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80">
              <a:extLst>
                <a:ext uri="{FF2B5EF4-FFF2-40B4-BE49-F238E27FC236}">
                  <a16:creationId xmlns:a16="http://schemas.microsoft.com/office/drawing/2014/main" id="{1A1FFF49-B791-46AD-9A89-2F9FC05A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81">
              <a:extLst>
                <a:ext uri="{FF2B5EF4-FFF2-40B4-BE49-F238E27FC236}">
                  <a16:creationId xmlns:a16="http://schemas.microsoft.com/office/drawing/2014/main" id="{8AC460B3-4EC4-446B-8263-F7681423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82">
              <a:extLst>
                <a:ext uri="{FF2B5EF4-FFF2-40B4-BE49-F238E27FC236}">
                  <a16:creationId xmlns:a16="http://schemas.microsoft.com/office/drawing/2014/main" id="{F3A2EB72-51A5-4C9C-8C33-5ED023F567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83">
              <a:extLst>
                <a:ext uri="{FF2B5EF4-FFF2-40B4-BE49-F238E27FC236}">
                  <a16:creationId xmlns:a16="http://schemas.microsoft.com/office/drawing/2014/main" id="{29CBBF72-7A90-4F4A-BDBB-B42F931561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84">
              <a:extLst>
                <a:ext uri="{FF2B5EF4-FFF2-40B4-BE49-F238E27FC236}">
                  <a16:creationId xmlns:a16="http://schemas.microsoft.com/office/drawing/2014/main" id="{222C91A0-BADB-4D41-BC61-DCFFBCB5A2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85">
              <a:extLst>
                <a:ext uri="{FF2B5EF4-FFF2-40B4-BE49-F238E27FC236}">
                  <a16:creationId xmlns:a16="http://schemas.microsoft.com/office/drawing/2014/main" id="{E8F1C66E-9A2C-4299-AAFB-9F8C34FAA5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86">
              <a:extLst>
                <a:ext uri="{FF2B5EF4-FFF2-40B4-BE49-F238E27FC236}">
                  <a16:creationId xmlns:a16="http://schemas.microsoft.com/office/drawing/2014/main" id="{FB3D9FD4-AB17-48D6-A616-B205D653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7" name="Line 41">
            <a:extLst>
              <a:ext uri="{FF2B5EF4-FFF2-40B4-BE49-F238E27FC236}">
                <a16:creationId xmlns:a16="http://schemas.microsoft.com/office/drawing/2014/main" id="{95F58421-2B81-45CB-8F88-2B8F1C06A6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3566" y="-76201"/>
            <a:ext cx="11913" cy="3276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know nothing about the outside world </a:t>
            </a:r>
            <a:br>
              <a:rPr lang="en-US" altLang="en-US" sz="2400" i="0" dirty="0"/>
            </a:br>
            <a:r>
              <a:rPr lang="en-US" altLang="en-US" sz="2400" i="0" dirty="0"/>
              <a:t>(eg, whether my tree is part of a bigger tree)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except via what my boss tells me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as specified by the </a:t>
            </a:r>
            <a:r>
              <a:rPr lang="en-US" altLang="en-US" sz="2400" i="0" dirty="0">
                <a:solidFill>
                  <a:srgbClr val="F700FA"/>
                </a:solidFill>
              </a:rPr>
              <a:t>pre-condition</a:t>
            </a:r>
            <a:r>
              <a:rPr lang="en-US" altLang="en-US" sz="2400" i="0" dirty="0"/>
              <a:t>.  </a:t>
            </a:r>
          </a:p>
        </p:txBody>
      </p:sp>
      <p:sp>
        <p:nvSpPr>
          <p:cNvPr id="106" name="Rectangle 97">
            <a:extLst>
              <a:ext uri="{FF2B5EF4-FFF2-40B4-BE49-F238E27FC236}">
                <a16:creationId xmlns:a16="http://schemas.microsoft.com/office/drawing/2014/main" id="{0ED92662-9BBF-43DF-BC8D-0F47D51E5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dirty="0"/>
          </a:p>
        </p:txBody>
      </p:sp>
    </p:spTree>
    <p:extLst>
      <p:ext uri="{BB962C8B-B14F-4D97-AF65-F5344CB8AC3E}">
        <p14:creationId xmlns:p14="http://schemas.microsoft.com/office/powerpoint/2010/main" val="403744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2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 animBg="1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8" name="Freeform 115">
            <a:extLst>
              <a:ext uri="{FF2B5EF4-FFF2-40B4-BE49-F238E27FC236}">
                <a16:creationId xmlns:a16="http://schemas.microsoft.com/office/drawing/2014/main" id="{EA8882D7-A782-408D-83B3-102819BB0F8C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Generally, the pre-condition only states </a:t>
            </a:r>
            <a:br>
              <a:rPr lang="en-US" altLang="en-US" sz="2400" i="0" dirty="0"/>
            </a:br>
            <a:r>
              <a:rPr lang="en-US" altLang="en-US" sz="2400" i="0" dirty="0"/>
              <a:t>that a tree is being passed to the routine.</a:t>
            </a:r>
          </a:p>
        </p:txBody>
      </p:sp>
    </p:spTree>
    <p:extLst>
      <p:ext uri="{BB962C8B-B14F-4D97-AF65-F5344CB8AC3E}">
        <p14:creationId xmlns:p14="http://schemas.microsoft.com/office/powerpoint/2010/main" val="1138610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8" name="Freeform 115">
            <a:extLst>
              <a:ext uri="{FF2B5EF4-FFF2-40B4-BE49-F238E27FC236}">
                <a16:creationId xmlns:a16="http://schemas.microsoft.com/office/drawing/2014/main" id="{EA8882D7-A782-408D-83B3-102819BB0F8C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723"/>
              <a:gd name="adj2" fmla="val 60608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If I need more information about the outside world </a:t>
            </a:r>
            <a:br>
              <a:rPr lang="en-US" altLang="en-US" sz="2400" i="0" dirty="0"/>
            </a:br>
            <a:r>
              <a:rPr lang="en-US" altLang="en-US" sz="2400" i="0" dirty="0"/>
              <a:t>in order to solve the required question about my subtree,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can get it from by boss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simply having the designer change the pre-condition.</a:t>
            </a:r>
          </a:p>
        </p:txBody>
      </p:sp>
      <p:sp>
        <p:nvSpPr>
          <p:cNvPr id="107" name="Line 41">
            <a:extLst>
              <a:ext uri="{FF2B5EF4-FFF2-40B4-BE49-F238E27FC236}">
                <a16:creationId xmlns:a16="http://schemas.microsoft.com/office/drawing/2014/main" id="{95F58421-2B81-45CB-8F88-2B8F1C06A6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3566" y="-76201"/>
            <a:ext cx="11913" cy="3276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Rectangle 97">
            <a:extLst>
              <a:ext uri="{FF2B5EF4-FFF2-40B4-BE49-F238E27FC236}">
                <a16:creationId xmlns:a16="http://schemas.microsoft.com/office/drawing/2014/main" id="{2708BBFC-C54A-4A82-ABEA-D3BEBE64B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3136329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32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6" name="Rectangle 97">
            <a:extLst>
              <a:ext uri="{FF2B5EF4-FFF2-40B4-BE49-F238E27FC236}">
                <a16:creationId xmlns:a16="http://schemas.microsoft.com/office/drawing/2014/main" id="{0ED92662-9BBF-43DF-BC8D-0F47D51E5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8" name="Freeform 115">
            <a:extLst>
              <a:ext uri="{FF2B5EF4-FFF2-40B4-BE49-F238E27FC236}">
                <a16:creationId xmlns:a16="http://schemas.microsoft.com/office/drawing/2014/main" id="{EA8882D7-A782-408D-83B3-102819BB0F8C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Line 41">
            <a:extLst>
              <a:ext uri="{FF2B5EF4-FFF2-40B4-BE49-F238E27FC236}">
                <a16:creationId xmlns:a16="http://schemas.microsoft.com/office/drawing/2014/main" id="{6691F861-4051-4D33-8928-D6CEF93AD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75479" y="760999"/>
            <a:ext cx="3274747" cy="2439399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Line 41">
            <a:extLst>
              <a:ext uri="{FF2B5EF4-FFF2-40B4-BE49-F238E27FC236}">
                <a16:creationId xmlns:a16="http://schemas.microsoft.com/office/drawing/2014/main" id="{B607C235-2600-4B6A-8591-289D5618BBE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722899"/>
            <a:ext cx="2922104" cy="2464249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98"/>
              <a:gd name="adj2" fmla="val 6202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For example, I might want to know if I am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 left child of my parent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or the right.</a:t>
            </a:r>
          </a:p>
        </p:txBody>
      </p:sp>
    </p:spTree>
    <p:extLst>
      <p:ext uri="{BB962C8B-B14F-4D97-AF65-F5344CB8AC3E}">
        <p14:creationId xmlns:p14="http://schemas.microsoft.com/office/powerpoint/2010/main" val="3353364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 animBg="1"/>
      <p:bldP spid="98" grpId="1" animBg="1"/>
      <p:bldP spid="99" grpId="0" animBg="1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6" name="Rectangle 97">
            <a:extLst>
              <a:ext uri="{FF2B5EF4-FFF2-40B4-BE49-F238E27FC236}">
                <a16:creationId xmlns:a16="http://schemas.microsoft.com/office/drawing/2014/main" id="{0ED92662-9BBF-43DF-BC8D-0F47D51E5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686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Note, however, my friends have the same </a:t>
            </a:r>
            <a:r>
              <a:rPr lang="en-US" altLang="en-US" sz="2400" i="0" dirty="0">
                <a:solidFill>
                  <a:srgbClr val="F700FA"/>
                </a:solidFill>
              </a:rPr>
              <a:t>pre-condition</a:t>
            </a:r>
            <a:r>
              <a:rPr lang="en-US" altLang="en-US" sz="2400" i="0" dirty="0"/>
              <a:t>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Hence, I must tell each of them this new information.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i="0" dirty="0"/>
          </a:p>
        </p:txBody>
      </p:sp>
      <p:sp>
        <p:nvSpPr>
          <p:cNvPr id="110" name="Line 41">
            <a:extLst>
              <a:ext uri="{FF2B5EF4-FFF2-40B4-BE49-F238E27FC236}">
                <a16:creationId xmlns:a16="http://schemas.microsoft.com/office/drawing/2014/main" id="{B3FB613B-B088-450C-8171-9266545BF76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722899"/>
            <a:ext cx="2922104" cy="2464249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" name="Rounded Rectangular Callout 1">
            <a:extLst>
              <a:ext uri="{FF2B5EF4-FFF2-40B4-BE49-F238E27FC236}">
                <a16:creationId xmlns:a16="http://schemas.microsoft.com/office/drawing/2014/main" id="{C7A1F119-5E65-47C9-BEC8-8D392F588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8112" y="3643399"/>
            <a:ext cx="863990" cy="434746"/>
          </a:xfrm>
          <a:prstGeom prst="wedgeRoundRectCallout">
            <a:avLst>
              <a:gd name="adj1" fmla="val 45603"/>
              <a:gd name="adj2" fmla="val -74722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left</a:t>
            </a:r>
          </a:p>
        </p:txBody>
      </p:sp>
      <p:sp>
        <p:nvSpPr>
          <p:cNvPr id="144" name="Rounded Rectangular Callout 1">
            <a:extLst>
              <a:ext uri="{FF2B5EF4-FFF2-40B4-BE49-F238E27FC236}">
                <a16:creationId xmlns:a16="http://schemas.microsoft.com/office/drawing/2014/main" id="{61B296EF-6AAE-45E8-87E0-835BD686A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0610" y="3521579"/>
            <a:ext cx="863990" cy="434746"/>
          </a:xfrm>
          <a:prstGeom prst="wedgeRoundRectCallout">
            <a:avLst>
              <a:gd name="adj1" fmla="val -66367"/>
              <a:gd name="adj2" fmla="val -65577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right</a:t>
            </a:r>
          </a:p>
        </p:txBody>
      </p:sp>
    </p:spTree>
    <p:extLst>
      <p:ext uri="{BB962C8B-B14F-4D97-AF65-F5344CB8AC3E}">
        <p14:creationId xmlns:p14="http://schemas.microsoft.com/office/powerpoint/2010/main" val="4092776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4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What I know about the subtrees below me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is only what friends tell me via the </a:t>
            </a:r>
            <a:r>
              <a:rPr lang="en-US" altLang="en-US" sz="2400" i="0" dirty="0">
                <a:solidFill>
                  <a:srgbClr val="F700FA"/>
                </a:solidFill>
              </a:rPr>
              <a:t>post-condition</a:t>
            </a:r>
            <a:r>
              <a:rPr lang="en-US" altLang="en-US" sz="2400" i="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796264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2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 animBg="1"/>
      <p:bldP spid="103" grpId="0" animBg="1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 post-condition for the problem dictates the required answer.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Because my friends have the same post-condition,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will learn this information for each of my subtrees from them.</a:t>
            </a:r>
          </a:p>
        </p:txBody>
      </p:sp>
      <p:sp>
        <p:nvSpPr>
          <p:cNvPr id="99" name="Rounded Rectangular Callout 1">
            <a:extLst>
              <a:ext uri="{FF2B5EF4-FFF2-40B4-BE49-F238E27FC236}">
                <a16:creationId xmlns:a16="http://schemas.microsoft.com/office/drawing/2014/main" id="{E7E30202-FBE0-4CCB-9165-FF528EEE4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0" name="Rounded Rectangular Callout 1">
            <a:extLst>
              <a:ext uri="{FF2B5EF4-FFF2-40B4-BE49-F238E27FC236}">
                <a16:creationId xmlns:a16="http://schemas.microsoft.com/office/drawing/2014/main" id="{0A325C38-F9B8-4EC9-86A0-8D276B3B6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6EDC05C0-EA0E-48AC-AB33-3794596A0CEC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9" name="Line 41">
              <a:extLst>
                <a:ext uri="{FF2B5EF4-FFF2-40B4-BE49-F238E27FC236}">
                  <a16:creationId xmlns:a16="http://schemas.microsoft.com/office/drawing/2014/main" id="{3F5D9401-3DB8-440B-AB74-F29D05D727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Rectangle 97">
              <a:extLst>
                <a:ext uri="{FF2B5EF4-FFF2-40B4-BE49-F238E27FC236}">
                  <a16:creationId xmlns:a16="http://schemas.microsoft.com/office/drawing/2014/main" id="{9C6FE651-4431-43C3-AB7C-6DB46C826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43" name="Rounded Rectangular Callout 1">
            <a:extLst>
              <a:ext uri="{FF2B5EF4-FFF2-40B4-BE49-F238E27FC236}">
                <a16:creationId xmlns:a16="http://schemas.microsoft.com/office/drawing/2014/main" id="{50590B9A-85EC-4A00-8AC1-053599E9E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263677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100" grpId="0" animBg="1"/>
      <p:bldP spid="143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9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b="1">
                <a:solidFill>
                  <a:schemeClr val="tx2"/>
                </a:solidFill>
              </a:rPr>
              <a:t>QUESTION:</a:t>
            </a:r>
            <a:r>
              <a:rPr lang="en-US" altLang="en-US">
                <a:solidFill>
                  <a:schemeClr val="tx2"/>
                </a:solidFill>
              </a:rPr>
              <a:t> </a:t>
            </a:r>
            <a:r>
              <a:rPr lang="en-US" altLang="en-US"/>
              <a:t>Is there an algorithm to add two </a:t>
            </a:r>
            <a:r>
              <a:rPr lang="en-US" altLang="en-US" i="1"/>
              <a:t>n</a:t>
            </a:r>
            <a:r>
              <a:rPr lang="en-US" altLang="en-US"/>
              <a:t>-digit numbers whose time grows sub-linearly in </a:t>
            </a:r>
            <a:r>
              <a:rPr lang="en-US" altLang="en-US" i="1"/>
              <a:t>n</a:t>
            </a:r>
            <a:r>
              <a:rPr lang="en-US" altLang="en-US"/>
              <a:t>?</a:t>
            </a:r>
          </a:p>
          <a:p>
            <a:pPr eaLnBrk="1" hangingPunct="1"/>
            <a:r>
              <a:rPr lang="en-US" altLang="en-US">
                <a:solidFill>
                  <a:srgbClr val="FF0000"/>
                </a:solidFill>
              </a:rPr>
              <a:t>No! </a:t>
            </a:r>
            <a:r>
              <a:rPr lang="en-US" altLang="en-US"/>
              <a:t>You must read the input </a:t>
            </a:r>
            <a:br>
              <a:rPr lang="en-US" altLang="en-US"/>
            </a:br>
            <a:r>
              <a:rPr lang="en-US" altLang="en-US"/>
              <a:t>       to know the answer. </a:t>
            </a:r>
            <a:br>
              <a:rPr lang="en-US" altLang="en-US"/>
            </a:br>
            <a:r>
              <a:rPr lang="en-US" altLang="en-US"/>
              <a:t>       And this takes time </a:t>
            </a:r>
            <a:r>
              <a:rPr lang="en-US" altLang="en-US" i="1"/>
              <a:t>n</a:t>
            </a:r>
            <a:r>
              <a:rPr lang="en-US" altLang="en-US"/>
              <a:t>!</a:t>
            </a:r>
          </a:p>
        </p:txBody>
      </p:sp>
      <p:sp>
        <p:nvSpPr>
          <p:cNvPr id="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/>
              <a:t>How to add 2 </a:t>
            </a:r>
            <a:r>
              <a:rPr lang="en-US" altLang="en-US" sz="3600" i="1"/>
              <a:t>n</a:t>
            </a:r>
            <a:r>
              <a:rPr lang="en-US" altLang="en-US" sz="3600"/>
              <a:t>-digit numbers.</a:t>
            </a:r>
          </a:p>
        </p:txBody>
      </p:sp>
      <p:sp>
        <p:nvSpPr>
          <p:cNvPr id="6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If I need more information about these subtrees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in order for me to solve my required question about my tree,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can get it from my friends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simply having the designer change the post-condition.</a:t>
            </a:r>
          </a:p>
        </p:txBody>
      </p:sp>
      <p:sp>
        <p:nvSpPr>
          <p:cNvPr id="108" name="Rounded Rectangular Callout 1">
            <a:extLst>
              <a:ext uri="{FF2B5EF4-FFF2-40B4-BE49-F238E27FC236}">
                <a16:creationId xmlns:a16="http://schemas.microsoft.com/office/drawing/2014/main" id="{223E0995-8F8C-408B-965A-69B61F931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423" y="3836926"/>
            <a:ext cx="729169" cy="434746"/>
          </a:xfrm>
          <a:prstGeom prst="wedgeRoundRectCallout">
            <a:avLst>
              <a:gd name="adj1" fmla="val -67051"/>
              <a:gd name="adj2" fmla="val -2899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more</a:t>
            </a:r>
          </a:p>
        </p:txBody>
      </p:sp>
      <p:sp>
        <p:nvSpPr>
          <p:cNvPr id="110" name="Rounded Rectangular Callout 1">
            <a:extLst>
              <a:ext uri="{FF2B5EF4-FFF2-40B4-BE49-F238E27FC236}">
                <a16:creationId xmlns:a16="http://schemas.microsoft.com/office/drawing/2014/main" id="{EF8D9DB7-385C-46F3-AE7E-EFCEEC6B0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977" y="3852146"/>
            <a:ext cx="729169" cy="434746"/>
          </a:xfrm>
          <a:prstGeom prst="wedgeRoundRectCallout">
            <a:avLst>
              <a:gd name="adj1" fmla="val 71074"/>
              <a:gd name="adj2" fmla="val -41192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more</a:t>
            </a:r>
          </a:p>
        </p:txBody>
      </p:sp>
      <p:sp>
        <p:nvSpPr>
          <p:cNvPr id="143" name="Rounded Rectangular Callout 1">
            <a:extLst>
              <a:ext uri="{FF2B5EF4-FFF2-40B4-BE49-F238E27FC236}">
                <a16:creationId xmlns:a16="http://schemas.microsoft.com/office/drawing/2014/main" id="{C5584915-8906-4478-913B-126F01830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45" name="Rounded Rectangular Callout 1">
            <a:extLst>
              <a:ext uri="{FF2B5EF4-FFF2-40B4-BE49-F238E27FC236}">
                <a16:creationId xmlns:a16="http://schemas.microsoft.com/office/drawing/2014/main" id="{570929F0-894D-43F7-95F9-3E1A7E34C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46" name="Rounded Rectangular Callout 1">
            <a:extLst>
              <a:ext uri="{FF2B5EF4-FFF2-40B4-BE49-F238E27FC236}">
                <a16:creationId xmlns:a16="http://schemas.microsoft.com/office/drawing/2014/main" id="{718E7C67-4AFD-4B3B-86F5-E4F89E18D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2379200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  <p:bldP spid="110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For example, if what I need to know about my tree</a:t>
            </a:r>
            <a:br>
              <a:rPr lang="en-US" altLang="en-US" sz="2400" i="0" dirty="0"/>
            </a:br>
            <a:r>
              <a:rPr lang="en-US" altLang="en-US" sz="2400" i="0" dirty="0"/>
              <a:t>is whether it is balanced,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might ask each of my friends for the depth of their subtrees.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i="0" dirty="0"/>
          </a:p>
        </p:txBody>
      </p:sp>
      <p:sp>
        <p:nvSpPr>
          <p:cNvPr id="147" name="Rounded Rectangular Callout 1">
            <a:extLst>
              <a:ext uri="{FF2B5EF4-FFF2-40B4-BE49-F238E27FC236}">
                <a16:creationId xmlns:a16="http://schemas.microsoft.com/office/drawing/2014/main" id="{929E4485-7919-4C97-8843-949CFB517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423" y="3836926"/>
            <a:ext cx="729169" cy="434746"/>
          </a:xfrm>
          <a:prstGeom prst="wedgeRoundRectCallout">
            <a:avLst>
              <a:gd name="adj1" fmla="val -67051"/>
              <a:gd name="adj2" fmla="val -2899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148" name="Rounded Rectangular Callout 1">
            <a:extLst>
              <a:ext uri="{FF2B5EF4-FFF2-40B4-BE49-F238E27FC236}">
                <a16:creationId xmlns:a16="http://schemas.microsoft.com/office/drawing/2014/main" id="{5A6A1E89-5F71-4148-BF5B-6D5549935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977" y="3852146"/>
            <a:ext cx="729169" cy="434746"/>
          </a:xfrm>
          <a:prstGeom prst="wedgeRoundRectCallout">
            <a:avLst>
              <a:gd name="adj1" fmla="val 71074"/>
              <a:gd name="adj2" fmla="val -41192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149" name="Rounded Rectangular Callout 1">
            <a:extLst>
              <a:ext uri="{FF2B5EF4-FFF2-40B4-BE49-F238E27FC236}">
                <a16:creationId xmlns:a16="http://schemas.microsoft.com/office/drawing/2014/main" id="{0C5A3947-46A9-431A-BE6E-939FBB4A5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50" name="Rounded Rectangular Callout 1">
            <a:extLst>
              <a:ext uri="{FF2B5EF4-FFF2-40B4-BE49-F238E27FC236}">
                <a16:creationId xmlns:a16="http://schemas.microsoft.com/office/drawing/2014/main" id="{1AD19FDB-0D1D-4018-B063-B7F899F5B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51" name="Rounded Rectangular Callout 1">
            <a:extLst>
              <a:ext uri="{FF2B5EF4-FFF2-40B4-BE49-F238E27FC236}">
                <a16:creationId xmlns:a16="http://schemas.microsoft.com/office/drawing/2014/main" id="{1462D3EA-DD3B-45FD-8C44-5B78F6CC5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71285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 animBg="1"/>
      <p:bldP spid="148" grpId="0" animBg="1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However, if post-conditions changes,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must fill this contract with my boss too.</a:t>
            </a:r>
          </a:p>
        </p:txBody>
      </p:sp>
      <p:sp>
        <p:nvSpPr>
          <p:cNvPr id="110" name="Rounded Rectangular Callout 1">
            <a:extLst>
              <a:ext uri="{FF2B5EF4-FFF2-40B4-BE49-F238E27FC236}">
                <a16:creationId xmlns:a16="http://schemas.microsoft.com/office/drawing/2014/main" id="{05544D66-F24F-4ABC-A508-371409DB5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239" y="101345"/>
            <a:ext cx="863990" cy="434746"/>
          </a:xfrm>
          <a:prstGeom prst="wedgeRoundRectCallout">
            <a:avLst>
              <a:gd name="adj1" fmla="val -37224"/>
              <a:gd name="adj2" fmla="val 83788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depth</a:t>
            </a:r>
          </a:p>
        </p:txBody>
      </p:sp>
      <p:sp>
        <p:nvSpPr>
          <p:cNvPr id="145" name="Rounded Rectangular Callout 1">
            <a:extLst>
              <a:ext uri="{FF2B5EF4-FFF2-40B4-BE49-F238E27FC236}">
                <a16:creationId xmlns:a16="http://schemas.microsoft.com/office/drawing/2014/main" id="{68AB926F-1600-45C0-A360-951220842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  <p:sp>
        <p:nvSpPr>
          <p:cNvPr id="220" name="Line 47">
            <a:extLst>
              <a:ext uri="{FF2B5EF4-FFF2-40B4-BE49-F238E27FC236}">
                <a16:creationId xmlns:a16="http://schemas.microsoft.com/office/drawing/2014/main" id="{76A1E81B-CEAC-4FCA-9B19-B57318E32C57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" name="Line 48">
            <a:extLst>
              <a:ext uri="{FF2B5EF4-FFF2-40B4-BE49-F238E27FC236}">
                <a16:creationId xmlns:a16="http://schemas.microsoft.com/office/drawing/2014/main" id="{6A5D5FED-6003-42BE-ADB8-FA72BDBF08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2" name="Rounded Rectangular Callout 1">
            <a:extLst>
              <a:ext uri="{FF2B5EF4-FFF2-40B4-BE49-F238E27FC236}">
                <a16:creationId xmlns:a16="http://schemas.microsoft.com/office/drawing/2014/main" id="{3C60E06F-8700-4695-B6FD-904036E2E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423" y="3836926"/>
            <a:ext cx="729169" cy="434746"/>
          </a:xfrm>
          <a:prstGeom prst="wedgeRoundRectCallout">
            <a:avLst>
              <a:gd name="adj1" fmla="val -67051"/>
              <a:gd name="adj2" fmla="val -2899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223" name="Rounded Rectangular Callout 1">
            <a:extLst>
              <a:ext uri="{FF2B5EF4-FFF2-40B4-BE49-F238E27FC236}">
                <a16:creationId xmlns:a16="http://schemas.microsoft.com/office/drawing/2014/main" id="{7D423B30-DAD7-42E6-AD3B-B37AD3EDF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977" y="3852146"/>
            <a:ext cx="729169" cy="434746"/>
          </a:xfrm>
          <a:prstGeom prst="wedgeRoundRectCallout">
            <a:avLst>
              <a:gd name="adj1" fmla="val 71074"/>
              <a:gd name="adj2" fmla="val -41192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224" name="Rounded Rectangular Callout 1">
            <a:extLst>
              <a:ext uri="{FF2B5EF4-FFF2-40B4-BE49-F238E27FC236}">
                <a16:creationId xmlns:a16="http://schemas.microsoft.com/office/drawing/2014/main" id="{ABA6C07C-17DA-4C36-B84F-252D8545C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225" name="Rounded Rectangular Callout 1">
            <a:extLst>
              <a:ext uri="{FF2B5EF4-FFF2-40B4-BE49-F238E27FC236}">
                <a16:creationId xmlns:a16="http://schemas.microsoft.com/office/drawing/2014/main" id="{61A84583-07B2-4A9F-BC6A-5BB52CB7A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3995576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In contrast,  suppose you already have a routine </a:t>
            </a:r>
            <a:br>
              <a:rPr lang="en-US" altLang="en-US" sz="2400" i="0" dirty="0"/>
            </a:br>
            <a:r>
              <a:rPr lang="en-US" altLang="en-US" sz="2400" i="0" dirty="0"/>
              <a:t>that finds the max depth of a tree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and you innocently use it to find that of your subtrees.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We will see how the running time of</a:t>
            </a:r>
            <a:br>
              <a:rPr lang="en-US" altLang="en-US" sz="2400" i="0" dirty="0"/>
            </a:br>
            <a:r>
              <a:rPr lang="en-US" altLang="en-US" sz="2400" i="0" dirty="0"/>
              <a:t>your routine may blow up to O(n</a:t>
            </a:r>
            <a:r>
              <a:rPr lang="en-US" altLang="en-US" sz="2400" i="0" baseline="30000" dirty="0"/>
              <a:t>2</a:t>
            </a:r>
            <a:r>
              <a:rPr lang="en-US" altLang="en-US" sz="2400" i="0" dirty="0"/>
              <a:t>).</a:t>
            </a:r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CF4A26F7-5B25-47D2-B410-003713F315CF}"/>
              </a:ext>
            </a:extLst>
          </p:cNvPr>
          <p:cNvGrpSpPr/>
          <p:nvPr/>
        </p:nvGrpSpPr>
        <p:grpSpPr>
          <a:xfrm>
            <a:off x="7946896" y="2550056"/>
            <a:ext cx="1100060" cy="1341264"/>
            <a:chOff x="7946896" y="2550056"/>
            <a:chExt cx="1100060" cy="1341264"/>
          </a:xfrm>
        </p:grpSpPr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54463F77-4E59-4635-A10C-B55D55ED24D9}"/>
                </a:ext>
              </a:extLst>
            </p:cNvPr>
            <p:cNvGrpSpPr/>
            <p:nvPr/>
          </p:nvGrpSpPr>
          <p:grpSpPr>
            <a:xfrm>
              <a:off x="8622005" y="2933521"/>
              <a:ext cx="424951" cy="957799"/>
              <a:chOff x="272335" y="1632307"/>
              <a:chExt cx="424951" cy="957799"/>
            </a:xfrm>
          </p:grpSpPr>
          <p:grpSp>
            <p:nvGrpSpPr>
              <p:cNvPr id="147" name="Group 19">
                <a:extLst>
                  <a:ext uri="{FF2B5EF4-FFF2-40B4-BE49-F238E27FC236}">
                    <a16:creationId xmlns:a16="http://schemas.microsoft.com/office/drawing/2014/main" id="{4CE68A0E-EE0C-4AAC-8F1E-142B3976BC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87773" y="1632307"/>
                <a:ext cx="409513" cy="941958"/>
                <a:chOff x="587" y="528"/>
                <a:chExt cx="1008" cy="2319"/>
              </a:xfrm>
              <a:solidFill>
                <a:srgbClr val="66FF66"/>
              </a:solidFill>
            </p:grpSpPr>
            <p:grpSp>
              <p:nvGrpSpPr>
                <p:cNvPr id="150" name="Group 20">
                  <a:extLst>
                    <a:ext uri="{FF2B5EF4-FFF2-40B4-BE49-F238E27FC236}">
                      <a16:creationId xmlns:a16="http://schemas.microsoft.com/office/drawing/2014/main" id="{FA95E15E-AE13-4A02-B3EE-68A789068D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  <a:grpFill/>
              </p:grpSpPr>
              <p:grpSp>
                <p:nvGrpSpPr>
                  <p:cNvPr id="152" name="Group 21">
                    <a:extLst>
                      <a:ext uri="{FF2B5EF4-FFF2-40B4-BE49-F238E27FC236}">
                        <a16:creationId xmlns:a16="http://schemas.microsoft.com/office/drawing/2014/main" id="{C8CD5BC6-1156-42D8-8F18-FA74E0B1BB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  <a:grpFill/>
                </p:grpSpPr>
                <p:sp>
                  <p:nvSpPr>
                    <p:cNvPr id="159" name="Freeform 22">
                      <a:extLst>
                        <a:ext uri="{FF2B5EF4-FFF2-40B4-BE49-F238E27FC236}">
                          <a16:creationId xmlns:a16="http://schemas.microsoft.com/office/drawing/2014/main" id="{702110C7-B384-4AD0-80F8-B277D55319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0" name="Freeform 23">
                      <a:extLst>
                        <a:ext uri="{FF2B5EF4-FFF2-40B4-BE49-F238E27FC236}">
                          <a16:creationId xmlns:a16="http://schemas.microsoft.com/office/drawing/2014/main" id="{152FC7C5-BAE1-4428-961B-2D43B23541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1" name="Freeform 24">
                      <a:extLst>
                        <a:ext uri="{FF2B5EF4-FFF2-40B4-BE49-F238E27FC236}">
                          <a16:creationId xmlns:a16="http://schemas.microsoft.com/office/drawing/2014/main" id="{F19EFF6A-A81C-4533-82D5-0215E0EFF5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2" name="Freeform 25">
                      <a:extLst>
                        <a:ext uri="{FF2B5EF4-FFF2-40B4-BE49-F238E27FC236}">
                          <a16:creationId xmlns:a16="http://schemas.microsoft.com/office/drawing/2014/main" id="{EBD6357E-A7C8-4533-B2A7-7CD2E0BC15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3" name="Freeform 26">
                      <a:extLst>
                        <a:ext uri="{FF2B5EF4-FFF2-40B4-BE49-F238E27FC236}">
                          <a16:creationId xmlns:a16="http://schemas.microsoft.com/office/drawing/2014/main" id="{94440A10-6FD8-4029-9B56-7FB3B6C7CD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27">
                      <a:extLst>
                        <a:ext uri="{FF2B5EF4-FFF2-40B4-BE49-F238E27FC236}">
                          <a16:creationId xmlns:a16="http://schemas.microsoft.com/office/drawing/2014/main" id="{7C64CB68-FC87-4C49-898E-7E4E51298C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65" name="Group 28">
                      <a:extLst>
                        <a:ext uri="{FF2B5EF4-FFF2-40B4-BE49-F238E27FC236}">
                          <a16:creationId xmlns:a16="http://schemas.microsoft.com/office/drawing/2014/main" id="{B5B6B6A1-FA4B-4E16-852A-41A275F2C7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  <a:grpFill/>
                  </p:grpSpPr>
                  <p:sp>
                    <p:nvSpPr>
                      <p:cNvPr id="166" name="Freeform 29">
                        <a:extLst>
                          <a:ext uri="{FF2B5EF4-FFF2-40B4-BE49-F238E27FC236}">
                            <a16:creationId xmlns:a16="http://schemas.microsoft.com/office/drawing/2014/main" id="{D89BAD54-F6E2-4CE8-A81B-9AEE3EC4F0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67" name="Freeform 30">
                        <a:extLst>
                          <a:ext uri="{FF2B5EF4-FFF2-40B4-BE49-F238E27FC236}">
                            <a16:creationId xmlns:a16="http://schemas.microsoft.com/office/drawing/2014/main" id="{BE076F53-F178-49A8-88AA-2AA1DA690E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68" name="Freeform 31">
                        <a:extLst>
                          <a:ext uri="{FF2B5EF4-FFF2-40B4-BE49-F238E27FC236}">
                            <a16:creationId xmlns:a16="http://schemas.microsoft.com/office/drawing/2014/main" id="{2FBA5012-6A2F-4186-9E6C-A51765F41F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69" name="Freeform 32">
                        <a:extLst>
                          <a:ext uri="{FF2B5EF4-FFF2-40B4-BE49-F238E27FC236}">
                            <a16:creationId xmlns:a16="http://schemas.microsoft.com/office/drawing/2014/main" id="{7C3C0EE3-A328-4965-9CBE-97778AE282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53" name="Group 33">
                    <a:extLst>
                      <a:ext uri="{FF2B5EF4-FFF2-40B4-BE49-F238E27FC236}">
                        <a16:creationId xmlns:a16="http://schemas.microsoft.com/office/drawing/2014/main" id="{11335FDA-0926-402C-85C2-9AD616A6AD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57" name="Oval 34">
                      <a:extLst>
                        <a:ext uri="{FF2B5EF4-FFF2-40B4-BE49-F238E27FC236}">
                          <a16:creationId xmlns:a16="http://schemas.microsoft.com/office/drawing/2014/main" id="{DD0BD412-8A2B-4D1C-BC41-9259C6E0A4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58" name="Oval 35">
                      <a:extLst>
                        <a:ext uri="{FF2B5EF4-FFF2-40B4-BE49-F238E27FC236}">
                          <a16:creationId xmlns:a16="http://schemas.microsoft.com/office/drawing/2014/main" id="{DC262986-1306-46E9-B0CD-AB7C2885865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  <p:grpSp>
                <p:nvGrpSpPr>
                  <p:cNvPr id="154" name="Group 36">
                    <a:extLst>
                      <a:ext uri="{FF2B5EF4-FFF2-40B4-BE49-F238E27FC236}">
                        <a16:creationId xmlns:a16="http://schemas.microsoft.com/office/drawing/2014/main" id="{F8104708-B916-4567-9158-81B1E0D716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55" name="Oval 37">
                      <a:extLst>
                        <a:ext uri="{FF2B5EF4-FFF2-40B4-BE49-F238E27FC236}">
                          <a16:creationId xmlns:a16="http://schemas.microsoft.com/office/drawing/2014/main" id="{27D2D744-A8C7-41D9-9DC8-A6F76AB83C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56" name="Oval 38">
                      <a:extLst>
                        <a:ext uri="{FF2B5EF4-FFF2-40B4-BE49-F238E27FC236}">
                          <a16:creationId xmlns:a16="http://schemas.microsoft.com/office/drawing/2014/main" id="{731E0078-8A2F-4B2D-BBCF-D785E62475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</p:grpSp>
            <p:sp>
              <p:nvSpPr>
                <p:cNvPr id="151" name="Oval 39">
                  <a:extLst>
                    <a:ext uri="{FF2B5EF4-FFF2-40B4-BE49-F238E27FC236}">
                      <a16:creationId xmlns:a16="http://schemas.microsoft.com/office/drawing/2014/main" id="{A2121317-41E9-4CF9-907B-4020071FB8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1pPr>
                  <a:lvl2pPr marL="742950" indent="-28575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2pPr>
                  <a:lvl3pPr marL="11430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3pPr>
                  <a:lvl4pPr marL="16002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4pPr>
                  <a:lvl5pPr marL="20574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9pPr>
                </a:lstStyle>
                <a:p>
                  <a:pPr algn="ctr"/>
                  <a:endParaRPr lang="en-US" altLang="en-US" sz="2400" dirty="0">
                    <a:latin typeface="Arial Rounded MT Bold" pitchFamily="34" charset="0"/>
                  </a:endParaRPr>
                </a:p>
              </p:txBody>
            </p:sp>
          </p:grpSp>
          <p:sp>
            <p:nvSpPr>
              <p:cNvPr id="148" name="Freeform 40">
                <a:extLst>
                  <a:ext uri="{FF2B5EF4-FFF2-40B4-BE49-F238E27FC236}">
                    <a16:creationId xmlns:a16="http://schemas.microsoft.com/office/drawing/2014/main" id="{38718586-0166-41D6-9F1C-F7B39CEA36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398683" y="2437784"/>
                <a:ext cx="181193" cy="152322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49" name="Freeform 41">
                <a:extLst>
                  <a:ext uri="{FF2B5EF4-FFF2-40B4-BE49-F238E27FC236}">
                    <a16:creationId xmlns:a16="http://schemas.microsoft.com/office/drawing/2014/main" id="{3352DA91-363F-46DB-81DE-AF30664337E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72335" y="2379293"/>
                <a:ext cx="190944" cy="129981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6" name="Rounded Rectangular Callout 1">
              <a:extLst>
                <a:ext uri="{FF2B5EF4-FFF2-40B4-BE49-F238E27FC236}">
                  <a16:creationId xmlns:a16="http://schemas.microsoft.com/office/drawing/2014/main" id="{22BCC512-186D-489C-8082-19F0BB0A4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6896" y="2550056"/>
              <a:ext cx="863990" cy="434746"/>
            </a:xfrm>
            <a:prstGeom prst="wedgeRoundRectCallout">
              <a:avLst>
                <a:gd name="adj1" fmla="val 35354"/>
                <a:gd name="adj2" fmla="val 74919"/>
                <a:gd name="adj3" fmla="val 16667"/>
              </a:avLst>
            </a:prstGeom>
            <a:noFill/>
            <a:ln w="25400" algn="ctr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rgbClr val="66FF66"/>
                  </a:solidFill>
                </a:rPr>
                <a:t>depth</a:t>
              </a:r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132AA196-8E4D-4619-B245-DF7DBC828204}"/>
              </a:ext>
            </a:extLst>
          </p:cNvPr>
          <p:cNvGrpSpPr/>
          <p:nvPr/>
        </p:nvGrpSpPr>
        <p:grpSpPr>
          <a:xfrm flipH="1">
            <a:off x="423940" y="2819400"/>
            <a:ext cx="1100060" cy="1341264"/>
            <a:chOff x="7946896" y="2550056"/>
            <a:chExt cx="1100060" cy="1341264"/>
          </a:xfrm>
        </p:grpSpPr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5DF5BC38-4036-4A5A-A300-139824748563}"/>
                </a:ext>
              </a:extLst>
            </p:cNvPr>
            <p:cNvGrpSpPr/>
            <p:nvPr/>
          </p:nvGrpSpPr>
          <p:grpSpPr>
            <a:xfrm>
              <a:off x="8622005" y="2933521"/>
              <a:ext cx="424951" cy="957799"/>
              <a:chOff x="272335" y="1632307"/>
              <a:chExt cx="424951" cy="957799"/>
            </a:xfrm>
          </p:grpSpPr>
          <p:grpSp>
            <p:nvGrpSpPr>
              <p:cNvPr id="173" name="Group 19">
                <a:extLst>
                  <a:ext uri="{FF2B5EF4-FFF2-40B4-BE49-F238E27FC236}">
                    <a16:creationId xmlns:a16="http://schemas.microsoft.com/office/drawing/2014/main" id="{3EC229D4-E768-4B6B-A0C5-25E490DF09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87773" y="1632307"/>
                <a:ext cx="409513" cy="941958"/>
                <a:chOff x="587" y="528"/>
                <a:chExt cx="1008" cy="2319"/>
              </a:xfrm>
              <a:solidFill>
                <a:srgbClr val="66FF66"/>
              </a:solidFill>
            </p:grpSpPr>
            <p:grpSp>
              <p:nvGrpSpPr>
                <p:cNvPr id="176" name="Group 20">
                  <a:extLst>
                    <a:ext uri="{FF2B5EF4-FFF2-40B4-BE49-F238E27FC236}">
                      <a16:creationId xmlns:a16="http://schemas.microsoft.com/office/drawing/2014/main" id="{572B782F-8FC4-49CD-8F06-F732198C62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  <a:grpFill/>
              </p:grpSpPr>
              <p:grpSp>
                <p:nvGrpSpPr>
                  <p:cNvPr id="178" name="Group 21">
                    <a:extLst>
                      <a:ext uri="{FF2B5EF4-FFF2-40B4-BE49-F238E27FC236}">
                        <a16:creationId xmlns:a16="http://schemas.microsoft.com/office/drawing/2014/main" id="{BBF7E374-C3D5-48DD-B761-BF2958DE0D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  <a:grpFill/>
                </p:grpSpPr>
                <p:sp>
                  <p:nvSpPr>
                    <p:cNvPr id="185" name="Freeform 22">
                      <a:extLst>
                        <a:ext uri="{FF2B5EF4-FFF2-40B4-BE49-F238E27FC236}">
                          <a16:creationId xmlns:a16="http://schemas.microsoft.com/office/drawing/2014/main" id="{783EB9A8-4D4F-466D-98DE-FA0841854E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" name="Freeform 23">
                      <a:extLst>
                        <a:ext uri="{FF2B5EF4-FFF2-40B4-BE49-F238E27FC236}">
                          <a16:creationId xmlns:a16="http://schemas.microsoft.com/office/drawing/2014/main" id="{27B75F1C-DBA3-45B8-ADDB-935C25F457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" name="Freeform 24">
                      <a:extLst>
                        <a:ext uri="{FF2B5EF4-FFF2-40B4-BE49-F238E27FC236}">
                          <a16:creationId xmlns:a16="http://schemas.microsoft.com/office/drawing/2014/main" id="{6D47E455-4249-4034-AE6C-2BC3B67B03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" name="Freeform 25">
                      <a:extLst>
                        <a:ext uri="{FF2B5EF4-FFF2-40B4-BE49-F238E27FC236}">
                          <a16:creationId xmlns:a16="http://schemas.microsoft.com/office/drawing/2014/main" id="{5020ADC2-A15C-420C-AB6C-27886DA008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" name="Freeform 26">
                      <a:extLst>
                        <a:ext uri="{FF2B5EF4-FFF2-40B4-BE49-F238E27FC236}">
                          <a16:creationId xmlns:a16="http://schemas.microsoft.com/office/drawing/2014/main" id="{E4316647-4D37-4452-ADCA-9216DCBC39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" name="Freeform 27">
                      <a:extLst>
                        <a:ext uri="{FF2B5EF4-FFF2-40B4-BE49-F238E27FC236}">
                          <a16:creationId xmlns:a16="http://schemas.microsoft.com/office/drawing/2014/main" id="{FC0ACBEC-ED44-46DC-9018-A494B17BBC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91" name="Group 28">
                      <a:extLst>
                        <a:ext uri="{FF2B5EF4-FFF2-40B4-BE49-F238E27FC236}">
                          <a16:creationId xmlns:a16="http://schemas.microsoft.com/office/drawing/2014/main" id="{8F7EDA9C-B8D6-4E3F-BF7E-0D98D0066F5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  <a:grpFill/>
                  </p:grpSpPr>
                  <p:sp>
                    <p:nvSpPr>
                      <p:cNvPr id="192" name="Freeform 29">
                        <a:extLst>
                          <a:ext uri="{FF2B5EF4-FFF2-40B4-BE49-F238E27FC236}">
                            <a16:creationId xmlns:a16="http://schemas.microsoft.com/office/drawing/2014/main" id="{2E946E77-1FB1-4222-A383-D452E232DC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93" name="Freeform 30">
                        <a:extLst>
                          <a:ext uri="{FF2B5EF4-FFF2-40B4-BE49-F238E27FC236}">
                            <a16:creationId xmlns:a16="http://schemas.microsoft.com/office/drawing/2014/main" id="{F7C95538-9A26-4ADB-BBE6-C8133116DA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94" name="Freeform 31">
                        <a:extLst>
                          <a:ext uri="{FF2B5EF4-FFF2-40B4-BE49-F238E27FC236}">
                            <a16:creationId xmlns:a16="http://schemas.microsoft.com/office/drawing/2014/main" id="{2F589E0B-428D-4CCF-A614-61025E299E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95" name="Freeform 32">
                        <a:extLst>
                          <a:ext uri="{FF2B5EF4-FFF2-40B4-BE49-F238E27FC236}">
                            <a16:creationId xmlns:a16="http://schemas.microsoft.com/office/drawing/2014/main" id="{4D307AC6-31C4-488D-AF8F-DE555D84B4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9" name="Group 33">
                    <a:extLst>
                      <a:ext uri="{FF2B5EF4-FFF2-40B4-BE49-F238E27FC236}">
                        <a16:creationId xmlns:a16="http://schemas.microsoft.com/office/drawing/2014/main" id="{D399EA6E-0657-45BC-9778-A0897DEF32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83" name="Oval 34">
                      <a:extLst>
                        <a:ext uri="{FF2B5EF4-FFF2-40B4-BE49-F238E27FC236}">
                          <a16:creationId xmlns:a16="http://schemas.microsoft.com/office/drawing/2014/main" id="{DE812933-2BC8-4D03-B438-52DD646A3C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84" name="Oval 35">
                      <a:extLst>
                        <a:ext uri="{FF2B5EF4-FFF2-40B4-BE49-F238E27FC236}">
                          <a16:creationId xmlns:a16="http://schemas.microsoft.com/office/drawing/2014/main" id="{CA20FC81-ED6F-4778-BA62-4000CFC568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  <p:grpSp>
                <p:nvGrpSpPr>
                  <p:cNvPr id="180" name="Group 36">
                    <a:extLst>
                      <a:ext uri="{FF2B5EF4-FFF2-40B4-BE49-F238E27FC236}">
                        <a16:creationId xmlns:a16="http://schemas.microsoft.com/office/drawing/2014/main" id="{DE24F023-396E-44A0-9BF5-0E18719C2D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81" name="Oval 37">
                      <a:extLst>
                        <a:ext uri="{FF2B5EF4-FFF2-40B4-BE49-F238E27FC236}">
                          <a16:creationId xmlns:a16="http://schemas.microsoft.com/office/drawing/2014/main" id="{243A91C2-4000-45E1-9103-F6CC1FECE6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82" name="Oval 38">
                      <a:extLst>
                        <a:ext uri="{FF2B5EF4-FFF2-40B4-BE49-F238E27FC236}">
                          <a16:creationId xmlns:a16="http://schemas.microsoft.com/office/drawing/2014/main" id="{9C23EAB8-C3FA-4395-9F69-4E772F723CB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</p:grpSp>
            <p:sp>
              <p:nvSpPr>
                <p:cNvPr id="177" name="Oval 39">
                  <a:extLst>
                    <a:ext uri="{FF2B5EF4-FFF2-40B4-BE49-F238E27FC236}">
                      <a16:creationId xmlns:a16="http://schemas.microsoft.com/office/drawing/2014/main" id="{CEC6EB95-4EB8-4066-8322-A97A457B09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1pPr>
                  <a:lvl2pPr marL="742950" indent="-28575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2pPr>
                  <a:lvl3pPr marL="11430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3pPr>
                  <a:lvl4pPr marL="16002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4pPr>
                  <a:lvl5pPr marL="20574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9pPr>
                </a:lstStyle>
                <a:p>
                  <a:pPr algn="ctr"/>
                  <a:endParaRPr lang="en-US" altLang="en-US" sz="2400" dirty="0">
                    <a:latin typeface="Arial Rounded MT Bold" pitchFamily="34" charset="0"/>
                  </a:endParaRPr>
                </a:p>
              </p:txBody>
            </p:sp>
          </p:grpSp>
          <p:sp>
            <p:nvSpPr>
              <p:cNvPr id="174" name="Freeform 40">
                <a:extLst>
                  <a:ext uri="{FF2B5EF4-FFF2-40B4-BE49-F238E27FC236}">
                    <a16:creationId xmlns:a16="http://schemas.microsoft.com/office/drawing/2014/main" id="{BB24F63B-28FF-4B46-92D0-3D1DAADC32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398683" y="2437784"/>
                <a:ext cx="181193" cy="152322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41">
                <a:extLst>
                  <a:ext uri="{FF2B5EF4-FFF2-40B4-BE49-F238E27FC236}">
                    <a16:creationId xmlns:a16="http://schemas.microsoft.com/office/drawing/2014/main" id="{E0C855CD-5D5E-4DAB-9A6E-2AE5FB9EA4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72335" y="2379293"/>
                <a:ext cx="190944" cy="129981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2" name="Rounded Rectangular Callout 1">
              <a:extLst>
                <a:ext uri="{FF2B5EF4-FFF2-40B4-BE49-F238E27FC236}">
                  <a16:creationId xmlns:a16="http://schemas.microsoft.com/office/drawing/2014/main" id="{09368F0B-8323-40A7-A15B-3A7BF6F4F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6896" y="2550056"/>
              <a:ext cx="863990" cy="434746"/>
            </a:xfrm>
            <a:prstGeom prst="wedgeRoundRectCallout">
              <a:avLst>
                <a:gd name="adj1" fmla="val 35354"/>
                <a:gd name="adj2" fmla="val 74919"/>
                <a:gd name="adj3" fmla="val 16667"/>
              </a:avLst>
            </a:prstGeom>
            <a:noFill/>
            <a:ln w="25400" algn="ctr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rgbClr val="66FF66"/>
                  </a:solidFill>
                </a:rPr>
                <a:t>depth</a:t>
              </a:r>
            </a:p>
          </p:txBody>
        </p:sp>
      </p:grpSp>
      <p:sp>
        <p:nvSpPr>
          <p:cNvPr id="197" name="Freeform 56">
            <a:extLst>
              <a:ext uri="{FF2B5EF4-FFF2-40B4-BE49-F238E27FC236}">
                <a16:creationId xmlns:a16="http://schemas.microsoft.com/office/drawing/2014/main" id="{C5E814C6-9AB8-4A94-9382-FEB0FD747700}"/>
              </a:ext>
            </a:extLst>
          </p:cNvPr>
          <p:cNvSpPr>
            <a:spLocks/>
          </p:cNvSpPr>
          <p:nvPr/>
        </p:nvSpPr>
        <p:spPr bwMode="auto">
          <a:xfrm>
            <a:off x="83130" y="3584575"/>
            <a:ext cx="4643438" cy="2359025"/>
          </a:xfrm>
          <a:custGeom>
            <a:avLst/>
            <a:gdLst>
              <a:gd name="T0" fmla="*/ 1449 w 2928"/>
              <a:gd name="T1" fmla="*/ 0 h 1488"/>
              <a:gd name="T2" fmla="*/ 0 w 2928"/>
              <a:gd name="T3" fmla="*/ 1146 h 1488"/>
              <a:gd name="T4" fmla="*/ 288 w 2928"/>
              <a:gd name="T5" fmla="*/ 1434 h 1488"/>
              <a:gd name="T6" fmla="*/ 2511 w 2928"/>
              <a:gd name="T7" fmla="*/ 1434 h 1488"/>
              <a:gd name="T8" fmla="*/ 2847 w 2928"/>
              <a:gd name="T9" fmla="*/ 1077 h 1488"/>
              <a:gd name="T10" fmla="*/ 1449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98" name="Freeform 57">
            <a:extLst>
              <a:ext uri="{FF2B5EF4-FFF2-40B4-BE49-F238E27FC236}">
                <a16:creationId xmlns:a16="http://schemas.microsoft.com/office/drawing/2014/main" id="{8BE1E305-67E1-4B74-B2C8-0B32C56D64AC}"/>
              </a:ext>
            </a:extLst>
          </p:cNvPr>
          <p:cNvSpPr>
            <a:spLocks/>
          </p:cNvSpPr>
          <p:nvPr/>
        </p:nvSpPr>
        <p:spPr bwMode="auto">
          <a:xfrm>
            <a:off x="5230090" y="3456710"/>
            <a:ext cx="3352800" cy="3124200"/>
          </a:xfrm>
          <a:custGeom>
            <a:avLst/>
            <a:gdLst>
              <a:gd name="T0" fmla="*/ 1152 w 2112"/>
              <a:gd name="T1" fmla="*/ 0 h 1968"/>
              <a:gd name="T2" fmla="*/ 0 w 2112"/>
              <a:gd name="T3" fmla="*/ 864 h 1968"/>
              <a:gd name="T4" fmla="*/ 288 w 2112"/>
              <a:gd name="T5" fmla="*/ 1968 h 1968"/>
              <a:gd name="T6" fmla="*/ 2064 w 2112"/>
              <a:gd name="T7" fmla="*/ 1968 h 1968"/>
              <a:gd name="T8" fmla="*/ 2112 w 2112"/>
              <a:gd name="T9" fmla="*/ 432 h 1968"/>
              <a:gd name="T10" fmla="*/ 1152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9" name="Line 47">
            <a:extLst>
              <a:ext uri="{FF2B5EF4-FFF2-40B4-BE49-F238E27FC236}">
                <a16:creationId xmlns:a16="http://schemas.microsoft.com/office/drawing/2014/main" id="{DE2166D5-CAC9-42DA-AA76-54054F2B7E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0" name="Line 48">
            <a:extLst>
              <a:ext uri="{FF2B5EF4-FFF2-40B4-BE49-F238E27FC236}">
                <a16:creationId xmlns:a16="http://schemas.microsoft.com/office/drawing/2014/main" id="{D120F8EF-BD5F-4640-A2F7-BBCE9BB90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" name="Rounded Rectangular Callout 1">
            <a:extLst>
              <a:ext uri="{FF2B5EF4-FFF2-40B4-BE49-F238E27FC236}">
                <a16:creationId xmlns:a16="http://schemas.microsoft.com/office/drawing/2014/main" id="{9B62685E-3BC3-4EDB-A6B6-93FCA2ABC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204" name="Rounded Rectangular Callout 1">
            <a:extLst>
              <a:ext uri="{FF2B5EF4-FFF2-40B4-BE49-F238E27FC236}">
                <a16:creationId xmlns:a16="http://schemas.microsoft.com/office/drawing/2014/main" id="{F98A03F6-E4B3-4F14-A8D1-651DE3EDE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C9ECA659-26C1-4E02-9C3F-A088E70B9712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206" name="Line 41">
              <a:extLst>
                <a:ext uri="{FF2B5EF4-FFF2-40B4-BE49-F238E27FC236}">
                  <a16:creationId xmlns:a16="http://schemas.microsoft.com/office/drawing/2014/main" id="{7388D16E-A043-4E97-A211-75847C1461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Rectangle 97">
              <a:extLst>
                <a:ext uri="{FF2B5EF4-FFF2-40B4-BE49-F238E27FC236}">
                  <a16:creationId xmlns:a16="http://schemas.microsoft.com/office/drawing/2014/main" id="{33842032-F0F2-4DF5-920E-2F9DC1667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208" name="Rounded Rectangular Callout 1">
            <a:extLst>
              <a:ext uri="{FF2B5EF4-FFF2-40B4-BE49-F238E27FC236}">
                <a16:creationId xmlns:a16="http://schemas.microsoft.com/office/drawing/2014/main" id="{FB1558EC-34BD-402C-89E6-C368737E7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38728677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" grpId="0" animBg="1"/>
      <p:bldP spid="198" grpId="0" animBg="1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3715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3716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3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3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3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3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3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3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3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3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3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3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3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3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3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3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3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3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3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3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3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3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3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3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3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3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3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3717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3276600" y="4568825"/>
            <a:ext cx="1666875" cy="1527175"/>
            <a:chOff x="2064" y="2878"/>
            <a:chExt cx="1050" cy="962"/>
          </a:xfrm>
        </p:grpSpPr>
        <p:sp>
          <p:nvSpPr>
            <p:cNvPr id="243721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3722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43723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43725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43733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4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5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6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7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8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3726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3727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3728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29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30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31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32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43724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</p:grpSp>
      <p:sp>
        <p:nvSpPr>
          <p:cNvPr id="163913" name="Text Box 73"/>
          <p:cNvSpPr txBox="1">
            <a:spLocks noChangeArrowheads="1"/>
          </p:cNvSpPr>
          <p:nvPr/>
        </p:nvSpPr>
        <p:spPr bwMode="auto">
          <a:xfrm>
            <a:off x="2193925" y="6191250"/>
            <a:ext cx="2443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Are we done?</a:t>
            </a:r>
          </a:p>
        </p:txBody>
      </p:sp>
      <p:sp>
        <p:nvSpPr>
          <p:cNvPr id="243720" name="Rectangle 73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37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37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39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39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15" grpId="0"/>
      <p:bldP spid="243717" grpId="0"/>
      <p:bldP spid="163913" grpId="0" autoUpdateAnimBg="0"/>
      <p:bldP spid="243720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4739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4740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4760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4806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7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4761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4804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5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4762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4802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3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4763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4800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1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4764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4798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9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4765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4796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7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4766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4794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5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4767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4792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3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4768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4790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1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4769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4788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89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4770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4786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87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4771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4784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85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4772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3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4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5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6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7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8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9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0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1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2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3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4741" name="Text Box 59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44742" name="Group 61"/>
          <p:cNvGrpSpPr>
            <a:grpSpLocks/>
          </p:cNvGrpSpPr>
          <p:nvPr/>
        </p:nvGrpSpPr>
        <p:grpSpPr bwMode="auto">
          <a:xfrm flipH="1">
            <a:off x="4038600" y="4568825"/>
            <a:ext cx="381000" cy="993775"/>
            <a:chOff x="2308" y="1513"/>
            <a:chExt cx="1162" cy="2570"/>
          </a:xfrm>
        </p:grpSpPr>
        <p:grpSp>
          <p:nvGrpSpPr>
            <p:cNvPr id="244746" name="Group 62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4754" name="Freeform 63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5" name="Freeform 64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6" name="Freeform 65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7" name="Freeform 66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8" name="Freeform 67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9" name="Freeform 68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4747" name="Freeform 69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48" name="Freeform 70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49" name="Oval 71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0" name="Oval 72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1" name="Oval 73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2" name="Oval 74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3" name="Oval 75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4743" name="Text Box 78"/>
          <p:cNvSpPr txBox="1">
            <a:spLocks noChangeArrowheads="1"/>
          </p:cNvSpPr>
          <p:nvPr/>
        </p:nvSpPr>
        <p:spPr bwMode="auto">
          <a:xfrm>
            <a:off x="3216275" y="6191250"/>
            <a:ext cx="365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sp>
        <p:nvSpPr>
          <p:cNvPr id="244744" name="Freeform 79"/>
          <p:cNvSpPr>
            <a:spLocks/>
          </p:cNvSpPr>
          <p:nvPr/>
        </p:nvSpPr>
        <p:spPr bwMode="auto">
          <a:xfrm>
            <a:off x="2819400" y="4419600"/>
            <a:ext cx="1828800" cy="1752600"/>
          </a:xfrm>
          <a:custGeom>
            <a:avLst/>
            <a:gdLst>
              <a:gd name="T0" fmla="*/ 2147483647 w 1152"/>
              <a:gd name="T1" fmla="*/ 0 h 1104"/>
              <a:gd name="T2" fmla="*/ 0 w 1152"/>
              <a:gd name="T3" fmla="*/ 2147483647 h 1104"/>
              <a:gd name="T4" fmla="*/ 2147483647 w 1152"/>
              <a:gd name="T5" fmla="*/ 2147483647 h 1104"/>
              <a:gd name="T6" fmla="*/ 2147483647 w 1152"/>
              <a:gd name="T7" fmla="*/ 2147483647 h 1104"/>
              <a:gd name="T8" fmla="*/ 2147483647 w 1152"/>
              <a:gd name="T9" fmla="*/ 0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1104"/>
              <a:gd name="T17" fmla="*/ 1152 w 1152"/>
              <a:gd name="T18" fmla="*/ 1104 h 11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1104">
                <a:moveTo>
                  <a:pt x="432" y="0"/>
                </a:moveTo>
                <a:lnTo>
                  <a:pt x="0" y="432"/>
                </a:lnTo>
                <a:lnTo>
                  <a:pt x="528" y="1104"/>
                </a:lnTo>
                <a:lnTo>
                  <a:pt x="1152" y="768"/>
                </a:lnTo>
                <a:lnTo>
                  <a:pt x="43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45" name="Rectangle 70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5763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576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579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583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579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583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579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583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579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583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579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582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579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582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579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582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579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582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579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582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580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581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580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581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1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580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581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1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580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765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45766" name="Group 54"/>
          <p:cNvGrpSpPr>
            <a:grpSpLocks/>
          </p:cNvGrpSpPr>
          <p:nvPr/>
        </p:nvGrpSpPr>
        <p:grpSpPr bwMode="auto">
          <a:xfrm>
            <a:off x="2447925" y="4568825"/>
            <a:ext cx="1666875" cy="1527175"/>
            <a:chOff x="2064" y="2878"/>
            <a:chExt cx="1050" cy="962"/>
          </a:xfrm>
        </p:grpSpPr>
        <p:sp>
          <p:nvSpPr>
            <p:cNvPr id="245773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5774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45775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45777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45785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6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7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8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9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90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5778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79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0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1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2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3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4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45776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</p:grpSp>
      <p:sp>
        <p:nvSpPr>
          <p:cNvPr id="245767" name="Text Box 74"/>
          <p:cNvSpPr txBox="1">
            <a:spLocks noChangeArrowheads="1"/>
          </p:cNvSpPr>
          <p:nvPr/>
        </p:nvSpPr>
        <p:spPr bwMode="auto">
          <a:xfrm>
            <a:off x="2193925" y="6191250"/>
            <a:ext cx="29416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Better base case!</a:t>
            </a:r>
          </a:p>
        </p:txBody>
      </p:sp>
      <p:sp>
        <p:nvSpPr>
          <p:cNvPr id="245768" name="Line 75"/>
          <p:cNvSpPr>
            <a:spLocks noChangeShapeType="1"/>
          </p:cNvSpPr>
          <p:nvPr/>
        </p:nvSpPr>
        <p:spPr bwMode="auto">
          <a:xfrm flipH="1">
            <a:off x="3125788" y="5108575"/>
            <a:ext cx="73025" cy="73025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5769" name="Group 76"/>
          <p:cNvGrpSpPr>
            <a:grpSpLocks/>
          </p:cNvGrpSpPr>
          <p:nvPr/>
        </p:nvGrpSpPr>
        <p:grpSpPr bwMode="auto">
          <a:xfrm>
            <a:off x="2971800" y="5410200"/>
            <a:ext cx="152400" cy="304800"/>
            <a:chOff x="1776" y="3408"/>
            <a:chExt cx="96" cy="192"/>
          </a:xfrm>
        </p:grpSpPr>
        <p:sp>
          <p:nvSpPr>
            <p:cNvPr id="245771" name="Oval 7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5772" name="Line 7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770" name="Rectangle 77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6787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678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681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685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681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685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681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685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681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685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681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684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681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684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681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684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681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684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681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684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682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683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682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683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3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682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683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3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682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6789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301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 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46790" name="Group 54"/>
          <p:cNvGrpSpPr>
            <a:grpSpLocks/>
          </p:cNvGrpSpPr>
          <p:nvPr/>
        </p:nvGrpSpPr>
        <p:grpSpPr bwMode="auto">
          <a:xfrm>
            <a:off x="3276600" y="4568825"/>
            <a:ext cx="1666875" cy="1527175"/>
            <a:chOff x="2064" y="2878"/>
            <a:chExt cx="1050" cy="962"/>
          </a:xfrm>
        </p:grpSpPr>
        <p:sp>
          <p:nvSpPr>
            <p:cNvPr id="246793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794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46795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46797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46805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6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7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8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9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10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6798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799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800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1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2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3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4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46796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</p:grpSp>
      <p:sp>
        <p:nvSpPr>
          <p:cNvPr id="246791" name="Text Box 73"/>
          <p:cNvSpPr txBox="1">
            <a:spLocks noChangeArrowheads="1"/>
          </p:cNvSpPr>
          <p:nvPr/>
        </p:nvSpPr>
        <p:spPr bwMode="auto">
          <a:xfrm>
            <a:off x="1447800" y="6191250"/>
            <a:ext cx="6286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Does this still need to be a base case?</a:t>
            </a:r>
          </a:p>
        </p:txBody>
      </p:sp>
      <p:sp>
        <p:nvSpPr>
          <p:cNvPr id="246792" name="Rectangle 73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781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7858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7904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905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7859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7902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903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7860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7900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901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7861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7898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9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7862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7896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7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7863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7894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5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7864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7892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3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7865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7890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1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7866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7888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9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7867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7886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7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7868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7884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5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7869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7882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3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7870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1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2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3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4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5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6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7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8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9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0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1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7812" name="Freeform 55"/>
          <p:cNvSpPr>
            <a:spLocks/>
          </p:cNvSpPr>
          <p:nvPr/>
        </p:nvSpPr>
        <p:spPr bwMode="auto">
          <a:xfrm>
            <a:off x="3895725" y="56388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7813" name="Group 57"/>
          <p:cNvGrpSpPr>
            <a:grpSpLocks/>
          </p:cNvGrpSpPr>
          <p:nvPr/>
        </p:nvGrpSpPr>
        <p:grpSpPr bwMode="auto">
          <a:xfrm flipH="1">
            <a:off x="4657725" y="5102225"/>
            <a:ext cx="381000" cy="993775"/>
            <a:chOff x="2308" y="1513"/>
            <a:chExt cx="1162" cy="2570"/>
          </a:xfrm>
        </p:grpSpPr>
        <p:grpSp>
          <p:nvGrpSpPr>
            <p:cNvPr id="247844" name="Group 5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7852" name="Freeform 5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3" name="Freeform 6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4" name="Freeform 6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5" name="Freeform 6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6" name="Freeform 6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7" name="Freeform 6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7845" name="Freeform 6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6" name="Freeform 6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7" name="Oval 6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48" name="Oval 6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49" name="Oval 6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50" name="Oval 7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51" name="Oval 7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7814" name="Text Box 72"/>
          <p:cNvSpPr txBox="1">
            <a:spLocks noChangeArrowheads="1"/>
          </p:cNvSpPr>
          <p:nvPr/>
        </p:nvSpPr>
        <p:spPr bwMode="auto">
          <a:xfrm>
            <a:off x="4343400" y="51212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7815" name="Freeform 77"/>
          <p:cNvSpPr>
            <a:spLocks/>
          </p:cNvSpPr>
          <p:nvPr/>
        </p:nvSpPr>
        <p:spPr bwMode="auto">
          <a:xfrm>
            <a:off x="2371725" y="57150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7816" name="Group 79"/>
          <p:cNvGrpSpPr>
            <a:grpSpLocks/>
          </p:cNvGrpSpPr>
          <p:nvPr/>
        </p:nvGrpSpPr>
        <p:grpSpPr bwMode="auto">
          <a:xfrm flipH="1">
            <a:off x="3133725" y="5178425"/>
            <a:ext cx="381000" cy="993775"/>
            <a:chOff x="2308" y="1513"/>
            <a:chExt cx="1162" cy="2570"/>
          </a:xfrm>
        </p:grpSpPr>
        <p:grpSp>
          <p:nvGrpSpPr>
            <p:cNvPr id="247830" name="Group 80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7838" name="Freeform 81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39" name="Freeform 82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0" name="Freeform 83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1" name="Freeform 84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2" name="Freeform 85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3" name="Freeform 86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7831" name="Freeform 87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2" name="Freeform 88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3" name="Oval 89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4" name="Oval 90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5" name="Oval 91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6" name="Oval 92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7" name="Oval 93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7817" name="Text Box 94"/>
          <p:cNvSpPr txBox="1">
            <a:spLocks noChangeArrowheads="1"/>
          </p:cNvSpPr>
          <p:nvPr/>
        </p:nvSpPr>
        <p:spPr bwMode="auto">
          <a:xfrm>
            <a:off x="2736850" y="51974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7818" name="Text Box 97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</a:p>
        </p:txBody>
      </p:sp>
      <p:sp>
        <p:nvSpPr>
          <p:cNvPr id="247819" name="Text Box 98"/>
          <p:cNvSpPr txBox="1">
            <a:spLocks noChangeArrowheads="1"/>
          </p:cNvSpPr>
          <p:nvPr/>
        </p:nvSpPr>
        <p:spPr bwMode="auto">
          <a:xfrm>
            <a:off x="1584325" y="1466850"/>
            <a:ext cx="66929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number on left  + number on right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olidFill>
                  <a:srgbClr val="FF99FF"/>
                </a:solidFill>
              </a:rPr>
              <a:t>0</a:t>
            </a:r>
            <a:r>
              <a:rPr lang="en-US" altLang="en-US" i="0"/>
              <a:t> + </a:t>
            </a:r>
            <a:r>
              <a:rPr lang="en-US" altLang="en-US" i="0">
                <a:solidFill>
                  <a:srgbClr val="FF99FF"/>
                </a:solidFill>
              </a:rPr>
              <a:t>0</a:t>
            </a:r>
            <a:r>
              <a:rPr lang="en-US" altLang="en-US" i="0"/>
              <a:t> + 1 = </a:t>
            </a:r>
            <a:r>
              <a:rPr lang="en-US" altLang="en-US" i="0">
                <a:solidFill>
                  <a:srgbClr val="FF99FF"/>
                </a:solidFill>
              </a:rPr>
              <a:t>1</a:t>
            </a:r>
          </a:p>
        </p:txBody>
      </p:sp>
      <p:sp>
        <p:nvSpPr>
          <p:cNvPr id="247820" name="Text Box 99"/>
          <p:cNvSpPr txBox="1">
            <a:spLocks noChangeArrowheads="1"/>
          </p:cNvSpPr>
          <p:nvPr/>
        </p:nvSpPr>
        <p:spPr bwMode="auto">
          <a:xfrm>
            <a:off x="1279525" y="6019800"/>
            <a:ext cx="815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No!</a:t>
            </a:r>
          </a:p>
        </p:txBody>
      </p:sp>
      <p:sp>
        <p:nvSpPr>
          <p:cNvPr id="247821" name="Line 100"/>
          <p:cNvSpPr>
            <a:spLocks noChangeShapeType="1"/>
          </p:cNvSpPr>
          <p:nvPr/>
        </p:nvSpPr>
        <p:spPr bwMode="auto">
          <a:xfrm flipH="1">
            <a:off x="3352800" y="5715000"/>
            <a:ext cx="3048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7822" name="Line 101"/>
          <p:cNvSpPr>
            <a:spLocks noChangeShapeType="1"/>
          </p:cNvSpPr>
          <p:nvPr/>
        </p:nvSpPr>
        <p:spPr bwMode="auto">
          <a:xfrm>
            <a:off x="4038600" y="5715000"/>
            <a:ext cx="152400" cy="1524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7823" name="Group 102"/>
          <p:cNvGrpSpPr>
            <a:grpSpLocks/>
          </p:cNvGrpSpPr>
          <p:nvPr/>
        </p:nvGrpSpPr>
        <p:grpSpPr bwMode="auto">
          <a:xfrm>
            <a:off x="2895600" y="6019800"/>
            <a:ext cx="152400" cy="304800"/>
            <a:chOff x="1776" y="3408"/>
            <a:chExt cx="96" cy="192"/>
          </a:xfrm>
        </p:grpSpPr>
        <p:sp>
          <p:nvSpPr>
            <p:cNvPr id="247828" name="Oval 103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29" name="Line 104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7824" name="Group 105"/>
          <p:cNvGrpSpPr>
            <a:grpSpLocks/>
          </p:cNvGrpSpPr>
          <p:nvPr/>
        </p:nvGrpSpPr>
        <p:grpSpPr bwMode="auto">
          <a:xfrm>
            <a:off x="4419600" y="5943600"/>
            <a:ext cx="152400" cy="304800"/>
            <a:chOff x="1776" y="3408"/>
            <a:chExt cx="96" cy="192"/>
          </a:xfrm>
        </p:grpSpPr>
        <p:sp>
          <p:nvSpPr>
            <p:cNvPr id="247826" name="Oval 106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27" name="Line 107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7825" name="Rectangle 96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8835" name="Group 3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8880" name="Group 4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8926" name="Oval 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7" name="Rectangle 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8881" name="Group 7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8924" name="Oval 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5" name="Rectangle 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8882" name="Group 10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8922" name="Oval 1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3" name="Rectangle 1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8883" name="Group 13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8920" name="Oval 1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1" name="Rectangle 1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8884" name="Group 16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8918" name="Oval 1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9" name="Rectangle 1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8885" name="Group 19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8916" name="Oval 2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7" name="Rectangle 2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8886" name="Group 22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8914" name="Oval 2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5" name="Rectangle 2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8887" name="Group 25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8912" name="Oval 2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3" name="Rectangle 2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8888" name="Group 28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8910" name="Oval 2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1" name="Rectangle 3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8889" name="Group 31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8908" name="Oval 3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09" name="Rectangle 3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8890" name="Group 34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8906" name="Oval 3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07" name="Rectangle 3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8891" name="Group 37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8904" name="Oval 3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05" name="Rectangle 3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8892" name="Line 40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3" name="Line 41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4" name="Line 42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5" name="Line 43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6" name="Line 44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7" name="Line 45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8" name="Line 46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9" name="Line 47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0" name="Line 48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1" name="Line 49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2" name="Line 50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3" name="Line 51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8836" name="Freeform 52"/>
          <p:cNvSpPr>
            <a:spLocks/>
          </p:cNvSpPr>
          <p:nvPr/>
        </p:nvSpPr>
        <p:spPr bwMode="auto">
          <a:xfrm>
            <a:off x="3895725" y="56388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8837" name="Group 53"/>
          <p:cNvGrpSpPr>
            <a:grpSpLocks/>
          </p:cNvGrpSpPr>
          <p:nvPr/>
        </p:nvGrpSpPr>
        <p:grpSpPr bwMode="auto">
          <a:xfrm flipH="1">
            <a:off x="4657725" y="5102225"/>
            <a:ext cx="381000" cy="993775"/>
            <a:chOff x="2308" y="1513"/>
            <a:chExt cx="1162" cy="2570"/>
          </a:xfrm>
        </p:grpSpPr>
        <p:grpSp>
          <p:nvGrpSpPr>
            <p:cNvPr id="248866" name="Group 5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8874" name="Freeform 5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5" name="Freeform 5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6" name="Freeform 5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7" name="Freeform 5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8" name="Freeform 5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9" name="Freeform 6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8867" name="Freeform 6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8" name="Freeform 6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9" name="Oval 6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0" name="Oval 6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1" name="Oval 6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2" name="Oval 6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3" name="Oval 6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8838" name="Text Box 68"/>
          <p:cNvSpPr txBox="1">
            <a:spLocks noChangeArrowheads="1"/>
          </p:cNvSpPr>
          <p:nvPr/>
        </p:nvSpPr>
        <p:spPr bwMode="auto">
          <a:xfrm>
            <a:off x="4343400" y="51212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8839" name="Freeform 69"/>
          <p:cNvSpPr>
            <a:spLocks/>
          </p:cNvSpPr>
          <p:nvPr/>
        </p:nvSpPr>
        <p:spPr bwMode="auto">
          <a:xfrm>
            <a:off x="2371725" y="57150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8840" name="Group 70"/>
          <p:cNvGrpSpPr>
            <a:grpSpLocks/>
          </p:cNvGrpSpPr>
          <p:nvPr/>
        </p:nvGrpSpPr>
        <p:grpSpPr bwMode="auto">
          <a:xfrm flipH="1">
            <a:off x="3133725" y="5178425"/>
            <a:ext cx="381000" cy="993775"/>
            <a:chOff x="2308" y="1513"/>
            <a:chExt cx="1162" cy="2570"/>
          </a:xfrm>
        </p:grpSpPr>
        <p:grpSp>
          <p:nvGrpSpPr>
            <p:cNvPr id="248852" name="Group 71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8860" name="Freeform 72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1" name="Freeform 73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2" name="Freeform 74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3" name="Freeform 75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4" name="Freeform 76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5" name="Freeform 77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8853" name="Freeform 78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4" name="Freeform 79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5" name="Oval 80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6" name="Oval 81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7" name="Oval 82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8" name="Oval 83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9" name="Oval 84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8841" name="Text Box 85"/>
          <p:cNvSpPr txBox="1">
            <a:spLocks noChangeArrowheads="1"/>
          </p:cNvSpPr>
          <p:nvPr/>
        </p:nvSpPr>
        <p:spPr bwMode="auto">
          <a:xfrm>
            <a:off x="2736850" y="51974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8842" name="Text Box 86"/>
          <p:cNvSpPr txBox="1">
            <a:spLocks noChangeArrowheads="1"/>
          </p:cNvSpPr>
          <p:nvPr/>
        </p:nvSpPr>
        <p:spPr bwMode="auto">
          <a:xfrm>
            <a:off x="2057400" y="1143000"/>
            <a:ext cx="50657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Most programmers don’t use </a:t>
            </a:r>
            <a:br>
              <a:rPr lang="en-US" altLang="en-US" i="0"/>
            </a:br>
            <a:r>
              <a:rPr lang="en-US" altLang="en-US" i="0"/>
              <a:t>the empty tree as a base case. </a:t>
            </a:r>
            <a:br>
              <a:rPr lang="en-US" altLang="en-US" i="0"/>
            </a:br>
            <a:r>
              <a:rPr lang="en-US" altLang="en-US" i="0"/>
              <a:t>This causes a lot more work.</a:t>
            </a:r>
          </a:p>
        </p:txBody>
      </p:sp>
      <p:grpSp>
        <p:nvGrpSpPr>
          <p:cNvPr id="248843" name="Group 87"/>
          <p:cNvGrpSpPr>
            <a:grpSpLocks/>
          </p:cNvGrpSpPr>
          <p:nvPr/>
        </p:nvGrpSpPr>
        <p:grpSpPr bwMode="auto">
          <a:xfrm>
            <a:off x="2895600" y="6019800"/>
            <a:ext cx="152400" cy="304800"/>
            <a:chOff x="1776" y="3408"/>
            <a:chExt cx="96" cy="192"/>
          </a:xfrm>
        </p:grpSpPr>
        <p:sp>
          <p:nvSpPr>
            <p:cNvPr id="248850" name="Oval 88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1" name="Line 89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8844" name="Group 90"/>
          <p:cNvGrpSpPr>
            <a:grpSpLocks/>
          </p:cNvGrpSpPr>
          <p:nvPr/>
        </p:nvGrpSpPr>
        <p:grpSpPr bwMode="auto">
          <a:xfrm>
            <a:off x="4419600" y="5943600"/>
            <a:ext cx="152400" cy="304800"/>
            <a:chOff x="1776" y="3408"/>
            <a:chExt cx="96" cy="192"/>
          </a:xfrm>
        </p:grpSpPr>
        <p:sp>
          <p:nvSpPr>
            <p:cNvPr id="248848" name="Oval 91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49" name="Line 92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8845" name="Line 93"/>
          <p:cNvSpPr>
            <a:spLocks noChangeShapeType="1"/>
          </p:cNvSpPr>
          <p:nvPr/>
        </p:nvSpPr>
        <p:spPr bwMode="auto">
          <a:xfrm flipH="1">
            <a:off x="3352800" y="5715000"/>
            <a:ext cx="3048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46" name="Line 94"/>
          <p:cNvSpPr>
            <a:spLocks noChangeShapeType="1"/>
          </p:cNvSpPr>
          <p:nvPr/>
        </p:nvSpPr>
        <p:spPr bwMode="auto">
          <a:xfrm>
            <a:off x="4038600" y="5715000"/>
            <a:ext cx="152400" cy="1524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47" name="Rectangle 94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AutoShape 2"/>
          <p:cNvSpPr>
            <a:spLocks noChangeArrowheads="1"/>
          </p:cNvSpPr>
          <p:nvPr/>
        </p:nvSpPr>
        <p:spPr bwMode="auto">
          <a:xfrm>
            <a:off x="533400" y="2057400"/>
            <a:ext cx="6843713" cy="2914650"/>
          </a:xfrm>
          <a:prstGeom prst="wedgeRoundRectCallout">
            <a:avLst>
              <a:gd name="adj1" fmla="val 55324"/>
              <a:gd name="adj2" fmla="val 11412"/>
              <a:gd name="adj3" fmla="val 16667"/>
            </a:avLst>
          </a:prstGeom>
          <a:solidFill>
            <a:srgbClr val="9966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So </a:t>
            </a:r>
            <a:r>
              <a:rPr lang="en-US" altLang="en-US" sz="2800" b="1"/>
              <a:t>any algorithm</a:t>
            </a:r>
            <a:r>
              <a:rPr lang="en-US" altLang="en-US" sz="2800" i="0"/>
              <a:t> for addition must use time at least linear in the size of the numbers.</a:t>
            </a:r>
          </a:p>
          <a:p>
            <a:pPr algn="ctr">
              <a:spcBef>
                <a:spcPct val="0"/>
              </a:spcBef>
              <a:buFontTx/>
              <a:buNone/>
            </a:pPr>
            <a:endParaRPr lang="en-US" altLang="en-US" sz="2800" i="0"/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Grade school addition is essentially as good as it can be.</a:t>
            </a:r>
          </a:p>
        </p:txBody>
      </p:sp>
      <p:grpSp>
        <p:nvGrpSpPr>
          <p:cNvPr id="20483" name="Group 3"/>
          <p:cNvGrpSpPr>
            <a:grpSpLocks/>
          </p:cNvGrpSpPr>
          <p:nvPr/>
        </p:nvGrpSpPr>
        <p:grpSpPr bwMode="auto">
          <a:xfrm flipH="1">
            <a:off x="7483475" y="3119438"/>
            <a:ext cx="1660525" cy="3743325"/>
            <a:chOff x="864" y="465"/>
            <a:chExt cx="1046" cy="2358"/>
          </a:xfrm>
        </p:grpSpPr>
        <p:grpSp>
          <p:nvGrpSpPr>
            <p:cNvPr id="20486" name="Group 4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20489" name="Group 5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20491" name="Group 6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20498" name="Freeform 7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99" name="Freeform 8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00" name="Freeform 9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01" name="Freeform 10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02" name="Freeform 11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03" name="Freeform 12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0504" name="Group 13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20505" name="Freeform 14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506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507" name="Freeform 16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508" name="Freeform 17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20492" name="Group 18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20496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0497" name="Oval 20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20493" name="Group 21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20494" name="Oval 22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0495" name="Oval 23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20490" name="Oval 24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0487" name="Freeform 25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8" name="Freeform 26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" name="Rectangle 2"/>
          <p:cNvSpPr txBox="1">
            <a:spLocks noChangeArrowheads="1"/>
          </p:cNvSpPr>
          <p:nvPr/>
        </p:nvSpPr>
        <p:spPr>
          <a:xfrm>
            <a:off x="685800" y="6096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altLang="en-US" sz="3600" i="0" kern="0" dirty="0"/>
              <a:t>How to add 2 </a:t>
            </a:r>
            <a:r>
              <a:rPr lang="en-US" altLang="en-US" sz="3600" kern="0" dirty="0"/>
              <a:t>n</a:t>
            </a:r>
            <a:r>
              <a:rPr lang="en-US" altLang="en-US" sz="3600" i="0" kern="0" dirty="0"/>
              <a:t>-digit numbers.</a:t>
            </a:r>
          </a:p>
        </p:txBody>
      </p:sp>
      <p:sp>
        <p:nvSpPr>
          <p:cNvPr id="28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06" grpId="0" animBg="1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49859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143000"/>
            <a:ext cx="8686800" cy="5222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9860" name="Rectangle 3"/>
          <p:cNvSpPr>
            <a:spLocks noChangeArrowheads="1"/>
          </p:cNvSpPr>
          <p:nvPr/>
        </p:nvSpPr>
        <p:spPr bwMode="auto">
          <a:xfrm>
            <a:off x="7551738" y="228600"/>
            <a:ext cx="11001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(code)</a:t>
            </a: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50883" name="Group 4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51050" name="Oval 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51" name="Rectangle 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0884" name="Freeform 40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85" name="Freeform 46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0886" name="Group 52"/>
          <p:cNvGrpSpPr>
            <a:grpSpLocks/>
          </p:cNvGrpSpPr>
          <p:nvPr/>
        </p:nvGrpSpPr>
        <p:grpSpPr bwMode="auto">
          <a:xfrm>
            <a:off x="8077200" y="2514600"/>
            <a:ext cx="152400" cy="304800"/>
            <a:chOff x="1776" y="3408"/>
            <a:chExt cx="96" cy="192"/>
          </a:xfrm>
        </p:grpSpPr>
        <p:sp>
          <p:nvSpPr>
            <p:cNvPr id="251048" name="Oval 53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49" name="Line 54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0887" name="Text Box 55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grpSp>
        <p:nvGrpSpPr>
          <p:cNvPr id="250888" name="Group 58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51046" name="Freeform 5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7" name="Text Box 5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0889" name="Group 59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51044" name="Freeform 60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5" name="Text Box 61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0890" name="Group 62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51042" name="Oval 6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43" name="Rectangle 6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0891" name="Freeform 65"/>
          <p:cNvSpPr>
            <a:spLocks/>
          </p:cNvSpPr>
          <p:nvPr/>
        </p:nvSpPr>
        <p:spPr bwMode="auto">
          <a:xfrm>
            <a:off x="5819775" y="20304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92" name="Freeform 66"/>
          <p:cNvSpPr>
            <a:spLocks/>
          </p:cNvSpPr>
          <p:nvPr/>
        </p:nvSpPr>
        <p:spPr bwMode="auto">
          <a:xfrm>
            <a:off x="7173913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0893" name="Group 67"/>
          <p:cNvGrpSpPr>
            <a:grpSpLocks/>
          </p:cNvGrpSpPr>
          <p:nvPr/>
        </p:nvGrpSpPr>
        <p:grpSpPr bwMode="auto">
          <a:xfrm>
            <a:off x="4964113" y="2460625"/>
            <a:ext cx="1741487" cy="1398588"/>
            <a:chOff x="1927" y="2400"/>
            <a:chExt cx="1097" cy="881"/>
          </a:xfrm>
        </p:grpSpPr>
        <p:sp>
          <p:nvSpPr>
            <p:cNvPr id="251040" name="Freeform 68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1" name="Text Box 69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0894" name="Group 73"/>
          <p:cNvGrpSpPr>
            <a:grpSpLocks/>
          </p:cNvGrpSpPr>
          <p:nvPr/>
        </p:nvGrpSpPr>
        <p:grpSpPr bwMode="auto">
          <a:xfrm>
            <a:off x="1295400" y="5410200"/>
            <a:ext cx="152400" cy="304800"/>
            <a:chOff x="1776" y="3408"/>
            <a:chExt cx="96" cy="192"/>
          </a:xfrm>
        </p:grpSpPr>
        <p:sp>
          <p:nvSpPr>
            <p:cNvPr id="251038" name="Oval 74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9" name="Line 75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0895" name="Group 76"/>
          <p:cNvGrpSpPr>
            <a:grpSpLocks/>
          </p:cNvGrpSpPr>
          <p:nvPr/>
        </p:nvGrpSpPr>
        <p:grpSpPr bwMode="auto">
          <a:xfrm>
            <a:off x="3810000" y="5486400"/>
            <a:ext cx="152400" cy="304800"/>
            <a:chOff x="1776" y="3408"/>
            <a:chExt cx="96" cy="192"/>
          </a:xfrm>
        </p:grpSpPr>
        <p:sp>
          <p:nvSpPr>
            <p:cNvPr id="251036" name="Oval 7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7" name="Line 7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0896" name="Group 79"/>
          <p:cNvGrpSpPr>
            <a:grpSpLocks/>
          </p:cNvGrpSpPr>
          <p:nvPr/>
        </p:nvGrpSpPr>
        <p:grpSpPr bwMode="auto">
          <a:xfrm>
            <a:off x="2373313" y="4697413"/>
            <a:ext cx="533400" cy="457200"/>
            <a:chOff x="2352" y="960"/>
            <a:chExt cx="336" cy="288"/>
          </a:xfrm>
        </p:grpSpPr>
        <p:sp>
          <p:nvSpPr>
            <p:cNvPr id="251034" name="Oval 8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5" name="Rectangle 8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0897" name="Freeform 82"/>
          <p:cNvSpPr>
            <a:spLocks/>
          </p:cNvSpPr>
          <p:nvPr/>
        </p:nvSpPr>
        <p:spPr bwMode="auto">
          <a:xfrm>
            <a:off x="1552575" y="50022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98" name="Freeform 83"/>
          <p:cNvSpPr>
            <a:spLocks/>
          </p:cNvSpPr>
          <p:nvPr/>
        </p:nvSpPr>
        <p:spPr bwMode="auto">
          <a:xfrm>
            <a:off x="2906713" y="50022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0899" name="Group 84"/>
          <p:cNvGrpSpPr>
            <a:grpSpLocks/>
          </p:cNvGrpSpPr>
          <p:nvPr/>
        </p:nvGrpSpPr>
        <p:grpSpPr bwMode="auto">
          <a:xfrm>
            <a:off x="7010400" y="5483225"/>
            <a:ext cx="152400" cy="304800"/>
            <a:chOff x="1776" y="3408"/>
            <a:chExt cx="96" cy="192"/>
          </a:xfrm>
        </p:grpSpPr>
        <p:sp>
          <p:nvSpPr>
            <p:cNvPr id="251032" name="Oval 85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3" name="Line 86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" name="Group 279"/>
          <p:cNvGrpSpPr>
            <a:grpSpLocks/>
          </p:cNvGrpSpPr>
          <p:nvPr/>
        </p:nvGrpSpPr>
        <p:grpSpPr bwMode="auto">
          <a:xfrm>
            <a:off x="600075" y="4267200"/>
            <a:ext cx="4057650" cy="2060575"/>
            <a:chOff x="378" y="2688"/>
            <a:chExt cx="2556" cy="1298"/>
          </a:xfrm>
        </p:grpSpPr>
        <p:grpSp>
          <p:nvGrpSpPr>
            <p:cNvPr id="250997" name="Group 104"/>
            <p:cNvGrpSpPr>
              <a:grpSpLocks/>
            </p:cNvGrpSpPr>
            <p:nvPr/>
          </p:nvGrpSpPr>
          <p:grpSpPr bwMode="auto">
            <a:xfrm>
              <a:off x="2496" y="3360"/>
              <a:ext cx="438" cy="626"/>
              <a:chOff x="4512" y="2880"/>
              <a:chExt cx="438" cy="626"/>
            </a:xfrm>
          </p:grpSpPr>
          <p:grpSp>
            <p:nvGrpSpPr>
              <p:cNvPr id="251016" name="Group 105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1018" name="Group 10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1026" name="Freeform 10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27" name="Freeform 10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28" name="Freeform 10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29" name="Freeform 11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30" name="Freeform 11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31" name="Freeform 11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1019" name="Freeform 11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20" name="Freeform 11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21" name="Oval 11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2" name="Oval 11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3" name="Oval 11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4" name="Oval 11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5" name="Oval 11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1017" name="Text Box 120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50998" name="Group 121"/>
            <p:cNvGrpSpPr>
              <a:grpSpLocks/>
            </p:cNvGrpSpPr>
            <p:nvPr/>
          </p:nvGrpSpPr>
          <p:grpSpPr bwMode="auto">
            <a:xfrm>
              <a:off x="378" y="3264"/>
              <a:ext cx="438" cy="626"/>
              <a:chOff x="4512" y="2880"/>
              <a:chExt cx="438" cy="626"/>
            </a:xfrm>
          </p:grpSpPr>
          <p:grpSp>
            <p:nvGrpSpPr>
              <p:cNvPr id="251000" name="Group 122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1002" name="Group 12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1010" name="Freeform 12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1" name="Freeform 12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2" name="Freeform 12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3" name="Freeform 12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4" name="Freeform 12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5" name="Freeform 12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1003" name="Freeform 13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04" name="Freeform 13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05" name="Oval 13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6" name="Oval 13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7" name="Oval 13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8" name="Oval 13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9" name="Oval 13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1001" name="Text Box 137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50999" name="Text Box 154"/>
            <p:cNvSpPr txBox="1">
              <a:spLocks noChangeArrowheads="1"/>
            </p:cNvSpPr>
            <p:nvPr/>
          </p:nvSpPr>
          <p:spPr bwMode="auto">
            <a:xfrm>
              <a:off x="912" y="2688"/>
              <a:ext cx="10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0+0+1=1</a:t>
              </a:r>
            </a:p>
          </p:txBody>
        </p:sp>
      </p:grpSp>
      <p:grpSp>
        <p:nvGrpSpPr>
          <p:cNvPr id="22" name="Group 276"/>
          <p:cNvGrpSpPr>
            <a:grpSpLocks/>
          </p:cNvGrpSpPr>
          <p:nvPr/>
        </p:nvGrpSpPr>
        <p:grpSpPr bwMode="auto">
          <a:xfrm>
            <a:off x="381000" y="1295400"/>
            <a:ext cx="3048000" cy="2441575"/>
            <a:chOff x="240" y="816"/>
            <a:chExt cx="1920" cy="1538"/>
          </a:xfrm>
        </p:grpSpPr>
        <p:grpSp>
          <p:nvGrpSpPr>
            <p:cNvPr id="250962" name="Group 155"/>
            <p:cNvGrpSpPr>
              <a:grpSpLocks/>
            </p:cNvGrpSpPr>
            <p:nvPr/>
          </p:nvGrpSpPr>
          <p:grpSpPr bwMode="auto">
            <a:xfrm>
              <a:off x="240" y="1728"/>
              <a:ext cx="438" cy="626"/>
              <a:chOff x="4512" y="2880"/>
              <a:chExt cx="438" cy="626"/>
            </a:xfrm>
          </p:grpSpPr>
          <p:grpSp>
            <p:nvGrpSpPr>
              <p:cNvPr id="250981" name="Group 156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83" name="Group 1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91" name="Freeform 1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2" name="Freeform 1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3" name="Freeform 1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4" name="Freeform 1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5" name="Freeform 1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6" name="Freeform 1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84" name="Freeform 1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85" name="Freeform 1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86" name="Oval 1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87" name="Oval 1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88" name="Oval 1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89" name="Oval 1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90" name="Oval 1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82" name="Text Box 171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50963" name="Group 223"/>
            <p:cNvGrpSpPr>
              <a:grpSpLocks/>
            </p:cNvGrpSpPr>
            <p:nvPr/>
          </p:nvGrpSpPr>
          <p:grpSpPr bwMode="auto">
            <a:xfrm>
              <a:off x="1722" y="1728"/>
              <a:ext cx="438" cy="626"/>
              <a:chOff x="4512" y="2880"/>
              <a:chExt cx="438" cy="626"/>
            </a:xfrm>
          </p:grpSpPr>
          <p:grpSp>
            <p:nvGrpSpPr>
              <p:cNvPr id="250965" name="Group 22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67" name="Group 22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75" name="Freeform 22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6" name="Freeform 22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7" name="Freeform 22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8" name="Freeform 22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9" name="Freeform 23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80" name="Freeform 23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68" name="Freeform 23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69" name="Freeform 23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70" name="Oval 23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1" name="Oval 23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2" name="Oval 23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3" name="Oval 23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4" name="Oval 23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66" name="Text Box 23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sp>
          <p:nvSpPr>
            <p:cNvPr id="250964" name="Rectangle 256"/>
            <p:cNvSpPr>
              <a:spLocks noChangeArrowheads="1"/>
            </p:cNvSpPr>
            <p:nvPr/>
          </p:nvSpPr>
          <p:spPr bwMode="auto">
            <a:xfrm>
              <a:off x="528" y="816"/>
              <a:ext cx="11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2 </a:t>
              </a:r>
              <a:r>
                <a:rPr lang="en-US" altLang="en-US" i="0">
                  <a:solidFill>
                    <a:srgbClr val="FF99FF"/>
                  </a:solidFill>
                </a:rPr>
                <a:t>+ 1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grpSp>
        <p:nvGrpSpPr>
          <p:cNvPr id="29" name="Group 277"/>
          <p:cNvGrpSpPr>
            <a:grpSpLocks/>
          </p:cNvGrpSpPr>
          <p:nvPr/>
        </p:nvGrpSpPr>
        <p:grpSpPr bwMode="auto">
          <a:xfrm>
            <a:off x="4867275" y="1295400"/>
            <a:ext cx="3971925" cy="2441575"/>
            <a:chOff x="3066" y="816"/>
            <a:chExt cx="2502" cy="1538"/>
          </a:xfrm>
        </p:grpSpPr>
        <p:grpSp>
          <p:nvGrpSpPr>
            <p:cNvPr id="250927" name="Group 172"/>
            <p:cNvGrpSpPr>
              <a:grpSpLocks/>
            </p:cNvGrpSpPr>
            <p:nvPr/>
          </p:nvGrpSpPr>
          <p:grpSpPr bwMode="auto">
            <a:xfrm>
              <a:off x="5130" y="1632"/>
              <a:ext cx="438" cy="626"/>
              <a:chOff x="4512" y="2880"/>
              <a:chExt cx="438" cy="626"/>
            </a:xfrm>
          </p:grpSpPr>
          <p:grpSp>
            <p:nvGrpSpPr>
              <p:cNvPr id="250946" name="Group 173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48" name="Group 174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56" name="Freeform 175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57" name="Freeform 176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58" name="Freeform 177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59" name="Freeform 178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60" name="Freeform 179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61" name="Freeform 180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49" name="Freeform 181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50" name="Freeform 182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51" name="Oval 183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2" name="Oval 184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3" name="Oval 185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4" name="Oval 186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5" name="Oval 187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47" name="Text Box 188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50928" name="Group 257"/>
            <p:cNvGrpSpPr>
              <a:grpSpLocks/>
            </p:cNvGrpSpPr>
            <p:nvPr/>
          </p:nvGrpSpPr>
          <p:grpSpPr bwMode="auto">
            <a:xfrm>
              <a:off x="3066" y="1728"/>
              <a:ext cx="438" cy="626"/>
              <a:chOff x="4512" y="2880"/>
              <a:chExt cx="438" cy="626"/>
            </a:xfrm>
          </p:grpSpPr>
          <p:grpSp>
            <p:nvGrpSpPr>
              <p:cNvPr id="250930" name="Group 25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32" name="Group 25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40" name="Freeform 26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1" name="Freeform 26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2" name="Freeform 26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3" name="Freeform 26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4" name="Freeform 26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5" name="Freeform 26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33" name="Freeform 26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34" name="Freeform 26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35" name="Oval 26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6" name="Oval 26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7" name="Oval 27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8" name="Oval 27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9" name="Oval 27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31" name="Text Box 27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50929" name="Rectangle 274"/>
            <p:cNvSpPr>
              <a:spLocks noChangeArrowheads="1"/>
            </p:cNvSpPr>
            <p:nvPr/>
          </p:nvSpPr>
          <p:spPr bwMode="auto">
            <a:xfrm>
              <a:off x="3564" y="816"/>
              <a:ext cx="924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>
                  <a:solidFill>
                    <a:srgbClr val="FF99FF"/>
                  </a:solidFill>
                </a:rPr>
                <a:t>+0+1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sp>
        <p:nvSpPr>
          <p:cNvPr id="184600" name="Text Box 280"/>
          <p:cNvSpPr txBox="1">
            <a:spLocks noChangeArrowheads="1"/>
          </p:cNvSpPr>
          <p:nvPr/>
        </p:nvSpPr>
        <p:spPr bwMode="auto">
          <a:xfrm>
            <a:off x="5715000" y="1782763"/>
            <a:ext cx="31877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1" name="Text Box 281"/>
          <p:cNvSpPr txBox="1">
            <a:spLocks noChangeArrowheads="1"/>
          </p:cNvSpPr>
          <p:nvPr/>
        </p:nvSpPr>
        <p:spPr bwMode="auto">
          <a:xfrm>
            <a:off x="1231900" y="4648200"/>
            <a:ext cx="31877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4" name="Text Box 284"/>
          <p:cNvSpPr txBox="1">
            <a:spLocks noChangeArrowheads="1"/>
          </p:cNvSpPr>
          <p:nvPr/>
        </p:nvSpPr>
        <p:spPr bwMode="auto">
          <a:xfrm>
            <a:off x="6642100" y="1219200"/>
            <a:ext cx="2578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sp>
        <p:nvSpPr>
          <p:cNvPr id="184605" name="Text Box 285"/>
          <p:cNvSpPr txBox="1">
            <a:spLocks noChangeArrowheads="1"/>
          </p:cNvSpPr>
          <p:nvPr/>
        </p:nvSpPr>
        <p:spPr bwMode="auto">
          <a:xfrm>
            <a:off x="533400" y="3886200"/>
            <a:ext cx="2578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7162800" y="5254625"/>
            <a:ext cx="1887538" cy="1273175"/>
            <a:chOff x="7162800" y="5254625"/>
            <a:chExt cx="1887055" cy="1273750"/>
          </a:xfrm>
        </p:grpSpPr>
        <p:grpSp>
          <p:nvGrpSpPr>
            <p:cNvPr id="250909" name="Group 103"/>
            <p:cNvGrpSpPr>
              <a:grpSpLocks/>
            </p:cNvGrpSpPr>
            <p:nvPr/>
          </p:nvGrpSpPr>
          <p:grpSpPr bwMode="auto">
            <a:xfrm>
              <a:off x="7162800" y="5254625"/>
              <a:ext cx="695325" cy="993775"/>
              <a:chOff x="4512" y="2880"/>
              <a:chExt cx="438" cy="626"/>
            </a:xfrm>
          </p:grpSpPr>
          <p:grpSp>
            <p:nvGrpSpPr>
              <p:cNvPr id="250911" name="Group 87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13" name="Group 8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21" name="Freeform 8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2" name="Freeform 9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3" name="Freeform 9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4" name="Freeform 9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5" name="Freeform 9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6" name="Freeform 9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14" name="Freeform 9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15" name="Freeform 9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16" name="Oval 9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17" name="Oval 9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18" name="Oval 9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19" name="Oval 10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20" name="Oval 10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12" name="Text Box 102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50910" name="Text Box 280"/>
            <p:cNvSpPr txBox="1">
              <a:spLocks noChangeArrowheads="1"/>
            </p:cNvSpPr>
            <p:nvPr/>
          </p:nvSpPr>
          <p:spPr bwMode="auto">
            <a:xfrm>
              <a:off x="7162800" y="5943600"/>
              <a:ext cx="188705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Base Case</a:t>
              </a:r>
            </a:p>
          </p:txBody>
        </p:sp>
      </p:grpSp>
      <p:sp>
        <p:nvSpPr>
          <p:cNvPr id="250908" name="Rectangle 170"/>
          <p:cNvSpPr>
            <a:spLocks noChangeArrowheads="1"/>
          </p:cNvSpPr>
          <p:nvPr/>
        </p:nvSpPr>
        <p:spPr bwMode="auto">
          <a:xfrm>
            <a:off x="7512050" y="228600"/>
            <a:ext cx="1179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(cases)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600" grpId="0" autoUpdateAnimBg="0"/>
      <p:bldP spid="184601" grpId="0"/>
      <p:bldP spid="184604" grpId="0" autoUpdateAnimBg="0"/>
      <p:bldP spid="184605" grpId="0" autoUpdateAnimBg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E2D784F-D668-4063-8BD0-3B69D2BF7269}"/>
              </a:ext>
            </a:extLst>
          </p:cNvPr>
          <p:cNvGrpSpPr/>
          <p:nvPr/>
        </p:nvGrpSpPr>
        <p:grpSpPr>
          <a:xfrm>
            <a:off x="73025" y="228600"/>
            <a:ext cx="8689974" cy="6477000"/>
            <a:chOff x="73025" y="228600"/>
            <a:chExt cx="8689974" cy="6477000"/>
          </a:xfrm>
        </p:grpSpPr>
        <p:grpSp>
          <p:nvGrpSpPr>
            <p:cNvPr id="242691" name="Group 4"/>
            <p:cNvGrpSpPr>
              <a:grpSpLocks/>
            </p:cNvGrpSpPr>
            <p:nvPr/>
          </p:nvGrpSpPr>
          <p:grpSpPr bwMode="auto">
            <a:xfrm>
              <a:off x="457200" y="3200400"/>
              <a:ext cx="7696200" cy="3352800"/>
              <a:chOff x="288" y="2016"/>
              <a:chExt cx="4848" cy="2112"/>
            </a:xfrm>
          </p:grpSpPr>
          <p:grpSp>
            <p:nvGrpSpPr>
              <p:cNvPr id="242739" name="Group 5"/>
              <p:cNvGrpSpPr>
                <a:grpSpLocks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242785" name="Oval 6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6" name="Rectangle 7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3</a:t>
                  </a:r>
                  <a:endParaRPr lang="en-US" altLang="en-US" sz="2000" i="0"/>
                </a:p>
              </p:txBody>
            </p:sp>
          </p:grpSp>
          <p:grpSp>
            <p:nvGrpSpPr>
              <p:cNvPr id="242740" name="Group 8"/>
              <p:cNvGrpSpPr>
                <a:grpSpLocks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242783" name="Oval 9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4" name="Rectangle 10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8</a:t>
                  </a:r>
                  <a:endParaRPr lang="en-US" altLang="en-US" sz="2000" i="0"/>
                </a:p>
              </p:txBody>
            </p:sp>
          </p:grpSp>
          <p:grpSp>
            <p:nvGrpSpPr>
              <p:cNvPr id="242741" name="Group 11"/>
              <p:cNvGrpSpPr>
                <a:grpSpLocks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242781" name="Oval 12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2" name="Rectangle 13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1</a:t>
                  </a:r>
                  <a:endParaRPr lang="en-US" altLang="en-US" sz="2000" i="0"/>
                </a:p>
              </p:txBody>
            </p:sp>
          </p:grpSp>
          <p:grpSp>
            <p:nvGrpSpPr>
              <p:cNvPr id="242742" name="Group 14"/>
              <p:cNvGrpSpPr>
                <a:grpSpLocks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242779" name="Oval 15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0" name="Rectangle 16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3</a:t>
                  </a:r>
                  <a:endParaRPr lang="en-US" altLang="en-US" sz="2000" i="0"/>
                </a:p>
              </p:txBody>
            </p:sp>
          </p:grpSp>
          <p:grpSp>
            <p:nvGrpSpPr>
              <p:cNvPr id="242743" name="Group 17"/>
              <p:cNvGrpSpPr>
                <a:grpSpLocks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242777" name="Oval 18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8" name="Rectangle 19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2</a:t>
                  </a:r>
                  <a:endParaRPr lang="en-US" altLang="en-US" sz="2000" i="0"/>
                </a:p>
              </p:txBody>
            </p:sp>
          </p:grpSp>
          <p:grpSp>
            <p:nvGrpSpPr>
              <p:cNvPr id="242744" name="Group 20"/>
              <p:cNvGrpSpPr>
                <a:grpSpLocks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242775" name="Oval 21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6" name="Rectangle 22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2</a:t>
                  </a:r>
                  <a:endParaRPr lang="en-US" altLang="en-US" sz="2000" i="0"/>
                </a:p>
              </p:txBody>
            </p:sp>
          </p:grpSp>
          <p:grpSp>
            <p:nvGrpSpPr>
              <p:cNvPr id="242745" name="Group 23"/>
              <p:cNvGrpSpPr>
                <a:grpSpLocks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242773" name="Oval 24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4" name="Rectangle 25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7</a:t>
                  </a:r>
                  <a:endParaRPr lang="en-US" altLang="en-US" sz="2000" i="0"/>
                </a:p>
              </p:txBody>
            </p:sp>
          </p:grpSp>
          <p:grpSp>
            <p:nvGrpSpPr>
              <p:cNvPr id="242746" name="Group 26"/>
              <p:cNvGrpSpPr>
                <a:grpSpLocks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242771" name="Oval 27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2" name="Rectangle 28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6</a:t>
                  </a:r>
                  <a:endParaRPr lang="en-US" altLang="en-US" sz="2000" i="0"/>
                </a:p>
              </p:txBody>
            </p:sp>
          </p:grpSp>
          <p:grpSp>
            <p:nvGrpSpPr>
              <p:cNvPr id="242747" name="Group 29"/>
              <p:cNvGrpSpPr>
                <a:grpSpLocks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242769" name="Oval 30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0" name="Rectangle 31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5</a:t>
                  </a:r>
                  <a:endParaRPr lang="en-US" altLang="en-US" sz="2000" i="0"/>
                </a:p>
              </p:txBody>
            </p:sp>
          </p:grpSp>
          <p:grpSp>
            <p:nvGrpSpPr>
              <p:cNvPr id="242748" name="Group 32"/>
              <p:cNvGrpSpPr>
                <a:grpSpLocks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242767" name="Oval 33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68" name="Rectangle 34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9</a:t>
                  </a:r>
                  <a:endParaRPr lang="en-US" altLang="en-US" sz="2000" i="0"/>
                </a:p>
              </p:txBody>
            </p:sp>
          </p:grpSp>
          <p:grpSp>
            <p:nvGrpSpPr>
              <p:cNvPr id="242749" name="Group 35"/>
              <p:cNvGrpSpPr>
                <a:grpSpLocks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242765" name="Oval 36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66" name="Rectangle 37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4</a:t>
                  </a:r>
                  <a:endParaRPr lang="en-US" altLang="en-US" sz="2000" i="0"/>
                </a:p>
              </p:txBody>
            </p:sp>
          </p:grpSp>
          <p:grpSp>
            <p:nvGrpSpPr>
              <p:cNvPr id="242750" name="Group 38"/>
              <p:cNvGrpSpPr>
                <a:grpSpLocks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242763" name="Oval 39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64" name="Rectangle 40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1</a:t>
                  </a:r>
                  <a:endParaRPr lang="en-US" altLang="en-US" sz="2000" i="0"/>
                </a:p>
              </p:txBody>
            </p:sp>
          </p:grpSp>
          <p:sp>
            <p:nvSpPr>
              <p:cNvPr id="242751" name="Line 41"/>
              <p:cNvSpPr>
                <a:spLocks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2" name="Line 42"/>
              <p:cNvSpPr>
                <a:spLocks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3" name="Line 43"/>
              <p:cNvSpPr>
                <a:spLocks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4" name="Line 44"/>
              <p:cNvSpPr>
                <a:spLocks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5" name="Line 45"/>
              <p:cNvSpPr>
                <a:spLocks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6" name="Line 46"/>
              <p:cNvSpPr>
                <a:spLocks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7" name="Line 47"/>
              <p:cNvSpPr>
                <a:spLocks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8" name="Line 48"/>
              <p:cNvSpPr>
                <a:spLocks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9" name="Line 49"/>
              <p:cNvSpPr>
                <a:spLocks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0" name="Line 50"/>
              <p:cNvSpPr>
                <a:spLocks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1" name="Line 51"/>
              <p:cNvSpPr>
                <a:spLocks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2" name="Line 52"/>
              <p:cNvSpPr>
                <a:spLocks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692" name="Group 88"/>
            <p:cNvGrpSpPr>
              <a:grpSpLocks/>
            </p:cNvGrpSpPr>
            <p:nvPr/>
          </p:nvGrpSpPr>
          <p:grpSpPr bwMode="auto">
            <a:xfrm>
              <a:off x="3886200" y="3151236"/>
              <a:ext cx="457200" cy="914400"/>
              <a:chOff x="2432" y="1328"/>
              <a:chExt cx="906" cy="2075"/>
            </a:xfrm>
          </p:grpSpPr>
          <p:sp>
            <p:nvSpPr>
              <p:cNvPr id="242733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4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5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6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7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8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EDD45818-6994-4029-9539-7255EE3556E8}"/>
                </a:ext>
              </a:extLst>
            </p:cNvPr>
            <p:cNvSpPr/>
            <p:nvPr/>
          </p:nvSpPr>
          <p:spPr bwMode="auto">
            <a:xfrm>
              <a:off x="4114800" y="2932044"/>
              <a:ext cx="1058655" cy="990600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5A95C1B-0A13-4F9D-A62A-6202DBCE6AD9}"/>
                </a:ext>
              </a:extLst>
            </p:cNvPr>
            <p:cNvGrpSpPr/>
            <p:nvPr/>
          </p:nvGrpSpPr>
          <p:grpSpPr>
            <a:xfrm>
              <a:off x="73025" y="2997200"/>
              <a:ext cx="8461375" cy="3708400"/>
              <a:chOff x="73025" y="2997200"/>
              <a:chExt cx="8461375" cy="3708400"/>
            </a:xfrm>
          </p:grpSpPr>
          <p:sp>
            <p:nvSpPr>
              <p:cNvPr id="111" name="Freeform 56">
                <a:extLst>
                  <a:ext uri="{FF2B5EF4-FFF2-40B4-BE49-F238E27FC236}">
                    <a16:creationId xmlns:a16="http://schemas.microsoft.com/office/drawing/2014/main" id="{F75B3200-7AF4-4FB9-AB97-24AE7CC36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25" y="3729038"/>
                <a:ext cx="4643438" cy="2359025"/>
              </a:xfrm>
              <a:custGeom>
                <a:avLst/>
                <a:gdLst>
                  <a:gd name="T0" fmla="*/ 1449 w 2928"/>
                  <a:gd name="T1" fmla="*/ 0 h 1488"/>
                  <a:gd name="T2" fmla="*/ 0 w 2928"/>
                  <a:gd name="T3" fmla="*/ 1146 h 1488"/>
                  <a:gd name="T4" fmla="*/ 288 w 2928"/>
                  <a:gd name="T5" fmla="*/ 1434 h 1488"/>
                  <a:gd name="T6" fmla="*/ 2511 w 2928"/>
                  <a:gd name="T7" fmla="*/ 1434 h 1488"/>
                  <a:gd name="T8" fmla="*/ 2847 w 2928"/>
                  <a:gd name="T9" fmla="*/ 1077 h 1488"/>
                  <a:gd name="T10" fmla="*/ 1449 w 2928"/>
                  <a:gd name="T11" fmla="*/ 0 h 1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28"/>
                  <a:gd name="T19" fmla="*/ 0 h 1488"/>
                  <a:gd name="T20" fmla="*/ 2928 w 2928"/>
                  <a:gd name="T21" fmla="*/ 1488 h 148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28" h="1488">
                    <a:moveTo>
                      <a:pt x="1488" y="0"/>
                    </a:moveTo>
                    <a:lnTo>
                      <a:pt x="0" y="1200"/>
                    </a:lnTo>
                    <a:lnTo>
                      <a:pt x="288" y="1488"/>
                    </a:lnTo>
                    <a:lnTo>
                      <a:pt x="2592" y="1488"/>
                    </a:lnTo>
                    <a:lnTo>
                      <a:pt x="2928" y="1104"/>
                    </a:lnTo>
                    <a:lnTo>
                      <a:pt x="1488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57">
                <a:extLst>
                  <a:ext uri="{FF2B5EF4-FFF2-40B4-BE49-F238E27FC236}">
                    <a16:creationId xmlns:a16="http://schemas.microsoft.com/office/drawing/2014/main" id="{2B209EAB-79A3-43D9-9F24-517033C1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600" y="3581400"/>
                <a:ext cx="3352800" cy="3124200"/>
              </a:xfrm>
              <a:custGeom>
                <a:avLst/>
                <a:gdLst>
                  <a:gd name="T0" fmla="*/ 1152 w 2112"/>
                  <a:gd name="T1" fmla="*/ 0 h 1968"/>
                  <a:gd name="T2" fmla="*/ 0 w 2112"/>
                  <a:gd name="T3" fmla="*/ 864 h 1968"/>
                  <a:gd name="T4" fmla="*/ 288 w 2112"/>
                  <a:gd name="T5" fmla="*/ 1968 h 1968"/>
                  <a:gd name="T6" fmla="*/ 2064 w 2112"/>
                  <a:gd name="T7" fmla="*/ 1968 h 1968"/>
                  <a:gd name="T8" fmla="*/ 2112 w 2112"/>
                  <a:gd name="T9" fmla="*/ 432 h 1968"/>
                  <a:gd name="T10" fmla="*/ 1152 w 2112"/>
                  <a:gd name="T11" fmla="*/ 0 h 19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12"/>
                  <a:gd name="T19" fmla="*/ 0 h 1968"/>
                  <a:gd name="T20" fmla="*/ 2112 w 2112"/>
                  <a:gd name="T21" fmla="*/ 1968 h 19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12" h="1968">
                    <a:moveTo>
                      <a:pt x="1152" y="0"/>
                    </a:moveTo>
                    <a:lnTo>
                      <a:pt x="0" y="864"/>
                    </a:lnTo>
                    <a:lnTo>
                      <a:pt x="288" y="1968"/>
                    </a:lnTo>
                    <a:lnTo>
                      <a:pt x="2064" y="1968"/>
                    </a:lnTo>
                    <a:lnTo>
                      <a:pt x="2112" y="432"/>
                    </a:lnTo>
                    <a:lnTo>
                      <a:pt x="1152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3" name="Group 59">
                <a:extLst>
                  <a:ext uri="{FF2B5EF4-FFF2-40B4-BE49-F238E27FC236}">
                    <a16:creationId xmlns:a16="http://schemas.microsoft.com/office/drawing/2014/main" id="{94DBA31B-6C1A-4A76-AB02-4481695035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944355" y="3605175"/>
                <a:ext cx="381000" cy="993775"/>
                <a:chOff x="2308" y="1513"/>
                <a:chExt cx="1162" cy="2570"/>
              </a:xfrm>
            </p:grpSpPr>
            <p:grpSp>
              <p:nvGrpSpPr>
                <p:cNvPr id="129" name="Group 60">
                  <a:extLst>
                    <a:ext uri="{FF2B5EF4-FFF2-40B4-BE49-F238E27FC236}">
                      <a16:creationId xmlns:a16="http://schemas.microsoft.com/office/drawing/2014/main" id="{F75FFA7B-BE59-402D-BA2A-DCF7134234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37" name="Freeform 61">
                    <a:extLst>
                      <a:ext uri="{FF2B5EF4-FFF2-40B4-BE49-F238E27FC236}">
                        <a16:creationId xmlns:a16="http://schemas.microsoft.com/office/drawing/2014/main" id="{DBB2C5B8-0C6D-4BAE-BB1C-7D1B046045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Freeform 62">
                    <a:extLst>
                      <a:ext uri="{FF2B5EF4-FFF2-40B4-BE49-F238E27FC236}">
                        <a16:creationId xmlns:a16="http://schemas.microsoft.com/office/drawing/2014/main" id="{391CEE62-ECC1-4EA2-9A76-6A59BCE0EA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 63">
                    <a:extLst>
                      <a:ext uri="{FF2B5EF4-FFF2-40B4-BE49-F238E27FC236}">
                        <a16:creationId xmlns:a16="http://schemas.microsoft.com/office/drawing/2014/main" id="{56C18C32-0982-46B3-8FF8-E9AF8369E6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 64">
                    <a:extLst>
                      <a:ext uri="{FF2B5EF4-FFF2-40B4-BE49-F238E27FC236}">
                        <a16:creationId xmlns:a16="http://schemas.microsoft.com/office/drawing/2014/main" id="{478C98FD-617D-44A0-A3DA-94F679BC98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65">
                    <a:extLst>
                      <a:ext uri="{FF2B5EF4-FFF2-40B4-BE49-F238E27FC236}">
                        <a16:creationId xmlns:a16="http://schemas.microsoft.com/office/drawing/2014/main" id="{F8BBE393-6125-446C-BC9D-900639850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66">
                    <a:extLst>
                      <a:ext uri="{FF2B5EF4-FFF2-40B4-BE49-F238E27FC236}">
                        <a16:creationId xmlns:a16="http://schemas.microsoft.com/office/drawing/2014/main" id="{6DADD5BC-CAAA-4945-9F7D-17D33266B4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0" name="Freeform 67">
                  <a:extLst>
                    <a:ext uri="{FF2B5EF4-FFF2-40B4-BE49-F238E27FC236}">
                      <a16:creationId xmlns:a16="http://schemas.microsoft.com/office/drawing/2014/main" id="{2EB79589-1252-4714-903C-0DE1113AA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1" name="Freeform 68">
                  <a:extLst>
                    <a:ext uri="{FF2B5EF4-FFF2-40B4-BE49-F238E27FC236}">
                      <a16:creationId xmlns:a16="http://schemas.microsoft.com/office/drawing/2014/main" id="{FF6BD7E4-C54D-417B-8CD1-C7465C8D8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2" name="Oval 69">
                  <a:extLst>
                    <a:ext uri="{FF2B5EF4-FFF2-40B4-BE49-F238E27FC236}">
                      <a16:creationId xmlns:a16="http://schemas.microsoft.com/office/drawing/2014/main" id="{89945A07-2EC5-4EF9-96DE-A3E63F999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3" name="Oval 70">
                  <a:extLst>
                    <a:ext uri="{FF2B5EF4-FFF2-40B4-BE49-F238E27FC236}">
                      <a16:creationId xmlns:a16="http://schemas.microsoft.com/office/drawing/2014/main" id="{825CE261-EB1D-42CB-840E-E8F906F3D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4" name="Oval 71">
                  <a:extLst>
                    <a:ext uri="{FF2B5EF4-FFF2-40B4-BE49-F238E27FC236}">
                      <a16:creationId xmlns:a16="http://schemas.microsoft.com/office/drawing/2014/main" id="{1B50DF9F-9979-4402-9B8C-8C81DDDC7C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5" name="Oval 72">
                  <a:extLst>
                    <a:ext uri="{FF2B5EF4-FFF2-40B4-BE49-F238E27FC236}">
                      <a16:creationId xmlns:a16="http://schemas.microsoft.com/office/drawing/2014/main" id="{16746EC0-3DF7-40CE-80F3-9210F757D8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6" name="Oval 73">
                  <a:extLst>
                    <a:ext uri="{FF2B5EF4-FFF2-40B4-BE49-F238E27FC236}">
                      <a16:creationId xmlns:a16="http://schemas.microsoft.com/office/drawing/2014/main" id="{B0C50BC0-EFAB-4D40-8BAB-EEDEF9E798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114" name="Group 72">
                <a:extLst>
                  <a:ext uri="{FF2B5EF4-FFF2-40B4-BE49-F238E27FC236}">
                    <a16:creationId xmlns:a16="http://schemas.microsoft.com/office/drawing/2014/main" id="{E25ABE1E-AC57-4F23-8AB5-57B9AC784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8904" y="2997200"/>
                <a:ext cx="381000" cy="993775"/>
                <a:chOff x="2308" y="1513"/>
                <a:chExt cx="1162" cy="2570"/>
              </a:xfrm>
            </p:grpSpPr>
            <p:grpSp>
              <p:nvGrpSpPr>
                <p:cNvPr id="115" name="Group 73">
                  <a:extLst>
                    <a:ext uri="{FF2B5EF4-FFF2-40B4-BE49-F238E27FC236}">
                      <a16:creationId xmlns:a16="http://schemas.microsoft.com/office/drawing/2014/main" id="{843AE123-10C1-411F-9B9E-B957D97463B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23" name="Freeform 74">
                    <a:extLst>
                      <a:ext uri="{FF2B5EF4-FFF2-40B4-BE49-F238E27FC236}">
                        <a16:creationId xmlns:a16="http://schemas.microsoft.com/office/drawing/2014/main" id="{AD708022-B1BE-4718-9ABC-27EBB7772A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" name="Freeform 75">
                    <a:extLst>
                      <a:ext uri="{FF2B5EF4-FFF2-40B4-BE49-F238E27FC236}">
                        <a16:creationId xmlns:a16="http://schemas.microsoft.com/office/drawing/2014/main" id="{F7C1F632-47F9-4FD0-B59C-574A53274F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Freeform 76">
                    <a:extLst>
                      <a:ext uri="{FF2B5EF4-FFF2-40B4-BE49-F238E27FC236}">
                        <a16:creationId xmlns:a16="http://schemas.microsoft.com/office/drawing/2014/main" id="{510DA6AD-2F35-4ACF-8E83-499E341F40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" name="Freeform 77">
                    <a:extLst>
                      <a:ext uri="{FF2B5EF4-FFF2-40B4-BE49-F238E27FC236}">
                        <a16:creationId xmlns:a16="http://schemas.microsoft.com/office/drawing/2014/main" id="{4D3A5A3A-BDFD-4866-B79C-AD853F1307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 78">
                    <a:extLst>
                      <a:ext uri="{FF2B5EF4-FFF2-40B4-BE49-F238E27FC236}">
                        <a16:creationId xmlns:a16="http://schemas.microsoft.com/office/drawing/2014/main" id="{CD86687E-817C-42E9-AA0C-3F2C3B5DD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Freeform 79">
                    <a:extLst>
                      <a:ext uri="{FF2B5EF4-FFF2-40B4-BE49-F238E27FC236}">
                        <a16:creationId xmlns:a16="http://schemas.microsoft.com/office/drawing/2014/main" id="{3DF8C5AE-B506-494F-8137-3DEC4BBD9A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6" name="Freeform 80">
                  <a:extLst>
                    <a:ext uri="{FF2B5EF4-FFF2-40B4-BE49-F238E27FC236}">
                      <a16:creationId xmlns:a16="http://schemas.microsoft.com/office/drawing/2014/main" id="{1A1FFF49-B791-46AD-9A89-2F9FC05A8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7" name="Freeform 81">
                  <a:extLst>
                    <a:ext uri="{FF2B5EF4-FFF2-40B4-BE49-F238E27FC236}">
                      <a16:creationId xmlns:a16="http://schemas.microsoft.com/office/drawing/2014/main" id="{8AC460B3-4EC4-446B-8263-F76814233D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" name="Oval 82">
                  <a:extLst>
                    <a:ext uri="{FF2B5EF4-FFF2-40B4-BE49-F238E27FC236}">
                      <a16:creationId xmlns:a16="http://schemas.microsoft.com/office/drawing/2014/main" id="{F3A2EB72-51A5-4C9C-8C33-5ED023F567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19" name="Oval 83">
                  <a:extLst>
                    <a:ext uri="{FF2B5EF4-FFF2-40B4-BE49-F238E27FC236}">
                      <a16:creationId xmlns:a16="http://schemas.microsoft.com/office/drawing/2014/main" id="{29CBBF72-7A90-4F4A-BDBB-B42F931561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20" name="Oval 84">
                  <a:extLst>
                    <a:ext uri="{FF2B5EF4-FFF2-40B4-BE49-F238E27FC236}">
                      <a16:creationId xmlns:a16="http://schemas.microsoft.com/office/drawing/2014/main" id="{222C91A0-BADB-4D41-BC61-DCFFBCB5A2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21" name="Oval 85">
                  <a:extLst>
                    <a:ext uri="{FF2B5EF4-FFF2-40B4-BE49-F238E27FC236}">
                      <a16:creationId xmlns:a16="http://schemas.microsoft.com/office/drawing/2014/main" id="{E8F1C66E-9A2C-4299-AAFB-9F8C34FAA5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22" name="Oval 86">
                  <a:extLst>
                    <a:ext uri="{FF2B5EF4-FFF2-40B4-BE49-F238E27FC236}">
                      <a16:creationId xmlns:a16="http://schemas.microsoft.com/office/drawing/2014/main" id="{FB3D9FD4-AB17-48D6-A616-B205D653C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sp>
          <p:nvSpPr>
            <p:cNvPr id="101" name="Rounded Rectangular Callout 1">
              <a:extLst>
                <a:ext uri="{FF2B5EF4-FFF2-40B4-BE49-F238E27FC236}">
                  <a16:creationId xmlns:a16="http://schemas.microsoft.com/office/drawing/2014/main" id="{1CD5E2E5-C5AD-4C8B-84A7-09EE30ED9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724" y="856034"/>
              <a:ext cx="7915275" cy="1954351"/>
            </a:xfrm>
            <a:prstGeom prst="wedgeRoundRectCallout">
              <a:avLst>
                <a:gd name="adj1" fmla="val -11508"/>
                <a:gd name="adj2" fmla="val 61774"/>
                <a:gd name="adj3" fmla="val 16667"/>
              </a:avLst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We want the running time to be constant O(1) per node.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As one stack frame, considering only one node, 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I personally can only spend a constant amount of time.</a:t>
              </a:r>
            </a:p>
          </p:txBody>
        </p:sp>
        <p:sp>
          <p:nvSpPr>
            <p:cNvPr id="95" name="Rectangle 153">
              <a:extLst>
                <a:ext uri="{FF2B5EF4-FFF2-40B4-BE49-F238E27FC236}">
                  <a16:creationId xmlns:a16="http://schemas.microsoft.com/office/drawing/2014/main" id="{E7F4EE9A-8DD6-4074-8FD5-03049B83F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0788" y="228600"/>
              <a:ext cx="1062037" cy="523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u="sng">
                  <a:solidFill>
                    <a:schemeClr val="tx2"/>
                  </a:solidFill>
                </a:rPr>
                <a:t>(time)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62967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284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52931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654526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∑</a:t>
            </a:r>
            <a:r>
              <a:rPr lang="en-US" altLang="en-US" sz="4000" i="0" baseline="-25000"/>
              <a:t>stack frame </a:t>
            </a:r>
            <a:r>
              <a:rPr lang="en-US" altLang="en-US" i="0"/>
              <a:t>Work done by stack frame</a:t>
            </a:r>
          </a:p>
        </p:txBody>
      </p:sp>
      <p:grpSp>
        <p:nvGrpSpPr>
          <p:cNvPr id="416" name="Group 415"/>
          <p:cNvGrpSpPr>
            <a:grpSpLocks/>
          </p:cNvGrpSpPr>
          <p:nvPr/>
        </p:nvGrpSpPr>
        <p:grpSpPr bwMode="auto">
          <a:xfrm>
            <a:off x="2025650" y="2133600"/>
            <a:ext cx="5213350" cy="3875088"/>
            <a:chOff x="0" y="990600"/>
            <a:chExt cx="9264649" cy="5867400"/>
          </a:xfrm>
        </p:grpSpPr>
        <p:grpSp>
          <p:nvGrpSpPr>
            <p:cNvPr id="252935" name="Group 148"/>
            <p:cNvGrpSpPr>
              <a:grpSpLocks/>
            </p:cNvGrpSpPr>
            <p:nvPr/>
          </p:nvGrpSpPr>
          <p:grpSpPr bwMode="auto">
            <a:xfrm>
              <a:off x="3657599" y="990600"/>
              <a:ext cx="1939925" cy="1676400"/>
              <a:chOff x="2352" y="624"/>
              <a:chExt cx="1222" cy="1056"/>
            </a:xfrm>
          </p:grpSpPr>
          <p:sp>
            <p:nvSpPr>
              <p:cNvPr id="253075" name="Rectangle 149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6" name="Text Box 150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174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 </a:t>
                </a:r>
                <a:r>
                  <a:rPr lang="en-US" altLang="en-US" sz="900" i="0"/>
                  <a:t>= 2133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2312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483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 </a:t>
                </a:r>
                <a:r>
                  <a:rPr lang="en-US" altLang="en-US" sz="900" i="0"/>
                  <a:t>= 396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1890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4931496</a:t>
                </a:r>
              </a:p>
            </p:txBody>
          </p:sp>
        </p:grpSp>
        <p:grpSp>
          <p:nvGrpSpPr>
            <p:cNvPr id="252936" name="Group 151"/>
            <p:cNvGrpSpPr>
              <a:grpSpLocks/>
            </p:cNvGrpSpPr>
            <p:nvPr/>
          </p:nvGrpSpPr>
          <p:grpSpPr bwMode="auto">
            <a:xfrm>
              <a:off x="609601" y="3124200"/>
              <a:ext cx="1735138" cy="1676400"/>
              <a:chOff x="2352" y="624"/>
              <a:chExt cx="1093" cy="1056"/>
            </a:xfrm>
          </p:grpSpPr>
          <p:sp>
            <p:nvSpPr>
              <p:cNvPr id="253073" name="Rectangle 152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4" name="Text Box 153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045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21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 </a:t>
                </a:r>
                <a:r>
                  <a:rPr lang="en-US" altLang="en-US" sz="900" i="0"/>
                  <a:t>= 23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4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 </a:t>
                </a:r>
                <a:r>
                  <a:rPr lang="en-US" altLang="en-US" sz="900" i="0"/>
                  <a:t>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15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483</a:t>
                </a:r>
              </a:p>
            </p:txBody>
          </p:sp>
        </p:grpSp>
        <p:grpSp>
          <p:nvGrpSpPr>
            <p:cNvPr id="252937" name="Group 154"/>
            <p:cNvGrpSpPr>
              <a:grpSpLocks/>
            </p:cNvGrpSpPr>
            <p:nvPr/>
          </p:nvGrpSpPr>
          <p:grpSpPr bwMode="auto">
            <a:xfrm>
              <a:off x="3657601" y="3124200"/>
              <a:ext cx="1735138" cy="1676400"/>
              <a:chOff x="2352" y="624"/>
              <a:chExt cx="1093" cy="1056"/>
            </a:xfrm>
          </p:grpSpPr>
          <p:sp>
            <p:nvSpPr>
              <p:cNvPr id="253071" name="Rectangle 155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2" name="Text Box 156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045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 = 33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12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 </a:t>
                </a:r>
                <a:r>
                  <a:rPr lang="en-US" altLang="en-US" sz="900" i="0"/>
                  <a:t>= 6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18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396</a:t>
                </a:r>
              </a:p>
            </p:txBody>
          </p:sp>
        </p:grpSp>
        <p:grpSp>
          <p:nvGrpSpPr>
            <p:cNvPr id="252938" name="Group 157"/>
            <p:cNvGrpSpPr>
              <a:grpSpLocks/>
            </p:cNvGrpSpPr>
            <p:nvPr/>
          </p:nvGrpSpPr>
          <p:grpSpPr bwMode="auto">
            <a:xfrm>
              <a:off x="6858001" y="3124200"/>
              <a:ext cx="1735138" cy="1676400"/>
              <a:chOff x="2352" y="624"/>
              <a:chExt cx="1093" cy="1056"/>
            </a:xfrm>
          </p:grpSpPr>
          <p:sp>
            <p:nvSpPr>
              <p:cNvPr id="253069" name="Rectangle 158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0" name="Text Box 159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045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54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15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</a:t>
                </a:r>
                <a:r>
                  <a:rPr lang="en-US" altLang="en-US" sz="900" i="0"/>
                  <a:t> = 20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72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1890</a:t>
                </a:r>
              </a:p>
            </p:txBody>
          </p:sp>
        </p:grpSp>
        <p:grpSp>
          <p:nvGrpSpPr>
            <p:cNvPr id="252939" name="Group 160"/>
            <p:cNvGrpSpPr>
              <a:grpSpLocks/>
            </p:cNvGrpSpPr>
            <p:nvPr/>
          </p:nvGrpSpPr>
          <p:grpSpPr bwMode="auto">
            <a:xfrm>
              <a:off x="76199" y="5410200"/>
              <a:ext cx="863600" cy="914400"/>
              <a:chOff x="1968" y="3072"/>
              <a:chExt cx="544" cy="576"/>
            </a:xfrm>
          </p:grpSpPr>
          <p:sp>
            <p:nvSpPr>
              <p:cNvPr id="253067" name="Rectangle 161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8" name="Text Box 162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=4</a:t>
                </a:r>
              </a:p>
            </p:txBody>
          </p:sp>
        </p:grpSp>
        <p:grpSp>
          <p:nvGrpSpPr>
            <p:cNvPr id="252940" name="Group 163"/>
            <p:cNvGrpSpPr>
              <a:grpSpLocks/>
            </p:cNvGrpSpPr>
            <p:nvPr/>
          </p:nvGrpSpPr>
          <p:grpSpPr bwMode="auto">
            <a:xfrm>
              <a:off x="990599" y="5410200"/>
              <a:ext cx="863600" cy="914400"/>
              <a:chOff x="1968" y="3072"/>
              <a:chExt cx="544" cy="576"/>
            </a:xfrm>
          </p:grpSpPr>
          <p:sp>
            <p:nvSpPr>
              <p:cNvPr id="253065" name="Rectangle 164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6" name="Text Box 165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1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=3</a:t>
                </a:r>
              </a:p>
            </p:txBody>
          </p:sp>
        </p:grpSp>
        <p:grpSp>
          <p:nvGrpSpPr>
            <p:cNvPr id="252941" name="Group 166"/>
            <p:cNvGrpSpPr>
              <a:grpSpLocks/>
            </p:cNvGrpSpPr>
            <p:nvPr/>
          </p:nvGrpSpPr>
          <p:grpSpPr bwMode="auto">
            <a:xfrm>
              <a:off x="1904999" y="5410200"/>
              <a:ext cx="965200" cy="914400"/>
              <a:chOff x="1968" y="3072"/>
              <a:chExt cx="608" cy="576"/>
            </a:xfrm>
          </p:grpSpPr>
          <p:sp>
            <p:nvSpPr>
              <p:cNvPr id="253063" name="Rectangle 167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4" name="Text Box 168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 </a:t>
                </a:r>
                <a:r>
                  <a:rPr lang="en-US" altLang="en-US" sz="900" i="0"/>
                  <a:t>= 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=15</a:t>
                </a:r>
              </a:p>
            </p:txBody>
          </p:sp>
        </p:grpSp>
        <p:grpSp>
          <p:nvGrpSpPr>
            <p:cNvPr id="252942" name="Group 169"/>
            <p:cNvGrpSpPr>
              <a:grpSpLocks/>
            </p:cNvGrpSpPr>
            <p:nvPr/>
          </p:nvGrpSpPr>
          <p:grpSpPr bwMode="auto">
            <a:xfrm>
              <a:off x="3276599" y="5410200"/>
              <a:ext cx="863600" cy="914400"/>
              <a:chOff x="1968" y="3072"/>
              <a:chExt cx="544" cy="576"/>
            </a:xfrm>
          </p:grpSpPr>
          <p:sp>
            <p:nvSpPr>
              <p:cNvPr id="253061" name="Rectangle 170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2" name="Text Box 171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1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=3</a:t>
                </a:r>
              </a:p>
            </p:txBody>
          </p:sp>
        </p:grpSp>
        <p:grpSp>
          <p:nvGrpSpPr>
            <p:cNvPr id="252943" name="Group 172"/>
            <p:cNvGrpSpPr>
              <a:grpSpLocks/>
            </p:cNvGrpSpPr>
            <p:nvPr/>
          </p:nvGrpSpPr>
          <p:grpSpPr bwMode="auto">
            <a:xfrm>
              <a:off x="4190999" y="5410200"/>
              <a:ext cx="863600" cy="914400"/>
              <a:chOff x="1968" y="3072"/>
              <a:chExt cx="544" cy="576"/>
            </a:xfrm>
          </p:grpSpPr>
          <p:sp>
            <p:nvSpPr>
              <p:cNvPr id="253059" name="Rectangle 173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0" name="Text Box 174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=6</a:t>
                </a:r>
              </a:p>
            </p:txBody>
          </p:sp>
        </p:grpSp>
        <p:grpSp>
          <p:nvGrpSpPr>
            <p:cNvPr id="252944" name="Group 175"/>
            <p:cNvGrpSpPr>
              <a:grpSpLocks/>
            </p:cNvGrpSpPr>
            <p:nvPr/>
          </p:nvGrpSpPr>
          <p:grpSpPr bwMode="auto">
            <a:xfrm>
              <a:off x="5105399" y="5410200"/>
              <a:ext cx="965200" cy="914400"/>
              <a:chOff x="1968" y="3072"/>
              <a:chExt cx="608" cy="576"/>
            </a:xfrm>
          </p:grpSpPr>
          <p:sp>
            <p:nvSpPr>
              <p:cNvPr id="253057" name="Rectangle 176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8" name="Text Box 177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6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=18</a:t>
                </a:r>
              </a:p>
            </p:txBody>
          </p:sp>
        </p:grpSp>
        <p:grpSp>
          <p:nvGrpSpPr>
            <p:cNvPr id="252945" name="Group 178"/>
            <p:cNvGrpSpPr>
              <a:grpSpLocks/>
            </p:cNvGrpSpPr>
            <p:nvPr/>
          </p:nvGrpSpPr>
          <p:grpSpPr bwMode="auto">
            <a:xfrm>
              <a:off x="6470649" y="5410200"/>
              <a:ext cx="965200" cy="914400"/>
              <a:chOff x="1968" y="3072"/>
              <a:chExt cx="608" cy="576"/>
            </a:xfrm>
          </p:grpSpPr>
          <p:sp>
            <p:nvSpPr>
              <p:cNvPr id="253055" name="Rectangle 179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6" name="Text Box 180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=15</a:t>
                </a:r>
              </a:p>
            </p:txBody>
          </p:sp>
        </p:grpSp>
        <p:grpSp>
          <p:nvGrpSpPr>
            <p:cNvPr id="252946" name="Group 181"/>
            <p:cNvGrpSpPr>
              <a:grpSpLocks/>
            </p:cNvGrpSpPr>
            <p:nvPr/>
          </p:nvGrpSpPr>
          <p:grpSpPr bwMode="auto">
            <a:xfrm>
              <a:off x="7385049" y="5410200"/>
              <a:ext cx="965200" cy="914400"/>
              <a:chOff x="1968" y="3072"/>
              <a:chExt cx="608" cy="576"/>
            </a:xfrm>
          </p:grpSpPr>
          <p:sp>
            <p:nvSpPr>
              <p:cNvPr id="253053" name="Rectangle 182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4" name="Text Box 183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4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=20</a:t>
                </a:r>
              </a:p>
            </p:txBody>
          </p:sp>
        </p:grpSp>
        <p:grpSp>
          <p:nvGrpSpPr>
            <p:cNvPr id="252947" name="Group 184"/>
            <p:cNvGrpSpPr>
              <a:grpSpLocks/>
            </p:cNvGrpSpPr>
            <p:nvPr/>
          </p:nvGrpSpPr>
          <p:grpSpPr bwMode="auto">
            <a:xfrm>
              <a:off x="8299449" y="5410200"/>
              <a:ext cx="965200" cy="914400"/>
              <a:chOff x="1968" y="3072"/>
              <a:chExt cx="608" cy="576"/>
            </a:xfrm>
          </p:grpSpPr>
          <p:sp>
            <p:nvSpPr>
              <p:cNvPr id="253051" name="Rectangle 185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2" name="Text Box 186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9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 </a:t>
                </a:r>
                <a:r>
                  <a:rPr lang="en-US" altLang="en-US" sz="900" i="0"/>
                  <a:t>= 8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=72</a:t>
                </a:r>
              </a:p>
            </p:txBody>
          </p:sp>
        </p:grpSp>
        <p:sp>
          <p:nvSpPr>
            <p:cNvPr id="252948" name="Line 43"/>
            <p:cNvSpPr>
              <a:spLocks noChangeShapeType="1"/>
            </p:cNvSpPr>
            <p:nvPr/>
          </p:nvSpPr>
          <p:spPr bwMode="auto">
            <a:xfrm>
              <a:off x="4419600" y="2667000"/>
              <a:ext cx="0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49" name="Line 44"/>
            <p:cNvSpPr>
              <a:spLocks noChangeShapeType="1"/>
            </p:cNvSpPr>
            <p:nvPr/>
          </p:nvSpPr>
          <p:spPr bwMode="auto">
            <a:xfrm>
              <a:off x="4419600" y="2667000"/>
              <a:ext cx="3200400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0" name="Line 45"/>
            <p:cNvSpPr>
              <a:spLocks noChangeShapeType="1"/>
            </p:cNvSpPr>
            <p:nvPr/>
          </p:nvSpPr>
          <p:spPr bwMode="auto">
            <a:xfrm flipH="1">
              <a:off x="1447800" y="2667000"/>
              <a:ext cx="2971800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1" name="Line 46"/>
            <p:cNvSpPr>
              <a:spLocks noChangeShapeType="1"/>
            </p:cNvSpPr>
            <p:nvPr/>
          </p:nvSpPr>
          <p:spPr bwMode="auto">
            <a:xfrm flipH="1">
              <a:off x="381000" y="48006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2" name="Line 47"/>
            <p:cNvSpPr>
              <a:spLocks noChangeShapeType="1"/>
            </p:cNvSpPr>
            <p:nvPr/>
          </p:nvSpPr>
          <p:spPr bwMode="auto">
            <a:xfrm flipH="1">
              <a:off x="1371600" y="48006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3" name="Line 48"/>
            <p:cNvSpPr>
              <a:spLocks noChangeShapeType="1"/>
            </p:cNvSpPr>
            <p:nvPr/>
          </p:nvSpPr>
          <p:spPr bwMode="auto">
            <a:xfrm>
              <a:off x="1447800" y="48006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4" name="Line 49"/>
            <p:cNvSpPr>
              <a:spLocks noChangeShapeType="1"/>
            </p:cNvSpPr>
            <p:nvPr/>
          </p:nvSpPr>
          <p:spPr bwMode="auto">
            <a:xfrm flipH="1">
              <a:off x="3505200" y="48006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5" name="Line 50"/>
            <p:cNvSpPr>
              <a:spLocks noChangeShapeType="1"/>
            </p:cNvSpPr>
            <p:nvPr/>
          </p:nvSpPr>
          <p:spPr bwMode="auto">
            <a:xfrm flipH="1">
              <a:off x="4495800" y="48006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6" name="Line 51"/>
            <p:cNvSpPr>
              <a:spLocks noChangeShapeType="1"/>
            </p:cNvSpPr>
            <p:nvPr/>
          </p:nvSpPr>
          <p:spPr bwMode="auto">
            <a:xfrm>
              <a:off x="4572000" y="48006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7" name="Line 52"/>
            <p:cNvSpPr>
              <a:spLocks noChangeShapeType="1"/>
            </p:cNvSpPr>
            <p:nvPr/>
          </p:nvSpPr>
          <p:spPr bwMode="auto">
            <a:xfrm flipH="1">
              <a:off x="6629400" y="48006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8" name="Line 53"/>
            <p:cNvSpPr>
              <a:spLocks noChangeShapeType="1"/>
            </p:cNvSpPr>
            <p:nvPr/>
          </p:nvSpPr>
          <p:spPr bwMode="auto">
            <a:xfrm flipH="1">
              <a:off x="7620000" y="48006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9" name="Line 54"/>
            <p:cNvSpPr>
              <a:spLocks noChangeShapeType="1"/>
            </p:cNvSpPr>
            <p:nvPr/>
          </p:nvSpPr>
          <p:spPr bwMode="auto">
            <a:xfrm>
              <a:off x="7696200" y="48006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2960" name="Group 55"/>
            <p:cNvGrpSpPr>
              <a:grpSpLocks/>
            </p:cNvGrpSpPr>
            <p:nvPr/>
          </p:nvGrpSpPr>
          <p:grpSpPr bwMode="auto">
            <a:xfrm>
              <a:off x="0" y="5943600"/>
              <a:ext cx="457200" cy="914400"/>
              <a:chOff x="2432" y="1328"/>
              <a:chExt cx="906" cy="2075"/>
            </a:xfrm>
          </p:grpSpPr>
          <p:sp>
            <p:nvSpPr>
              <p:cNvPr id="253045" name="Freeform 56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6" name="Freeform 57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7" name="Freeform 58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8" name="Freeform 59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9" name="Freeform 60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0" name="Freeform 61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1" name="Group 62"/>
            <p:cNvGrpSpPr>
              <a:grpSpLocks/>
            </p:cNvGrpSpPr>
            <p:nvPr/>
          </p:nvGrpSpPr>
          <p:grpSpPr bwMode="auto">
            <a:xfrm>
              <a:off x="838200" y="5943600"/>
              <a:ext cx="457200" cy="914400"/>
              <a:chOff x="2432" y="1328"/>
              <a:chExt cx="906" cy="2075"/>
            </a:xfrm>
          </p:grpSpPr>
          <p:sp>
            <p:nvSpPr>
              <p:cNvPr id="253039" name="Freeform 63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0" name="Freeform 64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1" name="Freeform 65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2" name="Freeform 66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3" name="Freeform 67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4" name="Freeform 68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2" name="Group 69"/>
            <p:cNvGrpSpPr>
              <a:grpSpLocks/>
            </p:cNvGrpSpPr>
            <p:nvPr/>
          </p:nvGrpSpPr>
          <p:grpSpPr bwMode="auto">
            <a:xfrm>
              <a:off x="1752600" y="5943600"/>
              <a:ext cx="457200" cy="914400"/>
              <a:chOff x="2432" y="1328"/>
              <a:chExt cx="906" cy="2075"/>
            </a:xfrm>
          </p:grpSpPr>
          <p:sp>
            <p:nvSpPr>
              <p:cNvPr id="253033" name="Freeform 70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4" name="Freeform 71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5" name="Freeform 72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6" name="Freeform 73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7" name="Freeform 74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8" name="Freeform 75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3" name="Group 76"/>
            <p:cNvGrpSpPr>
              <a:grpSpLocks/>
            </p:cNvGrpSpPr>
            <p:nvPr/>
          </p:nvGrpSpPr>
          <p:grpSpPr bwMode="auto">
            <a:xfrm>
              <a:off x="3124200" y="5943600"/>
              <a:ext cx="457200" cy="914400"/>
              <a:chOff x="2432" y="1328"/>
              <a:chExt cx="906" cy="2075"/>
            </a:xfrm>
          </p:grpSpPr>
          <p:sp>
            <p:nvSpPr>
              <p:cNvPr id="253027" name="Freeform 7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8" name="Freeform 7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9" name="Freeform 7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0" name="Freeform 8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1" name="Freeform 8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2" name="Freeform 8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4" name="Group 83"/>
            <p:cNvGrpSpPr>
              <a:grpSpLocks/>
            </p:cNvGrpSpPr>
            <p:nvPr/>
          </p:nvGrpSpPr>
          <p:grpSpPr bwMode="auto">
            <a:xfrm>
              <a:off x="4038600" y="5943600"/>
              <a:ext cx="457200" cy="914400"/>
              <a:chOff x="2432" y="1328"/>
              <a:chExt cx="906" cy="2075"/>
            </a:xfrm>
          </p:grpSpPr>
          <p:sp>
            <p:nvSpPr>
              <p:cNvPr id="253021" name="Freeform 84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2" name="Freeform 85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3" name="Freeform 86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4" name="Freeform 87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5" name="Freeform 88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6" name="Freeform 89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5" name="Group 90"/>
            <p:cNvGrpSpPr>
              <a:grpSpLocks/>
            </p:cNvGrpSpPr>
            <p:nvPr/>
          </p:nvGrpSpPr>
          <p:grpSpPr bwMode="auto">
            <a:xfrm>
              <a:off x="4953000" y="5943600"/>
              <a:ext cx="457200" cy="914400"/>
              <a:chOff x="2432" y="1328"/>
              <a:chExt cx="906" cy="2075"/>
            </a:xfrm>
          </p:grpSpPr>
          <p:sp>
            <p:nvSpPr>
              <p:cNvPr id="253015" name="Freeform 91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6" name="Freeform 92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7" name="Freeform 93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8" name="Freeform 94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9" name="Freeform 95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0" name="Freeform 96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6" name="Group 97"/>
            <p:cNvGrpSpPr>
              <a:grpSpLocks/>
            </p:cNvGrpSpPr>
            <p:nvPr/>
          </p:nvGrpSpPr>
          <p:grpSpPr bwMode="auto">
            <a:xfrm>
              <a:off x="6324600" y="5943600"/>
              <a:ext cx="457200" cy="914400"/>
              <a:chOff x="2432" y="1328"/>
              <a:chExt cx="906" cy="2075"/>
            </a:xfrm>
          </p:grpSpPr>
          <p:sp>
            <p:nvSpPr>
              <p:cNvPr id="253009" name="Freeform 98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0" name="Freeform 99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1" name="Freeform 100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2" name="Freeform 101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3" name="Freeform 102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4" name="Freeform 103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7" name="Group 104"/>
            <p:cNvGrpSpPr>
              <a:grpSpLocks/>
            </p:cNvGrpSpPr>
            <p:nvPr/>
          </p:nvGrpSpPr>
          <p:grpSpPr bwMode="auto">
            <a:xfrm>
              <a:off x="7239000" y="5943600"/>
              <a:ext cx="457200" cy="914400"/>
              <a:chOff x="2432" y="1328"/>
              <a:chExt cx="906" cy="2075"/>
            </a:xfrm>
          </p:grpSpPr>
          <p:sp>
            <p:nvSpPr>
              <p:cNvPr id="253003" name="Freeform 105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4" name="Freeform 106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5" name="Freeform 107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6" name="Freeform 108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7" name="Freeform 109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8" name="Freeform 110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8" name="Group 111"/>
            <p:cNvGrpSpPr>
              <a:grpSpLocks/>
            </p:cNvGrpSpPr>
            <p:nvPr/>
          </p:nvGrpSpPr>
          <p:grpSpPr bwMode="auto">
            <a:xfrm>
              <a:off x="8153400" y="5943600"/>
              <a:ext cx="457200" cy="914400"/>
              <a:chOff x="2432" y="1328"/>
              <a:chExt cx="906" cy="2075"/>
            </a:xfrm>
          </p:grpSpPr>
          <p:sp>
            <p:nvSpPr>
              <p:cNvPr id="252997" name="Freeform 112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8" name="Freeform 113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9" name="Freeform 114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0" name="Freeform 115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1" name="Freeform 116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2" name="Freeform 117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9" name="Group 118"/>
            <p:cNvGrpSpPr>
              <a:grpSpLocks/>
            </p:cNvGrpSpPr>
            <p:nvPr/>
          </p:nvGrpSpPr>
          <p:grpSpPr bwMode="auto">
            <a:xfrm>
              <a:off x="6553200" y="4191000"/>
              <a:ext cx="457200" cy="914400"/>
              <a:chOff x="2432" y="1328"/>
              <a:chExt cx="906" cy="2075"/>
            </a:xfrm>
          </p:grpSpPr>
          <p:sp>
            <p:nvSpPr>
              <p:cNvPr id="252991" name="Freeform 11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2" name="Freeform 12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3" name="Freeform 12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4" name="Freeform 12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5" name="Freeform 12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6" name="Freeform 12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70" name="Group 125"/>
            <p:cNvGrpSpPr>
              <a:grpSpLocks/>
            </p:cNvGrpSpPr>
            <p:nvPr/>
          </p:nvGrpSpPr>
          <p:grpSpPr bwMode="auto">
            <a:xfrm>
              <a:off x="3352800" y="4191000"/>
              <a:ext cx="457200" cy="914400"/>
              <a:chOff x="2432" y="1328"/>
              <a:chExt cx="906" cy="2075"/>
            </a:xfrm>
          </p:grpSpPr>
          <p:sp>
            <p:nvSpPr>
              <p:cNvPr id="252985" name="Freeform 126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6" name="Freeform 127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7" name="Freeform 128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8" name="Freeform 129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9" name="Freeform 130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0" name="Freeform 131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71" name="Group 132"/>
            <p:cNvGrpSpPr>
              <a:grpSpLocks/>
            </p:cNvGrpSpPr>
            <p:nvPr/>
          </p:nvGrpSpPr>
          <p:grpSpPr bwMode="auto">
            <a:xfrm>
              <a:off x="304800" y="4191000"/>
              <a:ext cx="457200" cy="914400"/>
              <a:chOff x="2432" y="1328"/>
              <a:chExt cx="906" cy="2075"/>
            </a:xfrm>
          </p:grpSpPr>
          <p:sp>
            <p:nvSpPr>
              <p:cNvPr id="252979" name="Freeform 133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0" name="Freeform 134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1" name="Freeform 135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2" name="Freeform 136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3" name="Freeform 137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4" name="Freeform 138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72" name="Group 139"/>
            <p:cNvGrpSpPr>
              <a:grpSpLocks/>
            </p:cNvGrpSpPr>
            <p:nvPr/>
          </p:nvGrpSpPr>
          <p:grpSpPr bwMode="auto">
            <a:xfrm>
              <a:off x="3429000" y="2133600"/>
              <a:ext cx="457200" cy="914400"/>
              <a:chOff x="2432" y="1328"/>
              <a:chExt cx="906" cy="2075"/>
            </a:xfrm>
          </p:grpSpPr>
          <p:sp>
            <p:nvSpPr>
              <p:cNvPr id="252973" name="Freeform 140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4" name="Freeform 141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5" name="Freeform 142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6" name="Freeform 143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7" name="Freeform 144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8" name="Freeform 145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52934" name="Rectangle 148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29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29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2930" grpId="0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1295400" y="2128838"/>
            <a:ext cx="6045200" cy="206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One stack frame 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for each node in the tree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and for empty trees hang off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constant work per stack frame.</a:t>
            </a:r>
          </a:p>
        </p:txBody>
      </p:sp>
      <p:grpSp>
        <p:nvGrpSpPr>
          <p:cNvPr id="233" name="Group 232"/>
          <p:cNvGrpSpPr>
            <a:grpSpLocks/>
          </p:cNvGrpSpPr>
          <p:nvPr/>
        </p:nvGrpSpPr>
        <p:grpSpPr bwMode="auto">
          <a:xfrm>
            <a:off x="4324350" y="5410200"/>
            <a:ext cx="4438650" cy="1325563"/>
            <a:chOff x="4323714" y="4345780"/>
            <a:chExt cx="4439286" cy="1326356"/>
          </a:xfrm>
        </p:grpSpPr>
        <p:grpSp>
          <p:nvGrpSpPr>
            <p:cNvPr id="254036" name="Group 3"/>
            <p:cNvGrpSpPr>
              <a:grpSpLocks/>
            </p:cNvGrpSpPr>
            <p:nvPr/>
          </p:nvGrpSpPr>
          <p:grpSpPr bwMode="auto">
            <a:xfrm>
              <a:off x="4323714" y="4724400"/>
              <a:ext cx="795974" cy="603106"/>
              <a:chOff x="1719264" y="5659582"/>
              <a:chExt cx="795974" cy="603106"/>
            </a:xfrm>
          </p:grpSpPr>
          <p:sp>
            <p:nvSpPr>
              <p:cNvPr id="25409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10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10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10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10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0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10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10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10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10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37" name="Group 234"/>
            <p:cNvGrpSpPr>
              <a:grpSpLocks/>
            </p:cNvGrpSpPr>
            <p:nvPr/>
          </p:nvGrpSpPr>
          <p:grpSpPr bwMode="auto">
            <a:xfrm>
              <a:off x="5029200" y="4724400"/>
              <a:ext cx="795974" cy="603106"/>
              <a:chOff x="1719264" y="5659582"/>
              <a:chExt cx="795974" cy="603106"/>
            </a:xfrm>
          </p:grpSpPr>
          <p:sp>
            <p:nvSpPr>
              <p:cNvPr id="25408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9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9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9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9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9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9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9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9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9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38" name="Group 245"/>
            <p:cNvGrpSpPr>
              <a:grpSpLocks/>
            </p:cNvGrpSpPr>
            <p:nvPr/>
          </p:nvGrpSpPr>
          <p:grpSpPr bwMode="auto">
            <a:xfrm>
              <a:off x="5985826" y="4724400"/>
              <a:ext cx="795974" cy="603106"/>
              <a:chOff x="1719264" y="5659582"/>
              <a:chExt cx="795974" cy="603106"/>
            </a:xfrm>
          </p:grpSpPr>
          <p:sp>
            <p:nvSpPr>
              <p:cNvPr id="25407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8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8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8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8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8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8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8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8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8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39" name="Group 256"/>
            <p:cNvGrpSpPr>
              <a:grpSpLocks/>
            </p:cNvGrpSpPr>
            <p:nvPr/>
          </p:nvGrpSpPr>
          <p:grpSpPr bwMode="auto">
            <a:xfrm>
              <a:off x="7038338" y="5069030"/>
              <a:ext cx="795974" cy="603106"/>
              <a:chOff x="1719264" y="5659582"/>
              <a:chExt cx="795974" cy="603106"/>
            </a:xfrm>
          </p:grpSpPr>
          <p:sp>
            <p:nvSpPr>
              <p:cNvPr id="25406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7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7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7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7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7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7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7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7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7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0" name="Group 267"/>
            <p:cNvGrpSpPr>
              <a:grpSpLocks/>
            </p:cNvGrpSpPr>
            <p:nvPr/>
          </p:nvGrpSpPr>
          <p:grpSpPr bwMode="auto">
            <a:xfrm>
              <a:off x="7967026" y="4391024"/>
              <a:ext cx="795974" cy="603106"/>
              <a:chOff x="1719264" y="5659582"/>
              <a:chExt cx="795974" cy="603106"/>
            </a:xfrm>
          </p:grpSpPr>
          <p:sp>
            <p:nvSpPr>
              <p:cNvPr id="25405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6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6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6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6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6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6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6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6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6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1" name="Group 5"/>
            <p:cNvGrpSpPr>
              <a:grpSpLocks/>
            </p:cNvGrpSpPr>
            <p:nvPr/>
          </p:nvGrpSpPr>
          <p:grpSpPr bwMode="auto">
            <a:xfrm>
              <a:off x="6965496" y="4345780"/>
              <a:ext cx="360307" cy="603106"/>
              <a:chOff x="8895714" y="3048000"/>
              <a:chExt cx="360307" cy="603106"/>
            </a:xfrm>
          </p:grpSpPr>
          <p:sp>
            <p:nvSpPr>
              <p:cNvPr id="254054" name="Freeform 69"/>
              <p:cNvSpPr>
                <a:spLocks/>
              </p:cNvSpPr>
              <p:nvPr/>
            </p:nvSpPr>
            <p:spPr bwMode="auto">
              <a:xfrm>
                <a:off x="8895714" y="3204297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55" name="Group 87"/>
              <p:cNvGrpSpPr>
                <a:grpSpLocks/>
              </p:cNvGrpSpPr>
              <p:nvPr/>
            </p:nvGrpSpPr>
            <p:grpSpPr bwMode="auto">
              <a:xfrm>
                <a:off x="8999025" y="3248892"/>
                <a:ext cx="156449" cy="353290"/>
                <a:chOff x="1776" y="3408"/>
                <a:chExt cx="96" cy="192"/>
              </a:xfrm>
            </p:grpSpPr>
            <p:sp>
              <p:nvSpPr>
                <p:cNvPr id="25405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5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56" name="Line 45"/>
              <p:cNvSpPr>
                <a:spLocks noChangeShapeType="1"/>
              </p:cNvSpPr>
              <p:nvPr/>
            </p:nvSpPr>
            <p:spPr bwMode="auto">
              <a:xfrm flipH="1">
                <a:off x="9179875" y="3048000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2" name="Group 4"/>
            <p:cNvGrpSpPr>
              <a:grpSpLocks/>
            </p:cNvGrpSpPr>
            <p:nvPr/>
          </p:nvGrpSpPr>
          <p:grpSpPr bwMode="auto">
            <a:xfrm>
              <a:off x="7724776" y="4772024"/>
              <a:ext cx="360307" cy="588818"/>
              <a:chOff x="9545693" y="3048000"/>
              <a:chExt cx="360307" cy="588818"/>
            </a:xfrm>
          </p:grpSpPr>
          <p:sp>
            <p:nvSpPr>
              <p:cNvPr id="254049" name="Freeform 69"/>
              <p:cNvSpPr>
                <a:spLocks/>
              </p:cNvSpPr>
              <p:nvPr/>
            </p:nvSpPr>
            <p:spPr bwMode="auto">
              <a:xfrm>
                <a:off x="9545693" y="319000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50" name="Group 87"/>
              <p:cNvGrpSpPr>
                <a:grpSpLocks/>
              </p:cNvGrpSpPr>
              <p:nvPr/>
            </p:nvGrpSpPr>
            <p:grpSpPr bwMode="auto">
              <a:xfrm>
                <a:off x="9649004" y="3234604"/>
                <a:ext cx="156449" cy="353290"/>
                <a:chOff x="1776" y="3408"/>
                <a:chExt cx="96" cy="192"/>
              </a:xfrm>
            </p:grpSpPr>
            <p:sp>
              <p:nvSpPr>
                <p:cNvPr id="254052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53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51" name="Line 45"/>
              <p:cNvSpPr>
                <a:spLocks noChangeShapeType="1"/>
              </p:cNvSpPr>
              <p:nvPr/>
            </p:nvSpPr>
            <p:spPr bwMode="auto">
              <a:xfrm>
                <a:off x="9662474" y="3048000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3" name="Group 291"/>
            <p:cNvGrpSpPr>
              <a:grpSpLocks/>
            </p:cNvGrpSpPr>
            <p:nvPr/>
          </p:nvGrpSpPr>
          <p:grpSpPr bwMode="auto">
            <a:xfrm>
              <a:off x="5735693" y="4386264"/>
              <a:ext cx="360307" cy="603106"/>
              <a:chOff x="8895714" y="3048000"/>
              <a:chExt cx="360307" cy="603106"/>
            </a:xfrm>
          </p:grpSpPr>
          <p:sp>
            <p:nvSpPr>
              <p:cNvPr id="254044" name="Freeform 69"/>
              <p:cNvSpPr>
                <a:spLocks/>
              </p:cNvSpPr>
              <p:nvPr/>
            </p:nvSpPr>
            <p:spPr bwMode="auto">
              <a:xfrm>
                <a:off x="8895714" y="3204297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45" name="Group 87"/>
              <p:cNvGrpSpPr>
                <a:grpSpLocks/>
              </p:cNvGrpSpPr>
              <p:nvPr/>
            </p:nvGrpSpPr>
            <p:grpSpPr bwMode="auto">
              <a:xfrm>
                <a:off x="8999025" y="3248892"/>
                <a:ext cx="156449" cy="353290"/>
                <a:chOff x="1776" y="3408"/>
                <a:chExt cx="96" cy="192"/>
              </a:xfrm>
            </p:grpSpPr>
            <p:sp>
              <p:nvSpPr>
                <p:cNvPr id="25404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4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46" name="Line 45"/>
              <p:cNvSpPr>
                <a:spLocks noChangeShapeType="1"/>
              </p:cNvSpPr>
              <p:nvPr/>
            </p:nvSpPr>
            <p:spPr bwMode="auto">
              <a:xfrm flipH="1">
                <a:off x="9179875" y="3048000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02755" name="Group 202754"/>
          <p:cNvGrpSpPr>
            <a:grpSpLocks/>
          </p:cNvGrpSpPr>
          <p:nvPr/>
        </p:nvGrpSpPr>
        <p:grpSpPr bwMode="auto">
          <a:xfrm>
            <a:off x="4667250" y="4248150"/>
            <a:ext cx="3875088" cy="1897063"/>
            <a:chOff x="4667187" y="4247473"/>
            <a:chExt cx="3875119" cy="1897448"/>
          </a:xfrm>
        </p:grpSpPr>
        <p:grpSp>
          <p:nvGrpSpPr>
            <p:cNvPr id="253996" name="Group 233"/>
            <p:cNvGrpSpPr>
              <a:grpSpLocks/>
            </p:cNvGrpSpPr>
            <p:nvPr/>
          </p:nvGrpSpPr>
          <p:grpSpPr bwMode="auto">
            <a:xfrm>
              <a:off x="4667187" y="4315692"/>
              <a:ext cx="3875119" cy="1829229"/>
              <a:chOff x="4667187" y="3248892"/>
              <a:chExt cx="3875119" cy="1829229"/>
            </a:xfrm>
          </p:grpSpPr>
          <p:sp>
            <p:nvSpPr>
              <p:cNvPr id="254012" name="Line 40"/>
              <p:cNvSpPr>
                <a:spLocks noChangeShapeType="1"/>
              </p:cNvSpPr>
              <p:nvPr/>
            </p:nvSpPr>
            <p:spPr bwMode="auto">
              <a:xfrm flipH="1">
                <a:off x="5803648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3" name="Line 41"/>
              <p:cNvSpPr>
                <a:spLocks noChangeShapeType="1"/>
              </p:cNvSpPr>
              <p:nvPr/>
            </p:nvSpPr>
            <p:spPr bwMode="auto">
              <a:xfrm>
                <a:off x="5765721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4" name="Line 42"/>
              <p:cNvSpPr>
                <a:spLocks noChangeShapeType="1"/>
              </p:cNvSpPr>
              <p:nvPr/>
            </p:nvSpPr>
            <p:spPr bwMode="auto">
              <a:xfrm>
                <a:off x="6220846" y="43572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5" name="Line 43"/>
              <p:cNvSpPr>
                <a:spLocks noChangeShapeType="1"/>
              </p:cNvSpPr>
              <p:nvPr/>
            </p:nvSpPr>
            <p:spPr bwMode="auto">
              <a:xfrm flipH="1">
                <a:off x="5272669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6" name="Line 44"/>
              <p:cNvSpPr>
                <a:spLocks noChangeShapeType="1"/>
              </p:cNvSpPr>
              <p:nvPr/>
            </p:nvSpPr>
            <p:spPr bwMode="auto">
              <a:xfrm>
                <a:off x="5272669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7" name="Line 45"/>
              <p:cNvSpPr>
                <a:spLocks noChangeShapeType="1"/>
              </p:cNvSpPr>
              <p:nvPr/>
            </p:nvSpPr>
            <p:spPr bwMode="auto">
              <a:xfrm flipH="1">
                <a:off x="4931325" y="43156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8" name="Line 46"/>
              <p:cNvSpPr>
                <a:spLocks noChangeShapeType="1"/>
              </p:cNvSpPr>
              <p:nvPr/>
            </p:nvSpPr>
            <p:spPr bwMode="auto">
              <a:xfrm>
                <a:off x="6941461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9" name="Line 47"/>
              <p:cNvSpPr>
                <a:spLocks noChangeShapeType="1"/>
              </p:cNvSpPr>
              <p:nvPr/>
            </p:nvSpPr>
            <p:spPr bwMode="auto">
              <a:xfrm>
                <a:off x="7813785" y="3941618"/>
                <a:ext cx="0" cy="0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0" name="Line 48"/>
              <p:cNvSpPr>
                <a:spLocks noChangeShapeType="1"/>
              </p:cNvSpPr>
              <p:nvPr/>
            </p:nvSpPr>
            <p:spPr bwMode="auto">
              <a:xfrm>
                <a:off x="8003420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1" name="Line 49"/>
              <p:cNvSpPr>
                <a:spLocks noChangeShapeType="1"/>
              </p:cNvSpPr>
              <p:nvPr/>
            </p:nvSpPr>
            <p:spPr bwMode="auto">
              <a:xfrm flipH="1">
                <a:off x="7510368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2" name="Line 50"/>
              <p:cNvSpPr>
                <a:spLocks noChangeShapeType="1"/>
              </p:cNvSpPr>
              <p:nvPr/>
            </p:nvSpPr>
            <p:spPr bwMode="auto">
              <a:xfrm>
                <a:off x="7510368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3" name="Line 51"/>
              <p:cNvSpPr>
                <a:spLocks noChangeShapeType="1"/>
              </p:cNvSpPr>
              <p:nvPr/>
            </p:nvSpPr>
            <p:spPr bwMode="auto">
              <a:xfrm flipH="1">
                <a:off x="7586222" y="47313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4" name="Rectangle 1"/>
              <p:cNvSpPr>
                <a:spLocks noChangeArrowheads="1"/>
              </p:cNvSpPr>
              <p:nvPr/>
            </p:nvSpPr>
            <p:spPr bwMode="auto">
              <a:xfrm>
                <a:off x="6675972" y="3248892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5" name="Rectangle 215"/>
              <p:cNvSpPr>
                <a:spLocks noChangeArrowheads="1"/>
              </p:cNvSpPr>
              <p:nvPr/>
            </p:nvSpPr>
            <p:spPr bwMode="auto">
              <a:xfrm>
                <a:off x="7338415" y="4807958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6" name="Rectangle 216"/>
              <p:cNvSpPr>
                <a:spLocks noChangeArrowheads="1"/>
              </p:cNvSpPr>
              <p:nvPr/>
            </p:nvSpPr>
            <p:spPr bwMode="auto">
              <a:xfrm>
                <a:off x="77724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7" name="Rectangle 217"/>
              <p:cNvSpPr>
                <a:spLocks noChangeArrowheads="1"/>
              </p:cNvSpPr>
              <p:nvPr/>
            </p:nvSpPr>
            <p:spPr bwMode="auto">
              <a:xfrm>
                <a:off x="7315200" y="4073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8" name="Rectangle 218"/>
              <p:cNvSpPr>
                <a:spLocks noChangeArrowheads="1"/>
              </p:cNvSpPr>
              <p:nvPr/>
            </p:nvSpPr>
            <p:spPr bwMode="auto">
              <a:xfrm>
                <a:off x="7620000" y="4495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9" name="Rectangle 219"/>
              <p:cNvSpPr>
                <a:spLocks noChangeArrowheads="1"/>
              </p:cNvSpPr>
              <p:nvPr/>
            </p:nvSpPr>
            <p:spPr bwMode="auto">
              <a:xfrm>
                <a:off x="55626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0" name="Rectangle 220"/>
              <p:cNvSpPr>
                <a:spLocks noChangeArrowheads="1"/>
              </p:cNvSpPr>
              <p:nvPr/>
            </p:nvSpPr>
            <p:spPr bwMode="auto">
              <a:xfrm>
                <a:off x="5076763" y="4081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1" name="Rectangle 221"/>
              <p:cNvSpPr>
                <a:spLocks noChangeArrowheads="1"/>
              </p:cNvSpPr>
              <p:nvPr/>
            </p:nvSpPr>
            <p:spPr bwMode="auto">
              <a:xfrm>
                <a:off x="4667187" y="4454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2" name="Rectangle 222"/>
              <p:cNvSpPr>
                <a:spLocks noChangeArrowheads="1"/>
              </p:cNvSpPr>
              <p:nvPr/>
            </p:nvSpPr>
            <p:spPr bwMode="auto">
              <a:xfrm>
                <a:off x="5352987" y="4462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3" name="Rectangle 223"/>
              <p:cNvSpPr>
                <a:spLocks noChangeArrowheads="1"/>
              </p:cNvSpPr>
              <p:nvPr/>
            </p:nvSpPr>
            <p:spPr bwMode="auto">
              <a:xfrm>
                <a:off x="6038787" y="4114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4" name="Rectangle 224"/>
              <p:cNvSpPr>
                <a:spLocks noChangeArrowheads="1"/>
              </p:cNvSpPr>
              <p:nvPr/>
            </p:nvSpPr>
            <p:spPr bwMode="auto">
              <a:xfrm>
                <a:off x="6295963" y="446722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5" name="Rectangle 225"/>
              <p:cNvSpPr>
                <a:spLocks noChangeArrowheads="1"/>
              </p:cNvSpPr>
              <p:nvPr/>
            </p:nvSpPr>
            <p:spPr bwMode="auto">
              <a:xfrm>
                <a:off x="8285069" y="4100511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3997" name="Group 55"/>
            <p:cNvGrpSpPr>
              <a:grpSpLocks/>
            </p:cNvGrpSpPr>
            <p:nvPr/>
          </p:nvGrpSpPr>
          <p:grpSpPr bwMode="auto">
            <a:xfrm>
              <a:off x="8141334" y="4247473"/>
              <a:ext cx="240666" cy="629327"/>
              <a:chOff x="2308" y="1513"/>
              <a:chExt cx="1162" cy="2570"/>
            </a:xfrm>
          </p:grpSpPr>
          <p:grpSp>
            <p:nvGrpSpPr>
              <p:cNvPr id="253998" name="Group 5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54006" name="Freeform 5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07" name="Freeform 5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08" name="Freeform 5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09" name="Freeform 6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10" name="Freeform 6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11" name="Freeform 6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3999" name="Freeform 6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0" name="Freeform 6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1" name="Oval 6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2" name="Oval 6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3" name="Oval 6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4" name="Oval 6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5" name="Oval 6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202753" name="Group 202752"/>
          <p:cNvGrpSpPr>
            <a:grpSpLocks/>
          </p:cNvGrpSpPr>
          <p:nvPr/>
        </p:nvGrpSpPr>
        <p:grpSpPr bwMode="auto">
          <a:xfrm>
            <a:off x="457200" y="4114800"/>
            <a:ext cx="3830638" cy="2133600"/>
            <a:chOff x="457200" y="4114800"/>
            <a:chExt cx="3830638" cy="2133600"/>
          </a:xfrm>
        </p:grpSpPr>
        <p:grpSp>
          <p:nvGrpSpPr>
            <p:cNvPr id="253964" name="Group 202751"/>
            <p:cNvGrpSpPr>
              <a:grpSpLocks/>
            </p:cNvGrpSpPr>
            <p:nvPr/>
          </p:nvGrpSpPr>
          <p:grpSpPr bwMode="auto">
            <a:xfrm>
              <a:off x="457200" y="4419600"/>
              <a:ext cx="3830638" cy="1828800"/>
              <a:chOff x="457200" y="3352800"/>
              <a:chExt cx="3830638" cy="1828800"/>
            </a:xfrm>
          </p:grpSpPr>
          <p:sp>
            <p:nvSpPr>
              <p:cNvPr id="253972" name="Oval 5"/>
              <p:cNvSpPr>
                <a:spLocks noChangeArrowheads="1"/>
              </p:cNvSpPr>
              <p:nvPr/>
            </p:nvSpPr>
            <p:spPr bwMode="auto">
              <a:xfrm>
                <a:off x="2429410" y="33528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3" name="Oval 8"/>
              <p:cNvSpPr>
                <a:spLocks noChangeArrowheads="1"/>
              </p:cNvSpPr>
              <p:nvPr/>
            </p:nvSpPr>
            <p:spPr bwMode="auto">
              <a:xfrm>
                <a:off x="12915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4" name="Oval 11"/>
              <p:cNvSpPr>
                <a:spLocks noChangeArrowheads="1"/>
              </p:cNvSpPr>
              <p:nvPr/>
            </p:nvSpPr>
            <p:spPr bwMode="auto">
              <a:xfrm>
                <a:off x="798544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5" name="Oval 14"/>
              <p:cNvSpPr>
                <a:spLocks noChangeArrowheads="1"/>
              </p:cNvSpPr>
              <p:nvPr/>
            </p:nvSpPr>
            <p:spPr bwMode="auto">
              <a:xfrm>
                <a:off x="45720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6" name="Oval 17"/>
              <p:cNvSpPr>
                <a:spLocks noChangeArrowheads="1"/>
              </p:cNvSpPr>
              <p:nvPr/>
            </p:nvSpPr>
            <p:spPr bwMode="auto">
              <a:xfrm>
                <a:off x="1101961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7" name="Oval 20"/>
              <p:cNvSpPr>
                <a:spLocks noChangeArrowheads="1"/>
              </p:cNvSpPr>
              <p:nvPr/>
            </p:nvSpPr>
            <p:spPr bwMode="auto">
              <a:xfrm>
                <a:off x="1784649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8" name="Oval 26"/>
              <p:cNvSpPr>
                <a:spLocks noChangeArrowheads="1"/>
              </p:cNvSpPr>
              <p:nvPr/>
            </p:nvSpPr>
            <p:spPr bwMode="auto">
              <a:xfrm>
                <a:off x="35292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9" name="Oval 29"/>
              <p:cNvSpPr>
                <a:spLocks noChangeArrowheads="1"/>
              </p:cNvSpPr>
              <p:nvPr/>
            </p:nvSpPr>
            <p:spPr bwMode="auto">
              <a:xfrm>
                <a:off x="3036243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0" name="Oval 32"/>
              <p:cNvSpPr>
                <a:spLocks noChangeArrowheads="1"/>
              </p:cNvSpPr>
              <p:nvPr/>
            </p:nvSpPr>
            <p:spPr bwMode="auto">
              <a:xfrm>
                <a:off x="333966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1" name="Oval 35"/>
              <p:cNvSpPr>
                <a:spLocks noChangeArrowheads="1"/>
              </p:cNvSpPr>
              <p:nvPr/>
            </p:nvSpPr>
            <p:spPr bwMode="auto">
              <a:xfrm>
                <a:off x="4022348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2" name="Oval 38"/>
              <p:cNvSpPr>
                <a:spLocks noChangeArrowheads="1"/>
              </p:cNvSpPr>
              <p:nvPr/>
            </p:nvSpPr>
            <p:spPr bwMode="auto">
              <a:xfrm>
                <a:off x="3150025" y="4932218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3" name="Line 40"/>
              <p:cNvSpPr>
                <a:spLocks noChangeShapeType="1"/>
              </p:cNvSpPr>
              <p:nvPr/>
            </p:nvSpPr>
            <p:spPr bwMode="auto">
              <a:xfrm flipH="1">
                <a:off x="1557086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4" name="Line 41"/>
              <p:cNvSpPr>
                <a:spLocks noChangeShapeType="1"/>
              </p:cNvSpPr>
              <p:nvPr/>
            </p:nvSpPr>
            <p:spPr bwMode="auto">
              <a:xfrm>
                <a:off x="1519159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5" name="Line 42"/>
              <p:cNvSpPr>
                <a:spLocks noChangeShapeType="1"/>
              </p:cNvSpPr>
              <p:nvPr/>
            </p:nvSpPr>
            <p:spPr bwMode="auto">
              <a:xfrm>
                <a:off x="1974284" y="44334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6" name="Line 43"/>
              <p:cNvSpPr>
                <a:spLocks noChangeShapeType="1"/>
              </p:cNvSpPr>
              <p:nvPr/>
            </p:nvSpPr>
            <p:spPr bwMode="auto">
              <a:xfrm flipH="1">
                <a:off x="1026107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7" name="Line 44"/>
              <p:cNvSpPr>
                <a:spLocks noChangeShapeType="1"/>
              </p:cNvSpPr>
              <p:nvPr/>
            </p:nvSpPr>
            <p:spPr bwMode="auto">
              <a:xfrm>
                <a:off x="1026107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8" name="Line 45"/>
              <p:cNvSpPr>
                <a:spLocks noChangeShapeType="1"/>
              </p:cNvSpPr>
              <p:nvPr/>
            </p:nvSpPr>
            <p:spPr bwMode="auto">
              <a:xfrm flipH="1">
                <a:off x="684763" y="43918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9" name="Line 46"/>
              <p:cNvSpPr>
                <a:spLocks noChangeShapeType="1"/>
              </p:cNvSpPr>
              <p:nvPr/>
            </p:nvSpPr>
            <p:spPr bwMode="auto">
              <a:xfrm>
                <a:off x="2694899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0" name="Line 47"/>
              <p:cNvSpPr>
                <a:spLocks noChangeShapeType="1"/>
              </p:cNvSpPr>
              <p:nvPr/>
            </p:nvSpPr>
            <p:spPr bwMode="auto">
              <a:xfrm>
                <a:off x="3567223" y="40178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1" name="Line 48"/>
              <p:cNvSpPr>
                <a:spLocks noChangeShapeType="1"/>
              </p:cNvSpPr>
              <p:nvPr/>
            </p:nvSpPr>
            <p:spPr bwMode="auto">
              <a:xfrm>
                <a:off x="3756858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2" name="Line 49"/>
              <p:cNvSpPr>
                <a:spLocks noChangeShapeType="1"/>
              </p:cNvSpPr>
              <p:nvPr/>
            </p:nvSpPr>
            <p:spPr bwMode="auto">
              <a:xfrm flipH="1">
                <a:off x="3263806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3" name="Line 50"/>
              <p:cNvSpPr>
                <a:spLocks noChangeShapeType="1"/>
              </p:cNvSpPr>
              <p:nvPr/>
            </p:nvSpPr>
            <p:spPr bwMode="auto">
              <a:xfrm>
                <a:off x="3263806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4" name="Line 51"/>
              <p:cNvSpPr>
                <a:spLocks noChangeShapeType="1"/>
              </p:cNvSpPr>
              <p:nvPr/>
            </p:nvSpPr>
            <p:spPr bwMode="auto">
              <a:xfrm flipH="1">
                <a:off x="3339660" y="48075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5" name="Oval 20"/>
              <p:cNvSpPr>
                <a:spLocks noChangeArrowheads="1"/>
              </p:cNvSpPr>
              <p:nvPr/>
            </p:nvSpPr>
            <p:spPr bwMode="auto">
              <a:xfrm>
                <a:off x="2006222" y="452264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3965" name="Group 88"/>
            <p:cNvGrpSpPr>
              <a:grpSpLocks/>
            </p:cNvGrpSpPr>
            <p:nvPr/>
          </p:nvGrpSpPr>
          <p:grpSpPr bwMode="auto">
            <a:xfrm>
              <a:off x="1712307" y="4114800"/>
              <a:ext cx="268893" cy="573759"/>
              <a:chOff x="2432" y="1328"/>
              <a:chExt cx="906" cy="2075"/>
            </a:xfrm>
          </p:grpSpPr>
          <p:sp>
            <p:nvSpPr>
              <p:cNvPr id="253966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7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8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9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0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1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28" name="Rectangle 4"/>
          <p:cNvSpPr>
            <a:spLocks noChangeArrowheads="1"/>
          </p:cNvSpPr>
          <p:nvPr/>
        </p:nvSpPr>
        <p:spPr bwMode="auto">
          <a:xfrm>
            <a:off x="1828800" y="1458913"/>
            <a:ext cx="30702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       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    × </a:t>
            </a:r>
          </a:p>
        </p:txBody>
      </p:sp>
      <p:sp>
        <p:nvSpPr>
          <p:cNvPr id="253960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284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53961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654526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∑</a:t>
            </a:r>
            <a:r>
              <a:rPr lang="en-US" altLang="en-US" sz="4000" i="0" baseline="-25000"/>
              <a:t>stack frame </a:t>
            </a:r>
            <a:r>
              <a:rPr lang="en-US" altLang="en-US" i="0"/>
              <a:t>Work done by stack frame</a:t>
            </a:r>
          </a:p>
        </p:txBody>
      </p:sp>
      <p:sp>
        <p:nvSpPr>
          <p:cNvPr id="158" name="Rectangle 4"/>
          <p:cNvSpPr>
            <a:spLocks noChangeArrowheads="1"/>
          </p:cNvSpPr>
          <p:nvPr/>
        </p:nvSpPr>
        <p:spPr bwMode="auto">
          <a:xfrm>
            <a:off x="5030788" y="1439863"/>
            <a:ext cx="29035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1</a:t>
            </a:r>
            <a:r>
              <a:rPr lang="en-US" altLang="en-US" i="0"/>
              <a:t>)   =    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sp>
        <p:nvSpPr>
          <p:cNvPr id="253963" name="Rectangle 158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27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27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27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27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27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27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027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27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8" grpId="0" autoUpdateAnimBg="0"/>
      <p:bldP spid="158" grpId="0" autoUpdateAnimBg="0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 Box 3"/>
          <p:cNvSpPr txBox="1">
            <a:spLocks noChangeArrowheads="1"/>
          </p:cNvSpPr>
          <p:nvPr/>
        </p:nvSpPr>
        <p:spPr bwMode="auto">
          <a:xfrm>
            <a:off x="77788" y="868363"/>
            <a:ext cx="22844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51907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1219994" y="2353609"/>
            <a:ext cx="581601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This only works for balanced tree.</a:t>
            </a:r>
          </a:p>
        </p:txBody>
      </p:sp>
      <p:sp>
        <p:nvSpPr>
          <p:cNvPr id="149" name="Text Box 3"/>
          <p:cNvSpPr txBox="1">
            <a:spLocks noChangeArrowheads="1"/>
          </p:cNvSpPr>
          <p:nvPr/>
        </p:nvSpPr>
        <p:spPr bwMode="auto">
          <a:xfrm>
            <a:off x="1143000" y="790575"/>
            <a:ext cx="388279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         </a:t>
            </a:r>
            <a:r>
              <a:rPr lang="en-US" altLang="en-US" i="0" dirty="0"/>
              <a:t> </a:t>
            </a:r>
            <a:r>
              <a:rPr lang="en-US" altLang="en-US" dirty="0" err="1">
                <a:solidFill>
                  <a:schemeClr val="accent1"/>
                </a:solidFill>
              </a:rPr>
              <a:t>a</a:t>
            </a:r>
            <a:r>
              <a:rPr lang="en-US" altLang="en-US" dirty="0" err="1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n/</a:t>
            </a:r>
            <a:r>
              <a:rPr lang="en-US" altLang="en-US" dirty="0">
                <a:solidFill>
                  <a:schemeClr val="accent1"/>
                </a:solidFill>
              </a:rPr>
              <a:t>b</a:t>
            </a:r>
            <a:r>
              <a:rPr lang="en-US" altLang="en-US" i="0" dirty="0"/>
              <a:t>) +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 err="1"/>
              <a:t>n</a:t>
            </a:r>
            <a:r>
              <a:rPr lang="en-US" altLang="en-US" baseline="30000" dirty="0" err="1">
                <a:solidFill>
                  <a:schemeClr val="accent1"/>
                </a:solidFill>
              </a:rPr>
              <a:t>c</a:t>
            </a:r>
            <a:r>
              <a:rPr lang="en-US" altLang="en-US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  = 2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/2) +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1</a:t>
            </a:r>
            <a:r>
              <a:rPr lang="en-US" altLang="en-US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  =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</a:t>
            </a:r>
          </a:p>
        </p:txBody>
      </p:sp>
      <p:cxnSp>
        <p:nvCxnSpPr>
          <p:cNvPr id="3" name="Straight Connector 2"/>
          <p:cNvCxnSpPr>
            <a:cxnSpLocks noChangeShapeType="1"/>
          </p:cNvCxnSpPr>
          <p:nvPr/>
        </p:nvCxnSpPr>
        <p:spPr bwMode="auto">
          <a:xfrm flipV="1">
            <a:off x="1743075" y="838200"/>
            <a:ext cx="3508375" cy="137160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1911" name="Rectangle 15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  <p:extLst>
      <p:ext uri="{BB962C8B-B14F-4D97-AF65-F5344CB8AC3E}">
        <p14:creationId xmlns:p14="http://schemas.microsoft.com/office/powerpoint/2010/main" val="3761796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54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 Box 3"/>
          <p:cNvSpPr txBox="1">
            <a:spLocks noChangeArrowheads="1"/>
          </p:cNvSpPr>
          <p:nvPr/>
        </p:nvSpPr>
        <p:spPr bwMode="auto">
          <a:xfrm>
            <a:off x="77788" y="868363"/>
            <a:ext cx="233749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Time:</a:t>
            </a:r>
            <a:r>
              <a:rPr lang="en-US" altLang="en-US" dirty="0"/>
              <a:t> T(n) =</a:t>
            </a:r>
          </a:p>
        </p:txBody>
      </p:sp>
      <p:sp>
        <p:nvSpPr>
          <p:cNvPr id="251907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149" name="Text Box 3"/>
          <p:cNvSpPr txBox="1">
            <a:spLocks noChangeArrowheads="1"/>
          </p:cNvSpPr>
          <p:nvPr/>
        </p:nvSpPr>
        <p:spPr bwMode="auto">
          <a:xfrm>
            <a:off x="1184565" y="842740"/>
            <a:ext cx="7756675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          T(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left</a:t>
            </a:r>
            <a:r>
              <a:rPr lang="en-US" altLang="en-US" dirty="0"/>
              <a:t>) + T(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right</a:t>
            </a:r>
            <a:r>
              <a:rPr lang="en-US" altLang="en-US" dirty="0"/>
              <a:t>) + c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dirty="0"/>
              <a:t>                                                           </a:t>
            </a:r>
            <a:r>
              <a:rPr lang="en-US" altLang="en-US" sz="2400" i="0" dirty="0"/>
              <a:t>Work per stack frame.</a:t>
            </a:r>
            <a:endParaRPr lang="en-US" altLang="en-US" sz="240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dirty="0"/>
              <a:t>     </a:t>
            </a:r>
            <a:r>
              <a:rPr lang="en-US" altLang="en-US" i="0" dirty="0"/>
              <a:t>Plug in the guess </a:t>
            </a:r>
            <a:r>
              <a:rPr lang="en-US" altLang="en-US" dirty="0"/>
              <a:t>T(n) =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/>
              <a:t>n</a:t>
            </a:r>
            <a:r>
              <a:rPr lang="en-US" altLang="en-US" i="0" dirty="0"/>
              <a:t>.</a:t>
            </a:r>
            <a:endParaRPr lang="en-US" altLang="en-US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/>
              <a:t>n  =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left</a:t>
            </a:r>
            <a:r>
              <a:rPr lang="en-US" altLang="en-US" dirty="0"/>
              <a:t>   + 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right</a:t>
            </a:r>
            <a:r>
              <a:rPr lang="en-US" altLang="en-US" dirty="0"/>
              <a:t>  + c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dirty="0"/>
              <a:t>     </a:t>
            </a:r>
            <a:r>
              <a:rPr lang="en-US" altLang="en-US" i="0" dirty="0"/>
              <a:t>Divide by </a:t>
            </a:r>
            <a:r>
              <a:rPr lang="en-US" altLang="en-US" dirty="0"/>
              <a:t>c</a:t>
            </a:r>
            <a:r>
              <a:rPr lang="en-US" altLang="en-US" i="0" dirty="0"/>
              <a:t>.</a:t>
            </a:r>
            <a:endParaRPr lang="en-US" altLang="en-US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   n  =  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left</a:t>
            </a:r>
            <a:r>
              <a:rPr lang="en-US" altLang="en-US" dirty="0"/>
              <a:t>    +    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right</a:t>
            </a:r>
            <a:r>
              <a:rPr lang="en-US" altLang="en-US" dirty="0"/>
              <a:t>  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which is correct because </a:t>
            </a:r>
            <a:br>
              <a:rPr lang="en-US" altLang="en-US" i="0" dirty="0"/>
            </a:br>
            <a:r>
              <a:rPr lang="en-US" altLang="en-US" i="0" dirty="0"/>
              <a:t>        this is the count of the number of nodes.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dirty="0"/>
          </a:p>
        </p:txBody>
      </p:sp>
      <p:sp>
        <p:nvSpPr>
          <p:cNvPr id="251911" name="Rectangle 15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  <p:extLst>
      <p:ext uri="{BB962C8B-B14F-4D97-AF65-F5344CB8AC3E}">
        <p14:creationId xmlns:p14="http://schemas.microsoft.com/office/powerpoint/2010/main" val="1982874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54" grpId="0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18115" name="Text Box 3"/>
          <p:cNvSpPr txBox="1">
            <a:spLocks noChangeArrowheads="1"/>
          </p:cNvSpPr>
          <p:nvPr/>
        </p:nvSpPr>
        <p:spPr bwMode="auto">
          <a:xfrm>
            <a:off x="838200" y="1325563"/>
            <a:ext cx="33797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 = 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18117" name="Group 98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55112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3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4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5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6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7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8125" name="Text Box 105"/>
          <p:cNvSpPr txBox="1">
            <a:spLocks noChangeArrowheads="1"/>
          </p:cNvSpPr>
          <p:nvPr/>
        </p:nvSpPr>
        <p:spPr bwMode="auto">
          <a:xfrm>
            <a:off x="2209800" y="1981200"/>
            <a:ext cx="5018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One friend for each sub-tree.</a:t>
            </a:r>
          </a:p>
        </p:txBody>
      </p:sp>
      <p:grpSp>
        <p:nvGrpSpPr>
          <p:cNvPr id="7" name="Group 6"/>
          <p:cNvGrpSpPr>
            <a:grpSpLocks/>
          </p:cNvGrpSpPr>
          <p:nvPr/>
        </p:nvGrpSpPr>
        <p:grpSpPr bwMode="auto">
          <a:xfrm>
            <a:off x="457200" y="3200400"/>
            <a:ext cx="7696200" cy="2857500"/>
            <a:chOff x="457200" y="3200400"/>
            <a:chExt cx="7696200" cy="2857500"/>
          </a:xfrm>
        </p:grpSpPr>
        <p:grpSp>
          <p:nvGrpSpPr>
            <p:cNvPr id="255060" name="Group 5"/>
            <p:cNvGrpSpPr>
              <a:grpSpLocks/>
            </p:cNvGrpSpPr>
            <p:nvPr/>
          </p:nvGrpSpPr>
          <p:grpSpPr bwMode="auto">
            <a:xfrm>
              <a:off x="4419600" y="3200400"/>
              <a:ext cx="533400" cy="457200"/>
              <a:chOff x="2352" y="960"/>
              <a:chExt cx="336" cy="288"/>
            </a:xfrm>
          </p:grpSpPr>
          <p:sp>
            <p:nvSpPr>
              <p:cNvPr id="25511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1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55061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5510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55062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5510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55063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5510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55064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5510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55065" name="Group 20"/>
            <p:cNvGrpSpPr>
              <a:grpSpLocks/>
            </p:cNvGrpSpPr>
            <p:nvPr/>
          </p:nvGrpSpPr>
          <p:grpSpPr bwMode="auto">
            <a:xfrm>
              <a:off x="3276600" y="4800600"/>
              <a:ext cx="533400" cy="457200"/>
              <a:chOff x="2352" y="960"/>
              <a:chExt cx="336" cy="288"/>
            </a:xfrm>
          </p:grpSpPr>
          <p:sp>
            <p:nvSpPr>
              <p:cNvPr id="25510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55066" name="Group 23"/>
            <p:cNvGrpSpPr>
              <a:grpSpLocks/>
            </p:cNvGrpSpPr>
            <p:nvPr/>
          </p:nvGrpSpPr>
          <p:grpSpPr bwMode="auto">
            <a:xfrm>
              <a:off x="3352800" y="5600700"/>
              <a:ext cx="533400" cy="457200"/>
              <a:chOff x="2352" y="960"/>
              <a:chExt cx="336" cy="288"/>
            </a:xfrm>
          </p:grpSpPr>
          <p:sp>
            <p:nvSpPr>
              <p:cNvPr id="25509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55067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5509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55068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5509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55069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5509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55070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5509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55071" name="Group 38"/>
            <p:cNvGrpSpPr>
              <a:grpSpLocks/>
            </p:cNvGrpSpPr>
            <p:nvPr/>
          </p:nvGrpSpPr>
          <p:grpSpPr bwMode="auto">
            <a:xfrm>
              <a:off x="4914900" y="5486399"/>
              <a:ext cx="533400" cy="457200"/>
              <a:chOff x="2352" y="960"/>
              <a:chExt cx="336" cy="288"/>
            </a:xfrm>
          </p:grpSpPr>
          <p:sp>
            <p:nvSpPr>
              <p:cNvPr id="25508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8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55072" name="Line 41"/>
            <p:cNvSpPr>
              <a:spLocks noChangeShapeType="1"/>
            </p:cNvSpPr>
            <p:nvPr/>
          </p:nvSpPr>
          <p:spPr bwMode="auto">
            <a:xfrm flipH="1">
              <a:off x="2667000" y="3505200"/>
              <a:ext cx="1752600" cy="685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3" name="Line 42"/>
            <p:cNvSpPr>
              <a:spLocks noChangeShapeType="1"/>
            </p:cNvSpPr>
            <p:nvPr/>
          </p:nvSpPr>
          <p:spPr bwMode="auto">
            <a:xfrm flipH="1">
              <a:off x="3543300" y="3590048"/>
              <a:ext cx="974724" cy="12327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4" name="Line 43"/>
            <p:cNvSpPr>
              <a:spLocks noChangeShapeType="1"/>
            </p:cNvSpPr>
            <p:nvPr/>
          </p:nvSpPr>
          <p:spPr bwMode="auto">
            <a:xfrm>
              <a:off x="3583781" y="5219700"/>
              <a:ext cx="35719" cy="41116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5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6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7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8" name="Line 47"/>
            <p:cNvSpPr>
              <a:spLocks noChangeShapeType="1"/>
            </p:cNvSpPr>
            <p:nvPr/>
          </p:nvSpPr>
          <p:spPr bwMode="auto">
            <a:xfrm>
              <a:off x="4953000" y="3505200"/>
              <a:ext cx="1752600" cy="685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9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0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1" name="Line 50"/>
            <p:cNvSpPr>
              <a:spLocks noChangeShapeType="1"/>
            </p:cNvSpPr>
            <p:nvPr/>
          </p:nvSpPr>
          <p:spPr bwMode="auto">
            <a:xfrm>
              <a:off x="4810124" y="3657600"/>
              <a:ext cx="927101" cy="1143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2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3" name="Line 52"/>
            <p:cNvSpPr>
              <a:spLocks noChangeShapeType="1"/>
            </p:cNvSpPr>
            <p:nvPr/>
          </p:nvSpPr>
          <p:spPr bwMode="auto">
            <a:xfrm flipH="1">
              <a:off x="5305425" y="5143501"/>
              <a:ext cx="431800" cy="388936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5084" name="Group 38"/>
            <p:cNvGrpSpPr>
              <a:grpSpLocks/>
            </p:cNvGrpSpPr>
            <p:nvPr/>
          </p:nvGrpSpPr>
          <p:grpSpPr bwMode="auto">
            <a:xfrm>
              <a:off x="5562600" y="5562600"/>
              <a:ext cx="533400" cy="457200"/>
              <a:chOff x="2352" y="960"/>
              <a:chExt cx="336" cy="288"/>
            </a:xfrm>
          </p:grpSpPr>
          <p:sp>
            <p:nvSpPr>
              <p:cNvPr id="255086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87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sp>
          <p:nvSpPr>
            <p:cNvPr id="255085" name="Line 52"/>
            <p:cNvSpPr>
              <a:spLocks noChangeShapeType="1"/>
            </p:cNvSpPr>
            <p:nvPr/>
          </p:nvSpPr>
          <p:spPr bwMode="auto">
            <a:xfrm flipH="1">
              <a:off x="5867398" y="5181600"/>
              <a:ext cx="38101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73025" y="3044825"/>
            <a:ext cx="8328025" cy="3382963"/>
            <a:chOff x="73024" y="3044825"/>
            <a:chExt cx="8328670" cy="3383520"/>
          </a:xfrm>
        </p:grpSpPr>
        <p:grpSp>
          <p:nvGrpSpPr>
            <p:cNvPr id="254988" name="Group 1"/>
            <p:cNvGrpSpPr>
              <a:grpSpLocks/>
            </p:cNvGrpSpPr>
            <p:nvPr/>
          </p:nvGrpSpPr>
          <p:grpSpPr bwMode="auto">
            <a:xfrm>
              <a:off x="73024" y="3502025"/>
              <a:ext cx="3143201" cy="2586038"/>
              <a:chOff x="73024" y="3502025"/>
              <a:chExt cx="3143201" cy="2586038"/>
            </a:xfrm>
          </p:grpSpPr>
          <p:sp>
            <p:nvSpPr>
              <p:cNvPr id="255043" name="Freeform 56"/>
              <p:cNvSpPr>
                <a:spLocks/>
              </p:cNvSpPr>
              <p:nvPr/>
            </p:nvSpPr>
            <p:spPr bwMode="auto">
              <a:xfrm>
                <a:off x="73024" y="3729038"/>
                <a:ext cx="3143201" cy="2359025"/>
              </a:xfrm>
              <a:custGeom>
                <a:avLst/>
                <a:gdLst>
                  <a:gd name="T0" fmla="*/ 2147483647 w 7647"/>
                  <a:gd name="T1" fmla="*/ 0 h 10000"/>
                  <a:gd name="T2" fmla="*/ 0 w 7647"/>
                  <a:gd name="T3" fmla="*/ 2147483647 h 10000"/>
                  <a:gd name="T4" fmla="*/ 2147483647 w 7647"/>
                  <a:gd name="T5" fmla="*/ 2147483647 h 10000"/>
                  <a:gd name="T6" fmla="*/ 2147483647 w 7647"/>
                  <a:gd name="T7" fmla="*/ 2147483647 h 10000"/>
                  <a:gd name="T8" fmla="*/ 2147483647 w 7647"/>
                  <a:gd name="T9" fmla="*/ 2147483647 h 10000"/>
                  <a:gd name="T10" fmla="*/ 2147483647 w 7647"/>
                  <a:gd name="T11" fmla="*/ 0 h 100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47" h="10000">
                    <a:moveTo>
                      <a:pt x="5741" y="0"/>
                    </a:moveTo>
                    <a:lnTo>
                      <a:pt x="0" y="8065"/>
                    </a:lnTo>
                    <a:lnTo>
                      <a:pt x="1112" y="10000"/>
                    </a:lnTo>
                    <a:lnTo>
                      <a:pt x="5725" y="10000"/>
                    </a:lnTo>
                    <a:lnTo>
                      <a:pt x="7647" y="2816"/>
                    </a:lnTo>
                    <a:lnTo>
                      <a:pt x="5741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5044" name="Group 59"/>
              <p:cNvGrpSpPr>
                <a:grpSpLocks/>
              </p:cNvGrpSpPr>
              <p:nvPr/>
            </p:nvGrpSpPr>
            <p:grpSpPr bwMode="auto">
              <a:xfrm flipH="1">
                <a:off x="1219200" y="3502025"/>
                <a:ext cx="381000" cy="993775"/>
                <a:chOff x="2308" y="1513"/>
                <a:chExt cx="1162" cy="2570"/>
              </a:xfrm>
            </p:grpSpPr>
            <p:grpSp>
              <p:nvGrpSpPr>
                <p:cNvPr id="255046" name="Group 6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54" name="Freeform 6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5" name="Freeform 6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6" name="Freeform 6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7" name="Freeform 6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8" name="Freeform 6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9" name="Freeform 6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5047" name="Freeform 6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48" name="Freeform 6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49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0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1" name="Oval 7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2" name="Oval 7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3" name="Oval 7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5045" name="Text Box 81"/>
              <p:cNvSpPr txBox="1">
                <a:spLocks noChangeArrowheads="1"/>
              </p:cNvSpPr>
              <p:nvPr/>
            </p:nvSpPr>
            <p:spPr bwMode="auto">
              <a:xfrm>
                <a:off x="1600200" y="3521075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4</a:t>
                </a:r>
              </a:p>
            </p:txBody>
          </p:sp>
        </p:grpSp>
        <p:grpSp>
          <p:nvGrpSpPr>
            <p:cNvPr id="254989" name="Group 4"/>
            <p:cNvGrpSpPr>
              <a:grpSpLocks/>
            </p:cNvGrpSpPr>
            <p:nvPr/>
          </p:nvGrpSpPr>
          <p:grpSpPr bwMode="auto">
            <a:xfrm>
              <a:off x="6148816" y="3044825"/>
              <a:ext cx="2252878" cy="2453982"/>
              <a:chOff x="6148816" y="3044825"/>
              <a:chExt cx="2252878" cy="2453982"/>
            </a:xfrm>
          </p:grpSpPr>
          <p:grpSp>
            <p:nvGrpSpPr>
              <p:cNvPr id="255026" name="Group 82"/>
              <p:cNvGrpSpPr>
                <a:grpSpLocks/>
              </p:cNvGrpSpPr>
              <p:nvPr/>
            </p:nvGrpSpPr>
            <p:grpSpPr bwMode="auto">
              <a:xfrm flipH="1">
                <a:off x="7239000" y="3044825"/>
                <a:ext cx="381000" cy="993775"/>
                <a:chOff x="2308" y="1513"/>
                <a:chExt cx="1162" cy="2570"/>
              </a:xfrm>
            </p:grpSpPr>
            <p:grpSp>
              <p:nvGrpSpPr>
                <p:cNvPr id="255029" name="Group 8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37" name="Freeform 8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38" name="Freeform 8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39" name="Freeform 8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40" name="Freeform 8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41" name="Freeform 8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42" name="Freeform 8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5030" name="Freeform 9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31" name="Freeform 9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32" name="Oval 9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3" name="Oval 9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4" name="Oval 9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5" name="Oval 9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6" name="Oval 9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5027" name="Text Box 97"/>
              <p:cNvSpPr txBox="1">
                <a:spLocks noChangeArrowheads="1"/>
              </p:cNvSpPr>
              <p:nvPr/>
            </p:nvSpPr>
            <p:spPr bwMode="auto">
              <a:xfrm>
                <a:off x="7610475" y="3063875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2</a:t>
                </a:r>
              </a:p>
            </p:txBody>
          </p:sp>
          <p:sp>
            <p:nvSpPr>
              <p:cNvPr id="255028" name="Freeform 57"/>
              <p:cNvSpPr>
                <a:spLocks/>
              </p:cNvSpPr>
              <p:nvPr/>
            </p:nvSpPr>
            <p:spPr bwMode="auto">
              <a:xfrm>
                <a:off x="6148816" y="3631795"/>
                <a:ext cx="2252878" cy="1867012"/>
              </a:xfrm>
              <a:custGeom>
                <a:avLst/>
                <a:gdLst>
                  <a:gd name="T0" fmla="*/ 2147483647 w 10000"/>
                  <a:gd name="T1" fmla="*/ 0 h 9957"/>
                  <a:gd name="T2" fmla="*/ 0 w 10000"/>
                  <a:gd name="T3" fmla="*/ 2147483647 h 9957"/>
                  <a:gd name="T4" fmla="*/ 2147483647 w 10000"/>
                  <a:gd name="T5" fmla="*/ 2147483647 h 9957"/>
                  <a:gd name="T6" fmla="*/ 2147483647 w 10000"/>
                  <a:gd name="T7" fmla="*/ 2147483647 h 9957"/>
                  <a:gd name="T8" fmla="*/ 2147483647 w 10000"/>
                  <a:gd name="T9" fmla="*/ 0 h 99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00" h="9957">
                    <a:moveTo>
                      <a:pt x="3997" y="0"/>
                    </a:moveTo>
                    <a:lnTo>
                      <a:pt x="0" y="4241"/>
                    </a:lnTo>
                    <a:cubicBezTo>
                      <a:pt x="775" y="5900"/>
                      <a:pt x="6979" y="9547"/>
                      <a:pt x="8646" y="9957"/>
                    </a:cubicBezTo>
                    <a:lnTo>
                      <a:pt x="10000" y="6704"/>
                    </a:lnTo>
                    <a:lnTo>
                      <a:pt x="3997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990" name="Group 2"/>
            <p:cNvGrpSpPr>
              <a:grpSpLocks/>
            </p:cNvGrpSpPr>
            <p:nvPr/>
          </p:nvGrpSpPr>
          <p:grpSpPr bwMode="auto">
            <a:xfrm>
              <a:off x="2937975" y="3810000"/>
              <a:ext cx="1538791" cy="2618345"/>
              <a:chOff x="2937975" y="3810000"/>
              <a:chExt cx="1538791" cy="2618345"/>
            </a:xfrm>
          </p:grpSpPr>
          <p:sp>
            <p:nvSpPr>
              <p:cNvPr id="255009" name="Freeform 57"/>
              <p:cNvSpPr>
                <a:spLocks/>
              </p:cNvSpPr>
              <p:nvPr/>
            </p:nvSpPr>
            <p:spPr bwMode="auto">
              <a:xfrm rot="3538896">
                <a:off x="2784141" y="4735720"/>
                <a:ext cx="1846459" cy="1538791"/>
              </a:xfrm>
              <a:custGeom>
                <a:avLst/>
                <a:gdLst>
                  <a:gd name="T0" fmla="*/ 2147483647 w 10000"/>
                  <a:gd name="T1" fmla="*/ 0 h 9999"/>
                  <a:gd name="T2" fmla="*/ 0 w 10000"/>
                  <a:gd name="T3" fmla="*/ 2147483647 h 9999"/>
                  <a:gd name="T4" fmla="*/ 2147483647 w 10000"/>
                  <a:gd name="T5" fmla="*/ 2147483647 h 9999"/>
                  <a:gd name="T6" fmla="*/ 2147483647 w 10000"/>
                  <a:gd name="T7" fmla="*/ 2147483647 h 9999"/>
                  <a:gd name="T8" fmla="*/ 2147483647 w 10000"/>
                  <a:gd name="T9" fmla="*/ 0 h 99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00" h="9999">
                    <a:moveTo>
                      <a:pt x="2329" y="0"/>
                    </a:moveTo>
                    <a:lnTo>
                      <a:pt x="0" y="5488"/>
                    </a:lnTo>
                    <a:cubicBezTo>
                      <a:pt x="946" y="7509"/>
                      <a:pt x="6681" y="9908"/>
                      <a:pt x="8348" y="9999"/>
                    </a:cubicBezTo>
                    <a:lnTo>
                      <a:pt x="10000" y="6035"/>
                    </a:lnTo>
                    <a:lnTo>
                      <a:pt x="2329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5010" name="Group 82"/>
              <p:cNvGrpSpPr>
                <a:grpSpLocks/>
              </p:cNvGrpSpPr>
              <p:nvPr/>
            </p:nvGrpSpPr>
            <p:grpSpPr bwMode="auto">
              <a:xfrm flipH="1">
                <a:off x="3657600" y="3810000"/>
                <a:ext cx="381000" cy="993775"/>
                <a:chOff x="2308" y="1513"/>
                <a:chExt cx="1162" cy="2570"/>
              </a:xfrm>
            </p:grpSpPr>
            <p:grpSp>
              <p:nvGrpSpPr>
                <p:cNvPr id="255012" name="Group 8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20" name="Freeform 8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1" name="Freeform 8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2" name="Freeform 8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3" name="Freeform 8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4" name="Freeform 8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5" name="Freeform 8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5013" name="Freeform 9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14" name="Freeform 9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15" name="Oval 9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6" name="Oval 9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7" name="Oval 9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8" name="Oval 9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9" name="Oval 9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5011" name="Text Box 97"/>
              <p:cNvSpPr txBox="1">
                <a:spLocks noChangeArrowheads="1"/>
              </p:cNvSpPr>
              <p:nvPr/>
            </p:nvSpPr>
            <p:spPr bwMode="auto">
              <a:xfrm>
                <a:off x="3956050" y="3829050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grpSp>
          <p:nvGrpSpPr>
            <p:cNvPr id="254991" name="Group 3"/>
            <p:cNvGrpSpPr>
              <a:grpSpLocks/>
            </p:cNvGrpSpPr>
            <p:nvPr/>
          </p:nvGrpSpPr>
          <p:grpSpPr bwMode="auto">
            <a:xfrm>
              <a:off x="4395787" y="3733800"/>
              <a:ext cx="2881375" cy="2584886"/>
              <a:chOff x="4395787" y="3733800"/>
              <a:chExt cx="2881375" cy="2584886"/>
            </a:xfrm>
          </p:grpSpPr>
          <p:sp>
            <p:nvSpPr>
              <p:cNvPr id="254992" name="Freeform 57"/>
              <p:cNvSpPr>
                <a:spLocks/>
              </p:cNvSpPr>
              <p:nvPr/>
            </p:nvSpPr>
            <p:spPr bwMode="auto">
              <a:xfrm>
                <a:off x="4395787" y="4338670"/>
                <a:ext cx="2881375" cy="1980016"/>
              </a:xfrm>
              <a:custGeom>
                <a:avLst/>
                <a:gdLst>
                  <a:gd name="T0" fmla="*/ 2147483647 w 10000"/>
                  <a:gd name="T1" fmla="*/ 0 h 10141"/>
                  <a:gd name="T2" fmla="*/ 0 w 10000"/>
                  <a:gd name="T3" fmla="*/ 2147483647 h 10141"/>
                  <a:gd name="T4" fmla="*/ 2147483647 w 10000"/>
                  <a:gd name="T5" fmla="*/ 2147483647 h 10141"/>
                  <a:gd name="T6" fmla="*/ 2147483647 w 10000"/>
                  <a:gd name="T7" fmla="*/ 2147483647 h 10141"/>
                  <a:gd name="T8" fmla="*/ 2147483647 w 10000"/>
                  <a:gd name="T9" fmla="*/ 2147483647 h 10141"/>
                  <a:gd name="T10" fmla="*/ 2147483647 w 10000"/>
                  <a:gd name="T11" fmla="*/ 0 h 10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00" h="10141">
                    <a:moveTo>
                      <a:pt x="5306" y="0"/>
                    </a:moveTo>
                    <a:lnTo>
                      <a:pt x="0" y="7902"/>
                    </a:lnTo>
                    <a:lnTo>
                      <a:pt x="3074" y="10000"/>
                    </a:lnTo>
                    <a:cubicBezTo>
                      <a:pt x="4564" y="10277"/>
                      <a:pt x="7787" y="10155"/>
                      <a:pt x="8941" y="9562"/>
                    </a:cubicBezTo>
                    <a:lnTo>
                      <a:pt x="10000" y="6439"/>
                    </a:lnTo>
                    <a:lnTo>
                      <a:pt x="5306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993" name="Group 82"/>
              <p:cNvGrpSpPr>
                <a:grpSpLocks/>
              </p:cNvGrpSpPr>
              <p:nvPr/>
            </p:nvGrpSpPr>
            <p:grpSpPr bwMode="auto">
              <a:xfrm flipH="1">
                <a:off x="4876800" y="3733800"/>
                <a:ext cx="381000" cy="993775"/>
                <a:chOff x="2308" y="1513"/>
                <a:chExt cx="1162" cy="2570"/>
              </a:xfrm>
            </p:grpSpPr>
            <p:grpSp>
              <p:nvGrpSpPr>
                <p:cNvPr id="254995" name="Group 8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03" name="Freeform 8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4" name="Freeform 8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5" name="Freeform 8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6" name="Freeform 8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7" name="Freeform 8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8" name="Freeform 8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4996" name="Freeform 9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997" name="Freeform 9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998" name="Oval 9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4999" name="Oval 9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00" name="Oval 9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01" name="Oval 9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02" name="Oval 9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4994" name="Text Box 97"/>
              <p:cNvSpPr txBox="1">
                <a:spLocks noChangeArrowheads="1"/>
              </p:cNvSpPr>
              <p:nvPr/>
            </p:nvSpPr>
            <p:spPr bwMode="auto">
              <a:xfrm>
                <a:off x="5181600" y="3752850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4</a:t>
                </a:r>
              </a:p>
            </p:txBody>
          </p:sp>
        </p:grpSp>
      </p:grpSp>
      <p:sp>
        <p:nvSpPr>
          <p:cNvPr id="140" name="Text Box 3"/>
          <p:cNvSpPr txBox="1">
            <a:spLocks noChangeArrowheads="1"/>
          </p:cNvSpPr>
          <p:nvPr/>
        </p:nvSpPr>
        <p:spPr bwMode="auto">
          <a:xfrm>
            <a:off x="3124200" y="741363"/>
            <a:ext cx="26828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Many Children</a:t>
            </a:r>
            <a:endParaRPr lang="en-US" altLang="en-US" i="0">
              <a:solidFill>
                <a:schemeClr val="accent1"/>
              </a:solidFill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4186238" y="1381125"/>
            <a:ext cx="34401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</a:t>
            </a:r>
            <a:r>
              <a:rPr lang="en-US" altLang="en-US" sz="2800" i="0">
                <a:solidFill>
                  <a:srgbClr val="FF99FF"/>
                </a:solidFill>
              </a:rPr>
              <a:t>4</a:t>
            </a:r>
            <a:r>
              <a:rPr lang="en-US" altLang="en-US" sz="2800" i="0"/>
              <a:t> + </a:t>
            </a:r>
            <a:r>
              <a:rPr lang="en-US" altLang="en-US" sz="2800" i="0">
                <a:solidFill>
                  <a:srgbClr val="FF99FF"/>
                </a:solidFill>
              </a:rPr>
              <a:t>2</a:t>
            </a:r>
            <a:r>
              <a:rPr lang="en-US" altLang="en-US" sz="2800" i="0"/>
              <a:t> + </a:t>
            </a:r>
            <a:r>
              <a:rPr lang="en-US" altLang="en-US" sz="2800" i="0">
                <a:solidFill>
                  <a:srgbClr val="FF99FF"/>
                </a:solidFill>
              </a:rPr>
              <a:t>4</a:t>
            </a:r>
            <a:r>
              <a:rPr lang="en-US" altLang="en-US" sz="2800" i="0"/>
              <a:t> + </a:t>
            </a:r>
            <a:r>
              <a:rPr lang="en-US" altLang="en-US" sz="2800" i="0">
                <a:solidFill>
                  <a:srgbClr val="FF99FF"/>
                </a:solidFill>
              </a:rPr>
              <a:t>2</a:t>
            </a:r>
            <a:r>
              <a:rPr lang="en-US" altLang="en-US" sz="2800" i="0"/>
              <a:t> + 1 = </a:t>
            </a:r>
            <a:r>
              <a:rPr lang="en-US" altLang="en-US" sz="2800" i="0">
                <a:solidFill>
                  <a:srgbClr val="FF99FF"/>
                </a:solidFill>
              </a:rPr>
              <a:t>13</a:t>
            </a:r>
          </a:p>
        </p:txBody>
      </p:sp>
      <p:sp>
        <p:nvSpPr>
          <p:cNvPr id="254986" name="Rectangle 140"/>
          <p:cNvSpPr>
            <a:spLocks noChangeArrowheads="1"/>
          </p:cNvSpPr>
          <p:nvPr/>
        </p:nvSpPr>
        <p:spPr bwMode="auto">
          <a:xfrm>
            <a:off x="7391400" y="228600"/>
            <a:ext cx="14208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(friends)</a:t>
            </a:r>
          </a:p>
        </p:txBody>
      </p:sp>
      <p:sp>
        <p:nvSpPr>
          <p:cNvPr id="254987" name="Rectangle 141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8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8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18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8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8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8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115" grpId="0"/>
      <p:bldP spid="218125" grpId="0"/>
      <p:bldP spid="140" grpId="0"/>
      <p:bldP spid="8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5600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4250" y="914400"/>
            <a:ext cx="7321550" cy="5562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6004" name="Rectangle 3"/>
          <p:cNvSpPr>
            <a:spLocks noChangeArrowheads="1"/>
          </p:cNvSpPr>
          <p:nvPr/>
        </p:nvSpPr>
        <p:spPr bwMode="auto">
          <a:xfrm>
            <a:off x="7551738" y="228600"/>
            <a:ext cx="11001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(code)</a:t>
            </a:r>
          </a:p>
        </p:txBody>
      </p:sp>
      <p:sp>
        <p:nvSpPr>
          <p:cNvPr id="256005" name="Rectangle 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57027" name="Group 4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57152" name="Oval 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53" name="Rectangle 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7028" name="Freeform 40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029" name="Freeform 46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030" name="Text Box 55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grpSp>
        <p:nvGrpSpPr>
          <p:cNvPr id="257031" name="Group 58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57150" name="Freeform 5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1" name="Text Box 5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7032" name="Group 59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57148" name="Freeform 60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9" name="Text Box 61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7033" name="Group 62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57146" name="Oval 6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47" name="Rectangle 6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57034" name="Group 67"/>
          <p:cNvGrpSpPr>
            <a:grpSpLocks/>
          </p:cNvGrpSpPr>
          <p:nvPr/>
        </p:nvGrpSpPr>
        <p:grpSpPr bwMode="auto">
          <a:xfrm>
            <a:off x="6000750" y="2438400"/>
            <a:ext cx="1741488" cy="1398588"/>
            <a:chOff x="1927" y="2400"/>
            <a:chExt cx="1097" cy="881"/>
          </a:xfrm>
        </p:grpSpPr>
        <p:sp>
          <p:nvSpPr>
            <p:cNvPr id="257144" name="Freeform 68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5" name="Text Box 69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7035" name="Group 79"/>
          <p:cNvGrpSpPr>
            <a:grpSpLocks/>
          </p:cNvGrpSpPr>
          <p:nvPr/>
        </p:nvGrpSpPr>
        <p:grpSpPr bwMode="auto">
          <a:xfrm>
            <a:off x="2373313" y="5791200"/>
            <a:ext cx="533400" cy="457200"/>
            <a:chOff x="2352" y="960"/>
            <a:chExt cx="336" cy="288"/>
          </a:xfrm>
        </p:grpSpPr>
        <p:sp>
          <p:nvSpPr>
            <p:cNvPr id="257142" name="Oval 8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43" name="Rectangle 8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57036" name="Group 84"/>
          <p:cNvGrpSpPr>
            <a:grpSpLocks/>
          </p:cNvGrpSpPr>
          <p:nvPr/>
        </p:nvGrpSpPr>
        <p:grpSpPr bwMode="auto">
          <a:xfrm>
            <a:off x="7010400" y="5788025"/>
            <a:ext cx="152400" cy="304800"/>
            <a:chOff x="1776" y="3408"/>
            <a:chExt cx="96" cy="192"/>
          </a:xfrm>
        </p:grpSpPr>
        <p:sp>
          <p:nvSpPr>
            <p:cNvPr id="257140" name="Oval 85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41" name="Line 86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103"/>
          <p:cNvGrpSpPr>
            <a:grpSpLocks/>
          </p:cNvGrpSpPr>
          <p:nvPr/>
        </p:nvGrpSpPr>
        <p:grpSpPr bwMode="auto">
          <a:xfrm>
            <a:off x="7162800" y="5559425"/>
            <a:ext cx="695325" cy="993775"/>
            <a:chOff x="4512" y="2880"/>
            <a:chExt cx="438" cy="626"/>
          </a:xfrm>
        </p:grpSpPr>
        <p:grpSp>
          <p:nvGrpSpPr>
            <p:cNvPr id="257124" name="Group 87"/>
            <p:cNvGrpSpPr>
              <a:grpSpLocks/>
            </p:cNvGrpSpPr>
            <p:nvPr/>
          </p:nvGrpSpPr>
          <p:grpSpPr bwMode="auto">
            <a:xfrm flipH="1">
              <a:off x="4710" y="2880"/>
              <a:ext cx="240" cy="626"/>
              <a:chOff x="2308" y="1513"/>
              <a:chExt cx="1162" cy="2570"/>
            </a:xfrm>
          </p:grpSpPr>
          <p:grpSp>
            <p:nvGrpSpPr>
              <p:cNvPr id="257126" name="Group 8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57134" name="Freeform 8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5" name="Freeform 9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6" name="Freeform 9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7" name="Freeform 9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8" name="Freeform 9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9" name="Freeform 9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7127" name="Freeform 9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28" name="Freeform 9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29" name="Oval 9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0" name="Oval 9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1" name="Oval 9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2" name="Oval 10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3" name="Oval 10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57125" name="Text Box 102"/>
            <p:cNvSpPr txBox="1">
              <a:spLocks noChangeArrowheads="1"/>
            </p:cNvSpPr>
            <p:nvPr/>
          </p:nvSpPr>
          <p:spPr bwMode="auto">
            <a:xfrm>
              <a:off x="4512" y="28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</a:t>
              </a:r>
            </a:p>
          </p:txBody>
        </p:sp>
      </p:grpSp>
      <p:sp>
        <p:nvSpPr>
          <p:cNvPr id="227428" name="Text Box 154"/>
          <p:cNvSpPr txBox="1">
            <a:spLocks noChangeArrowheads="1"/>
          </p:cNvSpPr>
          <p:nvPr/>
        </p:nvSpPr>
        <p:spPr bwMode="auto">
          <a:xfrm>
            <a:off x="1447800" y="5360988"/>
            <a:ext cx="10572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+1=1</a:t>
            </a:r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5629275" y="1295400"/>
            <a:ext cx="1216025" cy="2289175"/>
            <a:chOff x="5629275" y="1295400"/>
            <a:chExt cx="1216025" cy="2289175"/>
          </a:xfrm>
        </p:grpSpPr>
        <p:grpSp>
          <p:nvGrpSpPr>
            <p:cNvPr id="257106" name="Group 257"/>
            <p:cNvGrpSpPr>
              <a:grpSpLocks/>
            </p:cNvGrpSpPr>
            <p:nvPr/>
          </p:nvGrpSpPr>
          <p:grpSpPr bwMode="auto">
            <a:xfrm>
              <a:off x="5629275" y="2590800"/>
              <a:ext cx="695325" cy="993775"/>
              <a:chOff x="4512" y="2880"/>
              <a:chExt cx="438" cy="626"/>
            </a:xfrm>
          </p:grpSpPr>
          <p:grpSp>
            <p:nvGrpSpPr>
              <p:cNvPr id="257108" name="Group 25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110" name="Group 25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118" name="Freeform 26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19" name="Freeform 26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0" name="Freeform 26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1" name="Freeform 26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2" name="Freeform 26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3" name="Freeform 26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111" name="Freeform 26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12" name="Freeform 26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13" name="Oval 26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4" name="Oval 26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5" name="Oval 27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6" name="Oval 27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7" name="Oval 27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109" name="Text Box 27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57107" name="Rectangle 274"/>
            <p:cNvSpPr>
              <a:spLocks noChangeArrowheads="1"/>
            </p:cNvSpPr>
            <p:nvPr/>
          </p:nvSpPr>
          <p:spPr bwMode="auto">
            <a:xfrm>
              <a:off x="5657850" y="1295400"/>
              <a:ext cx="118745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+ 1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sp>
        <p:nvSpPr>
          <p:cNvPr id="184600" name="Text Box 280"/>
          <p:cNvSpPr txBox="1">
            <a:spLocks noChangeArrowheads="1"/>
          </p:cNvSpPr>
          <p:nvPr/>
        </p:nvSpPr>
        <p:spPr bwMode="auto">
          <a:xfrm>
            <a:off x="6019800" y="1828800"/>
            <a:ext cx="31877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1" name="Text Box 281"/>
          <p:cNvSpPr txBox="1">
            <a:spLocks noChangeArrowheads="1"/>
          </p:cNvSpPr>
          <p:nvPr/>
        </p:nvSpPr>
        <p:spPr bwMode="auto">
          <a:xfrm>
            <a:off x="1138238" y="6202363"/>
            <a:ext cx="31877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4" name="Text Box 284"/>
          <p:cNvSpPr txBox="1">
            <a:spLocks noChangeArrowheads="1"/>
          </p:cNvSpPr>
          <p:nvPr/>
        </p:nvSpPr>
        <p:spPr bwMode="auto">
          <a:xfrm>
            <a:off x="6642100" y="1219200"/>
            <a:ext cx="2578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sp>
        <p:nvSpPr>
          <p:cNvPr id="184605" name="Text Box 285"/>
          <p:cNvSpPr txBox="1">
            <a:spLocks noChangeArrowheads="1"/>
          </p:cNvSpPr>
          <p:nvPr/>
        </p:nvSpPr>
        <p:spPr bwMode="auto">
          <a:xfrm>
            <a:off x="533400" y="4979988"/>
            <a:ext cx="25781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grpSp>
        <p:nvGrpSpPr>
          <p:cNvPr id="257044" name="Group 58"/>
          <p:cNvGrpSpPr>
            <a:grpSpLocks/>
          </p:cNvGrpSpPr>
          <p:nvPr/>
        </p:nvGrpSpPr>
        <p:grpSpPr bwMode="auto">
          <a:xfrm>
            <a:off x="1676400" y="2792413"/>
            <a:ext cx="1741488" cy="1398587"/>
            <a:chOff x="1927" y="2400"/>
            <a:chExt cx="1097" cy="881"/>
          </a:xfrm>
        </p:grpSpPr>
        <p:sp>
          <p:nvSpPr>
            <p:cNvPr id="257104" name="Freeform 5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5" name="Text Box 5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sp>
        <p:nvSpPr>
          <p:cNvPr id="172" name="Freeform 40"/>
          <p:cNvSpPr>
            <a:spLocks/>
          </p:cNvSpPr>
          <p:nvPr/>
        </p:nvSpPr>
        <p:spPr bwMode="auto">
          <a:xfrm>
            <a:off x="7478713" y="5646738"/>
            <a:ext cx="400050" cy="774700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381000" y="1292225"/>
            <a:ext cx="3113088" cy="2441575"/>
            <a:chOff x="381000" y="1295400"/>
            <a:chExt cx="3113088" cy="2441575"/>
          </a:xfrm>
        </p:grpSpPr>
        <p:grpSp>
          <p:nvGrpSpPr>
            <p:cNvPr id="257052" name="Group 155"/>
            <p:cNvGrpSpPr>
              <a:grpSpLocks/>
            </p:cNvGrpSpPr>
            <p:nvPr/>
          </p:nvGrpSpPr>
          <p:grpSpPr bwMode="auto">
            <a:xfrm>
              <a:off x="381000" y="2743200"/>
              <a:ext cx="695325" cy="993775"/>
              <a:chOff x="4512" y="2880"/>
              <a:chExt cx="438" cy="626"/>
            </a:xfrm>
          </p:grpSpPr>
          <p:grpSp>
            <p:nvGrpSpPr>
              <p:cNvPr id="257088" name="Group 156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090" name="Group 1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098" name="Freeform 1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99" name="Freeform 1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0" name="Freeform 1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1" name="Freeform 1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2" name="Freeform 1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3" name="Freeform 1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091" name="Freeform 1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92" name="Freeform 1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93" name="Oval 1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4" name="Oval 1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5" name="Oval 1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6" name="Oval 1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7" name="Oval 1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089" name="Text Box 171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57053" name="Group 223"/>
            <p:cNvGrpSpPr>
              <a:grpSpLocks/>
            </p:cNvGrpSpPr>
            <p:nvPr/>
          </p:nvGrpSpPr>
          <p:grpSpPr bwMode="auto">
            <a:xfrm>
              <a:off x="2733675" y="2743200"/>
              <a:ext cx="695325" cy="993775"/>
              <a:chOff x="4512" y="2880"/>
              <a:chExt cx="438" cy="626"/>
            </a:xfrm>
          </p:grpSpPr>
          <p:grpSp>
            <p:nvGrpSpPr>
              <p:cNvPr id="257072" name="Group 22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074" name="Group 22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082" name="Freeform 22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3" name="Freeform 22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4" name="Freeform 22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5" name="Freeform 22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6" name="Freeform 23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7" name="Freeform 23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075" name="Freeform 23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76" name="Freeform 23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77" name="Oval 23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78" name="Oval 23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79" name="Oval 23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80" name="Oval 23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81" name="Oval 23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073" name="Text Box 23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31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3</a:t>
                </a:r>
              </a:p>
            </p:txBody>
          </p:sp>
        </p:grpSp>
        <p:sp>
          <p:nvSpPr>
            <p:cNvPr id="257054" name="Rectangle 256"/>
            <p:cNvSpPr>
              <a:spLocks noChangeArrowheads="1"/>
            </p:cNvSpPr>
            <p:nvPr/>
          </p:nvSpPr>
          <p:spPr bwMode="auto">
            <a:xfrm>
              <a:off x="838200" y="1295400"/>
              <a:ext cx="2655888" cy="584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2 </a:t>
              </a:r>
              <a:r>
                <a:rPr lang="en-US" altLang="en-US" i="0">
                  <a:solidFill>
                    <a:srgbClr val="FF99FF"/>
                  </a:solidFill>
                </a:rPr>
                <a:t>+ </a:t>
              </a: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3 </a:t>
              </a:r>
              <a:r>
                <a:rPr lang="en-US" altLang="en-US" i="0">
                  <a:solidFill>
                    <a:srgbClr val="FF99FF"/>
                  </a:solidFill>
                </a:rPr>
                <a:t>+ 1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  <p:grpSp>
          <p:nvGrpSpPr>
            <p:cNvPr id="257055" name="Group 223"/>
            <p:cNvGrpSpPr>
              <a:grpSpLocks/>
            </p:cNvGrpSpPr>
            <p:nvPr/>
          </p:nvGrpSpPr>
          <p:grpSpPr bwMode="auto">
            <a:xfrm>
              <a:off x="1981200" y="2587625"/>
              <a:ext cx="695325" cy="993775"/>
              <a:chOff x="4512" y="2880"/>
              <a:chExt cx="438" cy="626"/>
            </a:xfrm>
          </p:grpSpPr>
          <p:grpSp>
            <p:nvGrpSpPr>
              <p:cNvPr id="257056" name="Group 22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058" name="Group 22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066" name="Freeform 22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67" name="Freeform 22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68" name="Freeform 22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69" name="Freeform 22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70" name="Freeform 23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71" name="Freeform 23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059" name="Freeform 23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60" name="Freeform 23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61" name="Oval 23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2" name="Oval 23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3" name="Oval 23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4" name="Oval 23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5" name="Oval 23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057" name="Text Box 23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</p:grpSp>
      <p:sp>
        <p:nvSpPr>
          <p:cNvPr id="257047" name="Freeform 40"/>
          <p:cNvSpPr>
            <a:spLocks/>
          </p:cNvSpPr>
          <p:nvPr/>
        </p:nvSpPr>
        <p:spPr bwMode="auto">
          <a:xfrm>
            <a:off x="6859588" y="2162175"/>
            <a:ext cx="60325" cy="274638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6" name="Text Box 285"/>
          <p:cNvSpPr txBox="1">
            <a:spLocks noChangeArrowheads="1"/>
          </p:cNvSpPr>
          <p:nvPr/>
        </p:nvSpPr>
        <p:spPr bwMode="auto">
          <a:xfrm>
            <a:off x="5270500" y="4484688"/>
            <a:ext cx="3116263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But is this needed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</a:t>
            </a:r>
            <a:r>
              <a:rPr lang="en-US" altLang="en-US" sz="2400" i="0"/>
              <a:t>(if not the input)</a:t>
            </a:r>
          </a:p>
        </p:txBody>
      </p:sp>
      <p:sp>
        <p:nvSpPr>
          <p:cNvPr id="257049" name="Freeform 40"/>
          <p:cNvSpPr>
            <a:spLocks/>
          </p:cNvSpPr>
          <p:nvPr/>
        </p:nvSpPr>
        <p:spPr bwMode="auto">
          <a:xfrm>
            <a:off x="2528888" y="2133600"/>
            <a:ext cx="49212" cy="688975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050" name="Rectangle 127"/>
          <p:cNvSpPr>
            <a:spLocks noChangeArrowheads="1"/>
          </p:cNvSpPr>
          <p:nvPr/>
        </p:nvSpPr>
        <p:spPr bwMode="auto">
          <a:xfrm>
            <a:off x="7512050" y="228600"/>
            <a:ext cx="1179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(cases)</a:t>
            </a:r>
          </a:p>
        </p:txBody>
      </p:sp>
      <p:sp>
        <p:nvSpPr>
          <p:cNvPr id="257051" name="Rectangle 128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74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7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428" grpId="0"/>
      <p:bldP spid="184600" grpId="0" autoUpdateAnimBg="0"/>
      <p:bldP spid="184601" grpId="0" autoUpdateAnimBg="0"/>
      <p:bldP spid="184604" grpId="0" autoUpdateAnimBg="0"/>
      <p:bldP spid="184605" grpId="0" autoUpdateAnimBg="0"/>
      <p:bldP spid="172" grpId="0" animBg="1"/>
      <p:bldP spid="196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7305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How to multiply 2 n-bit numbers.</a:t>
            </a:r>
          </a:p>
        </p:txBody>
      </p:sp>
      <p:sp>
        <p:nvSpPr>
          <p:cNvPr id="21507" name="Line 3"/>
          <p:cNvSpPr>
            <a:spLocks noChangeShapeType="1"/>
          </p:cNvSpPr>
          <p:nvPr/>
        </p:nvSpPr>
        <p:spPr bwMode="auto">
          <a:xfrm flipH="1">
            <a:off x="1371600" y="2787650"/>
            <a:ext cx="66294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21508" name="Text Box 4"/>
          <p:cNvSpPr txBox="1">
            <a:spLocks noChangeArrowheads="1"/>
          </p:cNvSpPr>
          <p:nvPr/>
        </p:nvSpPr>
        <p:spPr bwMode="auto">
          <a:xfrm>
            <a:off x="3581400" y="1568450"/>
            <a:ext cx="685800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5400" i="0">
                <a:sym typeface="Symbol" pitchFamily="18" charset="2"/>
              </a:rPr>
              <a:t></a:t>
            </a:r>
            <a:endParaRPr lang="en-US" altLang="en-US" sz="5400" i="0"/>
          </a:p>
        </p:txBody>
      </p:sp>
      <p:sp>
        <p:nvSpPr>
          <p:cNvPr id="21509" name="Text Box 5"/>
          <p:cNvSpPr txBox="1">
            <a:spLocks noChangeArrowheads="1"/>
          </p:cNvSpPr>
          <p:nvPr/>
        </p:nvSpPr>
        <p:spPr bwMode="auto">
          <a:xfrm>
            <a:off x="4819650" y="2025650"/>
            <a:ext cx="32575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* * * * * * * * </a:t>
            </a:r>
          </a:p>
        </p:txBody>
      </p:sp>
      <p:sp>
        <p:nvSpPr>
          <p:cNvPr id="21510" name="Text Box 6"/>
          <p:cNvSpPr txBox="1">
            <a:spLocks noChangeArrowheads="1"/>
          </p:cNvSpPr>
          <p:nvPr/>
        </p:nvSpPr>
        <p:spPr bwMode="auto">
          <a:xfrm>
            <a:off x="4819650" y="1492250"/>
            <a:ext cx="32575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* * * * * * * * </a:t>
            </a:r>
          </a:p>
        </p:txBody>
      </p:sp>
      <p:sp>
        <p:nvSpPr>
          <p:cNvPr id="21511" name="Text Box 7"/>
          <p:cNvSpPr txBox="1">
            <a:spLocks noChangeArrowheads="1"/>
          </p:cNvSpPr>
          <p:nvPr/>
        </p:nvSpPr>
        <p:spPr bwMode="auto">
          <a:xfrm>
            <a:off x="4572000" y="2940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2" name="Text Box 8"/>
          <p:cNvSpPr txBox="1">
            <a:spLocks noChangeArrowheads="1"/>
          </p:cNvSpPr>
          <p:nvPr/>
        </p:nvSpPr>
        <p:spPr bwMode="auto">
          <a:xfrm>
            <a:off x="4168775" y="3321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3" name="Text Box 9"/>
          <p:cNvSpPr txBox="1">
            <a:spLocks noChangeArrowheads="1"/>
          </p:cNvSpPr>
          <p:nvPr/>
        </p:nvSpPr>
        <p:spPr bwMode="auto">
          <a:xfrm>
            <a:off x="3765550" y="3702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4" name="Text Box 10"/>
          <p:cNvSpPr txBox="1">
            <a:spLocks noChangeArrowheads="1"/>
          </p:cNvSpPr>
          <p:nvPr/>
        </p:nvSpPr>
        <p:spPr bwMode="auto">
          <a:xfrm>
            <a:off x="3362325" y="4083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5" name="Text Box 11"/>
          <p:cNvSpPr txBox="1">
            <a:spLocks noChangeArrowheads="1"/>
          </p:cNvSpPr>
          <p:nvPr/>
        </p:nvSpPr>
        <p:spPr bwMode="auto">
          <a:xfrm>
            <a:off x="2959100" y="4464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6" name="Text Box 12"/>
          <p:cNvSpPr txBox="1">
            <a:spLocks noChangeArrowheads="1"/>
          </p:cNvSpPr>
          <p:nvPr/>
        </p:nvSpPr>
        <p:spPr bwMode="auto">
          <a:xfrm>
            <a:off x="2555875" y="4845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7" name="Text Box 13"/>
          <p:cNvSpPr txBox="1">
            <a:spLocks noChangeArrowheads="1"/>
          </p:cNvSpPr>
          <p:nvPr/>
        </p:nvSpPr>
        <p:spPr bwMode="auto">
          <a:xfrm>
            <a:off x="2187575" y="5226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8" name="Text Box 14"/>
          <p:cNvSpPr txBox="1">
            <a:spLocks noChangeArrowheads="1"/>
          </p:cNvSpPr>
          <p:nvPr/>
        </p:nvSpPr>
        <p:spPr bwMode="auto">
          <a:xfrm>
            <a:off x="1806575" y="5607050"/>
            <a:ext cx="36036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/>
              <a:t>  * * * * * * * *</a:t>
            </a:r>
          </a:p>
        </p:txBody>
      </p:sp>
      <p:sp>
        <p:nvSpPr>
          <p:cNvPr id="21519" name="Line 15"/>
          <p:cNvSpPr>
            <a:spLocks noChangeShapeType="1"/>
          </p:cNvSpPr>
          <p:nvPr/>
        </p:nvSpPr>
        <p:spPr bwMode="auto">
          <a:xfrm flipH="1">
            <a:off x="1371600" y="6140450"/>
            <a:ext cx="6629400" cy="0"/>
          </a:xfrm>
          <a:prstGeom prst="line">
            <a:avLst/>
          </a:prstGeom>
          <a:noFill/>
          <a:ln w="76200" cap="sq">
            <a:solidFill>
              <a:schemeClr val="tx1"/>
            </a:solidFill>
            <a:round/>
            <a:headEnd type="none" w="sm" len="sm"/>
            <a:tailEnd type="none" w="sm" len="sm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274320" rIns="274320" anchor="ctr">
            <a:spAutoFit/>
          </a:bodyPr>
          <a:lstStyle/>
          <a:p>
            <a:endParaRPr lang="en-US"/>
          </a:p>
        </p:txBody>
      </p:sp>
      <p:sp>
        <p:nvSpPr>
          <p:cNvPr id="21520" name="Text Box 16"/>
          <p:cNvSpPr txBox="1">
            <a:spLocks noChangeArrowheads="1"/>
          </p:cNvSpPr>
          <p:nvPr/>
        </p:nvSpPr>
        <p:spPr bwMode="auto">
          <a:xfrm>
            <a:off x="1447800" y="6140450"/>
            <a:ext cx="7086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accent1"/>
                </a:solidFill>
              </a:rPr>
              <a:t>  * * * * * * * * * * * * * * * *</a:t>
            </a:r>
          </a:p>
        </p:txBody>
      </p:sp>
      <p:grpSp>
        <p:nvGrpSpPr>
          <p:cNvPr id="2" name="Group 17"/>
          <p:cNvGrpSpPr>
            <a:grpSpLocks/>
          </p:cNvGrpSpPr>
          <p:nvPr/>
        </p:nvGrpSpPr>
        <p:grpSpPr bwMode="auto">
          <a:xfrm>
            <a:off x="838200" y="3168650"/>
            <a:ext cx="1143000" cy="2819400"/>
            <a:chOff x="528" y="1776"/>
            <a:chExt cx="720" cy="1776"/>
          </a:xfrm>
        </p:grpSpPr>
        <p:sp>
          <p:nvSpPr>
            <p:cNvPr id="21523" name="AutoShape 18"/>
            <p:cNvSpPr>
              <a:spLocks/>
            </p:cNvSpPr>
            <p:nvPr/>
          </p:nvSpPr>
          <p:spPr bwMode="auto">
            <a:xfrm>
              <a:off x="1008" y="1776"/>
              <a:ext cx="240" cy="1776"/>
            </a:xfrm>
            <a:prstGeom prst="leftBrace">
              <a:avLst>
                <a:gd name="adj1" fmla="val 61667"/>
                <a:gd name="adj2" fmla="val 50000"/>
              </a:avLst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1524" name="Text Box 19"/>
            <p:cNvSpPr txBox="1">
              <a:spLocks noChangeArrowheads="1"/>
            </p:cNvSpPr>
            <p:nvPr/>
          </p:nvSpPr>
          <p:spPr bwMode="auto">
            <a:xfrm>
              <a:off x="528" y="2422"/>
              <a:ext cx="356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>
                  <a:solidFill>
                    <a:schemeClr val="accent1"/>
                  </a:solidFill>
                </a:rPr>
                <a:t>n</a:t>
              </a:r>
              <a:r>
                <a:rPr lang="en-US" altLang="en-US" sz="3600" i="0" baseline="30000">
                  <a:solidFill>
                    <a:schemeClr val="accent1"/>
                  </a:solidFill>
                </a:rPr>
                <a:t>2</a:t>
              </a:r>
              <a:endParaRPr lang="en-US" altLang="en-US" sz="3600" i="0">
                <a:solidFill>
                  <a:schemeClr val="accent1"/>
                </a:solidFill>
              </a:endParaRPr>
            </a:p>
          </p:txBody>
        </p:sp>
      </p:grpSp>
      <p:sp>
        <p:nvSpPr>
          <p:cNvPr id="20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58051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049338"/>
            <a:ext cx="8412163" cy="5122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8052" name="Rectangle 3"/>
          <p:cNvSpPr>
            <a:spLocks noChangeArrowheads="1"/>
          </p:cNvSpPr>
          <p:nvPr/>
        </p:nvSpPr>
        <p:spPr bwMode="auto">
          <a:xfrm>
            <a:off x="7551738" y="228600"/>
            <a:ext cx="11001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(code)</a:t>
            </a:r>
          </a:p>
        </p:txBody>
      </p:sp>
      <p:sp>
        <p:nvSpPr>
          <p:cNvPr id="258053" name="Rectangle 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59075" name="Text Box 7"/>
          <p:cNvSpPr txBox="1">
            <a:spLocks noChangeArrowheads="1"/>
          </p:cNvSpPr>
          <p:nvPr/>
        </p:nvSpPr>
        <p:spPr bwMode="auto">
          <a:xfrm>
            <a:off x="3733800" y="2730500"/>
            <a:ext cx="5307013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One stack frame for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each node in the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constant work per stack frame.</a:t>
            </a:r>
          </a:p>
        </p:txBody>
      </p:sp>
      <p:grpSp>
        <p:nvGrpSpPr>
          <p:cNvPr id="259076" name="Group 202754"/>
          <p:cNvGrpSpPr>
            <a:grpSpLocks/>
          </p:cNvGrpSpPr>
          <p:nvPr/>
        </p:nvGrpSpPr>
        <p:grpSpPr bwMode="auto">
          <a:xfrm>
            <a:off x="4667250" y="4248150"/>
            <a:ext cx="3875088" cy="1897063"/>
            <a:chOff x="4667187" y="4247473"/>
            <a:chExt cx="3875119" cy="1897448"/>
          </a:xfrm>
        </p:grpSpPr>
        <p:grpSp>
          <p:nvGrpSpPr>
            <p:cNvPr id="259192" name="Group 233"/>
            <p:cNvGrpSpPr>
              <a:grpSpLocks/>
            </p:cNvGrpSpPr>
            <p:nvPr/>
          </p:nvGrpSpPr>
          <p:grpSpPr bwMode="auto">
            <a:xfrm>
              <a:off x="4667187" y="4315692"/>
              <a:ext cx="3875119" cy="1829229"/>
              <a:chOff x="4667187" y="3248892"/>
              <a:chExt cx="3875119" cy="1829229"/>
            </a:xfrm>
          </p:grpSpPr>
          <p:sp>
            <p:nvSpPr>
              <p:cNvPr id="259208" name="Line 40"/>
              <p:cNvSpPr>
                <a:spLocks noChangeShapeType="1"/>
              </p:cNvSpPr>
              <p:nvPr/>
            </p:nvSpPr>
            <p:spPr bwMode="auto">
              <a:xfrm flipH="1">
                <a:off x="5803648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9" name="Line 41"/>
              <p:cNvSpPr>
                <a:spLocks noChangeShapeType="1"/>
              </p:cNvSpPr>
              <p:nvPr/>
            </p:nvSpPr>
            <p:spPr bwMode="auto">
              <a:xfrm>
                <a:off x="5765721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0" name="Line 42"/>
              <p:cNvSpPr>
                <a:spLocks noChangeShapeType="1"/>
              </p:cNvSpPr>
              <p:nvPr/>
            </p:nvSpPr>
            <p:spPr bwMode="auto">
              <a:xfrm>
                <a:off x="6220846" y="43572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1" name="Line 43"/>
              <p:cNvSpPr>
                <a:spLocks noChangeShapeType="1"/>
              </p:cNvSpPr>
              <p:nvPr/>
            </p:nvSpPr>
            <p:spPr bwMode="auto">
              <a:xfrm flipH="1">
                <a:off x="5272669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2" name="Line 44"/>
              <p:cNvSpPr>
                <a:spLocks noChangeShapeType="1"/>
              </p:cNvSpPr>
              <p:nvPr/>
            </p:nvSpPr>
            <p:spPr bwMode="auto">
              <a:xfrm>
                <a:off x="5272669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3" name="Line 45"/>
              <p:cNvSpPr>
                <a:spLocks noChangeShapeType="1"/>
              </p:cNvSpPr>
              <p:nvPr/>
            </p:nvSpPr>
            <p:spPr bwMode="auto">
              <a:xfrm flipH="1">
                <a:off x="4931325" y="43156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4" name="Line 46"/>
              <p:cNvSpPr>
                <a:spLocks noChangeShapeType="1"/>
              </p:cNvSpPr>
              <p:nvPr/>
            </p:nvSpPr>
            <p:spPr bwMode="auto">
              <a:xfrm>
                <a:off x="6941461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5" name="Line 47"/>
              <p:cNvSpPr>
                <a:spLocks noChangeShapeType="1"/>
              </p:cNvSpPr>
              <p:nvPr/>
            </p:nvSpPr>
            <p:spPr bwMode="auto">
              <a:xfrm>
                <a:off x="7813785" y="3941618"/>
                <a:ext cx="0" cy="0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6" name="Line 48"/>
              <p:cNvSpPr>
                <a:spLocks noChangeShapeType="1"/>
              </p:cNvSpPr>
              <p:nvPr/>
            </p:nvSpPr>
            <p:spPr bwMode="auto">
              <a:xfrm>
                <a:off x="8003420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7" name="Line 49"/>
              <p:cNvSpPr>
                <a:spLocks noChangeShapeType="1"/>
              </p:cNvSpPr>
              <p:nvPr/>
            </p:nvSpPr>
            <p:spPr bwMode="auto">
              <a:xfrm flipH="1">
                <a:off x="7510368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8" name="Line 50"/>
              <p:cNvSpPr>
                <a:spLocks noChangeShapeType="1"/>
              </p:cNvSpPr>
              <p:nvPr/>
            </p:nvSpPr>
            <p:spPr bwMode="auto">
              <a:xfrm>
                <a:off x="7510368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9" name="Line 51"/>
              <p:cNvSpPr>
                <a:spLocks noChangeShapeType="1"/>
              </p:cNvSpPr>
              <p:nvPr/>
            </p:nvSpPr>
            <p:spPr bwMode="auto">
              <a:xfrm flipH="1">
                <a:off x="7586222" y="47313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0" name="Rectangle 1"/>
              <p:cNvSpPr>
                <a:spLocks noChangeArrowheads="1"/>
              </p:cNvSpPr>
              <p:nvPr/>
            </p:nvSpPr>
            <p:spPr bwMode="auto">
              <a:xfrm>
                <a:off x="6675972" y="3248892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1" name="Rectangle 215"/>
              <p:cNvSpPr>
                <a:spLocks noChangeArrowheads="1"/>
              </p:cNvSpPr>
              <p:nvPr/>
            </p:nvSpPr>
            <p:spPr bwMode="auto">
              <a:xfrm>
                <a:off x="7338415" y="4807958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2" name="Rectangle 216"/>
              <p:cNvSpPr>
                <a:spLocks noChangeArrowheads="1"/>
              </p:cNvSpPr>
              <p:nvPr/>
            </p:nvSpPr>
            <p:spPr bwMode="auto">
              <a:xfrm>
                <a:off x="77724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3" name="Rectangle 217"/>
              <p:cNvSpPr>
                <a:spLocks noChangeArrowheads="1"/>
              </p:cNvSpPr>
              <p:nvPr/>
            </p:nvSpPr>
            <p:spPr bwMode="auto">
              <a:xfrm>
                <a:off x="7315200" y="4073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4" name="Rectangle 218"/>
              <p:cNvSpPr>
                <a:spLocks noChangeArrowheads="1"/>
              </p:cNvSpPr>
              <p:nvPr/>
            </p:nvSpPr>
            <p:spPr bwMode="auto">
              <a:xfrm>
                <a:off x="7620000" y="4495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5" name="Rectangle 219"/>
              <p:cNvSpPr>
                <a:spLocks noChangeArrowheads="1"/>
              </p:cNvSpPr>
              <p:nvPr/>
            </p:nvSpPr>
            <p:spPr bwMode="auto">
              <a:xfrm>
                <a:off x="55626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6" name="Rectangle 220"/>
              <p:cNvSpPr>
                <a:spLocks noChangeArrowheads="1"/>
              </p:cNvSpPr>
              <p:nvPr/>
            </p:nvSpPr>
            <p:spPr bwMode="auto">
              <a:xfrm>
                <a:off x="5076763" y="4081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7" name="Rectangle 221"/>
              <p:cNvSpPr>
                <a:spLocks noChangeArrowheads="1"/>
              </p:cNvSpPr>
              <p:nvPr/>
            </p:nvSpPr>
            <p:spPr bwMode="auto">
              <a:xfrm>
                <a:off x="4667187" y="4454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8" name="Rectangle 222"/>
              <p:cNvSpPr>
                <a:spLocks noChangeArrowheads="1"/>
              </p:cNvSpPr>
              <p:nvPr/>
            </p:nvSpPr>
            <p:spPr bwMode="auto">
              <a:xfrm>
                <a:off x="5352987" y="4462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9" name="Rectangle 223"/>
              <p:cNvSpPr>
                <a:spLocks noChangeArrowheads="1"/>
              </p:cNvSpPr>
              <p:nvPr/>
            </p:nvSpPr>
            <p:spPr bwMode="auto">
              <a:xfrm>
                <a:off x="6038787" y="4114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30" name="Rectangle 224"/>
              <p:cNvSpPr>
                <a:spLocks noChangeArrowheads="1"/>
              </p:cNvSpPr>
              <p:nvPr/>
            </p:nvSpPr>
            <p:spPr bwMode="auto">
              <a:xfrm>
                <a:off x="6295963" y="446722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31" name="Rectangle 225"/>
              <p:cNvSpPr>
                <a:spLocks noChangeArrowheads="1"/>
              </p:cNvSpPr>
              <p:nvPr/>
            </p:nvSpPr>
            <p:spPr bwMode="auto">
              <a:xfrm>
                <a:off x="8285069" y="4100511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9193" name="Group 55"/>
            <p:cNvGrpSpPr>
              <a:grpSpLocks/>
            </p:cNvGrpSpPr>
            <p:nvPr/>
          </p:nvGrpSpPr>
          <p:grpSpPr bwMode="auto">
            <a:xfrm>
              <a:off x="8141334" y="4247473"/>
              <a:ext cx="240666" cy="629327"/>
              <a:chOff x="2308" y="1513"/>
              <a:chExt cx="1162" cy="2570"/>
            </a:xfrm>
          </p:grpSpPr>
          <p:grpSp>
            <p:nvGrpSpPr>
              <p:cNvPr id="259194" name="Group 5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59202" name="Freeform 5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3" name="Freeform 5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4" name="Freeform 5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5" name="Freeform 6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6" name="Freeform 6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7" name="Freeform 6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9195" name="Freeform 6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6" name="Freeform 6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7" name="Oval 6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198" name="Oval 6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199" name="Oval 6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200" name="Oval 6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201" name="Oval 6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259077" name="Rectangle 4"/>
          <p:cNvSpPr>
            <a:spLocks noChangeArrowheads="1"/>
          </p:cNvSpPr>
          <p:nvPr/>
        </p:nvSpPr>
        <p:spPr bwMode="auto">
          <a:xfrm>
            <a:off x="1828800" y="1458913"/>
            <a:ext cx="27193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=       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    × </a:t>
            </a:r>
          </a:p>
        </p:txBody>
      </p:sp>
      <p:sp>
        <p:nvSpPr>
          <p:cNvPr id="259078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0304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Time: 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</a:t>
            </a:r>
          </a:p>
        </p:txBody>
      </p:sp>
      <p:sp>
        <p:nvSpPr>
          <p:cNvPr id="259079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57927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∑</a:t>
            </a:r>
            <a:r>
              <a:rPr lang="en-US" altLang="en-US" sz="3600" i="0" baseline="-25000"/>
              <a:t>stack frame </a:t>
            </a:r>
            <a:r>
              <a:rPr lang="en-US" altLang="en-US" sz="2800" i="0"/>
              <a:t>Work done by stack frame</a:t>
            </a:r>
          </a:p>
        </p:txBody>
      </p:sp>
      <p:sp>
        <p:nvSpPr>
          <p:cNvPr id="259080" name="Rectangle 4"/>
          <p:cNvSpPr>
            <a:spLocks noChangeArrowheads="1"/>
          </p:cNvSpPr>
          <p:nvPr/>
        </p:nvSpPr>
        <p:spPr bwMode="auto">
          <a:xfrm>
            <a:off x="5030788" y="1439863"/>
            <a:ext cx="2566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1</a:t>
            </a:r>
            <a:r>
              <a:rPr lang="en-US" altLang="en-US" sz="2800" i="0"/>
              <a:t>)   =   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</a:t>
            </a:r>
          </a:p>
        </p:txBody>
      </p:sp>
      <p:grpSp>
        <p:nvGrpSpPr>
          <p:cNvPr id="259081" name="Group 216"/>
          <p:cNvGrpSpPr>
            <a:grpSpLocks/>
          </p:cNvGrpSpPr>
          <p:nvPr/>
        </p:nvGrpSpPr>
        <p:grpSpPr bwMode="auto">
          <a:xfrm>
            <a:off x="457200" y="4114800"/>
            <a:ext cx="3830638" cy="2133600"/>
            <a:chOff x="457200" y="4114800"/>
            <a:chExt cx="3830638" cy="2133600"/>
          </a:xfrm>
        </p:grpSpPr>
        <p:grpSp>
          <p:nvGrpSpPr>
            <p:cNvPr id="259160" name="Group 202751"/>
            <p:cNvGrpSpPr>
              <a:grpSpLocks/>
            </p:cNvGrpSpPr>
            <p:nvPr/>
          </p:nvGrpSpPr>
          <p:grpSpPr bwMode="auto">
            <a:xfrm>
              <a:off x="457200" y="4419600"/>
              <a:ext cx="3830638" cy="1828800"/>
              <a:chOff x="457200" y="3352800"/>
              <a:chExt cx="3830638" cy="1828800"/>
            </a:xfrm>
          </p:grpSpPr>
          <p:sp>
            <p:nvSpPr>
              <p:cNvPr id="259168" name="Oval 5"/>
              <p:cNvSpPr>
                <a:spLocks noChangeArrowheads="1"/>
              </p:cNvSpPr>
              <p:nvPr/>
            </p:nvSpPr>
            <p:spPr bwMode="auto">
              <a:xfrm>
                <a:off x="2429410" y="33528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69" name="Oval 8"/>
              <p:cNvSpPr>
                <a:spLocks noChangeArrowheads="1"/>
              </p:cNvSpPr>
              <p:nvPr/>
            </p:nvSpPr>
            <p:spPr bwMode="auto">
              <a:xfrm>
                <a:off x="12915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0" name="Oval 11"/>
              <p:cNvSpPr>
                <a:spLocks noChangeArrowheads="1"/>
              </p:cNvSpPr>
              <p:nvPr/>
            </p:nvSpPr>
            <p:spPr bwMode="auto">
              <a:xfrm>
                <a:off x="798544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1" name="Oval 14"/>
              <p:cNvSpPr>
                <a:spLocks noChangeArrowheads="1"/>
              </p:cNvSpPr>
              <p:nvPr/>
            </p:nvSpPr>
            <p:spPr bwMode="auto">
              <a:xfrm>
                <a:off x="45720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2" name="Oval 17"/>
              <p:cNvSpPr>
                <a:spLocks noChangeArrowheads="1"/>
              </p:cNvSpPr>
              <p:nvPr/>
            </p:nvSpPr>
            <p:spPr bwMode="auto">
              <a:xfrm>
                <a:off x="1101961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3" name="Oval 20"/>
              <p:cNvSpPr>
                <a:spLocks noChangeArrowheads="1"/>
              </p:cNvSpPr>
              <p:nvPr/>
            </p:nvSpPr>
            <p:spPr bwMode="auto">
              <a:xfrm>
                <a:off x="1784649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4" name="Oval 26"/>
              <p:cNvSpPr>
                <a:spLocks noChangeArrowheads="1"/>
              </p:cNvSpPr>
              <p:nvPr/>
            </p:nvSpPr>
            <p:spPr bwMode="auto">
              <a:xfrm>
                <a:off x="35292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5" name="Oval 29"/>
              <p:cNvSpPr>
                <a:spLocks noChangeArrowheads="1"/>
              </p:cNvSpPr>
              <p:nvPr/>
            </p:nvSpPr>
            <p:spPr bwMode="auto">
              <a:xfrm>
                <a:off x="3036243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6" name="Oval 32"/>
              <p:cNvSpPr>
                <a:spLocks noChangeArrowheads="1"/>
              </p:cNvSpPr>
              <p:nvPr/>
            </p:nvSpPr>
            <p:spPr bwMode="auto">
              <a:xfrm>
                <a:off x="333966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7" name="Oval 35"/>
              <p:cNvSpPr>
                <a:spLocks noChangeArrowheads="1"/>
              </p:cNvSpPr>
              <p:nvPr/>
            </p:nvSpPr>
            <p:spPr bwMode="auto">
              <a:xfrm>
                <a:off x="4022348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8" name="Oval 38"/>
              <p:cNvSpPr>
                <a:spLocks noChangeArrowheads="1"/>
              </p:cNvSpPr>
              <p:nvPr/>
            </p:nvSpPr>
            <p:spPr bwMode="auto">
              <a:xfrm>
                <a:off x="3150025" y="4932218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9" name="Line 40"/>
              <p:cNvSpPr>
                <a:spLocks noChangeShapeType="1"/>
              </p:cNvSpPr>
              <p:nvPr/>
            </p:nvSpPr>
            <p:spPr bwMode="auto">
              <a:xfrm flipH="1">
                <a:off x="1557086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0" name="Line 41"/>
              <p:cNvSpPr>
                <a:spLocks noChangeShapeType="1"/>
              </p:cNvSpPr>
              <p:nvPr/>
            </p:nvSpPr>
            <p:spPr bwMode="auto">
              <a:xfrm>
                <a:off x="1519159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1" name="Line 42"/>
              <p:cNvSpPr>
                <a:spLocks noChangeShapeType="1"/>
              </p:cNvSpPr>
              <p:nvPr/>
            </p:nvSpPr>
            <p:spPr bwMode="auto">
              <a:xfrm>
                <a:off x="1974284" y="44334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2" name="Line 43"/>
              <p:cNvSpPr>
                <a:spLocks noChangeShapeType="1"/>
              </p:cNvSpPr>
              <p:nvPr/>
            </p:nvSpPr>
            <p:spPr bwMode="auto">
              <a:xfrm flipH="1">
                <a:off x="1026107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3" name="Line 44"/>
              <p:cNvSpPr>
                <a:spLocks noChangeShapeType="1"/>
              </p:cNvSpPr>
              <p:nvPr/>
            </p:nvSpPr>
            <p:spPr bwMode="auto">
              <a:xfrm>
                <a:off x="1026107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4" name="Line 45"/>
              <p:cNvSpPr>
                <a:spLocks noChangeShapeType="1"/>
              </p:cNvSpPr>
              <p:nvPr/>
            </p:nvSpPr>
            <p:spPr bwMode="auto">
              <a:xfrm flipH="1">
                <a:off x="684763" y="43918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5" name="Line 46"/>
              <p:cNvSpPr>
                <a:spLocks noChangeShapeType="1"/>
              </p:cNvSpPr>
              <p:nvPr/>
            </p:nvSpPr>
            <p:spPr bwMode="auto">
              <a:xfrm>
                <a:off x="2694899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6" name="Line 47"/>
              <p:cNvSpPr>
                <a:spLocks noChangeShapeType="1"/>
              </p:cNvSpPr>
              <p:nvPr/>
            </p:nvSpPr>
            <p:spPr bwMode="auto">
              <a:xfrm>
                <a:off x="3567223" y="40178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7" name="Line 48"/>
              <p:cNvSpPr>
                <a:spLocks noChangeShapeType="1"/>
              </p:cNvSpPr>
              <p:nvPr/>
            </p:nvSpPr>
            <p:spPr bwMode="auto">
              <a:xfrm>
                <a:off x="3756858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8" name="Line 49"/>
              <p:cNvSpPr>
                <a:spLocks noChangeShapeType="1"/>
              </p:cNvSpPr>
              <p:nvPr/>
            </p:nvSpPr>
            <p:spPr bwMode="auto">
              <a:xfrm flipH="1">
                <a:off x="3263806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9" name="Line 50"/>
              <p:cNvSpPr>
                <a:spLocks noChangeShapeType="1"/>
              </p:cNvSpPr>
              <p:nvPr/>
            </p:nvSpPr>
            <p:spPr bwMode="auto">
              <a:xfrm>
                <a:off x="3263806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0" name="Line 51"/>
              <p:cNvSpPr>
                <a:spLocks noChangeShapeType="1"/>
              </p:cNvSpPr>
              <p:nvPr/>
            </p:nvSpPr>
            <p:spPr bwMode="auto">
              <a:xfrm flipH="1">
                <a:off x="3339660" y="48075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1" name="Oval 20"/>
              <p:cNvSpPr>
                <a:spLocks noChangeArrowheads="1"/>
              </p:cNvSpPr>
              <p:nvPr/>
            </p:nvSpPr>
            <p:spPr bwMode="auto">
              <a:xfrm>
                <a:off x="2006222" y="452264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9161" name="Group 88"/>
            <p:cNvGrpSpPr>
              <a:grpSpLocks/>
            </p:cNvGrpSpPr>
            <p:nvPr/>
          </p:nvGrpSpPr>
          <p:grpSpPr bwMode="auto">
            <a:xfrm>
              <a:off x="1712307" y="4114800"/>
              <a:ext cx="268893" cy="573759"/>
              <a:chOff x="2432" y="1328"/>
              <a:chExt cx="906" cy="2075"/>
            </a:xfrm>
          </p:grpSpPr>
          <p:sp>
            <p:nvSpPr>
              <p:cNvPr id="259162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3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4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5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6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7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444500" y="4624388"/>
            <a:ext cx="3835400" cy="2065337"/>
            <a:chOff x="445008" y="4623816"/>
            <a:chExt cx="3834384" cy="2066268"/>
          </a:xfrm>
        </p:grpSpPr>
        <p:grpSp>
          <p:nvGrpSpPr>
            <p:cNvPr id="259124" name="Group 1"/>
            <p:cNvGrpSpPr>
              <a:grpSpLocks/>
            </p:cNvGrpSpPr>
            <p:nvPr/>
          </p:nvGrpSpPr>
          <p:grpSpPr bwMode="auto">
            <a:xfrm>
              <a:off x="445008" y="5831100"/>
              <a:ext cx="1787453" cy="481308"/>
              <a:chOff x="1779770" y="4632034"/>
              <a:chExt cx="1787453" cy="481308"/>
            </a:xfrm>
          </p:grpSpPr>
          <p:sp>
            <p:nvSpPr>
              <p:cNvPr id="259149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0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1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2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3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4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5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6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7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8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9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9125" name="Group 250"/>
            <p:cNvGrpSpPr>
              <a:grpSpLocks/>
            </p:cNvGrpSpPr>
            <p:nvPr/>
          </p:nvGrpSpPr>
          <p:grpSpPr bwMode="auto">
            <a:xfrm>
              <a:off x="1769563" y="4623816"/>
              <a:ext cx="1787453" cy="481308"/>
              <a:chOff x="1779770" y="4632034"/>
              <a:chExt cx="1787453" cy="481308"/>
            </a:xfrm>
          </p:grpSpPr>
          <p:sp>
            <p:nvSpPr>
              <p:cNvPr id="259138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9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0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1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2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3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4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5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6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7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8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9126" name="Group 262"/>
            <p:cNvGrpSpPr>
              <a:grpSpLocks/>
            </p:cNvGrpSpPr>
            <p:nvPr/>
          </p:nvGrpSpPr>
          <p:grpSpPr bwMode="auto">
            <a:xfrm>
              <a:off x="2491939" y="6208776"/>
              <a:ext cx="1787453" cy="481308"/>
              <a:chOff x="1779770" y="4632034"/>
              <a:chExt cx="1787453" cy="481308"/>
            </a:xfrm>
          </p:grpSpPr>
          <p:sp>
            <p:nvSpPr>
              <p:cNvPr id="259127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8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9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0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1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2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3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4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5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6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7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</p:grp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4776788" y="4548188"/>
            <a:ext cx="3452812" cy="2054225"/>
            <a:chOff x="4776216" y="4547693"/>
            <a:chExt cx="3453384" cy="2054198"/>
          </a:xfrm>
        </p:grpSpPr>
        <p:grpSp>
          <p:nvGrpSpPr>
            <p:cNvPr id="259091" name="Group 2"/>
            <p:cNvGrpSpPr>
              <a:grpSpLocks/>
            </p:cNvGrpSpPr>
            <p:nvPr/>
          </p:nvGrpSpPr>
          <p:grpSpPr bwMode="auto">
            <a:xfrm>
              <a:off x="6099048" y="4547693"/>
              <a:ext cx="1459431" cy="505891"/>
              <a:chOff x="6099048" y="4547693"/>
              <a:chExt cx="1459431" cy="505891"/>
            </a:xfrm>
          </p:grpSpPr>
          <p:sp>
            <p:nvSpPr>
              <p:cNvPr id="259114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5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6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7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8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9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0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1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2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3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9092" name="Group 274"/>
            <p:cNvGrpSpPr>
              <a:grpSpLocks/>
            </p:cNvGrpSpPr>
            <p:nvPr/>
          </p:nvGrpSpPr>
          <p:grpSpPr bwMode="auto">
            <a:xfrm>
              <a:off x="4776216" y="5791200"/>
              <a:ext cx="1459431" cy="505891"/>
              <a:chOff x="6099048" y="4547693"/>
              <a:chExt cx="1459431" cy="505891"/>
            </a:xfrm>
          </p:grpSpPr>
          <p:sp>
            <p:nvSpPr>
              <p:cNvPr id="259104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5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6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7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8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9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0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1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2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3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9093" name="Group 285"/>
            <p:cNvGrpSpPr>
              <a:grpSpLocks/>
            </p:cNvGrpSpPr>
            <p:nvPr/>
          </p:nvGrpSpPr>
          <p:grpSpPr bwMode="auto">
            <a:xfrm>
              <a:off x="6770169" y="6096000"/>
              <a:ext cx="1459431" cy="505891"/>
              <a:chOff x="6099048" y="4547693"/>
              <a:chExt cx="1459431" cy="505891"/>
            </a:xfrm>
          </p:grpSpPr>
          <p:sp>
            <p:nvSpPr>
              <p:cNvPr id="259094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5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6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7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8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9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0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1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2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3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</p:grp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3913188" y="1700213"/>
            <a:ext cx="4849812" cy="2185987"/>
            <a:chOff x="3913851" y="1699569"/>
            <a:chExt cx="4849393" cy="2185671"/>
          </a:xfrm>
        </p:grpSpPr>
        <p:sp>
          <p:nvSpPr>
            <p:cNvPr id="259088" name="Rectangle 4"/>
            <p:cNvSpPr>
              <a:spLocks noChangeArrowheads="1"/>
            </p:cNvSpPr>
            <p:nvPr/>
          </p:nvSpPr>
          <p:spPr bwMode="auto">
            <a:xfrm>
              <a:off x="5029200" y="1865817"/>
              <a:ext cx="2687136" cy="523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latin typeface="Symbol" pitchFamily="18" charset="2"/>
                </a:rPr>
                <a:t>Q</a:t>
              </a:r>
              <a:r>
                <a:rPr lang="en-US" altLang="en-US" sz="2800" i="0"/>
                <a:t>(</a:t>
              </a:r>
              <a:r>
                <a:rPr lang="en-US" altLang="en-US" sz="2800"/>
                <a:t>n</a:t>
              </a:r>
              <a:r>
                <a:rPr lang="en-US" altLang="en-US" sz="2800" i="0"/>
                <a:t>)   =     </a:t>
              </a:r>
              <a:r>
                <a:rPr lang="en-US" altLang="en-US" sz="2800" i="0">
                  <a:latin typeface="Symbol" pitchFamily="18" charset="2"/>
                </a:rPr>
                <a:t>Q</a:t>
              </a:r>
              <a:r>
                <a:rPr lang="en-US" altLang="en-US" sz="2800" i="0"/>
                <a:t>(</a:t>
              </a:r>
              <a:r>
                <a:rPr lang="en-US" altLang="en-US" sz="2800"/>
                <a:t>n</a:t>
              </a:r>
              <a:r>
                <a:rPr lang="en-US" altLang="en-US" sz="2800" baseline="30000"/>
                <a:t>2</a:t>
              </a:r>
              <a:r>
                <a:rPr lang="en-US" altLang="en-US" sz="2800" i="0"/>
                <a:t>) </a:t>
              </a:r>
            </a:p>
          </p:txBody>
        </p:sp>
        <p:sp>
          <p:nvSpPr>
            <p:cNvPr id="259089" name="Freeform 40"/>
            <p:cNvSpPr>
              <a:spLocks/>
            </p:cNvSpPr>
            <p:nvPr/>
          </p:nvSpPr>
          <p:spPr bwMode="auto">
            <a:xfrm>
              <a:off x="3913851" y="3839534"/>
              <a:ext cx="4849393" cy="45706"/>
            </a:xfrm>
            <a:custGeom>
              <a:avLst/>
              <a:gdLst>
                <a:gd name="T0" fmla="*/ 2147483647 w 517"/>
                <a:gd name="T1" fmla="*/ 0 h 261"/>
                <a:gd name="T2" fmla="*/ 0 w 517"/>
                <a:gd name="T3" fmla="*/ 2147483647 h 261"/>
                <a:gd name="T4" fmla="*/ 0 60000 65536"/>
                <a:gd name="T5" fmla="*/ 0 60000 65536"/>
                <a:gd name="T6" fmla="*/ 0 w 517"/>
                <a:gd name="T7" fmla="*/ 0 h 261"/>
                <a:gd name="T8" fmla="*/ 517 w 517"/>
                <a:gd name="T9" fmla="*/ 261 h 26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17" h="261">
                  <a:moveTo>
                    <a:pt x="517" y="0"/>
                  </a:moveTo>
                  <a:lnTo>
                    <a:pt x="0" y="261"/>
                  </a:lnTo>
                </a:path>
              </a:pathLst>
            </a:cu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90" name="Freeform 40"/>
            <p:cNvSpPr>
              <a:spLocks/>
            </p:cNvSpPr>
            <p:nvPr/>
          </p:nvSpPr>
          <p:spPr bwMode="auto">
            <a:xfrm flipV="1">
              <a:off x="5054205" y="1699569"/>
              <a:ext cx="2347057" cy="45719"/>
            </a:xfrm>
            <a:custGeom>
              <a:avLst/>
              <a:gdLst>
                <a:gd name="T0" fmla="*/ 2147483647 w 517"/>
                <a:gd name="T1" fmla="*/ 0 h 261"/>
                <a:gd name="T2" fmla="*/ 0 w 517"/>
                <a:gd name="T3" fmla="*/ 2147483647 h 261"/>
                <a:gd name="T4" fmla="*/ 0 60000 65536"/>
                <a:gd name="T5" fmla="*/ 0 60000 65536"/>
                <a:gd name="T6" fmla="*/ 0 w 517"/>
                <a:gd name="T7" fmla="*/ 0 h 261"/>
                <a:gd name="T8" fmla="*/ 517 w 517"/>
                <a:gd name="T9" fmla="*/ 261 h 26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17" h="261">
                  <a:moveTo>
                    <a:pt x="517" y="0"/>
                  </a:moveTo>
                  <a:lnTo>
                    <a:pt x="0" y="261"/>
                  </a:lnTo>
                </a:path>
              </a:pathLst>
            </a:cu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9085" name="Rectangle 37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  <p:sp>
        <p:nvSpPr>
          <p:cNvPr id="259086" name="Rectangle 37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  <p:pic>
        <p:nvPicPr>
          <p:cNvPr id="23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00" y="2079625"/>
            <a:ext cx="3225800" cy="1963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60099" name="Group 202754"/>
          <p:cNvGrpSpPr>
            <a:grpSpLocks/>
          </p:cNvGrpSpPr>
          <p:nvPr/>
        </p:nvGrpSpPr>
        <p:grpSpPr bwMode="auto">
          <a:xfrm>
            <a:off x="4667250" y="4248150"/>
            <a:ext cx="3875088" cy="1897063"/>
            <a:chOff x="4667187" y="4247473"/>
            <a:chExt cx="3875119" cy="1897448"/>
          </a:xfrm>
        </p:grpSpPr>
        <p:grpSp>
          <p:nvGrpSpPr>
            <p:cNvPr id="260213" name="Group 233"/>
            <p:cNvGrpSpPr>
              <a:grpSpLocks/>
            </p:cNvGrpSpPr>
            <p:nvPr/>
          </p:nvGrpSpPr>
          <p:grpSpPr bwMode="auto">
            <a:xfrm>
              <a:off x="4667187" y="4315692"/>
              <a:ext cx="3875119" cy="1829229"/>
              <a:chOff x="4667187" y="3248892"/>
              <a:chExt cx="3875119" cy="1829229"/>
            </a:xfrm>
          </p:grpSpPr>
          <p:sp>
            <p:nvSpPr>
              <p:cNvPr id="260229" name="Line 40"/>
              <p:cNvSpPr>
                <a:spLocks noChangeShapeType="1"/>
              </p:cNvSpPr>
              <p:nvPr/>
            </p:nvSpPr>
            <p:spPr bwMode="auto">
              <a:xfrm flipH="1">
                <a:off x="5803648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0" name="Line 41"/>
              <p:cNvSpPr>
                <a:spLocks noChangeShapeType="1"/>
              </p:cNvSpPr>
              <p:nvPr/>
            </p:nvSpPr>
            <p:spPr bwMode="auto">
              <a:xfrm>
                <a:off x="5765721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1" name="Line 42"/>
              <p:cNvSpPr>
                <a:spLocks noChangeShapeType="1"/>
              </p:cNvSpPr>
              <p:nvPr/>
            </p:nvSpPr>
            <p:spPr bwMode="auto">
              <a:xfrm>
                <a:off x="6220846" y="43572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2" name="Line 43"/>
              <p:cNvSpPr>
                <a:spLocks noChangeShapeType="1"/>
              </p:cNvSpPr>
              <p:nvPr/>
            </p:nvSpPr>
            <p:spPr bwMode="auto">
              <a:xfrm flipH="1">
                <a:off x="5272669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3" name="Line 44"/>
              <p:cNvSpPr>
                <a:spLocks noChangeShapeType="1"/>
              </p:cNvSpPr>
              <p:nvPr/>
            </p:nvSpPr>
            <p:spPr bwMode="auto">
              <a:xfrm>
                <a:off x="5272669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4" name="Line 45"/>
              <p:cNvSpPr>
                <a:spLocks noChangeShapeType="1"/>
              </p:cNvSpPr>
              <p:nvPr/>
            </p:nvSpPr>
            <p:spPr bwMode="auto">
              <a:xfrm flipH="1">
                <a:off x="4931325" y="43156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5" name="Line 46"/>
              <p:cNvSpPr>
                <a:spLocks noChangeShapeType="1"/>
              </p:cNvSpPr>
              <p:nvPr/>
            </p:nvSpPr>
            <p:spPr bwMode="auto">
              <a:xfrm>
                <a:off x="6941461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6" name="Line 47"/>
              <p:cNvSpPr>
                <a:spLocks noChangeShapeType="1"/>
              </p:cNvSpPr>
              <p:nvPr/>
            </p:nvSpPr>
            <p:spPr bwMode="auto">
              <a:xfrm>
                <a:off x="7813785" y="3941618"/>
                <a:ext cx="0" cy="0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7" name="Line 48"/>
              <p:cNvSpPr>
                <a:spLocks noChangeShapeType="1"/>
              </p:cNvSpPr>
              <p:nvPr/>
            </p:nvSpPr>
            <p:spPr bwMode="auto">
              <a:xfrm>
                <a:off x="8003420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8" name="Line 49"/>
              <p:cNvSpPr>
                <a:spLocks noChangeShapeType="1"/>
              </p:cNvSpPr>
              <p:nvPr/>
            </p:nvSpPr>
            <p:spPr bwMode="auto">
              <a:xfrm flipH="1">
                <a:off x="7510368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9" name="Line 50"/>
              <p:cNvSpPr>
                <a:spLocks noChangeShapeType="1"/>
              </p:cNvSpPr>
              <p:nvPr/>
            </p:nvSpPr>
            <p:spPr bwMode="auto">
              <a:xfrm>
                <a:off x="7510368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40" name="Line 51"/>
              <p:cNvSpPr>
                <a:spLocks noChangeShapeType="1"/>
              </p:cNvSpPr>
              <p:nvPr/>
            </p:nvSpPr>
            <p:spPr bwMode="auto">
              <a:xfrm flipH="1">
                <a:off x="7586222" y="47313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41" name="Rectangle 1"/>
              <p:cNvSpPr>
                <a:spLocks noChangeArrowheads="1"/>
              </p:cNvSpPr>
              <p:nvPr/>
            </p:nvSpPr>
            <p:spPr bwMode="auto">
              <a:xfrm>
                <a:off x="6675972" y="3248892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2" name="Rectangle 215"/>
              <p:cNvSpPr>
                <a:spLocks noChangeArrowheads="1"/>
              </p:cNvSpPr>
              <p:nvPr/>
            </p:nvSpPr>
            <p:spPr bwMode="auto">
              <a:xfrm>
                <a:off x="7338415" y="4807958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3" name="Rectangle 216"/>
              <p:cNvSpPr>
                <a:spLocks noChangeArrowheads="1"/>
              </p:cNvSpPr>
              <p:nvPr/>
            </p:nvSpPr>
            <p:spPr bwMode="auto">
              <a:xfrm>
                <a:off x="77724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4" name="Rectangle 217"/>
              <p:cNvSpPr>
                <a:spLocks noChangeArrowheads="1"/>
              </p:cNvSpPr>
              <p:nvPr/>
            </p:nvSpPr>
            <p:spPr bwMode="auto">
              <a:xfrm>
                <a:off x="7315200" y="4073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5" name="Rectangle 218"/>
              <p:cNvSpPr>
                <a:spLocks noChangeArrowheads="1"/>
              </p:cNvSpPr>
              <p:nvPr/>
            </p:nvSpPr>
            <p:spPr bwMode="auto">
              <a:xfrm>
                <a:off x="7620000" y="4495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6" name="Rectangle 219"/>
              <p:cNvSpPr>
                <a:spLocks noChangeArrowheads="1"/>
              </p:cNvSpPr>
              <p:nvPr/>
            </p:nvSpPr>
            <p:spPr bwMode="auto">
              <a:xfrm>
                <a:off x="55626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7" name="Rectangle 220"/>
              <p:cNvSpPr>
                <a:spLocks noChangeArrowheads="1"/>
              </p:cNvSpPr>
              <p:nvPr/>
            </p:nvSpPr>
            <p:spPr bwMode="auto">
              <a:xfrm>
                <a:off x="5076763" y="4081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8" name="Rectangle 221"/>
              <p:cNvSpPr>
                <a:spLocks noChangeArrowheads="1"/>
              </p:cNvSpPr>
              <p:nvPr/>
            </p:nvSpPr>
            <p:spPr bwMode="auto">
              <a:xfrm>
                <a:off x="4667187" y="4454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9" name="Rectangle 222"/>
              <p:cNvSpPr>
                <a:spLocks noChangeArrowheads="1"/>
              </p:cNvSpPr>
              <p:nvPr/>
            </p:nvSpPr>
            <p:spPr bwMode="auto">
              <a:xfrm>
                <a:off x="5352987" y="4462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50" name="Rectangle 223"/>
              <p:cNvSpPr>
                <a:spLocks noChangeArrowheads="1"/>
              </p:cNvSpPr>
              <p:nvPr/>
            </p:nvSpPr>
            <p:spPr bwMode="auto">
              <a:xfrm>
                <a:off x="6038787" y="4114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51" name="Rectangle 224"/>
              <p:cNvSpPr>
                <a:spLocks noChangeArrowheads="1"/>
              </p:cNvSpPr>
              <p:nvPr/>
            </p:nvSpPr>
            <p:spPr bwMode="auto">
              <a:xfrm>
                <a:off x="6295963" y="446722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52" name="Rectangle 225"/>
              <p:cNvSpPr>
                <a:spLocks noChangeArrowheads="1"/>
              </p:cNvSpPr>
              <p:nvPr/>
            </p:nvSpPr>
            <p:spPr bwMode="auto">
              <a:xfrm>
                <a:off x="8285069" y="4100511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60214" name="Group 55"/>
            <p:cNvGrpSpPr>
              <a:grpSpLocks/>
            </p:cNvGrpSpPr>
            <p:nvPr/>
          </p:nvGrpSpPr>
          <p:grpSpPr bwMode="auto">
            <a:xfrm>
              <a:off x="8141334" y="4247473"/>
              <a:ext cx="240666" cy="629327"/>
              <a:chOff x="2308" y="1513"/>
              <a:chExt cx="1162" cy="2570"/>
            </a:xfrm>
          </p:grpSpPr>
          <p:grpSp>
            <p:nvGrpSpPr>
              <p:cNvPr id="260215" name="Group 5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0223" name="Freeform 5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4" name="Freeform 5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5" name="Freeform 5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6" name="Freeform 6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7" name="Freeform 6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8" name="Freeform 6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216" name="Freeform 6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7" name="Freeform 6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8" name="Oval 6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19" name="Oval 6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20" name="Oval 6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21" name="Oval 6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22" name="Oval 6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260100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0304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Time: 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</a:t>
            </a:r>
          </a:p>
        </p:txBody>
      </p:sp>
      <p:sp>
        <p:nvSpPr>
          <p:cNvPr id="260101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57927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∑</a:t>
            </a:r>
            <a:r>
              <a:rPr lang="en-US" altLang="en-US" sz="3600" i="0" baseline="-25000"/>
              <a:t>stack frame </a:t>
            </a:r>
            <a:r>
              <a:rPr lang="en-US" altLang="en-US" sz="2800" i="0"/>
              <a:t>Work done by stack frame</a:t>
            </a:r>
          </a:p>
        </p:txBody>
      </p:sp>
      <p:grpSp>
        <p:nvGrpSpPr>
          <p:cNvPr id="260102" name="Group 216"/>
          <p:cNvGrpSpPr>
            <a:grpSpLocks/>
          </p:cNvGrpSpPr>
          <p:nvPr/>
        </p:nvGrpSpPr>
        <p:grpSpPr bwMode="auto">
          <a:xfrm>
            <a:off x="457200" y="4114800"/>
            <a:ext cx="3830638" cy="2133600"/>
            <a:chOff x="457200" y="4114800"/>
            <a:chExt cx="3830638" cy="2133600"/>
          </a:xfrm>
        </p:grpSpPr>
        <p:grpSp>
          <p:nvGrpSpPr>
            <p:cNvPr id="260181" name="Group 202751"/>
            <p:cNvGrpSpPr>
              <a:grpSpLocks/>
            </p:cNvGrpSpPr>
            <p:nvPr/>
          </p:nvGrpSpPr>
          <p:grpSpPr bwMode="auto">
            <a:xfrm>
              <a:off x="457200" y="4419600"/>
              <a:ext cx="3830638" cy="1828800"/>
              <a:chOff x="457200" y="3352800"/>
              <a:chExt cx="3830638" cy="1828800"/>
            </a:xfrm>
          </p:grpSpPr>
          <p:sp>
            <p:nvSpPr>
              <p:cNvPr id="260189" name="Oval 5"/>
              <p:cNvSpPr>
                <a:spLocks noChangeArrowheads="1"/>
              </p:cNvSpPr>
              <p:nvPr/>
            </p:nvSpPr>
            <p:spPr bwMode="auto">
              <a:xfrm>
                <a:off x="2429410" y="33528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0" name="Oval 8"/>
              <p:cNvSpPr>
                <a:spLocks noChangeArrowheads="1"/>
              </p:cNvSpPr>
              <p:nvPr/>
            </p:nvSpPr>
            <p:spPr bwMode="auto">
              <a:xfrm>
                <a:off x="12915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1" name="Oval 11"/>
              <p:cNvSpPr>
                <a:spLocks noChangeArrowheads="1"/>
              </p:cNvSpPr>
              <p:nvPr/>
            </p:nvSpPr>
            <p:spPr bwMode="auto">
              <a:xfrm>
                <a:off x="798544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2" name="Oval 14"/>
              <p:cNvSpPr>
                <a:spLocks noChangeArrowheads="1"/>
              </p:cNvSpPr>
              <p:nvPr/>
            </p:nvSpPr>
            <p:spPr bwMode="auto">
              <a:xfrm>
                <a:off x="45720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3" name="Oval 17"/>
              <p:cNvSpPr>
                <a:spLocks noChangeArrowheads="1"/>
              </p:cNvSpPr>
              <p:nvPr/>
            </p:nvSpPr>
            <p:spPr bwMode="auto">
              <a:xfrm>
                <a:off x="1101961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4" name="Oval 20"/>
              <p:cNvSpPr>
                <a:spLocks noChangeArrowheads="1"/>
              </p:cNvSpPr>
              <p:nvPr/>
            </p:nvSpPr>
            <p:spPr bwMode="auto">
              <a:xfrm>
                <a:off x="1784649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5" name="Oval 26"/>
              <p:cNvSpPr>
                <a:spLocks noChangeArrowheads="1"/>
              </p:cNvSpPr>
              <p:nvPr/>
            </p:nvSpPr>
            <p:spPr bwMode="auto">
              <a:xfrm>
                <a:off x="35292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6" name="Oval 29"/>
              <p:cNvSpPr>
                <a:spLocks noChangeArrowheads="1"/>
              </p:cNvSpPr>
              <p:nvPr/>
            </p:nvSpPr>
            <p:spPr bwMode="auto">
              <a:xfrm>
                <a:off x="3036243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7" name="Oval 32"/>
              <p:cNvSpPr>
                <a:spLocks noChangeArrowheads="1"/>
              </p:cNvSpPr>
              <p:nvPr/>
            </p:nvSpPr>
            <p:spPr bwMode="auto">
              <a:xfrm>
                <a:off x="333966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8" name="Oval 35"/>
              <p:cNvSpPr>
                <a:spLocks noChangeArrowheads="1"/>
              </p:cNvSpPr>
              <p:nvPr/>
            </p:nvSpPr>
            <p:spPr bwMode="auto">
              <a:xfrm>
                <a:off x="4022348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9" name="Oval 38"/>
              <p:cNvSpPr>
                <a:spLocks noChangeArrowheads="1"/>
              </p:cNvSpPr>
              <p:nvPr/>
            </p:nvSpPr>
            <p:spPr bwMode="auto">
              <a:xfrm>
                <a:off x="3150025" y="4932218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200" name="Line 40"/>
              <p:cNvSpPr>
                <a:spLocks noChangeShapeType="1"/>
              </p:cNvSpPr>
              <p:nvPr/>
            </p:nvSpPr>
            <p:spPr bwMode="auto">
              <a:xfrm flipH="1">
                <a:off x="1557086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1" name="Line 41"/>
              <p:cNvSpPr>
                <a:spLocks noChangeShapeType="1"/>
              </p:cNvSpPr>
              <p:nvPr/>
            </p:nvSpPr>
            <p:spPr bwMode="auto">
              <a:xfrm>
                <a:off x="1519159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2" name="Line 42"/>
              <p:cNvSpPr>
                <a:spLocks noChangeShapeType="1"/>
              </p:cNvSpPr>
              <p:nvPr/>
            </p:nvSpPr>
            <p:spPr bwMode="auto">
              <a:xfrm>
                <a:off x="1974284" y="44334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3" name="Line 43"/>
              <p:cNvSpPr>
                <a:spLocks noChangeShapeType="1"/>
              </p:cNvSpPr>
              <p:nvPr/>
            </p:nvSpPr>
            <p:spPr bwMode="auto">
              <a:xfrm flipH="1">
                <a:off x="1026107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4" name="Line 44"/>
              <p:cNvSpPr>
                <a:spLocks noChangeShapeType="1"/>
              </p:cNvSpPr>
              <p:nvPr/>
            </p:nvSpPr>
            <p:spPr bwMode="auto">
              <a:xfrm>
                <a:off x="1026107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5" name="Line 45"/>
              <p:cNvSpPr>
                <a:spLocks noChangeShapeType="1"/>
              </p:cNvSpPr>
              <p:nvPr/>
            </p:nvSpPr>
            <p:spPr bwMode="auto">
              <a:xfrm flipH="1">
                <a:off x="684763" y="43918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6" name="Line 46"/>
              <p:cNvSpPr>
                <a:spLocks noChangeShapeType="1"/>
              </p:cNvSpPr>
              <p:nvPr/>
            </p:nvSpPr>
            <p:spPr bwMode="auto">
              <a:xfrm>
                <a:off x="2694899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7" name="Line 47"/>
              <p:cNvSpPr>
                <a:spLocks noChangeShapeType="1"/>
              </p:cNvSpPr>
              <p:nvPr/>
            </p:nvSpPr>
            <p:spPr bwMode="auto">
              <a:xfrm>
                <a:off x="3567223" y="40178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8" name="Line 48"/>
              <p:cNvSpPr>
                <a:spLocks noChangeShapeType="1"/>
              </p:cNvSpPr>
              <p:nvPr/>
            </p:nvSpPr>
            <p:spPr bwMode="auto">
              <a:xfrm>
                <a:off x="3756858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9" name="Line 49"/>
              <p:cNvSpPr>
                <a:spLocks noChangeShapeType="1"/>
              </p:cNvSpPr>
              <p:nvPr/>
            </p:nvSpPr>
            <p:spPr bwMode="auto">
              <a:xfrm flipH="1">
                <a:off x="3263806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0" name="Line 50"/>
              <p:cNvSpPr>
                <a:spLocks noChangeShapeType="1"/>
              </p:cNvSpPr>
              <p:nvPr/>
            </p:nvSpPr>
            <p:spPr bwMode="auto">
              <a:xfrm>
                <a:off x="3263806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1" name="Line 51"/>
              <p:cNvSpPr>
                <a:spLocks noChangeShapeType="1"/>
              </p:cNvSpPr>
              <p:nvPr/>
            </p:nvSpPr>
            <p:spPr bwMode="auto">
              <a:xfrm flipH="1">
                <a:off x="3339660" y="48075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2" name="Oval 20"/>
              <p:cNvSpPr>
                <a:spLocks noChangeArrowheads="1"/>
              </p:cNvSpPr>
              <p:nvPr/>
            </p:nvSpPr>
            <p:spPr bwMode="auto">
              <a:xfrm>
                <a:off x="2006222" y="452264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60182" name="Group 88"/>
            <p:cNvGrpSpPr>
              <a:grpSpLocks/>
            </p:cNvGrpSpPr>
            <p:nvPr/>
          </p:nvGrpSpPr>
          <p:grpSpPr bwMode="auto">
            <a:xfrm>
              <a:off x="1712307" y="4114800"/>
              <a:ext cx="268893" cy="573759"/>
              <a:chOff x="2432" y="1328"/>
              <a:chExt cx="906" cy="2075"/>
            </a:xfrm>
          </p:grpSpPr>
          <p:sp>
            <p:nvSpPr>
              <p:cNvPr id="260183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4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5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6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7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8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60103" name="Group 3"/>
          <p:cNvGrpSpPr>
            <a:grpSpLocks/>
          </p:cNvGrpSpPr>
          <p:nvPr/>
        </p:nvGrpSpPr>
        <p:grpSpPr bwMode="auto">
          <a:xfrm>
            <a:off x="444500" y="4624388"/>
            <a:ext cx="3835400" cy="2065337"/>
            <a:chOff x="445008" y="4623816"/>
            <a:chExt cx="3834384" cy="2066268"/>
          </a:xfrm>
        </p:grpSpPr>
        <p:grpSp>
          <p:nvGrpSpPr>
            <p:cNvPr id="260145" name="Group 1"/>
            <p:cNvGrpSpPr>
              <a:grpSpLocks/>
            </p:cNvGrpSpPr>
            <p:nvPr/>
          </p:nvGrpSpPr>
          <p:grpSpPr bwMode="auto">
            <a:xfrm>
              <a:off x="445008" y="5831100"/>
              <a:ext cx="1787453" cy="481308"/>
              <a:chOff x="1779770" y="4632034"/>
              <a:chExt cx="1787453" cy="481308"/>
            </a:xfrm>
          </p:grpSpPr>
          <p:sp>
            <p:nvSpPr>
              <p:cNvPr id="260170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1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2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3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4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5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6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7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8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9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0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60146" name="Group 250"/>
            <p:cNvGrpSpPr>
              <a:grpSpLocks/>
            </p:cNvGrpSpPr>
            <p:nvPr/>
          </p:nvGrpSpPr>
          <p:grpSpPr bwMode="auto">
            <a:xfrm>
              <a:off x="1769563" y="4623816"/>
              <a:ext cx="1787453" cy="481308"/>
              <a:chOff x="1779770" y="4632034"/>
              <a:chExt cx="1787453" cy="481308"/>
            </a:xfrm>
          </p:grpSpPr>
          <p:sp>
            <p:nvSpPr>
              <p:cNvPr id="260159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0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1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2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3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4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5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6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7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8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9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60147" name="Group 262"/>
            <p:cNvGrpSpPr>
              <a:grpSpLocks/>
            </p:cNvGrpSpPr>
            <p:nvPr/>
          </p:nvGrpSpPr>
          <p:grpSpPr bwMode="auto">
            <a:xfrm>
              <a:off x="2491939" y="6208776"/>
              <a:ext cx="1787453" cy="481308"/>
              <a:chOff x="1779770" y="4632034"/>
              <a:chExt cx="1787453" cy="481308"/>
            </a:xfrm>
          </p:grpSpPr>
          <p:sp>
            <p:nvSpPr>
              <p:cNvPr id="260148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49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0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1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2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3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4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5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6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7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8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</p:grpSp>
      <p:grpSp>
        <p:nvGrpSpPr>
          <p:cNvPr id="260104" name="Group 4"/>
          <p:cNvGrpSpPr>
            <a:grpSpLocks/>
          </p:cNvGrpSpPr>
          <p:nvPr/>
        </p:nvGrpSpPr>
        <p:grpSpPr bwMode="auto">
          <a:xfrm>
            <a:off x="4776788" y="4548188"/>
            <a:ext cx="3452812" cy="2054225"/>
            <a:chOff x="4776216" y="4547693"/>
            <a:chExt cx="3453384" cy="2054198"/>
          </a:xfrm>
        </p:grpSpPr>
        <p:grpSp>
          <p:nvGrpSpPr>
            <p:cNvPr id="260112" name="Group 2"/>
            <p:cNvGrpSpPr>
              <a:grpSpLocks/>
            </p:cNvGrpSpPr>
            <p:nvPr/>
          </p:nvGrpSpPr>
          <p:grpSpPr bwMode="auto">
            <a:xfrm>
              <a:off x="6099048" y="4547693"/>
              <a:ext cx="1459431" cy="505891"/>
              <a:chOff x="6099048" y="4547693"/>
              <a:chExt cx="1459431" cy="505891"/>
            </a:xfrm>
          </p:grpSpPr>
          <p:sp>
            <p:nvSpPr>
              <p:cNvPr id="260135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6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7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8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9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40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1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2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3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4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60113" name="Group 274"/>
            <p:cNvGrpSpPr>
              <a:grpSpLocks/>
            </p:cNvGrpSpPr>
            <p:nvPr/>
          </p:nvGrpSpPr>
          <p:grpSpPr bwMode="auto">
            <a:xfrm>
              <a:off x="4776216" y="5791200"/>
              <a:ext cx="1459431" cy="505891"/>
              <a:chOff x="6099048" y="4547693"/>
              <a:chExt cx="1459431" cy="505891"/>
            </a:xfrm>
          </p:grpSpPr>
          <p:sp>
            <p:nvSpPr>
              <p:cNvPr id="260125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6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7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8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9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0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1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2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3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4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60114" name="Group 285"/>
            <p:cNvGrpSpPr>
              <a:grpSpLocks/>
            </p:cNvGrpSpPr>
            <p:nvPr/>
          </p:nvGrpSpPr>
          <p:grpSpPr bwMode="auto">
            <a:xfrm>
              <a:off x="6770169" y="6096000"/>
              <a:ext cx="1459431" cy="505891"/>
              <a:chOff x="6099048" y="4547693"/>
              <a:chExt cx="1459431" cy="505891"/>
            </a:xfrm>
          </p:grpSpPr>
          <p:sp>
            <p:nvSpPr>
              <p:cNvPr id="260115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6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7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8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9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0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1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2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3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4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</p:grpSp>
      <p:sp>
        <p:nvSpPr>
          <p:cNvPr id="256089" name="Rectangle 4"/>
          <p:cNvSpPr>
            <a:spLocks noChangeArrowheads="1"/>
          </p:cNvSpPr>
          <p:nvPr/>
        </p:nvSpPr>
        <p:spPr bwMode="auto">
          <a:xfrm>
            <a:off x="3505200" y="2447925"/>
            <a:ext cx="23764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latin typeface="Symbol" pitchFamily="18" charset="2"/>
              </a:rPr>
              <a:t>=  Q</a:t>
            </a:r>
            <a:r>
              <a:rPr lang="en-US" altLang="en-US" sz="2800" i="0"/>
              <a:t>(</a:t>
            </a:r>
            <a:r>
              <a:rPr lang="en-US" altLang="en-US" sz="2800"/>
              <a:t>edge</a:t>
            </a:r>
            <a:r>
              <a:rPr lang="en-US" altLang="en-US" sz="2800" baseline="-25000"/>
              <a:t>Tree</a:t>
            </a:r>
            <a:r>
              <a:rPr lang="en-US" altLang="en-US" sz="2800" i="0"/>
              <a:t>)</a:t>
            </a:r>
          </a:p>
        </p:txBody>
      </p:sp>
      <p:sp>
        <p:nvSpPr>
          <p:cNvPr id="260106" name="Rectangle 37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  <p:sp>
        <p:nvSpPr>
          <p:cNvPr id="260107" name="Rectangle 37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  <p:pic>
        <p:nvPicPr>
          <p:cNvPr id="26010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00" y="2079625"/>
            <a:ext cx="3225800" cy="1963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0" name="Text Box 7"/>
          <p:cNvSpPr txBox="1">
            <a:spLocks noChangeArrowheads="1"/>
          </p:cNvSpPr>
          <p:nvPr/>
        </p:nvSpPr>
        <p:spPr bwMode="auto">
          <a:xfrm>
            <a:off x="1704975" y="1295400"/>
            <a:ext cx="59340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 </a:t>
            </a:r>
            <a:r>
              <a:rPr lang="en-US" altLang="en-US" sz="3600" i="0"/>
              <a:t>  </a:t>
            </a:r>
            <a:r>
              <a:rPr lang="en-US" altLang="en-US" sz="2800" i="0"/>
              <a:t> </a:t>
            </a:r>
            <a:r>
              <a:rPr lang="en-US" altLang="en-US" sz="3600" i="0"/>
              <a:t>∑</a:t>
            </a:r>
            <a:r>
              <a:rPr lang="en-US" altLang="en-US" sz="3600" i="0" baseline="-25000"/>
              <a:t>stack frame 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# subroutine calls</a:t>
            </a:r>
            <a:r>
              <a:rPr lang="en-US" altLang="en-US" sz="2800" i="0"/>
              <a:t>)</a:t>
            </a:r>
          </a:p>
        </p:txBody>
      </p:sp>
      <p:sp>
        <p:nvSpPr>
          <p:cNvPr id="161" name="Rectangle 4"/>
          <p:cNvSpPr>
            <a:spLocks noChangeArrowheads="1"/>
          </p:cNvSpPr>
          <p:nvPr/>
        </p:nvSpPr>
        <p:spPr bwMode="auto">
          <a:xfrm>
            <a:off x="5562600" y="2514600"/>
            <a:ext cx="35972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 typeface="Symbol" pitchFamily="18" charset="2"/>
              <a:buChar char="="/>
            </a:pP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node</a:t>
            </a:r>
            <a:r>
              <a:rPr lang="en-US" altLang="en-US" sz="2800" baseline="-25000"/>
              <a:t>Tree</a:t>
            </a:r>
            <a:r>
              <a:rPr lang="en-US" altLang="en-US" sz="2800" i="0"/>
              <a:t>)  </a:t>
            </a:r>
            <a:r>
              <a:rPr lang="en-US" altLang="en-US" sz="2800" i="0">
                <a:latin typeface="Symbol" pitchFamily="18" charset="2"/>
              </a:rPr>
              <a:t>=  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</a:t>
            </a:r>
          </a:p>
        </p:txBody>
      </p:sp>
      <p:sp>
        <p:nvSpPr>
          <p:cNvPr id="162" name="Text Box 7"/>
          <p:cNvSpPr txBox="1">
            <a:spLocks noChangeArrowheads="1"/>
          </p:cNvSpPr>
          <p:nvPr/>
        </p:nvSpPr>
        <p:spPr bwMode="auto">
          <a:xfrm>
            <a:off x="3505200" y="1868488"/>
            <a:ext cx="42545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 </a:t>
            </a:r>
            <a:r>
              <a:rPr lang="en-US" altLang="en-US" sz="3600" i="0"/>
              <a:t>∑</a:t>
            </a:r>
            <a:r>
              <a:rPr lang="en-US" altLang="en-US" sz="3600" i="0" baseline="-25000"/>
              <a:t>node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(# </a:t>
            </a:r>
            <a:r>
              <a:rPr lang="en-US" altLang="en-US" sz="2800"/>
              <a:t>edge in node</a:t>
            </a:r>
            <a:r>
              <a:rPr lang="en-US" altLang="en-US" sz="2800" i="0"/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60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60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89" grpId="0"/>
      <p:bldP spid="160" grpId="0"/>
      <p:bldP spid="16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We pass the recursive program a “binary tree”.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But what </a:t>
            </a:r>
            <a:r>
              <a:rPr lang="en-CA" altLang="en-US" sz="2800" i="0" dirty="0">
                <a:solidFill>
                  <a:schemeClr val="tx2"/>
                </a:solidFill>
              </a:rPr>
              <a:t>type </a:t>
            </a:r>
            <a:r>
              <a:rPr lang="en-CA" altLang="en-US" sz="2800" i="0" dirty="0"/>
              <a:t>is it really?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This confused Jeff at first.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52400" y="795278"/>
            <a:ext cx="8597900" cy="2862322"/>
            <a:chOff x="152400" y="795278"/>
            <a:chExt cx="8597900" cy="2862322"/>
          </a:xfrm>
        </p:grpSpPr>
        <p:pic>
          <p:nvPicPr>
            <p:cNvPr id="43011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4074"/>
            <a:stretch/>
          </p:blipFill>
          <p:spPr bwMode="auto">
            <a:xfrm>
              <a:off x="4738688" y="838200"/>
              <a:ext cx="4011612" cy="20539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Rectangle 7"/>
            <p:cNvSpPr>
              <a:spLocks noChangeArrowheads="1"/>
            </p:cNvSpPr>
            <p:nvPr/>
          </p:nvSpPr>
          <p:spPr bwMode="auto">
            <a:xfrm>
              <a:off x="152400" y="795278"/>
              <a:ext cx="4418013" cy="28623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class </a:t>
              </a:r>
              <a:r>
                <a:rPr lang="en-US" altLang="en-US" sz="2000" i="0" dirty="0" err="1">
                  <a:solidFill>
                    <a:schemeClr val="accent1"/>
                  </a:solidFill>
                </a:rPr>
                <a:t>LinkedBinaryTree</a:t>
              </a:r>
              <a:r>
                <a:rPr lang="en-US" altLang="en-US" sz="2000" i="0" dirty="0">
                  <a:solidFill>
                    <a:schemeClr val="accent1"/>
                  </a:solidFill>
                </a:rPr>
                <a:t> {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class Node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{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   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element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parent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 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left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right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}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root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 = null;</a:t>
              </a:r>
            </a:p>
          </p:txBody>
        </p:sp>
        <p:grpSp>
          <p:nvGrpSpPr>
            <p:cNvPr id="43016" name="Group 9"/>
            <p:cNvGrpSpPr>
              <a:grpSpLocks/>
            </p:cNvGrpSpPr>
            <p:nvPr/>
          </p:nvGrpSpPr>
          <p:grpSpPr bwMode="auto">
            <a:xfrm>
              <a:off x="5600700" y="936625"/>
              <a:ext cx="914400" cy="434975"/>
              <a:chOff x="4800600" y="762000"/>
              <a:chExt cx="914738" cy="435271"/>
            </a:xfrm>
          </p:grpSpPr>
          <p:sp>
            <p:nvSpPr>
              <p:cNvPr id="43017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43018" name="Rectangle 58"/>
              <p:cNvSpPr>
                <a:spLocks noChangeArrowheads="1"/>
              </p:cNvSpPr>
              <p:nvPr/>
            </p:nvSpPr>
            <p:spPr bwMode="auto">
              <a:xfrm>
                <a:off x="4800600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>
                    <a:solidFill>
                      <a:schemeClr val="accent1"/>
                    </a:solidFill>
                  </a:rPr>
                  <a:t>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  <p:cxnSp>
            <p:nvCxnSpPr>
              <p:cNvPr id="43019" name="Straight Arrow Connector 12"/>
              <p:cNvCxnSpPr>
                <a:cxnSpLocks noChangeShapeType="1"/>
              </p:cNvCxnSpPr>
              <p:nvPr/>
            </p:nvCxnSpPr>
            <p:spPr bwMode="auto">
              <a:xfrm>
                <a:off x="5236203" y="876820"/>
                <a:ext cx="326397" cy="0"/>
              </a:xfrm>
              <a:prstGeom prst="straightConnector1">
                <a:avLst/>
              </a:prstGeom>
              <a:noFill/>
              <a:ln w="25400" algn="ctr">
                <a:solidFill>
                  <a:schemeClr val="hlink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</p:spTree>
    <p:extLst>
      <p:ext uri="{BB962C8B-B14F-4D97-AF65-F5344CB8AC3E}">
        <p14:creationId xmlns:p14="http://schemas.microsoft.com/office/powerpoint/2010/main" val="1246692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One would think </a:t>
            </a:r>
            <a:r>
              <a:rPr lang="en-CA" altLang="en-US" sz="2800" dirty="0">
                <a:solidFill>
                  <a:schemeClr val="accent1"/>
                </a:solidFill>
              </a:rPr>
              <a:t>tree</a:t>
            </a:r>
            <a:r>
              <a:rPr lang="en-CA" altLang="en-US" sz="2800" i="0" dirty="0">
                <a:solidFill>
                  <a:schemeClr val="accent1"/>
                </a:solidFill>
              </a:rPr>
              <a:t> </a:t>
            </a:r>
            <a:r>
              <a:rPr lang="en-CA" altLang="en-US" sz="2800" i="0" dirty="0"/>
              <a:t>is of type </a:t>
            </a:r>
            <a:r>
              <a:rPr lang="en-US" altLang="en-US" sz="2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800" i="0" dirty="0"/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Then getting its left subtree,</a:t>
            </a:r>
            <a:br>
              <a:rPr lang="en-US" altLang="en-US" sz="2800" i="0" dirty="0"/>
            </a:br>
            <a:r>
              <a:rPr lang="en-US" altLang="en-US" sz="2800" i="0" dirty="0"/>
              <a:t>would be confusing.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5524500" y="5092699"/>
            <a:ext cx="3238500" cy="1765301"/>
            <a:chOff x="5524500" y="5118100"/>
            <a:chExt cx="3238500" cy="1765301"/>
          </a:xfrm>
        </p:grpSpPr>
        <p:sp>
          <p:nvSpPr>
            <p:cNvPr id="20" name="Rectangle 19"/>
            <p:cNvSpPr/>
            <p:nvPr/>
          </p:nvSpPr>
          <p:spPr bwMode="auto">
            <a:xfrm>
              <a:off x="5525294" y="5118100"/>
              <a:ext cx="712086" cy="1765301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13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6092" t="-1" b="26150"/>
            <a:stretch/>
          </p:blipFill>
          <p:spPr bwMode="auto">
            <a:xfrm>
              <a:off x="6199280" y="5118101"/>
              <a:ext cx="2563720" cy="1765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" name="Group 9"/>
            <p:cNvGrpSpPr>
              <a:grpSpLocks/>
            </p:cNvGrpSpPr>
            <p:nvPr/>
          </p:nvGrpSpPr>
          <p:grpSpPr bwMode="auto">
            <a:xfrm>
              <a:off x="5524500" y="5216525"/>
              <a:ext cx="914400" cy="434975"/>
              <a:chOff x="4686257" y="762000"/>
              <a:chExt cx="914738" cy="435271"/>
            </a:xfrm>
          </p:grpSpPr>
          <p:sp>
            <p:nvSpPr>
              <p:cNvPr id="15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17" name="Rectangle 58"/>
              <p:cNvSpPr>
                <a:spLocks noChangeArrowheads="1"/>
              </p:cNvSpPr>
              <p:nvPr/>
            </p:nvSpPr>
            <p:spPr bwMode="auto">
              <a:xfrm>
                <a:off x="4686257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 err="1">
                    <a:solidFill>
                      <a:schemeClr val="accent1"/>
                    </a:solidFill>
                  </a:rPr>
                  <a:t>left_Tree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  <p:cxnSp>
            <p:nvCxnSpPr>
              <p:cNvPr id="18" name="Straight Arrow Connector 12"/>
              <p:cNvCxnSpPr>
                <a:cxnSpLocks noChangeShapeType="1"/>
              </p:cNvCxnSpPr>
              <p:nvPr/>
            </p:nvCxnSpPr>
            <p:spPr bwMode="auto">
              <a:xfrm>
                <a:off x="5236203" y="876820"/>
                <a:ext cx="326397" cy="0"/>
              </a:xfrm>
              <a:prstGeom prst="straightConnector1">
                <a:avLst/>
              </a:prstGeom>
              <a:noFill/>
              <a:ln w="25400" algn="ctr">
                <a:solidFill>
                  <a:schemeClr val="hlink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" name="Rectangle 1"/>
            <p:cNvSpPr/>
            <p:nvPr/>
          </p:nvSpPr>
          <p:spPr bwMode="auto">
            <a:xfrm>
              <a:off x="6757194" y="5203825"/>
              <a:ext cx="1408906" cy="157797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6443067" y="5848351"/>
              <a:ext cx="552053" cy="933449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0" name="Rectangle 9"/>
          <p:cNvSpPr/>
          <p:nvPr/>
        </p:nvSpPr>
        <p:spPr>
          <a:xfrm>
            <a:off x="6667425" y="2907268"/>
            <a:ext cx="2439963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1800" i="0" dirty="0">
                <a:solidFill>
                  <a:schemeClr val="accent1"/>
                </a:solidFill>
              </a:rPr>
              <a:t>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dirty="0"/>
          </a:p>
        </p:txBody>
      </p:sp>
      <p:sp>
        <p:nvSpPr>
          <p:cNvPr id="9" name="Freeform 8"/>
          <p:cNvSpPr/>
          <p:nvPr/>
        </p:nvSpPr>
        <p:spPr bwMode="auto">
          <a:xfrm flipV="1">
            <a:off x="6608166" y="1865172"/>
            <a:ext cx="431800" cy="3364055"/>
          </a:xfrm>
          <a:custGeom>
            <a:avLst/>
            <a:gdLst>
              <a:gd name="connsiteX0" fmla="*/ 0 w 889000"/>
              <a:gd name="connsiteY0" fmla="*/ 0 h 723900"/>
              <a:gd name="connsiteX1" fmla="*/ 647700 w 889000"/>
              <a:gd name="connsiteY1" fmla="*/ 342900 h 723900"/>
              <a:gd name="connsiteX2" fmla="*/ 889000 w 889000"/>
              <a:gd name="connsiteY2" fmla="*/ 723900 h 723900"/>
              <a:gd name="connsiteX0" fmla="*/ 0 w 655097"/>
              <a:gd name="connsiteY0" fmla="*/ 0 h 711200"/>
              <a:gd name="connsiteX1" fmla="*/ 647700 w 655097"/>
              <a:gd name="connsiteY1" fmla="*/ 342900 h 711200"/>
              <a:gd name="connsiteX2" fmla="*/ 368300 w 655097"/>
              <a:gd name="connsiteY2" fmla="*/ 711200 h 711200"/>
              <a:gd name="connsiteX0" fmla="*/ 0 w 368300"/>
              <a:gd name="connsiteY0" fmla="*/ 0 h 711200"/>
              <a:gd name="connsiteX1" fmla="*/ 292100 w 368300"/>
              <a:gd name="connsiteY1" fmla="*/ 254000 h 711200"/>
              <a:gd name="connsiteX2" fmla="*/ 368300 w 368300"/>
              <a:gd name="connsiteY2" fmla="*/ 711200 h 711200"/>
              <a:gd name="connsiteX0" fmla="*/ 0 w 431800"/>
              <a:gd name="connsiteY0" fmla="*/ 0 h 711200"/>
              <a:gd name="connsiteX1" fmla="*/ 292100 w 431800"/>
              <a:gd name="connsiteY1" fmla="*/ 254000 h 711200"/>
              <a:gd name="connsiteX2" fmla="*/ 431800 w 431800"/>
              <a:gd name="connsiteY2" fmla="*/ 711200 h 71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1800" h="711200">
                <a:moveTo>
                  <a:pt x="0" y="0"/>
                </a:moveTo>
                <a:cubicBezTo>
                  <a:pt x="249766" y="111125"/>
                  <a:pt x="220133" y="135467"/>
                  <a:pt x="292100" y="254000"/>
                </a:cubicBezTo>
                <a:cubicBezTo>
                  <a:pt x="364067" y="372533"/>
                  <a:pt x="431800" y="711200"/>
                  <a:pt x="431800" y="711200"/>
                </a:cubicBezTo>
              </a:path>
            </a:pathLst>
          </a:custGeom>
          <a:noFill/>
          <a:ln w="12700" cap="flat" cmpd="sng" algn="ctr">
            <a:solidFill>
              <a:srgbClr val="28BFE2"/>
            </a:solidFill>
            <a:prstDash val="solid"/>
            <a:round/>
            <a:headEnd type="none" w="med" len="med"/>
            <a:tailEnd type="stealth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16539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9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One would think </a:t>
            </a:r>
            <a:r>
              <a:rPr lang="en-CA" altLang="en-US" sz="2800" dirty="0">
                <a:solidFill>
                  <a:schemeClr val="accent1"/>
                </a:solidFill>
              </a:rPr>
              <a:t>tree</a:t>
            </a:r>
            <a:r>
              <a:rPr lang="en-CA" altLang="en-US" sz="2800" i="0" dirty="0">
                <a:solidFill>
                  <a:schemeClr val="accent1"/>
                </a:solidFill>
              </a:rPr>
              <a:t> </a:t>
            </a:r>
            <a:r>
              <a:rPr lang="en-CA" altLang="en-US" sz="2800" i="0" dirty="0"/>
              <a:t>is of type </a:t>
            </a:r>
            <a:r>
              <a:rPr lang="en-US" altLang="en-US" sz="2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800" i="0" dirty="0"/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Then getting its left subtree,</a:t>
            </a:r>
            <a:br>
              <a:rPr lang="en-US" altLang="en-US" sz="2800" i="0" dirty="0"/>
            </a:br>
            <a:r>
              <a:rPr lang="en-US" altLang="en-US" sz="2800" i="0" dirty="0"/>
              <a:t>would be confusing.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5524500" y="5092699"/>
            <a:ext cx="3238500" cy="1765301"/>
            <a:chOff x="5524500" y="5118100"/>
            <a:chExt cx="3238500" cy="1765301"/>
          </a:xfrm>
        </p:grpSpPr>
        <p:sp>
          <p:nvSpPr>
            <p:cNvPr id="20" name="Rectangle 19"/>
            <p:cNvSpPr/>
            <p:nvPr/>
          </p:nvSpPr>
          <p:spPr bwMode="auto">
            <a:xfrm>
              <a:off x="5525294" y="5118100"/>
              <a:ext cx="712086" cy="1765301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13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6092" t="-1" b="26150"/>
            <a:stretch/>
          </p:blipFill>
          <p:spPr bwMode="auto">
            <a:xfrm>
              <a:off x="6199280" y="5118101"/>
              <a:ext cx="2563720" cy="1765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" name="Group 9"/>
            <p:cNvGrpSpPr>
              <a:grpSpLocks/>
            </p:cNvGrpSpPr>
            <p:nvPr/>
          </p:nvGrpSpPr>
          <p:grpSpPr bwMode="auto">
            <a:xfrm>
              <a:off x="5524500" y="5216525"/>
              <a:ext cx="914400" cy="434975"/>
              <a:chOff x="4686257" y="762000"/>
              <a:chExt cx="914738" cy="435271"/>
            </a:xfrm>
          </p:grpSpPr>
          <p:sp>
            <p:nvSpPr>
              <p:cNvPr id="15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17" name="Rectangle 58"/>
              <p:cNvSpPr>
                <a:spLocks noChangeArrowheads="1"/>
              </p:cNvSpPr>
              <p:nvPr/>
            </p:nvSpPr>
            <p:spPr bwMode="auto">
              <a:xfrm>
                <a:off x="4686257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 err="1">
                    <a:solidFill>
                      <a:schemeClr val="accent1"/>
                    </a:solidFill>
                  </a:rPr>
                  <a:t>left_Tree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  <p:cxnSp>
            <p:nvCxnSpPr>
              <p:cNvPr id="18" name="Straight Arrow Connector 12"/>
              <p:cNvCxnSpPr>
                <a:cxnSpLocks noChangeShapeType="1"/>
              </p:cNvCxnSpPr>
              <p:nvPr/>
            </p:nvCxnSpPr>
            <p:spPr bwMode="auto">
              <a:xfrm>
                <a:off x="5236203" y="876820"/>
                <a:ext cx="326397" cy="0"/>
              </a:xfrm>
              <a:prstGeom prst="straightConnector1">
                <a:avLst/>
              </a:prstGeom>
              <a:noFill/>
              <a:ln w="25400" algn="ctr">
                <a:solidFill>
                  <a:schemeClr val="hlink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" name="Rectangle 1"/>
            <p:cNvSpPr/>
            <p:nvPr/>
          </p:nvSpPr>
          <p:spPr bwMode="auto">
            <a:xfrm>
              <a:off x="6757194" y="5203825"/>
              <a:ext cx="1408906" cy="157797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6443067" y="5848351"/>
              <a:ext cx="552053" cy="933449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43067" y="5829302"/>
            <a:ext cx="1181100" cy="906831"/>
            <a:chOff x="2717800" y="5803900"/>
            <a:chExt cx="1181100" cy="906831"/>
          </a:xfrm>
        </p:grpSpPr>
        <p:pic>
          <p:nvPicPr>
            <p:cNvPr id="21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382" t="27626" r="28176" b="34651"/>
            <a:stretch/>
          </p:blipFill>
          <p:spPr bwMode="auto">
            <a:xfrm>
              <a:off x="2717800" y="5809030"/>
              <a:ext cx="1181100" cy="9017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Rectangle 21"/>
            <p:cNvSpPr/>
            <p:nvPr/>
          </p:nvSpPr>
          <p:spPr bwMode="auto">
            <a:xfrm>
              <a:off x="3708400" y="5809030"/>
              <a:ext cx="190500" cy="54414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3" name="Rectangle 22"/>
            <p:cNvSpPr/>
            <p:nvPr/>
          </p:nvSpPr>
          <p:spPr bwMode="auto">
            <a:xfrm>
              <a:off x="3327400" y="5803900"/>
              <a:ext cx="546100" cy="90091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9" name="Freeform 8"/>
          <p:cNvSpPr/>
          <p:nvPr/>
        </p:nvSpPr>
        <p:spPr bwMode="auto">
          <a:xfrm>
            <a:off x="6608166" y="5229227"/>
            <a:ext cx="431800" cy="711200"/>
          </a:xfrm>
          <a:custGeom>
            <a:avLst/>
            <a:gdLst>
              <a:gd name="connsiteX0" fmla="*/ 0 w 889000"/>
              <a:gd name="connsiteY0" fmla="*/ 0 h 723900"/>
              <a:gd name="connsiteX1" fmla="*/ 647700 w 889000"/>
              <a:gd name="connsiteY1" fmla="*/ 342900 h 723900"/>
              <a:gd name="connsiteX2" fmla="*/ 889000 w 889000"/>
              <a:gd name="connsiteY2" fmla="*/ 723900 h 723900"/>
              <a:gd name="connsiteX0" fmla="*/ 0 w 655097"/>
              <a:gd name="connsiteY0" fmla="*/ 0 h 711200"/>
              <a:gd name="connsiteX1" fmla="*/ 647700 w 655097"/>
              <a:gd name="connsiteY1" fmla="*/ 342900 h 711200"/>
              <a:gd name="connsiteX2" fmla="*/ 368300 w 655097"/>
              <a:gd name="connsiteY2" fmla="*/ 711200 h 711200"/>
              <a:gd name="connsiteX0" fmla="*/ 0 w 368300"/>
              <a:gd name="connsiteY0" fmla="*/ 0 h 711200"/>
              <a:gd name="connsiteX1" fmla="*/ 292100 w 368300"/>
              <a:gd name="connsiteY1" fmla="*/ 254000 h 711200"/>
              <a:gd name="connsiteX2" fmla="*/ 368300 w 368300"/>
              <a:gd name="connsiteY2" fmla="*/ 711200 h 711200"/>
              <a:gd name="connsiteX0" fmla="*/ 0 w 431800"/>
              <a:gd name="connsiteY0" fmla="*/ 0 h 711200"/>
              <a:gd name="connsiteX1" fmla="*/ 292100 w 431800"/>
              <a:gd name="connsiteY1" fmla="*/ 254000 h 711200"/>
              <a:gd name="connsiteX2" fmla="*/ 431800 w 431800"/>
              <a:gd name="connsiteY2" fmla="*/ 711200 h 71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1800" h="711200">
                <a:moveTo>
                  <a:pt x="0" y="0"/>
                </a:moveTo>
                <a:cubicBezTo>
                  <a:pt x="249766" y="111125"/>
                  <a:pt x="220133" y="135467"/>
                  <a:pt x="292100" y="254000"/>
                </a:cubicBezTo>
                <a:cubicBezTo>
                  <a:pt x="364067" y="372533"/>
                  <a:pt x="431800" y="711200"/>
                  <a:pt x="431800" y="711200"/>
                </a:cubicBezTo>
              </a:path>
            </a:pathLst>
          </a:custGeom>
          <a:noFill/>
          <a:ln w="12700" cap="flat" cmpd="sng" algn="ctr">
            <a:solidFill>
              <a:srgbClr val="28BFE2"/>
            </a:solidFill>
            <a:prstDash val="solid"/>
            <a:round/>
            <a:headEnd type="none" w="med" len="med"/>
            <a:tailEnd type="stealth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667425" y="2907268"/>
            <a:ext cx="2439963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1800" i="0" dirty="0">
                <a:solidFill>
                  <a:schemeClr val="accent1"/>
                </a:solidFill>
              </a:rPr>
              <a:t>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dirty="0"/>
          </a:p>
        </p:txBody>
      </p: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6222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It is easier to have </a:t>
            </a:r>
            <a:r>
              <a:rPr lang="en-CA" altLang="en-US" sz="2800" dirty="0">
                <a:solidFill>
                  <a:schemeClr val="accent1"/>
                </a:solidFill>
              </a:rPr>
              <a:t>tree</a:t>
            </a:r>
            <a:r>
              <a:rPr lang="en-CA" altLang="en-US" sz="2800" i="0" dirty="0">
                <a:solidFill>
                  <a:schemeClr val="accent1"/>
                </a:solidFill>
              </a:rPr>
              <a:t> </a:t>
            </a:r>
            <a:r>
              <a:rPr lang="en-CA" altLang="en-US" sz="2800" i="0" dirty="0"/>
              <a:t>be of type </a:t>
            </a:r>
            <a:r>
              <a:rPr lang="en-US" altLang="en-US" sz="2800" i="0" dirty="0">
                <a:solidFill>
                  <a:schemeClr val="accent1"/>
                </a:solidFill>
              </a:rPr>
              <a:t>Node</a:t>
            </a:r>
            <a:r>
              <a:rPr lang="en-US" altLang="en-US" sz="2800" i="0" dirty="0"/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But it is thought of as the subtree rooted at the node pointed at.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The left child is then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6667425" y="2907268"/>
            <a:ext cx="1242648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(Node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/>
          </a:p>
        </p:txBody>
      </p:sp>
      <p:grpSp>
        <p:nvGrpSpPr>
          <p:cNvPr id="6" name="Group 5"/>
          <p:cNvGrpSpPr/>
          <p:nvPr/>
        </p:nvGrpSpPr>
        <p:grpSpPr>
          <a:xfrm>
            <a:off x="7637543" y="990600"/>
            <a:ext cx="1354057" cy="434975"/>
            <a:chOff x="7637543" y="990600"/>
            <a:chExt cx="1354057" cy="434975"/>
          </a:xfrm>
        </p:grpSpPr>
        <p:grpSp>
          <p:nvGrpSpPr>
            <p:cNvPr id="27" name="Group 9"/>
            <p:cNvGrpSpPr>
              <a:grpSpLocks/>
            </p:cNvGrpSpPr>
            <p:nvPr/>
          </p:nvGrpSpPr>
          <p:grpSpPr bwMode="auto">
            <a:xfrm>
              <a:off x="8077200" y="990600"/>
              <a:ext cx="914400" cy="434975"/>
              <a:chOff x="4800600" y="762000"/>
              <a:chExt cx="914738" cy="435271"/>
            </a:xfrm>
          </p:grpSpPr>
          <p:sp>
            <p:nvSpPr>
              <p:cNvPr id="28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29" name="Rectangle 58"/>
              <p:cNvSpPr>
                <a:spLocks noChangeArrowheads="1"/>
              </p:cNvSpPr>
              <p:nvPr/>
            </p:nvSpPr>
            <p:spPr bwMode="auto">
              <a:xfrm>
                <a:off x="4800600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>
                    <a:solidFill>
                      <a:schemeClr val="accent1"/>
                    </a:solidFill>
                  </a:rPr>
                  <a:t>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</p:grpSp>
        <p:sp>
          <p:nvSpPr>
            <p:cNvPr id="9" name="Freeform 8"/>
            <p:cNvSpPr/>
            <p:nvPr/>
          </p:nvSpPr>
          <p:spPr bwMode="auto">
            <a:xfrm>
              <a:off x="7637543" y="1117600"/>
              <a:ext cx="838200" cy="76200"/>
            </a:xfrm>
            <a:custGeom>
              <a:avLst/>
              <a:gdLst>
                <a:gd name="connsiteX0" fmla="*/ 0 w 889000"/>
                <a:gd name="connsiteY0" fmla="*/ 0 h 723900"/>
                <a:gd name="connsiteX1" fmla="*/ 647700 w 889000"/>
                <a:gd name="connsiteY1" fmla="*/ 342900 h 723900"/>
                <a:gd name="connsiteX2" fmla="*/ 889000 w 889000"/>
                <a:gd name="connsiteY2" fmla="*/ 723900 h 723900"/>
                <a:gd name="connsiteX0" fmla="*/ 0 w 655097"/>
                <a:gd name="connsiteY0" fmla="*/ 0 h 711200"/>
                <a:gd name="connsiteX1" fmla="*/ 647700 w 655097"/>
                <a:gd name="connsiteY1" fmla="*/ 342900 h 711200"/>
                <a:gd name="connsiteX2" fmla="*/ 368300 w 655097"/>
                <a:gd name="connsiteY2" fmla="*/ 711200 h 711200"/>
                <a:gd name="connsiteX0" fmla="*/ 0 w 368300"/>
                <a:gd name="connsiteY0" fmla="*/ 0 h 711200"/>
                <a:gd name="connsiteX1" fmla="*/ 292100 w 368300"/>
                <a:gd name="connsiteY1" fmla="*/ 254000 h 711200"/>
                <a:gd name="connsiteX2" fmla="*/ 368300 w 368300"/>
                <a:gd name="connsiteY2" fmla="*/ 711200 h 711200"/>
                <a:gd name="connsiteX0" fmla="*/ 0 w 431800"/>
                <a:gd name="connsiteY0" fmla="*/ 0 h 711200"/>
                <a:gd name="connsiteX1" fmla="*/ 292100 w 431800"/>
                <a:gd name="connsiteY1" fmla="*/ 254000 h 711200"/>
                <a:gd name="connsiteX2" fmla="*/ 431800 w 431800"/>
                <a:gd name="connsiteY2" fmla="*/ 711200 h 711200"/>
                <a:gd name="connsiteX0" fmla="*/ 825500 w 1165220"/>
                <a:gd name="connsiteY0" fmla="*/ 0 h 258208"/>
                <a:gd name="connsiteX1" fmla="*/ 1117600 w 1165220"/>
                <a:gd name="connsiteY1" fmla="*/ 254000 h 258208"/>
                <a:gd name="connsiteX2" fmla="*/ 0 w 1165220"/>
                <a:gd name="connsiteY2" fmla="*/ 165100 h 258208"/>
                <a:gd name="connsiteX0" fmla="*/ 825500 w 884157"/>
                <a:gd name="connsiteY0" fmla="*/ 0 h 165100"/>
                <a:gd name="connsiteX1" fmla="*/ 317500 w 884157"/>
                <a:gd name="connsiteY1" fmla="*/ 63500 h 165100"/>
                <a:gd name="connsiteX2" fmla="*/ 0 w 884157"/>
                <a:gd name="connsiteY2" fmla="*/ 165100 h 165100"/>
                <a:gd name="connsiteX0" fmla="*/ 825500 w 825500"/>
                <a:gd name="connsiteY0" fmla="*/ 0 h 165100"/>
                <a:gd name="connsiteX1" fmla="*/ 317500 w 825500"/>
                <a:gd name="connsiteY1" fmla="*/ 63500 h 165100"/>
                <a:gd name="connsiteX2" fmla="*/ 0 w 825500"/>
                <a:gd name="connsiteY2" fmla="*/ 165100 h 165100"/>
                <a:gd name="connsiteX0" fmla="*/ 838200 w 838200"/>
                <a:gd name="connsiteY0" fmla="*/ 26700 h 102900"/>
                <a:gd name="connsiteX1" fmla="*/ 317500 w 838200"/>
                <a:gd name="connsiteY1" fmla="*/ 1300 h 102900"/>
                <a:gd name="connsiteX2" fmla="*/ 0 w 838200"/>
                <a:gd name="connsiteY2" fmla="*/ 102900 h 102900"/>
                <a:gd name="connsiteX0" fmla="*/ 838200 w 838200"/>
                <a:gd name="connsiteY0" fmla="*/ 0 h 76200"/>
                <a:gd name="connsiteX1" fmla="*/ 304800 w 838200"/>
                <a:gd name="connsiteY1" fmla="*/ 25400 h 76200"/>
                <a:gd name="connsiteX2" fmla="*/ 0 w 838200"/>
                <a:gd name="connsiteY2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8200" h="76200">
                  <a:moveTo>
                    <a:pt x="838200" y="0"/>
                  </a:moveTo>
                  <a:cubicBezTo>
                    <a:pt x="402166" y="47625"/>
                    <a:pt x="444500" y="12700"/>
                    <a:pt x="304800" y="25400"/>
                  </a:cubicBezTo>
                  <a:cubicBezTo>
                    <a:pt x="165100" y="38100"/>
                    <a:pt x="0" y="76200"/>
                    <a:pt x="0" y="76200"/>
                  </a:cubicBezTo>
                </a:path>
              </a:pathLst>
            </a:custGeom>
            <a:noFill/>
            <a:ln w="12700" cap="flat" cmpd="sng" algn="ctr">
              <a:solidFill>
                <a:srgbClr val="28BFE2"/>
              </a:solidFill>
              <a:prstDash val="solid"/>
              <a:round/>
              <a:headEnd type="none" w="med" len="med"/>
              <a:tailEnd type="stealth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429000" y="5802868"/>
            <a:ext cx="896399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tree.left</a:t>
            </a:r>
            <a:endParaRPr lang="en-US" sz="1800" dirty="0"/>
          </a:p>
        </p:txBody>
      </p:sp>
      <p:sp>
        <p:nvSpPr>
          <p:cNvPr id="24" name="Rectangle 23"/>
          <p:cNvSpPr/>
          <p:nvPr/>
        </p:nvSpPr>
        <p:spPr>
          <a:xfrm>
            <a:off x="4481512" y="5699780"/>
            <a:ext cx="4844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/>
              <a:t>or</a:t>
            </a:r>
            <a:endParaRPr lang="en-US" dirty="0"/>
          </a:p>
        </p:txBody>
      </p:sp>
      <p:sp>
        <p:nvSpPr>
          <p:cNvPr id="35" name="Rectangle 34"/>
          <p:cNvSpPr/>
          <p:nvPr/>
        </p:nvSpPr>
        <p:spPr>
          <a:xfrm>
            <a:off x="5105400" y="5791200"/>
            <a:ext cx="1375120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tree.Getleft</a:t>
            </a:r>
            <a:r>
              <a:rPr lang="en-US" altLang="en-US" sz="1800" dirty="0">
                <a:solidFill>
                  <a:schemeClr val="accent1"/>
                </a:solidFill>
              </a:rPr>
              <a:t>()</a:t>
            </a:r>
            <a:endParaRPr lang="en-US" sz="1800" dirty="0"/>
          </a:p>
        </p:txBody>
      </p:sp>
      <p:sp>
        <p:nvSpPr>
          <p:cNvPr id="36" name="Rectangle 35"/>
          <p:cNvSpPr/>
          <p:nvPr/>
        </p:nvSpPr>
        <p:spPr>
          <a:xfrm>
            <a:off x="2590800" y="6258580"/>
            <a:ext cx="4844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/>
              <a:t>or</a:t>
            </a:r>
            <a:endParaRPr lang="en-US" dirty="0"/>
          </a:p>
        </p:txBody>
      </p:sp>
      <p:sp>
        <p:nvSpPr>
          <p:cNvPr id="37" name="Rectangle 36"/>
          <p:cNvSpPr/>
          <p:nvPr/>
        </p:nvSpPr>
        <p:spPr>
          <a:xfrm>
            <a:off x="3214688" y="6350000"/>
            <a:ext cx="1789785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Tree.leftSub</a:t>
            </a:r>
            <a:r>
              <a:rPr lang="en-US" altLang="en-US" sz="1800" dirty="0">
                <a:solidFill>
                  <a:schemeClr val="accent1"/>
                </a:solidFill>
              </a:rPr>
              <a:t>(tree)</a:t>
            </a:r>
            <a:endParaRPr lang="en-US" sz="1800" dirty="0"/>
          </a:p>
        </p:txBody>
      </p:sp>
      <p:sp>
        <p:nvSpPr>
          <p:cNvPr id="38" name="Rectangle 37"/>
          <p:cNvSpPr/>
          <p:nvPr/>
        </p:nvSpPr>
        <p:spPr>
          <a:xfrm>
            <a:off x="5143500" y="6235700"/>
            <a:ext cx="4844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/>
              <a:t>or</a:t>
            </a:r>
            <a:endParaRPr lang="en-US" dirty="0"/>
          </a:p>
        </p:txBody>
      </p:sp>
      <p:sp>
        <p:nvSpPr>
          <p:cNvPr id="39" name="Rectangle 38"/>
          <p:cNvSpPr/>
          <p:nvPr/>
        </p:nvSpPr>
        <p:spPr>
          <a:xfrm>
            <a:off x="5767388" y="6327120"/>
            <a:ext cx="1330236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leftSub</a:t>
            </a:r>
            <a:r>
              <a:rPr lang="en-US" altLang="en-US" sz="1800" dirty="0">
                <a:solidFill>
                  <a:schemeClr val="accent1"/>
                </a:solidFill>
              </a:rPr>
              <a:t>(tree)</a:t>
            </a:r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3984014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3" grpId="0" animBg="1"/>
      <p:bldP spid="24" grpId="0"/>
      <p:bldP spid="35" grpId="0" animBg="1"/>
      <p:bldP spid="36" grpId="0"/>
      <p:bldP spid="37" grpId="0" animBg="1"/>
      <p:bldP spid="38" grpId="0"/>
      <p:bldP spid="39" grpId="0" animBg="1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0" y="4942344"/>
            <a:ext cx="4737101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But the outside user does not know about pointers to nodes.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public </a:t>
            </a:r>
            <a:r>
              <a:rPr lang="en-CA" altLang="en-US" sz="2000" i="0" dirty="0" err="1">
                <a:solidFill>
                  <a:schemeClr val="accent1"/>
                </a:solidFill>
              </a:rPr>
              <a:t>int</a:t>
            </a:r>
            <a:r>
              <a:rPr lang="en-CA" altLang="en-US" sz="2000" i="0" dirty="0">
                <a:solidFill>
                  <a:schemeClr val="accent1"/>
                </a:solidFill>
              </a:rPr>
              <a:t> </a:t>
            </a:r>
            <a:r>
              <a:rPr lang="en-CA" altLang="en-US" sz="2000" dirty="0" err="1">
                <a:solidFill>
                  <a:schemeClr val="accent1"/>
                </a:solidFill>
              </a:rPr>
              <a:t>NumberNodes</a:t>
            </a:r>
            <a:r>
              <a:rPr lang="en-CA" altLang="en-US" sz="2000" i="0" dirty="0">
                <a:solidFill>
                  <a:schemeClr val="accent1"/>
                </a:solidFill>
              </a:rPr>
              <a:t>()  {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  return </a:t>
            </a:r>
            <a:r>
              <a:rPr lang="en-CA" altLang="en-US" sz="2000" dirty="0" err="1">
                <a:solidFill>
                  <a:schemeClr val="accent1"/>
                </a:solidFill>
              </a:rPr>
              <a:t>NumberNodesRec</a:t>
            </a:r>
            <a:r>
              <a:rPr lang="en-CA" altLang="en-US" sz="2000" i="0" dirty="0">
                <a:solidFill>
                  <a:schemeClr val="accent1"/>
                </a:solidFill>
              </a:rPr>
              <a:t>( root );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sz="2000" i="0" dirty="0">
              <a:solidFill>
                <a:schemeClr val="accent1"/>
              </a:solidFill>
            </a:endParaRP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7637543" y="990600"/>
            <a:ext cx="1354057" cy="434975"/>
            <a:chOff x="7637543" y="990600"/>
            <a:chExt cx="1354057" cy="434975"/>
          </a:xfrm>
        </p:grpSpPr>
        <p:grpSp>
          <p:nvGrpSpPr>
            <p:cNvPr id="27" name="Group 9"/>
            <p:cNvGrpSpPr>
              <a:grpSpLocks/>
            </p:cNvGrpSpPr>
            <p:nvPr/>
          </p:nvGrpSpPr>
          <p:grpSpPr bwMode="auto">
            <a:xfrm>
              <a:off x="8077200" y="990600"/>
              <a:ext cx="914400" cy="434975"/>
              <a:chOff x="4800600" y="762000"/>
              <a:chExt cx="914738" cy="435271"/>
            </a:xfrm>
          </p:grpSpPr>
          <p:sp>
            <p:nvSpPr>
              <p:cNvPr id="28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29" name="Rectangle 58"/>
              <p:cNvSpPr>
                <a:spLocks noChangeArrowheads="1"/>
              </p:cNvSpPr>
              <p:nvPr/>
            </p:nvSpPr>
            <p:spPr bwMode="auto">
              <a:xfrm>
                <a:off x="4800600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>
                    <a:solidFill>
                      <a:schemeClr val="accent1"/>
                    </a:solidFill>
                  </a:rPr>
                  <a:t>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</p:grpSp>
        <p:sp>
          <p:nvSpPr>
            <p:cNvPr id="9" name="Freeform 8"/>
            <p:cNvSpPr/>
            <p:nvPr/>
          </p:nvSpPr>
          <p:spPr bwMode="auto">
            <a:xfrm>
              <a:off x="7637543" y="1117600"/>
              <a:ext cx="838200" cy="76200"/>
            </a:xfrm>
            <a:custGeom>
              <a:avLst/>
              <a:gdLst>
                <a:gd name="connsiteX0" fmla="*/ 0 w 889000"/>
                <a:gd name="connsiteY0" fmla="*/ 0 h 723900"/>
                <a:gd name="connsiteX1" fmla="*/ 647700 w 889000"/>
                <a:gd name="connsiteY1" fmla="*/ 342900 h 723900"/>
                <a:gd name="connsiteX2" fmla="*/ 889000 w 889000"/>
                <a:gd name="connsiteY2" fmla="*/ 723900 h 723900"/>
                <a:gd name="connsiteX0" fmla="*/ 0 w 655097"/>
                <a:gd name="connsiteY0" fmla="*/ 0 h 711200"/>
                <a:gd name="connsiteX1" fmla="*/ 647700 w 655097"/>
                <a:gd name="connsiteY1" fmla="*/ 342900 h 711200"/>
                <a:gd name="connsiteX2" fmla="*/ 368300 w 655097"/>
                <a:gd name="connsiteY2" fmla="*/ 711200 h 711200"/>
                <a:gd name="connsiteX0" fmla="*/ 0 w 368300"/>
                <a:gd name="connsiteY0" fmla="*/ 0 h 711200"/>
                <a:gd name="connsiteX1" fmla="*/ 292100 w 368300"/>
                <a:gd name="connsiteY1" fmla="*/ 254000 h 711200"/>
                <a:gd name="connsiteX2" fmla="*/ 368300 w 368300"/>
                <a:gd name="connsiteY2" fmla="*/ 711200 h 711200"/>
                <a:gd name="connsiteX0" fmla="*/ 0 w 431800"/>
                <a:gd name="connsiteY0" fmla="*/ 0 h 711200"/>
                <a:gd name="connsiteX1" fmla="*/ 292100 w 431800"/>
                <a:gd name="connsiteY1" fmla="*/ 254000 h 711200"/>
                <a:gd name="connsiteX2" fmla="*/ 431800 w 431800"/>
                <a:gd name="connsiteY2" fmla="*/ 711200 h 711200"/>
                <a:gd name="connsiteX0" fmla="*/ 825500 w 1165220"/>
                <a:gd name="connsiteY0" fmla="*/ 0 h 258208"/>
                <a:gd name="connsiteX1" fmla="*/ 1117600 w 1165220"/>
                <a:gd name="connsiteY1" fmla="*/ 254000 h 258208"/>
                <a:gd name="connsiteX2" fmla="*/ 0 w 1165220"/>
                <a:gd name="connsiteY2" fmla="*/ 165100 h 258208"/>
                <a:gd name="connsiteX0" fmla="*/ 825500 w 884157"/>
                <a:gd name="connsiteY0" fmla="*/ 0 h 165100"/>
                <a:gd name="connsiteX1" fmla="*/ 317500 w 884157"/>
                <a:gd name="connsiteY1" fmla="*/ 63500 h 165100"/>
                <a:gd name="connsiteX2" fmla="*/ 0 w 884157"/>
                <a:gd name="connsiteY2" fmla="*/ 165100 h 165100"/>
                <a:gd name="connsiteX0" fmla="*/ 825500 w 825500"/>
                <a:gd name="connsiteY0" fmla="*/ 0 h 165100"/>
                <a:gd name="connsiteX1" fmla="*/ 317500 w 825500"/>
                <a:gd name="connsiteY1" fmla="*/ 63500 h 165100"/>
                <a:gd name="connsiteX2" fmla="*/ 0 w 825500"/>
                <a:gd name="connsiteY2" fmla="*/ 165100 h 165100"/>
                <a:gd name="connsiteX0" fmla="*/ 838200 w 838200"/>
                <a:gd name="connsiteY0" fmla="*/ 26700 h 102900"/>
                <a:gd name="connsiteX1" fmla="*/ 317500 w 838200"/>
                <a:gd name="connsiteY1" fmla="*/ 1300 h 102900"/>
                <a:gd name="connsiteX2" fmla="*/ 0 w 838200"/>
                <a:gd name="connsiteY2" fmla="*/ 102900 h 102900"/>
                <a:gd name="connsiteX0" fmla="*/ 838200 w 838200"/>
                <a:gd name="connsiteY0" fmla="*/ 0 h 76200"/>
                <a:gd name="connsiteX1" fmla="*/ 304800 w 838200"/>
                <a:gd name="connsiteY1" fmla="*/ 25400 h 76200"/>
                <a:gd name="connsiteX2" fmla="*/ 0 w 838200"/>
                <a:gd name="connsiteY2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8200" h="76200">
                  <a:moveTo>
                    <a:pt x="838200" y="0"/>
                  </a:moveTo>
                  <a:cubicBezTo>
                    <a:pt x="402166" y="47625"/>
                    <a:pt x="444500" y="12700"/>
                    <a:pt x="304800" y="25400"/>
                  </a:cubicBezTo>
                  <a:cubicBezTo>
                    <a:pt x="165100" y="38100"/>
                    <a:pt x="0" y="76200"/>
                    <a:pt x="0" y="76200"/>
                  </a:cubicBezTo>
                </a:path>
              </a:pathLst>
            </a:custGeom>
            <a:noFill/>
            <a:ln w="12700" cap="flat" cmpd="sng" algn="ctr">
              <a:solidFill>
                <a:srgbClr val="28BFE2"/>
              </a:solidFill>
              <a:prstDash val="solid"/>
              <a:round/>
              <a:headEnd type="none" w="med" len="med"/>
              <a:tailEnd type="stealth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96855" y="2895600"/>
            <a:ext cx="2884945" cy="36933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private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int</a:t>
            </a:r>
            <a:r>
              <a:rPr lang="en-US" altLang="en-US" sz="1800" i="0" dirty="0">
                <a:solidFill>
                  <a:schemeClr val="accent1"/>
                </a:solidFill>
              </a:rPr>
              <a:t> </a:t>
            </a:r>
            <a:r>
              <a:rPr lang="en-US" altLang="en-US" sz="1800" dirty="0" err="1">
                <a:solidFill>
                  <a:schemeClr val="accent1"/>
                </a:solidFill>
              </a:rPr>
              <a:t>NumberNodesRec</a:t>
            </a:r>
            <a:endParaRPr lang="en-US" sz="1800" dirty="0"/>
          </a:p>
        </p:txBody>
      </p:sp>
      <p:sp>
        <p:nvSpPr>
          <p:cNvPr id="10" name="Rectangle 9"/>
          <p:cNvSpPr/>
          <p:nvPr/>
        </p:nvSpPr>
        <p:spPr>
          <a:xfrm>
            <a:off x="6667425" y="2907268"/>
            <a:ext cx="1242648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(Node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/>
          </a:p>
        </p:txBody>
      </p:sp>
      <p:grpSp>
        <p:nvGrpSpPr>
          <p:cNvPr id="2" name="Group 1"/>
          <p:cNvGrpSpPr/>
          <p:nvPr/>
        </p:nvGrpSpPr>
        <p:grpSpPr>
          <a:xfrm>
            <a:off x="5892800" y="4536301"/>
            <a:ext cx="1612900" cy="454799"/>
            <a:chOff x="5892800" y="4536301"/>
            <a:chExt cx="1612900" cy="454799"/>
          </a:xfrm>
        </p:grpSpPr>
        <p:sp>
          <p:nvSpPr>
            <p:cNvPr id="30" name="Rectangle 29"/>
            <p:cNvSpPr/>
            <p:nvPr/>
          </p:nvSpPr>
          <p:spPr bwMode="auto">
            <a:xfrm>
              <a:off x="6084094" y="4559299"/>
              <a:ext cx="1002506" cy="38304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6" name="Rectangle 25"/>
            <p:cNvSpPr/>
            <p:nvPr/>
          </p:nvSpPr>
          <p:spPr>
            <a:xfrm>
              <a:off x="5905500" y="4536301"/>
              <a:ext cx="1600200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en-US" sz="1200" dirty="0" err="1">
                  <a:solidFill>
                    <a:schemeClr val="accent1"/>
                  </a:solidFill>
                </a:rPr>
                <a:t>NumberNodesRec</a:t>
              </a:r>
              <a:endParaRPr lang="en-US" sz="1200" dirty="0"/>
            </a:p>
          </p:txBody>
        </p:sp>
        <p:sp>
          <p:nvSpPr>
            <p:cNvPr id="31" name="Rectangle 30"/>
            <p:cNvSpPr/>
            <p:nvPr/>
          </p:nvSpPr>
          <p:spPr>
            <a:xfrm>
              <a:off x="5892800" y="4714101"/>
              <a:ext cx="1600200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en-US" sz="1200" dirty="0" err="1">
                  <a:solidFill>
                    <a:schemeClr val="accent1"/>
                  </a:solidFill>
                </a:rPr>
                <a:t>NumberNodesRec</a:t>
              </a:r>
              <a:endParaRPr lang="en-US" sz="12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20167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112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65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6112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116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121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117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121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117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121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117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120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117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120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117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120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117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120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117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120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117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119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117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119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9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117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119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9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118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119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9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118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1125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1163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4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5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6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7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8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588375" cy="4999037"/>
            <a:chOff x="46" y="1075"/>
            <a:chExt cx="5410" cy="3149"/>
          </a:xfrm>
        </p:grpSpPr>
        <p:sp>
          <p:nvSpPr>
            <p:cNvPr id="261128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9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1130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1149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1157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58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59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60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61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62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150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1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2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3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4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5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6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1131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23</a:t>
              </a:r>
            </a:p>
          </p:txBody>
        </p:sp>
        <p:grpSp>
          <p:nvGrpSpPr>
            <p:cNvPr id="261132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61135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1143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4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5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6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7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8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136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7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8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39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40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41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42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1133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25</a:t>
              </a:r>
            </a:p>
          </p:txBody>
        </p:sp>
        <p:sp>
          <p:nvSpPr>
            <p:cNvPr id="261134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61127" name="Rectangle 95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214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352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of nodes</a:t>
            </a:r>
          </a:p>
        </p:txBody>
      </p:sp>
      <p:grpSp>
        <p:nvGrpSpPr>
          <p:cNvPr id="26214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2193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2239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40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2194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2237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8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2195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2235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6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2196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2233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4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2197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2231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2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2198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2229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0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2199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2227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8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2200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2225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6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2201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2223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4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2202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2221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2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2203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2219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0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2204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2217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18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2205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6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7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8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9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0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1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2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3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4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5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6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2149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2150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2151" name="Text Box 55"/>
          <p:cNvSpPr txBox="1">
            <a:spLocks noChangeArrowheads="1"/>
          </p:cNvSpPr>
          <p:nvPr/>
        </p:nvSpPr>
        <p:spPr bwMode="auto">
          <a:xfrm>
            <a:off x="1584325" y="1466850"/>
            <a:ext cx="73945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sum on left  + sum on right + value at root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olidFill>
                  <a:srgbClr val="FF99FF"/>
                </a:solidFill>
              </a:rPr>
              <a:t>23</a:t>
            </a:r>
            <a:r>
              <a:rPr lang="en-US" altLang="en-US" i="0"/>
              <a:t> + </a:t>
            </a:r>
            <a:r>
              <a:rPr lang="en-US" altLang="en-US" i="0">
                <a:solidFill>
                  <a:srgbClr val="FF99FF"/>
                </a:solidFill>
              </a:rPr>
              <a:t>25</a:t>
            </a:r>
            <a:r>
              <a:rPr lang="en-US" altLang="en-US" i="0"/>
              <a:t> + 3 = </a:t>
            </a:r>
            <a:r>
              <a:rPr lang="en-US" altLang="en-US" i="0">
                <a:solidFill>
                  <a:srgbClr val="FF99FF"/>
                </a:solidFill>
              </a:rPr>
              <a:t>51</a:t>
            </a:r>
          </a:p>
        </p:txBody>
      </p:sp>
      <p:grpSp>
        <p:nvGrpSpPr>
          <p:cNvPr id="262152" name="Group 56"/>
          <p:cNvGrpSpPr>
            <a:grpSpLocks/>
          </p:cNvGrpSpPr>
          <p:nvPr/>
        </p:nvGrpSpPr>
        <p:grpSpPr bwMode="auto">
          <a:xfrm>
            <a:off x="1219200" y="3276600"/>
            <a:ext cx="1108075" cy="993775"/>
            <a:chOff x="768" y="2064"/>
            <a:chExt cx="698" cy="626"/>
          </a:xfrm>
        </p:grpSpPr>
        <p:grpSp>
          <p:nvGrpSpPr>
            <p:cNvPr id="262177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2179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2187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88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89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90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91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92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180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1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2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3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4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5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6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2178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23</a:t>
              </a:r>
            </a:p>
          </p:txBody>
        </p:sp>
      </p:grpSp>
      <p:grpSp>
        <p:nvGrpSpPr>
          <p:cNvPr id="262153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62163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62171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2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3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4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5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6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2164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5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6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67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68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69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70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62154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25</a:t>
            </a:r>
          </a:p>
        </p:txBody>
      </p:sp>
      <p:grpSp>
        <p:nvGrpSpPr>
          <p:cNvPr id="262155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2157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8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9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0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1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2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2156" name="Rectangle 95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5" name="Group 3"/>
          <p:cNvGrpSpPr>
            <a:grpSpLocks/>
          </p:cNvGrpSpPr>
          <p:nvPr/>
        </p:nvGrpSpPr>
        <p:grpSpPr bwMode="auto">
          <a:xfrm>
            <a:off x="6019800" y="668338"/>
            <a:ext cx="2946400" cy="2151062"/>
            <a:chOff x="118" y="2928"/>
            <a:chExt cx="1856" cy="1355"/>
          </a:xfrm>
        </p:grpSpPr>
        <p:sp>
          <p:nvSpPr>
            <p:cNvPr id="197644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5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197646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197647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197648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197649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197650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197651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197652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197653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197654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5093277" cy="2981288"/>
          </a:xfrm>
          <a:prstGeom prst="wedgeRectCallout">
            <a:avLst>
              <a:gd name="adj1" fmla="val -41758"/>
              <a:gd name="adj2" fmla="val -6472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can have as many</a:t>
            </a:r>
            <a:br>
              <a:rPr lang="en-US" altLang="en-US" sz="2800" i="0" dirty="0"/>
            </a:br>
            <a:r>
              <a:rPr lang="en-US" altLang="en-US" sz="2800" i="0" dirty="0"/>
              <a:t> friends as you want.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give each </a:t>
            </a:r>
            <a:r>
              <a:rPr lang="en-US" altLang="en-US" sz="2800" i="0"/>
              <a:t>a sub </a:t>
            </a:r>
            <a:r>
              <a:rPr lang="en-US" altLang="en-US" sz="2800" i="0" dirty="0"/>
              <a:t>instance.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Meets the precondition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Smaller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Trust them to give you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     the output for their instances.</a:t>
            </a:r>
          </a:p>
          <a:p>
            <a:pPr marL="457200" indent="-457200" eaLnBrk="1" hangingPunct="1">
              <a:spcBef>
                <a:spcPct val="0"/>
              </a:spcBef>
            </a:pPr>
            <a:endParaRPr lang="en-US" altLang="en-US" sz="2800" i="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80B0E1B-C2B7-4FB1-8561-591BB59D4474}"/>
              </a:ext>
            </a:extLst>
          </p:cNvPr>
          <p:cNvGrpSpPr/>
          <p:nvPr/>
        </p:nvGrpSpPr>
        <p:grpSpPr>
          <a:xfrm>
            <a:off x="5867400" y="188912"/>
            <a:ext cx="3151188" cy="2478088"/>
            <a:chOff x="5867400" y="188912"/>
            <a:chExt cx="3151188" cy="2478088"/>
          </a:xfrm>
        </p:grpSpPr>
        <p:sp>
          <p:nvSpPr>
            <p:cNvPr id="39" name="Text Box 103"/>
            <p:cNvSpPr txBox="1">
              <a:spLocks noChangeArrowheads="1"/>
            </p:cNvSpPr>
            <p:nvPr/>
          </p:nvSpPr>
          <p:spPr bwMode="auto">
            <a:xfrm>
              <a:off x="5867400" y="188912"/>
              <a:ext cx="3151188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Split Set into Two</a:t>
              </a:r>
            </a:p>
          </p:txBody>
        </p:sp>
        <p:sp>
          <p:nvSpPr>
            <p:cNvPr id="83" name="Freeform 104">
              <a:extLst>
                <a:ext uri="{FF2B5EF4-FFF2-40B4-BE49-F238E27FC236}">
                  <a16:creationId xmlns:a16="http://schemas.microsoft.com/office/drawing/2014/main" id="{B402CD8A-BD72-483C-B350-C80E24A9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3400" y="896938"/>
              <a:ext cx="977900" cy="1770062"/>
            </a:xfrm>
            <a:custGeom>
              <a:avLst/>
              <a:gdLst>
                <a:gd name="T0" fmla="*/ 0 w 616"/>
                <a:gd name="T1" fmla="*/ 1115 h 1115"/>
                <a:gd name="T2" fmla="*/ 192 w 616"/>
                <a:gd name="T3" fmla="*/ 731 h 1115"/>
                <a:gd name="T4" fmla="*/ 480 w 616"/>
                <a:gd name="T5" fmla="*/ 539 h 1115"/>
                <a:gd name="T6" fmla="*/ 616 w 616"/>
                <a:gd name="T7" fmla="*/ 0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16"/>
                <a:gd name="T13" fmla="*/ 0 h 1115"/>
                <a:gd name="T14" fmla="*/ 616 w 616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16" h="1115">
                  <a:moveTo>
                    <a:pt x="0" y="1115"/>
                  </a:moveTo>
                  <a:cubicBezTo>
                    <a:pt x="56" y="971"/>
                    <a:pt x="112" y="827"/>
                    <a:pt x="192" y="731"/>
                  </a:cubicBezTo>
                  <a:cubicBezTo>
                    <a:pt x="272" y="635"/>
                    <a:pt x="409" y="661"/>
                    <a:pt x="480" y="539"/>
                  </a:cubicBezTo>
                  <a:cubicBezTo>
                    <a:pt x="551" y="417"/>
                    <a:pt x="588" y="112"/>
                    <a:pt x="616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4" name="Group 49">
            <a:extLst>
              <a:ext uri="{FF2B5EF4-FFF2-40B4-BE49-F238E27FC236}">
                <a16:creationId xmlns:a16="http://schemas.microsoft.com/office/drawing/2014/main" id="{D7544FFD-C5A2-4C2D-AFFA-EB0990F3F5B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47169" y="5418656"/>
            <a:ext cx="381000" cy="993775"/>
            <a:chOff x="2308" y="1513"/>
            <a:chExt cx="1162" cy="2570"/>
          </a:xfrm>
        </p:grpSpPr>
        <p:grpSp>
          <p:nvGrpSpPr>
            <p:cNvPr id="85" name="Group 50">
              <a:extLst>
                <a:ext uri="{FF2B5EF4-FFF2-40B4-BE49-F238E27FC236}">
                  <a16:creationId xmlns:a16="http://schemas.microsoft.com/office/drawing/2014/main" id="{A8BA862E-E444-476B-8595-34679D6D26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50510531-E1DC-4E89-AD6E-0CEF99B9E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2">
                <a:extLst>
                  <a:ext uri="{FF2B5EF4-FFF2-40B4-BE49-F238E27FC236}">
                    <a16:creationId xmlns:a16="http://schemas.microsoft.com/office/drawing/2014/main" id="{48997F82-8DDE-4E10-B88D-8D1B5A349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3">
                <a:extLst>
                  <a:ext uri="{FF2B5EF4-FFF2-40B4-BE49-F238E27FC236}">
                    <a16:creationId xmlns:a16="http://schemas.microsoft.com/office/drawing/2014/main" id="{95A04E4B-5F24-4A93-AC1A-28708149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4">
                <a:extLst>
                  <a:ext uri="{FF2B5EF4-FFF2-40B4-BE49-F238E27FC236}">
                    <a16:creationId xmlns:a16="http://schemas.microsoft.com/office/drawing/2014/main" id="{B61E32AA-11B9-43F9-8CF4-1A978E292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55">
                <a:extLst>
                  <a:ext uri="{FF2B5EF4-FFF2-40B4-BE49-F238E27FC236}">
                    <a16:creationId xmlns:a16="http://schemas.microsoft.com/office/drawing/2014/main" id="{0018BD02-EA99-4936-982A-88662FF9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56">
                <a:extLst>
                  <a:ext uri="{FF2B5EF4-FFF2-40B4-BE49-F238E27FC236}">
                    <a16:creationId xmlns:a16="http://schemas.microsoft.com/office/drawing/2014/main" id="{DA9A1992-EFA3-4B35-A1C7-73E6811C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6" name="Freeform 57">
              <a:extLst>
                <a:ext uri="{FF2B5EF4-FFF2-40B4-BE49-F238E27FC236}">
                  <a16:creationId xmlns:a16="http://schemas.microsoft.com/office/drawing/2014/main" id="{5D8610EC-9EAA-4A13-B9CB-79CDD914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58">
              <a:extLst>
                <a:ext uri="{FF2B5EF4-FFF2-40B4-BE49-F238E27FC236}">
                  <a16:creationId xmlns:a16="http://schemas.microsoft.com/office/drawing/2014/main" id="{4C75CD36-989D-40DF-8823-500788DF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Oval 59">
              <a:extLst>
                <a:ext uri="{FF2B5EF4-FFF2-40B4-BE49-F238E27FC236}">
                  <a16:creationId xmlns:a16="http://schemas.microsoft.com/office/drawing/2014/main" id="{FB090F05-C389-4600-9F06-5058DC7CE7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0">
              <a:extLst>
                <a:ext uri="{FF2B5EF4-FFF2-40B4-BE49-F238E27FC236}">
                  <a16:creationId xmlns:a16="http://schemas.microsoft.com/office/drawing/2014/main" id="{6D8B52A3-CDBD-4D95-826D-BEB3420D10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1">
              <a:extLst>
                <a:ext uri="{FF2B5EF4-FFF2-40B4-BE49-F238E27FC236}">
                  <a16:creationId xmlns:a16="http://schemas.microsoft.com/office/drawing/2014/main" id="{8C32A1BE-9B0C-44E3-8DF5-4F61033AB1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1" name="Oval 62">
              <a:extLst>
                <a:ext uri="{FF2B5EF4-FFF2-40B4-BE49-F238E27FC236}">
                  <a16:creationId xmlns:a16="http://schemas.microsoft.com/office/drawing/2014/main" id="{E9106C1E-4F01-447A-95B2-62262B1EEE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2" name="Oval 63">
              <a:extLst>
                <a:ext uri="{FF2B5EF4-FFF2-40B4-BE49-F238E27FC236}">
                  <a16:creationId xmlns:a16="http://schemas.microsoft.com/office/drawing/2014/main" id="{8146ABE3-91B1-48A9-AA8C-A600D3E47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99" name="Group 49">
            <a:extLst>
              <a:ext uri="{FF2B5EF4-FFF2-40B4-BE49-F238E27FC236}">
                <a16:creationId xmlns:a16="http://schemas.microsoft.com/office/drawing/2014/main" id="{FD027C95-8304-4F26-B007-EB0B201B4BF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9600" y="5571056"/>
            <a:ext cx="381000" cy="993775"/>
            <a:chOff x="2308" y="1513"/>
            <a:chExt cx="1162" cy="2570"/>
          </a:xfrm>
        </p:grpSpPr>
        <p:grpSp>
          <p:nvGrpSpPr>
            <p:cNvPr id="100" name="Group 50">
              <a:extLst>
                <a:ext uri="{FF2B5EF4-FFF2-40B4-BE49-F238E27FC236}">
                  <a16:creationId xmlns:a16="http://schemas.microsoft.com/office/drawing/2014/main" id="{BF77C8DB-1106-401A-B05A-E233179E05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DF05D3BD-3D0C-4209-BE6F-174759856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Freeform 52">
                <a:extLst>
                  <a:ext uri="{FF2B5EF4-FFF2-40B4-BE49-F238E27FC236}">
                    <a16:creationId xmlns:a16="http://schemas.microsoft.com/office/drawing/2014/main" id="{E90D65A1-D084-47C6-8F7B-54BE36D8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Freeform 53">
                <a:extLst>
                  <a:ext uri="{FF2B5EF4-FFF2-40B4-BE49-F238E27FC236}">
                    <a16:creationId xmlns:a16="http://schemas.microsoft.com/office/drawing/2014/main" id="{8324E80D-1E14-4A5B-9D0B-6FC2C040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Freeform 54">
                <a:extLst>
                  <a:ext uri="{FF2B5EF4-FFF2-40B4-BE49-F238E27FC236}">
                    <a16:creationId xmlns:a16="http://schemas.microsoft.com/office/drawing/2014/main" id="{820DD616-A3D1-41BD-9A4B-B409F021E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Freeform 55">
                <a:extLst>
                  <a:ext uri="{FF2B5EF4-FFF2-40B4-BE49-F238E27FC236}">
                    <a16:creationId xmlns:a16="http://schemas.microsoft.com/office/drawing/2014/main" id="{90131632-3C6E-495A-811A-83163510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" name="Freeform 56">
                <a:extLst>
                  <a:ext uri="{FF2B5EF4-FFF2-40B4-BE49-F238E27FC236}">
                    <a16:creationId xmlns:a16="http://schemas.microsoft.com/office/drawing/2014/main" id="{550F4C68-A865-480D-BDF1-5ABF368B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1" name="Freeform 57">
              <a:extLst>
                <a:ext uri="{FF2B5EF4-FFF2-40B4-BE49-F238E27FC236}">
                  <a16:creationId xmlns:a16="http://schemas.microsoft.com/office/drawing/2014/main" id="{D4CE9D95-5414-4BC2-AC57-0D228C56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58">
              <a:extLst>
                <a:ext uri="{FF2B5EF4-FFF2-40B4-BE49-F238E27FC236}">
                  <a16:creationId xmlns:a16="http://schemas.microsoft.com/office/drawing/2014/main" id="{C424E309-D648-4D5E-8F48-2423560F7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Oval 59">
              <a:extLst>
                <a:ext uri="{FF2B5EF4-FFF2-40B4-BE49-F238E27FC236}">
                  <a16:creationId xmlns:a16="http://schemas.microsoft.com/office/drawing/2014/main" id="{436D38FF-5168-498A-93D0-051F538D7A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4" name="Oval 60">
              <a:extLst>
                <a:ext uri="{FF2B5EF4-FFF2-40B4-BE49-F238E27FC236}">
                  <a16:creationId xmlns:a16="http://schemas.microsoft.com/office/drawing/2014/main" id="{4A460870-65E9-49F7-A0DC-4B6EC40844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5" name="Oval 61">
              <a:extLst>
                <a:ext uri="{FF2B5EF4-FFF2-40B4-BE49-F238E27FC236}">
                  <a16:creationId xmlns:a16="http://schemas.microsoft.com/office/drawing/2014/main" id="{0E98EF88-0EFD-4A2B-BA13-F733E9EFCD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6" name="Oval 62">
              <a:extLst>
                <a:ext uri="{FF2B5EF4-FFF2-40B4-BE49-F238E27FC236}">
                  <a16:creationId xmlns:a16="http://schemas.microsoft.com/office/drawing/2014/main" id="{2CCD9929-431B-4764-AACB-35F973CFA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7" name="Oval 63">
              <a:extLst>
                <a:ext uri="{FF2B5EF4-FFF2-40B4-BE49-F238E27FC236}">
                  <a16:creationId xmlns:a16="http://schemas.microsoft.com/office/drawing/2014/main" id="{6E031970-04FD-4FBE-AC6D-4E4AEAA9A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49">
            <a:extLst>
              <a:ext uri="{FF2B5EF4-FFF2-40B4-BE49-F238E27FC236}">
                <a16:creationId xmlns:a16="http://schemas.microsoft.com/office/drawing/2014/main" id="{A1A9F42C-DE4B-46A2-832D-B89B39CA9BD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72031" y="5723456"/>
            <a:ext cx="381000" cy="993775"/>
            <a:chOff x="2308" y="1513"/>
            <a:chExt cx="1162" cy="2570"/>
          </a:xfrm>
        </p:grpSpPr>
        <p:grpSp>
          <p:nvGrpSpPr>
            <p:cNvPr id="115" name="Group 50">
              <a:extLst>
                <a:ext uri="{FF2B5EF4-FFF2-40B4-BE49-F238E27FC236}">
                  <a16:creationId xmlns:a16="http://schemas.microsoft.com/office/drawing/2014/main" id="{0BE0D70F-11CF-4BAD-B23F-8B6C76BFF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51">
                <a:extLst>
                  <a:ext uri="{FF2B5EF4-FFF2-40B4-BE49-F238E27FC236}">
                    <a16:creationId xmlns:a16="http://schemas.microsoft.com/office/drawing/2014/main" id="{71C414F3-DC6A-4999-B1A0-055C0F55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52">
                <a:extLst>
                  <a:ext uri="{FF2B5EF4-FFF2-40B4-BE49-F238E27FC236}">
                    <a16:creationId xmlns:a16="http://schemas.microsoft.com/office/drawing/2014/main" id="{284DE617-2942-4D50-AE06-68EAB573C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53">
                <a:extLst>
                  <a:ext uri="{FF2B5EF4-FFF2-40B4-BE49-F238E27FC236}">
                    <a16:creationId xmlns:a16="http://schemas.microsoft.com/office/drawing/2014/main" id="{54B26C31-E6A9-45EA-B9F9-156E155B4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54">
                <a:extLst>
                  <a:ext uri="{FF2B5EF4-FFF2-40B4-BE49-F238E27FC236}">
                    <a16:creationId xmlns:a16="http://schemas.microsoft.com/office/drawing/2014/main" id="{0DA769AE-C244-42C5-9D46-480171316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55">
                <a:extLst>
                  <a:ext uri="{FF2B5EF4-FFF2-40B4-BE49-F238E27FC236}">
                    <a16:creationId xmlns:a16="http://schemas.microsoft.com/office/drawing/2014/main" id="{AC8ECF31-1DD8-4DC3-9867-44F1F7BE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56">
                <a:extLst>
                  <a:ext uri="{FF2B5EF4-FFF2-40B4-BE49-F238E27FC236}">
                    <a16:creationId xmlns:a16="http://schemas.microsoft.com/office/drawing/2014/main" id="{723E206C-E093-4B38-A1D0-229E051FD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57">
              <a:extLst>
                <a:ext uri="{FF2B5EF4-FFF2-40B4-BE49-F238E27FC236}">
                  <a16:creationId xmlns:a16="http://schemas.microsoft.com/office/drawing/2014/main" id="{8CC2FA03-5D51-49D0-BEBD-062C1966B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58">
              <a:extLst>
                <a:ext uri="{FF2B5EF4-FFF2-40B4-BE49-F238E27FC236}">
                  <a16:creationId xmlns:a16="http://schemas.microsoft.com/office/drawing/2014/main" id="{E084FAD1-931E-4663-A8C8-A833A6EA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59">
              <a:extLst>
                <a:ext uri="{FF2B5EF4-FFF2-40B4-BE49-F238E27FC236}">
                  <a16:creationId xmlns:a16="http://schemas.microsoft.com/office/drawing/2014/main" id="{955CF083-D8C9-42BF-A4E0-8DD0C61241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60">
              <a:extLst>
                <a:ext uri="{FF2B5EF4-FFF2-40B4-BE49-F238E27FC236}">
                  <a16:creationId xmlns:a16="http://schemas.microsoft.com/office/drawing/2014/main" id="{6AC807E5-A556-4E95-BDF8-6B0F82FA05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61">
              <a:extLst>
                <a:ext uri="{FF2B5EF4-FFF2-40B4-BE49-F238E27FC236}">
                  <a16:creationId xmlns:a16="http://schemas.microsoft.com/office/drawing/2014/main" id="{CE7EA00B-9692-4408-902D-7272E2C30B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62">
              <a:extLst>
                <a:ext uri="{FF2B5EF4-FFF2-40B4-BE49-F238E27FC236}">
                  <a16:creationId xmlns:a16="http://schemas.microsoft.com/office/drawing/2014/main" id="{FA5F36D6-02C7-453B-943E-BB0CA33E33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63">
              <a:extLst>
                <a:ext uri="{FF2B5EF4-FFF2-40B4-BE49-F238E27FC236}">
                  <a16:creationId xmlns:a16="http://schemas.microsoft.com/office/drawing/2014/main" id="{5691ADC8-64EB-44CA-AE4F-8686E4CA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9" name="Group 49">
            <a:extLst>
              <a:ext uri="{FF2B5EF4-FFF2-40B4-BE49-F238E27FC236}">
                <a16:creationId xmlns:a16="http://schemas.microsoft.com/office/drawing/2014/main" id="{294F7330-CB28-4F68-BC38-A34E2D473DA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134462" y="5875856"/>
            <a:ext cx="381000" cy="993775"/>
            <a:chOff x="2308" y="1513"/>
            <a:chExt cx="1162" cy="2570"/>
          </a:xfrm>
        </p:grpSpPr>
        <p:grpSp>
          <p:nvGrpSpPr>
            <p:cNvPr id="130" name="Group 50">
              <a:extLst>
                <a:ext uri="{FF2B5EF4-FFF2-40B4-BE49-F238E27FC236}">
                  <a16:creationId xmlns:a16="http://schemas.microsoft.com/office/drawing/2014/main" id="{80D83300-7E5F-41A2-8378-FD96949EE0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8" name="Freeform 51">
                <a:extLst>
                  <a:ext uri="{FF2B5EF4-FFF2-40B4-BE49-F238E27FC236}">
                    <a16:creationId xmlns:a16="http://schemas.microsoft.com/office/drawing/2014/main" id="{BAE9254B-44E0-4C25-A5E0-58DCCB254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52">
                <a:extLst>
                  <a:ext uri="{FF2B5EF4-FFF2-40B4-BE49-F238E27FC236}">
                    <a16:creationId xmlns:a16="http://schemas.microsoft.com/office/drawing/2014/main" id="{3B0AC0C7-AD1B-4091-8AC6-00FCC3F4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53">
                <a:extLst>
                  <a:ext uri="{FF2B5EF4-FFF2-40B4-BE49-F238E27FC236}">
                    <a16:creationId xmlns:a16="http://schemas.microsoft.com/office/drawing/2014/main" id="{D41DDD66-F658-44CC-8AB4-95E86989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54">
                <a:extLst>
                  <a:ext uri="{FF2B5EF4-FFF2-40B4-BE49-F238E27FC236}">
                    <a16:creationId xmlns:a16="http://schemas.microsoft.com/office/drawing/2014/main" id="{A5C5FC17-D10A-4C67-A8DD-2D90FB3F0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55">
                <a:extLst>
                  <a:ext uri="{FF2B5EF4-FFF2-40B4-BE49-F238E27FC236}">
                    <a16:creationId xmlns:a16="http://schemas.microsoft.com/office/drawing/2014/main" id="{26C3EF49-A0E9-4A71-9527-60C9F401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56">
                <a:extLst>
                  <a:ext uri="{FF2B5EF4-FFF2-40B4-BE49-F238E27FC236}">
                    <a16:creationId xmlns:a16="http://schemas.microsoft.com/office/drawing/2014/main" id="{6F1D51A4-487A-4584-8689-9E586D6A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1" name="Freeform 57">
              <a:extLst>
                <a:ext uri="{FF2B5EF4-FFF2-40B4-BE49-F238E27FC236}">
                  <a16:creationId xmlns:a16="http://schemas.microsoft.com/office/drawing/2014/main" id="{5A0529DD-932B-409B-824C-4F064902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58">
              <a:extLst>
                <a:ext uri="{FF2B5EF4-FFF2-40B4-BE49-F238E27FC236}">
                  <a16:creationId xmlns:a16="http://schemas.microsoft.com/office/drawing/2014/main" id="{DE679E1B-942A-4DB1-8D1D-1033F1796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Oval 59">
              <a:extLst>
                <a:ext uri="{FF2B5EF4-FFF2-40B4-BE49-F238E27FC236}">
                  <a16:creationId xmlns:a16="http://schemas.microsoft.com/office/drawing/2014/main" id="{9212D3FA-A4E4-4BF6-B055-08F869511C2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60">
              <a:extLst>
                <a:ext uri="{FF2B5EF4-FFF2-40B4-BE49-F238E27FC236}">
                  <a16:creationId xmlns:a16="http://schemas.microsoft.com/office/drawing/2014/main" id="{F1F25908-DAE3-455B-81BD-9E2B7A4762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61">
              <a:extLst>
                <a:ext uri="{FF2B5EF4-FFF2-40B4-BE49-F238E27FC236}">
                  <a16:creationId xmlns:a16="http://schemas.microsoft.com/office/drawing/2014/main" id="{63ACC367-E903-4481-9A2D-115DC92CFE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62">
              <a:extLst>
                <a:ext uri="{FF2B5EF4-FFF2-40B4-BE49-F238E27FC236}">
                  <a16:creationId xmlns:a16="http://schemas.microsoft.com/office/drawing/2014/main" id="{1D115CB8-8823-4C41-B6F3-9AB3F2488A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7" name="Oval 63">
              <a:extLst>
                <a:ext uri="{FF2B5EF4-FFF2-40B4-BE49-F238E27FC236}">
                  <a16:creationId xmlns:a16="http://schemas.microsoft.com/office/drawing/2014/main" id="{B0D22033-4AA9-42F9-8957-066E77A2F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44" name="Group 107">
            <a:extLst>
              <a:ext uri="{FF2B5EF4-FFF2-40B4-BE49-F238E27FC236}">
                <a16:creationId xmlns:a16="http://schemas.microsoft.com/office/drawing/2014/main" id="{E3E8AFC5-961B-43B0-BDF8-E81AED9A6ADD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5634276"/>
            <a:ext cx="690399" cy="533400"/>
            <a:chOff x="3072" y="3360"/>
            <a:chExt cx="2352" cy="336"/>
          </a:xfrm>
        </p:grpSpPr>
        <p:sp>
          <p:nvSpPr>
            <p:cNvPr id="145" name="Text Box 108">
              <a:extLst>
                <a:ext uri="{FF2B5EF4-FFF2-40B4-BE49-F238E27FC236}">
                  <a16:creationId xmlns:a16="http://schemas.microsoft.com/office/drawing/2014/main" id="{6EC94717-A376-4A7E-B03A-ECDC53055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86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1,2,3</a:t>
              </a:r>
              <a:endParaRPr lang="en-CA" altLang="en-US" sz="2000" i="0" dirty="0"/>
            </a:p>
          </p:txBody>
        </p:sp>
        <p:sp>
          <p:nvSpPr>
            <p:cNvPr id="146" name="Rectangle 109">
              <a:extLst>
                <a:ext uri="{FF2B5EF4-FFF2-40B4-BE49-F238E27FC236}">
                  <a16:creationId xmlns:a16="http://schemas.microsoft.com/office/drawing/2014/main" id="{96AE9493-3DA8-446E-93CE-053E5FDE7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147" name="Down Arrow 66">
            <a:extLst>
              <a:ext uri="{FF2B5EF4-FFF2-40B4-BE49-F238E27FC236}">
                <a16:creationId xmlns:a16="http://schemas.microsoft.com/office/drawing/2014/main" id="{EAB82F7E-7D80-4319-ADD8-C72C6C2F2829}"/>
              </a:ext>
            </a:extLst>
          </p:cNvPr>
          <p:cNvSpPr/>
          <p:nvPr/>
        </p:nvSpPr>
        <p:spPr bwMode="auto">
          <a:xfrm rot="16200000">
            <a:off x="4404874" y="5928873"/>
            <a:ext cx="573587" cy="979868"/>
          </a:xfrm>
          <a:prstGeom prst="downArrow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48" name="Text Box 113">
            <a:extLst>
              <a:ext uri="{FF2B5EF4-FFF2-40B4-BE49-F238E27FC236}">
                <a16:creationId xmlns:a16="http://schemas.microsoft.com/office/drawing/2014/main" id="{3BDE1057-B01F-4CB4-B927-5702422715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1305" y="5065693"/>
            <a:ext cx="404303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Trust your friends</a:t>
            </a:r>
            <a:br>
              <a:rPr lang="en-US" altLang="en-US" sz="2800" i="0" dirty="0"/>
            </a:br>
            <a:r>
              <a:rPr lang="en-US" altLang="en-US" sz="2800" i="0" dirty="0"/>
              <a:t>Don’t micro manage them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C531649B-6464-441C-AF24-DFEF6A2A04BD}"/>
              </a:ext>
            </a:extLst>
          </p:cNvPr>
          <p:cNvGrpSpPr/>
          <p:nvPr/>
        </p:nvGrpSpPr>
        <p:grpSpPr>
          <a:xfrm>
            <a:off x="1600200" y="5209218"/>
            <a:ext cx="1147987" cy="947936"/>
            <a:chOff x="3600361" y="5043311"/>
            <a:chExt cx="1086490" cy="882075"/>
          </a:xfrm>
        </p:grpSpPr>
        <p:sp>
          <p:nvSpPr>
            <p:cNvPr id="150" name="Freeform 4">
              <a:extLst>
                <a:ext uri="{FF2B5EF4-FFF2-40B4-BE49-F238E27FC236}">
                  <a16:creationId xmlns:a16="http://schemas.microsoft.com/office/drawing/2014/main" id="{906846DD-8DD7-431C-8265-8741E577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361" y="5080496"/>
              <a:ext cx="1086490" cy="79980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825 w 9606"/>
                <a:gd name="connsiteY0" fmla="*/ 1621 h 9040"/>
                <a:gd name="connsiteX1" fmla="*/ 15 w 9606"/>
                <a:gd name="connsiteY1" fmla="*/ 5164 h 9040"/>
                <a:gd name="connsiteX2" fmla="*/ 2747 w 9606"/>
                <a:gd name="connsiteY2" fmla="*/ 6308 h 9040"/>
                <a:gd name="connsiteX3" fmla="*/ 5988 w 9606"/>
                <a:gd name="connsiteY3" fmla="*/ 6438 h 9040"/>
                <a:gd name="connsiteX4" fmla="*/ 6874 w 9606"/>
                <a:gd name="connsiteY4" fmla="*/ 9038 h 9040"/>
                <a:gd name="connsiteX5" fmla="*/ 9584 w 9606"/>
                <a:gd name="connsiteY5" fmla="*/ 5872 h 9040"/>
                <a:gd name="connsiteX6" fmla="*/ 5187 w 9606"/>
                <a:gd name="connsiteY6" fmla="*/ 204 h 9040"/>
                <a:gd name="connsiteX7" fmla="*/ 1825 w 9606"/>
                <a:gd name="connsiteY7" fmla="*/ 1621 h 9040"/>
                <a:gd name="connsiteX0" fmla="*/ 1899 w 7438"/>
                <a:gd name="connsiteY0" fmla="*/ 1688 h 9930"/>
                <a:gd name="connsiteX1" fmla="*/ 15 w 7438"/>
                <a:gd name="connsiteY1" fmla="*/ 5607 h 9930"/>
                <a:gd name="connsiteX2" fmla="*/ 2859 w 7438"/>
                <a:gd name="connsiteY2" fmla="*/ 6873 h 9930"/>
                <a:gd name="connsiteX3" fmla="*/ 6233 w 7438"/>
                <a:gd name="connsiteY3" fmla="*/ 7017 h 9930"/>
                <a:gd name="connsiteX4" fmla="*/ 7155 w 7438"/>
                <a:gd name="connsiteY4" fmla="*/ 9893 h 9930"/>
                <a:gd name="connsiteX5" fmla="*/ 7308 w 7438"/>
                <a:gd name="connsiteY5" fmla="*/ 4681 h 9930"/>
                <a:gd name="connsiteX6" fmla="*/ 5399 w 7438"/>
                <a:gd name="connsiteY6" fmla="*/ 121 h 9930"/>
                <a:gd name="connsiteX7" fmla="*/ 1899 w 7438"/>
                <a:gd name="connsiteY7" fmla="*/ 1688 h 9930"/>
                <a:gd name="connsiteX0" fmla="*/ 2553 w 9857"/>
                <a:gd name="connsiteY0" fmla="*/ 1700 h 7244"/>
                <a:gd name="connsiteX1" fmla="*/ 20 w 9857"/>
                <a:gd name="connsiteY1" fmla="*/ 5647 h 7244"/>
                <a:gd name="connsiteX2" fmla="*/ 3844 w 9857"/>
                <a:gd name="connsiteY2" fmla="*/ 6921 h 7244"/>
                <a:gd name="connsiteX3" fmla="*/ 8380 w 9857"/>
                <a:gd name="connsiteY3" fmla="*/ 7066 h 7244"/>
                <a:gd name="connsiteX4" fmla="*/ 9825 w 9857"/>
                <a:gd name="connsiteY4" fmla="*/ 4714 h 7244"/>
                <a:gd name="connsiteX5" fmla="*/ 7259 w 9857"/>
                <a:gd name="connsiteY5" fmla="*/ 122 h 7244"/>
                <a:gd name="connsiteX6" fmla="*/ 2553 w 9857"/>
                <a:gd name="connsiteY6" fmla="*/ 1700 h 7244"/>
                <a:gd name="connsiteX0" fmla="*/ 2590 w 9984"/>
                <a:gd name="connsiteY0" fmla="*/ 2347 h 9560"/>
                <a:gd name="connsiteX1" fmla="*/ 20 w 9984"/>
                <a:gd name="connsiteY1" fmla="*/ 7795 h 9560"/>
                <a:gd name="connsiteX2" fmla="*/ 3900 w 9984"/>
                <a:gd name="connsiteY2" fmla="*/ 9554 h 9560"/>
                <a:gd name="connsiteX3" fmla="*/ 7717 w 9984"/>
                <a:gd name="connsiteY3" fmla="*/ 8316 h 9560"/>
                <a:gd name="connsiteX4" fmla="*/ 9968 w 9984"/>
                <a:gd name="connsiteY4" fmla="*/ 6507 h 9560"/>
                <a:gd name="connsiteX5" fmla="*/ 7364 w 9984"/>
                <a:gd name="connsiteY5" fmla="*/ 168 h 9560"/>
                <a:gd name="connsiteX6" fmla="*/ 2590 w 9984"/>
                <a:gd name="connsiteY6" fmla="*/ 2347 h 9560"/>
                <a:gd name="connsiteX0" fmla="*/ 2594 w 8814"/>
                <a:gd name="connsiteY0" fmla="*/ 2287 h 9843"/>
                <a:gd name="connsiteX1" fmla="*/ 20 w 8814"/>
                <a:gd name="connsiteY1" fmla="*/ 7986 h 9843"/>
                <a:gd name="connsiteX2" fmla="*/ 3906 w 8814"/>
                <a:gd name="connsiteY2" fmla="*/ 9826 h 9843"/>
                <a:gd name="connsiteX3" fmla="*/ 7729 w 8814"/>
                <a:gd name="connsiteY3" fmla="*/ 8531 h 9843"/>
                <a:gd name="connsiteX4" fmla="*/ 8770 w 8814"/>
                <a:gd name="connsiteY4" fmla="*/ 2927 h 9843"/>
                <a:gd name="connsiteX5" fmla="*/ 7376 w 8814"/>
                <a:gd name="connsiteY5" fmla="*/ 8 h 9843"/>
                <a:gd name="connsiteX6" fmla="*/ 2594 w 8814"/>
                <a:gd name="connsiteY6" fmla="*/ 2287 h 9843"/>
                <a:gd name="connsiteX0" fmla="*/ 2941 w 9999"/>
                <a:gd name="connsiteY0" fmla="*/ 1131 h 8808"/>
                <a:gd name="connsiteX1" fmla="*/ 21 w 9999"/>
                <a:gd name="connsiteY1" fmla="*/ 6921 h 8808"/>
                <a:gd name="connsiteX2" fmla="*/ 4430 w 9999"/>
                <a:gd name="connsiteY2" fmla="*/ 8791 h 8808"/>
                <a:gd name="connsiteX3" fmla="*/ 8767 w 9999"/>
                <a:gd name="connsiteY3" fmla="*/ 7475 h 8808"/>
                <a:gd name="connsiteX4" fmla="*/ 9948 w 9999"/>
                <a:gd name="connsiteY4" fmla="*/ 1782 h 8808"/>
                <a:gd name="connsiteX5" fmla="*/ 7151 w 9999"/>
                <a:gd name="connsiteY5" fmla="*/ 39 h 8808"/>
                <a:gd name="connsiteX6" fmla="*/ 2941 w 9999"/>
                <a:gd name="connsiteY6" fmla="*/ 1131 h 8808"/>
                <a:gd name="connsiteX0" fmla="*/ 2941 w 10000"/>
                <a:gd name="connsiteY0" fmla="*/ 1284 h 9399"/>
                <a:gd name="connsiteX1" fmla="*/ 21 w 10000"/>
                <a:gd name="connsiteY1" fmla="*/ 7858 h 9399"/>
                <a:gd name="connsiteX2" fmla="*/ 4430 w 10000"/>
                <a:gd name="connsiteY2" fmla="*/ 9287 h 9399"/>
                <a:gd name="connsiteX3" fmla="*/ 8768 w 10000"/>
                <a:gd name="connsiteY3" fmla="*/ 8487 h 9399"/>
                <a:gd name="connsiteX4" fmla="*/ 9949 w 10000"/>
                <a:gd name="connsiteY4" fmla="*/ 2023 h 9399"/>
                <a:gd name="connsiteX5" fmla="*/ 7152 w 10000"/>
                <a:gd name="connsiteY5" fmla="*/ 44 h 9399"/>
                <a:gd name="connsiteX6" fmla="*/ 2941 w 10000"/>
                <a:gd name="connsiteY6" fmla="*/ 1284 h 9399"/>
                <a:gd name="connsiteX0" fmla="*/ 1587 w 8646"/>
                <a:gd name="connsiteY0" fmla="*/ 1351 h 10066"/>
                <a:gd name="connsiteX1" fmla="*/ 45 w 8646"/>
                <a:gd name="connsiteY1" fmla="*/ 7237 h 10066"/>
                <a:gd name="connsiteX2" fmla="*/ 3076 w 8646"/>
                <a:gd name="connsiteY2" fmla="*/ 9866 h 10066"/>
                <a:gd name="connsiteX3" fmla="*/ 7414 w 8646"/>
                <a:gd name="connsiteY3" fmla="*/ 9015 h 10066"/>
                <a:gd name="connsiteX4" fmla="*/ 8595 w 8646"/>
                <a:gd name="connsiteY4" fmla="*/ 2137 h 10066"/>
                <a:gd name="connsiteX5" fmla="*/ 5798 w 8646"/>
                <a:gd name="connsiteY5" fmla="*/ 32 h 10066"/>
                <a:gd name="connsiteX6" fmla="*/ 1587 w 8646"/>
                <a:gd name="connsiteY6" fmla="*/ 1351 h 10066"/>
                <a:gd name="connsiteX0" fmla="*/ 1836 w 9989"/>
                <a:gd name="connsiteY0" fmla="*/ 1342 h 9835"/>
                <a:gd name="connsiteX1" fmla="*/ 52 w 9989"/>
                <a:gd name="connsiteY1" fmla="*/ 7190 h 9835"/>
                <a:gd name="connsiteX2" fmla="*/ 3558 w 9989"/>
                <a:gd name="connsiteY2" fmla="*/ 9801 h 9835"/>
                <a:gd name="connsiteX3" fmla="*/ 8388 w 9989"/>
                <a:gd name="connsiteY3" fmla="*/ 8222 h 9835"/>
                <a:gd name="connsiteX4" fmla="*/ 9941 w 9989"/>
                <a:gd name="connsiteY4" fmla="*/ 2123 h 9835"/>
                <a:gd name="connsiteX5" fmla="*/ 6706 w 9989"/>
                <a:gd name="connsiteY5" fmla="*/ 32 h 9835"/>
                <a:gd name="connsiteX6" fmla="*/ 1836 w 9989"/>
                <a:gd name="connsiteY6" fmla="*/ 1342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89" h="9835">
                  <a:moveTo>
                    <a:pt x="1836" y="1342"/>
                  </a:moveTo>
                  <a:cubicBezTo>
                    <a:pt x="726" y="2535"/>
                    <a:pt x="-235" y="5780"/>
                    <a:pt x="52" y="7190"/>
                  </a:cubicBezTo>
                  <a:cubicBezTo>
                    <a:pt x="339" y="8600"/>
                    <a:pt x="2169" y="9629"/>
                    <a:pt x="3558" y="9801"/>
                  </a:cubicBezTo>
                  <a:cubicBezTo>
                    <a:pt x="4947" y="9973"/>
                    <a:pt x="7324" y="9501"/>
                    <a:pt x="8388" y="8222"/>
                  </a:cubicBezTo>
                  <a:cubicBezTo>
                    <a:pt x="9452" y="6941"/>
                    <a:pt x="10190" y="4162"/>
                    <a:pt x="9941" y="2123"/>
                  </a:cubicBezTo>
                  <a:cubicBezTo>
                    <a:pt x="9692" y="87"/>
                    <a:pt x="8056" y="163"/>
                    <a:pt x="6706" y="32"/>
                  </a:cubicBezTo>
                  <a:cubicBezTo>
                    <a:pt x="5355" y="-98"/>
                    <a:pt x="2945" y="149"/>
                    <a:pt x="1836" y="1342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Text Box 5">
              <a:extLst>
                <a:ext uri="{FF2B5EF4-FFF2-40B4-BE49-F238E27FC236}">
                  <a16:creationId xmlns:a16="http://schemas.microsoft.com/office/drawing/2014/main" id="{E500F6C1-42A5-4046-8C2A-7D3A6A5A6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600" y="5061477"/>
              <a:ext cx="296144" cy="372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</a:t>
              </a:r>
              <a:endParaRPr lang="en-CA" altLang="en-US" sz="2000" i="0" dirty="0"/>
            </a:p>
          </p:txBody>
        </p:sp>
        <p:sp>
          <p:nvSpPr>
            <p:cNvPr id="153" name="Text Box 8">
              <a:extLst>
                <a:ext uri="{FF2B5EF4-FFF2-40B4-BE49-F238E27FC236}">
                  <a16:creationId xmlns:a16="http://schemas.microsoft.com/office/drawing/2014/main" id="{C80E1D35-556D-4CAD-AA9C-FA489D777F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6675" y="5553075"/>
              <a:ext cx="296144" cy="372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</a:t>
              </a:r>
              <a:endParaRPr lang="en-CA" altLang="en-US" sz="2000" i="0" dirty="0"/>
            </a:p>
          </p:txBody>
        </p:sp>
        <p:sp>
          <p:nvSpPr>
            <p:cNvPr id="154" name="Text Box 10">
              <a:extLst>
                <a:ext uri="{FF2B5EF4-FFF2-40B4-BE49-F238E27FC236}">
                  <a16:creationId xmlns:a16="http://schemas.microsoft.com/office/drawing/2014/main" id="{6D6CAA31-9EBD-4AEE-AC06-702ACC9545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909" y="5043311"/>
              <a:ext cx="296144" cy="372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</a:t>
              </a:r>
              <a:endParaRPr lang="en-CA" altLang="en-US" sz="2000" i="0" dirty="0"/>
            </a:p>
          </p:txBody>
        </p:sp>
      </p:grpSp>
      <p:pic>
        <p:nvPicPr>
          <p:cNvPr id="156" name="Picture 4">
            <a:extLst>
              <a:ext uri="{FF2B5EF4-FFF2-40B4-BE49-F238E27FC236}">
                <a16:creationId xmlns:a16="http://schemas.microsoft.com/office/drawing/2014/main" id="{C5ECB285-E979-4CC2-804D-4305B384DE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7249" y="6231167"/>
            <a:ext cx="624662" cy="563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7" name="Picture 6">
            <a:extLst>
              <a:ext uri="{FF2B5EF4-FFF2-40B4-BE49-F238E27FC236}">
                <a16:creationId xmlns:a16="http://schemas.microsoft.com/office/drawing/2014/main" id="{FF83257E-E2F6-48C5-BB7D-9EEB31F025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7244" y="5157034"/>
            <a:ext cx="363776" cy="530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4944AE0A-4B7D-40F9-B7AD-746FE6C801D3}"/>
              </a:ext>
            </a:extLst>
          </p:cNvPr>
          <p:cNvGrpSpPr/>
          <p:nvPr/>
        </p:nvGrpSpPr>
        <p:grpSpPr>
          <a:xfrm>
            <a:off x="2039048" y="6182274"/>
            <a:ext cx="406400" cy="333376"/>
            <a:chOff x="960438" y="4416425"/>
            <a:chExt cx="406400" cy="333376"/>
          </a:xfrm>
        </p:grpSpPr>
        <p:sp>
          <p:nvSpPr>
            <p:cNvPr id="168" name="AutoShape 214">
              <a:extLst>
                <a:ext uri="{FF2B5EF4-FFF2-40B4-BE49-F238E27FC236}">
                  <a16:creationId xmlns:a16="http://schemas.microsoft.com/office/drawing/2014/main" id="{857C1C4C-FC19-4400-8C28-85E553AF91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0438" y="4416425"/>
              <a:ext cx="406400" cy="285750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79 cm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169" name="Line 215">
              <a:extLst>
                <a:ext uri="{FF2B5EF4-FFF2-40B4-BE49-F238E27FC236}">
                  <a16:creationId xmlns:a16="http://schemas.microsoft.com/office/drawing/2014/main" id="{DA59D075-6732-439C-B1F0-CB668E7235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63638" y="4678363"/>
              <a:ext cx="0" cy="71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79" name="Rectangle 178">
            <a:extLst>
              <a:ext uri="{FF2B5EF4-FFF2-40B4-BE49-F238E27FC236}">
                <a16:creationId xmlns:a16="http://schemas.microsoft.com/office/drawing/2014/main" id="{EA8BA332-9E58-42E4-A2D4-081A51073D42}"/>
              </a:ext>
            </a:extLst>
          </p:cNvPr>
          <p:cNvSpPr/>
          <p:nvPr/>
        </p:nvSpPr>
        <p:spPr>
          <a:xfrm>
            <a:off x="5577854" y="6248400"/>
            <a:ext cx="168828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/>
              <a:t>By </a:t>
            </a:r>
            <a:r>
              <a:rPr lang="en-US" altLang="en-US" i="0" dirty="0"/>
              <a:t>magic!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6454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147" grpId="0" animBg="1"/>
      <p:bldP spid="147" grpId="1" animBg="1"/>
      <p:bldP spid="148" grpId="0"/>
      <p:bldP spid="148" grpId="1"/>
      <p:bldP spid="179" grpId="0"/>
      <p:bldP spid="179" grpId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80963" y="1849438"/>
            <a:ext cx="7518400" cy="2589212"/>
            <a:chOff x="80324" y="1143000"/>
            <a:chExt cx="7519621" cy="2588419"/>
          </a:xfrm>
        </p:grpSpPr>
        <p:sp>
          <p:nvSpPr>
            <p:cNvPr id="22541" name="AutoShape 2"/>
            <p:cNvSpPr>
              <a:spLocks noChangeArrowheads="1"/>
            </p:cNvSpPr>
            <p:nvPr/>
          </p:nvSpPr>
          <p:spPr bwMode="auto">
            <a:xfrm>
              <a:off x="1213433" y="1143000"/>
              <a:ext cx="6386512" cy="987425"/>
            </a:xfrm>
            <a:prstGeom prst="wedgeRoundRectCallout">
              <a:avLst>
                <a:gd name="adj1" fmla="val -55870"/>
                <a:gd name="adj2" fmla="val -7056"/>
                <a:gd name="adj3" fmla="val 16667"/>
              </a:avLst>
            </a:pr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Neat! We have demonstrated that as things scale multiplication is a harder problem than addition.</a:t>
              </a:r>
              <a:br>
                <a:rPr lang="en-US" altLang="en-US" sz="2400" i="0"/>
              </a:br>
              <a:endParaRPr lang="en-US" altLang="en-US" sz="2400" i="0"/>
            </a:p>
          </p:txBody>
        </p:sp>
        <p:grpSp>
          <p:nvGrpSpPr>
            <p:cNvPr id="22542" name="Group 3"/>
            <p:cNvGrpSpPr>
              <a:grpSpLocks/>
            </p:cNvGrpSpPr>
            <p:nvPr/>
          </p:nvGrpSpPr>
          <p:grpSpPr bwMode="auto">
            <a:xfrm flipH="1">
              <a:off x="80324" y="1293019"/>
              <a:ext cx="866886" cy="2438400"/>
              <a:chOff x="2308" y="1513"/>
              <a:chExt cx="1162" cy="2570"/>
            </a:xfrm>
          </p:grpSpPr>
          <p:grpSp>
            <p:nvGrpSpPr>
              <p:cNvPr id="22543" name="Group 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2551" name="Freeform 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2" name="Freeform 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3" name="Freeform 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4" name="Freeform 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5" name="Freeform 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6" name="Freeform 1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544" name="Freeform 1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5" name="Freeform 1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6" name="Oval 1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47" name="Oval 1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48" name="Oval 1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49" name="Oval 1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50" name="Oval 1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8" name="Rectangle 2"/>
          <p:cNvSpPr txBox="1">
            <a:spLocks noChangeArrowheads="1"/>
          </p:cNvSpPr>
          <p:nvPr/>
        </p:nvSpPr>
        <p:spPr>
          <a:xfrm>
            <a:off x="152400" y="619125"/>
            <a:ext cx="8991600" cy="1524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altLang="en-US" sz="3600" i="0" kern="0" dirty="0"/>
              <a:t>Grade School Addition: </a:t>
            </a:r>
            <a:r>
              <a:rPr lang="en-US" altLang="en-US" sz="3600" i="0" kern="0" dirty="0">
                <a:solidFill>
                  <a:schemeClr val="accent1"/>
                </a:solidFill>
              </a:rPr>
              <a:t>Linear</a:t>
            </a:r>
            <a:r>
              <a:rPr lang="en-US" altLang="en-US" sz="3600" i="0" kern="0" dirty="0"/>
              <a:t> time</a:t>
            </a:r>
            <a:br>
              <a:rPr lang="en-US" altLang="en-US" sz="3600" i="0" kern="0" dirty="0"/>
            </a:br>
            <a:r>
              <a:rPr lang="en-US" altLang="en-US" sz="3600" i="0" kern="0" dirty="0"/>
              <a:t>Grade School Multiplication: </a:t>
            </a:r>
            <a:r>
              <a:rPr lang="en-US" altLang="en-US" sz="3600" i="0" kern="0" dirty="0">
                <a:solidFill>
                  <a:schemeClr val="accent2"/>
                </a:solidFill>
              </a:rPr>
              <a:t>Quadratic</a:t>
            </a:r>
            <a:r>
              <a:rPr lang="en-US" altLang="en-US" sz="3600" i="0" kern="0" dirty="0"/>
              <a:t> time</a:t>
            </a:r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1346200" y="3068638"/>
            <a:ext cx="7340600" cy="4094162"/>
            <a:chOff x="1346200" y="2362200"/>
            <a:chExt cx="7340600" cy="4094163"/>
          </a:xfrm>
        </p:grpSpPr>
        <p:sp>
          <p:nvSpPr>
            <p:cNvPr id="20" name="Rectangle 3"/>
            <p:cNvSpPr txBox="1">
              <a:spLocks noChangeArrowheads="1"/>
            </p:cNvSpPr>
            <p:nvPr/>
          </p:nvSpPr>
          <p:spPr>
            <a:xfrm>
              <a:off x="1346200" y="5556251"/>
              <a:ext cx="7340600" cy="900112"/>
            </a:xfrm>
            <a:prstGeom prst="rect">
              <a:avLst/>
            </a:prstGeom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algn="ctr" eaLnBrk="1" hangingPunct="1">
                <a:lnSpc>
                  <a:spcPct val="90000"/>
                </a:lnSpc>
                <a:buFontTx/>
                <a:buNone/>
                <a:tabLst>
                  <a:tab pos="858838" algn="l"/>
                </a:tabLst>
                <a:defRPr/>
              </a:pPr>
              <a:r>
                <a:rPr lang="en-US" altLang="en-US" sz="2400" i="0" kern="0" dirty="0"/>
                <a:t>For big inputs, even </a:t>
              </a:r>
              <a:r>
                <a:rPr lang="en-US" altLang="en-US" sz="2400" i="0" kern="0" dirty="0">
                  <a:solidFill>
                    <a:srgbClr val="FFC000"/>
                  </a:solidFill>
                </a:rPr>
                <a:t>100000 n</a:t>
              </a:r>
              <a:r>
                <a:rPr lang="en-US" altLang="en-US" sz="2400" i="0" kern="0" dirty="0"/>
                <a:t> </a:t>
              </a:r>
              <a:r>
                <a:rPr lang="en-US" altLang="en-US" sz="2400" i="0" kern="0" dirty="0">
                  <a:solidFill>
                    <a:schemeClr val="tx2"/>
                  </a:solidFill>
                </a:rPr>
                <a:t>&lt;&lt;</a:t>
              </a:r>
              <a:r>
                <a:rPr lang="en-US" altLang="en-US" sz="2400" i="0" kern="0" dirty="0"/>
                <a:t> </a:t>
              </a:r>
              <a:r>
                <a:rPr lang="en-US" altLang="en-US" sz="2400" i="0" kern="0" dirty="0">
                  <a:solidFill>
                    <a:schemeClr val="accent2"/>
                  </a:solidFill>
                </a:rPr>
                <a:t>0.000001 n</a:t>
              </a:r>
              <a:r>
                <a:rPr lang="en-US" altLang="en-US" sz="2400" i="0" kern="0" baseline="30000" dirty="0">
                  <a:solidFill>
                    <a:schemeClr val="accent2"/>
                  </a:solidFill>
                </a:rPr>
                <a:t>2</a:t>
              </a:r>
            </a:p>
          </p:txBody>
        </p:sp>
        <p:grpSp>
          <p:nvGrpSpPr>
            <p:cNvPr id="22535" name="Group 4"/>
            <p:cNvGrpSpPr>
              <a:grpSpLocks/>
            </p:cNvGrpSpPr>
            <p:nvPr/>
          </p:nvGrpSpPr>
          <p:grpSpPr bwMode="auto">
            <a:xfrm>
              <a:off x="2278062" y="2362200"/>
              <a:ext cx="5257800" cy="3101975"/>
              <a:chOff x="768" y="1392"/>
              <a:chExt cx="3312" cy="1954"/>
            </a:xfrm>
          </p:grpSpPr>
          <p:sp>
            <p:nvSpPr>
              <p:cNvPr id="22536" name="Rectangle 5"/>
              <p:cNvSpPr>
                <a:spLocks noChangeArrowheads="1"/>
              </p:cNvSpPr>
              <p:nvPr/>
            </p:nvSpPr>
            <p:spPr bwMode="auto">
              <a:xfrm>
                <a:off x="1056" y="1392"/>
                <a:ext cx="3024" cy="17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22537" name="Text Box 6"/>
              <p:cNvSpPr txBox="1">
                <a:spLocks noChangeArrowheads="1"/>
              </p:cNvSpPr>
              <p:nvPr/>
            </p:nvSpPr>
            <p:spPr bwMode="auto">
              <a:xfrm>
                <a:off x="1718" y="3058"/>
                <a:ext cx="165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sz="2400" i="0"/>
                  <a:t># of bits in numbers</a:t>
                </a:r>
              </a:p>
            </p:txBody>
          </p:sp>
          <p:sp>
            <p:nvSpPr>
              <p:cNvPr id="22538" name="Text Box 7"/>
              <p:cNvSpPr txBox="1">
                <a:spLocks noChangeArrowheads="1"/>
              </p:cNvSpPr>
              <p:nvPr/>
            </p:nvSpPr>
            <p:spPr bwMode="auto">
              <a:xfrm>
                <a:off x="768" y="1794"/>
                <a:ext cx="288" cy="9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50000"/>
                  </a:spcBef>
                  <a:buFontTx/>
                  <a:buNone/>
                </a:pPr>
                <a:r>
                  <a:rPr lang="en-US" altLang="en-US" sz="2400" i="0"/>
                  <a:t>t</a:t>
                </a:r>
                <a:br>
                  <a:rPr lang="en-US" altLang="en-US" sz="2400" i="0"/>
                </a:br>
                <a:r>
                  <a:rPr lang="en-US" altLang="en-US" sz="2400" i="0"/>
                  <a:t>ime</a:t>
                </a:r>
              </a:p>
            </p:txBody>
          </p:sp>
          <p:sp>
            <p:nvSpPr>
              <p:cNvPr id="22539" name="Line 8"/>
              <p:cNvSpPr>
                <a:spLocks noChangeShapeType="1"/>
              </p:cNvSpPr>
              <p:nvPr/>
            </p:nvSpPr>
            <p:spPr bwMode="auto">
              <a:xfrm flipH="1">
                <a:off x="1056" y="1794"/>
                <a:ext cx="3024" cy="1341"/>
              </a:xfrm>
              <a:prstGeom prst="line">
                <a:avLst/>
              </a:prstGeom>
              <a:noFill/>
              <a:ln w="381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0" name="Freeform 9"/>
              <p:cNvSpPr>
                <a:spLocks/>
              </p:cNvSpPr>
              <p:nvPr/>
            </p:nvSpPr>
            <p:spPr bwMode="auto">
              <a:xfrm>
                <a:off x="1056" y="1428"/>
                <a:ext cx="2832" cy="1725"/>
              </a:xfrm>
              <a:custGeom>
                <a:avLst/>
                <a:gdLst>
                  <a:gd name="T0" fmla="*/ 0 w 2832"/>
                  <a:gd name="T1" fmla="*/ 1725 h 1725"/>
                  <a:gd name="T2" fmla="*/ 680 w 2832"/>
                  <a:gd name="T3" fmla="*/ 1576 h 1725"/>
                  <a:gd name="T4" fmla="*/ 1032 w 2832"/>
                  <a:gd name="T5" fmla="*/ 1496 h 1725"/>
                  <a:gd name="T6" fmla="*/ 1320 w 2832"/>
                  <a:gd name="T7" fmla="*/ 1392 h 1725"/>
                  <a:gd name="T8" fmla="*/ 1624 w 2832"/>
                  <a:gd name="T9" fmla="*/ 1232 h 1725"/>
                  <a:gd name="T10" fmla="*/ 1944 w 2832"/>
                  <a:gd name="T11" fmla="*/ 992 h 1725"/>
                  <a:gd name="T12" fmla="*/ 2320 w 2832"/>
                  <a:gd name="T13" fmla="*/ 600 h 1725"/>
                  <a:gd name="T14" fmla="*/ 2832 w 2832"/>
                  <a:gd name="T15" fmla="*/ 0 h 17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32"/>
                  <a:gd name="T25" fmla="*/ 0 h 1725"/>
                  <a:gd name="T26" fmla="*/ 2832 w 2832"/>
                  <a:gd name="T27" fmla="*/ 1725 h 17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32" h="1725">
                    <a:moveTo>
                      <a:pt x="0" y="1725"/>
                    </a:moveTo>
                    <a:lnTo>
                      <a:pt x="680" y="1576"/>
                    </a:lnTo>
                    <a:lnTo>
                      <a:pt x="1032" y="1496"/>
                    </a:lnTo>
                    <a:lnTo>
                      <a:pt x="1320" y="1392"/>
                    </a:lnTo>
                    <a:lnTo>
                      <a:pt x="1624" y="1232"/>
                    </a:lnTo>
                    <a:lnTo>
                      <a:pt x="1944" y="992"/>
                    </a:lnTo>
                    <a:lnTo>
                      <a:pt x="2320" y="600"/>
                    </a:lnTo>
                    <a:lnTo>
                      <a:pt x="2832" y="0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3171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6317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319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324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4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319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323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319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323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319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323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319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323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319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323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320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322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320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322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320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322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320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322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320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322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320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321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1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320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3173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65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2447925" y="4568825"/>
            <a:ext cx="1666875" cy="1527175"/>
            <a:chOff x="2064" y="2878"/>
            <a:chExt cx="1050" cy="962"/>
          </a:xfrm>
        </p:grpSpPr>
        <p:sp>
          <p:nvSpPr>
            <p:cNvPr id="263176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3177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63178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63180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3188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89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0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1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2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3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3181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182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18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6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7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3179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</p:grpSp>
      <p:sp>
        <p:nvSpPr>
          <p:cNvPr id="263175" name="Rectangle 72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64195" name="Picture 7" descr="02-21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676400"/>
            <a:ext cx="9067800" cy="356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4196" name="Rectangle 3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65219" name="Group 3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65380" name="Oval 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81" name="Rectangle 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65220" name="Freeform 6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1" name="Freeform 7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5222" name="Group 8"/>
          <p:cNvGrpSpPr>
            <a:grpSpLocks/>
          </p:cNvGrpSpPr>
          <p:nvPr/>
        </p:nvGrpSpPr>
        <p:grpSpPr bwMode="auto">
          <a:xfrm>
            <a:off x="8077200" y="2514600"/>
            <a:ext cx="152400" cy="304800"/>
            <a:chOff x="1776" y="3408"/>
            <a:chExt cx="96" cy="192"/>
          </a:xfrm>
        </p:grpSpPr>
        <p:sp>
          <p:nvSpPr>
            <p:cNvPr id="265378" name="Oval 9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79" name="Line 10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223" name="Group 11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65376" name="Freeform 12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77" name="Text Box 13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65224" name="Group 14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65374" name="Freeform 15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75" name="Text Box 16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65225" name="Group 17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65372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73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65226" name="Freeform 20"/>
          <p:cNvSpPr>
            <a:spLocks/>
          </p:cNvSpPr>
          <p:nvPr/>
        </p:nvSpPr>
        <p:spPr bwMode="auto">
          <a:xfrm>
            <a:off x="5819775" y="20304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7" name="Freeform 21"/>
          <p:cNvSpPr>
            <a:spLocks/>
          </p:cNvSpPr>
          <p:nvPr/>
        </p:nvSpPr>
        <p:spPr bwMode="auto">
          <a:xfrm>
            <a:off x="7173913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5228" name="Group 22"/>
          <p:cNvGrpSpPr>
            <a:grpSpLocks/>
          </p:cNvGrpSpPr>
          <p:nvPr/>
        </p:nvGrpSpPr>
        <p:grpSpPr bwMode="auto">
          <a:xfrm>
            <a:off x="4964113" y="2460625"/>
            <a:ext cx="1741487" cy="1398588"/>
            <a:chOff x="1927" y="2400"/>
            <a:chExt cx="1097" cy="881"/>
          </a:xfrm>
        </p:grpSpPr>
        <p:sp>
          <p:nvSpPr>
            <p:cNvPr id="265370" name="Freeform 23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71" name="Text Box 24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65229" name="Group 25"/>
          <p:cNvGrpSpPr>
            <a:grpSpLocks/>
          </p:cNvGrpSpPr>
          <p:nvPr/>
        </p:nvGrpSpPr>
        <p:grpSpPr bwMode="auto">
          <a:xfrm>
            <a:off x="1295400" y="5410200"/>
            <a:ext cx="152400" cy="304800"/>
            <a:chOff x="1776" y="3408"/>
            <a:chExt cx="96" cy="192"/>
          </a:xfrm>
        </p:grpSpPr>
        <p:sp>
          <p:nvSpPr>
            <p:cNvPr id="265368" name="Oval 26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9" name="Line 27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230" name="Group 28"/>
          <p:cNvGrpSpPr>
            <a:grpSpLocks/>
          </p:cNvGrpSpPr>
          <p:nvPr/>
        </p:nvGrpSpPr>
        <p:grpSpPr bwMode="auto">
          <a:xfrm>
            <a:off x="3810000" y="5486400"/>
            <a:ext cx="152400" cy="304800"/>
            <a:chOff x="1776" y="3408"/>
            <a:chExt cx="96" cy="192"/>
          </a:xfrm>
        </p:grpSpPr>
        <p:sp>
          <p:nvSpPr>
            <p:cNvPr id="265366" name="Oval 29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7" name="Line 30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231" name="Group 31"/>
          <p:cNvGrpSpPr>
            <a:grpSpLocks/>
          </p:cNvGrpSpPr>
          <p:nvPr/>
        </p:nvGrpSpPr>
        <p:grpSpPr bwMode="auto">
          <a:xfrm>
            <a:off x="2373313" y="4697413"/>
            <a:ext cx="533400" cy="457200"/>
            <a:chOff x="2352" y="960"/>
            <a:chExt cx="336" cy="288"/>
          </a:xfrm>
        </p:grpSpPr>
        <p:sp>
          <p:nvSpPr>
            <p:cNvPr id="265364" name="Oval 3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5" name="Rectangle 3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65232" name="Freeform 34"/>
          <p:cNvSpPr>
            <a:spLocks/>
          </p:cNvSpPr>
          <p:nvPr/>
        </p:nvSpPr>
        <p:spPr bwMode="auto">
          <a:xfrm>
            <a:off x="1552575" y="50022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3" name="Freeform 35"/>
          <p:cNvSpPr>
            <a:spLocks/>
          </p:cNvSpPr>
          <p:nvPr/>
        </p:nvSpPr>
        <p:spPr bwMode="auto">
          <a:xfrm>
            <a:off x="2906713" y="50022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5234" name="Group 36"/>
          <p:cNvGrpSpPr>
            <a:grpSpLocks/>
          </p:cNvGrpSpPr>
          <p:nvPr/>
        </p:nvGrpSpPr>
        <p:grpSpPr bwMode="auto">
          <a:xfrm>
            <a:off x="7010400" y="4800600"/>
            <a:ext cx="152400" cy="304800"/>
            <a:chOff x="1776" y="3408"/>
            <a:chExt cx="96" cy="192"/>
          </a:xfrm>
        </p:grpSpPr>
        <p:sp>
          <p:nvSpPr>
            <p:cNvPr id="265362" name="Oval 3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3" name="Line 3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39"/>
          <p:cNvGrpSpPr>
            <a:grpSpLocks/>
          </p:cNvGrpSpPr>
          <p:nvPr/>
        </p:nvGrpSpPr>
        <p:grpSpPr bwMode="auto">
          <a:xfrm>
            <a:off x="7162800" y="4572000"/>
            <a:ext cx="695325" cy="993775"/>
            <a:chOff x="4512" y="2880"/>
            <a:chExt cx="438" cy="626"/>
          </a:xfrm>
        </p:grpSpPr>
        <p:grpSp>
          <p:nvGrpSpPr>
            <p:cNvPr id="265346" name="Group 40"/>
            <p:cNvGrpSpPr>
              <a:grpSpLocks/>
            </p:cNvGrpSpPr>
            <p:nvPr/>
          </p:nvGrpSpPr>
          <p:grpSpPr bwMode="auto">
            <a:xfrm flipH="1">
              <a:off x="4710" y="2880"/>
              <a:ext cx="240" cy="626"/>
              <a:chOff x="2308" y="1513"/>
              <a:chExt cx="1162" cy="2570"/>
            </a:xfrm>
          </p:grpSpPr>
          <p:grpSp>
            <p:nvGrpSpPr>
              <p:cNvPr id="265348" name="Group 41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5356" name="Freeform 42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57" name="Freeform 43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58" name="Freeform 44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59" name="Freeform 45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60" name="Freeform 46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61" name="Freeform 47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5349" name="Freeform 48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50" name="Freeform 49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51" name="Oval 50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2" name="Oval 51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3" name="Oval 52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4" name="Oval 53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5" name="Oval 54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5347" name="Text Box 55"/>
            <p:cNvSpPr txBox="1">
              <a:spLocks noChangeArrowheads="1"/>
            </p:cNvSpPr>
            <p:nvPr/>
          </p:nvSpPr>
          <p:spPr bwMode="auto">
            <a:xfrm>
              <a:off x="4512" y="28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</a:t>
              </a:r>
            </a:p>
          </p:txBody>
        </p:sp>
      </p:grpSp>
      <p:grpSp>
        <p:nvGrpSpPr>
          <p:cNvPr id="15" name="Group 56"/>
          <p:cNvGrpSpPr>
            <a:grpSpLocks/>
          </p:cNvGrpSpPr>
          <p:nvPr/>
        </p:nvGrpSpPr>
        <p:grpSpPr bwMode="auto">
          <a:xfrm>
            <a:off x="381000" y="1295400"/>
            <a:ext cx="3048000" cy="2441575"/>
            <a:chOff x="240" y="816"/>
            <a:chExt cx="1920" cy="1538"/>
          </a:xfrm>
        </p:grpSpPr>
        <p:grpSp>
          <p:nvGrpSpPr>
            <p:cNvPr id="265311" name="Group 57"/>
            <p:cNvGrpSpPr>
              <a:grpSpLocks/>
            </p:cNvGrpSpPr>
            <p:nvPr/>
          </p:nvGrpSpPr>
          <p:grpSpPr bwMode="auto">
            <a:xfrm>
              <a:off x="240" y="1728"/>
              <a:ext cx="438" cy="626"/>
              <a:chOff x="4512" y="2880"/>
              <a:chExt cx="438" cy="626"/>
            </a:xfrm>
          </p:grpSpPr>
          <p:grpSp>
            <p:nvGrpSpPr>
              <p:cNvPr id="265330" name="Group 5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332" name="Group 5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340" name="Freeform 6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1" name="Freeform 6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2" name="Freeform 6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3" name="Freeform 6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4" name="Freeform 6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5" name="Freeform 6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333" name="Freeform 6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34" name="Freeform 6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35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6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7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8" name="Oval 7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9" name="Oval 7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331" name="Text Box 7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0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s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65312" name="Group 74"/>
            <p:cNvGrpSpPr>
              <a:grpSpLocks/>
            </p:cNvGrpSpPr>
            <p:nvPr/>
          </p:nvGrpSpPr>
          <p:grpSpPr bwMode="auto">
            <a:xfrm>
              <a:off x="1722" y="1728"/>
              <a:ext cx="438" cy="626"/>
              <a:chOff x="4512" y="2880"/>
              <a:chExt cx="438" cy="626"/>
            </a:xfrm>
          </p:grpSpPr>
          <p:grpSp>
            <p:nvGrpSpPr>
              <p:cNvPr id="265314" name="Group 75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316" name="Group 7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324" name="Freeform 7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5" name="Freeform 7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6" name="Freeform 7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7" name="Freeform 8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8" name="Freeform 8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9" name="Freeform 8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317" name="Freeform 8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18" name="Freeform 8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19" name="Oval 8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0" name="Oval 8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1" name="Oval 8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2" name="Oval 8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3" name="Oval 8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315" name="Text Box 90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0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s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sp>
          <p:nvSpPr>
            <p:cNvPr id="265313" name="Rectangle 91"/>
            <p:cNvSpPr>
              <a:spLocks noChangeArrowheads="1"/>
            </p:cNvSpPr>
            <p:nvPr/>
          </p:nvSpPr>
          <p:spPr bwMode="auto">
            <a:xfrm>
              <a:off x="528" y="816"/>
              <a:ext cx="113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s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s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2 </a:t>
              </a:r>
              <a:r>
                <a:rPr lang="en-US" altLang="en-US" i="0">
                  <a:solidFill>
                    <a:srgbClr val="FF99FF"/>
                  </a:solidFill>
                </a:rPr>
                <a:t>+ </a:t>
              </a:r>
              <a:r>
                <a:rPr lang="en-US" altLang="en-US" i="0"/>
                <a:t>3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grpSp>
        <p:nvGrpSpPr>
          <p:cNvPr id="22" name="Group 92"/>
          <p:cNvGrpSpPr>
            <a:grpSpLocks/>
          </p:cNvGrpSpPr>
          <p:nvPr/>
        </p:nvGrpSpPr>
        <p:grpSpPr bwMode="auto">
          <a:xfrm>
            <a:off x="4867275" y="1295400"/>
            <a:ext cx="3971925" cy="2441575"/>
            <a:chOff x="3066" y="816"/>
            <a:chExt cx="2502" cy="1538"/>
          </a:xfrm>
        </p:grpSpPr>
        <p:grpSp>
          <p:nvGrpSpPr>
            <p:cNvPr id="265276" name="Group 93"/>
            <p:cNvGrpSpPr>
              <a:grpSpLocks/>
            </p:cNvGrpSpPr>
            <p:nvPr/>
          </p:nvGrpSpPr>
          <p:grpSpPr bwMode="auto">
            <a:xfrm>
              <a:off x="5130" y="1632"/>
              <a:ext cx="438" cy="626"/>
              <a:chOff x="4512" y="2880"/>
              <a:chExt cx="438" cy="626"/>
            </a:xfrm>
          </p:grpSpPr>
          <p:grpSp>
            <p:nvGrpSpPr>
              <p:cNvPr id="265295" name="Group 9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97" name="Group 9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305" name="Freeform 9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6" name="Freeform 9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7" name="Freeform 9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8" name="Freeform 9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9" name="Freeform 10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10" name="Freeform 10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98" name="Freeform 10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99" name="Freeform 10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00" name="Oval 10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1" name="Oval 10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2" name="Oval 10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3" name="Oval 10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4" name="Oval 10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96" name="Text Box 10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65277" name="Group 110"/>
            <p:cNvGrpSpPr>
              <a:grpSpLocks/>
            </p:cNvGrpSpPr>
            <p:nvPr/>
          </p:nvGrpSpPr>
          <p:grpSpPr bwMode="auto">
            <a:xfrm>
              <a:off x="3066" y="1728"/>
              <a:ext cx="438" cy="626"/>
              <a:chOff x="4512" y="2880"/>
              <a:chExt cx="438" cy="626"/>
            </a:xfrm>
          </p:grpSpPr>
          <p:grpSp>
            <p:nvGrpSpPr>
              <p:cNvPr id="265279" name="Group 111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81" name="Group 11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289" name="Freeform 11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0" name="Freeform 11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1" name="Freeform 11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2" name="Freeform 11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3" name="Freeform 11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4" name="Freeform 11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82" name="Freeform 11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83" name="Freeform 12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84" name="Oval 12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5" name="Oval 12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6" name="Oval 12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7" name="Oval 12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8" name="Oval 12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80" name="Text Box 126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0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s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65278" name="Rectangle 127"/>
            <p:cNvSpPr>
              <a:spLocks noChangeArrowheads="1"/>
            </p:cNvSpPr>
            <p:nvPr/>
          </p:nvSpPr>
          <p:spPr bwMode="auto">
            <a:xfrm>
              <a:off x="3564" y="816"/>
              <a:ext cx="7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s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  <a:r>
                <a:rPr lang="en-US" altLang="en-US" i="0">
                  <a:solidFill>
                    <a:srgbClr val="FF99FF"/>
                  </a:solidFill>
                </a:rPr>
                <a:t>+ </a:t>
              </a:r>
              <a:r>
                <a:rPr lang="en-US" altLang="en-US" i="0"/>
                <a:t>3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grpSp>
        <p:nvGrpSpPr>
          <p:cNvPr id="29" name="Group 128"/>
          <p:cNvGrpSpPr>
            <a:grpSpLocks/>
          </p:cNvGrpSpPr>
          <p:nvPr/>
        </p:nvGrpSpPr>
        <p:grpSpPr bwMode="auto">
          <a:xfrm>
            <a:off x="600075" y="4267200"/>
            <a:ext cx="4057650" cy="2060575"/>
            <a:chOff x="378" y="2688"/>
            <a:chExt cx="2556" cy="1298"/>
          </a:xfrm>
        </p:grpSpPr>
        <p:grpSp>
          <p:nvGrpSpPr>
            <p:cNvPr id="265241" name="Group 129"/>
            <p:cNvGrpSpPr>
              <a:grpSpLocks/>
            </p:cNvGrpSpPr>
            <p:nvPr/>
          </p:nvGrpSpPr>
          <p:grpSpPr bwMode="auto">
            <a:xfrm>
              <a:off x="2496" y="3360"/>
              <a:ext cx="438" cy="626"/>
              <a:chOff x="4512" y="2880"/>
              <a:chExt cx="438" cy="626"/>
            </a:xfrm>
          </p:grpSpPr>
          <p:grpSp>
            <p:nvGrpSpPr>
              <p:cNvPr id="265260" name="Group 130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62" name="Group 131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270" name="Freeform 132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1" name="Freeform 133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2" name="Freeform 134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3" name="Freeform 135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4" name="Freeform 136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5" name="Freeform 137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63" name="Freeform 138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64" name="Freeform 139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65" name="Oval 140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6" name="Oval 141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7" name="Oval 142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8" name="Oval 143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9" name="Oval 144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61" name="Text Box 145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65242" name="Group 146"/>
            <p:cNvGrpSpPr>
              <a:grpSpLocks/>
            </p:cNvGrpSpPr>
            <p:nvPr/>
          </p:nvGrpSpPr>
          <p:grpSpPr bwMode="auto">
            <a:xfrm>
              <a:off x="378" y="3264"/>
              <a:ext cx="438" cy="626"/>
              <a:chOff x="4512" y="2880"/>
              <a:chExt cx="438" cy="626"/>
            </a:xfrm>
          </p:grpSpPr>
          <p:grpSp>
            <p:nvGrpSpPr>
              <p:cNvPr id="265244" name="Group 147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46" name="Group 14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254" name="Freeform 14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5" name="Freeform 15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6" name="Freeform 15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7" name="Freeform 15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8" name="Freeform 15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9" name="Freeform 15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47" name="Freeform 15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48" name="Freeform 15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49" name="Oval 15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0" name="Oval 15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1" name="Oval 15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2" name="Oval 16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3" name="Oval 16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45" name="Text Box 162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65243" name="Text Box 163"/>
            <p:cNvSpPr txBox="1">
              <a:spLocks noChangeArrowheads="1"/>
            </p:cNvSpPr>
            <p:nvPr/>
          </p:nvSpPr>
          <p:spPr bwMode="auto">
            <a:xfrm>
              <a:off x="912" y="2688"/>
              <a:ext cx="11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0+0+ </a:t>
              </a:r>
              <a:r>
                <a:rPr lang="en-US" altLang="en-US" i="0"/>
                <a:t>3</a:t>
              </a:r>
              <a:r>
                <a:rPr lang="en-US" altLang="en-US" i="0">
                  <a:solidFill>
                    <a:srgbClr val="FF99FF"/>
                  </a:solidFill>
                </a:rPr>
                <a:t> =3</a:t>
              </a:r>
            </a:p>
          </p:txBody>
        </p:sp>
      </p:grpSp>
      <p:sp>
        <p:nvSpPr>
          <p:cNvPr id="265239" name="Text Box 164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sp>
        <p:nvSpPr>
          <p:cNvPr id="265240" name="Rectangle 164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624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87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6624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628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633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629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633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629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633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629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632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629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632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629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632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629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632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629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632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629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631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629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631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1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629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631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1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630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631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1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630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45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6283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4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5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6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7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8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461375" cy="4999037"/>
            <a:chOff x="46" y="1075"/>
            <a:chExt cx="5330" cy="3149"/>
          </a:xfrm>
        </p:grpSpPr>
        <p:sp>
          <p:nvSpPr>
            <p:cNvPr id="266248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49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6250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6269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6277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78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79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80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81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82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6270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71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72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3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4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5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6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6251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8</a:t>
              </a:r>
            </a:p>
          </p:txBody>
        </p:sp>
        <p:grpSp>
          <p:nvGrpSpPr>
            <p:cNvPr id="266252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66255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6263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4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5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6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7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8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6256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57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58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59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60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61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62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6253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9</a:t>
              </a:r>
            </a:p>
          </p:txBody>
        </p:sp>
        <p:sp>
          <p:nvSpPr>
            <p:cNvPr id="266254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66247" name="Rectangle 95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726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374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of nodes</a:t>
            </a:r>
          </a:p>
        </p:txBody>
      </p:sp>
      <p:grpSp>
        <p:nvGrpSpPr>
          <p:cNvPr id="26726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7313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7359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60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7314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7357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8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7315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7355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6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7316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7353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4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7317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7351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2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7318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7349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0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7319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7347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8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7320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7345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6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7321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7343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4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7322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7341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2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7323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7339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0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7324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7337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38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7325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6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7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8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9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0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1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2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3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4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5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6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7269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0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1" name="Text Box 55"/>
          <p:cNvSpPr txBox="1">
            <a:spLocks noChangeArrowheads="1"/>
          </p:cNvSpPr>
          <p:nvPr/>
        </p:nvSpPr>
        <p:spPr bwMode="auto">
          <a:xfrm>
            <a:off x="1219200" y="1466850"/>
            <a:ext cx="79517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max( max on left, max on right, value at root)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max( </a:t>
            </a:r>
            <a:r>
              <a:rPr lang="en-US" altLang="en-US" i="0">
                <a:solidFill>
                  <a:srgbClr val="FF99FF"/>
                </a:solidFill>
              </a:rPr>
              <a:t>8</a:t>
            </a:r>
            <a:r>
              <a:rPr lang="en-US" altLang="en-US" i="0"/>
              <a:t>, </a:t>
            </a:r>
            <a:r>
              <a:rPr lang="en-US" altLang="en-US" i="0">
                <a:solidFill>
                  <a:srgbClr val="FF99FF"/>
                </a:solidFill>
              </a:rPr>
              <a:t>9</a:t>
            </a:r>
            <a:r>
              <a:rPr lang="en-US" altLang="en-US" i="0"/>
              <a:t>, 3) = </a:t>
            </a:r>
            <a:r>
              <a:rPr lang="en-US" altLang="en-US" i="0">
                <a:solidFill>
                  <a:srgbClr val="FF99FF"/>
                </a:solidFill>
              </a:rPr>
              <a:t>9</a:t>
            </a:r>
          </a:p>
        </p:txBody>
      </p:sp>
      <p:grpSp>
        <p:nvGrpSpPr>
          <p:cNvPr id="267272" name="Group 56"/>
          <p:cNvGrpSpPr>
            <a:grpSpLocks/>
          </p:cNvGrpSpPr>
          <p:nvPr/>
        </p:nvGrpSpPr>
        <p:grpSpPr bwMode="auto">
          <a:xfrm>
            <a:off x="1219200" y="3276600"/>
            <a:ext cx="904875" cy="993775"/>
            <a:chOff x="768" y="2064"/>
            <a:chExt cx="570" cy="626"/>
          </a:xfrm>
        </p:grpSpPr>
        <p:grpSp>
          <p:nvGrpSpPr>
            <p:cNvPr id="267297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7299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7307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08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09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10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11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12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7300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1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2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3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4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5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6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7298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8</a:t>
              </a:r>
            </a:p>
          </p:txBody>
        </p:sp>
      </p:grpSp>
      <p:grpSp>
        <p:nvGrpSpPr>
          <p:cNvPr id="267273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67283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67291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2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3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4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5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6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7284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5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6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87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88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89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90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67274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9</a:t>
            </a:r>
          </a:p>
        </p:txBody>
      </p:sp>
      <p:grpSp>
        <p:nvGrpSpPr>
          <p:cNvPr id="267275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7277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8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9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0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1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2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7276" name="Rectangle 95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8291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6829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831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836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6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831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835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831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835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831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835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831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835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831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835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832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834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832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834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832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834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832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834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832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834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832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833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3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832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8293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87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2447925" y="4568825"/>
            <a:ext cx="1644650" cy="1527175"/>
            <a:chOff x="2064" y="2878"/>
            <a:chExt cx="1036" cy="962"/>
          </a:xfrm>
        </p:grpSpPr>
        <p:sp>
          <p:nvSpPr>
            <p:cNvPr id="268296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8297" name="Group 56"/>
            <p:cNvGrpSpPr>
              <a:grpSpLocks/>
            </p:cNvGrpSpPr>
            <p:nvPr/>
          </p:nvGrpSpPr>
          <p:grpSpPr bwMode="auto">
            <a:xfrm>
              <a:off x="2544" y="2878"/>
              <a:ext cx="556" cy="626"/>
              <a:chOff x="768" y="2064"/>
              <a:chExt cx="556" cy="626"/>
            </a:xfrm>
          </p:grpSpPr>
          <p:grpSp>
            <p:nvGrpSpPr>
              <p:cNvPr id="268298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68300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8308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09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0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1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2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3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8301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02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0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6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7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8299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?</a:t>
                </a:r>
              </a:p>
            </p:txBody>
          </p:sp>
        </p:grpSp>
      </p:grpSp>
      <p:sp>
        <p:nvSpPr>
          <p:cNvPr id="268295" name="Rectangle 72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Text Box 2"/>
          <p:cNvSpPr txBox="1">
            <a:spLocks noChangeArrowheads="1"/>
          </p:cNvSpPr>
          <p:nvPr/>
        </p:nvSpPr>
        <p:spPr bwMode="auto">
          <a:xfrm>
            <a:off x="1812925" y="1725613"/>
            <a:ext cx="2317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3+4+2+8+…</a:t>
            </a:r>
          </a:p>
        </p:txBody>
      </p:sp>
      <p:sp>
        <p:nvSpPr>
          <p:cNvPr id="269315" name="Line 3"/>
          <p:cNvSpPr>
            <a:spLocks noChangeShapeType="1"/>
          </p:cNvSpPr>
          <p:nvPr/>
        </p:nvSpPr>
        <p:spPr bwMode="auto">
          <a:xfrm>
            <a:off x="3657600" y="2239963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6" name="Text Box 4"/>
          <p:cNvSpPr txBox="1">
            <a:spLocks noChangeArrowheads="1"/>
          </p:cNvSpPr>
          <p:nvPr/>
        </p:nvSpPr>
        <p:spPr bwMode="auto">
          <a:xfrm>
            <a:off x="3803650" y="2239963"/>
            <a:ext cx="2825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so far is 17</a:t>
            </a:r>
          </a:p>
        </p:txBody>
      </p:sp>
      <p:sp>
        <p:nvSpPr>
          <p:cNvPr id="269317" name="Line 5"/>
          <p:cNvSpPr>
            <a:spLocks noChangeShapeType="1"/>
          </p:cNvSpPr>
          <p:nvPr/>
        </p:nvSpPr>
        <p:spPr bwMode="auto">
          <a:xfrm>
            <a:off x="1828800" y="2925763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8" name="Text Box 6"/>
          <p:cNvSpPr txBox="1">
            <a:spLocks noChangeArrowheads="1"/>
          </p:cNvSpPr>
          <p:nvPr/>
        </p:nvSpPr>
        <p:spPr bwMode="auto">
          <a:xfrm>
            <a:off x="1965325" y="2925763"/>
            <a:ext cx="2317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so far is</a:t>
            </a:r>
          </a:p>
        </p:txBody>
      </p:sp>
      <p:sp>
        <p:nvSpPr>
          <p:cNvPr id="285703" name="Text Box 7"/>
          <p:cNvSpPr txBox="1">
            <a:spLocks noChangeArrowheads="1"/>
          </p:cNvSpPr>
          <p:nvPr/>
        </p:nvSpPr>
        <p:spPr bwMode="auto">
          <a:xfrm>
            <a:off x="4337050" y="29257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0</a:t>
            </a:r>
          </a:p>
        </p:txBody>
      </p:sp>
      <p:sp>
        <p:nvSpPr>
          <p:cNvPr id="269320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5705" name="Text Box 9"/>
          <p:cNvSpPr txBox="1">
            <a:spLocks noChangeArrowheads="1"/>
          </p:cNvSpPr>
          <p:nvPr/>
        </p:nvSpPr>
        <p:spPr bwMode="auto">
          <a:xfrm>
            <a:off x="2193925" y="3829050"/>
            <a:ext cx="59690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NewSum = OldSum + nextElement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0       +         3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 3      </a:t>
            </a:r>
          </a:p>
        </p:txBody>
      </p:sp>
      <p:sp>
        <p:nvSpPr>
          <p:cNvPr id="269322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703" grpId="0" autoUpdateAnimBg="0"/>
      <p:bldP spid="285705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Text Box 2"/>
          <p:cNvSpPr txBox="1">
            <a:spLocks noChangeArrowheads="1"/>
          </p:cNvSpPr>
          <p:nvPr/>
        </p:nvSpPr>
        <p:spPr bwMode="auto">
          <a:xfrm>
            <a:off x="1827213" y="1739900"/>
            <a:ext cx="2216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3*4*2*3*…</a:t>
            </a:r>
          </a:p>
        </p:txBody>
      </p:sp>
      <p:sp>
        <p:nvSpPr>
          <p:cNvPr id="270339" name="Line 3"/>
          <p:cNvSpPr>
            <a:spLocks noChangeShapeType="1"/>
          </p:cNvSpPr>
          <p:nvPr/>
        </p:nvSpPr>
        <p:spPr bwMode="auto">
          <a:xfrm>
            <a:off x="3671888" y="22542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0" name="Text Box 4"/>
          <p:cNvSpPr txBox="1">
            <a:spLocks noChangeArrowheads="1"/>
          </p:cNvSpPr>
          <p:nvPr/>
        </p:nvSpPr>
        <p:spPr bwMode="auto">
          <a:xfrm>
            <a:off x="3665538" y="2254250"/>
            <a:ext cx="3344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Product so far is 72</a:t>
            </a:r>
          </a:p>
        </p:txBody>
      </p:sp>
      <p:sp>
        <p:nvSpPr>
          <p:cNvPr id="270341" name="Line 5"/>
          <p:cNvSpPr>
            <a:spLocks noChangeShapeType="1"/>
          </p:cNvSpPr>
          <p:nvPr/>
        </p:nvSpPr>
        <p:spPr bwMode="auto">
          <a:xfrm>
            <a:off x="1843088" y="29400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2" name="Text Box 6"/>
          <p:cNvSpPr txBox="1">
            <a:spLocks noChangeArrowheads="1"/>
          </p:cNvSpPr>
          <p:nvPr/>
        </p:nvSpPr>
        <p:spPr bwMode="auto">
          <a:xfrm>
            <a:off x="1963738" y="2970213"/>
            <a:ext cx="28368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Product so far is</a:t>
            </a:r>
          </a:p>
        </p:txBody>
      </p:sp>
      <p:sp>
        <p:nvSpPr>
          <p:cNvPr id="286727" name="Text Box 7"/>
          <p:cNvSpPr txBox="1">
            <a:spLocks noChangeArrowheads="1"/>
          </p:cNvSpPr>
          <p:nvPr/>
        </p:nvSpPr>
        <p:spPr bwMode="auto">
          <a:xfrm>
            <a:off x="4808538" y="297021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</a:p>
        </p:txBody>
      </p:sp>
      <p:sp>
        <p:nvSpPr>
          <p:cNvPr id="270344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6729" name="Text Box 9"/>
          <p:cNvSpPr txBox="1">
            <a:spLocks noChangeArrowheads="1"/>
          </p:cNvSpPr>
          <p:nvPr/>
        </p:nvSpPr>
        <p:spPr bwMode="auto">
          <a:xfrm>
            <a:off x="2193925" y="3827463"/>
            <a:ext cx="602297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NewProd = OldProd × nextElement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1        ×         3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  3      </a:t>
            </a:r>
          </a:p>
        </p:txBody>
      </p:sp>
      <p:sp>
        <p:nvSpPr>
          <p:cNvPr id="270346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27" grpId="0" autoUpdateAnimBg="0"/>
      <p:bldP spid="286729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Text Box 2"/>
          <p:cNvSpPr txBox="1">
            <a:spLocks noChangeArrowheads="1"/>
          </p:cNvSpPr>
          <p:nvPr/>
        </p:nvSpPr>
        <p:spPr bwMode="auto">
          <a:xfrm>
            <a:off x="1827213" y="1787525"/>
            <a:ext cx="4703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True and True and False and …</a:t>
            </a:r>
          </a:p>
        </p:txBody>
      </p:sp>
      <p:sp>
        <p:nvSpPr>
          <p:cNvPr id="271363" name="Line 3"/>
          <p:cNvSpPr>
            <a:spLocks noChangeShapeType="1"/>
          </p:cNvSpPr>
          <p:nvPr/>
        </p:nvSpPr>
        <p:spPr bwMode="auto">
          <a:xfrm>
            <a:off x="4025900" y="22542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4" name="Text Box 4"/>
          <p:cNvSpPr txBox="1">
            <a:spLocks noChangeArrowheads="1"/>
          </p:cNvSpPr>
          <p:nvPr/>
        </p:nvSpPr>
        <p:spPr bwMode="auto">
          <a:xfrm>
            <a:off x="4087813" y="2254250"/>
            <a:ext cx="429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Conclusion so far is True</a:t>
            </a:r>
          </a:p>
        </p:txBody>
      </p:sp>
      <p:sp>
        <p:nvSpPr>
          <p:cNvPr id="271365" name="Line 5"/>
          <p:cNvSpPr>
            <a:spLocks noChangeShapeType="1"/>
          </p:cNvSpPr>
          <p:nvPr/>
        </p:nvSpPr>
        <p:spPr bwMode="auto">
          <a:xfrm>
            <a:off x="1843088" y="29400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6" name="Text Box 6"/>
          <p:cNvSpPr txBox="1">
            <a:spLocks noChangeArrowheads="1"/>
          </p:cNvSpPr>
          <p:nvPr/>
        </p:nvSpPr>
        <p:spPr bwMode="auto">
          <a:xfrm>
            <a:off x="1963738" y="3017838"/>
            <a:ext cx="3016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Conclusion so far is</a:t>
            </a:r>
          </a:p>
        </p:txBody>
      </p:sp>
      <p:sp>
        <p:nvSpPr>
          <p:cNvPr id="577543" name="Text Box 7"/>
          <p:cNvSpPr txBox="1">
            <a:spLocks noChangeArrowheads="1"/>
          </p:cNvSpPr>
          <p:nvPr/>
        </p:nvSpPr>
        <p:spPr bwMode="auto">
          <a:xfrm>
            <a:off x="5240338" y="3017838"/>
            <a:ext cx="8556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True</a:t>
            </a:r>
          </a:p>
        </p:txBody>
      </p:sp>
      <p:sp>
        <p:nvSpPr>
          <p:cNvPr id="271368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577545" name="Text Box 9"/>
          <p:cNvSpPr txBox="1">
            <a:spLocks noChangeArrowheads="1"/>
          </p:cNvSpPr>
          <p:nvPr/>
        </p:nvSpPr>
        <p:spPr bwMode="auto">
          <a:xfrm>
            <a:off x="2193925" y="3829050"/>
            <a:ext cx="637222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NewProd = OldProd and nextElement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True  and  True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True      </a:t>
            </a:r>
          </a:p>
        </p:txBody>
      </p:sp>
      <p:sp>
        <p:nvSpPr>
          <p:cNvPr id="271370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775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775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77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77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7543" grpId="0" autoUpdateAnimBg="0"/>
      <p:bldP spid="577545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Text Box 2"/>
          <p:cNvSpPr txBox="1">
            <a:spLocks noChangeArrowheads="1"/>
          </p:cNvSpPr>
          <p:nvPr/>
        </p:nvSpPr>
        <p:spPr bwMode="auto">
          <a:xfrm>
            <a:off x="1827213" y="1739900"/>
            <a:ext cx="26908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Max(3,4,2,3,…</a:t>
            </a:r>
          </a:p>
        </p:txBody>
      </p:sp>
      <p:sp>
        <p:nvSpPr>
          <p:cNvPr id="272387" name="Line 3"/>
          <p:cNvSpPr>
            <a:spLocks noChangeShapeType="1"/>
          </p:cNvSpPr>
          <p:nvPr/>
        </p:nvSpPr>
        <p:spPr bwMode="auto">
          <a:xfrm>
            <a:off x="4114800" y="22542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2388" name="Text Box 4"/>
          <p:cNvSpPr txBox="1">
            <a:spLocks noChangeArrowheads="1"/>
          </p:cNvSpPr>
          <p:nvPr/>
        </p:nvSpPr>
        <p:spPr bwMode="auto">
          <a:xfrm>
            <a:off x="4176713" y="2254250"/>
            <a:ext cx="26241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so far is 4</a:t>
            </a:r>
          </a:p>
        </p:txBody>
      </p:sp>
      <p:sp>
        <p:nvSpPr>
          <p:cNvPr id="272389" name="Line 5"/>
          <p:cNvSpPr>
            <a:spLocks noChangeShapeType="1"/>
          </p:cNvSpPr>
          <p:nvPr/>
        </p:nvSpPr>
        <p:spPr bwMode="auto">
          <a:xfrm>
            <a:off x="1843088" y="29400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2390" name="Text Box 6"/>
          <p:cNvSpPr txBox="1">
            <a:spLocks noChangeArrowheads="1"/>
          </p:cNvSpPr>
          <p:nvPr/>
        </p:nvSpPr>
        <p:spPr bwMode="auto">
          <a:xfrm>
            <a:off x="1963738" y="2970213"/>
            <a:ext cx="23193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so far is</a:t>
            </a:r>
          </a:p>
        </p:txBody>
      </p:sp>
      <p:sp>
        <p:nvSpPr>
          <p:cNvPr id="287751" name="Text Box 7"/>
          <p:cNvSpPr txBox="1">
            <a:spLocks noChangeArrowheads="1"/>
          </p:cNvSpPr>
          <p:nvPr/>
        </p:nvSpPr>
        <p:spPr bwMode="auto">
          <a:xfrm>
            <a:off x="4267200" y="2879725"/>
            <a:ext cx="7159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-</a:t>
            </a:r>
            <a:r>
              <a:rPr lang="en-US" altLang="en-US" sz="4000" i="0">
                <a:latin typeface="Symbol" pitchFamily="18" charset="2"/>
              </a:rPr>
              <a:t>¥</a:t>
            </a:r>
          </a:p>
        </p:txBody>
      </p:sp>
      <p:sp>
        <p:nvSpPr>
          <p:cNvPr id="272392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7753" name="Text Box 9"/>
          <p:cNvSpPr txBox="1">
            <a:spLocks noChangeArrowheads="1"/>
          </p:cNvSpPr>
          <p:nvPr/>
        </p:nvSpPr>
        <p:spPr bwMode="auto">
          <a:xfrm>
            <a:off x="2193925" y="3829050"/>
            <a:ext cx="6815138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NewMax = max(OldMax, next Element)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max(    -</a:t>
            </a:r>
            <a:r>
              <a:rPr lang="en-US" altLang="en-US" i="0">
                <a:latin typeface="Symbol" pitchFamily="18" charset="2"/>
              </a:rPr>
              <a:t>¥</a:t>
            </a:r>
            <a:r>
              <a:rPr lang="en-US" altLang="en-US" i="0"/>
              <a:t>     ,         3          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        3      </a:t>
            </a:r>
          </a:p>
        </p:txBody>
      </p:sp>
      <p:sp>
        <p:nvSpPr>
          <p:cNvPr id="272394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77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77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77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77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7751" grpId="0" autoUpdateAnimBg="0"/>
      <p:bldP spid="287753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54" name="Group 3"/>
          <p:cNvGrpSpPr>
            <a:grpSpLocks/>
          </p:cNvGrpSpPr>
          <p:nvPr/>
        </p:nvGrpSpPr>
        <p:grpSpPr bwMode="auto">
          <a:xfrm flipH="1">
            <a:off x="80963" y="2006600"/>
            <a:ext cx="866775" cy="2438400"/>
            <a:chOff x="2308" y="1513"/>
            <a:chExt cx="1162" cy="2570"/>
          </a:xfrm>
        </p:grpSpPr>
        <p:grpSp>
          <p:nvGrpSpPr>
            <p:cNvPr id="23585" name="Group 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3593" name="Freeform 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4" name="Freeform 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5" name="Freeform 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6" name="Freeform 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7" name="Freeform 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8" name="Freeform 1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586" name="Freeform 1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7" name="Freeform 1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8" name="Oval 1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3589" name="Oval 1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3590" name="Oval 1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3591" name="Oval 1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3592" name="Oval 1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8" name="Rectangle 2"/>
          <p:cNvSpPr txBox="1">
            <a:spLocks noChangeArrowheads="1"/>
          </p:cNvSpPr>
          <p:nvPr/>
        </p:nvSpPr>
        <p:spPr>
          <a:xfrm>
            <a:off x="152400" y="625475"/>
            <a:ext cx="8991600" cy="1524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altLang="en-US" sz="3600" i="0" kern="0" dirty="0"/>
              <a:t>Grade School Addition: </a:t>
            </a:r>
            <a:r>
              <a:rPr lang="en-US" altLang="en-US" sz="3600" i="0" kern="0" dirty="0">
                <a:solidFill>
                  <a:schemeClr val="accent1"/>
                </a:solidFill>
              </a:rPr>
              <a:t>Linear</a:t>
            </a:r>
            <a:r>
              <a:rPr lang="en-US" altLang="en-US" sz="3600" i="0" kern="0" dirty="0"/>
              <a:t> time</a:t>
            </a:r>
            <a:br>
              <a:rPr lang="en-US" altLang="en-US" sz="3600" i="0" kern="0" dirty="0"/>
            </a:br>
            <a:r>
              <a:rPr lang="en-US" altLang="en-US" sz="3600" i="0" kern="0" dirty="0"/>
              <a:t>Grade School Multiplication: </a:t>
            </a:r>
            <a:r>
              <a:rPr lang="en-US" altLang="en-US" sz="3600" i="0" kern="0" dirty="0">
                <a:solidFill>
                  <a:schemeClr val="accent2"/>
                </a:solidFill>
              </a:rPr>
              <a:t>Quadratic</a:t>
            </a:r>
            <a:r>
              <a:rPr lang="en-US" altLang="en-US" sz="3600" i="0" kern="0" dirty="0"/>
              <a:t> time</a:t>
            </a: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1447800" y="1998663"/>
            <a:ext cx="7696200" cy="3276600"/>
            <a:chOff x="1447801" y="1285875"/>
            <a:chExt cx="7696197" cy="3276799"/>
          </a:xfrm>
        </p:grpSpPr>
        <p:sp>
          <p:nvSpPr>
            <p:cNvPr id="28" name="AutoShape 2"/>
            <p:cNvSpPr>
              <a:spLocks noChangeArrowheads="1"/>
            </p:cNvSpPr>
            <p:nvPr/>
          </p:nvSpPr>
          <p:spPr bwMode="auto">
            <a:xfrm>
              <a:off x="1447801" y="2286061"/>
              <a:ext cx="5943598" cy="2276613"/>
            </a:xfrm>
            <a:prstGeom prst="wedgeRoundRectCallout">
              <a:avLst>
                <a:gd name="adj1" fmla="val 59324"/>
                <a:gd name="adj2" fmla="val -50113"/>
                <a:gd name="adj3" fmla="val 16667"/>
              </a:avLst>
            </a:prstGeom>
            <a:solidFill>
              <a:srgbClr val="996600"/>
            </a:solidFill>
            <a:ln w="95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b="1" dirty="0"/>
                <a:t>Don’t jump to conclusions!</a:t>
              </a:r>
              <a:br>
                <a:rPr lang="en-US" altLang="en-US" sz="2400" dirty="0"/>
              </a:br>
              <a:r>
                <a:rPr lang="en-US" altLang="en-US" sz="2400" i="0" dirty="0"/>
                <a:t>We compared two algorithms.</a:t>
              </a:r>
            </a:p>
            <a:p>
              <a:pPr algn="ctr">
                <a:spcBef>
                  <a:spcPct val="0"/>
                </a:spcBef>
                <a:buFontTx/>
                <a:buNone/>
                <a:defRPr/>
              </a:pPr>
              <a:endParaRPr lang="en-US" altLang="en-US" sz="1050" i="0" dirty="0"/>
            </a:p>
            <a:p>
              <a:pPr algn="ctr"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400" i="0" dirty="0"/>
                <a:t>We did not prove that </a:t>
              </a:r>
              <a:br>
                <a:rPr lang="en-US" altLang="en-US" sz="2400" i="0" dirty="0"/>
              </a:br>
              <a:r>
                <a:rPr lang="en-US" altLang="en-US" sz="2400" b="1" dirty="0"/>
                <a:t>no possible multiplication algorithm</a:t>
              </a:r>
              <a:r>
                <a:rPr lang="en-US" altLang="en-US" sz="2400" i="0" dirty="0"/>
                <a:t> </a:t>
              </a:r>
              <a:br>
                <a:rPr lang="en-US" altLang="en-US" sz="2400" i="0" dirty="0"/>
              </a:br>
              <a:r>
                <a:rPr lang="en-US" altLang="en-US" sz="2400" i="0" dirty="0"/>
                <a:t>runs in linear time.</a:t>
              </a:r>
            </a:p>
          </p:txBody>
        </p:sp>
        <p:grpSp>
          <p:nvGrpSpPr>
            <p:cNvPr id="23561" name="Group 3"/>
            <p:cNvGrpSpPr>
              <a:grpSpLocks/>
            </p:cNvGrpSpPr>
            <p:nvPr/>
          </p:nvGrpSpPr>
          <p:grpSpPr bwMode="auto">
            <a:xfrm flipH="1">
              <a:off x="8077200" y="1285875"/>
              <a:ext cx="1066798" cy="2295525"/>
              <a:chOff x="864" y="465"/>
              <a:chExt cx="1046" cy="2358"/>
            </a:xfrm>
          </p:grpSpPr>
          <p:grpSp>
            <p:nvGrpSpPr>
              <p:cNvPr id="23562" name="Group 4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23565" name="Group 5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23567" name="Group 6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23574" name="Freeform 7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3575" name="Freeform 8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3576" name="Freeform 9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3577" name="Freeform 10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3578" name="Freeform 11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3579" name="Freeform 12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23580" name="Group 13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23581" name="Freeform 1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23582" name="Freeform 1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23583" name="Freeform 1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23584" name="Freeform 1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23568" name="Group 18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23572" name="Oval 1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23573" name="Oval 2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23569" name="Group 21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23570" name="Oval 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23571" name="Oval 2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23566" name="Oval 24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3563" name="Freeform 25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4" name="Freeform 26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3557" name="AutoShape 2"/>
          <p:cNvSpPr>
            <a:spLocks noChangeArrowheads="1"/>
          </p:cNvSpPr>
          <p:nvPr/>
        </p:nvSpPr>
        <p:spPr bwMode="auto">
          <a:xfrm>
            <a:off x="1212850" y="1855788"/>
            <a:ext cx="6386513" cy="987425"/>
          </a:xfrm>
          <a:prstGeom prst="wedgeRoundRectCallout">
            <a:avLst>
              <a:gd name="adj1" fmla="val -55870"/>
              <a:gd name="adj2" fmla="val -7056"/>
              <a:gd name="adj3" fmla="val 16667"/>
            </a:avLst>
          </a:pr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Neat! We have demonstrated that as things scale multiplication is a harder problem than addition.</a:t>
            </a:r>
            <a:br>
              <a:rPr lang="en-US" altLang="en-US" sz="2400" i="0"/>
            </a:br>
            <a:endParaRPr lang="en-US" altLang="en-US" sz="2400" i="0"/>
          </a:p>
        </p:txBody>
      </p:sp>
      <p:sp>
        <p:nvSpPr>
          <p:cNvPr id="55" name="AutoShape 3"/>
          <p:cNvSpPr>
            <a:spLocks noChangeArrowheads="1"/>
          </p:cNvSpPr>
          <p:nvPr/>
        </p:nvSpPr>
        <p:spPr bwMode="auto">
          <a:xfrm>
            <a:off x="1524000" y="5384800"/>
            <a:ext cx="5715000" cy="939800"/>
          </a:xfrm>
          <a:prstGeom prst="wedgeRoundRectCallout">
            <a:avLst>
              <a:gd name="adj1" fmla="val -62718"/>
              <a:gd name="adj2" fmla="val -52542"/>
              <a:gd name="adj3" fmla="val 16667"/>
            </a:avLst>
          </a:pr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Is there a clever algorithm to multiply two numbers in less than quadratic time?</a:t>
            </a:r>
          </a:p>
        </p:txBody>
      </p:sp>
      <p:sp>
        <p:nvSpPr>
          <p:cNvPr id="46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73411" name="Picture 7" descr="02-223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905000"/>
            <a:ext cx="8763000" cy="359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3412" name="Rectangle 3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4435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63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height of tree = </a:t>
            </a:r>
            <a:r>
              <a:rPr lang="en-US" altLang="en-US" i="0" dirty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74436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448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452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448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452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448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452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448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452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448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451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448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451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448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451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448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451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448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451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449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450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449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450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0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449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450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0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449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437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74475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6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7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8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9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0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461375" cy="4999037"/>
            <a:chOff x="46" y="1075"/>
            <a:chExt cx="5330" cy="3149"/>
          </a:xfrm>
        </p:grpSpPr>
        <p:sp>
          <p:nvSpPr>
            <p:cNvPr id="274440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41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4442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74461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69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0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1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2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3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4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62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3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4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5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6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7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8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74443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  <p:grpSp>
          <p:nvGrpSpPr>
            <p:cNvPr id="274444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74447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55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6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7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8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9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60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48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49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50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1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2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3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4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74445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4</a:t>
              </a:r>
            </a:p>
          </p:txBody>
        </p:sp>
        <p:sp>
          <p:nvSpPr>
            <p:cNvPr id="274446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74439" name="Rectangle 95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5459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352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height </a:t>
            </a:r>
            <a:r>
              <a:rPr lang="en-US" altLang="en-US" i="0" dirty="0"/>
              <a:t>of tree</a:t>
            </a:r>
          </a:p>
        </p:txBody>
      </p:sp>
      <p:grpSp>
        <p:nvGrpSpPr>
          <p:cNvPr id="275460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5505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5551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52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5506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5549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50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5507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5547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8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5508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5545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6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5509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5543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4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5510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5541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2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5511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5539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0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5512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5537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8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5513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5535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6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5514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5533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4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5515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5531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2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5516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5529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0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5517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8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9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0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1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2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3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4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5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6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7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8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5461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62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63" name="Text Box 55"/>
          <p:cNvSpPr txBox="1">
            <a:spLocks noChangeArrowheads="1"/>
          </p:cNvSpPr>
          <p:nvPr/>
        </p:nvSpPr>
        <p:spPr bwMode="auto">
          <a:xfrm>
            <a:off x="1584325" y="1466850"/>
            <a:ext cx="67119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</a:t>
            </a:r>
            <a:r>
              <a:rPr lang="en-US" altLang="en-US" i="0"/>
              <a:t>max(height </a:t>
            </a:r>
            <a:r>
              <a:rPr lang="en-US" altLang="en-US" i="0" dirty="0"/>
              <a:t>of </a:t>
            </a:r>
            <a:r>
              <a:rPr lang="en-US" altLang="en-US" i="0" err="1"/>
              <a:t>left</a:t>
            </a:r>
            <a:r>
              <a:rPr lang="en-US" altLang="en-US" i="0"/>
              <a:t>,height </a:t>
            </a:r>
            <a:r>
              <a:rPr lang="en-US" altLang="en-US" i="0" dirty="0"/>
              <a:t>on right)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max(</a:t>
            </a:r>
            <a:r>
              <a:rPr lang="en-US" altLang="en-US" i="0" dirty="0">
                <a:solidFill>
                  <a:srgbClr val="FF99FF"/>
                </a:solidFill>
              </a:rPr>
              <a:t>3</a:t>
            </a:r>
            <a:r>
              <a:rPr lang="en-US" altLang="en-US" i="0" dirty="0"/>
              <a:t>,</a:t>
            </a:r>
            <a:r>
              <a:rPr lang="en-US" altLang="en-US" i="0" dirty="0">
                <a:solidFill>
                  <a:srgbClr val="FF99FF"/>
                </a:solidFill>
              </a:rPr>
              <a:t>4)</a:t>
            </a:r>
            <a:r>
              <a:rPr lang="en-US" altLang="en-US" i="0" dirty="0"/>
              <a:t> + 1 = </a:t>
            </a:r>
            <a:r>
              <a:rPr lang="en-US" altLang="en-US" i="0" dirty="0">
                <a:solidFill>
                  <a:srgbClr val="FF99FF"/>
                </a:solidFill>
              </a:rPr>
              <a:t>5</a:t>
            </a:r>
          </a:p>
        </p:txBody>
      </p:sp>
      <p:grpSp>
        <p:nvGrpSpPr>
          <p:cNvPr id="275464" name="Group 56"/>
          <p:cNvGrpSpPr>
            <a:grpSpLocks/>
          </p:cNvGrpSpPr>
          <p:nvPr/>
        </p:nvGrpSpPr>
        <p:grpSpPr bwMode="auto">
          <a:xfrm>
            <a:off x="1219200" y="3276600"/>
            <a:ext cx="904875" cy="993775"/>
            <a:chOff x="768" y="2064"/>
            <a:chExt cx="570" cy="626"/>
          </a:xfrm>
        </p:grpSpPr>
        <p:grpSp>
          <p:nvGrpSpPr>
            <p:cNvPr id="275489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75491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5499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0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1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2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3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4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5492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3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4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5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6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7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8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75490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</p:grpSp>
      <p:grpSp>
        <p:nvGrpSpPr>
          <p:cNvPr id="275465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75475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75483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4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5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6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7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8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5476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7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8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79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80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81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82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75466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4</a:t>
            </a:r>
          </a:p>
        </p:txBody>
      </p:sp>
      <p:grpSp>
        <p:nvGrpSpPr>
          <p:cNvPr id="275467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75469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0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1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2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3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4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5468" name="Rectangle 95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6483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7648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6506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6552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53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6507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6550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51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6508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6548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9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6509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6546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7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6510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6544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5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6511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6542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3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6512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6540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1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6513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6538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9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6514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6536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7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6515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6534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5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6516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6532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3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6517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6530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1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6518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19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0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1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2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3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4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5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6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7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8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9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485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3510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height </a:t>
            </a:r>
            <a:r>
              <a:rPr lang="en-US" altLang="en-US" i="0" dirty="0"/>
              <a:t>of tree</a:t>
            </a:r>
          </a:p>
        </p:txBody>
      </p:sp>
      <p:grpSp>
        <p:nvGrpSpPr>
          <p:cNvPr id="276486" name="Group 54"/>
          <p:cNvGrpSpPr>
            <a:grpSpLocks/>
          </p:cNvGrpSpPr>
          <p:nvPr/>
        </p:nvGrpSpPr>
        <p:grpSpPr bwMode="auto">
          <a:xfrm>
            <a:off x="2447925" y="4568825"/>
            <a:ext cx="1644650" cy="1527175"/>
            <a:chOff x="2064" y="2878"/>
            <a:chExt cx="1036" cy="962"/>
          </a:xfrm>
        </p:grpSpPr>
        <p:sp>
          <p:nvSpPr>
            <p:cNvPr id="276488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489" name="Group 56"/>
            <p:cNvGrpSpPr>
              <a:grpSpLocks/>
            </p:cNvGrpSpPr>
            <p:nvPr/>
          </p:nvGrpSpPr>
          <p:grpSpPr bwMode="auto">
            <a:xfrm>
              <a:off x="2544" y="2878"/>
              <a:ext cx="556" cy="626"/>
              <a:chOff x="768" y="2064"/>
              <a:chExt cx="556" cy="626"/>
            </a:xfrm>
          </p:grpSpPr>
          <p:grpSp>
            <p:nvGrpSpPr>
              <p:cNvPr id="276490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76492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6500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1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2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3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4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5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6493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494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495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6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7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8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9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76491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?</a:t>
                </a:r>
              </a:p>
            </p:txBody>
          </p:sp>
        </p:grpSp>
      </p:grpSp>
      <p:sp>
        <p:nvSpPr>
          <p:cNvPr id="276487" name="Rectangle 72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77507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7548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7594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95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7549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7592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93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7550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7590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91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7551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7588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9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7552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7586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7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7553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7584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5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7554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7582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3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7555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7580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1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7556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7578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9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7557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7576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7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7558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7574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5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7559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7572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3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7560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1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2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3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4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5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6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7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8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9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0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1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7508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5320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height </a:t>
            </a:r>
            <a:r>
              <a:rPr lang="en-US" altLang="en-US" i="0" dirty="0"/>
              <a:t>of tree?</a:t>
            </a:r>
          </a:p>
        </p:txBody>
      </p:sp>
      <p:sp>
        <p:nvSpPr>
          <p:cNvPr id="277509" name="Freeform 55"/>
          <p:cNvSpPr>
            <a:spLocks/>
          </p:cNvSpPr>
          <p:nvPr/>
        </p:nvSpPr>
        <p:spPr bwMode="auto">
          <a:xfrm>
            <a:off x="100013" y="4371975"/>
            <a:ext cx="2630487" cy="1552575"/>
          </a:xfrm>
          <a:custGeom>
            <a:avLst/>
            <a:gdLst>
              <a:gd name="T0" fmla="*/ 2147483647 w 1657"/>
              <a:gd name="T1" fmla="*/ 0 h 978"/>
              <a:gd name="T2" fmla="*/ 0 w 1657"/>
              <a:gd name="T3" fmla="*/ 2147483647 h 978"/>
              <a:gd name="T4" fmla="*/ 2147483647 w 1657"/>
              <a:gd name="T5" fmla="*/ 2147483647 h 978"/>
              <a:gd name="T6" fmla="*/ 2147483647 w 1657"/>
              <a:gd name="T7" fmla="*/ 0 h 978"/>
              <a:gd name="T8" fmla="*/ 0 60000 65536"/>
              <a:gd name="T9" fmla="*/ 0 60000 65536"/>
              <a:gd name="T10" fmla="*/ 0 60000 65536"/>
              <a:gd name="T11" fmla="*/ 0 60000 65536"/>
              <a:gd name="T12" fmla="*/ 0 w 1657"/>
              <a:gd name="T13" fmla="*/ 0 h 978"/>
              <a:gd name="T14" fmla="*/ 1657 w 1657"/>
              <a:gd name="T15" fmla="*/ 978 h 97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57" h="978">
                <a:moveTo>
                  <a:pt x="915" y="0"/>
                </a:moveTo>
                <a:lnTo>
                  <a:pt x="0" y="947"/>
                </a:lnTo>
                <a:lnTo>
                  <a:pt x="1657" y="978"/>
                </a:lnTo>
                <a:lnTo>
                  <a:pt x="915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7510" name="Group 76"/>
          <p:cNvGrpSpPr>
            <a:grpSpLocks/>
          </p:cNvGrpSpPr>
          <p:nvPr/>
        </p:nvGrpSpPr>
        <p:grpSpPr bwMode="auto">
          <a:xfrm>
            <a:off x="1828800" y="1520825"/>
            <a:ext cx="381000" cy="993775"/>
            <a:chOff x="288" y="2256"/>
            <a:chExt cx="240" cy="626"/>
          </a:xfrm>
        </p:grpSpPr>
        <p:grpSp>
          <p:nvGrpSpPr>
            <p:cNvPr id="277534" name="Group 58"/>
            <p:cNvGrpSpPr>
              <a:grpSpLocks/>
            </p:cNvGrpSpPr>
            <p:nvPr/>
          </p:nvGrpSpPr>
          <p:grpSpPr bwMode="auto">
            <a:xfrm flipH="1">
              <a:off x="330" y="2311"/>
              <a:ext cx="198" cy="571"/>
              <a:chOff x="2308" y="1740"/>
              <a:chExt cx="957" cy="2343"/>
            </a:xfrm>
          </p:grpSpPr>
          <p:sp>
            <p:nvSpPr>
              <p:cNvPr id="277542" name="Freeform 5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3" name="Freeform 6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4" name="Freeform 6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5" name="Freeform 6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6" name="Freeform 6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7" name="Freeform 6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535" name="Freeform 65"/>
            <p:cNvSpPr>
              <a:spLocks/>
            </p:cNvSpPr>
            <p:nvPr/>
          </p:nvSpPr>
          <p:spPr bwMode="auto">
            <a:xfrm flipH="1">
              <a:off x="292" y="2263"/>
              <a:ext cx="170" cy="137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6" name="Freeform 66"/>
            <p:cNvSpPr>
              <a:spLocks/>
            </p:cNvSpPr>
            <p:nvPr/>
          </p:nvSpPr>
          <p:spPr bwMode="auto">
            <a:xfrm flipH="1">
              <a:off x="288" y="2256"/>
              <a:ext cx="177" cy="14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7" name="Oval 67"/>
            <p:cNvSpPr>
              <a:spLocks noChangeArrowheads="1"/>
            </p:cNvSpPr>
            <p:nvPr/>
          </p:nvSpPr>
          <p:spPr bwMode="auto">
            <a:xfrm rot="4286940" flipH="1">
              <a:off x="397" y="2347"/>
              <a:ext cx="34" cy="11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38" name="Oval 68"/>
            <p:cNvSpPr>
              <a:spLocks noChangeArrowheads="1"/>
            </p:cNvSpPr>
            <p:nvPr/>
          </p:nvSpPr>
          <p:spPr bwMode="auto">
            <a:xfrm rot="4286940" flipH="1">
              <a:off x="406" y="2354"/>
              <a:ext cx="20" cy="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39" name="Oval 69"/>
            <p:cNvSpPr>
              <a:spLocks noChangeArrowheads="1"/>
            </p:cNvSpPr>
            <p:nvPr/>
          </p:nvSpPr>
          <p:spPr bwMode="auto">
            <a:xfrm rot="4286940" flipH="1">
              <a:off x="407" y="2348"/>
              <a:ext cx="34" cy="1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40" name="Oval 70"/>
            <p:cNvSpPr>
              <a:spLocks noChangeArrowheads="1"/>
            </p:cNvSpPr>
            <p:nvPr/>
          </p:nvSpPr>
          <p:spPr bwMode="auto">
            <a:xfrm rot="4286940" flipH="1">
              <a:off x="416" y="2354"/>
              <a:ext cx="20" cy="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41" name="Oval 71"/>
            <p:cNvSpPr>
              <a:spLocks noChangeArrowheads="1"/>
            </p:cNvSpPr>
            <p:nvPr/>
          </p:nvSpPr>
          <p:spPr bwMode="auto">
            <a:xfrm flipH="1">
              <a:off x="409" y="2396"/>
              <a:ext cx="41" cy="2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35598" name="Text Box 78"/>
          <p:cNvSpPr txBox="1">
            <a:spLocks noChangeArrowheads="1"/>
          </p:cNvSpPr>
          <p:nvPr/>
        </p:nvSpPr>
        <p:spPr bwMode="auto">
          <a:xfrm>
            <a:off x="2236788" y="1524000"/>
            <a:ext cx="30527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 nodes or 1 edge</a:t>
            </a:r>
          </a:p>
        </p:txBody>
      </p:sp>
      <p:grpSp>
        <p:nvGrpSpPr>
          <p:cNvPr id="17" name="Group 102"/>
          <p:cNvGrpSpPr>
            <a:grpSpLocks/>
          </p:cNvGrpSpPr>
          <p:nvPr/>
        </p:nvGrpSpPr>
        <p:grpSpPr bwMode="auto">
          <a:xfrm>
            <a:off x="2317750" y="2697163"/>
            <a:ext cx="2762250" cy="3398837"/>
            <a:chOff x="1460" y="1699"/>
            <a:chExt cx="1740" cy="2141"/>
          </a:xfrm>
        </p:grpSpPr>
        <p:grpSp>
          <p:nvGrpSpPr>
            <p:cNvPr id="277514" name="Group 100"/>
            <p:cNvGrpSpPr>
              <a:grpSpLocks/>
            </p:cNvGrpSpPr>
            <p:nvPr/>
          </p:nvGrpSpPr>
          <p:grpSpPr bwMode="auto">
            <a:xfrm>
              <a:off x="1542" y="2676"/>
              <a:ext cx="1658" cy="1164"/>
              <a:chOff x="1542" y="2676"/>
              <a:chExt cx="1658" cy="1164"/>
            </a:xfrm>
          </p:grpSpPr>
          <p:sp>
            <p:nvSpPr>
              <p:cNvPr id="277516" name="Freeform 80"/>
              <p:cNvSpPr>
                <a:spLocks/>
              </p:cNvSpPr>
              <p:nvPr/>
            </p:nvSpPr>
            <p:spPr bwMode="auto">
              <a:xfrm>
                <a:off x="1542" y="3216"/>
                <a:ext cx="672" cy="624"/>
              </a:xfrm>
              <a:custGeom>
                <a:avLst/>
                <a:gdLst>
                  <a:gd name="T0" fmla="*/ 384 w 672"/>
                  <a:gd name="T1" fmla="*/ 0 h 624"/>
                  <a:gd name="T2" fmla="*/ 0 w 672"/>
                  <a:gd name="T3" fmla="*/ 336 h 624"/>
                  <a:gd name="T4" fmla="*/ 432 w 672"/>
                  <a:gd name="T5" fmla="*/ 624 h 624"/>
                  <a:gd name="T6" fmla="*/ 672 w 672"/>
                  <a:gd name="T7" fmla="*/ 240 h 624"/>
                  <a:gd name="T8" fmla="*/ 384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7517" name="Group 99"/>
              <p:cNvGrpSpPr>
                <a:grpSpLocks/>
              </p:cNvGrpSpPr>
              <p:nvPr/>
            </p:nvGrpSpPr>
            <p:grpSpPr bwMode="auto">
              <a:xfrm>
                <a:off x="1968" y="2676"/>
                <a:ext cx="1232" cy="684"/>
                <a:chOff x="1968" y="2676"/>
                <a:chExt cx="1232" cy="684"/>
              </a:xfrm>
            </p:grpSpPr>
            <p:grpSp>
              <p:nvGrpSpPr>
                <p:cNvPr id="277518" name="Group 82"/>
                <p:cNvGrpSpPr>
                  <a:grpSpLocks/>
                </p:cNvGrpSpPr>
                <p:nvPr/>
              </p:nvGrpSpPr>
              <p:grpSpPr bwMode="auto">
                <a:xfrm flipH="1">
                  <a:off x="1968" y="2676"/>
                  <a:ext cx="240" cy="626"/>
                  <a:chOff x="2308" y="1513"/>
                  <a:chExt cx="1162" cy="2570"/>
                </a:xfrm>
              </p:grpSpPr>
              <p:grpSp>
                <p:nvGrpSpPr>
                  <p:cNvPr id="277520" name="Group 83"/>
                  <p:cNvGrpSpPr>
                    <a:grpSpLocks/>
                  </p:cNvGrpSpPr>
                  <p:nvPr/>
                </p:nvGrpSpPr>
                <p:grpSpPr bwMode="auto">
                  <a:xfrm>
                    <a:off x="2308" y="1740"/>
                    <a:ext cx="957" cy="2343"/>
                    <a:chOff x="2308" y="1740"/>
                    <a:chExt cx="957" cy="2343"/>
                  </a:xfrm>
                </p:grpSpPr>
                <p:sp>
                  <p:nvSpPr>
                    <p:cNvPr id="277528" name="Freeform 84"/>
                    <p:cNvSpPr>
                      <a:spLocks/>
                    </p:cNvSpPr>
                    <p:nvPr/>
                  </p:nvSpPr>
                  <p:spPr bwMode="auto">
                    <a:xfrm>
                      <a:off x="2673" y="1740"/>
                      <a:ext cx="432" cy="485"/>
                    </a:xfrm>
                    <a:custGeom>
                      <a:avLst/>
                      <a:gdLst>
                        <a:gd name="T0" fmla="*/ 123 w 432"/>
                        <a:gd name="T1" fmla="*/ 206 h 485"/>
                        <a:gd name="T2" fmla="*/ 159 w 432"/>
                        <a:gd name="T3" fmla="*/ 53 h 485"/>
                        <a:gd name="T4" fmla="*/ 248 w 432"/>
                        <a:gd name="T5" fmla="*/ 0 h 485"/>
                        <a:gd name="T6" fmla="*/ 335 w 432"/>
                        <a:gd name="T7" fmla="*/ 0 h 485"/>
                        <a:gd name="T8" fmla="*/ 388 w 432"/>
                        <a:gd name="T9" fmla="*/ 53 h 485"/>
                        <a:gd name="T10" fmla="*/ 432 w 432"/>
                        <a:gd name="T11" fmla="*/ 215 h 485"/>
                        <a:gd name="T12" fmla="*/ 415 w 432"/>
                        <a:gd name="T13" fmla="*/ 349 h 485"/>
                        <a:gd name="T14" fmla="*/ 379 w 432"/>
                        <a:gd name="T15" fmla="*/ 458 h 485"/>
                        <a:gd name="T16" fmla="*/ 309 w 432"/>
                        <a:gd name="T17" fmla="*/ 485 h 485"/>
                        <a:gd name="T18" fmla="*/ 221 w 432"/>
                        <a:gd name="T19" fmla="*/ 475 h 485"/>
                        <a:gd name="T20" fmla="*/ 132 w 432"/>
                        <a:gd name="T21" fmla="*/ 368 h 485"/>
                        <a:gd name="T22" fmla="*/ 123 w 432"/>
                        <a:gd name="T23" fmla="*/ 288 h 485"/>
                        <a:gd name="T24" fmla="*/ 0 w 432"/>
                        <a:gd name="T25" fmla="*/ 242 h 485"/>
                        <a:gd name="T26" fmla="*/ 0 w 432"/>
                        <a:gd name="T27" fmla="*/ 189 h 485"/>
                        <a:gd name="T28" fmla="*/ 123 w 432"/>
                        <a:gd name="T29" fmla="*/ 206 h 48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32"/>
                        <a:gd name="T46" fmla="*/ 0 h 485"/>
                        <a:gd name="T47" fmla="*/ 432 w 432"/>
                        <a:gd name="T48" fmla="*/ 485 h 48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32" h="485">
                          <a:moveTo>
                            <a:pt x="123" y="206"/>
                          </a:moveTo>
                          <a:lnTo>
                            <a:pt x="159" y="53"/>
                          </a:lnTo>
                          <a:lnTo>
                            <a:pt x="248" y="0"/>
                          </a:lnTo>
                          <a:lnTo>
                            <a:pt x="335" y="0"/>
                          </a:lnTo>
                          <a:lnTo>
                            <a:pt x="388" y="53"/>
                          </a:lnTo>
                          <a:lnTo>
                            <a:pt x="432" y="215"/>
                          </a:lnTo>
                          <a:lnTo>
                            <a:pt x="415" y="349"/>
                          </a:lnTo>
                          <a:lnTo>
                            <a:pt x="379" y="458"/>
                          </a:lnTo>
                          <a:lnTo>
                            <a:pt x="309" y="485"/>
                          </a:lnTo>
                          <a:lnTo>
                            <a:pt x="221" y="475"/>
                          </a:lnTo>
                          <a:lnTo>
                            <a:pt x="132" y="368"/>
                          </a:lnTo>
                          <a:lnTo>
                            <a:pt x="123" y="288"/>
                          </a:lnTo>
                          <a:lnTo>
                            <a:pt x="0" y="242"/>
                          </a:lnTo>
                          <a:lnTo>
                            <a:pt x="0" y="189"/>
                          </a:lnTo>
                          <a:lnTo>
                            <a:pt x="123" y="206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29" name="Freeform 85"/>
                    <p:cNvSpPr>
                      <a:spLocks/>
                    </p:cNvSpPr>
                    <p:nvPr/>
                  </p:nvSpPr>
                  <p:spPr bwMode="auto">
                    <a:xfrm>
                      <a:off x="2573" y="2253"/>
                      <a:ext cx="500" cy="828"/>
                    </a:xfrm>
                    <a:custGeom>
                      <a:avLst/>
                      <a:gdLst>
                        <a:gd name="T0" fmla="*/ 41 w 500"/>
                        <a:gd name="T1" fmla="*/ 173 h 828"/>
                        <a:gd name="T2" fmla="*/ 163 w 500"/>
                        <a:gd name="T3" fmla="*/ 35 h 828"/>
                        <a:gd name="T4" fmla="*/ 232 w 500"/>
                        <a:gd name="T5" fmla="*/ 0 h 828"/>
                        <a:gd name="T6" fmla="*/ 366 w 500"/>
                        <a:gd name="T7" fmla="*/ 5 h 828"/>
                        <a:gd name="T8" fmla="*/ 488 w 500"/>
                        <a:gd name="T9" fmla="*/ 57 h 828"/>
                        <a:gd name="T10" fmla="*/ 500 w 500"/>
                        <a:gd name="T11" fmla="*/ 126 h 828"/>
                        <a:gd name="T12" fmla="*/ 483 w 500"/>
                        <a:gd name="T13" fmla="*/ 207 h 828"/>
                        <a:gd name="T14" fmla="*/ 396 w 500"/>
                        <a:gd name="T15" fmla="*/ 281 h 828"/>
                        <a:gd name="T16" fmla="*/ 349 w 500"/>
                        <a:gd name="T17" fmla="*/ 414 h 828"/>
                        <a:gd name="T18" fmla="*/ 349 w 500"/>
                        <a:gd name="T19" fmla="*/ 552 h 828"/>
                        <a:gd name="T20" fmla="*/ 384 w 500"/>
                        <a:gd name="T21" fmla="*/ 637 h 828"/>
                        <a:gd name="T22" fmla="*/ 448 w 500"/>
                        <a:gd name="T23" fmla="*/ 695 h 828"/>
                        <a:gd name="T24" fmla="*/ 448 w 500"/>
                        <a:gd name="T25" fmla="*/ 765 h 828"/>
                        <a:gd name="T26" fmla="*/ 419 w 500"/>
                        <a:gd name="T27" fmla="*/ 800 h 828"/>
                        <a:gd name="T28" fmla="*/ 384 w 500"/>
                        <a:gd name="T29" fmla="*/ 816 h 828"/>
                        <a:gd name="T30" fmla="*/ 268 w 500"/>
                        <a:gd name="T31" fmla="*/ 828 h 828"/>
                        <a:gd name="T32" fmla="*/ 163 w 500"/>
                        <a:gd name="T33" fmla="*/ 747 h 828"/>
                        <a:gd name="T34" fmla="*/ 53 w 500"/>
                        <a:gd name="T35" fmla="*/ 574 h 828"/>
                        <a:gd name="T36" fmla="*/ 0 w 500"/>
                        <a:gd name="T37" fmla="*/ 368 h 828"/>
                        <a:gd name="T38" fmla="*/ 140 w 500"/>
                        <a:gd name="T39" fmla="*/ 436 h 828"/>
                        <a:gd name="T40" fmla="*/ 192 w 500"/>
                        <a:gd name="T41" fmla="*/ 436 h 828"/>
                        <a:gd name="T42" fmla="*/ 227 w 500"/>
                        <a:gd name="T43" fmla="*/ 396 h 828"/>
                        <a:gd name="T44" fmla="*/ 251 w 500"/>
                        <a:gd name="T45" fmla="*/ 316 h 828"/>
                        <a:gd name="T46" fmla="*/ 209 w 500"/>
                        <a:gd name="T47" fmla="*/ 293 h 828"/>
                        <a:gd name="T48" fmla="*/ 53 w 500"/>
                        <a:gd name="T49" fmla="*/ 293 h 828"/>
                        <a:gd name="T50" fmla="*/ 18 w 500"/>
                        <a:gd name="T51" fmla="*/ 293 h 828"/>
                        <a:gd name="T52" fmla="*/ 41 w 500"/>
                        <a:gd name="T53" fmla="*/ 173 h 828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00"/>
                        <a:gd name="T82" fmla="*/ 0 h 828"/>
                        <a:gd name="T83" fmla="*/ 500 w 500"/>
                        <a:gd name="T84" fmla="*/ 828 h 828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00" h="828">
                          <a:moveTo>
                            <a:pt x="41" y="173"/>
                          </a:moveTo>
                          <a:lnTo>
                            <a:pt x="163" y="35"/>
                          </a:lnTo>
                          <a:lnTo>
                            <a:pt x="232" y="0"/>
                          </a:lnTo>
                          <a:lnTo>
                            <a:pt x="366" y="5"/>
                          </a:lnTo>
                          <a:lnTo>
                            <a:pt x="488" y="57"/>
                          </a:lnTo>
                          <a:lnTo>
                            <a:pt x="500" y="126"/>
                          </a:lnTo>
                          <a:lnTo>
                            <a:pt x="483" y="207"/>
                          </a:lnTo>
                          <a:lnTo>
                            <a:pt x="396" y="281"/>
                          </a:lnTo>
                          <a:lnTo>
                            <a:pt x="349" y="414"/>
                          </a:lnTo>
                          <a:lnTo>
                            <a:pt x="349" y="552"/>
                          </a:lnTo>
                          <a:lnTo>
                            <a:pt x="384" y="637"/>
                          </a:lnTo>
                          <a:lnTo>
                            <a:pt x="448" y="695"/>
                          </a:lnTo>
                          <a:lnTo>
                            <a:pt x="448" y="765"/>
                          </a:lnTo>
                          <a:lnTo>
                            <a:pt x="419" y="800"/>
                          </a:lnTo>
                          <a:lnTo>
                            <a:pt x="384" y="816"/>
                          </a:lnTo>
                          <a:lnTo>
                            <a:pt x="268" y="828"/>
                          </a:lnTo>
                          <a:lnTo>
                            <a:pt x="163" y="747"/>
                          </a:lnTo>
                          <a:lnTo>
                            <a:pt x="53" y="574"/>
                          </a:lnTo>
                          <a:lnTo>
                            <a:pt x="0" y="368"/>
                          </a:lnTo>
                          <a:lnTo>
                            <a:pt x="140" y="436"/>
                          </a:lnTo>
                          <a:lnTo>
                            <a:pt x="192" y="436"/>
                          </a:lnTo>
                          <a:lnTo>
                            <a:pt x="227" y="396"/>
                          </a:lnTo>
                          <a:lnTo>
                            <a:pt x="251" y="316"/>
                          </a:lnTo>
                          <a:lnTo>
                            <a:pt x="209" y="293"/>
                          </a:lnTo>
                          <a:lnTo>
                            <a:pt x="53" y="293"/>
                          </a:lnTo>
                          <a:lnTo>
                            <a:pt x="18" y="293"/>
                          </a:lnTo>
                          <a:lnTo>
                            <a:pt x="41" y="17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0" name="Freeform 86"/>
                    <p:cNvSpPr>
                      <a:spLocks/>
                    </p:cNvSpPr>
                    <p:nvPr/>
                  </p:nvSpPr>
                  <p:spPr bwMode="auto">
                    <a:xfrm>
                      <a:off x="2950" y="2289"/>
                      <a:ext cx="265" cy="895"/>
                    </a:xfrm>
                    <a:custGeom>
                      <a:avLst/>
                      <a:gdLst>
                        <a:gd name="T0" fmla="*/ 0 w 265"/>
                        <a:gd name="T1" fmla="*/ 75 h 895"/>
                        <a:gd name="T2" fmla="*/ 29 w 265"/>
                        <a:gd name="T3" fmla="*/ 23 h 895"/>
                        <a:gd name="T4" fmla="*/ 83 w 265"/>
                        <a:gd name="T5" fmla="*/ 0 h 895"/>
                        <a:gd name="T6" fmla="*/ 135 w 265"/>
                        <a:gd name="T7" fmla="*/ 5 h 895"/>
                        <a:gd name="T8" fmla="*/ 206 w 265"/>
                        <a:gd name="T9" fmla="*/ 108 h 895"/>
                        <a:gd name="T10" fmla="*/ 265 w 265"/>
                        <a:gd name="T11" fmla="*/ 264 h 895"/>
                        <a:gd name="T12" fmla="*/ 265 w 265"/>
                        <a:gd name="T13" fmla="*/ 384 h 895"/>
                        <a:gd name="T14" fmla="*/ 241 w 265"/>
                        <a:gd name="T15" fmla="*/ 447 h 895"/>
                        <a:gd name="T16" fmla="*/ 118 w 265"/>
                        <a:gd name="T17" fmla="*/ 522 h 895"/>
                        <a:gd name="T18" fmla="*/ 83 w 265"/>
                        <a:gd name="T19" fmla="*/ 573 h 895"/>
                        <a:gd name="T20" fmla="*/ 83 w 265"/>
                        <a:gd name="T21" fmla="*/ 608 h 895"/>
                        <a:gd name="T22" fmla="*/ 123 w 265"/>
                        <a:gd name="T23" fmla="*/ 654 h 895"/>
                        <a:gd name="T24" fmla="*/ 189 w 265"/>
                        <a:gd name="T25" fmla="*/ 723 h 895"/>
                        <a:gd name="T26" fmla="*/ 224 w 265"/>
                        <a:gd name="T27" fmla="*/ 814 h 895"/>
                        <a:gd name="T28" fmla="*/ 212 w 265"/>
                        <a:gd name="T29" fmla="*/ 895 h 895"/>
                        <a:gd name="T30" fmla="*/ 177 w 265"/>
                        <a:gd name="T31" fmla="*/ 877 h 895"/>
                        <a:gd name="T32" fmla="*/ 159 w 265"/>
                        <a:gd name="T33" fmla="*/ 764 h 895"/>
                        <a:gd name="T34" fmla="*/ 101 w 265"/>
                        <a:gd name="T35" fmla="*/ 694 h 895"/>
                        <a:gd name="T36" fmla="*/ 54 w 265"/>
                        <a:gd name="T37" fmla="*/ 676 h 895"/>
                        <a:gd name="T38" fmla="*/ 29 w 265"/>
                        <a:gd name="T39" fmla="*/ 643 h 895"/>
                        <a:gd name="T40" fmla="*/ 29 w 265"/>
                        <a:gd name="T41" fmla="*/ 568 h 895"/>
                        <a:gd name="T42" fmla="*/ 64 w 265"/>
                        <a:gd name="T43" fmla="*/ 505 h 895"/>
                        <a:gd name="T44" fmla="*/ 123 w 265"/>
                        <a:gd name="T45" fmla="*/ 465 h 895"/>
                        <a:gd name="T46" fmla="*/ 212 w 265"/>
                        <a:gd name="T47" fmla="*/ 402 h 895"/>
                        <a:gd name="T48" fmla="*/ 224 w 265"/>
                        <a:gd name="T49" fmla="*/ 327 h 895"/>
                        <a:gd name="T50" fmla="*/ 177 w 265"/>
                        <a:gd name="T51" fmla="*/ 224 h 895"/>
                        <a:gd name="T52" fmla="*/ 101 w 265"/>
                        <a:gd name="T53" fmla="*/ 143 h 895"/>
                        <a:gd name="T54" fmla="*/ 0 w 265"/>
                        <a:gd name="T55" fmla="*/ 75 h 895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65"/>
                        <a:gd name="T85" fmla="*/ 0 h 895"/>
                        <a:gd name="T86" fmla="*/ 265 w 265"/>
                        <a:gd name="T87" fmla="*/ 895 h 895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65" h="895">
                          <a:moveTo>
                            <a:pt x="0" y="75"/>
                          </a:moveTo>
                          <a:lnTo>
                            <a:pt x="29" y="23"/>
                          </a:lnTo>
                          <a:lnTo>
                            <a:pt x="83" y="0"/>
                          </a:lnTo>
                          <a:lnTo>
                            <a:pt x="135" y="5"/>
                          </a:lnTo>
                          <a:lnTo>
                            <a:pt x="206" y="108"/>
                          </a:lnTo>
                          <a:lnTo>
                            <a:pt x="265" y="264"/>
                          </a:lnTo>
                          <a:lnTo>
                            <a:pt x="265" y="384"/>
                          </a:lnTo>
                          <a:lnTo>
                            <a:pt x="241" y="447"/>
                          </a:lnTo>
                          <a:lnTo>
                            <a:pt x="118" y="522"/>
                          </a:lnTo>
                          <a:lnTo>
                            <a:pt x="83" y="573"/>
                          </a:lnTo>
                          <a:lnTo>
                            <a:pt x="83" y="608"/>
                          </a:lnTo>
                          <a:lnTo>
                            <a:pt x="123" y="654"/>
                          </a:lnTo>
                          <a:lnTo>
                            <a:pt x="189" y="723"/>
                          </a:lnTo>
                          <a:lnTo>
                            <a:pt x="224" y="814"/>
                          </a:lnTo>
                          <a:lnTo>
                            <a:pt x="212" y="895"/>
                          </a:lnTo>
                          <a:lnTo>
                            <a:pt x="177" y="877"/>
                          </a:lnTo>
                          <a:lnTo>
                            <a:pt x="159" y="764"/>
                          </a:lnTo>
                          <a:lnTo>
                            <a:pt x="101" y="694"/>
                          </a:lnTo>
                          <a:lnTo>
                            <a:pt x="54" y="676"/>
                          </a:lnTo>
                          <a:lnTo>
                            <a:pt x="29" y="643"/>
                          </a:lnTo>
                          <a:lnTo>
                            <a:pt x="29" y="568"/>
                          </a:lnTo>
                          <a:lnTo>
                            <a:pt x="64" y="505"/>
                          </a:lnTo>
                          <a:lnTo>
                            <a:pt x="123" y="465"/>
                          </a:lnTo>
                          <a:lnTo>
                            <a:pt x="212" y="402"/>
                          </a:lnTo>
                          <a:lnTo>
                            <a:pt x="224" y="327"/>
                          </a:lnTo>
                          <a:lnTo>
                            <a:pt x="177" y="224"/>
                          </a:lnTo>
                          <a:lnTo>
                            <a:pt x="101" y="143"/>
                          </a:lnTo>
                          <a:lnTo>
                            <a:pt x="0" y="7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1" name="Freeform 87"/>
                    <p:cNvSpPr>
                      <a:spLocks/>
                    </p:cNvSpPr>
                    <p:nvPr/>
                  </p:nvSpPr>
                  <p:spPr bwMode="auto">
                    <a:xfrm>
                      <a:off x="2308" y="2238"/>
                      <a:ext cx="520" cy="435"/>
                    </a:xfrm>
                    <a:custGeom>
                      <a:avLst/>
                      <a:gdLst>
                        <a:gd name="T0" fmla="*/ 398 w 520"/>
                        <a:gd name="T1" fmla="*/ 5 h 435"/>
                        <a:gd name="T2" fmla="*/ 485 w 520"/>
                        <a:gd name="T3" fmla="*/ 0 h 435"/>
                        <a:gd name="T4" fmla="*/ 520 w 520"/>
                        <a:gd name="T5" fmla="*/ 35 h 435"/>
                        <a:gd name="T6" fmla="*/ 497 w 520"/>
                        <a:gd name="T7" fmla="*/ 87 h 435"/>
                        <a:gd name="T8" fmla="*/ 428 w 520"/>
                        <a:gd name="T9" fmla="*/ 110 h 435"/>
                        <a:gd name="T10" fmla="*/ 365 w 520"/>
                        <a:gd name="T11" fmla="*/ 110 h 435"/>
                        <a:gd name="T12" fmla="*/ 272 w 520"/>
                        <a:gd name="T13" fmla="*/ 127 h 435"/>
                        <a:gd name="T14" fmla="*/ 168 w 520"/>
                        <a:gd name="T15" fmla="*/ 145 h 435"/>
                        <a:gd name="T16" fmla="*/ 87 w 520"/>
                        <a:gd name="T17" fmla="*/ 180 h 435"/>
                        <a:gd name="T18" fmla="*/ 63 w 520"/>
                        <a:gd name="T19" fmla="*/ 214 h 435"/>
                        <a:gd name="T20" fmla="*/ 70 w 520"/>
                        <a:gd name="T21" fmla="*/ 249 h 435"/>
                        <a:gd name="T22" fmla="*/ 115 w 520"/>
                        <a:gd name="T23" fmla="*/ 296 h 435"/>
                        <a:gd name="T24" fmla="*/ 202 w 520"/>
                        <a:gd name="T25" fmla="*/ 331 h 435"/>
                        <a:gd name="T26" fmla="*/ 306 w 520"/>
                        <a:gd name="T27" fmla="*/ 331 h 435"/>
                        <a:gd name="T28" fmla="*/ 382 w 520"/>
                        <a:gd name="T29" fmla="*/ 331 h 435"/>
                        <a:gd name="T30" fmla="*/ 468 w 520"/>
                        <a:gd name="T31" fmla="*/ 348 h 435"/>
                        <a:gd name="T32" fmla="*/ 450 w 520"/>
                        <a:gd name="T33" fmla="*/ 435 h 435"/>
                        <a:gd name="T34" fmla="*/ 330 w 520"/>
                        <a:gd name="T35" fmla="*/ 401 h 435"/>
                        <a:gd name="T36" fmla="*/ 290 w 520"/>
                        <a:gd name="T37" fmla="*/ 371 h 435"/>
                        <a:gd name="T38" fmla="*/ 208 w 520"/>
                        <a:gd name="T39" fmla="*/ 371 h 435"/>
                        <a:gd name="T40" fmla="*/ 70 w 520"/>
                        <a:gd name="T41" fmla="*/ 336 h 435"/>
                        <a:gd name="T42" fmla="*/ 12 w 520"/>
                        <a:gd name="T43" fmla="*/ 284 h 435"/>
                        <a:gd name="T44" fmla="*/ 0 w 520"/>
                        <a:gd name="T45" fmla="*/ 214 h 435"/>
                        <a:gd name="T46" fmla="*/ 46 w 520"/>
                        <a:gd name="T47" fmla="*/ 145 h 435"/>
                        <a:gd name="T48" fmla="*/ 202 w 520"/>
                        <a:gd name="T49" fmla="*/ 75 h 435"/>
                        <a:gd name="T50" fmla="*/ 340 w 520"/>
                        <a:gd name="T51" fmla="*/ 40 h 435"/>
                        <a:gd name="T52" fmla="*/ 398 w 520"/>
                        <a:gd name="T53" fmla="*/ 5 h 435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20"/>
                        <a:gd name="T82" fmla="*/ 0 h 435"/>
                        <a:gd name="T83" fmla="*/ 520 w 520"/>
                        <a:gd name="T84" fmla="*/ 435 h 435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20" h="435">
                          <a:moveTo>
                            <a:pt x="398" y="5"/>
                          </a:moveTo>
                          <a:lnTo>
                            <a:pt x="485" y="0"/>
                          </a:lnTo>
                          <a:lnTo>
                            <a:pt x="520" y="35"/>
                          </a:lnTo>
                          <a:lnTo>
                            <a:pt x="497" y="87"/>
                          </a:lnTo>
                          <a:lnTo>
                            <a:pt x="428" y="110"/>
                          </a:lnTo>
                          <a:lnTo>
                            <a:pt x="365" y="110"/>
                          </a:lnTo>
                          <a:lnTo>
                            <a:pt x="272" y="127"/>
                          </a:lnTo>
                          <a:lnTo>
                            <a:pt x="168" y="145"/>
                          </a:lnTo>
                          <a:lnTo>
                            <a:pt x="87" y="180"/>
                          </a:lnTo>
                          <a:lnTo>
                            <a:pt x="63" y="214"/>
                          </a:lnTo>
                          <a:lnTo>
                            <a:pt x="70" y="249"/>
                          </a:lnTo>
                          <a:lnTo>
                            <a:pt x="115" y="296"/>
                          </a:lnTo>
                          <a:lnTo>
                            <a:pt x="202" y="331"/>
                          </a:lnTo>
                          <a:lnTo>
                            <a:pt x="306" y="331"/>
                          </a:lnTo>
                          <a:lnTo>
                            <a:pt x="382" y="331"/>
                          </a:lnTo>
                          <a:lnTo>
                            <a:pt x="468" y="348"/>
                          </a:lnTo>
                          <a:lnTo>
                            <a:pt x="450" y="435"/>
                          </a:lnTo>
                          <a:lnTo>
                            <a:pt x="330" y="401"/>
                          </a:lnTo>
                          <a:lnTo>
                            <a:pt x="290" y="371"/>
                          </a:lnTo>
                          <a:lnTo>
                            <a:pt x="208" y="371"/>
                          </a:lnTo>
                          <a:lnTo>
                            <a:pt x="70" y="336"/>
                          </a:lnTo>
                          <a:lnTo>
                            <a:pt x="12" y="284"/>
                          </a:lnTo>
                          <a:lnTo>
                            <a:pt x="0" y="214"/>
                          </a:lnTo>
                          <a:lnTo>
                            <a:pt x="46" y="145"/>
                          </a:lnTo>
                          <a:lnTo>
                            <a:pt x="202" y="75"/>
                          </a:lnTo>
                          <a:lnTo>
                            <a:pt x="340" y="40"/>
                          </a:lnTo>
                          <a:lnTo>
                            <a:pt x="398" y="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2" name="Freeform 88"/>
                    <p:cNvSpPr>
                      <a:spLocks/>
                    </p:cNvSpPr>
                    <p:nvPr/>
                  </p:nvSpPr>
                  <p:spPr bwMode="auto">
                    <a:xfrm>
                      <a:off x="2882" y="2923"/>
                      <a:ext cx="383" cy="1160"/>
                    </a:xfrm>
                    <a:custGeom>
                      <a:avLst/>
                      <a:gdLst>
                        <a:gd name="T0" fmla="*/ 0 w 383"/>
                        <a:gd name="T1" fmla="*/ 0 h 1160"/>
                        <a:gd name="T2" fmla="*/ 99 w 383"/>
                        <a:gd name="T3" fmla="*/ 17 h 1160"/>
                        <a:gd name="T4" fmla="*/ 151 w 383"/>
                        <a:gd name="T5" fmla="*/ 103 h 1160"/>
                        <a:gd name="T6" fmla="*/ 203 w 383"/>
                        <a:gd name="T7" fmla="*/ 257 h 1160"/>
                        <a:gd name="T8" fmla="*/ 226 w 383"/>
                        <a:gd name="T9" fmla="*/ 451 h 1160"/>
                        <a:gd name="T10" fmla="*/ 226 w 383"/>
                        <a:gd name="T11" fmla="*/ 560 h 1160"/>
                        <a:gd name="T12" fmla="*/ 191 w 383"/>
                        <a:gd name="T13" fmla="*/ 696 h 1160"/>
                        <a:gd name="T14" fmla="*/ 134 w 383"/>
                        <a:gd name="T15" fmla="*/ 885 h 1160"/>
                        <a:gd name="T16" fmla="*/ 122 w 383"/>
                        <a:gd name="T17" fmla="*/ 937 h 1160"/>
                        <a:gd name="T18" fmla="*/ 139 w 383"/>
                        <a:gd name="T19" fmla="*/ 965 h 1160"/>
                        <a:gd name="T20" fmla="*/ 261 w 383"/>
                        <a:gd name="T21" fmla="*/ 1006 h 1160"/>
                        <a:gd name="T22" fmla="*/ 383 w 383"/>
                        <a:gd name="T23" fmla="*/ 1086 h 1160"/>
                        <a:gd name="T24" fmla="*/ 378 w 383"/>
                        <a:gd name="T25" fmla="*/ 1119 h 1160"/>
                        <a:gd name="T26" fmla="*/ 290 w 383"/>
                        <a:gd name="T27" fmla="*/ 1160 h 1160"/>
                        <a:gd name="T28" fmla="*/ 256 w 383"/>
                        <a:gd name="T29" fmla="*/ 1142 h 1160"/>
                        <a:gd name="T30" fmla="*/ 191 w 383"/>
                        <a:gd name="T31" fmla="*/ 1057 h 1160"/>
                        <a:gd name="T32" fmla="*/ 116 w 383"/>
                        <a:gd name="T33" fmla="*/ 1016 h 1160"/>
                        <a:gd name="T34" fmla="*/ 34 w 383"/>
                        <a:gd name="T35" fmla="*/ 988 h 1160"/>
                        <a:gd name="T36" fmla="*/ 29 w 383"/>
                        <a:gd name="T37" fmla="*/ 948 h 1160"/>
                        <a:gd name="T38" fmla="*/ 52 w 383"/>
                        <a:gd name="T39" fmla="*/ 868 h 1160"/>
                        <a:gd name="T40" fmla="*/ 116 w 383"/>
                        <a:gd name="T41" fmla="*/ 743 h 1160"/>
                        <a:gd name="T42" fmla="*/ 156 w 383"/>
                        <a:gd name="T43" fmla="*/ 594 h 1160"/>
                        <a:gd name="T44" fmla="*/ 156 w 383"/>
                        <a:gd name="T45" fmla="*/ 423 h 1160"/>
                        <a:gd name="T46" fmla="*/ 122 w 383"/>
                        <a:gd name="T47" fmla="*/ 274 h 1160"/>
                        <a:gd name="T48" fmla="*/ 47 w 383"/>
                        <a:gd name="T49" fmla="*/ 136 h 1160"/>
                        <a:gd name="T50" fmla="*/ 12 w 383"/>
                        <a:gd name="T51" fmla="*/ 63 h 1160"/>
                        <a:gd name="T52" fmla="*/ 0 w 383"/>
                        <a:gd name="T53" fmla="*/ 0 h 1160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383"/>
                        <a:gd name="T82" fmla="*/ 0 h 1160"/>
                        <a:gd name="T83" fmla="*/ 383 w 383"/>
                        <a:gd name="T84" fmla="*/ 1160 h 1160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383" h="1160">
                          <a:moveTo>
                            <a:pt x="0" y="0"/>
                          </a:moveTo>
                          <a:lnTo>
                            <a:pt x="99" y="17"/>
                          </a:lnTo>
                          <a:lnTo>
                            <a:pt x="151" y="103"/>
                          </a:lnTo>
                          <a:lnTo>
                            <a:pt x="203" y="257"/>
                          </a:lnTo>
                          <a:lnTo>
                            <a:pt x="226" y="451"/>
                          </a:lnTo>
                          <a:lnTo>
                            <a:pt x="226" y="560"/>
                          </a:lnTo>
                          <a:lnTo>
                            <a:pt x="191" y="696"/>
                          </a:lnTo>
                          <a:lnTo>
                            <a:pt x="134" y="885"/>
                          </a:lnTo>
                          <a:lnTo>
                            <a:pt x="122" y="937"/>
                          </a:lnTo>
                          <a:lnTo>
                            <a:pt x="139" y="965"/>
                          </a:lnTo>
                          <a:lnTo>
                            <a:pt x="261" y="1006"/>
                          </a:lnTo>
                          <a:lnTo>
                            <a:pt x="383" y="1086"/>
                          </a:lnTo>
                          <a:lnTo>
                            <a:pt x="378" y="1119"/>
                          </a:lnTo>
                          <a:lnTo>
                            <a:pt x="290" y="1160"/>
                          </a:lnTo>
                          <a:lnTo>
                            <a:pt x="256" y="1142"/>
                          </a:lnTo>
                          <a:lnTo>
                            <a:pt x="191" y="1057"/>
                          </a:lnTo>
                          <a:lnTo>
                            <a:pt x="116" y="1016"/>
                          </a:lnTo>
                          <a:lnTo>
                            <a:pt x="34" y="988"/>
                          </a:lnTo>
                          <a:lnTo>
                            <a:pt x="29" y="948"/>
                          </a:lnTo>
                          <a:lnTo>
                            <a:pt x="52" y="868"/>
                          </a:lnTo>
                          <a:lnTo>
                            <a:pt x="116" y="743"/>
                          </a:lnTo>
                          <a:lnTo>
                            <a:pt x="156" y="594"/>
                          </a:lnTo>
                          <a:lnTo>
                            <a:pt x="156" y="423"/>
                          </a:lnTo>
                          <a:lnTo>
                            <a:pt x="122" y="274"/>
                          </a:lnTo>
                          <a:lnTo>
                            <a:pt x="47" y="136"/>
                          </a:lnTo>
                          <a:lnTo>
                            <a:pt x="12" y="6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3" name="Freeform 89"/>
                    <p:cNvSpPr>
                      <a:spLocks/>
                    </p:cNvSpPr>
                    <p:nvPr/>
                  </p:nvSpPr>
                  <p:spPr bwMode="auto">
                    <a:xfrm>
                      <a:off x="2443" y="2919"/>
                      <a:ext cx="461" cy="1027"/>
                    </a:xfrm>
                    <a:custGeom>
                      <a:avLst/>
                      <a:gdLst>
                        <a:gd name="T0" fmla="*/ 421 w 461"/>
                        <a:gd name="T1" fmla="*/ 0 h 1027"/>
                        <a:gd name="T2" fmla="*/ 449 w 461"/>
                        <a:gd name="T3" fmla="*/ 22 h 1027"/>
                        <a:gd name="T4" fmla="*/ 461 w 461"/>
                        <a:gd name="T5" fmla="*/ 91 h 1027"/>
                        <a:gd name="T6" fmla="*/ 439 w 461"/>
                        <a:gd name="T7" fmla="*/ 159 h 1027"/>
                        <a:gd name="T8" fmla="*/ 380 w 461"/>
                        <a:gd name="T9" fmla="*/ 245 h 1027"/>
                        <a:gd name="T10" fmla="*/ 315 w 461"/>
                        <a:gd name="T11" fmla="*/ 348 h 1027"/>
                        <a:gd name="T12" fmla="*/ 293 w 461"/>
                        <a:gd name="T13" fmla="*/ 462 h 1027"/>
                        <a:gd name="T14" fmla="*/ 310 w 461"/>
                        <a:gd name="T15" fmla="*/ 645 h 1027"/>
                        <a:gd name="T16" fmla="*/ 350 w 461"/>
                        <a:gd name="T17" fmla="*/ 868 h 1027"/>
                        <a:gd name="T18" fmla="*/ 380 w 461"/>
                        <a:gd name="T19" fmla="*/ 959 h 1027"/>
                        <a:gd name="T20" fmla="*/ 368 w 461"/>
                        <a:gd name="T21" fmla="*/ 987 h 1027"/>
                        <a:gd name="T22" fmla="*/ 298 w 461"/>
                        <a:gd name="T23" fmla="*/ 992 h 1027"/>
                        <a:gd name="T24" fmla="*/ 211 w 461"/>
                        <a:gd name="T25" fmla="*/ 969 h 1027"/>
                        <a:gd name="T26" fmla="*/ 134 w 461"/>
                        <a:gd name="T27" fmla="*/ 1004 h 1027"/>
                        <a:gd name="T28" fmla="*/ 87 w 461"/>
                        <a:gd name="T29" fmla="*/ 1027 h 1027"/>
                        <a:gd name="T30" fmla="*/ 53 w 461"/>
                        <a:gd name="T31" fmla="*/ 1022 h 1027"/>
                        <a:gd name="T32" fmla="*/ 0 w 461"/>
                        <a:gd name="T33" fmla="*/ 959 h 1027"/>
                        <a:gd name="T34" fmla="*/ 53 w 461"/>
                        <a:gd name="T35" fmla="*/ 936 h 1027"/>
                        <a:gd name="T36" fmla="*/ 187 w 461"/>
                        <a:gd name="T37" fmla="*/ 908 h 1027"/>
                        <a:gd name="T38" fmla="*/ 263 w 461"/>
                        <a:gd name="T39" fmla="*/ 936 h 1027"/>
                        <a:gd name="T40" fmla="*/ 315 w 461"/>
                        <a:gd name="T41" fmla="*/ 936 h 1027"/>
                        <a:gd name="T42" fmla="*/ 310 w 461"/>
                        <a:gd name="T43" fmla="*/ 890 h 1027"/>
                        <a:gd name="T44" fmla="*/ 258 w 461"/>
                        <a:gd name="T45" fmla="*/ 616 h 1027"/>
                        <a:gd name="T46" fmla="*/ 222 w 461"/>
                        <a:gd name="T47" fmla="*/ 456 h 1027"/>
                        <a:gd name="T48" fmla="*/ 228 w 461"/>
                        <a:gd name="T49" fmla="*/ 376 h 1027"/>
                        <a:gd name="T50" fmla="*/ 280 w 461"/>
                        <a:gd name="T51" fmla="*/ 227 h 1027"/>
                        <a:gd name="T52" fmla="*/ 333 w 461"/>
                        <a:gd name="T53" fmla="*/ 91 h 1027"/>
                        <a:gd name="T54" fmla="*/ 421 w 461"/>
                        <a:gd name="T55" fmla="*/ 0 h 1027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461"/>
                        <a:gd name="T85" fmla="*/ 0 h 1027"/>
                        <a:gd name="T86" fmla="*/ 461 w 461"/>
                        <a:gd name="T87" fmla="*/ 1027 h 1027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461" h="1027">
                          <a:moveTo>
                            <a:pt x="421" y="0"/>
                          </a:moveTo>
                          <a:lnTo>
                            <a:pt x="449" y="22"/>
                          </a:lnTo>
                          <a:lnTo>
                            <a:pt x="461" y="91"/>
                          </a:lnTo>
                          <a:lnTo>
                            <a:pt x="439" y="159"/>
                          </a:lnTo>
                          <a:lnTo>
                            <a:pt x="380" y="245"/>
                          </a:lnTo>
                          <a:lnTo>
                            <a:pt x="315" y="348"/>
                          </a:lnTo>
                          <a:lnTo>
                            <a:pt x="293" y="462"/>
                          </a:lnTo>
                          <a:lnTo>
                            <a:pt x="310" y="645"/>
                          </a:lnTo>
                          <a:lnTo>
                            <a:pt x="350" y="868"/>
                          </a:lnTo>
                          <a:lnTo>
                            <a:pt x="380" y="959"/>
                          </a:lnTo>
                          <a:lnTo>
                            <a:pt x="368" y="987"/>
                          </a:lnTo>
                          <a:lnTo>
                            <a:pt x="298" y="992"/>
                          </a:lnTo>
                          <a:lnTo>
                            <a:pt x="211" y="969"/>
                          </a:lnTo>
                          <a:lnTo>
                            <a:pt x="134" y="1004"/>
                          </a:lnTo>
                          <a:lnTo>
                            <a:pt x="87" y="1027"/>
                          </a:lnTo>
                          <a:lnTo>
                            <a:pt x="53" y="1022"/>
                          </a:lnTo>
                          <a:lnTo>
                            <a:pt x="0" y="959"/>
                          </a:lnTo>
                          <a:lnTo>
                            <a:pt x="53" y="936"/>
                          </a:lnTo>
                          <a:lnTo>
                            <a:pt x="187" y="908"/>
                          </a:lnTo>
                          <a:lnTo>
                            <a:pt x="263" y="936"/>
                          </a:lnTo>
                          <a:lnTo>
                            <a:pt x="315" y="936"/>
                          </a:lnTo>
                          <a:lnTo>
                            <a:pt x="310" y="890"/>
                          </a:lnTo>
                          <a:lnTo>
                            <a:pt x="258" y="616"/>
                          </a:lnTo>
                          <a:lnTo>
                            <a:pt x="222" y="456"/>
                          </a:lnTo>
                          <a:lnTo>
                            <a:pt x="228" y="376"/>
                          </a:lnTo>
                          <a:lnTo>
                            <a:pt x="280" y="227"/>
                          </a:lnTo>
                          <a:lnTo>
                            <a:pt x="333" y="91"/>
                          </a:lnTo>
                          <a:lnTo>
                            <a:pt x="421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77521" name="Freeform 90"/>
                  <p:cNvSpPr>
                    <a:spLocks/>
                  </p:cNvSpPr>
                  <p:nvPr/>
                </p:nvSpPr>
                <p:spPr bwMode="auto">
                  <a:xfrm>
                    <a:off x="2626" y="1540"/>
                    <a:ext cx="827" cy="563"/>
                  </a:xfrm>
                  <a:custGeom>
                    <a:avLst/>
                    <a:gdLst>
                      <a:gd name="T0" fmla="*/ 0 w 827"/>
                      <a:gd name="T1" fmla="*/ 139 h 563"/>
                      <a:gd name="T2" fmla="*/ 108 w 827"/>
                      <a:gd name="T3" fmla="*/ 18 h 563"/>
                      <a:gd name="T4" fmla="*/ 160 w 827"/>
                      <a:gd name="T5" fmla="*/ 75 h 563"/>
                      <a:gd name="T6" fmla="*/ 213 w 827"/>
                      <a:gd name="T7" fmla="*/ 110 h 563"/>
                      <a:gd name="T8" fmla="*/ 269 w 827"/>
                      <a:gd name="T9" fmla="*/ 110 h 563"/>
                      <a:gd name="T10" fmla="*/ 327 w 827"/>
                      <a:gd name="T11" fmla="*/ 52 h 563"/>
                      <a:gd name="T12" fmla="*/ 396 w 827"/>
                      <a:gd name="T13" fmla="*/ 5 h 563"/>
                      <a:gd name="T14" fmla="*/ 477 w 827"/>
                      <a:gd name="T15" fmla="*/ 0 h 563"/>
                      <a:gd name="T16" fmla="*/ 563 w 827"/>
                      <a:gd name="T17" fmla="*/ 35 h 563"/>
                      <a:gd name="T18" fmla="*/ 620 w 827"/>
                      <a:gd name="T19" fmla="*/ 87 h 563"/>
                      <a:gd name="T20" fmla="*/ 648 w 827"/>
                      <a:gd name="T21" fmla="*/ 157 h 563"/>
                      <a:gd name="T22" fmla="*/ 654 w 827"/>
                      <a:gd name="T23" fmla="*/ 249 h 563"/>
                      <a:gd name="T24" fmla="*/ 671 w 827"/>
                      <a:gd name="T25" fmla="*/ 331 h 563"/>
                      <a:gd name="T26" fmla="*/ 718 w 827"/>
                      <a:gd name="T27" fmla="*/ 371 h 563"/>
                      <a:gd name="T28" fmla="*/ 774 w 827"/>
                      <a:gd name="T29" fmla="*/ 389 h 563"/>
                      <a:gd name="T30" fmla="*/ 827 w 827"/>
                      <a:gd name="T31" fmla="*/ 401 h 563"/>
                      <a:gd name="T32" fmla="*/ 786 w 827"/>
                      <a:gd name="T33" fmla="*/ 563 h 563"/>
                      <a:gd name="T34" fmla="*/ 654 w 827"/>
                      <a:gd name="T35" fmla="*/ 540 h 563"/>
                      <a:gd name="T36" fmla="*/ 517 w 827"/>
                      <a:gd name="T37" fmla="*/ 493 h 563"/>
                      <a:gd name="T38" fmla="*/ 407 w 827"/>
                      <a:gd name="T39" fmla="*/ 441 h 563"/>
                      <a:gd name="T40" fmla="*/ 286 w 827"/>
                      <a:gd name="T41" fmla="*/ 389 h 563"/>
                      <a:gd name="T42" fmla="*/ 160 w 827"/>
                      <a:gd name="T43" fmla="*/ 331 h 563"/>
                      <a:gd name="T44" fmla="*/ 57 w 827"/>
                      <a:gd name="T45" fmla="*/ 209 h 563"/>
                      <a:gd name="T46" fmla="*/ 0 w 827"/>
                      <a:gd name="T47" fmla="*/ 139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522" name="Freeform 91"/>
                  <p:cNvSpPr>
                    <a:spLocks/>
                  </p:cNvSpPr>
                  <p:nvPr/>
                </p:nvSpPr>
                <p:spPr bwMode="auto">
                  <a:xfrm>
                    <a:off x="2614" y="1513"/>
                    <a:ext cx="856" cy="606"/>
                  </a:xfrm>
                  <a:custGeom>
                    <a:avLst/>
                    <a:gdLst>
                      <a:gd name="T0" fmla="*/ 75 w 856"/>
                      <a:gd name="T1" fmla="*/ 266 h 606"/>
                      <a:gd name="T2" fmla="*/ 172 w 856"/>
                      <a:gd name="T3" fmla="*/ 363 h 606"/>
                      <a:gd name="T4" fmla="*/ 304 w 856"/>
                      <a:gd name="T5" fmla="*/ 428 h 606"/>
                      <a:gd name="T6" fmla="*/ 489 w 856"/>
                      <a:gd name="T7" fmla="*/ 513 h 606"/>
                      <a:gd name="T8" fmla="*/ 615 w 856"/>
                      <a:gd name="T9" fmla="*/ 566 h 606"/>
                      <a:gd name="T10" fmla="*/ 816 w 856"/>
                      <a:gd name="T11" fmla="*/ 606 h 606"/>
                      <a:gd name="T12" fmla="*/ 856 w 856"/>
                      <a:gd name="T13" fmla="*/ 393 h 606"/>
                      <a:gd name="T14" fmla="*/ 804 w 856"/>
                      <a:gd name="T15" fmla="*/ 393 h 606"/>
                      <a:gd name="T16" fmla="*/ 753 w 856"/>
                      <a:gd name="T17" fmla="*/ 363 h 606"/>
                      <a:gd name="T18" fmla="*/ 695 w 856"/>
                      <a:gd name="T19" fmla="*/ 323 h 606"/>
                      <a:gd name="T20" fmla="*/ 695 w 856"/>
                      <a:gd name="T21" fmla="*/ 243 h 606"/>
                      <a:gd name="T22" fmla="*/ 660 w 856"/>
                      <a:gd name="T23" fmla="*/ 116 h 606"/>
                      <a:gd name="T24" fmla="*/ 597 w 856"/>
                      <a:gd name="T25" fmla="*/ 46 h 606"/>
                      <a:gd name="T26" fmla="*/ 505 w 856"/>
                      <a:gd name="T27" fmla="*/ 0 h 606"/>
                      <a:gd name="T28" fmla="*/ 391 w 856"/>
                      <a:gd name="T29" fmla="*/ 12 h 606"/>
                      <a:gd name="T30" fmla="*/ 321 w 856"/>
                      <a:gd name="T31" fmla="*/ 53 h 606"/>
                      <a:gd name="T32" fmla="*/ 286 w 856"/>
                      <a:gd name="T33" fmla="*/ 98 h 606"/>
                      <a:gd name="T34" fmla="*/ 253 w 856"/>
                      <a:gd name="T35" fmla="*/ 121 h 606"/>
                      <a:gd name="T36" fmla="*/ 218 w 856"/>
                      <a:gd name="T37" fmla="*/ 116 h 606"/>
                      <a:gd name="T38" fmla="*/ 166 w 856"/>
                      <a:gd name="T39" fmla="*/ 63 h 606"/>
                      <a:gd name="T40" fmla="*/ 132 w 856"/>
                      <a:gd name="T41" fmla="*/ 0 h 606"/>
                      <a:gd name="T42" fmla="*/ 103 w 856"/>
                      <a:gd name="T43" fmla="*/ 30 h 606"/>
                      <a:gd name="T44" fmla="*/ 0 w 856"/>
                      <a:gd name="T45" fmla="*/ 150 h 606"/>
                      <a:gd name="T46" fmla="*/ 5 w 856"/>
                      <a:gd name="T47" fmla="*/ 178 h 606"/>
                      <a:gd name="T48" fmla="*/ 17 w 856"/>
                      <a:gd name="T49" fmla="*/ 191 h 606"/>
                      <a:gd name="T50" fmla="*/ 120 w 856"/>
                      <a:gd name="T51" fmla="*/ 81 h 606"/>
                      <a:gd name="T52" fmla="*/ 172 w 856"/>
                      <a:gd name="T53" fmla="*/ 133 h 606"/>
                      <a:gd name="T54" fmla="*/ 206 w 856"/>
                      <a:gd name="T55" fmla="*/ 168 h 606"/>
                      <a:gd name="T56" fmla="*/ 253 w 856"/>
                      <a:gd name="T57" fmla="*/ 168 h 606"/>
                      <a:gd name="T58" fmla="*/ 286 w 856"/>
                      <a:gd name="T59" fmla="*/ 156 h 606"/>
                      <a:gd name="T60" fmla="*/ 339 w 856"/>
                      <a:gd name="T61" fmla="*/ 116 h 606"/>
                      <a:gd name="T62" fmla="*/ 367 w 856"/>
                      <a:gd name="T63" fmla="*/ 70 h 606"/>
                      <a:gd name="T64" fmla="*/ 442 w 856"/>
                      <a:gd name="T65" fmla="*/ 46 h 606"/>
                      <a:gd name="T66" fmla="*/ 505 w 856"/>
                      <a:gd name="T67" fmla="*/ 53 h 606"/>
                      <a:gd name="T68" fmla="*/ 562 w 856"/>
                      <a:gd name="T69" fmla="*/ 87 h 606"/>
                      <a:gd name="T70" fmla="*/ 615 w 856"/>
                      <a:gd name="T71" fmla="*/ 138 h 606"/>
                      <a:gd name="T72" fmla="*/ 643 w 856"/>
                      <a:gd name="T73" fmla="*/ 203 h 606"/>
                      <a:gd name="T74" fmla="*/ 643 w 856"/>
                      <a:gd name="T75" fmla="*/ 260 h 606"/>
                      <a:gd name="T76" fmla="*/ 643 w 856"/>
                      <a:gd name="T77" fmla="*/ 323 h 606"/>
                      <a:gd name="T78" fmla="*/ 666 w 856"/>
                      <a:gd name="T79" fmla="*/ 375 h 606"/>
                      <a:gd name="T80" fmla="*/ 730 w 856"/>
                      <a:gd name="T81" fmla="*/ 410 h 606"/>
                      <a:gd name="T82" fmla="*/ 804 w 856"/>
                      <a:gd name="T83" fmla="*/ 444 h 606"/>
                      <a:gd name="T84" fmla="*/ 770 w 856"/>
                      <a:gd name="T85" fmla="*/ 554 h 606"/>
                      <a:gd name="T86" fmla="*/ 580 w 856"/>
                      <a:gd name="T87" fmla="*/ 503 h 606"/>
                      <a:gd name="T88" fmla="*/ 454 w 856"/>
                      <a:gd name="T89" fmla="*/ 450 h 606"/>
                      <a:gd name="T90" fmla="*/ 339 w 856"/>
                      <a:gd name="T91" fmla="*/ 416 h 606"/>
                      <a:gd name="T92" fmla="*/ 241 w 856"/>
                      <a:gd name="T93" fmla="*/ 363 h 606"/>
                      <a:gd name="T94" fmla="*/ 120 w 856"/>
                      <a:gd name="T95" fmla="*/ 266 h 606"/>
                      <a:gd name="T96" fmla="*/ 34 w 856"/>
                      <a:gd name="T97" fmla="*/ 173 h 606"/>
                      <a:gd name="T98" fmla="*/ 22 w 856"/>
                      <a:gd name="T99" fmla="*/ 185 h 606"/>
                      <a:gd name="T100" fmla="*/ 75 w 856"/>
                      <a:gd name="T101" fmla="*/ 266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523" name="Oval 92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79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4" name="Oval 93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81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5" name="Oval 94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74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6" name="Oval 95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76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7" name="Oval 96"/>
                  <p:cNvSpPr>
                    <a:spLocks noChangeArrowheads="1"/>
                  </p:cNvSpPr>
                  <p:nvPr/>
                </p:nvSpPr>
                <p:spPr bwMode="auto">
                  <a:xfrm>
                    <a:off x="2687" y="2089"/>
                    <a:ext cx="198" cy="85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400" i="0"/>
                  </a:p>
                </p:txBody>
              </p:sp>
            </p:grpSp>
            <p:sp>
              <p:nvSpPr>
                <p:cNvPr id="27751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2294" y="2688"/>
                  <a:ext cx="906" cy="6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i="0"/>
                    <a:t>0 nodes</a:t>
                  </a:r>
                  <a:br>
                    <a:rPr lang="en-US" altLang="en-US" i="0"/>
                  </a:br>
                  <a:r>
                    <a:rPr lang="en-US" altLang="en-US" i="0"/>
                    <a:t>? edges</a:t>
                  </a:r>
                </a:p>
              </p:txBody>
            </p:sp>
          </p:grpSp>
        </p:grpSp>
        <p:sp>
          <p:nvSpPr>
            <p:cNvPr id="277515" name="Text Box 101"/>
            <p:cNvSpPr txBox="1">
              <a:spLocks noChangeArrowheads="1"/>
            </p:cNvSpPr>
            <p:nvPr/>
          </p:nvSpPr>
          <p:spPr bwMode="auto">
            <a:xfrm>
              <a:off x="1460" y="1699"/>
              <a:ext cx="14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Base Case </a:t>
              </a:r>
              <a:r>
                <a:rPr lang="en-US" altLang="en-US" i="0">
                  <a:solidFill>
                    <a:schemeClr val="accent1"/>
                  </a:solidFill>
                </a:rPr>
                <a:t>? </a:t>
              </a:r>
            </a:p>
          </p:txBody>
        </p:sp>
      </p:grpSp>
      <p:sp>
        <p:nvSpPr>
          <p:cNvPr id="277513" name="Rectangle 90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98" grpId="0" autoUpdateAnimBg="0"/>
    </p:bld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7853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856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861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1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856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860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856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860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856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860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856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860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856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860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857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859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857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859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857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859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857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859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857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859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857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858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8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857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8532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3898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Work it out backwards</a:t>
            </a:r>
          </a:p>
        </p:txBody>
      </p:sp>
      <p:grpSp>
        <p:nvGrpSpPr>
          <p:cNvPr id="278533" name="Group 72"/>
          <p:cNvGrpSpPr>
            <a:grpSpLocks/>
          </p:cNvGrpSpPr>
          <p:nvPr/>
        </p:nvGrpSpPr>
        <p:grpSpPr bwMode="auto">
          <a:xfrm>
            <a:off x="2447925" y="4568825"/>
            <a:ext cx="2673350" cy="1527175"/>
            <a:chOff x="2064" y="2878"/>
            <a:chExt cx="1684" cy="962"/>
          </a:xfrm>
        </p:grpSpPr>
        <p:sp>
          <p:nvSpPr>
            <p:cNvPr id="278546" name="Freeform 73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547" name="Group 74"/>
            <p:cNvGrpSpPr>
              <a:grpSpLocks/>
            </p:cNvGrpSpPr>
            <p:nvPr/>
          </p:nvGrpSpPr>
          <p:grpSpPr bwMode="auto">
            <a:xfrm>
              <a:off x="2544" y="2878"/>
              <a:ext cx="1204" cy="626"/>
              <a:chOff x="768" y="2064"/>
              <a:chExt cx="1204" cy="626"/>
            </a:xfrm>
          </p:grpSpPr>
          <p:grpSp>
            <p:nvGrpSpPr>
              <p:cNvPr id="278548" name="Group 75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78550" name="Group 7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8558" name="Freeform 7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59" name="Freeform 7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0" name="Freeform 7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1" name="Freeform 8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2" name="Freeform 8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3" name="Freeform 8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8551" name="Freeform 8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552" name="Freeform 8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553" name="Oval 8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4" name="Oval 8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5" name="Oval 8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6" name="Oval 8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7" name="Oval 8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78549" name="Text Box 90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87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? edges</a:t>
                </a:r>
              </a:p>
            </p:txBody>
          </p:sp>
        </p:grpSp>
      </p:grpSp>
      <p:grpSp>
        <p:nvGrpSpPr>
          <p:cNvPr id="19" name="Group 112"/>
          <p:cNvGrpSpPr>
            <a:grpSpLocks/>
          </p:cNvGrpSpPr>
          <p:nvPr/>
        </p:nvGrpSpPr>
        <p:grpSpPr bwMode="auto">
          <a:xfrm>
            <a:off x="100013" y="1477963"/>
            <a:ext cx="1887538" cy="4397375"/>
            <a:chOff x="63" y="931"/>
            <a:chExt cx="1189" cy="2770"/>
          </a:xfrm>
        </p:grpSpPr>
        <p:sp>
          <p:nvSpPr>
            <p:cNvPr id="278544" name="Freeform 54"/>
            <p:cNvSpPr>
              <a:spLocks/>
            </p:cNvSpPr>
            <p:nvPr/>
          </p:nvSpPr>
          <p:spPr bwMode="auto">
            <a:xfrm>
              <a:off x="63" y="3235"/>
              <a:ext cx="789" cy="466"/>
            </a:xfrm>
            <a:custGeom>
              <a:avLst/>
              <a:gdLst>
                <a:gd name="T0" fmla="*/ 355 w 789"/>
                <a:gd name="T1" fmla="*/ 0 h 466"/>
                <a:gd name="T2" fmla="*/ 0 w 789"/>
                <a:gd name="T3" fmla="*/ 466 h 466"/>
                <a:gd name="T4" fmla="*/ 789 w 789"/>
                <a:gd name="T5" fmla="*/ 458 h 466"/>
                <a:gd name="T6" fmla="*/ 355 w 789"/>
                <a:gd name="T7" fmla="*/ 0 h 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9"/>
                <a:gd name="T13" fmla="*/ 0 h 466"/>
                <a:gd name="T14" fmla="*/ 789 w 789"/>
                <a:gd name="T15" fmla="*/ 466 h 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9" h="466">
                  <a:moveTo>
                    <a:pt x="355" y="0"/>
                  </a:moveTo>
                  <a:lnTo>
                    <a:pt x="0" y="466"/>
                  </a:lnTo>
                  <a:lnTo>
                    <a:pt x="789" y="458"/>
                  </a:lnTo>
                  <a:lnTo>
                    <a:pt x="355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5" name="Text Box 91"/>
            <p:cNvSpPr txBox="1">
              <a:spLocks noChangeArrowheads="1"/>
            </p:cNvSpPr>
            <p:nvPr/>
          </p:nvSpPr>
          <p:spPr bwMode="auto">
            <a:xfrm>
              <a:off x="288" y="931"/>
              <a:ext cx="9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height </a:t>
              </a:r>
              <a:r>
                <a:rPr lang="en-US" altLang="en-US" i="0" dirty="0"/>
                <a:t>=</a:t>
              </a:r>
              <a:endParaRPr lang="en-US" altLang="en-US" i="0" dirty="0">
                <a:solidFill>
                  <a:srgbClr val="FF99FF"/>
                </a:solidFill>
              </a:endParaRPr>
            </a:p>
          </p:txBody>
        </p:sp>
      </p:grpSp>
      <p:grpSp>
        <p:nvGrpSpPr>
          <p:cNvPr id="20" name="Group 115"/>
          <p:cNvGrpSpPr>
            <a:grpSpLocks/>
          </p:cNvGrpSpPr>
          <p:nvPr/>
        </p:nvGrpSpPr>
        <p:grpSpPr bwMode="auto">
          <a:xfrm>
            <a:off x="76200" y="1981200"/>
            <a:ext cx="8197850" cy="4635500"/>
            <a:chOff x="48" y="1248"/>
            <a:chExt cx="5164" cy="2920"/>
          </a:xfrm>
        </p:grpSpPr>
        <p:sp>
          <p:nvSpPr>
            <p:cNvPr id="278538" name="Text Box 92"/>
            <p:cNvSpPr txBox="1">
              <a:spLocks noChangeArrowheads="1"/>
            </p:cNvSpPr>
            <p:nvPr/>
          </p:nvSpPr>
          <p:spPr bwMode="auto">
            <a:xfrm>
              <a:off x="984" y="1248"/>
              <a:ext cx="4228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= </a:t>
              </a:r>
              <a:r>
                <a:rPr lang="en-US" altLang="en-US" i="0"/>
                <a:t>max(height </a:t>
              </a:r>
              <a:r>
                <a:rPr lang="en-US" altLang="en-US" i="0" dirty="0"/>
                <a:t>of </a:t>
              </a:r>
              <a:r>
                <a:rPr lang="en-US" altLang="en-US" i="0" err="1"/>
                <a:t>left</a:t>
              </a:r>
              <a:r>
                <a:rPr lang="en-US" altLang="en-US" i="0"/>
                <a:t>,height </a:t>
              </a:r>
              <a:r>
                <a:rPr lang="en-US" altLang="en-US" i="0" dirty="0"/>
                <a:t>on right) + 1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= max(</a:t>
              </a:r>
              <a:r>
                <a:rPr lang="en-US" altLang="en-US" i="0" dirty="0">
                  <a:solidFill>
                    <a:srgbClr val="FF99FF"/>
                  </a:solidFill>
                </a:rPr>
                <a:t>?</a:t>
              </a:r>
              <a:r>
                <a:rPr lang="en-US" altLang="en-US" i="0" dirty="0"/>
                <a:t>,</a:t>
              </a:r>
              <a:r>
                <a:rPr lang="en-US" altLang="en-US" i="0" dirty="0">
                  <a:solidFill>
                    <a:srgbClr val="FF99FF"/>
                  </a:solidFill>
                </a:rPr>
                <a:t>?)</a:t>
              </a:r>
              <a:r>
                <a:rPr lang="en-US" altLang="en-US" i="0" dirty="0"/>
                <a:t> + </a:t>
              </a:r>
              <a:r>
                <a:rPr lang="en-US" altLang="en-US" i="0" dirty="0">
                  <a:solidFill>
                    <a:srgbClr val="33CC33"/>
                  </a:solidFill>
                </a:rPr>
                <a:t>1</a:t>
              </a:r>
              <a:r>
                <a:rPr lang="en-US" altLang="en-US" i="0" dirty="0"/>
                <a:t> </a:t>
              </a:r>
              <a:endParaRPr lang="en-US" altLang="en-US" i="0" dirty="0">
                <a:solidFill>
                  <a:srgbClr val="FF99FF"/>
                </a:solidFill>
              </a:endParaRPr>
            </a:p>
          </p:txBody>
        </p:sp>
        <p:grpSp>
          <p:nvGrpSpPr>
            <p:cNvPr id="278539" name="Group 97"/>
            <p:cNvGrpSpPr>
              <a:grpSpLocks/>
            </p:cNvGrpSpPr>
            <p:nvPr/>
          </p:nvGrpSpPr>
          <p:grpSpPr bwMode="auto">
            <a:xfrm>
              <a:off x="48" y="3780"/>
              <a:ext cx="747" cy="388"/>
              <a:chOff x="48" y="3780"/>
              <a:chExt cx="747" cy="388"/>
            </a:xfrm>
          </p:grpSpPr>
          <p:sp>
            <p:nvSpPr>
              <p:cNvPr id="278540" name="Freeform 93"/>
              <p:cNvSpPr>
                <a:spLocks/>
              </p:cNvSpPr>
              <p:nvPr/>
            </p:nvSpPr>
            <p:spPr bwMode="auto">
              <a:xfrm>
                <a:off x="432" y="3780"/>
                <a:ext cx="363" cy="307"/>
              </a:xfrm>
              <a:custGeom>
                <a:avLst/>
                <a:gdLst>
                  <a:gd name="T0" fmla="*/ 174 w 363"/>
                  <a:gd name="T1" fmla="*/ 0 h 307"/>
                  <a:gd name="T2" fmla="*/ 0 w 363"/>
                  <a:gd name="T3" fmla="*/ 307 h 307"/>
                  <a:gd name="T4" fmla="*/ 363 w 363"/>
                  <a:gd name="T5" fmla="*/ 307 h 307"/>
                  <a:gd name="T6" fmla="*/ 174 w 363"/>
                  <a:gd name="T7" fmla="*/ 0 h 3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3"/>
                  <a:gd name="T13" fmla="*/ 0 h 307"/>
                  <a:gd name="T14" fmla="*/ 363 w 363"/>
                  <a:gd name="T15" fmla="*/ 307 h 3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3" h="307">
                    <a:moveTo>
                      <a:pt x="174" y="0"/>
                    </a:moveTo>
                    <a:lnTo>
                      <a:pt x="0" y="307"/>
                    </a:lnTo>
                    <a:lnTo>
                      <a:pt x="363" y="307"/>
                    </a:lnTo>
                    <a:lnTo>
                      <a:pt x="174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1" name="Rectangle 94"/>
              <p:cNvSpPr>
                <a:spLocks noChangeArrowheads="1"/>
              </p:cNvSpPr>
              <p:nvPr/>
            </p:nvSpPr>
            <p:spPr bwMode="auto">
              <a:xfrm>
                <a:off x="512" y="3792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?</a:t>
                </a:r>
              </a:p>
            </p:txBody>
          </p:sp>
          <p:sp>
            <p:nvSpPr>
              <p:cNvPr id="278542" name="Freeform 95"/>
              <p:cNvSpPr>
                <a:spLocks/>
              </p:cNvSpPr>
              <p:nvPr/>
            </p:nvSpPr>
            <p:spPr bwMode="auto">
              <a:xfrm>
                <a:off x="48" y="3791"/>
                <a:ext cx="363" cy="307"/>
              </a:xfrm>
              <a:custGeom>
                <a:avLst/>
                <a:gdLst>
                  <a:gd name="T0" fmla="*/ 174 w 363"/>
                  <a:gd name="T1" fmla="*/ 0 h 307"/>
                  <a:gd name="T2" fmla="*/ 0 w 363"/>
                  <a:gd name="T3" fmla="*/ 307 h 307"/>
                  <a:gd name="T4" fmla="*/ 363 w 363"/>
                  <a:gd name="T5" fmla="*/ 307 h 307"/>
                  <a:gd name="T6" fmla="*/ 174 w 363"/>
                  <a:gd name="T7" fmla="*/ 0 h 3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3"/>
                  <a:gd name="T13" fmla="*/ 0 h 307"/>
                  <a:gd name="T14" fmla="*/ 363 w 363"/>
                  <a:gd name="T15" fmla="*/ 307 h 3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3" h="307">
                    <a:moveTo>
                      <a:pt x="174" y="0"/>
                    </a:moveTo>
                    <a:lnTo>
                      <a:pt x="0" y="307"/>
                    </a:lnTo>
                    <a:lnTo>
                      <a:pt x="363" y="307"/>
                    </a:lnTo>
                    <a:lnTo>
                      <a:pt x="174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3" name="Rectangle 96"/>
              <p:cNvSpPr>
                <a:spLocks noChangeArrowheads="1"/>
              </p:cNvSpPr>
              <p:nvPr/>
            </p:nvSpPr>
            <p:spPr bwMode="auto">
              <a:xfrm>
                <a:off x="128" y="3803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?</a:t>
                </a:r>
              </a:p>
            </p:txBody>
          </p:sp>
        </p:grpSp>
      </p:grpSp>
      <p:sp>
        <p:nvSpPr>
          <p:cNvPr id="237679" name="Rectangle 111"/>
          <p:cNvSpPr>
            <a:spLocks noChangeArrowheads="1"/>
          </p:cNvSpPr>
          <p:nvPr/>
        </p:nvSpPr>
        <p:spPr bwMode="auto">
          <a:xfrm>
            <a:off x="1905000" y="1447800"/>
            <a:ext cx="12573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0 edge</a:t>
            </a:r>
          </a:p>
        </p:txBody>
      </p:sp>
      <p:sp>
        <p:nvSpPr>
          <p:cNvPr id="278537" name="Rectangle 82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76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76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679" grpId="0" autoUpdateAnimBg="0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79555" name="Group 3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9586" name="Group 4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9632" name="Oval 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33" name="Rectangle 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9587" name="Group 7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9630" name="Oval 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31" name="Rectangle 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9588" name="Group 10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9628" name="Oval 1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9" name="Rectangle 1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9589" name="Group 13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9626" name="Oval 1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7" name="Rectangle 1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9590" name="Group 16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9624" name="Oval 1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5" name="Rectangle 1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9591" name="Group 19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9622" name="Oval 2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3" name="Rectangle 2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9592" name="Group 22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9620" name="Oval 2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1" name="Rectangle 2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9593" name="Group 25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9618" name="Oval 2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9" name="Rectangle 2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9594" name="Group 28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9616" name="Oval 2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7" name="Rectangle 3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9595" name="Group 31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9614" name="Oval 3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5" name="Rectangle 3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9596" name="Group 34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9612" name="Oval 3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3" name="Rectangle 3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9597" name="Group 37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9610" name="Oval 3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1" name="Rectangle 3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9598" name="Line 40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9" name="Line 41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0" name="Line 42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1" name="Line 43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2" name="Line 44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3" name="Line 45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4" name="Line 46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5" name="Line 47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6" name="Line 48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7" name="Line 49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8" name="Line 50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9" name="Line 51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9556" name="Text Box 52"/>
          <p:cNvSpPr txBox="1">
            <a:spLocks noChangeArrowheads="1"/>
          </p:cNvSpPr>
          <p:nvPr/>
        </p:nvSpPr>
        <p:spPr bwMode="auto">
          <a:xfrm>
            <a:off x="1066800" y="960438"/>
            <a:ext cx="3898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Work it out backwards</a:t>
            </a:r>
          </a:p>
        </p:txBody>
      </p:sp>
      <p:grpSp>
        <p:nvGrpSpPr>
          <p:cNvPr id="279557" name="Group 53"/>
          <p:cNvGrpSpPr>
            <a:grpSpLocks/>
          </p:cNvGrpSpPr>
          <p:nvPr/>
        </p:nvGrpSpPr>
        <p:grpSpPr bwMode="auto">
          <a:xfrm>
            <a:off x="2447925" y="4568825"/>
            <a:ext cx="2830513" cy="1527175"/>
            <a:chOff x="2064" y="2878"/>
            <a:chExt cx="1783" cy="962"/>
          </a:xfrm>
        </p:grpSpPr>
        <p:sp>
          <p:nvSpPr>
            <p:cNvPr id="279568" name="Freeform 54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9569" name="Group 55"/>
            <p:cNvGrpSpPr>
              <a:grpSpLocks/>
            </p:cNvGrpSpPr>
            <p:nvPr/>
          </p:nvGrpSpPr>
          <p:grpSpPr bwMode="auto">
            <a:xfrm>
              <a:off x="2544" y="2878"/>
              <a:ext cx="1303" cy="626"/>
              <a:chOff x="768" y="2064"/>
              <a:chExt cx="1303" cy="626"/>
            </a:xfrm>
          </p:grpSpPr>
          <p:grpSp>
            <p:nvGrpSpPr>
              <p:cNvPr id="279570" name="Group 56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79572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9580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1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2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3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4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5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9573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574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575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6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7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8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9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79571" name="Text Box 71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97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-1 edges</a:t>
                </a:r>
              </a:p>
            </p:txBody>
          </p:sp>
        </p:grpSp>
      </p:grpSp>
      <p:grpSp>
        <p:nvGrpSpPr>
          <p:cNvPr id="279558" name="Group 72"/>
          <p:cNvGrpSpPr>
            <a:grpSpLocks/>
          </p:cNvGrpSpPr>
          <p:nvPr/>
        </p:nvGrpSpPr>
        <p:grpSpPr bwMode="auto">
          <a:xfrm>
            <a:off x="100013" y="1477963"/>
            <a:ext cx="1887538" cy="4397375"/>
            <a:chOff x="63" y="931"/>
            <a:chExt cx="1189" cy="2770"/>
          </a:xfrm>
        </p:grpSpPr>
        <p:sp>
          <p:nvSpPr>
            <p:cNvPr id="279566" name="Freeform 73"/>
            <p:cNvSpPr>
              <a:spLocks/>
            </p:cNvSpPr>
            <p:nvPr/>
          </p:nvSpPr>
          <p:spPr bwMode="auto">
            <a:xfrm>
              <a:off x="63" y="3235"/>
              <a:ext cx="789" cy="466"/>
            </a:xfrm>
            <a:custGeom>
              <a:avLst/>
              <a:gdLst>
                <a:gd name="T0" fmla="*/ 355 w 789"/>
                <a:gd name="T1" fmla="*/ 0 h 466"/>
                <a:gd name="T2" fmla="*/ 0 w 789"/>
                <a:gd name="T3" fmla="*/ 466 h 466"/>
                <a:gd name="T4" fmla="*/ 789 w 789"/>
                <a:gd name="T5" fmla="*/ 458 h 466"/>
                <a:gd name="T6" fmla="*/ 355 w 789"/>
                <a:gd name="T7" fmla="*/ 0 h 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9"/>
                <a:gd name="T13" fmla="*/ 0 h 466"/>
                <a:gd name="T14" fmla="*/ 789 w 789"/>
                <a:gd name="T15" fmla="*/ 466 h 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9" h="466">
                  <a:moveTo>
                    <a:pt x="355" y="0"/>
                  </a:moveTo>
                  <a:lnTo>
                    <a:pt x="0" y="466"/>
                  </a:lnTo>
                  <a:lnTo>
                    <a:pt x="789" y="458"/>
                  </a:lnTo>
                  <a:lnTo>
                    <a:pt x="355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7" name="Text Box 74"/>
            <p:cNvSpPr txBox="1">
              <a:spLocks noChangeArrowheads="1"/>
            </p:cNvSpPr>
            <p:nvPr/>
          </p:nvSpPr>
          <p:spPr bwMode="auto">
            <a:xfrm>
              <a:off x="288" y="931"/>
              <a:ext cx="9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height </a:t>
              </a:r>
              <a:r>
                <a:rPr lang="en-US" altLang="en-US" i="0" dirty="0"/>
                <a:t>=</a:t>
              </a:r>
              <a:endParaRPr lang="en-US" altLang="en-US" i="0" dirty="0">
                <a:solidFill>
                  <a:srgbClr val="FF99FF"/>
                </a:solidFill>
              </a:endParaRPr>
            </a:p>
          </p:txBody>
        </p:sp>
      </p:grpSp>
      <p:sp>
        <p:nvSpPr>
          <p:cNvPr id="279559" name="Text Box 76"/>
          <p:cNvSpPr txBox="1">
            <a:spLocks noChangeArrowheads="1"/>
          </p:cNvSpPr>
          <p:nvPr/>
        </p:nvSpPr>
        <p:spPr bwMode="auto">
          <a:xfrm>
            <a:off x="1584325" y="2133600"/>
            <a:ext cx="67119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</a:t>
            </a:r>
            <a:r>
              <a:rPr lang="en-US" altLang="en-US" i="0"/>
              <a:t>max(height </a:t>
            </a:r>
            <a:r>
              <a:rPr lang="en-US" altLang="en-US" i="0" dirty="0"/>
              <a:t>of </a:t>
            </a:r>
            <a:r>
              <a:rPr lang="en-US" altLang="en-US" i="0" err="1"/>
              <a:t>left</a:t>
            </a:r>
            <a:r>
              <a:rPr lang="en-US" altLang="en-US" i="0"/>
              <a:t>,height </a:t>
            </a:r>
            <a:r>
              <a:rPr lang="en-US" altLang="en-US" i="0" dirty="0"/>
              <a:t>on right)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max(</a:t>
            </a:r>
            <a:r>
              <a:rPr lang="en-US" altLang="en-US" i="0" dirty="0">
                <a:solidFill>
                  <a:srgbClr val="FF99FF"/>
                </a:solidFill>
              </a:rPr>
              <a:t>-1</a:t>
            </a:r>
            <a:r>
              <a:rPr lang="en-US" altLang="en-US" i="0" dirty="0"/>
              <a:t>,</a:t>
            </a:r>
            <a:r>
              <a:rPr lang="en-US" altLang="en-US" i="0" dirty="0">
                <a:solidFill>
                  <a:srgbClr val="FF99FF"/>
                </a:solidFill>
              </a:rPr>
              <a:t>-1</a:t>
            </a:r>
            <a:r>
              <a:rPr lang="en-US" altLang="en-US" i="0" dirty="0"/>
              <a:t>) + 1 </a:t>
            </a:r>
            <a:endParaRPr lang="en-US" altLang="en-US" i="0" dirty="0">
              <a:solidFill>
                <a:srgbClr val="FF99FF"/>
              </a:solidFill>
            </a:endParaRPr>
          </a:p>
        </p:txBody>
      </p:sp>
      <p:sp>
        <p:nvSpPr>
          <p:cNvPr id="279560" name="Freeform 78"/>
          <p:cNvSpPr>
            <a:spLocks/>
          </p:cNvSpPr>
          <p:nvPr/>
        </p:nvSpPr>
        <p:spPr bwMode="auto">
          <a:xfrm>
            <a:off x="685800" y="6000750"/>
            <a:ext cx="576263" cy="487363"/>
          </a:xfrm>
          <a:custGeom>
            <a:avLst/>
            <a:gdLst>
              <a:gd name="T0" fmla="*/ 2147483647 w 363"/>
              <a:gd name="T1" fmla="*/ 0 h 307"/>
              <a:gd name="T2" fmla="*/ 0 w 363"/>
              <a:gd name="T3" fmla="*/ 2147483647 h 307"/>
              <a:gd name="T4" fmla="*/ 2147483647 w 363"/>
              <a:gd name="T5" fmla="*/ 2147483647 h 307"/>
              <a:gd name="T6" fmla="*/ 2147483647 w 363"/>
              <a:gd name="T7" fmla="*/ 0 h 307"/>
              <a:gd name="T8" fmla="*/ 0 60000 65536"/>
              <a:gd name="T9" fmla="*/ 0 60000 65536"/>
              <a:gd name="T10" fmla="*/ 0 60000 65536"/>
              <a:gd name="T11" fmla="*/ 0 60000 65536"/>
              <a:gd name="T12" fmla="*/ 0 w 363"/>
              <a:gd name="T13" fmla="*/ 0 h 307"/>
              <a:gd name="T14" fmla="*/ 363 w 363"/>
              <a:gd name="T15" fmla="*/ 307 h 3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3" h="307">
                <a:moveTo>
                  <a:pt x="174" y="0"/>
                </a:moveTo>
                <a:lnTo>
                  <a:pt x="0" y="307"/>
                </a:lnTo>
                <a:lnTo>
                  <a:pt x="363" y="307"/>
                </a:lnTo>
                <a:lnTo>
                  <a:pt x="17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61" name="Rectangle 79"/>
          <p:cNvSpPr>
            <a:spLocks noChangeArrowheads="1"/>
          </p:cNvSpPr>
          <p:nvPr/>
        </p:nvSpPr>
        <p:spPr bwMode="auto">
          <a:xfrm>
            <a:off x="711200" y="6019800"/>
            <a:ext cx="522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-1</a:t>
            </a:r>
          </a:p>
        </p:txBody>
      </p:sp>
      <p:sp>
        <p:nvSpPr>
          <p:cNvPr id="279562" name="Freeform 80"/>
          <p:cNvSpPr>
            <a:spLocks/>
          </p:cNvSpPr>
          <p:nvPr/>
        </p:nvSpPr>
        <p:spPr bwMode="auto">
          <a:xfrm>
            <a:off x="76200" y="6018213"/>
            <a:ext cx="576263" cy="487362"/>
          </a:xfrm>
          <a:custGeom>
            <a:avLst/>
            <a:gdLst>
              <a:gd name="T0" fmla="*/ 2147483647 w 363"/>
              <a:gd name="T1" fmla="*/ 0 h 307"/>
              <a:gd name="T2" fmla="*/ 0 w 363"/>
              <a:gd name="T3" fmla="*/ 2147483647 h 307"/>
              <a:gd name="T4" fmla="*/ 2147483647 w 363"/>
              <a:gd name="T5" fmla="*/ 2147483647 h 307"/>
              <a:gd name="T6" fmla="*/ 2147483647 w 363"/>
              <a:gd name="T7" fmla="*/ 0 h 307"/>
              <a:gd name="T8" fmla="*/ 0 60000 65536"/>
              <a:gd name="T9" fmla="*/ 0 60000 65536"/>
              <a:gd name="T10" fmla="*/ 0 60000 65536"/>
              <a:gd name="T11" fmla="*/ 0 60000 65536"/>
              <a:gd name="T12" fmla="*/ 0 w 363"/>
              <a:gd name="T13" fmla="*/ 0 h 307"/>
              <a:gd name="T14" fmla="*/ 363 w 363"/>
              <a:gd name="T15" fmla="*/ 307 h 3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3" h="307">
                <a:moveTo>
                  <a:pt x="174" y="0"/>
                </a:moveTo>
                <a:lnTo>
                  <a:pt x="0" y="307"/>
                </a:lnTo>
                <a:lnTo>
                  <a:pt x="363" y="307"/>
                </a:lnTo>
                <a:lnTo>
                  <a:pt x="17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63" name="Rectangle 81"/>
          <p:cNvSpPr>
            <a:spLocks noChangeArrowheads="1"/>
          </p:cNvSpPr>
          <p:nvPr/>
        </p:nvSpPr>
        <p:spPr bwMode="auto">
          <a:xfrm>
            <a:off x="101600" y="6037263"/>
            <a:ext cx="5222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-1</a:t>
            </a:r>
          </a:p>
        </p:txBody>
      </p:sp>
      <p:sp>
        <p:nvSpPr>
          <p:cNvPr id="279564" name="Rectangle 82"/>
          <p:cNvSpPr>
            <a:spLocks noChangeArrowheads="1"/>
          </p:cNvSpPr>
          <p:nvPr/>
        </p:nvSpPr>
        <p:spPr bwMode="auto">
          <a:xfrm>
            <a:off x="1905000" y="1447800"/>
            <a:ext cx="12573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0 edge</a:t>
            </a:r>
          </a:p>
        </p:txBody>
      </p:sp>
      <p:sp>
        <p:nvSpPr>
          <p:cNvPr id="279565" name="Rectangle 80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Text Box 2"/>
          <p:cNvSpPr txBox="1">
            <a:spLocks noChangeArrowheads="1"/>
          </p:cNvSpPr>
          <p:nvPr/>
        </p:nvSpPr>
        <p:spPr bwMode="auto">
          <a:xfrm>
            <a:off x="2638425" y="-93663"/>
            <a:ext cx="45275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0579" name="Picture 8" descr="02-23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33400"/>
            <a:ext cx="7315200" cy="311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0580" name="Picture 9" descr="02-230b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3683000"/>
            <a:ext cx="7315200" cy="317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0581" name="Rectangle 4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160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35972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leaves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8160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8164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8169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165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8169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8165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8169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8165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8168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165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8168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165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8168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165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8168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8165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8168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8165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8167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8165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8167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7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8165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8167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7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8166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8167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7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8166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1605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81643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4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5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6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7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8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461375" cy="4999037"/>
            <a:chOff x="46" y="1075"/>
            <a:chExt cx="5330" cy="3149"/>
          </a:xfrm>
        </p:grpSpPr>
        <p:sp>
          <p:nvSpPr>
            <p:cNvPr id="281608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09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1610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81629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1637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38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39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40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41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42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1630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1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2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3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4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5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6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1611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  <p:grpSp>
          <p:nvGrpSpPr>
            <p:cNvPr id="281612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81615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1623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4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5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6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7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8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1616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7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8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19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20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21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22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1613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</a:t>
              </a:r>
            </a:p>
          </p:txBody>
        </p:sp>
        <p:sp>
          <p:nvSpPr>
            <p:cNvPr id="281614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81607" name="Rectangle 95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262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845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leaves</a:t>
            </a:r>
          </a:p>
        </p:txBody>
      </p:sp>
      <p:grpSp>
        <p:nvGrpSpPr>
          <p:cNvPr id="28262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82673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82719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20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2674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82717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8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82675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82715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6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82676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82713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4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2677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82711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2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2678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82709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0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2679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82707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8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82680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82705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6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82681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82703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4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82682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82701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2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82683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82699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0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82684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82697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98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82685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6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7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8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9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0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1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2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3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4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5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6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2629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2630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2631" name="Text Box 55"/>
          <p:cNvSpPr txBox="1">
            <a:spLocks noChangeArrowheads="1"/>
          </p:cNvSpPr>
          <p:nvPr/>
        </p:nvSpPr>
        <p:spPr bwMode="auto">
          <a:xfrm>
            <a:off x="1584325" y="1466850"/>
            <a:ext cx="60579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number on left  + number on right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olidFill>
                  <a:srgbClr val="FF99FF"/>
                </a:solidFill>
              </a:rPr>
              <a:t>3</a:t>
            </a:r>
            <a:r>
              <a:rPr lang="en-US" altLang="en-US" i="0"/>
              <a:t> + </a:t>
            </a:r>
            <a:r>
              <a:rPr lang="en-US" altLang="en-US" i="0">
                <a:solidFill>
                  <a:srgbClr val="FF99FF"/>
                </a:solidFill>
              </a:rPr>
              <a:t>2</a:t>
            </a:r>
            <a:r>
              <a:rPr lang="en-US" altLang="en-US" i="0"/>
              <a:t> = </a:t>
            </a:r>
            <a:r>
              <a:rPr lang="en-US" altLang="en-US" i="0">
                <a:solidFill>
                  <a:srgbClr val="FF99FF"/>
                </a:solidFill>
              </a:rPr>
              <a:t>5</a:t>
            </a:r>
          </a:p>
        </p:txBody>
      </p:sp>
      <p:grpSp>
        <p:nvGrpSpPr>
          <p:cNvPr id="282632" name="Group 56"/>
          <p:cNvGrpSpPr>
            <a:grpSpLocks/>
          </p:cNvGrpSpPr>
          <p:nvPr/>
        </p:nvGrpSpPr>
        <p:grpSpPr bwMode="auto">
          <a:xfrm>
            <a:off x="1219200" y="3276600"/>
            <a:ext cx="904875" cy="993775"/>
            <a:chOff x="768" y="2064"/>
            <a:chExt cx="570" cy="626"/>
          </a:xfrm>
        </p:grpSpPr>
        <p:grpSp>
          <p:nvGrpSpPr>
            <p:cNvPr id="282657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82659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2667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68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69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70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71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72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660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1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2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3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4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5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6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2658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</p:grpSp>
      <p:grpSp>
        <p:nvGrpSpPr>
          <p:cNvPr id="282633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82643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82651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2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3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4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5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6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2644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5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6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47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48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49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50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82634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2</a:t>
            </a:r>
          </a:p>
        </p:txBody>
      </p:sp>
      <p:grpSp>
        <p:nvGrpSpPr>
          <p:cNvPr id="282635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82637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8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9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0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1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2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2636" name="Rectangle 95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50" name="Group 4"/>
          <p:cNvGrpSpPr>
            <a:grpSpLocks/>
          </p:cNvGrpSpPr>
          <p:nvPr/>
        </p:nvGrpSpPr>
        <p:grpSpPr bwMode="auto">
          <a:xfrm>
            <a:off x="457200" y="1471613"/>
            <a:ext cx="4237038" cy="2566987"/>
            <a:chOff x="838200" y="1142278"/>
            <a:chExt cx="7696200" cy="5310214"/>
          </a:xfrm>
        </p:grpSpPr>
        <p:sp>
          <p:nvSpPr>
            <p:cNvPr id="27665" name="Line 3"/>
            <p:cNvSpPr>
              <a:spLocks noChangeShapeType="1"/>
            </p:cNvSpPr>
            <p:nvPr/>
          </p:nvSpPr>
          <p:spPr bwMode="auto">
            <a:xfrm flipH="1">
              <a:off x="1371600" y="2438400"/>
              <a:ext cx="6629400" cy="0"/>
            </a:xfrm>
            <a:prstGeom prst="line">
              <a:avLst/>
            </a:prstGeom>
            <a:noFill/>
            <a:ln w="762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27666" name="Text Box 4"/>
            <p:cNvSpPr txBox="1">
              <a:spLocks noChangeArrowheads="1"/>
            </p:cNvSpPr>
            <p:nvPr/>
          </p:nvSpPr>
          <p:spPr bwMode="auto">
            <a:xfrm>
              <a:off x="3581400" y="1142278"/>
              <a:ext cx="685800" cy="10682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3600" i="0">
                  <a:sym typeface="Symbol" pitchFamily="18" charset="2"/>
                </a:rPr>
                <a:t></a:t>
              </a:r>
              <a:endParaRPr lang="en-US" altLang="en-US" sz="3600" i="0"/>
            </a:p>
          </p:txBody>
        </p:sp>
        <p:sp>
          <p:nvSpPr>
            <p:cNvPr id="27667" name="Text Box 5"/>
            <p:cNvSpPr txBox="1">
              <a:spLocks noChangeArrowheads="1"/>
            </p:cNvSpPr>
            <p:nvPr/>
          </p:nvSpPr>
          <p:spPr bwMode="auto">
            <a:xfrm>
              <a:off x="4819650" y="1676401"/>
              <a:ext cx="3257549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* * * * * * * * </a:t>
              </a:r>
            </a:p>
          </p:txBody>
        </p:sp>
        <p:sp>
          <p:nvSpPr>
            <p:cNvPr id="27668" name="Text Box 6"/>
            <p:cNvSpPr txBox="1">
              <a:spLocks noChangeArrowheads="1"/>
            </p:cNvSpPr>
            <p:nvPr/>
          </p:nvSpPr>
          <p:spPr bwMode="auto">
            <a:xfrm>
              <a:off x="4819650" y="1143000"/>
              <a:ext cx="3257549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* * * * * * * * </a:t>
              </a:r>
            </a:p>
          </p:txBody>
        </p:sp>
        <p:sp>
          <p:nvSpPr>
            <p:cNvPr id="27669" name="Text Box 7"/>
            <p:cNvSpPr txBox="1">
              <a:spLocks noChangeArrowheads="1"/>
            </p:cNvSpPr>
            <p:nvPr/>
          </p:nvSpPr>
          <p:spPr bwMode="auto">
            <a:xfrm>
              <a:off x="4572000" y="2590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0" name="Text Box 8"/>
            <p:cNvSpPr txBox="1">
              <a:spLocks noChangeArrowheads="1"/>
            </p:cNvSpPr>
            <p:nvPr/>
          </p:nvSpPr>
          <p:spPr bwMode="auto">
            <a:xfrm>
              <a:off x="4168775" y="2971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1" name="Text Box 9"/>
            <p:cNvSpPr txBox="1">
              <a:spLocks noChangeArrowheads="1"/>
            </p:cNvSpPr>
            <p:nvPr/>
          </p:nvSpPr>
          <p:spPr bwMode="auto">
            <a:xfrm>
              <a:off x="3765550" y="3352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2" name="Text Box 10"/>
            <p:cNvSpPr txBox="1">
              <a:spLocks noChangeArrowheads="1"/>
            </p:cNvSpPr>
            <p:nvPr/>
          </p:nvSpPr>
          <p:spPr bwMode="auto">
            <a:xfrm>
              <a:off x="3362325" y="3733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3" name="Text Box 11"/>
            <p:cNvSpPr txBox="1">
              <a:spLocks noChangeArrowheads="1"/>
            </p:cNvSpPr>
            <p:nvPr/>
          </p:nvSpPr>
          <p:spPr bwMode="auto">
            <a:xfrm>
              <a:off x="2959100" y="4114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4" name="Text Box 12"/>
            <p:cNvSpPr txBox="1">
              <a:spLocks noChangeArrowheads="1"/>
            </p:cNvSpPr>
            <p:nvPr/>
          </p:nvSpPr>
          <p:spPr bwMode="auto">
            <a:xfrm>
              <a:off x="2555874" y="4495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5" name="Text Box 13"/>
            <p:cNvSpPr txBox="1">
              <a:spLocks noChangeArrowheads="1"/>
            </p:cNvSpPr>
            <p:nvPr/>
          </p:nvSpPr>
          <p:spPr bwMode="auto">
            <a:xfrm>
              <a:off x="2187575" y="4876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6" name="Text Box 14"/>
            <p:cNvSpPr txBox="1">
              <a:spLocks noChangeArrowheads="1"/>
            </p:cNvSpPr>
            <p:nvPr/>
          </p:nvSpPr>
          <p:spPr bwMode="auto">
            <a:xfrm>
              <a:off x="1806575" y="5257798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7677" name="Line 15"/>
            <p:cNvSpPr>
              <a:spLocks noChangeShapeType="1"/>
            </p:cNvSpPr>
            <p:nvPr/>
          </p:nvSpPr>
          <p:spPr bwMode="auto">
            <a:xfrm flipH="1">
              <a:off x="1371600" y="5791200"/>
              <a:ext cx="6629400" cy="0"/>
            </a:xfrm>
            <a:prstGeom prst="line">
              <a:avLst/>
            </a:prstGeom>
            <a:noFill/>
            <a:ln w="762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27678" name="Text Box 16"/>
            <p:cNvSpPr txBox="1">
              <a:spLocks noChangeArrowheads="1"/>
            </p:cNvSpPr>
            <p:nvPr/>
          </p:nvSpPr>
          <p:spPr bwMode="auto">
            <a:xfrm>
              <a:off x="1447800" y="5791199"/>
              <a:ext cx="7086600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accent1"/>
                  </a:solidFill>
                </a:rPr>
                <a:t>  * * * * * * * * * * * * * * * *</a:t>
              </a:r>
            </a:p>
          </p:txBody>
        </p:sp>
        <p:grpSp>
          <p:nvGrpSpPr>
            <p:cNvPr id="27679" name="Group 17"/>
            <p:cNvGrpSpPr>
              <a:grpSpLocks/>
            </p:cNvGrpSpPr>
            <p:nvPr/>
          </p:nvGrpSpPr>
          <p:grpSpPr bwMode="auto">
            <a:xfrm>
              <a:off x="838200" y="2819400"/>
              <a:ext cx="1143000" cy="2819400"/>
              <a:chOff x="528" y="1776"/>
              <a:chExt cx="720" cy="1776"/>
            </a:xfrm>
          </p:grpSpPr>
          <p:sp>
            <p:nvSpPr>
              <p:cNvPr id="27680" name="AutoShape 18"/>
              <p:cNvSpPr>
                <a:spLocks/>
              </p:cNvSpPr>
              <p:nvPr/>
            </p:nvSpPr>
            <p:spPr bwMode="auto">
              <a:xfrm>
                <a:off x="1008" y="1776"/>
                <a:ext cx="240" cy="1776"/>
              </a:xfrm>
              <a:prstGeom prst="leftBrace">
                <a:avLst>
                  <a:gd name="adj1" fmla="val 61667"/>
                  <a:gd name="adj2" fmla="val 50000"/>
                </a:avLst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600"/>
              </a:p>
            </p:txBody>
          </p:sp>
          <p:sp>
            <p:nvSpPr>
              <p:cNvPr id="27681" name="Text Box 19"/>
              <p:cNvSpPr txBox="1">
                <a:spLocks noChangeArrowheads="1"/>
              </p:cNvSpPr>
              <p:nvPr/>
            </p:nvSpPr>
            <p:spPr bwMode="auto">
              <a:xfrm>
                <a:off x="528" y="2422"/>
                <a:ext cx="362" cy="4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000">
                    <a:solidFill>
                      <a:schemeClr val="accent1"/>
                    </a:solidFill>
                  </a:rPr>
                  <a:t>n</a:t>
                </a:r>
                <a:r>
                  <a:rPr lang="en-US" altLang="en-US" sz="2000" i="0" baseline="30000">
                    <a:solidFill>
                      <a:schemeClr val="accent1"/>
                    </a:solidFill>
                  </a:rPr>
                  <a:t>2</a:t>
                </a:r>
                <a:endParaRPr lang="en-US" altLang="en-US" sz="2000" i="0">
                  <a:solidFill>
                    <a:schemeClr val="accent1"/>
                  </a:solidFill>
                </a:endParaRPr>
              </a:p>
            </p:txBody>
          </p:sp>
        </p:grpSp>
      </p:grpSp>
      <p:sp>
        <p:nvSpPr>
          <p:cNvPr id="27651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</p:spPr>
        <p:txBody>
          <a:bodyPr/>
          <a:lstStyle/>
          <a:p>
            <a:pPr algn="l" eaLnBrk="1" hangingPunct="1"/>
            <a:r>
              <a:rPr lang="en-US" altLang="en-US" sz="4000"/>
              <a:t>  Grade School     vs   Kindergarten </a:t>
            </a:r>
          </a:p>
        </p:txBody>
      </p:sp>
      <p:grpSp>
        <p:nvGrpSpPr>
          <p:cNvPr id="27652" name="Group 3"/>
          <p:cNvGrpSpPr>
            <a:grpSpLocks/>
          </p:cNvGrpSpPr>
          <p:nvPr/>
        </p:nvGrpSpPr>
        <p:grpSpPr bwMode="auto">
          <a:xfrm>
            <a:off x="4937125" y="1871663"/>
            <a:ext cx="3910013" cy="1319212"/>
            <a:chOff x="998" y="2619"/>
            <a:chExt cx="2463" cy="831"/>
          </a:xfrm>
        </p:grpSpPr>
        <p:sp>
          <p:nvSpPr>
            <p:cNvPr id="27662" name="Text Box 4"/>
            <p:cNvSpPr txBox="1">
              <a:spLocks noChangeArrowheads="1"/>
            </p:cNvSpPr>
            <p:nvPr/>
          </p:nvSpPr>
          <p:spPr bwMode="auto">
            <a:xfrm>
              <a:off x="998" y="2619"/>
              <a:ext cx="246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a</a:t>
              </a:r>
              <a:r>
                <a:rPr lang="en-US" altLang="en-US" sz="2800" i="0"/>
                <a:t> × </a:t>
              </a:r>
              <a:r>
                <a:rPr lang="en-US" altLang="en-US" sz="2800"/>
                <a:t>b</a:t>
              </a:r>
              <a:r>
                <a:rPr lang="en-US" altLang="en-US" sz="2800" i="0"/>
                <a:t> = </a:t>
              </a:r>
              <a:r>
                <a:rPr lang="en-US" altLang="en-US" sz="2800"/>
                <a:t>a</a:t>
              </a:r>
              <a:r>
                <a:rPr lang="en-US" altLang="en-US" sz="2800" i="0"/>
                <a:t> + </a:t>
              </a:r>
              <a:r>
                <a:rPr lang="en-US" altLang="en-US" sz="2800"/>
                <a:t>a</a:t>
              </a:r>
              <a:r>
                <a:rPr lang="en-US" altLang="en-US" sz="2800" i="0"/>
                <a:t> + </a:t>
              </a:r>
              <a:r>
                <a:rPr lang="en-US" altLang="en-US" sz="2800"/>
                <a:t>a</a:t>
              </a:r>
              <a:r>
                <a:rPr lang="en-US" altLang="en-US" sz="2800" i="0"/>
                <a:t> + ... + </a:t>
              </a:r>
              <a:r>
                <a:rPr lang="en-US" altLang="en-US" sz="2800"/>
                <a:t>a</a:t>
              </a:r>
              <a:r>
                <a:rPr lang="en-US" altLang="en-US" sz="2800" i="0"/>
                <a:t> </a:t>
              </a:r>
            </a:p>
          </p:txBody>
        </p:sp>
        <p:sp>
          <p:nvSpPr>
            <p:cNvPr id="27663" name="AutoShape 5"/>
            <p:cNvSpPr>
              <a:spLocks/>
            </p:cNvSpPr>
            <p:nvPr/>
          </p:nvSpPr>
          <p:spPr bwMode="auto">
            <a:xfrm rot="5400000">
              <a:off x="2435" y="2243"/>
              <a:ext cx="219" cy="1632"/>
            </a:xfrm>
            <a:prstGeom prst="rightBrace">
              <a:avLst>
                <a:gd name="adj1" fmla="val 70001"/>
                <a:gd name="adj2" fmla="val 53125"/>
              </a:avLst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000"/>
            </a:p>
          </p:txBody>
        </p:sp>
        <p:sp>
          <p:nvSpPr>
            <p:cNvPr id="27664" name="Text Box 6"/>
            <p:cNvSpPr txBox="1">
              <a:spLocks noChangeArrowheads="1"/>
            </p:cNvSpPr>
            <p:nvPr/>
          </p:nvSpPr>
          <p:spPr bwMode="auto">
            <a:xfrm>
              <a:off x="2352" y="3120"/>
              <a:ext cx="22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b</a:t>
              </a:r>
            </a:p>
          </p:txBody>
        </p:sp>
      </p:grpSp>
      <p:sp>
        <p:nvSpPr>
          <p:cNvPr id="28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  <p:sp>
        <p:nvSpPr>
          <p:cNvPr id="27654" name="Text Box 7"/>
          <p:cNvSpPr txBox="1">
            <a:spLocks noChangeArrowheads="1"/>
          </p:cNvSpPr>
          <p:nvPr/>
        </p:nvSpPr>
        <p:spPr bwMode="auto">
          <a:xfrm>
            <a:off x="4797425" y="4191000"/>
            <a:ext cx="426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Time multiply</a:t>
            </a:r>
          </a:p>
        </p:txBody>
      </p:sp>
      <p:sp>
        <p:nvSpPr>
          <p:cNvPr id="30" name="Rectangle 8"/>
          <p:cNvSpPr>
            <a:spLocks noChangeArrowheads="1"/>
          </p:cNvSpPr>
          <p:nvPr/>
        </p:nvSpPr>
        <p:spPr bwMode="auto">
          <a:xfrm>
            <a:off x="5562600" y="4695825"/>
            <a:ext cx="30813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= 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θ</a:t>
            </a: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</a:t>
            </a:r>
            <a:r>
              <a:rPr lang="en-US" alt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 = linear time.</a:t>
            </a:r>
          </a:p>
        </p:txBody>
      </p:sp>
      <p:sp>
        <p:nvSpPr>
          <p:cNvPr id="27656" name="Text Box 7"/>
          <p:cNvSpPr txBox="1">
            <a:spLocks noChangeArrowheads="1"/>
          </p:cNvSpPr>
          <p:nvPr/>
        </p:nvSpPr>
        <p:spPr bwMode="auto">
          <a:xfrm>
            <a:off x="304800" y="4140200"/>
            <a:ext cx="426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Time multiply</a:t>
            </a:r>
          </a:p>
        </p:txBody>
      </p:sp>
      <p:sp>
        <p:nvSpPr>
          <p:cNvPr id="27657" name="Rectangle 8"/>
          <p:cNvSpPr>
            <a:spLocks noChangeArrowheads="1"/>
          </p:cNvSpPr>
          <p:nvPr/>
        </p:nvSpPr>
        <p:spPr bwMode="auto">
          <a:xfrm>
            <a:off x="838200" y="4645025"/>
            <a:ext cx="3719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= </a:t>
            </a:r>
            <a:r>
              <a:rPr lang="en-CA" altLang="en-US" sz="2800" i="0"/>
              <a:t>θ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baseline="30000"/>
              <a:t>2</a:t>
            </a:r>
            <a:r>
              <a:rPr lang="en-US" altLang="en-US" sz="2800" i="0"/>
              <a:t>) = quadratic time.</a:t>
            </a:r>
          </a:p>
        </p:txBody>
      </p:sp>
      <p:sp>
        <p:nvSpPr>
          <p:cNvPr id="33" name="Rectangle 8"/>
          <p:cNvSpPr>
            <a:spLocks noChangeArrowheads="1"/>
          </p:cNvSpPr>
          <p:nvPr/>
        </p:nvSpPr>
        <p:spPr bwMode="auto">
          <a:xfrm>
            <a:off x="3505200" y="5114925"/>
            <a:ext cx="25146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Which is faster?</a:t>
            </a:r>
            <a:endParaRPr lang="en-US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09663" y="5494338"/>
            <a:ext cx="7196137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 i="0"/>
              <a:t>92834765225674897 × 8388397759011039475</a:t>
            </a:r>
          </a:p>
        </p:txBody>
      </p:sp>
      <p:sp>
        <p:nvSpPr>
          <p:cNvPr id="35" name="Rectangle 8"/>
          <p:cNvSpPr>
            <a:spLocks noChangeArrowheads="1"/>
          </p:cNvSpPr>
          <p:nvPr/>
        </p:nvSpPr>
        <p:spPr bwMode="auto">
          <a:xfrm>
            <a:off x="609600" y="5943600"/>
            <a:ext cx="27892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 = # digits = 20</a:t>
            </a:r>
          </a:p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Time ≈ 20</a:t>
            </a:r>
            <a:r>
              <a:rPr lang="en-CA" altLang="en-US" sz="2800" i="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≈ 400 </a:t>
            </a:r>
            <a:endParaRPr lang="en-US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9" name="Rectangle 8"/>
          <p:cNvSpPr>
            <a:spLocks noChangeArrowheads="1"/>
          </p:cNvSpPr>
          <p:nvPr/>
        </p:nvSpPr>
        <p:spPr bwMode="auto">
          <a:xfrm>
            <a:off x="3886200" y="5867400"/>
            <a:ext cx="5300663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 = value = </a:t>
            </a:r>
            <a:r>
              <a:rPr lang="en-US" altLang="en-US" sz="2800" i="0" dirty="0"/>
              <a:t>8388397759011039475</a:t>
            </a:r>
            <a:endParaRPr lang="en-CA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Time ≈ </a:t>
            </a:r>
            <a:r>
              <a:rPr lang="en-US" altLang="en-US" sz="2800" i="0" dirty="0"/>
              <a:t>8388397759011039475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4" grpId="0"/>
      <p:bldP spid="35" grpId="0"/>
      <p:bldP spid="39" grpId="0"/>
    </p:bld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3651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8365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8367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8372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2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367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8371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8367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8371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8367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8371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367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8371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367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8371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368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8370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8368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8370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8368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8370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8368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8370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8368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8370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8368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8369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69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8368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3653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30861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leaves 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2447925" y="4568825"/>
            <a:ext cx="1666875" cy="1527175"/>
            <a:chOff x="2064" y="2878"/>
            <a:chExt cx="1050" cy="962"/>
          </a:xfrm>
        </p:grpSpPr>
        <p:sp>
          <p:nvSpPr>
            <p:cNvPr id="283656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3657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83658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83660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3668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69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0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1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2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3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3661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662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66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6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7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3659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</p:grpSp>
      <p:sp>
        <p:nvSpPr>
          <p:cNvPr id="283655" name="Rectangle 72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84675" name="Group 3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84841" name="Oval 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42" name="Rectangle 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84676" name="Freeform 6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77" name="Freeform 7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78" name="Group 8"/>
          <p:cNvGrpSpPr>
            <a:grpSpLocks/>
          </p:cNvGrpSpPr>
          <p:nvPr/>
        </p:nvGrpSpPr>
        <p:grpSpPr bwMode="auto">
          <a:xfrm>
            <a:off x="8077200" y="2514600"/>
            <a:ext cx="152400" cy="304800"/>
            <a:chOff x="1776" y="3408"/>
            <a:chExt cx="96" cy="192"/>
          </a:xfrm>
        </p:grpSpPr>
        <p:sp>
          <p:nvSpPr>
            <p:cNvPr id="284839" name="Oval 9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40" name="Line 10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679" name="Group 12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84837" name="Freeform 13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8" name="Text Box 14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84680" name="Group 15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84835" name="Freeform 1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6" name="Text Box 1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84681" name="Group 18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84833" name="Oval 1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34" name="Rectangle 2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84682" name="Freeform 21"/>
          <p:cNvSpPr>
            <a:spLocks/>
          </p:cNvSpPr>
          <p:nvPr/>
        </p:nvSpPr>
        <p:spPr bwMode="auto">
          <a:xfrm>
            <a:off x="5819775" y="20304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83" name="Freeform 22"/>
          <p:cNvSpPr>
            <a:spLocks/>
          </p:cNvSpPr>
          <p:nvPr/>
        </p:nvSpPr>
        <p:spPr bwMode="auto">
          <a:xfrm>
            <a:off x="7173913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84" name="Group 23"/>
          <p:cNvGrpSpPr>
            <a:grpSpLocks/>
          </p:cNvGrpSpPr>
          <p:nvPr/>
        </p:nvGrpSpPr>
        <p:grpSpPr bwMode="auto">
          <a:xfrm>
            <a:off x="4964113" y="2460625"/>
            <a:ext cx="1741487" cy="1398588"/>
            <a:chOff x="1927" y="2400"/>
            <a:chExt cx="1097" cy="881"/>
          </a:xfrm>
        </p:grpSpPr>
        <p:sp>
          <p:nvSpPr>
            <p:cNvPr id="284831" name="Freeform 24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2" name="Text Box 25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84685" name="Group 26"/>
          <p:cNvGrpSpPr>
            <a:grpSpLocks/>
          </p:cNvGrpSpPr>
          <p:nvPr/>
        </p:nvGrpSpPr>
        <p:grpSpPr bwMode="auto">
          <a:xfrm>
            <a:off x="1295400" y="5410200"/>
            <a:ext cx="152400" cy="304800"/>
            <a:chOff x="1776" y="3408"/>
            <a:chExt cx="96" cy="192"/>
          </a:xfrm>
        </p:grpSpPr>
        <p:sp>
          <p:nvSpPr>
            <p:cNvPr id="284829" name="Oval 2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30" name="Line 2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686" name="Group 29"/>
          <p:cNvGrpSpPr>
            <a:grpSpLocks/>
          </p:cNvGrpSpPr>
          <p:nvPr/>
        </p:nvGrpSpPr>
        <p:grpSpPr bwMode="auto">
          <a:xfrm>
            <a:off x="3810000" y="5486400"/>
            <a:ext cx="152400" cy="304800"/>
            <a:chOff x="1776" y="3408"/>
            <a:chExt cx="96" cy="192"/>
          </a:xfrm>
        </p:grpSpPr>
        <p:sp>
          <p:nvSpPr>
            <p:cNvPr id="284827" name="Oval 30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28" name="Line 31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687" name="Group 32"/>
          <p:cNvGrpSpPr>
            <a:grpSpLocks/>
          </p:cNvGrpSpPr>
          <p:nvPr/>
        </p:nvGrpSpPr>
        <p:grpSpPr bwMode="auto">
          <a:xfrm>
            <a:off x="2373313" y="4697413"/>
            <a:ext cx="533400" cy="457200"/>
            <a:chOff x="2352" y="960"/>
            <a:chExt cx="336" cy="288"/>
          </a:xfrm>
        </p:grpSpPr>
        <p:sp>
          <p:nvSpPr>
            <p:cNvPr id="284825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26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84688" name="Freeform 35"/>
          <p:cNvSpPr>
            <a:spLocks/>
          </p:cNvSpPr>
          <p:nvPr/>
        </p:nvSpPr>
        <p:spPr bwMode="auto">
          <a:xfrm>
            <a:off x="1552575" y="50022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89" name="Freeform 36"/>
          <p:cNvSpPr>
            <a:spLocks/>
          </p:cNvSpPr>
          <p:nvPr/>
        </p:nvSpPr>
        <p:spPr bwMode="auto">
          <a:xfrm>
            <a:off x="2906713" y="50022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90" name="Group 37"/>
          <p:cNvGrpSpPr>
            <a:grpSpLocks/>
          </p:cNvGrpSpPr>
          <p:nvPr/>
        </p:nvGrpSpPr>
        <p:grpSpPr bwMode="auto">
          <a:xfrm>
            <a:off x="7010400" y="4800600"/>
            <a:ext cx="152400" cy="304800"/>
            <a:chOff x="1776" y="3408"/>
            <a:chExt cx="96" cy="192"/>
          </a:xfrm>
        </p:grpSpPr>
        <p:sp>
          <p:nvSpPr>
            <p:cNvPr id="284823" name="Oval 38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24" name="Line 39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40"/>
          <p:cNvGrpSpPr>
            <a:grpSpLocks/>
          </p:cNvGrpSpPr>
          <p:nvPr/>
        </p:nvGrpSpPr>
        <p:grpSpPr bwMode="auto">
          <a:xfrm>
            <a:off x="7162800" y="4572000"/>
            <a:ext cx="695325" cy="993775"/>
            <a:chOff x="4512" y="2880"/>
            <a:chExt cx="438" cy="626"/>
          </a:xfrm>
        </p:grpSpPr>
        <p:grpSp>
          <p:nvGrpSpPr>
            <p:cNvPr id="284807" name="Group 41"/>
            <p:cNvGrpSpPr>
              <a:grpSpLocks/>
            </p:cNvGrpSpPr>
            <p:nvPr/>
          </p:nvGrpSpPr>
          <p:grpSpPr bwMode="auto">
            <a:xfrm flipH="1">
              <a:off x="4710" y="2880"/>
              <a:ext cx="240" cy="626"/>
              <a:chOff x="2308" y="1513"/>
              <a:chExt cx="1162" cy="2570"/>
            </a:xfrm>
          </p:grpSpPr>
          <p:grpSp>
            <p:nvGrpSpPr>
              <p:cNvPr id="284809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4817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18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19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20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21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22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4810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1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2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3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4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5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6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4808" name="Text Box 56"/>
            <p:cNvSpPr txBox="1">
              <a:spLocks noChangeArrowheads="1"/>
            </p:cNvSpPr>
            <p:nvPr/>
          </p:nvSpPr>
          <p:spPr bwMode="auto">
            <a:xfrm>
              <a:off x="4512" y="28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</a:t>
              </a:r>
            </a:p>
          </p:txBody>
        </p:sp>
      </p:grpSp>
      <p:grpSp>
        <p:nvGrpSpPr>
          <p:cNvPr id="15" name="Group 57"/>
          <p:cNvGrpSpPr>
            <a:grpSpLocks/>
          </p:cNvGrpSpPr>
          <p:nvPr/>
        </p:nvGrpSpPr>
        <p:grpSpPr bwMode="auto">
          <a:xfrm>
            <a:off x="381000" y="1295400"/>
            <a:ext cx="3048000" cy="2441575"/>
            <a:chOff x="240" y="816"/>
            <a:chExt cx="1920" cy="1538"/>
          </a:xfrm>
        </p:grpSpPr>
        <p:grpSp>
          <p:nvGrpSpPr>
            <p:cNvPr id="284772" name="Group 58"/>
            <p:cNvGrpSpPr>
              <a:grpSpLocks/>
            </p:cNvGrpSpPr>
            <p:nvPr/>
          </p:nvGrpSpPr>
          <p:grpSpPr bwMode="auto">
            <a:xfrm>
              <a:off x="240" y="1728"/>
              <a:ext cx="438" cy="626"/>
              <a:chOff x="4512" y="2880"/>
              <a:chExt cx="438" cy="626"/>
            </a:xfrm>
          </p:grpSpPr>
          <p:grpSp>
            <p:nvGrpSpPr>
              <p:cNvPr id="284791" name="Group 59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93" name="Group 6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801" name="Freeform 6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2" name="Freeform 6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3" name="Freeform 6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4" name="Freeform 6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5" name="Freeform 6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6" name="Freeform 6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94" name="Freeform 6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95" name="Freeform 6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96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97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98" name="Oval 7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99" name="Oval 7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800" name="Oval 7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92" name="Text Box 74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L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84773" name="Group 75"/>
            <p:cNvGrpSpPr>
              <a:grpSpLocks/>
            </p:cNvGrpSpPr>
            <p:nvPr/>
          </p:nvGrpSpPr>
          <p:grpSpPr bwMode="auto">
            <a:xfrm>
              <a:off x="1722" y="1728"/>
              <a:ext cx="438" cy="626"/>
              <a:chOff x="4512" y="2880"/>
              <a:chExt cx="438" cy="626"/>
            </a:xfrm>
          </p:grpSpPr>
          <p:grpSp>
            <p:nvGrpSpPr>
              <p:cNvPr id="284775" name="Group 76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77" name="Group 7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85" name="Freeform 7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6" name="Freeform 7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7" name="Freeform 8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8" name="Freeform 8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9" name="Freeform 8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90" name="Freeform 8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78" name="Freeform 8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79" name="Freeform 8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80" name="Oval 8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1" name="Oval 8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2" name="Oval 8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3" name="Oval 8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4" name="Oval 9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76" name="Text Box 91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L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sp>
          <p:nvSpPr>
            <p:cNvPr id="284774" name="Rectangle 92"/>
            <p:cNvSpPr>
              <a:spLocks noChangeArrowheads="1"/>
            </p:cNvSpPr>
            <p:nvPr/>
          </p:nvSpPr>
          <p:spPr bwMode="auto">
            <a:xfrm>
              <a:off x="528" y="816"/>
              <a:ext cx="8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L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L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2 </a:t>
              </a:r>
            </a:p>
          </p:txBody>
        </p:sp>
      </p:grpSp>
      <p:grpSp>
        <p:nvGrpSpPr>
          <p:cNvPr id="22" name="Group 93"/>
          <p:cNvGrpSpPr>
            <a:grpSpLocks/>
          </p:cNvGrpSpPr>
          <p:nvPr/>
        </p:nvGrpSpPr>
        <p:grpSpPr bwMode="auto">
          <a:xfrm>
            <a:off x="4867275" y="1295400"/>
            <a:ext cx="3971925" cy="2441575"/>
            <a:chOff x="3066" y="816"/>
            <a:chExt cx="2502" cy="1538"/>
          </a:xfrm>
        </p:grpSpPr>
        <p:grpSp>
          <p:nvGrpSpPr>
            <p:cNvPr id="284737" name="Group 94"/>
            <p:cNvGrpSpPr>
              <a:grpSpLocks/>
            </p:cNvGrpSpPr>
            <p:nvPr/>
          </p:nvGrpSpPr>
          <p:grpSpPr bwMode="auto">
            <a:xfrm>
              <a:off x="5130" y="1632"/>
              <a:ext cx="438" cy="626"/>
              <a:chOff x="4512" y="2880"/>
              <a:chExt cx="438" cy="626"/>
            </a:xfrm>
          </p:grpSpPr>
          <p:grpSp>
            <p:nvGrpSpPr>
              <p:cNvPr id="284756" name="Group 95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58" name="Group 9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66" name="Freeform 9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67" name="Freeform 9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68" name="Freeform 9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69" name="Freeform 10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70" name="Freeform 10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71" name="Freeform 10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59" name="Freeform 10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60" name="Freeform 10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61" name="Oval 10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2" name="Oval 10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3" name="Oval 10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4" name="Oval 10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5" name="Oval 10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57" name="Text Box 110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84738" name="Group 111"/>
            <p:cNvGrpSpPr>
              <a:grpSpLocks/>
            </p:cNvGrpSpPr>
            <p:nvPr/>
          </p:nvGrpSpPr>
          <p:grpSpPr bwMode="auto">
            <a:xfrm>
              <a:off x="3066" y="1728"/>
              <a:ext cx="438" cy="626"/>
              <a:chOff x="4512" y="2880"/>
              <a:chExt cx="438" cy="626"/>
            </a:xfrm>
          </p:grpSpPr>
          <p:grpSp>
            <p:nvGrpSpPr>
              <p:cNvPr id="284740" name="Group 112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42" name="Group 11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50" name="Freeform 11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1" name="Freeform 11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2" name="Freeform 11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3" name="Freeform 11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4" name="Freeform 11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5" name="Freeform 11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43" name="Freeform 12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44" name="Freeform 12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45" name="Oval 12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6" name="Oval 12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7" name="Oval 12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8" name="Oval 12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9" name="Oval 12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41" name="Text Box 127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L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84739" name="Rectangle 128"/>
            <p:cNvSpPr>
              <a:spLocks noChangeArrowheads="1"/>
            </p:cNvSpPr>
            <p:nvPr/>
          </p:nvSpPr>
          <p:spPr bwMode="auto">
            <a:xfrm>
              <a:off x="3564" y="816"/>
              <a:ext cx="39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L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</a:p>
          </p:txBody>
        </p:sp>
      </p:grpSp>
      <p:grpSp>
        <p:nvGrpSpPr>
          <p:cNvPr id="29" name="Group 129"/>
          <p:cNvGrpSpPr>
            <a:grpSpLocks/>
          </p:cNvGrpSpPr>
          <p:nvPr/>
        </p:nvGrpSpPr>
        <p:grpSpPr bwMode="auto">
          <a:xfrm>
            <a:off x="600075" y="4267200"/>
            <a:ext cx="4057650" cy="2060575"/>
            <a:chOff x="378" y="2688"/>
            <a:chExt cx="2556" cy="1298"/>
          </a:xfrm>
        </p:grpSpPr>
        <p:grpSp>
          <p:nvGrpSpPr>
            <p:cNvPr id="284702" name="Group 130"/>
            <p:cNvGrpSpPr>
              <a:grpSpLocks/>
            </p:cNvGrpSpPr>
            <p:nvPr/>
          </p:nvGrpSpPr>
          <p:grpSpPr bwMode="auto">
            <a:xfrm>
              <a:off x="2496" y="3360"/>
              <a:ext cx="438" cy="626"/>
              <a:chOff x="4512" y="2880"/>
              <a:chExt cx="438" cy="626"/>
            </a:xfrm>
          </p:grpSpPr>
          <p:grpSp>
            <p:nvGrpSpPr>
              <p:cNvPr id="284721" name="Group 131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23" name="Group 13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31" name="Freeform 13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2" name="Freeform 13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3" name="Freeform 13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4" name="Freeform 13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5" name="Freeform 13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6" name="Freeform 13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24" name="Freeform 13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25" name="Freeform 14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26" name="Oval 14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27" name="Oval 14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28" name="Oval 14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29" name="Oval 14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30" name="Oval 14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22" name="Text Box 146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84703" name="Group 147"/>
            <p:cNvGrpSpPr>
              <a:grpSpLocks/>
            </p:cNvGrpSpPr>
            <p:nvPr/>
          </p:nvGrpSpPr>
          <p:grpSpPr bwMode="auto">
            <a:xfrm>
              <a:off x="378" y="3264"/>
              <a:ext cx="438" cy="626"/>
              <a:chOff x="4512" y="2880"/>
              <a:chExt cx="438" cy="626"/>
            </a:xfrm>
          </p:grpSpPr>
          <p:grpSp>
            <p:nvGrpSpPr>
              <p:cNvPr id="284705" name="Group 14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07" name="Group 14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15" name="Freeform 15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6" name="Freeform 15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7" name="Freeform 15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8" name="Freeform 15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9" name="Freeform 15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20" name="Freeform 15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08" name="Freeform 15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09" name="Freeform 15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10" name="Oval 15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1" name="Oval 15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2" name="Oval 16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3" name="Oval 16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4" name="Oval 16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06" name="Text Box 16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84704" name="Text Box 164"/>
            <p:cNvSpPr txBox="1">
              <a:spLocks noChangeArrowheads="1"/>
            </p:cNvSpPr>
            <p:nvPr/>
          </p:nvSpPr>
          <p:spPr bwMode="auto">
            <a:xfrm>
              <a:off x="912" y="2688"/>
              <a:ext cx="9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0+0 = 0</a:t>
              </a:r>
            </a:p>
          </p:txBody>
        </p:sp>
      </p:grpSp>
      <p:sp>
        <p:nvSpPr>
          <p:cNvPr id="186533" name="Text Box 165"/>
          <p:cNvSpPr txBox="1">
            <a:spLocks noChangeArrowheads="1"/>
          </p:cNvSpPr>
          <p:nvPr/>
        </p:nvSpPr>
        <p:spPr bwMode="auto">
          <a:xfrm>
            <a:off x="1514475" y="5715000"/>
            <a:ext cx="31337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Needs to be </a:t>
            </a:r>
            <a:br>
              <a:rPr lang="en-US" altLang="en-US" i="0"/>
            </a:br>
            <a:r>
              <a:rPr lang="en-US" altLang="en-US" i="0"/>
              <a:t>another base case.</a:t>
            </a:r>
          </a:p>
        </p:txBody>
      </p:sp>
      <p:grpSp>
        <p:nvGrpSpPr>
          <p:cNvPr id="271532" name="Group 169"/>
          <p:cNvGrpSpPr>
            <a:grpSpLocks/>
          </p:cNvGrpSpPr>
          <p:nvPr/>
        </p:nvGrpSpPr>
        <p:grpSpPr bwMode="auto">
          <a:xfrm>
            <a:off x="2590800" y="4038600"/>
            <a:ext cx="1501775" cy="685800"/>
            <a:chOff x="1632" y="2544"/>
            <a:chExt cx="946" cy="432"/>
          </a:xfrm>
        </p:grpSpPr>
        <p:sp>
          <p:nvSpPr>
            <p:cNvPr id="284699" name="Rectangle 166"/>
            <p:cNvSpPr>
              <a:spLocks noChangeArrowheads="1"/>
            </p:cNvSpPr>
            <p:nvPr/>
          </p:nvSpPr>
          <p:spPr bwMode="auto">
            <a:xfrm>
              <a:off x="1824" y="25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1</a:t>
              </a:r>
            </a:p>
          </p:txBody>
        </p:sp>
        <p:sp>
          <p:nvSpPr>
            <p:cNvPr id="284700" name="Rectangle 167"/>
            <p:cNvSpPr>
              <a:spLocks noChangeArrowheads="1"/>
            </p:cNvSpPr>
            <p:nvPr/>
          </p:nvSpPr>
          <p:spPr bwMode="auto">
            <a:xfrm>
              <a:off x="2064" y="2544"/>
              <a:ext cx="51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No!</a:t>
              </a:r>
            </a:p>
          </p:txBody>
        </p:sp>
        <p:sp>
          <p:nvSpPr>
            <p:cNvPr id="284701" name="Line 168"/>
            <p:cNvSpPr>
              <a:spLocks noChangeShapeType="1"/>
            </p:cNvSpPr>
            <p:nvPr/>
          </p:nvSpPr>
          <p:spPr bwMode="auto">
            <a:xfrm flipH="1">
              <a:off x="1632" y="2736"/>
              <a:ext cx="14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4697" name="Text Box 170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sp>
        <p:nvSpPr>
          <p:cNvPr id="284698" name="Rectangle 169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15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15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65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65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533" grpId="0" autoUpdateAnimBg="0"/>
    </p:bld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5699" name="Picture 6" descr="02-23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" y="1435100"/>
            <a:ext cx="9029700" cy="398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5700" name="Rectangle 3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Text Box 4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6723" name="Picture 9" descr="02-23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38200"/>
            <a:ext cx="9144000" cy="596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24" name="Rectangle 3"/>
          <p:cNvSpPr>
            <a:spLocks noChangeArrowheads="1"/>
          </p:cNvSpPr>
          <p:nvPr/>
        </p:nvSpPr>
        <p:spPr bwMode="auto">
          <a:xfrm>
            <a:off x="7400925" y="228600"/>
            <a:ext cx="1401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(travers)</a:t>
            </a: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4435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190686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Copy Tree</a:t>
            </a:r>
            <a:endParaRPr lang="en-US" altLang="en-US" i="0" dirty="0">
              <a:solidFill>
                <a:schemeClr val="accent1"/>
              </a:solidFill>
            </a:endParaRPr>
          </a:p>
        </p:txBody>
      </p:sp>
      <p:grpSp>
        <p:nvGrpSpPr>
          <p:cNvPr id="274436" name="Group 4"/>
          <p:cNvGrpSpPr>
            <a:grpSpLocks/>
          </p:cNvGrpSpPr>
          <p:nvPr/>
        </p:nvGrpSpPr>
        <p:grpSpPr bwMode="auto">
          <a:xfrm>
            <a:off x="457200" y="3968837"/>
            <a:ext cx="4022817" cy="2291436"/>
            <a:chOff x="288" y="2016"/>
            <a:chExt cx="4848" cy="2123"/>
          </a:xfrm>
        </p:grpSpPr>
        <p:grpSp>
          <p:nvGrpSpPr>
            <p:cNvPr id="27448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99"/>
              <a:chOff x="2352" y="960"/>
              <a:chExt cx="336" cy="299"/>
            </a:xfrm>
          </p:grpSpPr>
          <p:sp>
            <p:nvSpPr>
              <p:cNvPr id="27452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3</a:t>
                </a:r>
                <a:endParaRPr lang="en-US" altLang="en-US" sz="1400" i="0"/>
              </a:p>
            </p:txBody>
          </p:sp>
        </p:grpSp>
        <p:grpSp>
          <p:nvGrpSpPr>
            <p:cNvPr id="27448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99"/>
              <a:chOff x="2352" y="960"/>
              <a:chExt cx="336" cy="299"/>
            </a:xfrm>
          </p:grpSpPr>
          <p:sp>
            <p:nvSpPr>
              <p:cNvPr id="27452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8</a:t>
                </a:r>
                <a:endParaRPr lang="en-US" altLang="en-US" sz="1400" i="0"/>
              </a:p>
            </p:txBody>
          </p:sp>
        </p:grpSp>
        <p:grpSp>
          <p:nvGrpSpPr>
            <p:cNvPr id="27448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99"/>
              <a:chOff x="2352" y="960"/>
              <a:chExt cx="336" cy="299"/>
            </a:xfrm>
          </p:grpSpPr>
          <p:sp>
            <p:nvSpPr>
              <p:cNvPr id="27452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grpSp>
          <p:nvGrpSpPr>
            <p:cNvPr id="27448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99"/>
              <a:chOff x="2352" y="960"/>
              <a:chExt cx="336" cy="299"/>
            </a:xfrm>
          </p:grpSpPr>
          <p:sp>
            <p:nvSpPr>
              <p:cNvPr id="27452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3</a:t>
                </a:r>
                <a:endParaRPr lang="en-US" altLang="en-US" sz="1400" i="0"/>
              </a:p>
            </p:txBody>
          </p:sp>
        </p:grpSp>
        <p:grpSp>
          <p:nvGrpSpPr>
            <p:cNvPr id="27448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99"/>
              <a:chOff x="2352" y="960"/>
              <a:chExt cx="336" cy="299"/>
            </a:xfrm>
          </p:grpSpPr>
          <p:sp>
            <p:nvSpPr>
              <p:cNvPr id="27451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27448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99"/>
              <a:chOff x="2352" y="960"/>
              <a:chExt cx="336" cy="299"/>
            </a:xfrm>
          </p:grpSpPr>
          <p:sp>
            <p:nvSpPr>
              <p:cNvPr id="27451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27448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99"/>
              <a:chOff x="2352" y="960"/>
              <a:chExt cx="336" cy="299"/>
            </a:xfrm>
          </p:grpSpPr>
          <p:sp>
            <p:nvSpPr>
              <p:cNvPr id="27451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7</a:t>
                </a:r>
                <a:endParaRPr lang="en-US" altLang="en-US" sz="1400" i="0"/>
              </a:p>
            </p:txBody>
          </p:sp>
        </p:grpSp>
        <p:grpSp>
          <p:nvGrpSpPr>
            <p:cNvPr id="27448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99"/>
              <a:chOff x="2352" y="960"/>
              <a:chExt cx="336" cy="299"/>
            </a:xfrm>
          </p:grpSpPr>
          <p:sp>
            <p:nvSpPr>
              <p:cNvPr id="27451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6</a:t>
                </a:r>
                <a:endParaRPr lang="en-US" altLang="en-US" sz="1400" i="0"/>
              </a:p>
            </p:txBody>
          </p:sp>
        </p:grpSp>
        <p:grpSp>
          <p:nvGrpSpPr>
            <p:cNvPr id="27448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99"/>
              <a:chOff x="2352" y="960"/>
              <a:chExt cx="336" cy="299"/>
            </a:xfrm>
          </p:grpSpPr>
          <p:sp>
            <p:nvSpPr>
              <p:cNvPr id="27451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5</a:t>
                </a:r>
                <a:endParaRPr lang="en-US" altLang="en-US" sz="1400" i="0"/>
              </a:p>
            </p:txBody>
          </p:sp>
        </p:grpSp>
        <p:grpSp>
          <p:nvGrpSpPr>
            <p:cNvPr id="27449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99"/>
              <a:chOff x="2352" y="960"/>
              <a:chExt cx="336" cy="299"/>
            </a:xfrm>
          </p:grpSpPr>
          <p:sp>
            <p:nvSpPr>
              <p:cNvPr id="27450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9</a:t>
                </a:r>
                <a:endParaRPr lang="en-US" altLang="en-US" sz="1400" i="0"/>
              </a:p>
            </p:txBody>
          </p:sp>
        </p:grpSp>
        <p:grpSp>
          <p:nvGrpSpPr>
            <p:cNvPr id="27449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99"/>
              <a:chOff x="2352" y="960"/>
              <a:chExt cx="336" cy="299"/>
            </a:xfrm>
          </p:grpSpPr>
          <p:sp>
            <p:nvSpPr>
              <p:cNvPr id="27450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0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4</a:t>
                </a:r>
                <a:endParaRPr lang="en-US" altLang="en-US" sz="1400" i="0"/>
              </a:p>
            </p:txBody>
          </p:sp>
        </p:grpSp>
        <p:grpSp>
          <p:nvGrpSpPr>
            <p:cNvPr id="27449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99"/>
              <a:chOff x="2352" y="960"/>
              <a:chExt cx="336" cy="299"/>
            </a:xfrm>
          </p:grpSpPr>
          <p:sp>
            <p:nvSpPr>
              <p:cNvPr id="27450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0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sp>
          <p:nvSpPr>
            <p:cNvPr id="27449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</p:grpSp>
      <p:grpSp>
        <p:nvGrpSpPr>
          <p:cNvPr id="274437" name="Group 53"/>
          <p:cNvGrpSpPr>
            <a:grpSpLocks/>
          </p:cNvGrpSpPr>
          <p:nvPr/>
        </p:nvGrpSpPr>
        <p:grpSpPr bwMode="auto">
          <a:xfrm>
            <a:off x="2409825" y="2982529"/>
            <a:ext cx="457200" cy="914400"/>
            <a:chOff x="2432" y="1328"/>
            <a:chExt cx="906" cy="2075"/>
          </a:xfrm>
        </p:grpSpPr>
        <p:sp>
          <p:nvSpPr>
            <p:cNvPr id="274475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6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7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8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9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0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42620" y="4201134"/>
            <a:ext cx="2427133" cy="1742466"/>
            <a:chOff x="242620" y="4201134"/>
            <a:chExt cx="2427133" cy="1742466"/>
          </a:xfrm>
        </p:grpSpPr>
        <p:sp>
          <p:nvSpPr>
            <p:cNvPr id="274440" name="Freeform 61"/>
            <p:cNvSpPr>
              <a:spLocks/>
            </p:cNvSpPr>
            <p:nvPr/>
          </p:nvSpPr>
          <p:spPr bwMode="auto">
            <a:xfrm>
              <a:off x="242620" y="4339703"/>
              <a:ext cx="2427133" cy="1603897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4442" name="Group 63"/>
            <p:cNvGrpSpPr>
              <a:grpSpLocks/>
            </p:cNvGrpSpPr>
            <p:nvPr/>
          </p:nvGrpSpPr>
          <p:grpSpPr bwMode="auto">
            <a:xfrm flipH="1">
              <a:off x="672132" y="4201134"/>
              <a:ext cx="199149" cy="675666"/>
              <a:chOff x="2308" y="1513"/>
              <a:chExt cx="1162" cy="2570"/>
            </a:xfrm>
          </p:grpSpPr>
          <p:grpSp>
            <p:nvGrpSpPr>
              <p:cNvPr id="274461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69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0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1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2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3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4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62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3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4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5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6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7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8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819626" y="3743934"/>
            <a:ext cx="1752515" cy="2596178"/>
            <a:chOff x="2819626" y="3743934"/>
            <a:chExt cx="1752515" cy="2596178"/>
          </a:xfrm>
        </p:grpSpPr>
        <p:sp>
          <p:nvSpPr>
            <p:cNvPr id="274441" name="Freeform 62"/>
            <p:cNvSpPr>
              <a:spLocks/>
            </p:cNvSpPr>
            <p:nvPr/>
          </p:nvSpPr>
          <p:spPr bwMode="auto">
            <a:xfrm>
              <a:off x="2819626" y="4215973"/>
              <a:ext cx="1752515" cy="2124139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4444" name="Group 79"/>
            <p:cNvGrpSpPr>
              <a:grpSpLocks/>
            </p:cNvGrpSpPr>
            <p:nvPr/>
          </p:nvGrpSpPr>
          <p:grpSpPr bwMode="auto">
            <a:xfrm flipH="1">
              <a:off x="3991851" y="3743934"/>
              <a:ext cx="199149" cy="675666"/>
              <a:chOff x="2308" y="1513"/>
              <a:chExt cx="1162" cy="2570"/>
            </a:xfrm>
          </p:grpSpPr>
          <p:grpSp>
            <p:nvGrpSpPr>
              <p:cNvPr id="274447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55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6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7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8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9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60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48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49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50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1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2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3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4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274439" name="Rectangle 95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  <p:pic>
        <p:nvPicPr>
          <p:cNvPr id="98" name="Picture 6" descr="02-237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649" t="53458" r="39474" b="15418"/>
          <a:stretch/>
        </p:blipFill>
        <p:spPr bwMode="auto">
          <a:xfrm>
            <a:off x="3165631" y="938955"/>
            <a:ext cx="5627866" cy="1746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" name="Line 41"/>
          <p:cNvSpPr>
            <a:spLocks noChangeShapeType="1"/>
          </p:cNvSpPr>
          <p:nvPr/>
        </p:nvSpPr>
        <p:spPr bwMode="auto">
          <a:xfrm flipH="1">
            <a:off x="6107925" y="4165341"/>
            <a:ext cx="916087" cy="466274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400"/>
          </a:p>
        </p:txBody>
      </p:sp>
      <p:grpSp>
        <p:nvGrpSpPr>
          <p:cNvPr id="6" name="Group 5"/>
          <p:cNvGrpSpPr/>
          <p:nvPr/>
        </p:nvGrpSpPr>
        <p:grpSpPr>
          <a:xfrm>
            <a:off x="6905484" y="2971800"/>
            <a:ext cx="457200" cy="1297156"/>
            <a:chOff x="6905484" y="2971800"/>
            <a:chExt cx="457200" cy="1297156"/>
          </a:xfrm>
        </p:grpSpPr>
        <p:sp>
          <p:nvSpPr>
            <p:cNvPr id="146" name="Oval 6"/>
            <p:cNvSpPr>
              <a:spLocks noChangeArrowheads="1"/>
            </p:cNvSpPr>
            <p:nvPr/>
          </p:nvSpPr>
          <p:spPr bwMode="auto">
            <a:xfrm>
              <a:off x="7024012" y="3958107"/>
              <a:ext cx="278809" cy="310849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1400"/>
            </a:p>
          </p:txBody>
        </p:sp>
        <p:grpSp>
          <p:nvGrpSpPr>
            <p:cNvPr id="148" name="Group 53"/>
            <p:cNvGrpSpPr>
              <a:grpSpLocks/>
            </p:cNvGrpSpPr>
            <p:nvPr/>
          </p:nvGrpSpPr>
          <p:grpSpPr bwMode="auto">
            <a:xfrm>
              <a:off x="6905484" y="2971800"/>
              <a:ext cx="457200" cy="914400"/>
              <a:chOff x="2432" y="1328"/>
              <a:chExt cx="906" cy="2075"/>
            </a:xfrm>
          </p:grpSpPr>
          <p:sp>
            <p:nvSpPr>
              <p:cNvPr id="149" name="Freeform 54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5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56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Freeform 57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Freeform 58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Freeform 59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711407" y="4124934"/>
            <a:ext cx="2427133" cy="1793221"/>
            <a:chOff x="4711407" y="4124934"/>
            <a:chExt cx="2427133" cy="1793221"/>
          </a:xfrm>
        </p:grpSpPr>
        <p:grpSp>
          <p:nvGrpSpPr>
            <p:cNvPr id="101" name="Group 8"/>
            <p:cNvGrpSpPr>
              <a:grpSpLocks/>
            </p:cNvGrpSpPr>
            <p:nvPr/>
          </p:nvGrpSpPr>
          <p:grpSpPr bwMode="auto">
            <a:xfrm>
              <a:off x="5829116" y="4527999"/>
              <a:ext cx="278809" cy="322722"/>
              <a:chOff x="2352" y="960"/>
              <a:chExt cx="336" cy="299"/>
            </a:xfrm>
          </p:grpSpPr>
          <p:sp>
            <p:nvSpPr>
              <p:cNvPr id="144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45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8</a:t>
                </a:r>
                <a:endParaRPr lang="en-US" altLang="en-US" sz="1400" i="0"/>
              </a:p>
            </p:txBody>
          </p:sp>
        </p:grpSp>
        <p:grpSp>
          <p:nvGrpSpPr>
            <p:cNvPr id="102" name="Group 11"/>
            <p:cNvGrpSpPr>
              <a:grpSpLocks/>
            </p:cNvGrpSpPr>
            <p:nvPr/>
          </p:nvGrpSpPr>
          <p:grpSpPr bwMode="auto">
            <a:xfrm>
              <a:off x="5311328" y="4994273"/>
              <a:ext cx="278809" cy="322722"/>
              <a:chOff x="2352" y="960"/>
              <a:chExt cx="336" cy="299"/>
            </a:xfrm>
          </p:grpSpPr>
          <p:sp>
            <p:nvSpPr>
              <p:cNvPr id="142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43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grpSp>
          <p:nvGrpSpPr>
            <p:cNvPr id="103" name="Group 14"/>
            <p:cNvGrpSpPr>
              <a:grpSpLocks/>
            </p:cNvGrpSpPr>
            <p:nvPr/>
          </p:nvGrpSpPr>
          <p:grpSpPr bwMode="auto">
            <a:xfrm>
              <a:off x="4952859" y="5460547"/>
              <a:ext cx="278809" cy="322722"/>
              <a:chOff x="2352" y="960"/>
              <a:chExt cx="336" cy="299"/>
            </a:xfrm>
          </p:grpSpPr>
          <p:sp>
            <p:nvSpPr>
              <p:cNvPr id="140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41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3</a:t>
                </a:r>
                <a:endParaRPr lang="en-US" altLang="en-US" sz="1400" i="0"/>
              </a:p>
            </p:txBody>
          </p:sp>
        </p:grpSp>
        <p:grpSp>
          <p:nvGrpSpPr>
            <p:cNvPr id="104" name="Group 17"/>
            <p:cNvGrpSpPr>
              <a:grpSpLocks/>
            </p:cNvGrpSpPr>
            <p:nvPr/>
          </p:nvGrpSpPr>
          <p:grpSpPr bwMode="auto">
            <a:xfrm>
              <a:off x="5629967" y="5460547"/>
              <a:ext cx="278809" cy="322722"/>
              <a:chOff x="2352" y="960"/>
              <a:chExt cx="336" cy="299"/>
            </a:xfrm>
          </p:grpSpPr>
          <p:sp>
            <p:nvSpPr>
              <p:cNvPr id="138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9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105" name="Group 20"/>
            <p:cNvGrpSpPr>
              <a:grpSpLocks/>
            </p:cNvGrpSpPr>
            <p:nvPr/>
          </p:nvGrpSpPr>
          <p:grpSpPr bwMode="auto">
            <a:xfrm>
              <a:off x="6346904" y="4994273"/>
              <a:ext cx="278809" cy="322722"/>
              <a:chOff x="2352" y="960"/>
              <a:chExt cx="336" cy="299"/>
            </a:xfrm>
          </p:grpSpPr>
          <p:sp>
            <p:nvSpPr>
              <p:cNvPr id="136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7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106" name="Group 23"/>
            <p:cNvGrpSpPr>
              <a:grpSpLocks/>
            </p:cNvGrpSpPr>
            <p:nvPr/>
          </p:nvGrpSpPr>
          <p:grpSpPr bwMode="auto">
            <a:xfrm>
              <a:off x="6585884" y="5408739"/>
              <a:ext cx="278809" cy="322722"/>
              <a:chOff x="2352" y="960"/>
              <a:chExt cx="336" cy="299"/>
            </a:xfrm>
          </p:grpSpPr>
          <p:sp>
            <p:nvSpPr>
              <p:cNvPr id="134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5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7</a:t>
                </a:r>
                <a:endParaRPr lang="en-US" altLang="en-US" sz="1400" i="0"/>
              </a:p>
            </p:txBody>
          </p:sp>
        </p:grpSp>
        <p:sp>
          <p:nvSpPr>
            <p:cNvPr id="113" name="Line 42"/>
            <p:cNvSpPr>
              <a:spLocks noChangeShapeType="1"/>
            </p:cNvSpPr>
            <p:nvPr/>
          </p:nvSpPr>
          <p:spPr bwMode="auto">
            <a:xfrm>
              <a:off x="6068095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4" name="Line 43"/>
            <p:cNvSpPr>
              <a:spLocks noChangeShapeType="1"/>
            </p:cNvSpPr>
            <p:nvPr/>
          </p:nvSpPr>
          <p:spPr bwMode="auto">
            <a:xfrm>
              <a:off x="6546054" y="5305123"/>
              <a:ext cx="119490" cy="155425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5" name="Line 44"/>
            <p:cNvSpPr>
              <a:spLocks noChangeShapeType="1"/>
            </p:cNvSpPr>
            <p:nvPr/>
          </p:nvSpPr>
          <p:spPr bwMode="auto">
            <a:xfrm flipH="1">
              <a:off x="5550307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6" name="Line 45"/>
            <p:cNvSpPr>
              <a:spLocks noChangeShapeType="1"/>
            </p:cNvSpPr>
            <p:nvPr/>
          </p:nvSpPr>
          <p:spPr bwMode="auto">
            <a:xfrm>
              <a:off x="5550307" y="5305123"/>
              <a:ext cx="119490" cy="207233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7" name="Line 46"/>
            <p:cNvSpPr>
              <a:spLocks noChangeShapeType="1"/>
            </p:cNvSpPr>
            <p:nvPr/>
          </p:nvSpPr>
          <p:spPr bwMode="auto">
            <a:xfrm flipH="1">
              <a:off x="5191838" y="5253314"/>
              <a:ext cx="15931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55" name="Freeform 61"/>
            <p:cNvSpPr>
              <a:spLocks/>
            </p:cNvSpPr>
            <p:nvPr/>
          </p:nvSpPr>
          <p:spPr bwMode="auto">
            <a:xfrm>
              <a:off x="4711407" y="4314258"/>
              <a:ext cx="2427133" cy="1603897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" name="Group 63"/>
            <p:cNvGrpSpPr>
              <a:grpSpLocks/>
            </p:cNvGrpSpPr>
            <p:nvPr/>
          </p:nvGrpSpPr>
          <p:grpSpPr bwMode="auto">
            <a:xfrm flipH="1">
              <a:off x="5167791" y="4124934"/>
              <a:ext cx="199149" cy="675666"/>
              <a:chOff x="2308" y="1513"/>
              <a:chExt cx="1162" cy="2570"/>
            </a:xfrm>
          </p:grpSpPr>
          <p:grpSp>
            <p:nvGrpSpPr>
              <p:cNvPr id="158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66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7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9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2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3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4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5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89" name="Line 41"/>
            <p:cNvSpPr>
              <a:spLocks noChangeShapeType="1"/>
            </p:cNvSpPr>
            <p:nvPr/>
          </p:nvSpPr>
          <p:spPr bwMode="auto">
            <a:xfrm flipH="1">
              <a:off x="6120243" y="4494578"/>
              <a:ext cx="278108" cy="12915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315285" y="3515334"/>
            <a:ext cx="1752515" cy="2814049"/>
            <a:chOff x="7315285" y="3515334"/>
            <a:chExt cx="1752515" cy="2814049"/>
          </a:xfrm>
        </p:grpSpPr>
        <p:grpSp>
          <p:nvGrpSpPr>
            <p:cNvPr id="107" name="Group 26"/>
            <p:cNvGrpSpPr>
              <a:grpSpLocks/>
            </p:cNvGrpSpPr>
            <p:nvPr/>
          </p:nvGrpSpPr>
          <p:grpSpPr bwMode="auto">
            <a:xfrm>
              <a:off x="8179079" y="4527999"/>
              <a:ext cx="278809" cy="322722"/>
              <a:chOff x="2352" y="960"/>
              <a:chExt cx="336" cy="299"/>
            </a:xfrm>
          </p:grpSpPr>
          <p:sp>
            <p:nvSpPr>
              <p:cNvPr id="132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3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6</a:t>
                </a:r>
                <a:endParaRPr lang="en-US" altLang="en-US" sz="1400" i="0"/>
              </a:p>
            </p:txBody>
          </p:sp>
        </p:grpSp>
        <p:grpSp>
          <p:nvGrpSpPr>
            <p:cNvPr id="108" name="Group 29"/>
            <p:cNvGrpSpPr>
              <a:grpSpLocks/>
            </p:cNvGrpSpPr>
            <p:nvPr/>
          </p:nvGrpSpPr>
          <p:grpSpPr bwMode="auto">
            <a:xfrm>
              <a:off x="7661290" y="4994273"/>
              <a:ext cx="278809" cy="322722"/>
              <a:chOff x="2352" y="960"/>
              <a:chExt cx="336" cy="299"/>
            </a:xfrm>
          </p:grpSpPr>
          <p:sp>
            <p:nvSpPr>
              <p:cNvPr id="130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1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5</a:t>
                </a:r>
                <a:endParaRPr lang="en-US" altLang="en-US" sz="1400" i="0"/>
              </a:p>
            </p:txBody>
          </p:sp>
        </p:grpSp>
        <p:grpSp>
          <p:nvGrpSpPr>
            <p:cNvPr id="109" name="Group 32"/>
            <p:cNvGrpSpPr>
              <a:grpSpLocks/>
            </p:cNvGrpSpPr>
            <p:nvPr/>
          </p:nvGrpSpPr>
          <p:grpSpPr bwMode="auto">
            <a:xfrm>
              <a:off x="7979929" y="5460547"/>
              <a:ext cx="278809" cy="322722"/>
              <a:chOff x="2352" y="960"/>
              <a:chExt cx="336" cy="299"/>
            </a:xfrm>
          </p:grpSpPr>
          <p:sp>
            <p:nvSpPr>
              <p:cNvPr id="128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29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9</a:t>
                </a:r>
                <a:endParaRPr lang="en-US" altLang="en-US" sz="1400" i="0"/>
              </a:p>
            </p:txBody>
          </p:sp>
        </p:grpSp>
        <p:grpSp>
          <p:nvGrpSpPr>
            <p:cNvPr id="110" name="Group 35"/>
            <p:cNvGrpSpPr>
              <a:grpSpLocks/>
            </p:cNvGrpSpPr>
            <p:nvPr/>
          </p:nvGrpSpPr>
          <p:grpSpPr bwMode="auto">
            <a:xfrm>
              <a:off x="8696867" y="4994273"/>
              <a:ext cx="278809" cy="322722"/>
              <a:chOff x="2352" y="960"/>
              <a:chExt cx="336" cy="299"/>
            </a:xfrm>
          </p:grpSpPr>
          <p:sp>
            <p:nvSpPr>
              <p:cNvPr id="126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27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4</a:t>
                </a:r>
                <a:endParaRPr lang="en-US" altLang="en-US" sz="1400" i="0"/>
              </a:p>
            </p:txBody>
          </p:sp>
        </p:grpSp>
        <p:grpSp>
          <p:nvGrpSpPr>
            <p:cNvPr id="111" name="Group 38"/>
            <p:cNvGrpSpPr>
              <a:grpSpLocks/>
            </p:cNvGrpSpPr>
            <p:nvPr/>
          </p:nvGrpSpPr>
          <p:grpSpPr bwMode="auto">
            <a:xfrm>
              <a:off x="7780780" y="5926822"/>
              <a:ext cx="278809" cy="322722"/>
              <a:chOff x="2352" y="960"/>
              <a:chExt cx="336" cy="299"/>
            </a:xfrm>
          </p:grpSpPr>
          <p:sp>
            <p:nvSpPr>
              <p:cNvPr id="124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25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sp>
          <p:nvSpPr>
            <p:cNvPr id="119" name="Line 48"/>
            <p:cNvSpPr>
              <a:spLocks noChangeShapeType="1"/>
            </p:cNvSpPr>
            <p:nvPr/>
          </p:nvSpPr>
          <p:spPr bwMode="auto">
            <a:xfrm>
              <a:off x="8218908" y="478704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0" name="Line 49"/>
            <p:cNvSpPr>
              <a:spLocks noChangeShapeType="1"/>
            </p:cNvSpPr>
            <p:nvPr/>
          </p:nvSpPr>
          <p:spPr bwMode="auto">
            <a:xfrm>
              <a:off x="8418058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1" name="Line 50"/>
            <p:cNvSpPr>
              <a:spLocks noChangeShapeType="1"/>
            </p:cNvSpPr>
            <p:nvPr/>
          </p:nvSpPr>
          <p:spPr bwMode="auto">
            <a:xfrm flipH="1">
              <a:off x="7900269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2" name="Line 51"/>
            <p:cNvSpPr>
              <a:spLocks noChangeShapeType="1"/>
            </p:cNvSpPr>
            <p:nvPr/>
          </p:nvSpPr>
          <p:spPr bwMode="auto">
            <a:xfrm>
              <a:off x="7900269" y="5305123"/>
              <a:ext cx="119490" cy="207233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3" name="Line 52"/>
            <p:cNvSpPr>
              <a:spLocks noChangeShapeType="1"/>
            </p:cNvSpPr>
            <p:nvPr/>
          </p:nvSpPr>
          <p:spPr bwMode="auto">
            <a:xfrm flipH="1">
              <a:off x="7979929" y="5771397"/>
              <a:ext cx="79660" cy="155425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56" name="Freeform 62"/>
            <p:cNvSpPr>
              <a:spLocks/>
            </p:cNvSpPr>
            <p:nvPr/>
          </p:nvSpPr>
          <p:spPr bwMode="auto">
            <a:xfrm>
              <a:off x="7315285" y="4205244"/>
              <a:ext cx="1752515" cy="2124139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3" name="Group 79"/>
            <p:cNvGrpSpPr>
              <a:grpSpLocks/>
            </p:cNvGrpSpPr>
            <p:nvPr/>
          </p:nvGrpSpPr>
          <p:grpSpPr bwMode="auto">
            <a:xfrm flipH="1">
              <a:off x="8478650" y="3515334"/>
              <a:ext cx="199149" cy="675666"/>
              <a:chOff x="2308" y="1513"/>
              <a:chExt cx="1162" cy="2570"/>
            </a:xfrm>
          </p:grpSpPr>
          <p:grpSp>
            <p:nvGrpSpPr>
              <p:cNvPr id="174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82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3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4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9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0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1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91" name="Line 41"/>
            <p:cNvSpPr>
              <a:spLocks noChangeShapeType="1"/>
            </p:cNvSpPr>
            <p:nvPr/>
          </p:nvSpPr>
          <p:spPr bwMode="auto">
            <a:xfrm flipH="1" flipV="1">
              <a:off x="7879525" y="4448159"/>
              <a:ext cx="283648" cy="15270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</p:grpSp>
      <p:sp>
        <p:nvSpPr>
          <p:cNvPr id="193" name="Line 47"/>
          <p:cNvSpPr>
            <a:spLocks noChangeShapeType="1"/>
          </p:cNvSpPr>
          <p:nvPr/>
        </p:nvSpPr>
        <p:spPr bwMode="auto">
          <a:xfrm>
            <a:off x="7302821" y="4151446"/>
            <a:ext cx="916087" cy="466274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400"/>
          </a:p>
        </p:txBody>
      </p:sp>
      <p:sp>
        <p:nvSpPr>
          <p:cNvPr id="198" name="Rectangle 7"/>
          <p:cNvSpPr>
            <a:spLocks noChangeArrowheads="1"/>
          </p:cNvSpPr>
          <p:nvPr/>
        </p:nvSpPr>
        <p:spPr bwMode="auto">
          <a:xfrm>
            <a:off x="7075459" y="3973219"/>
            <a:ext cx="152681" cy="3076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1400" i="0"/>
              <a:t>3</a:t>
            </a:r>
            <a:endParaRPr lang="en-US" altLang="en-US" sz="1400" i="0"/>
          </a:p>
        </p:txBody>
      </p:sp>
    </p:spTree>
    <p:extLst>
      <p:ext uri="{BB962C8B-B14F-4D97-AF65-F5344CB8AC3E}">
        <p14:creationId xmlns:p14="http://schemas.microsoft.com/office/powerpoint/2010/main" val="437172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435" grpId="0"/>
      <p:bldP spid="112" grpId="0" animBg="1"/>
      <p:bldP spid="193" grpId="0" animBg="1"/>
      <p:bldP spid="198" grpId="0"/>
    </p:bld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7747" name="Picture 6" descr="02-23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225550"/>
            <a:ext cx="8686800" cy="440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7748" name="Rectangle 3"/>
          <p:cNvSpPr>
            <a:spLocks noChangeArrowheads="1"/>
          </p:cNvSpPr>
          <p:nvPr/>
        </p:nvSpPr>
        <p:spPr bwMode="auto">
          <a:xfrm>
            <a:off x="7540625" y="228600"/>
            <a:ext cx="11223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(copy)</a:t>
            </a:r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8770" name="Picture 10" descr="02-23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100" y="1454150"/>
            <a:ext cx="8559800" cy="394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8771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1158875" y="3733800"/>
            <a:ext cx="593725" cy="838200"/>
            <a:chOff x="730" y="2352"/>
            <a:chExt cx="374" cy="528"/>
          </a:xfrm>
        </p:grpSpPr>
        <p:sp>
          <p:nvSpPr>
            <p:cNvPr id="288775" name="Freeform 6"/>
            <p:cNvSpPr>
              <a:spLocks/>
            </p:cNvSpPr>
            <p:nvPr/>
          </p:nvSpPr>
          <p:spPr bwMode="auto">
            <a:xfrm>
              <a:off x="952" y="2352"/>
              <a:ext cx="152" cy="528"/>
            </a:xfrm>
            <a:custGeom>
              <a:avLst/>
              <a:gdLst>
                <a:gd name="T0" fmla="*/ 104 w 152"/>
                <a:gd name="T1" fmla="*/ 528 h 528"/>
                <a:gd name="T2" fmla="*/ 8 w 152"/>
                <a:gd name="T3" fmla="*/ 336 h 528"/>
                <a:gd name="T4" fmla="*/ 152 w 152"/>
                <a:gd name="T5" fmla="*/ 0 h 528"/>
                <a:gd name="T6" fmla="*/ 0 60000 65536"/>
                <a:gd name="T7" fmla="*/ 0 60000 65536"/>
                <a:gd name="T8" fmla="*/ 0 60000 65536"/>
                <a:gd name="T9" fmla="*/ 0 w 152"/>
                <a:gd name="T10" fmla="*/ 0 h 528"/>
                <a:gd name="T11" fmla="*/ 152 w 152"/>
                <a:gd name="T12" fmla="*/ 528 h 5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" h="528">
                  <a:moveTo>
                    <a:pt x="104" y="528"/>
                  </a:moveTo>
                  <a:cubicBezTo>
                    <a:pt x="52" y="476"/>
                    <a:pt x="0" y="424"/>
                    <a:pt x="8" y="336"/>
                  </a:cubicBezTo>
                  <a:cubicBezTo>
                    <a:pt x="16" y="248"/>
                    <a:pt x="84" y="124"/>
                    <a:pt x="15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6" name="Text Box 7"/>
            <p:cNvSpPr txBox="1">
              <a:spLocks noChangeArrowheads="1"/>
            </p:cNvSpPr>
            <p:nvPr/>
          </p:nvSpPr>
          <p:spPr bwMode="auto">
            <a:xfrm>
              <a:off x="730" y="2419"/>
              <a:ext cx="23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?</a:t>
              </a:r>
            </a:p>
          </p:txBody>
        </p:sp>
      </p:grpSp>
      <p:sp>
        <p:nvSpPr>
          <p:cNvPr id="189448" name="Text Box 8"/>
          <p:cNvSpPr txBox="1">
            <a:spLocks noChangeArrowheads="1"/>
          </p:cNvSpPr>
          <p:nvPr/>
        </p:nvSpPr>
        <p:spPr bwMode="auto">
          <a:xfrm>
            <a:off x="2574925" y="5505450"/>
            <a:ext cx="2589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Drops the tree.</a:t>
            </a:r>
          </a:p>
        </p:txBody>
      </p:sp>
      <p:sp>
        <p:nvSpPr>
          <p:cNvPr id="288774" name="Rectangle 7"/>
          <p:cNvSpPr>
            <a:spLocks noChangeArrowheads="1"/>
          </p:cNvSpPr>
          <p:nvPr/>
        </p:nvSpPr>
        <p:spPr bwMode="auto">
          <a:xfrm>
            <a:off x="7164388" y="228600"/>
            <a:ext cx="18748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(deallocate)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9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9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448" grpId="0" autoUpdateAnimBg="0"/>
    </p:bld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794" name="Group 2"/>
          <p:cNvGrpSpPr>
            <a:grpSpLocks/>
          </p:cNvGrpSpPr>
          <p:nvPr/>
        </p:nvGrpSpPr>
        <p:grpSpPr bwMode="auto">
          <a:xfrm>
            <a:off x="2057400" y="3352800"/>
            <a:ext cx="4076700" cy="2209800"/>
            <a:chOff x="240" y="1392"/>
            <a:chExt cx="5208" cy="2640"/>
          </a:xfrm>
        </p:grpSpPr>
        <p:sp>
          <p:nvSpPr>
            <p:cNvPr id="289800" name="Oval 3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38</a:t>
              </a:r>
            </a:p>
          </p:txBody>
        </p:sp>
        <p:sp>
          <p:nvSpPr>
            <p:cNvPr id="289801" name="Oval 4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25</a:t>
              </a:r>
            </a:p>
          </p:txBody>
        </p:sp>
        <p:cxnSp>
          <p:nvCxnSpPr>
            <p:cNvPr id="289802" name="AutoShape 5"/>
            <p:cNvCxnSpPr>
              <a:cxnSpLocks noChangeShapeType="1"/>
              <a:stCxn id="289800" idx="4"/>
              <a:endCxn id="289801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03" name="Oval 6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17</a:t>
              </a:r>
            </a:p>
          </p:txBody>
        </p:sp>
        <p:sp>
          <p:nvSpPr>
            <p:cNvPr id="289804" name="Oval 7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</a:t>
              </a:r>
            </a:p>
          </p:txBody>
        </p:sp>
        <p:sp>
          <p:nvSpPr>
            <p:cNvPr id="289805" name="Oval 8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21</a:t>
              </a:r>
            </a:p>
          </p:txBody>
        </p:sp>
        <p:cxnSp>
          <p:nvCxnSpPr>
            <p:cNvPr id="289806" name="AutoShape 9"/>
            <p:cNvCxnSpPr>
              <a:cxnSpLocks noChangeShapeType="1"/>
              <a:stCxn id="289803" idx="4"/>
              <a:endCxn id="289804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07" name="AutoShape 10"/>
            <p:cNvCxnSpPr>
              <a:cxnSpLocks noChangeShapeType="1"/>
              <a:stCxn id="289803" idx="4"/>
              <a:endCxn id="289805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08" name="AutoShape 11"/>
            <p:cNvCxnSpPr>
              <a:cxnSpLocks noChangeShapeType="1"/>
              <a:stCxn id="289801" idx="4"/>
              <a:endCxn id="289803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09" name="Oval 12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31</a:t>
              </a:r>
            </a:p>
          </p:txBody>
        </p:sp>
        <p:sp>
          <p:nvSpPr>
            <p:cNvPr id="289810" name="Oval 13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28</a:t>
              </a:r>
            </a:p>
          </p:txBody>
        </p:sp>
        <p:sp>
          <p:nvSpPr>
            <p:cNvPr id="289811" name="Oval 14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35</a:t>
              </a:r>
            </a:p>
          </p:txBody>
        </p:sp>
        <p:cxnSp>
          <p:nvCxnSpPr>
            <p:cNvPr id="289812" name="AutoShape 15"/>
            <p:cNvCxnSpPr>
              <a:cxnSpLocks noChangeShapeType="1"/>
              <a:stCxn id="289809" idx="4"/>
              <a:endCxn id="289810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13" name="AutoShape 16"/>
            <p:cNvCxnSpPr>
              <a:cxnSpLocks noChangeShapeType="1"/>
              <a:stCxn id="289809" idx="4"/>
              <a:endCxn id="289811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14" name="AutoShape 17"/>
            <p:cNvCxnSpPr>
              <a:cxnSpLocks noChangeShapeType="1"/>
              <a:stCxn id="289801" idx="4"/>
              <a:endCxn id="289809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15" name="Oval 18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51</a:t>
              </a:r>
            </a:p>
          </p:txBody>
        </p:sp>
        <p:cxnSp>
          <p:nvCxnSpPr>
            <p:cNvPr id="289816" name="AutoShape 19"/>
            <p:cNvCxnSpPr>
              <a:cxnSpLocks noChangeShapeType="1"/>
              <a:stCxn id="289800" idx="4"/>
              <a:endCxn id="289815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17" name="Oval 20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42</a:t>
              </a:r>
            </a:p>
          </p:txBody>
        </p:sp>
        <p:sp>
          <p:nvSpPr>
            <p:cNvPr id="289818" name="Oval 21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40</a:t>
              </a:r>
            </a:p>
          </p:txBody>
        </p:sp>
        <p:sp>
          <p:nvSpPr>
            <p:cNvPr id="289819" name="Oval 22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49</a:t>
              </a:r>
            </a:p>
          </p:txBody>
        </p:sp>
        <p:cxnSp>
          <p:nvCxnSpPr>
            <p:cNvPr id="289820" name="AutoShape 23"/>
            <p:cNvCxnSpPr>
              <a:cxnSpLocks noChangeShapeType="1"/>
              <a:stCxn id="289817" idx="4"/>
              <a:endCxn id="289818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1" name="AutoShape 24"/>
            <p:cNvCxnSpPr>
              <a:cxnSpLocks noChangeShapeType="1"/>
              <a:stCxn id="289817" idx="4"/>
              <a:endCxn id="289819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2" name="AutoShape 25"/>
            <p:cNvCxnSpPr>
              <a:cxnSpLocks noChangeShapeType="1"/>
              <a:stCxn id="289815" idx="4"/>
              <a:endCxn id="289817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23" name="Oval 26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63</a:t>
              </a:r>
            </a:p>
          </p:txBody>
        </p:sp>
        <p:sp>
          <p:nvSpPr>
            <p:cNvPr id="289824" name="Oval 27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55</a:t>
              </a:r>
            </a:p>
          </p:txBody>
        </p:sp>
        <p:sp>
          <p:nvSpPr>
            <p:cNvPr id="289825" name="Oval 28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71</a:t>
              </a:r>
            </a:p>
          </p:txBody>
        </p:sp>
        <p:cxnSp>
          <p:nvCxnSpPr>
            <p:cNvPr id="289826" name="AutoShape 29"/>
            <p:cNvCxnSpPr>
              <a:cxnSpLocks noChangeShapeType="1"/>
              <a:stCxn id="289823" idx="4"/>
              <a:endCxn id="289824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7" name="AutoShape 30"/>
            <p:cNvCxnSpPr>
              <a:cxnSpLocks noChangeShapeType="1"/>
              <a:stCxn id="289823" idx="4"/>
              <a:endCxn id="289825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8" name="AutoShape 31"/>
            <p:cNvCxnSpPr>
              <a:cxnSpLocks noChangeShapeType="1"/>
              <a:stCxn id="289815" idx="4"/>
              <a:endCxn id="289823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89795" name="Rectangle 32"/>
          <p:cNvSpPr>
            <a:spLocks noGrp="1" noChangeArrowheads="1"/>
          </p:cNvSpPr>
          <p:nvPr>
            <p:ph type="title"/>
          </p:nvPr>
        </p:nvSpPr>
        <p:spPr>
          <a:xfrm>
            <a:off x="685800" y="762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Define Problem: </a:t>
            </a:r>
            <a:r>
              <a:rPr lang="en-US" altLang="en-US" sz="3600">
                <a:solidFill>
                  <a:schemeClr val="tx1"/>
                </a:solidFill>
              </a:rPr>
              <a:t>Binary Search Tree</a:t>
            </a:r>
            <a:endParaRPr lang="en-CA" altLang="en-US" sz="3600">
              <a:solidFill>
                <a:schemeClr val="tx1"/>
              </a:solidFill>
            </a:endParaRPr>
          </a:p>
        </p:txBody>
      </p:sp>
      <p:sp>
        <p:nvSpPr>
          <p:cNvPr id="289796" name="Rectangle 33"/>
          <p:cNvSpPr>
            <a:spLocks noChangeArrowheads="1"/>
          </p:cNvSpPr>
          <p:nvPr/>
        </p:nvSpPr>
        <p:spPr bwMode="auto">
          <a:xfrm>
            <a:off x="685800" y="1600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/>
              <a:t>&lt;preCond&gt;</a:t>
            </a:r>
          </a:p>
          <a:p>
            <a:pPr lvl="1" eaLnBrk="1" hangingPunct="1">
              <a:spcBef>
                <a:spcPct val="20000"/>
              </a:spcBef>
            </a:pPr>
            <a:r>
              <a:rPr lang="en-US" altLang="en-US" i="0"/>
              <a:t>Key       </a:t>
            </a:r>
            <a:r>
              <a:rPr lang="en-US" altLang="en-US" i="0">
                <a:solidFill>
                  <a:schemeClr val="accent2"/>
                </a:solidFill>
              </a:rPr>
              <a:t>25</a:t>
            </a:r>
          </a:p>
          <a:p>
            <a:pPr lvl="1" eaLnBrk="1" hangingPunct="1">
              <a:spcBef>
                <a:spcPct val="20000"/>
              </a:spcBef>
            </a:pPr>
            <a:r>
              <a:rPr lang="en-US" altLang="en-US" i="0"/>
              <a:t>A binary search tree.</a:t>
            </a:r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eaLnBrk="1" hangingPunct="1">
              <a:buFontTx/>
              <a:buChar char="–"/>
            </a:pPr>
            <a:r>
              <a:rPr lang="en-US" altLang="en-US" sz="2800" i="0"/>
              <a:t>&lt;postCond&gt;</a:t>
            </a:r>
          </a:p>
          <a:p>
            <a:pPr lvl="1" eaLnBrk="1" hangingPunct="1">
              <a:spcBef>
                <a:spcPct val="20000"/>
              </a:spcBef>
            </a:pPr>
            <a:r>
              <a:rPr lang="en-US" altLang="en-US" i="0"/>
              <a:t>Find key in BST (if there).</a:t>
            </a:r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eaLnBrk="1" hangingPunct="1"/>
            <a:endParaRPr lang="en-CA" altLang="en-US" i="0"/>
          </a:p>
        </p:txBody>
      </p:sp>
      <p:sp>
        <p:nvSpPr>
          <p:cNvPr id="289797" name="Freeform 34"/>
          <p:cNvSpPr>
            <a:spLocks/>
          </p:cNvSpPr>
          <p:nvPr/>
        </p:nvSpPr>
        <p:spPr bwMode="auto">
          <a:xfrm>
            <a:off x="1589088" y="4152900"/>
            <a:ext cx="1323975" cy="2247900"/>
          </a:xfrm>
          <a:custGeom>
            <a:avLst/>
            <a:gdLst>
              <a:gd name="T0" fmla="*/ 2147483647 w 834"/>
              <a:gd name="T1" fmla="*/ 2147483647 h 1416"/>
              <a:gd name="T2" fmla="*/ 2147483647 w 834"/>
              <a:gd name="T3" fmla="*/ 2147483647 h 1416"/>
              <a:gd name="T4" fmla="*/ 2147483647 w 834"/>
              <a:gd name="T5" fmla="*/ 2147483647 h 1416"/>
              <a:gd name="T6" fmla="*/ 2147483647 w 834"/>
              <a:gd name="T7" fmla="*/ 2147483647 h 1416"/>
              <a:gd name="T8" fmla="*/ 0 60000 65536"/>
              <a:gd name="T9" fmla="*/ 0 60000 65536"/>
              <a:gd name="T10" fmla="*/ 0 60000 65536"/>
              <a:gd name="T11" fmla="*/ 0 60000 65536"/>
              <a:gd name="T12" fmla="*/ 0 w 834"/>
              <a:gd name="T13" fmla="*/ 0 h 1416"/>
              <a:gd name="T14" fmla="*/ 834 w 834"/>
              <a:gd name="T15" fmla="*/ 1416 h 141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4" h="1416">
                <a:moveTo>
                  <a:pt x="151" y="1416"/>
                </a:moveTo>
                <a:cubicBezTo>
                  <a:pt x="141" y="1235"/>
                  <a:pt x="0" y="555"/>
                  <a:pt x="93" y="327"/>
                </a:cubicBezTo>
                <a:cubicBezTo>
                  <a:pt x="186" y="99"/>
                  <a:pt x="590" y="100"/>
                  <a:pt x="712" y="50"/>
                </a:cubicBezTo>
                <a:cubicBezTo>
                  <a:pt x="834" y="0"/>
                  <a:pt x="800" y="30"/>
                  <a:pt x="823" y="2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798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9799" name="Rectangle 36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Oval 2"/>
          <p:cNvSpPr>
            <a:spLocks noChangeArrowheads="1"/>
          </p:cNvSpPr>
          <p:nvPr/>
        </p:nvSpPr>
        <p:spPr bwMode="auto">
          <a:xfrm>
            <a:off x="4152900" y="22098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38</a:t>
            </a:r>
          </a:p>
        </p:txBody>
      </p:sp>
      <p:sp>
        <p:nvSpPr>
          <p:cNvPr id="290819" name="Oval 3"/>
          <p:cNvSpPr>
            <a:spLocks noChangeArrowheads="1"/>
          </p:cNvSpPr>
          <p:nvPr/>
        </p:nvSpPr>
        <p:spPr bwMode="auto">
          <a:xfrm>
            <a:off x="2019300" y="3429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25</a:t>
            </a:r>
          </a:p>
        </p:txBody>
      </p:sp>
      <p:cxnSp>
        <p:nvCxnSpPr>
          <p:cNvPr id="290820" name="AutoShape 4"/>
          <p:cNvCxnSpPr>
            <a:cxnSpLocks noChangeShapeType="1"/>
            <a:stCxn id="290818" idx="4"/>
            <a:endCxn id="290819" idx="0"/>
          </p:cNvCxnSpPr>
          <p:nvPr/>
        </p:nvCxnSpPr>
        <p:spPr bwMode="auto">
          <a:xfrm flipH="1">
            <a:off x="2305050" y="2676525"/>
            <a:ext cx="2133600" cy="7429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21" name="Oval 5"/>
          <p:cNvSpPr>
            <a:spLocks noChangeArrowheads="1"/>
          </p:cNvSpPr>
          <p:nvPr/>
        </p:nvSpPr>
        <p:spPr bwMode="auto">
          <a:xfrm>
            <a:off x="91440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17</a:t>
            </a:r>
          </a:p>
        </p:txBody>
      </p:sp>
      <p:sp>
        <p:nvSpPr>
          <p:cNvPr id="290822" name="Oval 6"/>
          <p:cNvSpPr>
            <a:spLocks noChangeArrowheads="1"/>
          </p:cNvSpPr>
          <p:nvPr/>
        </p:nvSpPr>
        <p:spPr bwMode="auto">
          <a:xfrm>
            <a:off x="3810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</a:t>
            </a:r>
          </a:p>
        </p:txBody>
      </p:sp>
      <p:sp>
        <p:nvSpPr>
          <p:cNvPr id="290823" name="Oval 7"/>
          <p:cNvSpPr>
            <a:spLocks noChangeArrowheads="1"/>
          </p:cNvSpPr>
          <p:nvPr/>
        </p:nvSpPr>
        <p:spPr bwMode="auto">
          <a:xfrm>
            <a:off x="14097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21</a:t>
            </a:r>
          </a:p>
        </p:txBody>
      </p:sp>
      <p:cxnSp>
        <p:nvCxnSpPr>
          <p:cNvPr id="290824" name="AutoShape 8"/>
          <p:cNvCxnSpPr>
            <a:cxnSpLocks noChangeShapeType="1"/>
            <a:stCxn id="290821" idx="4"/>
            <a:endCxn id="290822" idx="0"/>
          </p:cNvCxnSpPr>
          <p:nvPr/>
        </p:nvCxnSpPr>
        <p:spPr bwMode="auto">
          <a:xfrm flipH="1">
            <a:off x="66675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25" name="AutoShape 9"/>
          <p:cNvCxnSpPr>
            <a:cxnSpLocks noChangeShapeType="1"/>
            <a:stCxn id="290821" idx="4"/>
            <a:endCxn id="290823" idx="0"/>
          </p:cNvCxnSpPr>
          <p:nvPr/>
        </p:nvCxnSpPr>
        <p:spPr bwMode="auto">
          <a:xfrm>
            <a:off x="120015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26" name="AutoShape 10"/>
          <p:cNvCxnSpPr>
            <a:cxnSpLocks noChangeShapeType="1"/>
            <a:stCxn id="290819" idx="4"/>
            <a:endCxn id="290821" idx="0"/>
          </p:cNvCxnSpPr>
          <p:nvPr/>
        </p:nvCxnSpPr>
        <p:spPr bwMode="auto">
          <a:xfrm flipH="1">
            <a:off x="1200150" y="3895725"/>
            <a:ext cx="110490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27" name="Oval 11"/>
          <p:cNvSpPr>
            <a:spLocks noChangeArrowheads="1"/>
          </p:cNvSpPr>
          <p:nvPr/>
        </p:nvSpPr>
        <p:spPr bwMode="auto">
          <a:xfrm>
            <a:off x="318135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31</a:t>
            </a:r>
          </a:p>
        </p:txBody>
      </p:sp>
      <p:sp>
        <p:nvSpPr>
          <p:cNvPr id="290828" name="Oval 12"/>
          <p:cNvSpPr>
            <a:spLocks noChangeArrowheads="1"/>
          </p:cNvSpPr>
          <p:nvPr/>
        </p:nvSpPr>
        <p:spPr bwMode="auto">
          <a:xfrm>
            <a:off x="26479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28</a:t>
            </a:r>
          </a:p>
        </p:txBody>
      </p:sp>
      <p:sp>
        <p:nvSpPr>
          <p:cNvPr id="290829" name="Oval 13"/>
          <p:cNvSpPr>
            <a:spLocks noChangeArrowheads="1"/>
          </p:cNvSpPr>
          <p:nvPr/>
        </p:nvSpPr>
        <p:spPr bwMode="auto">
          <a:xfrm>
            <a:off x="36766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35</a:t>
            </a:r>
          </a:p>
        </p:txBody>
      </p:sp>
      <p:cxnSp>
        <p:nvCxnSpPr>
          <p:cNvPr id="290830" name="AutoShape 14"/>
          <p:cNvCxnSpPr>
            <a:cxnSpLocks noChangeShapeType="1"/>
            <a:stCxn id="290827" idx="4"/>
            <a:endCxn id="290828" idx="0"/>
          </p:cNvCxnSpPr>
          <p:nvPr/>
        </p:nvCxnSpPr>
        <p:spPr bwMode="auto">
          <a:xfrm flipH="1">
            <a:off x="293370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31" name="AutoShape 15"/>
          <p:cNvCxnSpPr>
            <a:cxnSpLocks noChangeShapeType="1"/>
            <a:stCxn id="290827" idx="4"/>
            <a:endCxn id="290829" idx="0"/>
          </p:cNvCxnSpPr>
          <p:nvPr/>
        </p:nvCxnSpPr>
        <p:spPr bwMode="auto">
          <a:xfrm>
            <a:off x="346710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32" name="AutoShape 16"/>
          <p:cNvCxnSpPr>
            <a:cxnSpLocks noChangeShapeType="1"/>
            <a:stCxn id="290819" idx="4"/>
            <a:endCxn id="290827" idx="0"/>
          </p:cNvCxnSpPr>
          <p:nvPr/>
        </p:nvCxnSpPr>
        <p:spPr bwMode="auto">
          <a:xfrm>
            <a:off x="2305050" y="3895725"/>
            <a:ext cx="116205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33" name="Oval 17"/>
          <p:cNvSpPr>
            <a:spLocks noChangeArrowheads="1"/>
          </p:cNvSpPr>
          <p:nvPr/>
        </p:nvSpPr>
        <p:spPr bwMode="auto">
          <a:xfrm>
            <a:off x="6419850" y="3429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51</a:t>
            </a:r>
          </a:p>
        </p:txBody>
      </p:sp>
      <p:cxnSp>
        <p:nvCxnSpPr>
          <p:cNvPr id="290834" name="AutoShape 18"/>
          <p:cNvCxnSpPr>
            <a:cxnSpLocks noChangeShapeType="1"/>
            <a:stCxn id="290818" idx="4"/>
            <a:endCxn id="290833" idx="0"/>
          </p:cNvCxnSpPr>
          <p:nvPr/>
        </p:nvCxnSpPr>
        <p:spPr bwMode="auto">
          <a:xfrm>
            <a:off x="4438650" y="2676525"/>
            <a:ext cx="2266950" cy="7429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35" name="Oval 19"/>
          <p:cNvSpPr>
            <a:spLocks noChangeArrowheads="1"/>
          </p:cNvSpPr>
          <p:nvPr/>
        </p:nvSpPr>
        <p:spPr bwMode="auto">
          <a:xfrm>
            <a:off x="531495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42</a:t>
            </a:r>
          </a:p>
        </p:txBody>
      </p:sp>
      <p:sp>
        <p:nvSpPr>
          <p:cNvPr id="290836" name="Oval 20"/>
          <p:cNvSpPr>
            <a:spLocks noChangeArrowheads="1"/>
          </p:cNvSpPr>
          <p:nvPr/>
        </p:nvSpPr>
        <p:spPr bwMode="auto">
          <a:xfrm>
            <a:off x="47815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40</a:t>
            </a:r>
          </a:p>
        </p:txBody>
      </p:sp>
      <p:sp>
        <p:nvSpPr>
          <p:cNvPr id="290837" name="Oval 21"/>
          <p:cNvSpPr>
            <a:spLocks noChangeArrowheads="1"/>
          </p:cNvSpPr>
          <p:nvPr/>
        </p:nvSpPr>
        <p:spPr bwMode="auto">
          <a:xfrm>
            <a:off x="58102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49</a:t>
            </a:r>
          </a:p>
        </p:txBody>
      </p:sp>
      <p:cxnSp>
        <p:nvCxnSpPr>
          <p:cNvPr id="290838" name="AutoShape 22"/>
          <p:cNvCxnSpPr>
            <a:cxnSpLocks noChangeShapeType="1"/>
            <a:stCxn id="290835" idx="4"/>
            <a:endCxn id="290836" idx="0"/>
          </p:cNvCxnSpPr>
          <p:nvPr/>
        </p:nvCxnSpPr>
        <p:spPr bwMode="auto">
          <a:xfrm flipH="1">
            <a:off x="506730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39" name="AutoShape 23"/>
          <p:cNvCxnSpPr>
            <a:cxnSpLocks noChangeShapeType="1"/>
            <a:stCxn id="290835" idx="4"/>
            <a:endCxn id="290837" idx="0"/>
          </p:cNvCxnSpPr>
          <p:nvPr/>
        </p:nvCxnSpPr>
        <p:spPr bwMode="auto">
          <a:xfrm>
            <a:off x="560070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40" name="AutoShape 24"/>
          <p:cNvCxnSpPr>
            <a:cxnSpLocks noChangeShapeType="1"/>
            <a:stCxn id="290833" idx="4"/>
            <a:endCxn id="290835" idx="0"/>
          </p:cNvCxnSpPr>
          <p:nvPr/>
        </p:nvCxnSpPr>
        <p:spPr bwMode="auto">
          <a:xfrm flipH="1">
            <a:off x="5600700" y="3895725"/>
            <a:ext cx="110490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41" name="Oval 25"/>
          <p:cNvSpPr>
            <a:spLocks noChangeArrowheads="1"/>
          </p:cNvSpPr>
          <p:nvPr/>
        </p:nvSpPr>
        <p:spPr bwMode="auto">
          <a:xfrm>
            <a:off x="758190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63</a:t>
            </a:r>
          </a:p>
        </p:txBody>
      </p:sp>
      <p:sp>
        <p:nvSpPr>
          <p:cNvPr id="290842" name="Oval 26"/>
          <p:cNvSpPr>
            <a:spLocks noChangeArrowheads="1"/>
          </p:cNvSpPr>
          <p:nvPr/>
        </p:nvSpPr>
        <p:spPr bwMode="auto">
          <a:xfrm>
            <a:off x="70485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55</a:t>
            </a:r>
          </a:p>
        </p:txBody>
      </p:sp>
      <p:sp>
        <p:nvSpPr>
          <p:cNvPr id="290843" name="Oval 27"/>
          <p:cNvSpPr>
            <a:spLocks noChangeArrowheads="1"/>
          </p:cNvSpPr>
          <p:nvPr/>
        </p:nvSpPr>
        <p:spPr bwMode="auto">
          <a:xfrm>
            <a:off x="80772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71</a:t>
            </a:r>
          </a:p>
        </p:txBody>
      </p:sp>
      <p:cxnSp>
        <p:nvCxnSpPr>
          <p:cNvPr id="290844" name="AutoShape 28"/>
          <p:cNvCxnSpPr>
            <a:cxnSpLocks noChangeShapeType="1"/>
            <a:stCxn id="290841" idx="4"/>
            <a:endCxn id="290842" idx="0"/>
          </p:cNvCxnSpPr>
          <p:nvPr/>
        </p:nvCxnSpPr>
        <p:spPr bwMode="auto">
          <a:xfrm flipH="1">
            <a:off x="733425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45" name="AutoShape 29"/>
          <p:cNvCxnSpPr>
            <a:cxnSpLocks noChangeShapeType="1"/>
            <a:stCxn id="290841" idx="4"/>
            <a:endCxn id="290843" idx="0"/>
          </p:cNvCxnSpPr>
          <p:nvPr/>
        </p:nvCxnSpPr>
        <p:spPr bwMode="auto">
          <a:xfrm>
            <a:off x="786765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46" name="AutoShape 30"/>
          <p:cNvCxnSpPr>
            <a:cxnSpLocks noChangeShapeType="1"/>
            <a:stCxn id="290833" idx="4"/>
            <a:endCxn id="290841" idx="0"/>
          </p:cNvCxnSpPr>
          <p:nvPr/>
        </p:nvCxnSpPr>
        <p:spPr bwMode="auto">
          <a:xfrm>
            <a:off x="6705600" y="3895725"/>
            <a:ext cx="116205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47" name="Rectangle 31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Binary Search Tree</a:t>
            </a:r>
            <a:endParaRPr lang="en-CA" altLang="en-US">
              <a:solidFill>
                <a:schemeClr val="tx1"/>
              </a:solidFill>
            </a:endParaRPr>
          </a:p>
        </p:txBody>
      </p:sp>
      <p:sp>
        <p:nvSpPr>
          <p:cNvPr id="290848" name="Rectangle 32"/>
          <p:cNvSpPr>
            <a:spLocks noChangeArrowheads="1"/>
          </p:cNvSpPr>
          <p:nvPr/>
        </p:nvSpPr>
        <p:spPr bwMode="auto">
          <a:xfrm>
            <a:off x="76200" y="6096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0">
                <a:cs typeface="Times New Roman" pitchFamily="18" charset="0"/>
              </a:rPr>
              <a:t>Its left children</a:t>
            </a:r>
            <a:r>
              <a:rPr lang="en-US" altLang="en-US" i="0">
                <a:solidFill>
                  <a:schemeClr val="hlink"/>
                </a:solidFill>
                <a:cs typeface="Times New Roman" pitchFamily="18" charset="0"/>
              </a:rPr>
              <a:t>  </a:t>
            </a:r>
            <a:r>
              <a:rPr lang="en-CA" altLang="en-US" i="0">
                <a:solidFill>
                  <a:schemeClr val="hlink"/>
                </a:solidFill>
                <a:cs typeface="Times New Roman" pitchFamily="18" charset="0"/>
              </a:rPr>
              <a:t>≤</a:t>
            </a:r>
            <a:r>
              <a:rPr lang="en-US" altLang="en-US" i="0">
                <a:solidFill>
                  <a:schemeClr val="hlink"/>
                </a:solidFill>
                <a:cs typeface="Times New Roman" pitchFamily="18" charset="0"/>
              </a:rPr>
              <a:t> </a:t>
            </a:r>
            <a:r>
              <a:rPr lang="en-US" altLang="en-US" i="0"/>
              <a:t> Any node  </a:t>
            </a:r>
            <a:r>
              <a:rPr lang="en-CA" altLang="en-US" i="0">
                <a:solidFill>
                  <a:schemeClr val="hlink"/>
                </a:solidFill>
                <a:cs typeface="Times New Roman" pitchFamily="18" charset="0"/>
              </a:rPr>
              <a:t>≤  </a:t>
            </a:r>
            <a:r>
              <a:rPr lang="en-US" altLang="en-US" i="0">
                <a:cs typeface="Times New Roman" pitchFamily="18" charset="0"/>
              </a:rPr>
              <a:t>Its right children</a:t>
            </a:r>
            <a:r>
              <a:rPr lang="en-US" altLang="en-US" sz="5400" i="0">
                <a:solidFill>
                  <a:schemeClr val="hlink"/>
                </a:solidFill>
                <a:cs typeface="Times New Roman" pitchFamily="18" charset="0"/>
              </a:rPr>
              <a:t> </a:t>
            </a:r>
            <a:endParaRPr lang="en-US" altLang="en-US" i="0"/>
          </a:p>
          <a:p>
            <a:pPr eaLnBrk="1" hangingPunct="1">
              <a:buFontTx/>
              <a:buNone/>
            </a:pPr>
            <a:endParaRPr lang="en-US" altLang="en-US" sz="2800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eaLnBrk="1" hangingPunct="1"/>
            <a:endParaRPr lang="en-CA" altLang="en-US" i="0"/>
          </a:p>
        </p:txBody>
      </p:sp>
      <p:sp>
        <p:nvSpPr>
          <p:cNvPr id="290849" name="AutoShape 33"/>
          <p:cNvSpPr>
            <a:spLocks noChangeArrowheads="1"/>
          </p:cNvSpPr>
          <p:nvPr/>
        </p:nvSpPr>
        <p:spPr bwMode="auto">
          <a:xfrm>
            <a:off x="76200" y="4267200"/>
            <a:ext cx="2286000" cy="22098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0850" name="AutoShape 34"/>
          <p:cNvSpPr>
            <a:spLocks noChangeArrowheads="1"/>
          </p:cNvSpPr>
          <p:nvPr/>
        </p:nvSpPr>
        <p:spPr bwMode="auto">
          <a:xfrm>
            <a:off x="2286000" y="4267200"/>
            <a:ext cx="2286000" cy="22098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0851" name="Text Box 35"/>
          <p:cNvSpPr txBox="1">
            <a:spLocks noChangeArrowheads="1"/>
          </p:cNvSpPr>
          <p:nvPr/>
        </p:nvSpPr>
        <p:spPr bwMode="auto">
          <a:xfrm>
            <a:off x="1295400" y="3406775"/>
            <a:ext cx="560388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5400" i="0">
                <a:solidFill>
                  <a:schemeClr val="hlink"/>
                </a:solidFill>
                <a:cs typeface="Times New Roman" pitchFamily="18" charset="0"/>
              </a:rPr>
              <a:t>≤</a:t>
            </a:r>
          </a:p>
        </p:txBody>
      </p:sp>
      <p:sp>
        <p:nvSpPr>
          <p:cNvPr id="290852" name="Text Box 36"/>
          <p:cNvSpPr txBox="1">
            <a:spLocks noChangeArrowheads="1"/>
          </p:cNvSpPr>
          <p:nvPr/>
        </p:nvSpPr>
        <p:spPr bwMode="auto">
          <a:xfrm>
            <a:off x="2743200" y="3429000"/>
            <a:ext cx="560388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5400" i="0">
                <a:solidFill>
                  <a:schemeClr val="hlink"/>
                </a:solidFill>
                <a:cs typeface="Times New Roman" pitchFamily="18" charset="0"/>
              </a:rPr>
              <a:t>≤</a:t>
            </a:r>
          </a:p>
        </p:txBody>
      </p:sp>
      <p:sp>
        <p:nvSpPr>
          <p:cNvPr id="290853" name="Rectangle 36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AutoShape 2" descr="Green marble"/>
          <p:cNvSpPr>
            <a:spLocks noChangeArrowheads="1"/>
          </p:cNvSpPr>
          <p:nvPr/>
        </p:nvSpPr>
        <p:spPr bwMode="auto">
          <a:xfrm>
            <a:off x="1752600" y="3276600"/>
            <a:ext cx="2743200" cy="2438400"/>
          </a:xfrm>
          <a:prstGeom prst="triangle">
            <a:avLst>
              <a:gd name="adj" fmla="val 50000"/>
            </a:avLst>
          </a:prstGeom>
          <a:blipFill dpi="0" rotWithShape="0">
            <a:blip r:embed="rId3" cstate="print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1843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Define Loop Invariant</a:t>
            </a:r>
            <a:endParaRPr lang="en-CA" altLang="en-US"/>
          </a:p>
        </p:txBody>
      </p:sp>
      <p:sp>
        <p:nvSpPr>
          <p:cNvPr id="291844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04800" y="990600"/>
            <a:ext cx="8001000" cy="1676400"/>
          </a:xfrm>
        </p:spPr>
        <p:txBody>
          <a:bodyPr/>
          <a:lstStyle/>
          <a:p>
            <a:pPr eaLnBrk="1" hangingPunct="1"/>
            <a:r>
              <a:rPr lang="en-US" altLang="en-US"/>
              <a:t>Maintain a sub-tree.</a:t>
            </a:r>
          </a:p>
          <a:p>
            <a:pPr eaLnBrk="1" hangingPunct="1"/>
            <a:r>
              <a:rPr lang="en-CA" altLang="en-US"/>
              <a:t>If the key is contained in the original </a:t>
            </a:r>
            <a:r>
              <a:rPr lang="en-US" altLang="en-US"/>
              <a:t>tree</a:t>
            </a:r>
            <a:r>
              <a:rPr lang="en-CA" altLang="en-US"/>
              <a:t>, then the key is contained in the sub</a:t>
            </a:r>
            <a:r>
              <a:rPr lang="en-US" altLang="en-US"/>
              <a:t>-tree.</a:t>
            </a:r>
            <a:endParaRPr lang="en-CA" altLang="en-US"/>
          </a:p>
        </p:txBody>
      </p:sp>
      <p:sp>
        <p:nvSpPr>
          <p:cNvPr id="291845" name="Text Box 5"/>
          <p:cNvSpPr txBox="1">
            <a:spLocks noChangeArrowheads="1"/>
          </p:cNvSpPr>
          <p:nvPr/>
        </p:nvSpPr>
        <p:spPr bwMode="auto">
          <a:xfrm>
            <a:off x="1874838" y="3108325"/>
            <a:ext cx="8683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key </a:t>
            </a:r>
            <a:r>
              <a:rPr lang="en-US" altLang="en-US" sz="2000" i="0">
                <a:solidFill>
                  <a:schemeClr val="accent2"/>
                </a:solidFill>
              </a:rPr>
              <a:t>17</a:t>
            </a:r>
            <a:endParaRPr lang="en-CA" altLang="en-US" sz="2000" i="0">
              <a:solidFill>
                <a:schemeClr val="accent2"/>
              </a:solidFill>
            </a:endParaRPr>
          </a:p>
        </p:txBody>
      </p:sp>
      <p:grpSp>
        <p:nvGrpSpPr>
          <p:cNvPr id="291846" name="Group 6"/>
          <p:cNvGrpSpPr>
            <a:grpSpLocks/>
          </p:cNvGrpSpPr>
          <p:nvPr/>
        </p:nvGrpSpPr>
        <p:grpSpPr bwMode="auto">
          <a:xfrm>
            <a:off x="7315200" y="381000"/>
            <a:ext cx="1227138" cy="619125"/>
            <a:chOff x="3456" y="2677"/>
            <a:chExt cx="773" cy="390"/>
          </a:xfrm>
        </p:grpSpPr>
        <p:sp>
          <p:nvSpPr>
            <p:cNvPr id="291878" name="Freeform 7" descr="Green marble"/>
            <p:cNvSpPr>
              <a:spLocks noChangeAspect="1"/>
            </p:cNvSpPr>
            <p:nvPr/>
          </p:nvSpPr>
          <p:spPr bwMode="auto">
            <a:xfrm rot="2360341">
              <a:off x="3456" y="2677"/>
              <a:ext cx="493" cy="390"/>
            </a:xfrm>
            <a:custGeom>
              <a:avLst/>
              <a:gdLst>
                <a:gd name="T0" fmla="*/ 0 w 2280"/>
                <a:gd name="T1" fmla="*/ 0 h 1785"/>
                <a:gd name="T2" fmla="*/ 0 w 2280"/>
                <a:gd name="T3" fmla="*/ 0 h 1785"/>
                <a:gd name="T4" fmla="*/ 0 w 2280"/>
                <a:gd name="T5" fmla="*/ 0 h 1785"/>
                <a:gd name="T6" fmla="*/ 0 w 2280"/>
                <a:gd name="T7" fmla="*/ 0 h 1785"/>
                <a:gd name="T8" fmla="*/ 0 w 2280"/>
                <a:gd name="T9" fmla="*/ 0 h 1785"/>
                <a:gd name="T10" fmla="*/ 0 w 2280"/>
                <a:gd name="T11" fmla="*/ 0 h 1785"/>
                <a:gd name="T12" fmla="*/ 0 w 2280"/>
                <a:gd name="T13" fmla="*/ 0 h 1785"/>
                <a:gd name="T14" fmla="*/ 0 w 2280"/>
                <a:gd name="T15" fmla="*/ 0 h 1785"/>
                <a:gd name="T16" fmla="*/ 0 w 2280"/>
                <a:gd name="T17" fmla="*/ 0 h 1785"/>
                <a:gd name="T18" fmla="*/ 0 w 2280"/>
                <a:gd name="T19" fmla="*/ 0 h 1785"/>
                <a:gd name="T20" fmla="*/ 0 w 2280"/>
                <a:gd name="T21" fmla="*/ 0 h 1785"/>
                <a:gd name="T22" fmla="*/ 0 w 2280"/>
                <a:gd name="T23" fmla="*/ 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 cstate="print"/>
              <a:srcRect/>
              <a:tile tx="0" ty="0" sx="100000" sy="100000" flip="none" algn="tl"/>
            </a:blipFill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879" name="Freeform 8" descr="Green marble"/>
            <p:cNvSpPr>
              <a:spLocks noChangeAspect="1"/>
            </p:cNvSpPr>
            <p:nvPr/>
          </p:nvSpPr>
          <p:spPr bwMode="auto">
            <a:xfrm rot="2360341">
              <a:off x="3945" y="2719"/>
              <a:ext cx="284" cy="283"/>
            </a:xfrm>
            <a:custGeom>
              <a:avLst/>
              <a:gdLst>
                <a:gd name="T0" fmla="*/ 0 w 1312"/>
                <a:gd name="T1" fmla="*/ 0 h 1296"/>
                <a:gd name="T2" fmla="*/ 0 w 1312"/>
                <a:gd name="T3" fmla="*/ 0 h 1296"/>
                <a:gd name="T4" fmla="*/ 0 w 1312"/>
                <a:gd name="T5" fmla="*/ 0 h 1296"/>
                <a:gd name="T6" fmla="*/ 0 w 1312"/>
                <a:gd name="T7" fmla="*/ 0 h 1296"/>
                <a:gd name="T8" fmla="*/ 0 w 1312"/>
                <a:gd name="T9" fmla="*/ 0 h 1296"/>
                <a:gd name="T10" fmla="*/ 0 w 1312"/>
                <a:gd name="T11" fmla="*/ 0 h 1296"/>
                <a:gd name="T12" fmla="*/ 0 w 1312"/>
                <a:gd name="T13" fmla="*/ 0 h 1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12"/>
                <a:gd name="T22" fmla="*/ 0 h 1296"/>
                <a:gd name="T23" fmla="*/ 1312 w 1312"/>
                <a:gd name="T24" fmla="*/ 1296 h 129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12" h="1296">
                  <a:moveTo>
                    <a:pt x="592" y="160"/>
                  </a:moveTo>
                  <a:cubicBezTo>
                    <a:pt x="408" y="256"/>
                    <a:pt x="32" y="496"/>
                    <a:pt x="16" y="640"/>
                  </a:cubicBezTo>
                  <a:cubicBezTo>
                    <a:pt x="0" y="784"/>
                    <a:pt x="296" y="928"/>
                    <a:pt x="496" y="1024"/>
                  </a:cubicBezTo>
                  <a:cubicBezTo>
                    <a:pt x="696" y="1120"/>
                    <a:pt x="1120" y="1296"/>
                    <a:pt x="1216" y="1216"/>
                  </a:cubicBezTo>
                  <a:cubicBezTo>
                    <a:pt x="1312" y="1136"/>
                    <a:pt x="1088" y="736"/>
                    <a:pt x="1072" y="544"/>
                  </a:cubicBezTo>
                  <a:cubicBezTo>
                    <a:pt x="1056" y="352"/>
                    <a:pt x="1208" y="128"/>
                    <a:pt x="1120" y="64"/>
                  </a:cubicBezTo>
                  <a:cubicBezTo>
                    <a:pt x="1032" y="0"/>
                    <a:pt x="776" y="64"/>
                    <a:pt x="592" y="160"/>
                  </a:cubicBezTo>
                  <a:close/>
                </a:path>
              </a:pathLst>
            </a:custGeom>
            <a:blipFill dpi="0" rotWithShape="0">
              <a:blip r:embed="rId3" cstate="print"/>
              <a:srcRect/>
              <a:tile tx="0" ty="0" sx="100000" sy="100000" flip="none" algn="tl"/>
            </a:blipFill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847" name="Group 9"/>
          <p:cNvGrpSpPr>
            <a:grpSpLocks/>
          </p:cNvGrpSpPr>
          <p:nvPr/>
        </p:nvGrpSpPr>
        <p:grpSpPr bwMode="auto">
          <a:xfrm>
            <a:off x="2057400" y="2819400"/>
            <a:ext cx="4495800" cy="2819400"/>
            <a:chOff x="240" y="1392"/>
            <a:chExt cx="5208" cy="2640"/>
          </a:xfrm>
        </p:grpSpPr>
        <p:sp>
          <p:nvSpPr>
            <p:cNvPr id="291849" name="Oval 10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38</a:t>
              </a:r>
            </a:p>
          </p:txBody>
        </p:sp>
        <p:sp>
          <p:nvSpPr>
            <p:cNvPr id="291850" name="Oval 11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25</a:t>
              </a:r>
            </a:p>
          </p:txBody>
        </p:sp>
        <p:cxnSp>
          <p:nvCxnSpPr>
            <p:cNvPr id="291851" name="AutoShape 12"/>
            <p:cNvCxnSpPr>
              <a:cxnSpLocks noChangeShapeType="1"/>
              <a:stCxn id="291849" idx="4"/>
              <a:endCxn id="291850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52" name="Oval 13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17</a:t>
              </a:r>
            </a:p>
          </p:txBody>
        </p:sp>
        <p:sp>
          <p:nvSpPr>
            <p:cNvPr id="291853" name="Oval 14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</a:t>
              </a:r>
            </a:p>
          </p:txBody>
        </p:sp>
        <p:sp>
          <p:nvSpPr>
            <p:cNvPr id="291854" name="Oval 15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21</a:t>
              </a:r>
            </a:p>
          </p:txBody>
        </p:sp>
        <p:cxnSp>
          <p:nvCxnSpPr>
            <p:cNvPr id="291855" name="AutoShape 16"/>
            <p:cNvCxnSpPr>
              <a:cxnSpLocks noChangeShapeType="1"/>
              <a:stCxn id="291852" idx="4"/>
              <a:endCxn id="291853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56" name="AutoShape 17"/>
            <p:cNvCxnSpPr>
              <a:cxnSpLocks noChangeShapeType="1"/>
              <a:stCxn id="291852" idx="4"/>
              <a:endCxn id="291854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57" name="AutoShape 18"/>
            <p:cNvCxnSpPr>
              <a:cxnSpLocks noChangeShapeType="1"/>
              <a:stCxn id="291850" idx="4"/>
              <a:endCxn id="291852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58" name="Oval 19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31</a:t>
              </a:r>
            </a:p>
          </p:txBody>
        </p:sp>
        <p:sp>
          <p:nvSpPr>
            <p:cNvPr id="291859" name="Oval 20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28</a:t>
              </a:r>
            </a:p>
          </p:txBody>
        </p:sp>
        <p:sp>
          <p:nvSpPr>
            <p:cNvPr id="291860" name="Oval 21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35</a:t>
              </a:r>
            </a:p>
          </p:txBody>
        </p:sp>
        <p:cxnSp>
          <p:nvCxnSpPr>
            <p:cNvPr id="291861" name="AutoShape 22"/>
            <p:cNvCxnSpPr>
              <a:cxnSpLocks noChangeShapeType="1"/>
              <a:stCxn id="291858" idx="4"/>
              <a:endCxn id="291859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62" name="AutoShape 23"/>
            <p:cNvCxnSpPr>
              <a:cxnSpLocks noChangeShapeType="1"/>
              <a:stCxn id="291858" idx="4"/>
              <a:endCxn id="291860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63" name="AutoShape 24"/>
            <p:cNvCxnSpPr>
              <a:cxnSpLocks noChangeShapeType="1"/>
              <a:stCxn id="291850" idx="4"/>
              <a:endCxn id="291858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64" name="Oval 25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51</a:t>
              </a:r>
            </a:p>
          </p:txBody>
        </p:sp>
        <p:cxnSp>
          <p:nvCxnSpPr>
            <p:cNvPr id="291865" name="AutoShape 26"/>
            <p:cNvCxnSpPr>
              <a:cxnSpLocks noChangeShapeType="1"/>
              <a:stCxn id="291849" idx="4"/>
              <a:endCxn id="291864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66" name="Oval 27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42</a:t>
              </a:r>
            </a:p>
          </p:txBody>
        </p:sp>
        <p:sp>
          <p:nvSpPr>
            <p:cNvPr id="291867" name="Oval 28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40</a:t>
              </a:r>
            </a:p>
          </p:txBody>
        </p:sp>
        <p:sp>
          <p:nvSpPr>
            <p:cNvPr id="291868" name="Oval 29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49</a:t>
              </a:r>
            </a:p>
          </p:txBody>
        </p:sp>
        <p:cxnSp>
          <p:nvCxnSpPr>
            <p:cNvPr id="291869" name="AutoShape 30"/>
            <p:cNvCxnSpPr>
              <a:cxnSpLocks noChangeShapeType="1"/>
              <a:stCxn id="291866" idx="4"/>
              <a:endCxn id="291867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0" name="AutoShape 31"/>
            <p:cNvCxnSpPr>
              <a:cxnSpLocks noChangeShapeType="1"/>
              <a:stCxn id="291866" idx="4"/>
              <a:endCxn id="291868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1" name="AutoShape 32"/>
            <p:cNvCxnSpPr>
              <a:cxnSpLocks noChangeShapeType="1"/>
              <a:stCxn id="291864" idx="4"/>
              <a:endCxn id="291866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72" name="Oval 33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63</a:t>
              </a:r>
            </a:p>
          </p:txBody>
        </p:sp>
        <p:sp>
          <p:nvSpPr>
            <p:cNvPr id="291873" name="Oval 34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55</a:t>
              </a:r>
            </a:p>
          </p:txBody>
        </p:sp>
        <p:sp>
          <p:nvSpPr>
            <p:cNvPr id="291874" name="Oval 35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71</a:t>
              </a:r>
            </a:p>
          </p:txBody>
        </p:sp>
        <p:cxnSp>
          <p:nvCxnSpPr>
            <p:cNvPr id="291875" name="AutoShape 36"/>
            <p:cNvCxnSpPr>
              <a:cxnSpLocks noChangeShapeType="1"/>
              <a:stCxn id="291872" idx="4"/>
              <a:endCxn id="291873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6" name="AutoShape 37"/>
            <p:cNvCxnSpPr>
              <a:cxnSpLocks noChangeShapeType="1"/>
              <a:stCxn id="291872" idx="4"/>
              <a:endCxn id="291874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7" name="AutoShape 38"/>
            <p:cNvCxnSpPr>
              <a:cxnSpLocks noChangeShapeType="1"/>
              <a:stCxn id="291864" idx="4"/>
              <a:endCxn id="291872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91848" name="Rectangle 38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74" name="Group 4"/>
          <p:cNvGrpSpPr>
            <a:grpSpLocks/>
          </p:cNvGrpSpPr>
          <p:nvPr/>
        </p:nvGrpSpPr>
        <p:grpSpPr bwMode="auto">
          <a:xfrm>
            <a:off x="457200" y="1471613"/>
            <a:ext cx="4237038" cy="2566987"/>
            <a:chOff x="838200" y="1142278"/>
            <a:chExt cx="7696200" cy="5310214"/>
          </a:xfrm>
        </p:grpSpPr>
        <p:sp>
          <p:nvSpPr>
            <p:cNvPr id="28690" name="Line 3"/>
            <p:cNvSpPr>
              <a:spLocks noChangeShapeType="1"/>
            </p:cNvSpPr>
            <p:nvPr/>
          </p:nvSpPr>
          <p:spPr bwMode="auto">
            <a:xfrm flipH="1">
              <a:off x="1371600" y="2438400"/>
              <a:ext cx="6629400" cy="0"/>
            </a:xfrm>
            <a:prstGeom prst="line">
              <a:avLst/>
            </a:prstGeom>
            <a:noFill/>
            <a:ln w="762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28691" name="Text Box 4"/>
            <p:cNvSpPr txBox="1">
              <a:spLocks noChangeArrowheads="1"/>
            </p:cNvSpPr>
            <p:nvPr/>
          </p:nvSpPr>
          <p:spPr bwMode="auto">
            <a:xfrm>
              <a:off x="3581400" y="1142278"/>
              <a:ext cx="685800" cy="10682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3600" i="0">
                  <a:sym typeface="Symbol" pitchFamily="18" charset="2"/>
                </a:rPr>
                <a:t></a:t>
              </a:r>
              <a:endParaRPr lang="en-US" altLang="en-US" sz="3600" i="0"/>
            </a:p>
          </p:txBody>
        </p:sp>
        <p:sp>
          <p:nvSpPr>
            <p:cNvPr id="28692" name="Text Box 5"/>
            <p:cNvSpPr txBox="1">
              <a:spLocks noChangeArrowheads="1"/>
            </p:cNvSpPr>
            <p:nvPr/>
          </p:nvSpPr>
          <p:spPr bwMode="auto">
            <a:xfrm>
              <a:off x="4819650" y="1676401"/>
              <a:ext cx="3257549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* * * * * * * * </a:t>
              </a:r>
            </a:p>
          </p:txBody>
        </p:sp>
        <p:sp>
          <p:nvSpPr>
            <p:cNvPr id="28693" name="Text Box 6"/>
            <p:cNvSpPr txBox="1">
              <a:spLocks noChangeArrowheads="1"/>
            </p:cNvSpPr>
            <p:nvPr/>
          </p:nvSpPr>
          <p:spPr bwMode="auto">
            <a:xfrm>
              <a:off x="4819650" y="1143000"/>
              <a:ext cx="3257549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* * * * * * * * </a:t>
              </a:r>
            </a:p>
          </p:txBody>
        </p:sp>
        <p:sp>
          <p:nvSpPr>
            <p:cNvPr id="28694" name="Text Box 7"/>
            <p:cNvSpPr txBox="1">
              <a:spLocks noChangeArrowheads="1"/>
            </p:cNvSpPr>
            <p:nvPr/>
          </p:nvSpPr>
          <p:spPr bwMode="auto">
            <a:xfrm>
              <a:off x="4572000" y="2590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695" name="Text Box 8"/>
            <p:cNvSpPr txBox="1">
              <a:spLocks noChangeArrowheads="1"/>
            </p:cNvSpPr>
            <p:nvPr/>
          </p:nvSpPr>
          <p:spPr bwMode="auto">
            <a:xfrm>
              <a:off x="4168775" y="2971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696" name="Text Box 9"/>
            <p:cNvSpPr txBox="1">
              <a:spLocks noChangeArrowheads="1"/>
            </p:cNvSpPr>
            <p:nvPr/>
          </p:nvSpPr>
          <p:spPr bwMode="auto">
            <a:xfrm>
              <a:off x="3765550" y="3352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697" name="Text Box 10"/>
            <p:cNvSpPr txBox="1">
              <a:spLocks noChangeArrowheads="1"/>
            </p:cNvSpPr>
            <p:nvPr/>
          </p:nvSpPr>
          <p:spPr bwMode="auto">
            <a:xfrm>
              <a:off x="3362325" y="3733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698" name="Text Box 11"/>
            <p:cNvSpPr txBox="1">
              <a:spLocks noChangeArrowheads="1"/>
            </p:cNvSpPr>
            <p:nvPr/>
          </p:nvSpPr>
          <p:spPr bwMode="auto">
            <a:xfrm>
              <a:off x="2959100" y="4114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699" name="Text Box 12"/>
            <p:cNvSpPr txBox="1">
              <a:spLocks noChangeArrowheads="1"/>
            </p:cNvSpPr>
            <p:nvPr/>
          </p:nvSpPr>
          <p:spPr bwMode="auto">
            <a:xfrm>
              <a:off x="2555874" y="4495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700" name="Text Box 13"/>
            <p:cNvSpPr txBox="1">
              <a:spLocks noChangeArrowheads="1"/>
            </p:cNvSpPr>
            <p:nvPr/>
          </p:nvSpPr>
          <p:spPr bwMode="auto">
            <a:xfrm>
              <a:off x="2187575" y="4876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701" name="Text Box 14"/>
            <p:cNvSpPr txBox="1">
              <a:spLocks noChangeArrowheads="1"/>
            </p:cNvSpPr>
            <p:nvPr/>
          </p:nvSpPr>
          <p:spPr bwMode="auto">
            <a:xfrm>
              <a:off x="1806575" y="5257798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8702" name="Line 15"/>
            <p:cNvSpPr>
              <a:spLocks noChangeShapeType="1"/>
            </p:cNvSpPr>
            <p:nvPr/>
          </p:nvSpPr>
          <p:spPr bwMode="auto">
            <a:xfrm flipH="1">
              <a:off x="1371600" y="5791200"/>
              <a:ext cx="6629400" cy="0"/>
            </a:xfrm>
            <a:prstGeom prst="line">
              <a:avLst/>
            </a:prstGeom>
            <a:noFill/>
            <a:ln w="762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28703" name="Text Box 16"/>
            <p:cNvSpPr txBox="1">
              <a:spLocks noChangeArrowheads="1"/>
            </p:cNvSpPr>
            <p:nvPr/>
          </p:nvSpPr>
          <p:spPr bwMode="auto">
            <a:xfrm>
              <a:off x="1447800" y="5791199"/>
              <a:ext cx="7086600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accent1"/>
                  </a:solidFill>
                </a:rPr>
                <a:t>  * * * * * * * * * * * * * * * *</a:t>
              </a:r>
            </a:p>
          </p:txBody>
        </p:sp>
        <p:grpSp>
          <p:nvGrpSpPr>
            <p:cNvPr id="28704" name="Group 17"/>
            <p:cNvGrpSpPr>
              <a:grpSpLocks/>
            </p:cNvGrpSpPr>
            <p:nvPr/>
          </p:nvGrpSpPr>
          <p:grpSpPr bwMode="auto">
            <a:xfrm>
              <a:off x="838200" y="2819400"/>
              <a:ext cx="1143000" cy="2819400"/>
              <a:chOff x="528" y="1776"/>
              <a:chExt cx="720" cy="1776"/>
            </a:xfrm>
          </p:grpSpPr>
          <p:sp>
            <p:nvSpPr>
              <p:cNvPr id="28705" name="AutoShape 18"/>
              <p:cNvSpPr>
                <a:spLocks/>
              </p:cNvSpPr>
              <p:nvPr/>
            </p:nvSpPr>
            <p:spPr bwMode="auto">
              <a:xfrm>
                <a:off x="1008" y="1776"/>
                <a:ext cx="240" cy="1776"/>
              </a:xfrm>
              <a:prstGeom prst="leftBrace">
                <a:avLst>
                  <a:gd name="adj1" fmla="val 61667"/>
                  <a:gd name="adj2" fmla="val 50000"/>
                </a:avLst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600"/>
              </a:p>
            </p:txBody>
          </p:sp>
          <p:sp>
            <p:nvSpPr>
              <p:cNvPr id="28706" name="Text Box 19"/>
              <p:cNvSpPr txBox="1">
                <a:spLocks noChangeArrowheads="1"/>
              </p:cNvSpPr>
              <p:nvPr/>
            </p:nvSpPr>
            <p:spPr bwMode="auto">
              <a:xfrm>
                <a:off x="528" y="2422"/>
                <a:ext cx="362" cy="4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000">
                    <a:solidFill>
                      <a:schemeClr val="accent1"/>
                    </a:solidFill>
                  </a:rPr>
                  <a:t>n</a:t>
                </a:r>
                <a:r>
                  <a:rPr lang="en-US" altLang="en-US" sz="2000" i="0" baseline="30000">
                    <a:solidFill>
                      <a:schemeClr val="accent1"/>
                    </a:solidFill>
                  </a:rPr>
                  <a:t>2</a:t>
                </a:r>
                <a:endParaRPr lang="en-US" altLang="en-US" sz="2000" i="0">
                  <a:solidFill>
                    <a:schemeClr val="accent1"/>
                  </a:solidFill>
                </a:endParaRPr>
              </a:p>
            </p:txBody>
          </p:sp>
        </p:grpSp>
      </p:grpSp>
      <p:sp>
        <p:nvSpPr>
          <p:cNvPr id="28675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</p:spPr>
        <p:txBody>
          <a:bodyPr/>
          <a:lstStyle/>
          <a:p>
            <a:pPr algn="l" eaLnBrk="1" hangingPunct="1"/>
            <a:r>
              <a:rPr lang="en-US" altLang="en-US" sz="4000"/>
              <a:t>  Grade School     vs   Kindergarten </a:t>
            </a:r>
          </a:p>
        </p:txBody>
      </p:sp>
      <p:grpSp>
        <p:nvGrpSpPr>
          <p:cNvPr id="28676" name="Group 3"/>
          <p:cNvGrpSpPr>
            <a:grpSpLocks/>
          </p:cNvGrpSpPr>
          <p:nvPr/>
        </p:nvGrpSpPr>
        <p:grpSpPr bwMode="auto">
          <a:xfrm>
            <a:off x="4937125" y="1871663"/>
            <a:ext cx="3910013" cy="1319212"/>
            <a:chOff x="998" y="2619"/>
            <a:chExt cx="2463" cy="831"/>
          </a:xfrm>
        </p:grpSpPr>
        <p:sp>
          <p:nvSpPr>
            <p:cNvPr id="28687" name="Text Box 4"/>
            <p:cNvSpPr txBox="1">
              <a:spLocks noChangeArrowheads="1"/>
            </p:cNvSpPr>
            <p:nvPr/>
          </p:nvSpPr>
          <p:spPr bwMode="auto">
            <a:xfrm>
              <a:off x="998" y="2619"/>
              <a:ext cx="246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a</a:t>
              </a:r>
              <a:r>
                <a:rPr lang="en-US" altLang="en-US" sz="2800" i="0"/>
                <a:t> × </a:t>
              </a:r>
              <a:r>
                <a:rPr lang="en-US" altLang="en-US" sz="2800"/>
                <a:t>b</a:t>
              </a:r>
              <a:r>
                <a:rPr lang="en-US" altLang="en-US" sz="2800" i="0"/>
                <a:t> = </a:t>
              </a:r>
              <a:r>
                <a:rPr lang="en-US" altLang="en-US" sz="2800"/>
                <a:t>a</a:t>
              </a:r>
              <a:r>
                <a:rPr lang="en-US" altLang="en-US" sz="2800" i="0"/>
                <a:t> + </a:t>
              </a:r>
              <a:r>
                <a:rPr lang="en-US" altLang="en-US" sz="2800"/>
                <a:t>a</a:t>
              </a:r>
              <a:r>
                <a:rPr lang="en-US" altLang="en-US" sz="2800" i="0"/>
                <a:t> + </a:t>
              </a:r>
              <a:r>
                <a:rPr lang="en-US" altLang="en-US" sz="2800"/>
                <a:t>a</a:t>
              </a:r>
              <a:r>
                <a:rPr lang="en-US" altLang="en-US" sz="2800" i="0"/>
                <a:t> + ... + </a:t>
              </a:r>
              <a:r>
                <a:rPr lang="en-US" altLang="en-US" sz="2800"/>
                <a:t>a</a:t>
              </a:r>
              <a:r>
                <a:rPr lang="en-US" altLang="en-US" sz="2800" i="0"/>
                <a:t> </a:t>
              </a:r>
            </a:p>
          </p:txBody>
        </p:sp>
        <p:sp>
          <p:nvSpPr>
            <p:cNvPr id="28688" name="AutoShape 5"/>
            <p:cNvSpPr>
              <a:spLocks/>
            </p:cNvSpPr>
            <p:nvPr/>
          </p:nvSpPr>
          <p:spPr bwMode="auto">
            <a:xfrm rot="5400000">
              <a:off x="2435" y="2243"/>
              <a:ext cx="219" cy="1632"/>
            </a:xfrm>
            <a:prstGeom prst="rightBrace">
              <a:avLst>
                <a:gd name="adj1" fmla="val 70001"/>
                <a:gd name="adj2" fmla="val 53125"/>
              </a:avLst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000"/>
            </a:p>
          </p:txBody>
        </p:sp>
        <p:sp>
          <p:nvSpPr>
            <p:cNvPr id="28689" name="Text Box 6"/>
            <p:cNvSpPr txBox="1">
              <a:spLocks noChangeArrowheads="1"/>
            </p:cNvSpPr>
            <p:nvPr/>
          </p:nvSpPr>
          <p:spPr bwMode="auto">
            <a:xfrm>
              <a:off x="2352" y="3120"/>
              <a:ext cx="22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b</a:t>
              </a:r>
            </a:p>
          </p:txBody>
        </p:sp>
      </p:grpSp>
      <p:sp>
        <p:nvSpPr>
          <p:cNvPr id="28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  <p:sp>
        <p:nvSpPr>
          <p:cNvPr id="28678" name="Text Box 7"/>
          <p:cNvSpPr txBox="1">
            <a:spLocks noChangeArrowheads="1"/>
          </p:cNvSpPr>
          <p:nvPr/>
        </p:nvSpPr>
        <p:spPr bwMode="auto">
          <a:xfrm>
            <a:off x="4797425" y="4191000"/>
            <a:ext cx="426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Time multiply</a:t>
            </a:r>
          </a:p>
        </p:txBody>
      </p:sp>
      <p:sp>
        <p:nvSpPr>
          <p:cNvPr id="30" name="Rectangle 8"/>
          <p:cNvSpPr>
            <a:spLocks noChangeArrowheads="1"/>
          </p:cNvSpPr>
          <p:nvPr/>
        </p:nvSpPr>
        <p:spPr bwMode="auto">
          <a:xfrm>
            <a:off x="5562600" y="4695825"/>
            <a:ext cx="30813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= 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θ</a:t>
            </a: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</a:t>
            </a:r>
            <a:r>
              <a:rPr lang="en-US" alt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 = linear time.</a:t>
            </a:r>
          </a:p>
        </p:txBody>
      </p:sp>
      <p:sp>
        <p:nvSpPr>
          <p:cNvPr id="28680" name="Text Box 7"/>
          <p:cNvSpPr txBox="1">
            <a:spLocks noChangeArrowheads="1"/>
          </p:cNvSpPr>
          <p:nvPr/>
        </p:nvSpPr>
        <p:spPr bwMode="auto">
          <a:xfrm>
            <a:off x="304800" y="4140200"/>
            <a:ext cx="426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Time multiply</a:t>
            </a:r>
          </a:p>
        </p:txBody>
      </p:sp>
      <p:sp>
        <p:nvSpPr>
          <p:cNvPr id="28681" name="Rectangle 8"/>
          <p:cNvSpPr>
            <a:spLocks noChangeArrowheads="1"/>
          </p:cNvSpPr>
          <p:nvPr/>
        </p:nvSpPr>
        <p:spPr bwMode="auto">
          <a:xfrm>
            <a:off x="838200" y="4645025"/>
            <a:ext cx="3719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= </a:t>
            </a:r>
            <a:r>
              <a:rPr lang="en-CA" altLang="en-US" sz="2800" i="0"/>
              <a:t>θ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baseline="30000"/>
              <a:t>2</a:t>
            </a:r>
            <a:r>
              <a:rPr lang="en-US" altLang="en-US" sz="2800" i="0"/>
              <a:t>) = quadratic time.</a:t>
            </a:r>
          </a:p>
        </p:txBody>
      </p:sp>
      <p:sp>
        <p:nvSpPr>
          <p:cNvPr id="33" name="Rectangle 8"/>
          <p:cNvSpPr>
            <a:spLocks noChangeArrowheads="1"/>
          </p:cNvSpPr>
          <p:nvPr/>
        </p:nvSpPr>
        <p:spPr bwMode="auto">
          <a:xfrm>
            <a:off x="3505200" y="5114925"/>
            <a:ext cx="25146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Which is faster?</a:t>
            </a:r>
            <a:endParaRPr lang="en-US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8683" name="Text Box 10"/>
          <p:cNvSpPr txBox="1">
            <a:spLocks noChangeArrowheads="1"/>
          </p:cNvSpPr>
          <p:nvPr/>
        </p:nvSpPr>
        <p:spPr bwMode="auto">
          <a:xfrm>
            <a:off x="1109663" y="5494338"/>
            <a:ext cx="7196137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 i="0"/>
              <a:t>92834765225674897 × 8388397759011039475</a:t>
            </a:r>
          </a:p>
        </p:txBody>
      </p:sp>
      <p:sp>
        <p:nvSpPr>
          <p:cNvPr id="35" name="Rectangle 8"/>
          <p:cNvSpPr>
            <a:spLocks noChangeArrowheads="1"/>
          </p:cNvSpPr>
          <p:nvPr/>
        </p:nvSpPr>
        <p:spPr bwMode="auto">
          <a:xfrm>
            <a:off x="609600" y="5943600"/>
            <a:ext cx="27892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 = # digits = 20</a:t>
            </a:r>
          </a:p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Time ≈ 20</a:t>
            </a:r>
            <a:r>
              <a:rPr lang="en-CA" altLang="en-US" sz="2800" i="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≈ 400 </a:t>
            </a:r>
            <a:endParaRPr lang="en-US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9" name="Rectangle 8"/>
          <p:cNvSpPr>
            <a:spLocks noChangeArrowheads="1"/>
          </p:cNvSpPr>
          <p:nvPr/>
        </p:nvSpPr>
        <p:spPr bwMode="auto">
          <a:xfrm>
            <a:off x="3886200" y="5867400"/>
            <a:ext cx="15208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 = value</a:t>
            </a:r>
            <a:endParaRPr lang="en-US" altLang="en-US" sz="2800" i="0" dirty="0"/>
          </a:p>
        </p:txBody>
      </p:sp>
      <p:sp>
        <p:nvSpPr>
          <p:cNvPr id="36" name="Rectangle 8"/>
          <p:cNvSpPr>
            <a:spLocks noChangeArrowheads="1"/>
          </p:cNvSpPr>
          <p:nvPr/>
        </p:nvSpPr>
        <p:spPr bwMode="auto">
          <a:xfrm>
            <a:off x="3873500" y="5891213"/>
            <a:ext cx="4194175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            ≈ 10</a:t>
            </a:r>
            <a:r>
              <a:rPr lang="en-CA" altLang="en-US" sz="2800" i="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Time ≈ 10</a:t>
            </a:r>
            <a:r>
              <a:rPr lang="en-CA" altLang="en-US" sz="2800" i="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≈ </a:t>
            </a:r>
            <a:r>
              <a:rPr lang="en-CA" altLang="en-US" sz="2800" i="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exponential!!!</a:t>
            </a:r>
            <a:endParaRPr lang="en-US" altLang="en-US" sz="2800" i="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</p:bld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AutoShape 2" descr="Green marble"/>
          <p:cNvSpPr>
            <a:spLocks noChangeArrowheads="1"/>
          </p:cNvSpPr>
          <p:nvPr/>
        </p:nvSpPr>
        <p:spPr bwMode="auto">
          <a:xfrm>
            <a:off x="1752600" y="3048000"/>
            <a:ext cx="2743200" cy="2438400"/>
          </a:xfrm>
          <a:prstGeom prst="triangle">
            <a:avLst>
              <a:gd name="adj" fmla="val 50000"/>
            </a:avLst>
          </a:prstGeom>
          <a:blipFill dpi="0" rotWithShape="0">
            <a:blip r:embed="rId3" cstate="print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2867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Define Step</a:t>
            </a:r>
            <a:endParaRPr lang="en-CA" altLang="en-US"/>
          </a:p>
        </p:txBody>
      </p:sp>
      <p:sp>
        <p:nvSpPr>
          <p:cNvPr id="2928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04800" y="990600"/>
            <a:ext cx="8001000" cy="16764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/>
              <a:t>Cut sub-tree in half.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Determine which half the key would be in.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Keep that half.</a:t>
            </a:r>
            <a:endParaRPr lang="en-CA" altLang="en-US"/>
          </a:p>
        </p:txBody>
      </p:sp>
      <p:sp>
        <p:nvSpPr>
          <p:cNvPr id="292869" name="Text Box 5"/>
          <p:cNvSpPr txBox="1">
            <a:spLocks noChangeArrowheads="1"/>
          </p:cNvSpPr>
          <p:nvPr/>
        </p:nvSpPr>
        <p:spPr bwMode="auto">
          <a:xfrm>
            <a:off x="1874838" y="2879725"/>
            <a:ext cx="8683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key </a:t>
            </a:r>
            <a:r>
              <a:rPr lang="en-US" altLang="en-US" sz="2000" i="0">
                <a:solidFill>
                  <a:schemeClr val="accent2"/>
                </a:solidFill>
              </a:rPr>
              <a:t>17</a:t>
            </a:r>
            <a:endParaRPr lang="en-CA" altLang="en-US" sz="2000" i="0">
              <a:solidFill>
                <a:schemeClr val="accent2"/>
              </a:solidFill>
            </a:endParaRPr>
          </a:p>
        </p:txBody>
      </p:sp>
      <p:grpSp>
        <p:nvGrpSpPr>
          <p:cNvPr id="292870" name="Group 6"/>
          <p:cNvGrpSpPr>
            <a:grpSpLocks/>
          </p:cNvGrpSpPr>
          <p:nvPr/>
        </p:nvGrpSpPr>
        <p:grpSpPr bwMode="auto">
          <a:xfrm>
            <a:off x="2057400" y="2590800"/>
            <a:ext cx="4495800" cy="2819400"/>
            <a:chOff x="240" y="1392"/>
            <a:chExt cx="5208" cy="2640"/>
          </a:xfrm>
        </p:grpSpPr>
        <p:sp>
          <p:nvSpPr>
            <p:cNvPr id="293016" name="Oval 7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38</a:t>
              </a:r>
            </a:p>
          </p:txBody>
        </p:sp>
        <p:sp>
          <p:nvSpPr>
            <p:cNvPr id="293017" name="Oval 8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25</a:t>
              </a:r>
            </a:p>
          </p:txBody>
        </p:sp>
        <p:cxnSp>
          <p:nvCxnSpPr>
            <p:cNvPr id="293018" name="AutoShape 9"/>
            <p:cNvCxnSpPr>
              <a:cxnSpLocks noChangeShapeType="1"/>
              <a:stCxn id="293016" idx="4"/>
              <a:endCxn id="293017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19" name="Oval 10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17</a:t>
              </a:r>
            </a:p>
          </p:txBody>
        </p:sp>
        <p:sp>
          <p:nvSpPr>
            <p:cNvPr id="293020" name="Oval 11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</a:t>
              </a:r>
            </a:p>
          </p:txBody>
        </p:sp>
        <p:sp>
          <p:nvSpPr>
            <p:cNvPr id="293021" name="Oval 12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21</a:t>
              </a:r>
            </a:p>
          </p:txBody>
        </p:sp>
        <p:cxnSp>
          <p:nvCxnSpPr>
            <p:cNvPr id="293022" name="AutoShape 13"/>
            <p:cNvCxnSpPr>
              <a:cxnSpLocks noChangeShapeType="1"/>
              <a:stCxn id="293019" idx="4"/>
              <a:endCxn id="293020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23" name="AutoShape 14"/>
            <p:cNvCxnSpPr>
              <a:cxnSpLocks noChangeShapeType="1"/>
              <a:stCxn id="293019" idx="4"/>
              <a:endCxn id="293021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24" name="AutoShape 15"/>
            <p:cNvCxnSpPr>
              <a:cxnSpLocks noChangeShapeType="1"/>
              <a:stCxn id="293017" idx="4"/>
              <a:endCxn id="293019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25" name="Oval 16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31</a:t>
              </a:r>
            </a:p>
          </p:txBody>
        </p:sp>
        <p:sp>
          <p:nvSpPr>
            <p:cNvPr id="293026" name="Oval 17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28</a:t>
              </a:r>
            </a:p>
          </p:txBody>
        </p:sp>
        <p:sp>
          <p:nvSpPr>
            <p:cNvPr id="293027" name="Oval 18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35</a:t>
              </a:r>
            </a:p>
          </p:txBody>
        </p:sp>
        <p:cxnSp>
          <p:nvCxnSpPr>
            <p:cNvPr id="293028" name="AutoShape 19"/>
            <p:cNvCxnSpPr>
              <a:cxnSpLocks noChangeShapeType="1"/>
              <a:stCxn id="293025" idx="4"/>
              <a:endCxn id="293026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29" name="AutoShape 20"/>
            <p:cNvCxnSpPr>
              <a:cxnSpLocks noChangeShapeType="1"/>
              <a:stCxn id="293025" idx="4"/>
              <a:endCxn id="293027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30" name="AutoShape 21"/>
            <p:cNvCxnSpPr>
              <a:cxnSpLocks noChangeShapeType="1"/>
              <a:stCxn id="293017" idx="4"/>
              <a:endCxn id="293025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31" name="Oval 22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51</a:t>
              </a:r>
            </a:p>
          </p:txBody>
        </p:sp>
        <p:cxnSp>
          <p:nvCxnSpPr>
            <p:cNvPr id="293032" name="AutoShape 23"/>
            <p:cNvCxnSpPr>
              <a:cxnSpLocks noChangeShapeType="1"/>
              <a:stCxn id="293016" idx="4"/>
              <a:endCxn id="293031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33" name="Oval 24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42</a:t>
              </a:r>
            </a:p>
          </p:txBody>
        </p:sp>
        <p:sp>
          <p:nvSpPr>
            <p:cNvPr id="293034" name="Oval 25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40</a:t>
              </a:r>
            </a:p>
          </p:txBody>
        </p:sp>
        <p:sp>
          <p:nvSpPr>
            <p:cNvPr id="293035" name="Oval 26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49</a:t>
              </a:r>
            </a:p>
          </p:txBody>
        </p:sp>
        <p:cxnSp>
          <p:nvCxnSpPr>
            <p:cNvPr id="293036" name="AutoShape 27"/>
            <p:cNvCxnSpPr>
              <a:cxnSpLocks noChangeShapeType="1"/>
              <a:stCxn id="293033" idx="4"/>
              <a:endCxn id="293034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37" name="AutoShape 28"/>
            <p:cNvCxnSpPr>
              <a:cxnSpLocks noChangeShapeType="1"/>
              <a:stCxn id="293033" idx="4"/>
              <a:endCxn id="293035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38" name="AutoShape 29"/>
            <p:cNvCxnSpPr>
              <a:cxnSpLocks noChangeShapeType="1"/>
              <a:stCxn id="293031" idx="4"/>
              <a:endCxn id="293033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39" name="Oval 30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63</a:t>
              </a:r>
            </a:p>
          </p:txBody>
        </p:sp>
        <p:sp>
          <p:nvSpPr>
            <p:cNvPr id="293040" name="Oval 31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55</a:t>
              </a:r>
            </a:p>
          </p:txBody>
        </p:sp>
        <p:sp>
          <p:nvSpPr>
            <p:cNvPr id="293041" name="Oval 32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71</a:t>
              </a:r>
            </a:p>
          </p:txBody>
        </p:sp>
        <p:cxnSp>
          <p:nvCxnSpPr>
            <p:cNvPr id="293042" name="AutoShape 33"/>
            <p:cNvCxnSpPr>
              <a:cxnSpLocks noChangeShapeType="1"/>
              <a:stCxn id="293039" idx="4"/>
              <a:endCxn id="293040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43" name="AutoShape 34"/>
            <p:cNvCxnSpPr>
              <a:cxnSpLocks noChangeShapeType="1"/>
              <a:stCxn id="293039" idx="4"/>
              <a:endCxn id="293041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44" name="AutoShape 35"/>
            <p:cNvCxnSpPr>
              <a:cxnSpLocks noChangeShapeType="1"/>
              <a:stCxn id="293031" idx="4"/>
              <a:endCxn id="293039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92871" name="Group 36"/>
          <p:cNvGrpSpPr>
            <a:grpSpLocks/>
          </p:cNvGrpSpPr>
          <p:nvPr/>
        </p:nvGrpSpPr>
        <p:grpSpPr bwMode="auto">
          <a:xfrm>
            <a:off x="7391400" y="304800"/>
            <a:ext cx="1439863" cy="1439863"/>
            <a:chOff x="1829" y="3170"/>
            <a:chExt cx="907" cy="907"/>
          </a:xfrm>
        </p:grpSpPr>
        <p:sp>
          <p:nvSpPr>
            <p:cNvPr id="292897" name="Oval 37" descr="Green marble"/>
            <p:cNvSpPr>
              <a:spLocks noChangeAspect="1" noChangeArrowheads="1"/>
            </p:cNvSpPr>
            <p:nvPr/>
          </p:nvSpPr>
          <p:spPr bwMode="auto">
            <a:xfrm>
              <a:off x="1829" y="3170"/>
              <a:ext cx="907" cy="907"/>
            </a:xfrm>
            <a:prstGeom prst="ellipse">
              <a:avLst/>
            </a:prstGeom>
            <a:blipFill dpi="0" rotWithShape="0">
              <a:blip r:embed="rId3" cstate="print"/>
              <a:srcRect/>
              <a:tile tx="0" ty="0" sx="100000" sy="100000" flip="none" algn="tl"/>
            </a:blipFill>
            <a:ln w="63500">
              <a:solidFill>
                <a:srgbClr val="339966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292898" name="Group 38"/>
            <p:cNvGrpSpPr>
              <a:grpSpLocks noChangeAspect="1"/>
            </p:cNvGrpSpPr>
            <p:nvPr/>
          </p:nvGrpSpPr>
          <p:grpSpPr bwMode="auto">
            <a:xfrm rot="-4017361">
              <a:off x="2175" y="3875"/>
              <a:ext cx="138" cy="156"/>
              <a:chOff x="1584" y="3072"/>
              <a:chExt cx="816" cy="961"/>
            </a:xfrm>
          </p:grpSpPr>
          <p:grpSp>
            <p:nvGrpSpPr>
              <p:cNvPr id="293008" name="Group 39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3010" name="Freeform 40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1" name="Freeform 41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2" name="Freeform 42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3" name="Freeform 43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4" name="Freeform 44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5" name="Freeform 45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3009" name="Line 46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899" name="Group 47"/>
            <p:cNvGrpSpPr>
              <a:grpSpLocks noChangeAspect="1"/>
            </p:cNvGrpSpPr>
            <p:nvPr/>
          </p:nvGrpSpPr>
          <p:grpSpPr bwMode="auto">
            <a:xfrm rot="325367" flipH="1">
              <a:off x="2580" y="3601"/>
              <a:ext cx="141" cy="153"/>
              <a:chOff x="1584" y="3072"/>
              <a:chExt cx="816" cy="961"/>
            </a:xfrm>
          </p:grpSpPr>
          <p:grpSp>
            <p:nvGrpSpPr>
              <p:cNvPr id="293000" name="Group 48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3002" name="Freeform 49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3" name="Freeform 50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4" name="Freeform 51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5" name="Freeform 52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6" name="Freeform 53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7" name="Freeform 54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3001" name="Line 55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92900" name="Picture 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7" y="3416"/>
              <a:ext cx="289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2901" name="Group 57"/>
            <p:cNvGrpSpPr>
              <a:grpSpLocks noChangeAspect="1"/>
            </p:cNvGrpSpPr>
            <p:nvPr/>
          </p:nvGrpSpPr>
          <p:grpSpPr bwMode="auto">
            <a:xfrm rot="1710829">
              <a:off x="1908" y="3431"/>
              <a:ext cx="141" cy="154"/>
              <a:chOff x="1584" y="3072"/>
              <a:chExt cx="816" cy="961"/>
            </a:xfrm>
          </p:grpSpPr>
          <p:grpSp>
            <p:nvGrpSpPr>
              <p:cNvPr id="292992" name="Group 58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94" name="Freeform 59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5" name="Freeform 60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6" name="Freeform 61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7" name="Freeform 62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8" name="Freeform 63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9" name="Freeform 64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93" name="Line 65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2" name="Group 66"/>
            <p:cNvGrpSpPr>
              <a:grpSpLocks noChangeAspect="1"/>
            </p:cNvGrpSpPr>
            <p:nvPr/>
          </p:nvGrpSpPr>
          <p:grpSpPr bwMode="auto">
            <a:xfrm rot="4130845" flipH="1">
              <a:off x="2370" y="3699"/>
              <a:ext cx="138" cy="156"/>
              <a:chOff x="1584" y="3072"/>
              <a:chExt cx="816" cy="961"/>
            </a:xfrm>
          </p:grpSpPr>
          <p:grpSp>
            <p:nvGrpSpPr>
              <p:cNvPr id="292984" name="Group 67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86" name="Freeform 68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7" name="Freeform 69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8" name="Freeform 70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9" name="Freeform 71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0" name="Freeform 72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1" name="Freeform 73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85" name="Line 74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3" name="Group 75"/>
            <p:cNvGrpSpPr>
              <a:grpSpLocks noChangeAspect="1"/>
            </p:cNvGrpSpPr>
            <p:nvPr/>
          </p:nvGrpSpPr>
          <p:grpSpPr bwMode="auto">
            <a:xfrm rot="-1335947">
              <a:off x="1986" y="3754"/>
              <a:ext cx="140" cy="154"/>
              <a:chOff x="1584" y="3072"/>
              <a:chExt cx="816" cy="961"/>
            </a:xfrm>
          </p:grpSpPr>
          <p:grpSp>
            <p:nvGrpSpPr>
              <p:cNvPr id="292976" name="Group 76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78" name="Freeform 77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9" name="Freeform 78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0" name="Freeform 79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1" name="Freeform 80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2" name="Freeform 81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3" name="Freeform 82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77" name="Line 83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4" name="Group 84"/>
            <p:cNvGrpSpPr>
              <a:grpSpLocks noChangeAspect="1"/>
            </p:cNvGrpSpPr>
            <p:nvPr/>
          </p:nvGrpSpPr>
          <p:grpSpPr bwMode="auto">
            <a:xfrm rot="-1480534">
              <a:off x="2158" y="3677"/>
              <a:ext cx="141" cy="154"/>
              <a:chOff x="1584" y="3072"/>
              <a:chExt cx="816" cy="961"/>
            </a:xfrm>
          </p:grpSpPr>
          <p:grpSp>
            <p:nvGrpSpPr>
              <p:cNvPr id="292968" name="Group 85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70" name="Freeform 86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1" name="Freeform 87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2" name="Freeform 88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3" name="Freeform 89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4" name="Freeform 90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5" name="Freeform 91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69" name="Line 92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5" name="Group 93"/>
            <p:cNvGrpSpPr>
              <a:grpSpLocks noChangeAspect="1"/>
            </p:cNvGrpSpPr>
            <p:nvPr/>
          </p:nvGrpSpPr>
          <p:grpSpPr bwMode="auto">
            <a:xfrm rot="19336688" flipH="1">
              <a:off x="2487" y="3339"/>
              <a:ext cx="140" cy="154"/>
              <a:chOff x="1584" y="3072"/>
              <a:chExt cx="816" cy="961"/>
            </a:xfrm>
          </p:grpSpPr>
          <p:grpSp>
            <p:nvGrpSpPr>
              <p:cNvPr id="292960" name="Group 94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62" name="Freeform 95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3" name="Freeform 96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4" name="Freeform 97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5" name="Freeform 98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6" name="Freeform 99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7" name="Freeform 100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61" name="Line 101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6" name="Group 102"/>
            <p:cNvGrpSpPr>
              <a:grpSpLocks noChangeAspect="1"/>
            </p:cNvGrpSpPr>
            <p:nvPr/>
          </p:nvGrpSpPr>
          <p:grpSpPr bwMode="auto">
            <a:xfrm rot="2850186">
              <a:off x="2041" y="3223"/>
              <a:ext cx="139" cy="156"/>
              <a:chOff x="1584" y="3072"/>
              <a:chExt cx="816" cy="961"/>
            </a:xfrm>
          </p:grpSpPr>
          <p:grpSp>
            <p:nvGrpSpPr>
              <p:cNvPr id="292952" name="Group 103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54" name="Freeform 104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5" name="Freeform 105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6" name="Freeform 106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7" name="Freeform 107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8" name="Freeform 108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9" name="Freeform 109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53" name="Line 110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7" name="Group 111"/>
            <p:cNvGrpSpPr>
              <a:grpSpLocks noChangeAspect="1"/>
            </p:cNvGrpSpPr>
            <p:nvPr/>
          </p:nvGrpSpPr>
          <p:grpSpPr bwMode="auto">
            <a:xfrm rot="5158859">
              <a:off x="2276" y="3253"/>
              <a:ext cx="139" cy="157"/>
              <a:chOff x="1584" y="3072"/>
              <a:chExt cx="816" cy="961"/>
            </a:xfrm>
          </p:grpSpPr>
          <p:grpSp>
            <p:nvGrpSpPr>
              <p:cNvPr id="292944" name="Group 112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46" name="Freeform 113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7" name="Freeform 114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8" name="Freeform 115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9" name="Freeform 116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0" name="Freeform 117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1" name="Freeform 118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45" name="Line 119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8" name="Group 120"/>
            <p:cNvGrpSpPr>
              <a:grpSpLocks noChangeAspect="1"/>
            </p:cNvGrpSpPr>
            <p:nvPr/>
          </p:nvGrpSpPr>
          <p:grpSpPr bwMode="auto">
            <a:xfrm rot="1981365">
              <a:off x="2095" y="3385"/>
              <a:ext cx="141" cy="153"/>
              <a:chOff x="1584" y="3072"/>
              <a:chExt cx="816" cy="961"/>
            </a:xfrm>
          </p:grpSpPr>
          <p:grpSp>
            <p:nvGrpSpPr>
              <p:cNvPr id="292936" name="Group 121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38" name="Freeform 122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9" name="Freeform 123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0" name="Freeform 124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1" name="Freeform 125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2" name="Freeform 126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3" name="Freeform 127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37" name="Line 128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9" name="Group 129"/>
            <p:cNvGrpSpPr>
              <a:grpSpLocks noChangeAspect="1"/>
            </p:cNvGrpSpPr>
            <p:nvPr/>
          </p:nvGrpSpPr>
          <p:grpSpPr bwMode="auto">
            <a:xfrm>
              <a:off x="1861" y="3616"/>
              <a:ext cx="141" cy="153"/>
              <a:chOff x="1584" y="3072"/>
              <a:chExt cx="816" cy="961"/>
            </a:xfrm>
          </p:grpSpPr>
          <p:grpSp>
            <p:nvGrpSpPr>
              <p:cNvPr id="292928" name="Group 130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30" name="Freeform 131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1" name="Freeform 132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2" name="Freeform 133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3" name="Freeform 134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4" name="Freeform 135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5" name="Freeform 136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29" name="Line 137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10" name="Group 138"/>
            <p:cNvGrpSpPr>
              <a:grpSpLocks noChangeAspect="1"/>
            </p:cNvGrpSpPr>
            <p:nvPr/>
          </p:nvGrpSpPr>
          <p:grpSpPr bwMode="auto">
            <a:xfrm>
              <a:off x="2033" y="3538"/>
              <a:ext cx="141" cy="154"/>
              <a:chOff x="1584" y="3072"/>
              <a:chExt cx="816" cy="961"/>
            </a:xfrm>
          </p:grpSpPr>
          <p:grpSp>
            <p:nvGrpSpPr>
              <p:cNvPr id="292920" name="Group 139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22" name="Freeform 140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3" name="Freeform 141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4" name="Freeform 142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5" name="Freeform 143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6" name="Freeform 144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7" name="Freeform 145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21" name="Line 146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11" name="Group 147"/>
            <p:cNvGrpSpPr>
              <a:grpSpLocks noChangeAspect="1"/>
            </p:cNvGrpSpPr>
            <p:nvPr/>
          </p:nvGrpSpPr>
          <p:grpSpPr bwMode="auto">
            <a:xfrm rot="2694288" flipH="1">
              <a:off x="2455" y="3800"/>
              <a:ext cx="141" cy="154"/>
              <a:chOff x="1584" y="3072"/>
              <a:chExt cx="816" cy="961"/>
            </a:xfrm>
          </p:grpSpPr>
          <p:grpSp>
            <p:nvGrpSpPr>
              <p:cNvPr id="292912" name="Group 148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14" name="Freeform 149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5" name="Freeform 150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6" name="Freeform 151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7" name="Freeform 152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8" name="Freeform 153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9" name="Freeform 154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13" name="Line 155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92872" name="AutoShape 156"/>
          <p:cNvSpPr>
            <a:spLocks noChangeArrowheads="1"/>
          </p:cNvSpPr>
          <p:nvPr/>
        </p:nvSpPr>
        <p:spPr bwMode="auto">
          <a:xfrm>
            <a:off x="1752600" y="4038600"/>
            <a:ext cx="1447800" cy="13716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2873" name="AutoShape 157"/>
          <p:cNvSpPr>
            <a:spLocks noChangeArrowheads="1"/>
          </p:cNvSpPr>
          <p:nvPr/>
        </p:nvSpPr>
        <p:spPr bwMode="auto">
          <a:xfrm>
            <a:off x="2971800" y="4038600"/>
            <a:ext cx="1447800" cy="13716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2874" name="Freeform 158"/>
          <p:cNvSpPr>
            <a:spLocks/>
          </p:cNvSpPr>
          <p:nvPr/>
        </p:nvSpPr>
        <p:spPr bwMode="auto">
          <a:xfrm>
            <a:off x="2667000" y="3048000"/>
            <a:ext cx="381000" cy="381000"/>
          </a:xfrm>
          <a:custGeom>
            <a:avLst/>
            <a:gdLst>
              <a:gd name="T0" fmla="*/ 0 w 240"/>
              <a:gd name="T1" fmla="*/ 0 h 240"/>
              <a:gd name="T2" fmla="*/ 2147483647 w 240"/>
              <a:gd name="T3" fmla="*/ 2147483647 h 240"/>
              <a:gd name="T4" fmla="*/ 2147483647 w 240"/>
              <a:gd name="T5" fmla="*/ 2147483647 h 240"/>
              <a:gd name="T6" fmla="*/ 0 60000 65536"/>
              <a:gd name="T7" fmla="*/ 0 60000 65536"/>
              <a:gd name="T8" fmla="*/ 0 60000 65536"/>
              <a:gd name="T9" fmla="*/ 0 w 240"/>
              <a:gd name="T10" fmla="*/ 0 h 240"/>
              <a:gd name="T11" fmla="*/ 240 w 240"/>
              <a:gd name="T12" fmla="*/ 240 h 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" h="240">
                <a:moveTo>
                  <a:pt x="0" y="0"/>
                </a:moveTo>
                <a:cubicBezTo>
                  <a:pt x="76" y="28"/>
                  <a:pt x="152" y="56"/>
                  <a:pt x="192" y="96"/>
                </a:cubicBezTo>
                <a:cubicBezTo>
                  <a:pt x="232" y="136"/>
                  <a:pt x="236" y="188"/>
                  <a:pt x="240" y="24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75" name="Text Box 159"/>
          <p:cNvSpPr txBox="1">
            <a:spLocks noChangeArrowheads="1"/>
          </p:cNvSpPr>
          <p:nvPr/>
        </p:nvSpPr>
        <p:spPr bwMode="auto">
          <a:xfrm>
            <a:off x="609600" y="5527675"/>
            <a:ext cx="15827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If </a:t>
            </a:r>
            <a:r>
              <a:rPr lang="en-US" altLang="en-US" sz="2000" b="1" i="0">
                <a:cs typeface="Times New Roman" pitchFamily="18" charset="0"/>
              </a:rPr>
              <a:t>key &lt; root</a:t>
            </a:r>
            <a:r>
              <a:rPr lang="en-US" altLang="en-US" sz="2000" i="0">
                <a:cs typeface="Times New Roman" pitchFamily="18" charset="0"/>
              </a:rPr>
              <a:t>,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then key is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in left half.</a:t>
            </a:r>
            <a:endParaRPr lang="en-CA" altLang="en-US" sz="2000" i="0">
              <a:cs typeface="Times New Roman" pitchFamily="18" charset="0"/>
            </a:endParaRPr>
          </a:p>
        </p:txBody>
      </p:sp>
      <p:sp>
        <p:nvSpPr>
          <p:cNvPr id="292876" name="Text Box 160"/>
          <p:cNvSpPr txBox="1">
            <a:spLocks noChangeArrowheads="1"/>
          </p:cNvSpPr>
          <p:nvPr/>
        </p:nvSpPr>
        <p:spPr bwMode="auto">
          <a:xfrm>
            <a:off x="3886200" y="5546725"/>
            <a:ext cx="15827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If </a:t>
            </a:r>
            <a:r>
              <a:rPr lang="en-US" altLang="en-US" sz="2000" b="1" i="0">
                <a:cs typeface="Times New Roman" pitchFamily="18" charset="0"/>
              </a:rPr>
              <a:t>key &gt; root</a:t>
            </a:r>
            <a:r>
              <a:rPr lang="en-US" altLang="en-US" sz="2000" i="0">
                <a:cs typeface="Times New Roman" pitchFamily="18" charset="0"/>
              </a:rPr>
              <a:t>,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then key is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in right half.</a:t>
            </a:r>
            <a:endParaRPr lang="en-CA" altLang="en-US" sz="2000" i="0">
              <a:cs typeface="Times New Roman" pitchFamily="18" charset="0"/>
            </a:endParaRPr>
          </a:p>
        </p:txBody>
      </p:sp>
      <p:sp>
        <p:nvSpPr>
          <p:cNvPr id="292877" name="Text Box 161"/>
          <p:cNvSpPr txBox="1">
            <a:spLocks noChangeArrowheads="1"/>
          </p:cNvSpPr>
          <p:nvPr/>
        </p:nvSpPr>
        <p:spPr bwMode="auto">
          <a:xfrm>
            <a:off x="2286000" y="5546725"/>
            <a:ext cx="15827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If </a:t>
            </a:r>
            <a:r>
              <a:rPr lang="en-US" altLang="en-US" sz="2000" b="1" i="0">
                <a:cs typeface="Times New Roman" pitchFamily="18" charset="0"/>
              </a:rPr>
              <a:t>key = root</a:t>
            </a:r>
            <a:r>
              <a:rPr lang="en-US" altLang="en-US" sz="2000" i="0">
                <a:cs typeface="Times New Roman" pitchFamily="18" charset="0"/>
              </a:rPr>
              <a:t>,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then key is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found</a:t>
            </a:r>
            <a:endParaRPr lang="en-CA" altLang="en-US" sz="2000" i="0">
              <a:cs typeface="Times New Roman" pitchFamily="18" charset="0"/>
            </a:endParaRPr>
          </a:p>
        </p:txBody>
      </p:sp>
      <p:grpSp>
        <p:nvGrpSpPr>
          <p:cNvPr id="30" name="Group 192"/>
          <p:cNvGrpSpPr>
            <a:grpSpLocks/>
          </p:cNvGrpSpPr>
          <p:nvPr/>
        </p:nvGrpSpPr>
        <p:grpSpPr bwMode="auto">
          <a:xfrm>
            <a:off x="6934200" y="304800"/>
            <a:ext cx="1981200" cy="1524000"/>
            <a:chOff x="2640" y="768"/>
            <a:chExt cx="1248" cy="960"/>
          </a:xfrm>
        </p:grpSpPr>
        <p:grpSp>
          <p:nvGrpSpPr>
            <p:cNvPr id="292880" name="Group 163"/>
            <p:cNvGrpSpPr>
              <a:grpSpLocks/>
            </p:cNvGrpSpPr>
            <p:nvPr/>
          </p:nvGrpSpPr>
          <p:grpSpPr bwMode="auto">
            <a:xfrm flipH="1">
              <a:off x="2640" y="864"/>
              <a:ext cx="240" cy="626"/>
              <a:chOff x="2308" y="1513"/>
              <a:chExt cx="1162" cy="2570"/>
            </a:xfrm>
          </p:grpSpPr>
          <p:grpSp>
            <p:nvGrpSpPr>
              <p:cNvPr id="292883" name="Group 1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92891" name="Freeform 1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2" name="Freeform 1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3" name="Freeform 1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4" name="Freeform 1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5" name="Freeform 1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6" name="Freeform 1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884" name="Freeform 1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5" name="Freeform 1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6" name="Oval 1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87" name="Oval 1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88" name="Oval 1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89" name="Oval 1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90" name="Oval 1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92881" name="Line 179"/>
            <p:cNvSpPr>
              <a:spLocks noChangeShapeType="1"/>
            </p:cNvSpPr>
            <p:nvPr/>
          </p:nvSpPr>
          <p:spPr bwMode="auto">
            <a:xfrm flipV="1">
              <a:off x="2928" y="816"/>
              <a:ext cx="960" cy="76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82" name="Line 181"/>
            <p:cNvSpPr>
              <a:spLocks noChangeShapeType="1"/>
            </p:cNvSpPr>
            <p:nvPr/>
          </p:nvSpPr>
          <p:spPr bwMode="auto">
            <a:xfrm>
              <a:off x="3024" y="768"/>
              <a:ext cx="768" cy="96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2879" name="Rectangle 179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93891" name="Picture 5" descr="02-24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" y="933450"/>
            <a:ext cx="8763000" cy="499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3892" name="Rectangle 3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94915" name="Picture 5" descr="02-24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5900" y="1479550"/>
            <a:ext cx="8712200" cy="3898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4916" name="Rectangle 3"/>
          <p:cNvSpPr>
            <a:spLocks noChangeArrowheads="1"/>
          </p:cNvSpPr>
          <p:nvPr/>
        </p:nvSpPr>
        <p:spPr bwMode="auto">
          <a:xfrm>
            <a:off x="7429500" y="228600"/>
            <a:ext cx="13446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(IsBST)</a:t>
            </a:r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Text Box 3"/>
          <p:cNvSpPr txBox="1">
            <a:spLocks noChangeArrowheads="1"/>
          </p:cNvSpPr>
          <p:nvPr/>
        </p:nvSpPr>
        <p:spPr bwMode="auto">
          <a:xfrm>
            <a:off x="2003425" y="1989138"/>
            <a:ext cx="2284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03780" name="Rectangle 4"/>
          <p:cNvSpPr>
            <a:spLocks noChangeArrowheads="1"/>
          </p:cNvSpPr>
          <p:nvPr/>
        </p:nvSpPr>
        <p:spPr bwMode="auto">
          <a:xfrm>
            <a:off x="3763963" y="2438400"/>
            <a:ext cx="24844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 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sp>
        <p:nvSpPr>
          <p:cNvPr id="203781" name="Rectangle 5"/>
          <p:cNvSpPr>
            <a:spLocks noChangeArrowheads="1"/>
          </p:cNvSpPr>
          <p:nvPr/>
        </p:nvSpPr>
        <p:spPr bwMode="auto">
          <a:xfrm>
            <a:off x="4191000" y="2000250"/>
            <a:ext cx="227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</a:p>
        </p:txBody>
      </p:sp>
      <p:sp>
        <p:nvSpPr>
          <p:cNvPr id="295941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03783" name="Text Box 7"/>
          <p:cNvSpPr txBox="1">
            <a:spLocks noChangeArrowheads="1"/>
          </p:cNvSpPr>
          <p:nvPr/>
        </p:nvSpPr>
        <p:spPr bwMode="auto">
          <a:xfrm>
            <a:off x="2270125" y="5897563"/>
            <a:ext cx="5851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Computing max is too much work.</a:t>
            </a:r>
          </a:p>
        </p:txBody>
      </p:sp>
      <p:sp>
        <p:nvSpPr>
          <p:cNvPr id="203784" name="Rectangle 8"/>
          <p:cNvSpPr>
            <a:spLocks noChangeArrowheads="1"/>
          </p:cNvSpPr>
          <p:nvPr/>
        </p:nvSpPr>
        <p:spPr bwMode="auto">
          <a:xfrm>
            <a:off x="6324600" y="2011363"/>
            <a:ext cx="5222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03785" name="Text Box 9"/>
          <p:cNvSpPr txBox="1">
            <a:spLocks noChangeArrowheads="1"/>
          </p:cNvSpPr>
          <p:nvPr/>
        </p:nvSpPr>
        <p:spPr bwMode="auto">
          <a:xfrm>
            <a:off x="3509963" y="3124200"/>
            <a:ext cx="221773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tree very </a:t>
            </a:r>
            <a:br>
              <a:rPr lang="en-US" altLang="en-US" i="0"/>
            </a:br>
            <a:r>
              <a:rPr lang="en-US" altLang="en-US" i="0"/>
              <a:t>unbalanced?</a:t>
            </a:r>
          </a:p>
        </p:txBody>
      </p:sp>
      <p:sp>
        <p:nvSpPr>
          <p:cNvPr id="203786" name="Rectangle 10"/>
          <p:cNvSpPr>
            <a:spLocks noChangeArrowheads="1"/>
          </p:cNvSpPr>
          <p:nvPr/>
        </p:nvSpPr>
        <p:spPr bwMode="auto">
          <a:xfrm>
            <a:off x="2603500" y="4389438"/>
            <a:ext cx="1314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</a:p>
        </p:txBody>
      </p:sp>
      <p:sp>
        <p:nvSpPr>
          <p:cNvPr id="203787" name="Rectangle 11"/>
          <p:cNvSpPr>
            <a:spLocks noChangeArrowheads="1"/>
          </p:cNvSpPr>
          <p:nvPr/>
        </p:nvSpPr>
        <p:spPr bwMode="auto">
          <a:xfrm>
            <a:off x="3722688" y="4343400"/>
            <a:ext cx="27320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sp>
        <p:nvSpPr>
          <p:cNvPr id="203788" name="Rectangle 12"/>
          <p:cNvSpPr>
            <a:spLocks noChangeArrowheads="1"/>
          </p:cNvSpPr>
          <p:nvPr/>
        </p:nvSpPr>
        <p:spPr bwMode="auto">
          <a:xfrm>
            <a:off x="3408363" y="4876800"/>
            <a:ext cx="152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 baseline="30000"/>
              <a:t>2</a:t>
            </a:r>
            <a:r>
              <a:rPr lang="en-US" altLang="en-US" i="0"/>
              <a:t>) </a:t>
            </a:r>
          </a:p>
        </p:txBody>
      </p:sp>
      <p:sp>
        <p:nvSpPr>
          <p:cNvPr id="295948" name="Rectangle 11"/>
          <p:cNvSpPr>
            <a:spLocks noChangeArrowheads="1"/>
          </p:cNvSpPr>
          <p:nvPr/>
        </p:nvSpPr>
        <p:spPr bwMode="auto">
          <a:xfrm>
            <a:off x="7429500" y="228600"/>
            <a:ext cx="13446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(IsBST)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37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37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37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37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37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37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37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37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37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37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037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037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037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037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80" grpId="0" autoUpdateAnimBg="0"/>
      <p:bldP spid="203781" grpId="0" autoUpdateAnimBg="0"/>
      <p:bldP spid="203783" grpId="0" autoUpdateAnimBg="0"/>
      <p:bldP spid="203784" grpId="0" autoUpdateAnimBg="0"/>
      <p:bldP spid="203785" grpId="0"/>
      <p:bldP spid="203786" grpId="0"/>
      <p:bldP spid="203787" grpId="0"/>
      <p:bldP spid="203788" grpId="0"/>
    </p:bld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62" name="Picture 9" descr="02-24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838200"/>
            <a:ext cx="8305800" cy="571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963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96964" name="Text Box 8"/>
          <p:cNvSpPr txBox="1">
            <a:spLocks noChangeArrowheads="1"/>
          </p:cNvSpPr>
          <p:nvPr/>
        </p:nvSpPr>
        <p:spPr bwMode="auto">
          <a:xfrm>
            <a:off x="4294188" y="1020763"/>
            <a:ext cx="38052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bg2"/>
                </a:solidFill>
              </a:rPr>
              <a:t>Extra info from below</a:t>
            </a:r>
          </a:p>
        </p:txBody>
      </p:sp>
      <p:sp>
        <p:nvSpPr>
          <p:cNvPr id="296965" name="Rectangle 4"/>
          <p:cNvSpPr>
            <a:spLocks noChangeArrowheads="1"/>
          </p:cNvSpPr>
          <p:nvPr/>
        </p:nvSpPr>
        <p:spPr bwMode="auto">
          <a:xfrm>
            <a:off x="7429500" y="228600"/>
            <a:ext cx="13446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(IsBST)</a:t>
            </a: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6" name="Text Box 2"/>
          <p:cNvSpPr txBox="1">
            <a:spLocks noChangeArrowheads="1"/>
          </p:cNvSpPr>
          <p:nvPr/>
        </p:nvSpPr>
        <p:spPr bwMode="auto">
          <a:xfrm>
            <a:off x="2003425" y="1989138"/>
            <a:ext cx="2284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97987" name="Rectangle 3"/>
          <p:cNvSpPr>
            <a:spLocks noChangeArrowheads="1"/>
          </p:cNvSpPr>
          <p:nvPr/>
        </p:nvSpPr>
        <p:spPr bwMode="auto">
          <a:xfrm>
            <a:off x="3763963" y="2438400"/>
            <a:ext cx="24844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 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sp>
        <p:nvSpPr>
          <p:cNvPr id="297988" name="Rectangle 4"/>
          <p:cNvSpPr>
            <a:spLocks noChangeArrowheads="1"/>
          </p:cNvSpPr>
          <p:nvPr/>
        </p:nvSpPr>
        <p:spPr bwMode="auto">
          <a:xfrm>
            <a:off x="4191000" y="2000250"/>
            <a:ext cx="2270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</a:p>
        </p:txBody>
      </p:sp>
      <p:sp>
        <p:nvSpPr>
          <p:cNvPr id="297989" name="Text Box 5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97990" name="Text Box 6"/>
          <p:cNvSpPr txBox="1">
            <a:spLocks noChangeArrowheads="1"/>
          </p:cNvSpPr>
          <p:nvPr/>
        </p:nvSpPr>
        <p:spPr bwMode="auto">
          <a:xfrm>
            <a:off x="2270125" y="3752850"/>
            <a:ext cx="5851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Computing max is too much work.</a:t>
            </a:r>
          </a:p>
        </p:txBody>
      </p:sp>
      <p:sp>
        <p:nvSpPr>
          <p:cNvPr id="297991" name="Rectangle 7"/>
          <p:cNvSpPr>
            <a:spLocks noChangeArrowheads="1"/>
          </p:cNvSpPr>
          <p:nvPr/>
        </p:nvSpPr>
        <p:spPr bwMode="auto">
          <a:xfrm>
            <a:off x="6324600" y="2011363"/>
            <a:ext cx="5222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grpSp>
        <p:nvGrpSpPr>
          <p:cNvPr id="2" name="Group 14"/>
          <p:cNvGrpSpPr>
            <a:grpSpLocks/>
          </p:cNvGrpSpPr>
          <p:nvPr/>
        </p:nvGrpSpPr>
        <p:grpSpPr bwMode="auto">
          <a:xfrm>
            <a:off x="4724400" y="1752600"/>
            <a:ext cx="2368550" cy="1570038"/>
            <a:chOff x="2976" y="1104"/>
            <a:chExt cx="1492" cy="989"/>
          </a:xfrm>
        </p:grpSpPr>
        <p:sp>
          <p:nvSpPr>
            <p:cNvPr id="297994" name="Rectangle 8"/>
            <p:cNvSpPr>
              <a:spLocks noChangeArrowheads="1"/>
            </p:cNvSpPr>
            <p:nvPr/>
          </p:nvSpPr>
          <p:spPr bwMode="auto">
            <a:xfrm>
              <a:off x="4224" y="1104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1</a:t>
              </a:r>
            </a:p>
          </p:txBody>
        </p:sp>
        <p:sp>
          <p:nvSpPr>
            <p:cNvPr id="297995" name="Line 9"/>
            <p:cNvSpPr>
              <a:spLocks noChangeShapeType="1"/>
            </p:cNvSpPr>
            <p:nvPr/>
          </p:nvSpPr>
          <p:spPr bwMode="auto">
            <a:xfrm>
              <a:off x="3936" y="1296"/>
              <a:ext cx="288" cy="38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6" name="Line 12"/>
            <p:cNvSpPr>
              <a:spLocks noChangeShapeType="1"/>
            </p:cNvSpPr>
            <p:nvPr/>
          </p:nvSpPr>
          <p:spPr bwMode="auto">
            <a:xfrm>
              <a:off x="2976" y="1680"/>
              <a:ext cx="81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7" name="Rectangle 13"/>
            <p:cNvSpPr>
              <a:spLocks noChangeArrowheads="1"/>
            </p:cNvSpPr>
            <p:nvPr/>
          </p:nvSpPr>
          <p:spPr bwMode="auto">
            <a:xfrm>
              <a:off x="3164" y="1728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/>
                <a:t>n</a:t>
              </a:r>
            </a:p>
          </p:txBody>
        </p:sp>
      </p:grpSp>
      <p:sp>
        <p:nvSpPr>
          <p:cNvPr id="297993" name="Rectangle 12"/>
          <p:cNvSpPr>
            <a:spLocks noChangeArrowheads="1"/>
          </p:cNvSpPr>
          <p:nvPr/>
        </p:nvSpPr>
        <p:spPr bwMode="auto">
          <a:xfrm>
            <a:off x="7429500" y="228600"/>
            <a:ext cx="13446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(IsBST)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Text Box 3"/>
          <p:cNvSpPr txBox="1">
            <a:spLocks noChangeArrowheads="1"/>
          </p:cNvSpPr>
          <p:nvPr/>
        </p:nvSpPr>
        <p:spPr bwMode="auto">
          <a:xfrm>
            <a:off x="501650" y="0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99011" name="Text Box 5"/>
          <p:cNvSpPr txBox="1">
            <a:spLocks noChangeArrowheads="1"/>
          </p:cNvSpPr>
          <p:nvPr/>
        </p:nvSpPr>
        <p:spPr bwMode="auto">
          <a:xfrm>
            <a:off x="4979988" y="-122238"/>
            <a:ext cx="37830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Extra info from above</a:t>
            </a:r>
          </a:p>
        </p:txBody>
      </p:sp>
      <p:sp>
        <p:nvSpPr>
          <p:cNvPr id="193544" name="Text Box 8"/>
          <p:cNvSpPr txBox="1">
            <a:spLocks noChangeArrowheads="1"/>
          </p:cNvSpPr>
          <p:nvPr/>
        </p:nvSpPr>
        <p:spPr bwMode="auto">
          <a:xfrm>
            <a:off x="5106988" y="2192338"/>
            <a:ext cx="98901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bg2"/>
                </a:solidFill>
              </a:rPr>
              <a:t>-</a:t>
            </a:r>
            <a:r>
              <a:rPr lang="en-US" altLang="en-US" sz="2800" i="0">
                <a:solidFill>
                  <a:schemeClr val="bg2"/>
                </a:solidFill>
                <a:latin typeface="Symbol" pitchFamily="18" charset="2"/>
              </a:rPr>
              <a:t>¥, ¥</a:t>
            </a:r>
          </a:p>
        </p:txBody>
      </p:sp>
      <p:sp>
        <p:nvSpPr>
          <p:cNvPr id="299013" name="Oval 9"/>
          <p:cNvSpPr>
            <a:spLocks noChangeArrowheads="1"/>
          </p:cNvSpPr>
          <p:nvPr/>
        </p:nvSpPr>
        <p:spPr bwMode="auto">
          <a:xfrm>
            <a:off x="4019550" y="838200"/>
            <a:ext cx="342900" cy="3048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800" i="0"/>
              <a:t>38</a:t>
            </a:r>
          </a:p>
        </p:txBody>
      </p:sp>
      <p:cxnSp>
        <p:nvCxnSpPr>
          <p:cNvPr id="299014" name="AutoShape 10"/>
          <p:cNvCxnSpPr>
            <a:cxnSpLocks noChangeShapeType="1"/>
            <a:stCxn id="299013" idx="4"/>
            <a:endCxn id="299016" idx="0"/>
          </p:cNvCxnSpPr>
          <p:nvPr/>
        </p:nvCxnSpPr>
        <p:spPr bwMode="auto">
          <a:xfrm flipH="1">
            <a:off x="2838450" y="1152525"/>
            <a:ext cx="1352550" cy="352425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9015" name="AutoShape 11"/>
          <p:cNvCxnSpPr>
            <a:cxnSpLocks noChangeShapeType="1"/>
            <a:stCxn id="299013" idx="4"/>
            <a:endCxn id="299017" idx="0"/>
          </p:cNvCxnSpPr>
          <p:nvPr/>
        </p:nvCxnSpPr>
        <p:spPr bwMode="auto">
          <a:xfrm>
            <a:off x="4191000" y="1152525"/>
            <a:ext cx="1314450" cy="352425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9016" name="AutoShape 12"/>
          <p:cNvSpPr>
            <a:spLocks noChangeArrowheads="1"/>
          </p:cNvSpPr>
          <p:nvPr/>
        </p:nvSpPr>
        <p:spPr bwMode="auto">
          <a:xfrm>
            <a:off x="2495550" y="1524000"/>
            <a:ext cx="685800" cy="6096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9017" name="AutoShape 13"/>
          <p:cNvSpPr>
            <a:spLocks noChangeArrowheads="1"/>
          </p:cNvSpPr>
          <p:nvPr/>
        </p:nvSpPr>
        <p:spPr bwMode="auto">
          <a:xfrm>
            <a:off x="5162550" y="1524000"/>
            <a:ext cx="685800" cy="6096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9018" name="Text Box 14"/>
          <p:cNvSpPr txBox="1">
            <a:spLocks noChangeArrowheads="1"/>
          </p:cNvSpPr>
          <p:nvPr/>
        </p:nvSpPr>
        <p:spPr bwMode="auto">
          <a:xfrm>
            <a:off x="1550988" y="928688"/>
            <a:ext cx="10207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min </a:t>
            </a:r>
            <a:r>
              <a:rPr lang="en-US" altLang="en-US" sz="2800" i="0">
                <a:sym typeface="Symbol" pitchFamily="18" charset="2"/>
              </a:rPr>
              <a:t></a:t>
            </a:r>
          </a:p>
        </p:txBody>
      </p:sp>
      <p:sp>
        <p:nvSpPr>
          <p:cNvPr id="299019" name="Text Box 15"/>
          <p:cNvSpPr txBox="1">
            <a:spLocks noChangeArrowheads="1"/>
          </p:cNvSpPr>
          <p:nvPr/>
        </p:nvSpPr>
        <p:spPr bwMode="auto">
          <a:xfrm>
            <a:off x="5756275" y="922338"/>
            <a:ext cx="10795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ym typeface="Symbol" pitchFamily="18" charset="2"/>
              </a:rPr>
              <a:t></a:t>
            </a:r>
            <a:r>
              <a:rPr lang="en-US" altLang="en-US" sz="2800" i="0"/>
              <a:t> max</a:t>
            </a:r>
          </a:p>
        </p:txBody>
      </p:sp>
      <p:grpSp>
        <p:nvGrpSpPr>
          <p:cNvPr id="2" name="Group 20"/>
          <p:cNvGrpSpPr>
            <a:grpSpLocks/>
          </p:cNvGrpSpPr>
          <p:nvPr/>
        </p:nvGrpSpPr>
        <p:grpSpPr bwMode="auto">
          <a:xfrm>
            <a:off x="1592263" y="1538288"/>
            <a:ext cx="5259387" cy="581025"/>
            <a:chOff x="1003" y="969"/>
            <a:chExt cx="3313" cy="366"/>
          </a:xfrm>
        </p:grpSpPr>
        <p:sp>
          <p:nvSpPr>
            <p:cNvPr id="299026" name="Text Box 16"/>
            <p:cNvSpPr txBox="1">
              <a:spLocks noChangeArrowheads="1"/>
            </p:cNvSpPr>
            <p:nvPr/>
          </p:nvSpPr>
          <p:spPr bwMode="auto">
            <a:xfrm>
              <a:off x="1003" y="1004"/>
              <a:ext cx="64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min </a:t>
              </a:r>
              <a:r>
                <a:rPr lang="en-US" altLang="en-US" sz="2800" i="0">
                  <a:sym typeface="Symbol" pitchFamily="18" charset="2"/>
                </a:rPr>
                <a:t></a:t>
              </a:r>
            </a:p>
          </p:txBody>
        </p:sp>
        <p:sp>
          <p:nvSpPr>
            <p:cNvPr id="299027" name="Text Box 17"/>
            <p:cNvSpPr txBox="1">
              <a:spLocks noChangeArrowheads="1"/>
            </p:cNvSpPr>
            <p:nvPr/>
          </p:nvSpPr>
          <p:spPr bwMode="auto">
            <a:xfrm>
              <a:off x="1918" y="1004"/>
              <a:ext cx="6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ym typeface="Symbol" pitchFamily="18" charset="2"/>
                </a:rPr>
                <a:t></a:t>
              </a:r>
              <a:r>
                <a:rPr lang="en-US" altLang="en-US" sz="2800" i="0"/>
                <a:t> root</a:t>
              </a:r>
            </a:p>
          </p:txBody>
        </p:sp>
        <p:sp>
          <p:nvSpPr>
            <p:cNvPr id="299028" name="Text Box 18"/>
            <p:cNvSpPr txBox="1">
              <a:spLocks noChangeArrowheads="1"/>
            </p:cNvSpPr>
            <p:nvPr/>
          </p:nvSpPr>
          <p:spPr bwMode="auto">
            <a:xfrm>
              <a:off x="2676" y="1008"/>
              <a:ext cx="65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root </a:t>
              </a:r>
              <a:r>
                <a:rPr lang="en-US" altLang="en-US" sz="2800" i="0">
                  <a:sym typeface="Symbol" pitchFamily="18" charset="2"/>
                </a:rPr>
                <a:t></a:t>
              </a:r>
            </a:p>
          </p:txBody>
        </p:sp>
        <p:sp>
          <p:nvSpPr>
            <p:cNvPr id="299029" name="Text Box 19"/>
            <p:cNvSpPr txBox="1">
              <a:spLocks noChangeArrowheads="1"/>
            </p:cNvSpPr>
            <p:nvPr/>
          </p:nvSpPr>
          <p:spPr bwMode="auto">
            <a:xfrm>
              <a:off x="3636" y="969"/>
              <a:ext cx="68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ym typeface="Symbol" pitchFamily="18" charset="2"/>
                </a:rPr>
                <a:t></a:t>
              </a:r>
              <a:r>
                <a:rPr lang="en-US" altLang="en-US" sz="2800" i="0"/>
                <a:t> max</a:t>
              </a:r>
            </a:p>
          </p:txBody>
        </p:sp>
      </p:grpSp>
      <p:grpSp>
        <p:nvGrpSpPr>
          <p:cNvPr id="3" name="Group 30"/>
          <p:cNvGrpSpPr>
            <a:grpSpLocks/>
          </p:cNvGrpSpPr>
          <p:nvPr/>
        </p:nvGrpSpPr>
        <p:grpSpPr bwMode="auto">
          <a:xfrm>
            <a:off x="2992438" y="701675"/>
            <a:ext cx="2417762" cy="525463"/>
            <a:chOff x="1885" y="442"/>
            <a:chExt cx="1523" cy="331"/>
          </a:xfrm>
        </p:grpSpPr>
        <p:sp>
          <p:nvSpPr>
            <p:cNvPr id="299024" name="Text Box 28"/>
            <p:cNvSpPr txBox="1">
              <a:spLocks noChangeArrowheads="1"/>
            </p:cNvSpPr>
            <p:nvPr/>
          </p:nvSpPr>
          <p:spPr bwMode="auto">
            <a:xfrm>
              <a:off x="1885" y="446"/>
              <a:ext cx="64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min </a:t>
              </a:r>
              <a:r>
                <a:rPr lang="en-US" altLang="en-US" sz="2800" i="0">
                  <a:sym typeface="Symbol" pitchFamily="18" charset="2"/>
                </a:rPr>
                <a:t></a:t>
              </a:r>
            </a:p>
          </p:txBody>
        </p:sp>
        <p:sp>
          <p:nvSpPr>
            <p:cNvPr id="299025" name="Text Box 29"/>
            <p:cNvSpPr txBox="1">
              <a:spLocks noChangeArrowheads="1"/>
            </p:cNvSpPr>
            <p:nvPr/>
          </p:nvSpPr>
          <p:spPr bwMode="auto">
            <a:xfrm>
              <a:off x="2728" y="442"/>
              <a:ext cx="68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ym typeface="Symbol" pitchFamily="18" charset="2"/>
                </a:rPr>
                <a:t></a:t>
              </a:r>
              <a:r>
                <a:rPr lang="en-US" altLang="en-US" sz="2800" i="0"/>
                <a:t> max</a:t>
              </a:r>
            </a:p>
          </p:txBody>
        </p:sp>
      </p:grpSp>
      <p:pic>
        <p:nvPicPr>
          <p:cNvPr id="299022" name="Picture 31" descr="02-24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2413000"/>
            <a:ext cx="7696200" cy="444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9023" name="Rectangle 20"/>
          <p:cNvSpPr>
            <a:spLocks noChangeArrowheads="1"/>
          </p:cNvSpPr>
          <p:nvPr/>
        </p:nvSpPr>
        <p:spPr bwMode="auto">
          <a:xfrm>
            <a:off x="7429500" y="228600"/>
            <a:ext cx="13446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(IsBST)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35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35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3544" grpId="0" autoUpdateAnimBg="0"/>
    </p:bld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600200"/>
            <a:ext cx="7772400" cy="2286000"/>
          </a:xfrm>
        </p:spPr>
        <p:txBody>
          <a:bodyPr/>
          <a:lstStyle/>
          <a:p>
            <a:pPr eaLnBrk="1" hangingPunct="1"/>
            <a:r>
              <a:rPr lang="en-US" altLang="en-US" sz="4800"/>
              <a:t>Things to Remember</a:t>
            </a:r>
            <a:br>
              <a:rPr lang="en-US" altLang="en-US" sz="4800"/>
            </a:br>
            <a:r>
              <a:rPr lang="en-US" altLang="en-US" sz="4800"/>
              <a:t> </a:t>
            </a:r>
            <a:br>
              <a:rPr lang="en-US" altLang="en-US" sz="4800"/>
            </a:br>
            <a:r>
              <a:rPr lang="en-US" altLang="en-US" sz="4800"/>
              <a:t>Things to </a:t>
            </a:r>
            <a:r>
              <a:rPr lang="en-US" altLang="en-US" sz="4800">
                <a:solidFill>
                  <a:schemeClr val="hlink"/>
                </a:solidFill>
              </a:rPr>
              <a:t>Do</a:t>
            </a:r>
            <a:r>
              <a:rPr lang="en-US" altLang="en-US" sz="4800"/>
              <a:t> </a:t>
            </a:r>
            <a:br>
              <a:rPr lang="en-US" altLang="en-US" sz="4800"/>
            </a:br>
            <a:r>
              <a:rPr lang="en-US" altLang="en-US" sz="4800"/>
              <a:t>and </a:t>
            </a:r>
            <a:br>
              <a:rPr lang="en-US" altLang="en-US" sz="4800"/>
            </a:br>
            <a:r>
              <a:rPr lang="en-US" altLang="en-US" sz="4800"/>
              <a:t>Things </a:t>
            </a:r>
            <a:r>
              <a:rPr lang="en-US" altLang="en-US" sz="4800">
                <a:solidFill>
                  <a:schemeClr val="hlink"/>
                </a:solidFill>
              </a:rPr>
              <a:t>NOT TO DO</a:t>
            </a: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420" name="Rectangle 20"/>
          <p:cNvSpPr>
            <a:spLocks noChangeArrowheads="1"/>
          </p:cNvSpPr>
          <p:nvPr/>
        </p:nvSpPr>
        <p:spPr bwMode="auto">
          <a:xfrm>
            <a:off x="685800" y="1312863"/>
            <a:ext cx="8458200" cy="447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i="0"/>
              <a:t>Trust your friends to solve sub-instances. 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The sub-instance given must be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b="1" i="0" u="sng"/>
              <a:t>smaller</a:t>
            </a:r>
            <a:r>
              <a:rPr lang="en-US" altLang="en-US" sz="3200" i="0"/>
              <a:t> and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i="0"/>
              <a:t>must be an instance to the </a:t>
            </a:r>
            <a:r>
              <a:rPr lang="en-US" altLang="en-US" sz="3200" b="1" i="0" u="sng"/>
              <a:t>same</a:t>
            </a:r>
            <a:r>
              <a:rPr lang="en-US" altLang="en-US" sz="3200" i="0"/>
              <a:t> problem.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Combine solution given by friend </a:t>
            </a:r>
            <a:br>
              <a:rPr lang="en-US" altLang="en-US" i="0"/>
            </a:br>
            <a:r>
              <a:rPr lang="en-US" altLang="en-US" i="0"/>
              <a:t>to construct your own solution for your instance.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Focus on one step.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i="0"/>
              <a:t>Do not talk of their friends friends friends.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Solve small instances on your own.</a:t>
            </a:r>
          </a:p>
        </p:txBody>
      </p:sp>
      <p:sp>
        <p:nvSpPr>
          <p:cNvPr id="301059" name="Rectangle 21"/>
          <p:cNvSpPr>
            <a:spLocks noChangeArrowheads="1"/>
          </p:cNvSpPr>
          <p:nvPr/>
        </p:nvSpPr>
        <p:spPr bwMode="auto">
          <a:xfrm>
            <a:off x="457200" y="198438"/>
            <a:ext cx="8382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I am obsessed with the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b="1" u="sng" dirty="0">
                <a:solidFill>
                  <a:schemeClr val="tx2"/>
                </a:solidFill>
              </a:rPr>
              <a:t>Friends - Strong Induction View of Recursion.</a:t>
            </a:r>
          </a:p>
        </p:txBody>
      </p:sp>
      <p:grpSp>
        <p:nvGrpSpPr>
          <p:cNvPr id="2" name="Group 23"/>
          <p:cNvGrpSpPr>
            <a:grpSpLocks/>
          </p:cNvGrpSpPr>
          <p:nvPr/>
        </p:nvGrpSpPr>
        <p:grpSpPr bwMode="auto">
          <a:xfrm>
            <a:off x="7315200" y="5410200"/>
            <a:ext cx="1676400" cy="1371600"/>
            <a:chOff x="4368" y="144"/>
            <a:chExt cx="1056" cy="864"/>
          </a:xfrm>
        </p:grpSpPr>
        <p:grpSp>
          <p:nvGrpSpPr>
            <p:cNvPr id="301061" name="Group 2"/>
            <p:cNvGrpSpPr>
              <a:grpSpLocks/>
            </p:cNvGrpSpPr>
            <p:nvPr/>
          </p:nvGrpSpPr>
          <p:grpSpPr bwMode="auto">
            <a:xfrm>
              <a:off x="4800" y="144"/>
              <a:ext cx="624" cy="864"/>
              <a:chOff x="2065" y="1551"/>
              <a:chExt cx="1628" cy="1988"/>
            </a:xfrm>
          </p:grpSpPr>
          <p:sp>
            <p:nvSpPr>
              <p:cNvPr id="301063" name="Freeform 3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4" name="Freeform 4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5" name="Freeform 5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6" name="Freeform 6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7" name="Freeform 7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8" name="Freeform 8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9" name="Freeform 9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0" name="Freeform 10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1" name="Freeform 11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2" name="Freeform 12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3" name="Freeform 13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4" name="Freeform 14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5" name="Freeform 15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6" name="Freeform 16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7" name="Freeform 17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8" name="Freeform 18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9" name="Freeform 19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1062" name="Text Box 22"/>
            <p:cNvSpPr txBox="1">
              <a:spLocks noChangeArrowheads="1"/>
            </p:cNvSpPr>
            <p:nvPr/>
          </p:nvSpPr>
          <p:spPr bwMode="auto">
            <a:xfrm>
              <a:off x="4368" y="297"/>
              <a:ext cx="6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Do it!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0" end="4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6420">
                                            <p:txEl>
                                              <p:charRg st="0" end="4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6420">
                                            <p:txEl>
                                              <p:charRg st="0" end="4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43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6420">
                                            <p:txEl>
                                              <p:charRg st="43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6420">
                                            <p:txEl>
                                              <p:charRg st="43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74" end="8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6420">
                                            <p:txEl>
                                              <p:charRg st="74" end="8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6420">
                                            <p:txEl>
                                              <p:charRg st="74" end="8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87" end="12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86420">
                                            <p:txEl>
                                              <p:charRg st="87" end="12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86420">
                                            <p:txEl>
                                              <p:charRg st="87" end="12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128" end="2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86420">
                                            <p:txEl>
                                              <p:charRg st="128" end="2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86420">
                                            <p:txEl>
                                              <p:charRg st="128" end="2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212" end="23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86420">
                                            <p:txEl>
                                              <p:charRg st="212" end="23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86420">
                                            <p:txEl>
                                              <p:charRg st="212" end="23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232" end="27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6420">
                                            <p:txEl>
                                              <p:charRg st="232" end="27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6420">
                                            <p:txEl>
                                              <p:charRg st="232" end="27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278" end="3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86420">
                                            <p:txEl>
                                              <p:charRg st="278" end="31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86420">
                                            <p:txEl>
                                              <p:charRg st="278" end="31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451" name="Rectangle 3"/>
          <p:cNvSpPr>
            <a:spLocks noChangeArrowheads="1"/>
          </p:cNvSpPr>
          <p:nvPr/>
        </p:nvSpPr>
        <p:spPr bwMode="auto">
          <a:xfrm>
            <a:off x="293688" y="903288"/>
            <a:ext cx="7173912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“You did </a:t>
            </a:r>
            <a:r>
              <a:rPr lang="en-US" altLang="en-US" i="0" u="sng"/>
              <a:t>NOT</a:t>
            </a:r>
            <a:r>
              <a:rPr lang="en-US" altLang="en-US" i="0"/>
              <a:t> ask for code in the question</a:t>
            </a:r>
            <a:br>
              <a:rPr lang="en-US" altLang="en-US" i="0"/>
            </a:br>
            <a:r>
              <a:rPr lang="en-US" altLang="en-US" i="0"/>
              <a:t>so I am explaining it as it is easier.”</a:t>
            </a:r>
          </a:p>
        </p:txBody>
      </p:sp>
      <p:sp>
        <p:nvSpPr>
          <p:cNvPr id="301062" name="Rectangle 5"/>
          <p:cNvSpPr>
            <a:spLocks noChangeArrowheads="1"/>
          </p:cNvSpPr>
          <p:nvPr/>
        </p:nvSpPr>
        <p:spPr bwMode="auto">
          <a:xfrm>
            <a:off x="2185988" y="2133600"/>
            <a:ext cx="6729412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Yes, but I asked you to give </a:t>
            </a:r>
            <a:br>
              <a:rPr lang="en-US" altLang="en-US" i="0" dirty="0"/>
            </a:br>
            <a:r>
              <a:rPr lang="en-US" altLang="en-US" i="0" dirty="0"/>
              <a:t>a recursive algorithm</a:t>
            </a:r>
            <a:br>
              <a:rPr lang="en-US" altLang="en-US" i="0" dirty="0"/>
            </a:br>
            <a:r>
              <a:rPr lang="en-US" altLang="en-US" i="0" dirty="0"/>
              <a:t>and said very strongly in my Unit steps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what that should look like.</a:t>
            </a:r>
          </a:p>
        </p:txBody>
      </p:sp>
      <p:grpSp>
        <p:nvGrpSpPr>
          <p:cNvPr id="301063" name="Group 6"/>
          <p:cNvGrpSpPr>
            <a:grpSpLocks/>
          </p:cNvGrpSpPr>
          <p:nvPr/>
        </p:nvGrpSpPr>
        <p:grpSpPr bwMode="auto">
          <a:xfrm>
            <a:off x="7620000" y="4267200"/>
            <a:ext cx="990600" cy="1371600"/>
            <a:chOff x="2065" y="1551"/>
            <a:chExt cx="1628" cy="1988"/>
          </a:xfrm>
        </p:grpSpPr>
        <p:sp>
          <p:nvSpPr>
            <p:cNvPr id="303112" name="Freeform 7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3" name="Freeform 8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4" name="Freeform 9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5" name="Freeform 10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6" name="Freeform 11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7" name="Freeform 12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8" name="Freeform 13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9" name="Freeform 14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0" name="Freeform 15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1" name="Freeform 16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2" name="Freeform 17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3" name="Freeform 18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4" name="Freeform 19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5" name="Freeform 20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6" name="Freeform 21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7" name="Freeform 22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8" name="Freeform 23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3109" name="Text Box 25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26" name="Rectangle 3"/>
          <p:cNvSpPr>
            <a:spLocks noChangeArrowheads="1"/>
          </p:cNvSpPr>
          <p:nvPr/>
        </p:nvSpPr>
        <p:spPr bwMode="auto">
          <a:xfrm>
            <a:off x="304800" y="4495800"/>
            <a:ext cx="4586288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“We start at the leaf nodes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work up the tree.”</a:t>
            </a:r>
          </a:p>
        </p:txBody>
      </p:sp>
      <p:sp>
        <p:nvSpPr>
          <p:cNvPr id="27" name="Rectangle 5"/>
          <p:cNvSpPr>
            <a:spLocks noChangeArrowheads="1"/>
          </p:cNvSpPr>
          <p:nvPr/>
        </p:nvSpPr>
        <p:spPr bwMode="auto">
          <a:xfrm>
            <a:off x="3681413" y="5740400"/>
            <a:ext cx="42433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But this is not recursion!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01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1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1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1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8451" grpId="0"/>
      <p:bldP spid="301062" grpId="0"/>
      <p:bldP spid="26" grpId="0"/>
      <p:bldP spid="27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8" name="Group 4"/>
          <p:cNvGrpSpPr>
            <a:grpSpLocks/>
          </p:cNvGrpSpPr>
          <p:nvPr/>
        </p:nvGrpSpPr>
        <p:grpSpPr bwMode="auto">
          <a:xfrm>
            <a:off x="457200" y="1471613"/>
            <a:ext cx="4237038" cy="2566987"/>
            <a:chOff x="838200" y="1142278"/>
            <a:chExt cx="7696200" cy="5310214"/>
          </a:xfrm>
        </p:grpSpPr>
        <p:sp>
          <p:nvSpPr>
            <p:cNvPr id="29714" name="Line 3"/>
            <p:cNvSpPr>
              <a:spLocks noChangeShapeType="1"/>
            </p:cNvSpPr>
            <p:nvPr/>
          </p:nvSpPr>
          <p:spPr bwMode="auto">
            <a:xfrm flipH="1">
              <a:off x="1371600" y="2438400"/>
              <a:ext cx="6629400" cy="0"/>
            </a:xfrm>
            <a:prstGeom prst="line">
              <a:avLst/>
            </a:prstGeom>
            <a:noFill/>
            <a:ln w="762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29715" name="Text Box 4"/>
            <p:cNvSpPr txBox="1">
              <a:spLocks noChangeArrowheads="1"/>
            </p:cNvSpPr>
            <p:nvPr/>
          </p:nvSpPr>
          <p:spPr bwMode="auto">
            <a:xfrm>
              <a:off x="3581400" y="1142278"/>
              <a:ext cx="685800" cy="10682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miter lim="800000"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3600" i="0">
                  <a:sym typeface="Symbol" pitchFamily="18" charset="2"/>
                </a:rPr>
                <a:t></a:t>
              </a:r>
              <a:endParaRPr lang="en-US" altLang="en-US" sz="3600" i="0"/>
            </a:p>
          </p:txBody>
        </p:sp>
        <p:sp>
          <p:nvSpPr>
            <p:cNvPr id="29716" name="Text Box 5"/>
            <p:cNvSpPr txBox="1">
              <a:spLocks noChangeArrowheads="1"/>
            </p:cNvSpPr>
            <p:nvPr/>
          </p:nvSpPr>
          <p:spPr bwMode="auto">
            <a:xfrm>
              <a:off x="4819650" y="1676401"/>
              <a:ext cx="3257549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* * * * * * * * </a:t>
              </a:r>
            </a:p>
          </p:txBody>
        </p:sp>
        <p:sp>
          <p:nvSpPr>
            <p:cNvPr id="29717" name="Text Box 6"/>
            <p:cNvSpPr txBox="1">
              <a:spLocks noChangeArrowheads="1"/>
            </p:cNvSpPr>
            <p:nvPr/>
          </p:nvSpPr>
          <p:spPr bwMode="auto">
            <a:xfrm>
              <a:off x="4819650" y="1143000"/>
              <a:ext cx="3257549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* * * * * * * * </a:t>
              </a:r>
            </a:p>
          </p:txBody>
        </p:sp>
        <p:sp>
          <p:nvSpPr>
            <p:cNvPr id="29718" name="Text Box 7"/>
            <p:cNvSpPr txBox="1">
              <a:spLocks noChangeArrowheads="1"/>
            </p:cNvSpPr>
            <p:nvPr/>
          </p:nvSpPr>
          <p:spPr bwMode="auto">
            <a:xfrm>
              <a:off x="4572000" y="2590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19" name="Text Box 8"/>
            <p:cNvSpPr txBox="1">
              <a:spLocks noChangeArrowheads="1"/>
            </p:cNvSpPr>
            <p:nvPr/>
          </p:nvSpPr>
          <p:spPr bwMode="auto">
            <a:xfrm>
              <a:off x="4168775" y="2971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20" name="Text Box 9"/>
            <p:cNvSpPr txBox="1">
              <a:spLocks noChangeArrowheads="1"/>
            </p:cNvSpPr>
            <p:nvPr/>
          </p:nvSpPr>
          <p:spPr bwMode="auto">
            <a:xfrm>
              <a:off x="3765550" y="3352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21" name="Text Box 10"/>
            <p:cNvSpPr txBox="1">
              <a:spLocks noChangeArrowheads="1"/>
            </p:cNvSpPr>
            <p:nvPr/>
          </p:nvSpPr>
          <p:spPr bwMode="auto">
            <a:xfrm>
              <a:off x="3362325" y="3733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22" name="Text Box 11"/>
            <p:cNvSpPr txBox="1">
              <a:spLocks noChangeArrowheads="1"/>
            </p:cNvSpPr>
            <p:nvPr/>
          </p:nvSpPr>
          <p:spPr bwMode="auto">
            <a:xfrm>
              <a:off x="2959100" y="4114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23" name="Text Box 12"/>
            <p:cNvSpPr txBox="1">
              <a:spLocks noChangeArrowheads="1"/>
            </p:cNvSpPr>
            <p:nvPr/>
          </p:nvSpPr>
          <p:spPr bwMode="auto">
            <a:xfrm>
              <a:off x="2555874" y="4495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24" name="Text Box 13"/>
            <p:cNvSpPr txBox="1">
              <a:spLocks noChangeArrowheads="1"/>
            </p:cNvSpPr>
            <p:nvPr/>
          </p:nvSpPr>
          <p:spPr bwMode="auto">
            <a:xfrm>
              <a:off x="2187575" y="4876800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25" name="Text Box 14"/>
            <p:cNvSpPr txBox="1">
              <a:spLocks noChangeArrowheads="1"/>
            </p:cNvSpPr>
            <p:nvPr/>
          </p:nvSpPr>
          <p:spPr bwMode="auto">
            <a:xfrm>
              <a:off x="1806575" y="5257798"/>
              <a:ext cx="3603625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  * * * * * * * *</a:t>
              </a:r>
            </a:p>
          </p:txBody>
        </p:sp>
        <p:sp>
          <p:nvSpPr>
            <p:cNvPr id="29726" name="Line 15"/>
            <p:cNvSpPr>
              <a:spLocks noChangeShapeType="1"/>
            </p:cNvSpPr>
            <p:nvPr/>
          </p:nvSpPr>
          <p:spPr bwMode="auto">
            <a:xfrm flipH="1">
              <a:off x="1371600" y="5791200"/>
              <a:ext cx="6629400" cy="0"/>
            </a:xfrm>
            <a:prstGeom prst="line">
              <a:avLst/>
            </a:prstGeom>
            <a:noFill/>
            <a:ln w="76200" cap="sq">
              <a:solidFill>
                <a:schemeClr val="tx1"/>
              </a:solidFill>
              <a:round/>
              <a:headEnd type="none" w="sm" len="sm"/>
              <a:tailEnd type="none" w="sm" len="sm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endParaRPr lang="en-US"/>
            </a:p>
          </p:txBody>
        </p:sp>
        <p:sp>
          <p:nvSpPr>
            <p:cNvPr id="29727" name="Text Box 16"/>
            <p:cNvSpPr txBox="1">
              <a:spLocks noChangeArrowheads="1"/>
            </p:cNvSpPr>
            <p:nvPr/>
          </p:nvSpPr>
          <p:spPr bwMode="auto">
            <a:xfrm>
              <a:off x="1447800" y="5791199"/>
              <a:ext cx="7086600" cy="6612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accent1"/>
                  </a:solidFill>
                </a:rPr>
                <a:t>  * * * * * * * * * * * * * * * *</a:t>
              </a:r>
            </a:p>
          </p:txBody>
        </p:sp>
        <p:grpSp>
          <p:nvGrpSpPr>
            <p:cNvPr id="29728" name="Group 17"/>
            <p:cNvGrpSpPr>
              <a:grpSpLocks/>
            </p:cNvGrpSpPr>
            <p:nvPr/>
          </p:nvGrpSpPr>
          <p:grpSpPr bwMode="auto">
            <a:xfrm>
              <a:off x="838200" y="2819400"/>
              <a:ext cx="1143000" cy="2819400"/>
              <a:chOff x="528" y="1776"/>
              <a:chExt cx="720" cy="1776"/>
            </a:xfrm>
          </p:grpSpPr>
          <p:sp>
            <p:nvSpPr>
              <p:cNvPr id="29729" name="AutoShape 18"/>
              <p:cNvSpPr>
                <a:spLocks/>
              </p:cNvSpPr>
              <p:nvPr/>
            </p:nvSpPr>
            <p:spPr bwMode="auto">
              <a:xfrm>
                <a:off x="1008" y="1776"/>
                <a:ext cx="240" cy="1776"/>
              </a:xfrm>
              <a:prstGeom prst="leftBrace">
                <a:avLst>
                  <a:gd name="adj1" fmla="val 61667"/>
                  <a:gd name="adj2" fmla="val 50000"/>
                </a:avLst>
              </a:prstGeom>
              <a:noFill/>
              <a:ln w="38100">
                <a:solidFill>
                  <a:schemeClr val="accent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600"/>
              </a:p>
            </p:txBody>
          </p:sp>
          <p:sp>
            <p:nvSpPr>
              <p:cNvPr id="29730" name="Text Box 19"/>
              <p:cNvSpPr txBox="1">
                <a:spLocks noChangeArrowheads="1"/>
              </p:cNvSpPr>
              <p:nvPr/>
            </p:nvSpPr>
            <p:spPr bwMode="auto">
              <a:xfrm>
                <a:off x="528" y="2422"/>
                <a:ext cx="362" cy="4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000">
                    <a:solidFill>
                      <a:schemeClr val="accent1"/>
                    </a:solidFill>
                  </a:rPr>
                  <a:t>n</a:t>
                </a:r>
                <a:r>
                  <a:rPr lang="en-US" altLang="en-US" sz="2000" i="0" baseline="30000">
                    <a:solidFill>
                      <a:schemeClr val="accent1"/>
                    </a:solidFill>
                  </a:rPr>
                  <a:t>2</a:t>
                </a:r>
                <a:endParaRPr lang="en-US" altLang="en-US" sz="2000" i="0">
                  <a:solidFill>
                    <a:schemeClr val="accent1"/>
                  </a:solidFill>
                </a:endParaRPr>
              </a:p>
            </p:txBody>
          </p:sp>
        </p:grpSp>
      </p:grpSp>
      <p:sp>
        <p:nvSpPr>
          <p:cNvPr id="29699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</p:spPr>
        <p:txBody>
          <a:bodyPr/>
          <a:lstStyle/>
          <a:p>
            <a:pPr algn="l" eaLnBrk="1" hangingPunct="1"/>
            <a:r>
              <a:rPr lang="en-US" altLang="en-US" sz="4000"/>
              <a:t>  Grade School     vs   Kindergarten </a:t>
            </a:r>
          </a:p>
        </p:txBody>
      </p:sp>
      <p:grpSp>
        <p:nvGrpSpPr>
          <p:cNvPr id="29700" name="Group 3"/>
          <p:cNvGrpSpPr>
            <a:grpSpLocks/>
          </p:cNvGrpSpPr>
          <p:nvPr/>
        </p:nvGrpSpPr>
        <p:grpSpPr bwMode="auto">
          <a:xfrm>
            <a:off x="4937125" y="1871663"/>
            <a:ext cx="3910013" cy="1319212"/>
            <a:chOff x="998" y="2619"/>
            <a:chExt cx="2463" cy="831"/>
          </a:xfrm>
        </p:grpSpPr>
        <p:sp>
          <p:nvSpPr>
            <p:cNvPr id="29711" name="Text Box 4"/>
            <p:cNvSpPr txBox="1">
              <a:spLocks noChangeArrowheads="1"/>
            </p:cNvSpPr>
            <p:nvPr/>
          </p:nvSpPr>
          <p:spPr bwMode="auto">
            <a:xfrm>
              <a:off x="998" y="2619"/>
              <a:ext cx="2463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a</a:t>
              </a:r>
              <a:r>
                <a:rPr lang="en-US" altLang="en-US" sz="2800" i="0"/>
                <a:t> × </a:t>
              </a:r>
              <a:r>
                <a:rPr lang="en-US" altLang="en-US" sz="2800"/>
                <a:t>b</a:t>
              </a:r>
              <a:r>
                <a:rPr lang="en-US" altLang="en-US" sz="2800" i="0"/>
                <a:t> = </a:t>
              </a:r>
              <a:r>
                <a:rPr lang="en-US" altLang="en-US" sz="2800"/>
                <a:t>a</a:t>
              </a:r>
              <a:r>
                <a:rPr lang="en-US" altLang="en-US" sz="2800" i="0"/>
                <a:t> + </a:t>
              </a:r>
              <a:r>
                <a:rPr lang="en-US" altLang="en-US" sz="2800"/>
                <a:t>a</a:t>
              </a:r>
              <a:r>
                <a:rPr lang="en-US" altLang="en-US" sz="2800" i="0"/>
                <a:t> + </a:t>
              </a:r>
              <a:r>
                <a:rPr lang="en-US" altLang="en-US" sz="2800"/>
                <a:t>a</a:t>
              </a:r>
              <a:r>
                <a:rPr lang="en-US" altLang="en-US" sz="2800" i="0"/>
                <a:t> + ... + </a:t>
              </a:r>
              <a:r>
                <a:rPr lang="en-US" altLang="en-US" sz="2800"/>
                <a:t>a</a:t>
              </a:r>
              <a:r>
                <a:rPr lang="en-US" altLang="en-US" sz="2800" i="0"/>
                <a:t> </a:t>
              </a:r>
            </a:p>
          </p:txBody>
        </p:sp>
        <p:sp>
          <p:nvSpPr>
            <p:cNvPr id="29712" name="AutoShape 5"/>
            <p:cNvSpPr>
              <a:spLocks/>
            </p:cNvSpPr>
            <p:nvPr/>
          </p:nvSpPr>
          <p:spPr bwMode="auto">
            <a:xfrm rot="5400000">
              <a:off x="2435" y="2243"/>
              <a:ext cx="219" cy="1632"/>
            </a:xfrm>
            <a:prstGeom prst="rightBrace">
              <a:avLst>
                <a:gd name="adj1" fmla="val 70001"/>
                <a:gd name="adj2" fmla="val 53125"/>
              </a:avLst>
            </a:prstGeom>
            <a:noFill/>
            <a:ln w="9525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000"/>
            </a:p>
          </p:txBody>
        </p:sp>
        <p:sp>
          <p:nvSpPr>
            <p:cNvPr id="29713" name="Text Box 6"/>
            <p:cNvSpPr txBox="1">
              <a:spLocks noChangeArrowheads="1"/>
            </p:cNvSpPr>
            <p:nvPr/>
          </p:nvSpPr>
          <p:spPr bwMode="auto">
            <a:xfrm>
              <a:off x="2352" y="3120"/>
              <a:ext cx="229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/>
                <a:t>b</a:t>
              </a:r>
            </a:p>
          </p:txBody>
        </p:sp>
      </p:grpSp>
      <p:sp>
        <p:nvSpPr>
          <p:cNvPr id="28" name="Title 1"/>
          <p:cNvSpPr txBox="1">
            <a:spLocks/>
          </p:cNvSpPr>
          <p:nvPr/>
        </p:nvSpPr>
        <p:spPr bwMode="auto">
          <a:xfrm>
            <a:off x="228600" y="-171450"/>
            <a:ext cx="8610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>
              <a:defRPr/>
            </a:pPr>
            <a:r>
              <a:rPr lang="en-CA" altLang="en-US" i="0" kern="0" dirty="0"/>
              <a:t>Running Time</a:t>
            </a:r>
            <a:endParaRPr lang="en-US" i="0" kern="0" dirty="0"/>
          </a:p>
        </p:txBody>
      </p:sp>
      <p:sp>
        <p:nvSpPr>
          <p:cNvPr id="29702" name="Text Box 7"/>
          <p:cNvSpPr txBox="1">
            <a:spLocks noChangeArrowheads="1"/>
          </p:cNvSpPr>
          <p:nvPr/>
        </p:nvSpPr>
        <p:spPr bwMode="auto">
          <a:xfrm>
            <a:off x="4797425" y="4191000"/>
            <a:ext cx="426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Time multiply</a:t>
            </a:r>
          </a:p>
        </p:txBody>
      </p:sp>
      <p:sp>
        <p:nvSpPr>
          <p:cNvPr id="30" name="Rectangle 8"/>
          <p:cNvSpPr>
            <a:spLocks noChangeArrowheads="1"/>
          </p:cNvSpPr>
          <p:nvPr/>
        </p:nvSpPr>
        <p:spPr bwMode="auto">
          <a:xfrm>
            <a:off x="5562600" y="4695825"/>
            <a:ext cx="30813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= 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θ</a:t>
            </a: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(</a:t>
            </a:r>
            <a:r>
              <a:rPr lang="en-US" alt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</a:t>
            </a:r>
            <a:r>
              <a:rPr lang="en-US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 = linear time.</a:t>
            </a:r>
          </a:p>
        </p:txBody>
      </p:sp>
      <p:sp>
        <p:nvSpPr>
          <p:cNvPr id="29704" name="Text Box 7"/>
          <p:cNvSpPr txBox="1">
            <a:spLocks noChangeArrowheads="1"/>
          </p:cNvSpPr>
          <p:nvPr/>
        </p:nvSpPr>
        <p:spPr bwMode="auto">
          <a:xfrm>
            <a:off x="304800" y="4140200"/>
            <a:ext cx="42672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2700" cap="sq">
                <a:solidFill>
                  <a:srgbClr val="000000"/>
                </a:solidFill>
                <a:miter lim="800000"/>
                <a:headEnd type="none" w="sm" len="sm"/>
                <a:tailEnd type="none" w="sm" len="sm"/>
              </a14:hiddenLine>
            </a:ext>
          </a:extLst>
        </p:spPr>
        <p:txBody>
          <a:bodyPr lIns="274320" rIns="274320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Time multiply</a:t>
            </a:r>
          </a:p>
        </p:txBody>
      </p:sp>
      <p:sp>
        <p:nvSpPr>
          <p:cNvPr id="29705" name="Rectangle 8"/>
          <p:cNvSpPr>
            <a:spLocks noChangeArrowheads="1"/>
          </p:cNvSpPr>
          <p:nvPr/>
        </p:nvSpPr>
        <p:spPr bwMode="auto">
          <a:xfrm>
            <a:off x="838200" y="4645025"/>
            <a:ext cx="3719513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= </a:t>
            </a:r>
            <a:r>
              <a:rPr lang="en-CA" altLang="en-US" sz="2800" i="0"/>
              <a:t>θ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baseline="30000"/>
              <a:t>2</a:t>
            </a:r>
            <a:r>
              <a:rPr lang="en-US" altLang="en-US" sz="2800" i="0"/>
              <a:t>) = quadratic time.</a:t>
            </a:r>
          </a:p>
        </p:txBody>
      </p:sp>
      <p:sp>
        <p:nvSpPr>
          <p:cNvPr id="33" name="Rectangle 8"/>
          <p:cNvSpPr>
            <a:spLocks noChangeArrowheads="1"/>
          </p:cNvSpPr>
          <p:nvPr/>
        </p:nvSpPr>
        <p:spPr bwMode="auto">
          <a:xfrm>
            <a:off x="3505200" y="5114925"/>
            <a:ext cx="25146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Which is faster?</a:t>
            </a:r>
            <a:endParaRPr lang="en-US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707" name="Text Box 10"/>
          <p:cNvSpPr txBox="1">
            <a:spLocks noChangeArrowheads="1"/>
          </p:cNvSpPr>
          <p:nvPr/>
        </p:nvSpPr>
        <p:spPr bwMode="auto">
          <a:xfrm>
            <a:off x="1109663" y="5494338"/>
            <a:ext cx="7196137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 i="0"/>
              <a:t>92834765225674897 × 8388397759011039475</a:t>
            </a:r>
          </a:p>
        </p:txBody>
      </p:sp>
      <p:sp>
        <p:nvSpPr>
          <p:cNvPr id="35" name="Rectangle 8"/>
          <p:cNvSpPr>
            <a:spLocks noChangeArrowheads="1"/>
          </p:cNvSpPr>
          <p:nvPr/>
        </p:nvSpPr>
        <p:spPr bwMode="auto">
          <a:xfrm>
            <a:off x="609600" y="5943600"/>
            <a:ext cx="278923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 = # digits = 20</a:t>
            </a:r>
          </a:p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Time ≈ 20</a:t>
            </a:r>
            <a:r>
              <a:rPr lang="en-CA" altLang="en-US" sz="2800" i="0" baseline="300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2</a:t>
            </a: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≈ 400 </a:t>
            </a:r>
            <a:endParaRPr lang="en-US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6" name="Rectangle 8"/>
          <p:cNvSpPr>
            <a:spLocks noChangeArrowheads="1"/>
          </p:cNvSpPr>
          <p:nvPr/>
        </p:nvSpPr>
        <p:spPr bwMode="auto">
          <a:xfrm>
            <a:off x="5089525" y="5891213"/>
            <a:ext cx="3990975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Adding a single digit </a:t>
            </a:r>
            <a:b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multiplies the time by 10! </a:t>
            </a:r>
            <a:endParaRPr lang="en-US" altLang="en-US" sz="2800" i="0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7" name="Rectangle 8"/>
          <p:cNvSpPr>
            <a:spLocks noChangeArrowheads="1"/>
          </p:cNvSpPr>
          <p:nvPr/>
        </p:nvSpPr>
        <p:spPr bwMode="auto">
          <a:xfrm>
            <a:off x="7924800" y="5487988"/>
            <a:ext cx="363538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9</a:t>
            </a:r>
            <a:endParaRPr lang="en-US" altLang="en-US" sz="2800" i="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7" grpId="0"/>
    </p:bld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082" name="Picture 48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8451" name="Rectangle 3"/>
          <p:cNvSpPr>
            <a:spLocks noChangeArrowheads="1"/>
          </p:cNvSpPr>
          <p:nvPr/>
        </p:nvSpPr>
        <p:spPr bwMode="auto">
          <a:xfrm>
            <a:off x="4214813" y="563563"/>
            <a:ext cx="50053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Define pre  &amp; post conditions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2833688" y="762000"/>
            <a:ext cx="6308725" cy="3200400"/>
            <a:chOff x="1785" y="480"/>
            <a:chExt cx="3974" cy="2016"/>
          </a:xfrm>
        </p:grpSpPr>
        <p:sp>
          <p:nvSpPr>
            <p:cNvPr id="302086" name="Rectangle 5"/>
            <p:cNvSpPr>
              <a:spLocks noChangeArrowheads="1"/>
            </p:cNvSpPr>
            <p:nvPr/>
          </p:nvSpPr>
          <p:spPr bwMode="auto">
            <a:xfrm>
              <a:off x="2688" y="816"/>
              <a:ext cx="3071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Don't have inputs or outputs </a:t>
              </a:r>
              <a:br>
                <a:rPr lang="en-US" altLang="en-US" i="0"/>
              </a:br>
              <a:r>
                <a:rPr lang="en-US" altLang="en-US" i="0"/>
                <a:t>that are not explained!</a:t>
              </a:r>
            </a:p>
          </p:txBody>
        </p:sp>
        <p:grpSp>
          <p:nvGrpSpPr>
            <p:cNvPr id="302087" name="Group 6"/>
            <p:cNvGrpSpPr>
              <a:grpSpLocks/>
            </p:cNvGrpSpPr>
            <p:nvPr/>
          </p:nvGrpSpPr>
          <p:grpSpPr bwMode="auto">
            <a:xfrm>
              <a:off x="3746" y="1632"/>
              <a:ext cx="624" cy="864"/>
              <a:chOff x="2065" y="1551"/>
              <a:chExt cx="1628" cy="1988"/>
            </a:xfrm>
          </p:grpSpPr>
          <p:sp>
            <p:nvSpPr>
              <p:cNvPr id="302089" name="Freeform 7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0" name="Freeform 8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1" name="Freeform 9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2" name="Freeform 10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3" name="Freeform 11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4" name="Freeform 12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5" name="Freeform 13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6" name="Freeform 14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7" name="Freeform 15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8" name="Freeform 16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9" name="Freeform 17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0" name="Freeform 18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1" name="Freeform 19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2" name="Freeform 20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3" name="Freeform 21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4" name="Freeform 22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5" name="Freeform 23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2088" name="Oval 24"/>
            <p:cNvSpPr>
              <a:spLocks noChangeArrowheads="1"/>
            </p:cNvSpPr>
            <p:nvPr/>
          </p:nvSpPr>
          <p:spPr bwMode="auto">
            <a:xfrm>
              <a:off x="1785" y="480"/>
              <a:ext cx="62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02085" name="Text Box 25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8451" grpId="0"/>
    </p:bld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4130" name="Picture 27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4131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04132" name="Rectangle 4"/>
          <p:cNvSpPr>
            <a:spLocks noChangeArrowheads="1"/>
          </p:cNvSpPr>
          <p:nvPr/>
        </p:nvSpPr>
        <p:spPr bwMode="auto">
          <a:xfrm>
            <a:off x="5154613" y="639763"/>
            <a:ext cx="27701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489477" name="Rectangle 5"/>
          <p:cNvSpPr>
            <a:spLocks noChangeArrowheads="1"/>
          </p:cNvSpPr>
          <p:nvPr/>
        </p:nvSpPr>
        <p:spPr bwMode="auto">
          <a:xfrm>
            <a:off x="5327650" y="1371600"/>
            <a:ext cx="25209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 the correct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types of input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1524000" y="2590800"/>
            <a:ext cx="5413375" cy="1981200"/>
            <a:chOff x="960" y="1632"/>
            <a:chExt cx="3410" cy="1248"/>
          </a:xfrm>
        </p:grpSpPr>
        <p:grpSp>
          <p:nvGrpSpPr>
            <p:cNvPr id="304135" name="Group 7"/>
            <p:cNvGrpSpPr>
              <a:grpSpLocks/>
            </p:cNvGrpSpPr>
            <p:nvPr/>
          </p:nvGrpSpPr>
          <p:grpSpPr bwMode="auto">
            <a:xfrm>
              <a:off x="3746" y="1632"/>
              <a:ext cx="624" cy="864"/>
              <a:chOff x="2065" y="1551"/>
              <a:chExt cx="1628" cy="1988"/>
            </a:xfrm>
          </p:grpSpPr>
          <p:sp>
            <p:nvSpPr>
              <p:cNvPr id="304138" name="Freeform 8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39" name="Freeform 9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0" name="Freeform 10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1" name="Freeform 11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2" name="Freeform 12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3" name="Freeform 13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4" name="Freeform 14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5" name="Freeform 15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6" name="Freeform 16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7" name="Freeform 17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8" name="Freeform 18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9" name="Freeform 19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0" name="Freeform 20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1" name="Freeform 21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2" name="Freeform 22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3" name="Freeform 23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4" name="Freeform 24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4136" name="Oval 25"/>
            <p:cNvSpPr>
              <a:spLocks noChangeArrowheads="1"/>
            </p:cNvSpPr>
            <p:nvPr/>
          </p:nvSpPr>
          <p:spPr bwMode="auto">
            <a:xfrm>
              <a:off x="960" y="2400"/>
              <a:ext cx="1104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4137" name="Text Box 26"/>
            <p:cNvSpPr txBox="1">
              <a:spLocks noChangeArrowheads="1"/>
            </p:cNvSpPr>
            <p:nvPr/>
          </p:nvSpPr>
          <p:spPr bwMode="auto">
            <a:xfrm>
              <a:off x="1598" y="2553"/>
              <a:ext cx="85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k,num,v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9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9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477" grpId="0"/>
    </p:bld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154" name="Picture 29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5155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05156" name="Rectangle 4"/>
          <p:cNvSpPr>
            <a:spLocks noChangeArrowheads="1"/>
          </p:cNvSpPr>
          <p:nvPr/>
        </p:nvSpPr>
        <p:spPr bwMode="auto">
          <a:xfrm>
            <a:off x="5154613" y="639763"/>
            <a:ext cx="27701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4572000" y="2667000"/>
            <a:ext cx="4114800" cy="2667000"/>
            <a:chOff x="2880" y="1680"/>
            <a:chExt cx="2592" cy="1680"/>
          </a:xfrm>
        </p:grpSpPr>
        <p:sp>
          <p:nvSpPr>
            <p:cNvPr id="305162" name="Rectangle 6"/>
            <p:cNvSpPr>
              <a:spLocks noChangeArrowheads="1"/>
            </p:cNvSpPr>
            <p:nvPr/>
          </p:nvSpPr>
          <p:spPr bwMode="auto">
            <a:xfrm>
              <a:off x="2880" y="1680"/>
              <a:ext cx="259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Save the results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(or don't bother calling)</a:t>
              </a:r>
            </a:p>
          </p:txBody>
        </p:sp>
        <p:grpSp>
          <p:nvGrpSpPr>
            <p:cNvPr id="305163" name="Group 7"/>
            <p:cNvGrpSpPr>
              <a:grpSpLocks/>
            </p:cNvGrpSpPr>
            <p:nvPr/>
          </p:nvGrpSpPr>
          <p:grpSpPr bwMode="auto">
            <a:xfrm>
              <a:off x="3744" y="2496"/>
              <a:ext cx="624" cy="864"/>
              <a:chOff x="2065" y="1551"/>
              <a:chExt cx="1628" cy="1988"/>
            </a:xfrm>
          </p:grpSpPr>
          <p:sp>
            <p:nvSpPr>
              <p:cNvPr id="305164" name="Freeform 8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5" name="Freeform 9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6" name="Freeform 10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7" name="Freeform 11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8" name="Freeform 12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9" name="Freeform 13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0" name="Freeform 14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1" name="Freeform 15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2" name="Freeform 16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3" name="Freeform 17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4" name="Freeform 18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5" name="Freeform 19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6" name="Freeform 20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7" name="Freeform 21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8" name="Freeform 22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9" name="Freeform 23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80" name="Freeform 24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25"/>
          <p:cNvGrpSpPr>
            <a:grpSpLocks/>
          </p:cNvGrpSpPr>
          <p:nvPr/>
        </p:nvGrpSpPr>
        <p:grpSpPr bwMode="auto">
          <a:xfrm>
            <a:off x="76200" y="1371600"/>
            <a:ext cx="8315325" cy="4191000"/>
            <a:chOff x="48" y="864"/>
            <a:chExt cx="5238" cy="2640"/>
          </a:xfrm>
        </p:grpSpPr>
        <p:sp>
          <p:nvSpPr>
            <p:cNvPr id="305159" name="Rectangle 26"/>
            <p:cNvSpPr>
              <a:spLocks noChangeArrowheads="1"/>
            </p:cNvSpPr>
            <p:nvPr/>
          </p:nvSpPr>
          <p:spPr bwMode="auto">
            <a:xfrm>
              <a:off x="3016" y="864"/>
              <a:ext cx="227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returning the correct </a:t>
              </a:r>
              <a:br>
                <a:rPr lang="en-US" altLang="en-US" i="0"/>
              </a:br>
              <a:r>
                <a:rPr lang="en-US" altLang="en-US" i="0"/>
                <a:t>types of output</a:t>
              </a:r>
            </a:p>
          </p:txBody>
        </p:sp>
        <p:sp>
          <p:nvSpPr>
            <p:cNvPr id="305160" name="Oval 27"/>
            <p:cNvSpPr>
              <a:spLocks noChangeArrowheads="1"/>
            </p:cNvSpPr>
            <p:nvPr/>
          </p:nvSpPr>
          <p:spPr bwMode="auto">
            <a:xfrm>
              <a:off x="48" y="3264"/>
              <a:ext cx="38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5161" name="Oval 28"/>
            <p:cNvSpPr>
              <a:spLocks noChangeArrowheads="1"/>
            </p:cNvSpPr>
            <p:nvPr/>
          </p:nvSpPr>
          <p:spPr bwMode="auto">
            <a:xfrm>
              <a:off x="48" y="2448"/>
              <a:ext cx="38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6178" name="Picture 23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6179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06180" name="Rectangle 4"/>
          <p:cNvSpPr>
            <a:spLocks noChangeArrowheads="1"/>
          </p:cNvSpPr>
          <p:nvPr/>
        </p:nvSpPr>
        <p:spPr bwMode="auto">
          <a:xfrm>
            <a:off x="5035550" y="990600"/>
            <a:ext cx="33464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Combine solutions </a:t>
            </a:r>
            <a:br>
              <a:rPr lang="en-US" altLang="en-US" i="0"/>
            </a:br>
            <a:r>
              <a:rPr lang="en-US" altLang="en-US" i="0"/>
              <a:t>given by friends </a:t>
            </a:r>
            <a:br>
              <a:rPr lang="en-US" altLang="en-US" i="0"/>
            </a:br>
            <a:r>
              <a:rPr lang="en-US" altLang="en-US" i="0"/>
              <a:t>to construct </a:t>
            </a:r>
            <a:br>
              <a:rPr lang="en-US" altLang="en-US" i="0"/>
            </a:br>
            <a:r>
              <a:rPr lang="en-US" altLang="en-US" i="0"/>
              <a:t>your own solution.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6019800" y="3581400"/>
            <a:ext cx="990600" cy="1371600"/>
            <a:chOff x="2065" y="1551"/>
            <a:chExt cx="1628" cy="1988"/>
          </a:xfrm>
        </p:grpSpPr>
        <p:sp>
          <p:nvSpPr>
            <p:cNvPr id="306182" name="Freeform 6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3" name="Freeform 7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4" name="Freeform 8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5" name="Freeform 9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6" name="Freeform 10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7" name="Freeform 11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8" name="Freeform 12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9" name="Freeform 13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0" name="Freeform 14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1" name="Freeform 15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2" name="Freeform 16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3" name="Freeform 17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4" name="Freeform 18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5" name="Freeform 19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6" name="Freeform 20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7" name="Freeform 21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8" name="Freeform 22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45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03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6172200" y="4724400"/>
            <a:ext cx="990600" cy="1371600"/>
            <a:chOff x="2065" y="1551"/>
            <a:chExt cx="1628" cy="1988"/>
          </a:xfrm>
        </p:grpSpPr>
        <p:sp>
          <p:nvSpPr>
            <p:cNvPr id="307228" name="Freeform 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29" name="Freeform 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0" name="Freeform 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1" name="Freeform 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2" name="Freeform 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3" name="Freeform 1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4" name="Freeform 1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5" name="Freeform 1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6" name="Freeform 1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7" name="Freeform 1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8" name="Freeform 1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9" name="Freeform 1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0" name="Freeform 1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1" name="Freeform 1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2" name="Freeform 1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3" name="Freeform 2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4" name="Freeform 2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05" name="Rectangle 22"/>
          <p:cNvSpPr>
            <a:spLocks noChangeArrowheads="1"/>
          </p:cNvSpPr>
          <p:nvPr/>
        </p:nvSpPr>
        <p:spPr bwMode="auto">
          <a:xfrm>
            <a:off x="5029200" y="838200"/>
            <a:ext cx="34131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Return things </a:t>
            </a:r>
            <a:br>
              <a:rPr lang="en-US" altLang="en-US" i="0"/>
            </a:br>
            <a:r>
              <a:rPr lang="en-US" altLang="en-US" i="0"/>
              <a:t>of the correct types.</a:t>
            </a:r>
          </a:p>
        </p:txBody>
      </p:sp>
      <p:sp>
        <p:nvSpPr>
          <p:cNvPr id="492567" name="Oval 23"/>
          <p:cNvSpPr>
            <a:spLocks noChangeArrowheads="1"/>
          </p:cNvSpPr>
          <p:nvPr/>
        </p:nvSpPr>
        <p:spPr bwMode="auto">
          <a:xfrm>
            <a:off x="1752600" y="4648200"/>
            <a:ext cx="14478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2209800" y="2362200"/>
            <a:ext cx="2057400" cy="1174750"/>
            <a:chOff x="1392" y="1488"/>
            <a:chExt cx="1296" cy="740"/>
          </a:xfrm>
        </p:grpSpPr>
        <p:sp>
          <p:nvSpPr>
            <p:cNvPr id="307224" name="Oval 25"/>
            <p:cNvSpPr>
              <a:spLocks noChangeArrowheads="1"/>
            </p:cNvSpPr>
            <p:nvPr/>
          </p:nvSpPr>
          <p:spPr bwMode="auto">
            <a:xfrm>
              <a:off x="1392" y="1920"/>
              <a:ext cx="38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307225" name="Group 26"/>
            <p:cNvGrpSpPr>
              <a:grpSpLocks/>
            </p:cNvGrpSpPr>
            <p:nvPr/>
          </p:nvGrpSpPr>
          <p:grpSpPr bwMode="auto">
            <a:xfrm>
              <a:off x="1776" y="1488"/>
              <a:ext cx="912" cy="740"/>
              <a:chOff x="1776" y="1488"/>
              <a:chExt cx="912" cy="740"/>
            </a:xfrm>
          </p:grpSpPr>
          <p:sp>
            <p:nvSpPr>
              <p:cNvPr id="307226" name="Text Box 27"/>
              <p:cNvSpPr txBox="1">
                <a:spLocks noChangeArrowheads="1"/>
              </p:cNvSpPr>
              <p:nvPr/>
            </p:nvSpPr>
            <p:spPr bwMode="auto">
              <a:xfrm>
                <a:off x="1776" y="1632"/>
                <a:ext cx="823" cy="5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hlink"/>
                    </a:solidFill>
                  </a:rPr>
                  <a:t>Not an </a:t>
                </a:r>
                <a:br>
                  <a:rPr lang="en-US" altLang="en-US" sz="2800" i="0">
                    <a:solidFill>
                      <a:schemeClr val="hlink"/>
                    </a:solidFill>
                  </a:rPr>
                </a:br>
                <a:r>
                  <a:rPr lang="en-US" altLang="en-US" sz="2800" i="0">
                    <a:solidFill>
                      <a:schemeClr val="hlink"/>
                    </a:solidFill>
                  </a:rPr>
                  <a:t>element</a:t>
                </a:r>
              </a:p>
            </p:txBody>
          </p:sp>
          <p:sp>
            <p:nvSpPr>
              <p:cNvPr id="307227" name="Oval 28"/>
              <p:cNvSpPr>
                <a:spLocks noChangeArrowheads="1"/>
              </p:cNvSpPr>
              <p:nvPr/>
            </p:nvSpPr>
            <p:spPr bwMode="auto">
              <a:xfrm>
                <a:off x="1776" y="1488"/>
                <a:ext cx="912" cy="240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grpSp>
        <p:nvGrpSpPr>
          <p:cNvPr id="5" name="Group 29"/>
          <p:cNvGrpSpPr>
            <a:grpSpLocks/>
          </p:cNvGrpSpPr>
          <p:nvPr/>
        </p:nvGrpSpPr>
        <p:grpSpPr bwMode="auto">
          <a:xfrm>
            <a:off x="6019800" y="1981200"/>
            <a:ext cx="1143000" cy="1219200"/>
            <a:chOff x="2641" y="1488"/>
            <a:chExt cx="2655" cy="2488"/>
          </a:xfrm>
        </p:grpSpPr>
        <p:grpSp>
          <p:nvGrpSpPr>
            <p:cNvPr id="307213" name="Group 30"/>
            <p:cNvGrpSpPr>
              <a:grpSpLocks/>
            </p:cNvGrpSpPr>
            <p:nvPr/>
          </p:nvGrpSpPr>
          <p:grpSpPr bwMode="auto">
            <a:xfrm>
              <a:off x="2641" y="1488"/>
              <a:ext cx="2496" cy="2436"/>
              <a:chOff x="2641" y="1488"/>
              <a:chExt cx="2496" cy="2436"/>
            </a:xfrm>
          </p:grpSpPr>
          <p:sp>
            <p:nvSpPr>
              <p:cNvPr id="307218" name="Freeform 31"/>
              <p:cNvSpPr>
                <a:spLocks/>
              </p:cNvSpPr>
              <p:nvPr/>
            </p:nvSpPr>
            <p:spPr bwMode="auto">
              <a:xfrm>
                <a:off x="3465" y="1900"/>
                <a:ext cx="434" cy="514"/>
              </a:xfrm>
              <a:custGeom>
                <a:avLst/>
                <a:gdLst>
                  <a:gd name="T0" fmla="*/ 132 w 434"/>
                  <a:gd name="T1" fmla="*/ 186 h 514"/>
                  <a:gd name="T2" fmla="*/ 157 w 434"/>
                  <a:gd name="T3" fmla="*/ 114 h 514"/>
                  <a:gd name="T4" fmla="*/ 189 w 434"/>
                  <a:gd name="T5" fmla="*/ 42 h 514"/>
                  <a:gd name="T6" fmla="*/ 236 w 434"/>
                  <a:gd name="T7" fmla="*/ 6 h 514"/>
                  <a:gd name="T8" fmla="*/ 302 w 434"/>
                  <a:gd name="T9" fmla="*/ 0 h 514"/>
                  <a:gd name="T10" fmla="*/ 355 w 434"/>
                  <a:gd name="T11" fmla="*/ 24 h 514"/>
                  <a:gd name="T12" fmla="*/ 393 w 434"/>
                  <a:gd name="T13" fmla="*/ 63 h 514"/>
                  <a:gd name="T14" fmla="*/ 421 w 434"/>
                  <a:gd name="T15" fmla="*/ 135 h 514"/>
                  <a:gd name="T16" fmla="*/ 434 w 434"/>
                  <a:gd name="T17" fmla="*/ 222 h 514"/>
                  <a:gd name="T18" fmla="*/ 434 w 434"/>
                  <a:gd name="T19" fmla="*/ 312 h 514"/>
                  <a:gd name="T20" fmla="*/ 412 w 434"/>
                  <a:gd name="T21" fmla="*/ 411 h 514"/>
                  <a:gd name="T22" fmla="*/ 355 w 434"/>
                  <a:gd name="T23" fmla="*/ 474 h 514"/>
                  <a:gd name="T24" fmla="*/ 299 w 434"/>
                  <a:gd name="T25" fmla="*/ 514 h 514"/>
                  <a:gd name="T26" fmla="*/ 245 w 434"/>
                  <a:gd name="T27" fmla="*/ 510 h 514"/>
                  <a:gd name="T28" fmla="*/ 198 w 434"/>
                  <a:gd name="T29" fmla="*/ 468 h 514"/>
                  <a:gd name="T30" fmla="*/ 157 w 434"/>
                  <a:gd name="T31" fmla="*/ 396 h 514"/>
                  <a:gd name="T32" fmla="*/ 129 w 434"/>
                  <a:gd name="T33" fmla="*/ 333 h 514"/>
                  <a:gd name="T34" fmla="*/ 129 w 434"/>
                  <a:gd name="T35" fmla="*/ 252 h 514"/>
                  <a:gd name="T36" fmla="*/ 0 w 434"/>
                  <a:gd name="T37" fmla="*/ 234 h 514"/>
                  <a:gd name="T38" fmla="*/ 16 w 434"/>
                  <a:gd name="T39" fmla="*/ 189 h 514"/>
                  <a:gd name="T40" fmla="*/ 132 w 434"/>
                  <a:gd name="T41" fmla="*/ 186 h 5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34"/>
                  <a:gd name="T64" fmla="*/ 0 h 514"/>
                  <a:gd name="T65" fmla="*/ 434 w 434"/>
                  <a:gd name="T66" fmla="*/ 514 h 5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34" h="514">
                    <a:moveTo>
                      <a:pt x="132" y="186"/>
                    </a:moveTo>
                    <a:lnTo>
                      <a:pt x="157" y="114"/>
                    </a:lnTo>
                    <a:lnTo>
                      <a:pt x="189" y="42"/>
                    </a:lnTo>
                    <a:lnTo>
                      <a:pt x="236" y="6"/>
                    </a:lnTo>
                    <a:lnTo>
                      <a:pt x="302" y="0"/>
                    </a:lnTo>
                    <a:lnTo>
                      <a:pt x="355" y="24"/>
                    </a:lnTo>
                    <a:lnTo>
                      <a:pt x="393" y="63"/>
                    </a:lnTo>
                    <a:lnTo>
                      <a:pt x="421" y="135"/>
                    </a:lnTo>
                    <a:lnTo>
                      <a:pt x="434" y="222"/>
                    </a:lnTo>
                    <a:lnTo>
                      <a:pt x="434" y="312"/>
                    </a:lnTo>
                    <a:lnTo>
                      <a:pt x="412" y="411"/>
                    </a:lnTo>
                    <a:lnTo>
                      <a:pt x="355" y="474"/>
                    </a:lnTo>
                    <a:lnTo>
                      <a:pt x="299" y="514"/>
                    </a:lnTo>
                    <a:lnTo>
                      <a:pt x="245" y="510"/>
                    </a:lnTo>
                    <a:lnTo>
                      <a:pt x="198" y="468"/>
                    </a:lnTo>
                    <a:lnTo>
                      <a:pt x="157" y="396"/>
                    </a:lnTo>
                    <a:lnTo>
                      <a:pt x="129" y="333"/>
                    </a:lnTo>
                    <a:lnTo>
                      <a:pt x="129" y="252"/>
                    </a:lnTo>
                    <a:lnTo>
                      <a:pt x="0" y="234"/>
                    </a:lnTo>
                    <a:lnTo>
                      <a:pt x="16" y="189"/>
                    </a:lnTo>
                    <a:lnTo>
                      <a:pt x="132" y="18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9" name="Freeform 32"/>
              <p:cNvSpPr>
                <a:spLocks/>
              </p:cNvSpPr>
              <p:nvPr/>
            </p:nvSpPr>
            <p:spPr bwMode="auto">
              <a:xfrm>
                <a:off x="3752" y="1488"/>
                <a:ext cx="566" cy="1154"/>
              </a:xfrm>
              <a:custGeom>
                <a:avLst/>
                <a:gdLst>
                  <a:gd name="T0" fmla="*/ 13 w 566"/>
                  <a:gd name="T1" fmla="*/ 1145 h 1154"/>
                  <a:gd name="T2" fmla="*/ 0 w 566"/>
                  <a:gd name="T3" fmla="*/ 1088 h 1154"/>
                  <a:gd name="T4" fmla="*/ 31 w 566"/>
                  <a:gd name="T5" fmla="*/ 1042 h 1154"/>
                  <a:gd name="T6" fmla="*/ 134 w 566"/>
                  <a:gd name="T7" fmla="*/ 988 h 1154"/>
                  <a:gd name="T8" fmla="*/ 226 w 566"/>
                  <a:gd name="T9" fmla="*/ 927 h 1154"/>
                  <a:gd name="T10" fmla="*/ 313 w 566"/>
                  <a:gd name="T11" fmla="*/ 827 h 1154"/>
                  <a:gd name="T12" fmla="*/ 432 w 566"/>
                  <a:gd name="T13" fmla="*/ 689 h 1154"/>
                  <a:gd name="T14" fmla="*/ 463 w 566"/>
                  <a:gd name="T15" fmla="*/ 634 h 1154"/>
                  <a:gd name="T16" fmla="*/ 479 w 566"/>
                  <a:gd name="T17" fmla="*/ 580 h 1154"/>
                  <a:gd name="T18" fmla="*/ 472 w 566"/>
                  <a:gd name="T19" fmla="*/ 526 h 1154"/>
                  <a:gd name="T20" fmla="*/ 444 w 566"/>
                  <a:gd name="T21" fmla="*/ 426 h 1154"/>
                  <a:gd name="T22" fmla="*/ 376 w 566"/>
                  <a:gd name="T23" fmla="*/ 299 h 1154"/>
                  <a:gd name="T24" fmla="*/ 301 w 566"/>
                  <a:gd name="T25" fmla="*/ 229 h 1154"/>
                  <a:gd name="T26" fmla="*/ 235 w 566"/>
                  <a:gd name="T27" fmla="*/ 190 h 1154"/>
                  <a:gd name="T28" fmla="*/ 181 w 566"/>
                  <a:gd name="T29" fmla="*/ 184 h 1154"/>
                  <a:gd name="T30" fmla="*/ 153 w 566"/>
                  <a:gd name="T31" fmla="*/ 190 h 1154"/>
                  <a:gd name="T32" fmla="*/ 150 w 566"/>
                  <a:gd name="T33" fmla="*/ 163 h 1154"/>
                  <a:gd name="T34" fmla="*/ 215 w 566"/>
                  <a:gd name="T35" fmla="*/ 154 h 1154"/>
                  <a:gd name="T36" fmla="*/ 291 w 566"/>
                  <a:gd name="T37" fmla="*/ 154 h 1154"/>
                  <a:gd name="T38" fmla="*/ 238 w 566"/>
                  <a:gd name="T39" fmla="*/ 93 h 1154"/>
                  <a:gd name="T40" fmla="*/ 206 w 566"/>
                  <a:gd name="T41" fmla="*/ 45 h 1154"/>
                  <a:gd name="T42" fmla="*/ 229 w 566"/>
                  <a:gd name="T43" fmla="*/ 27 h 1154"/>
                  <a:gd name="T44" fmla="*/ 313 w 566"/>
                  <a:gd name="T45" fmla="*/ 109 h 1154"/>
                  <a:gd name="T46" fmla="*/ 329 w 566"/>
                  <a:gd name="T47" fmla="*/ 121 h 1154"/>
                  <a:gd name="T48" fmla="*/ 313 w 566"/>
                  <a:gd name="T49" fmla="*/ 57 h 1154"/>
                  <a:gd name="T50" fmla="*/ 301 w 566"/>
                  <a:gd name="T51" fmla="*/ 9 h 1154"/>
                  <a:gd name="T52" fmla="*/ 313 w 566"/>
                  <a:gd name="T53" fmla="*/ 0 h 1154"/>
                  <a:gd name="T54" fmla="*/ 341 w 566"/>
                  <a:gd name="T55" fmla="*/ 9 h 1154"/>
                  <a:gd name="T56" fmla="*/ 366 w 566"/>
                  <a:gd name="T57" fmla="*/ 121 h 1154"/>
                  <a:gd name="T58" fmla="*/ 379 w 566"/>
                  <a:gd name="T59" fmla="*/ 118 h 1154"/>
                  <a:gd name="T60" fmla="*/ 379 w 566"/>
                  <a:gd name="T61" fmla="*/ 30 h 1154"/>
                  <a:gd name="T62" fmla="*/ 404 w 566"/>
                  <a:gd name="T63" fmla="*/ 21 h 1154"/>
                  <a:gd name="T64" fmla="*/ 422 w 566"/>
                  <a:gd name="T65" fmla="*/ 36 h 1154"/>
                  <a:gd name="T66" fmla="*/ 413 w 566"/>
                  <a:gd name="T67" fmla="*/ 154 h 1154"/>
                  <a:gd name="T68" fmla="*/ 407 w 566"/>
                  <a:gd name="T69" fmla="*/ 202 h 1154"/>
                  <a:gd name="T70" fmla="*/ 422 w 566"/>
                  <a:gd name="T71" fmla="*/ 299 h 1154"/>
                  <a:gd name="T72" fmla="*/ 472 w 566"/>
                  <a:gd name="T73" fmla="*/ 402 h 1154"/>
                  <a:gd name="T74" fmla="*/ 525 w 566"/>
                  <a:gd name="T75" fmla="*/ 520 h 1154"/>
                  <a:gd name="T76" fmla="*/ 566 w 566"/>
                  <a:gd name="T77" fmla="*/ 607 h 1154"/>
                  <a:gd name="T78" fmla="*/ 563 w 566"/>
                  <a:gd name="T79" fmla="*/ 652 h 1154"/>
                  <a:gd name="T80" fmla="*/ 488 w 566"/>
                  <a:gd name="T81" fmla="*/ 734 h 1154"/>
                  <a:gd name="T82" fmla="*/ 385 w 566"/>
                  <a:gd name="T83" fmla="*/ 836 h 1154"/>
                  <a:gd name="T84" fmla="*/ 301 w 566"/>
                  <a:gd name="T85" fmla="*/ 937 h 1154"/>
                  <a:gd name="T86" fmla="*/ 197 w 566"/>
                  <a:gd name="T87" fmla="*/ 1070 h 1154"/>
                  <a:gd name="T88" fmla="*/ 112 w 566"/>
                  <a:gd name="T89" fmla="*/ 1136 h 1154"/>
                  <a:gd name="T90" fmla="*/ 47 w 566"/>
                  <a:gd name="T91" fmla="*/ 1154 h 1154"/>
                  <a:gd name="T92" fmla="*/ 13 w 566"/>
                  <a:gd name="T93" fmla="*/ 1145 h 11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66"/>
                  <a:gd name="T142" fmla="*/ 0 h 1154"/>
                  <a:gd name="T143" fmla="*/ 566 w 566"/>
                  <a:gd name="T144" fmla="*/ 1154 h 115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66" h="1154">
                    <a:moveTo>
                      <a:pt x="13" y="1145"/>
                    </a:moveTo>
                    <a:lnTo>
                      <a:pt x="0" y="1088"/>
                    </a:lnTo>
                    <a:lnTo>
                      <a:pt x="31" y="1042"/>
                    </a:lnTo>
                    <a:lnTo>
                      <a:pt x="134" y="988"/>
                    </a:lnTo>
                    <a:lnTo>
                      <a:pt x="226" y="927"/>
                    </a:lnTo>
                    <a:lnTo>
                      <a:pt x="313" y="827"/>
                    </a:lnTo>
                    <a:lnTo>
                      <a:pt x="432" y="689"/>
                    </a:lnTo>
                    <a:lnTo>
                      <a:pt x="463" y="634"/>
                    </a:lnTo>
                    <a:lnTo>
                      <a:pt x="479" y="580"/>
                    </a:lnTo>
                    <a:lnTo>
                      <a:pt x="472" y="526"/>
                    </a:lnTo>
                    <a:lnTo>
                      <a:pt x="444" y="426"/>
                    </a:lnTo>
                    <a:lnTo>
                      <a:pt x="376" y="299"/>
                    </a:lnTo>
                    <a:lnTo>
                      <a:pt x="301" y="229"/>
                    </a:lnTo>
                    <a:lnTo>
                      <a:pt x="235" y="190"/>
                    </a:lnTo>
                    <a:lnTo>
                      <a:pt x="181" y="184"/>
                    </a:lnTo>
                    <a:lnTo>
                      <a:pt x="153" y="190"/>
                    </a:lnTo>
                    <a:lnTo>
                      <a:pt x="150" y="163"/>
                    </a:lnTo>
                    <a:lnTo>
                      <a:pt x="215" y="154"/>
                    </a:lnTo>
                    <a:lnTo>
                      <a:pt x="291" y="154"/>
                    </a:lnTo>
                    <a:lnTo>
                      <a:pt x="238" y="93"/>
                    </a:lnTo>
                    <a:lnTo>
                      <a:pt x="206" y="45"/>
                    </a:lnTo>
                    <a:lnTo>
                      <a:pt x="229" y="27"/>
                    </a:lnTo>
                    <a:lnTo>
                      <a:pt x="313" y="109"/>
                    </a:lnTo>
                    <a:lnTo>
                      <a:pt x="329" y="121"/>
                    </a:lnTo>
                    <a:lnTo>
                      <a:pt x="313" y="57"/>
                    </a:lnTo>
                    <a:lnTo>
                      <a:pt x="301" y="9"/>
                    </a:lnTo>
                    <a:lnTo>
                      <a:pt x="313" y="0"/>
                    </a:lnTo>
                    <a:lnTo>
                      <a:pt x="341" y="9"/>
                    </a:lnTo>
                    <a:lnTo>
                      <a:pt x="366" y="121"/>
                    </a:lnTo>
                    <a:lnTo>
                      <a:pt x="379" y="118"/>
                    </a:lnTo>
                    <a:lnTo>
                      <a:pt x="379" y="30"/>
                    </a:lnTo>
                    <a:lnTo>
                      <a:pt x="404" y="21"/>
                    </a:lnTo>
                    <a:lnTo>
                      <a:pt x="422" y="36"/>
                    </a:lnTo>
                    <a:lnTo>
                      <a:pt x="413" y="154"/>
                    </a:lnTo>
                    <a:lnTo>
                      <a:pt x="407" y="202"/>
                    </a:lnTo>
                    <a:lnTo>
                      <a:pt x="422" y="299"/>
                    </a:lnTo>
                    <a:lnTo>
                      <a:pt x="472" y="402"/>
                    </a:lnTo>
                    <a:lnTo>
                      <a:pt x="525" y="520"/>
                    </a:lnTo>
                    <a:lnTo>
                      <a:pt x="566" y="607"/>
                    </a:lnTo>
                    <a:lnTo>
                      <a:pt x="563" y="652"/>
                    </a:lnTo>
                    <a:lnTo>
                      <a:pt x="488" y="734"/>
                    </a:lnTo>
                    <a:lnTo>
                      <a:pt x="385" y="836"/>
                    </a:lnTo>
                    <a:lnTo>
                      <a:pt x="301" y="937"/>
                    </a:lnTo>
                    <a:lnTo>
                      <a:pt x="197" y="1070"/>
                    </a:lnTo>
                    <a:lnTo>
                      <a:pt x="112" y="1136"/>
                    </a:lnTo>
                    <a:lnTo>
                      <a:pt x="47" y="1154"/>
                    </a:lnTo>
                    <a:lnTo>
                      <a:pt x="13" y="114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0" name="Freeform 33"/>
              <p:cNvSpPr>
                <a:spLocks/>
              </p:cNvSpPr>
              <p:nvPr/>
            </p:nvSpPr>
            <p:spPr bwMode="auto">
              <a:xfrm>
                <a:off x="2641" y="2564"/>
                <a:ext cx="1037" cy="581"/>
              </a:xfrm>
              <a:custGeom>
                <a:avLst/>
                <a:gdLst>
                  <a:gd name="T0" fmla="*/ 210 w 1037"/>
                  <a:gd name="T1" fmla="*/ 468 h 581"/>
                  <a:gd name="T2" fmla="*/ 361 w 1037"/>
                  <a:gd name="T3" fmla="*/ 462 h 581"/>
                  <a:gd name="T4" fmla="*/ 498 w 1037"/>
                  <a:gd name="T5" fmla="*/ 444 h 581"/>
                  <a:gd name="T6" fmla="*/ 583 w 1037"/>
                  <a:gd name="T7" fmla="*/ 423 h 581"/>
                  <a:gd name="T8" fmla="*/ 705 w 1037"/>
                  <a:gd name="T9" fmla="*/ 354 h 581"/>
                  <a:gd name="T10" fmla="*/ 792 w 1037"/>
                  <a:gd name="T11" fmla="*/ 288 h 581"/>
                  <a:gd name="T12" fmla="*/ 906 w 1037"/>
                  <a:gd name="T13" fmla="*/ 207 h 581"/>
                  <a:gd name="T14" fmla="*/ 959 w 1037"/>
                  <a:gd name="T15" fmla="*/ 156 h 581"/>
                  <a:gd name="T16" fmla="*/ 1000 w 1037"/>
                  <a:gd name="T17" fmla="*/ 120 h 581"/>
                  <a:gd name="T18" fmla="*/ 1037 w 1037"/>
                  <a:gd name="T19" fmla="*/ 81 h 581"/>
                  <a:gd name="T20" fmla="*/ 1037 w 1037"/>
                  <a:gd name="T21" fmla="*/ 39 h 581"/>
                  <a:gd name="T22" fmla="*/ 996 w 1037"/>
                  <a:gd name="T23" fmla="*/ 0 h 581"/>
                  <a:gd name="T24" fmla="*/ 971 w 1037"/>
                  <a:gd name="T25" fmla="*/ 9 h 581"/>
                  <a:gd name="T26" fmla="*/ 903 w 1037"/>
                  <a:gd name="T27" fmla="*/ 90 h 581"/>
                  <a:gd name="T28" fmla="*/ 828 w 1037"/>
                  <a:gd name="T29" fmla="*/ 183 h 581"/>
                  <a:gd name="T30" fmla="*/ 752 w 1037"/>
                  <a:gd name="T31" fmla="*/ 270 h 581"/>
                  <a:gd name="T32" fmla="*/ 642 w 1037"/>
                  <a:gd name="T33" fmla="*/ 342 h 581"/>
                  <a:gd name="T34" fmla="*/ 548 w 1037"/>
                  <a:gd name="T35" fmla="*/ 390 h 581"/>
                  <a:gd name="T36" fmla="*/ 445 w 1037"/>
                  <a:gd name="T37" fmla="*/ 414 h 581"/>
                  <a:gd name="T38" fmla="*/ 301 w 1037"/>
                  <a:gd name="T39" fmla="*/ 417 h 581"/>
                  <a:gd name="T40" fmla="*/ 216 w 1037"/>
                  <a:gd name="T41" fmla="*/ 417 h 581"/>
                  <a:gd name="T42" fmla="*/ 144 w 1037"/>
                  <a:gd name="T43" fmla="*/ 363 h 581"/>
                  <a:gd name="T44" fmla="*/ 125 w 1037"/>
                  <a:gd name="T45" fmla="*/ 327 h 581"/>
                  <a:gd name="T46" fmla="*/ 94 w 1037"/>
                  <a:gd name="T47" fmla="*/ 327 h 581"/>
                  <a:gd name="T48" fmla="*/ 116 w 1037"/>
                  <a:gd name="T49" fmla="*/ 372 h 581"/>
                  <a:gd name="T50" fmla="*/ 150 w 1037"/>
                  <a:gd name="T51" fmla="*/ 414 h 581"/>
                  <a:gd name="T52" fmla="*/ 66 w 1037"/>
                  <a:gd name="T53" fmla="*/ 396 h 581"/>
                  <a:gd name="T54" fmla="*/ 3 w 1037"/>
                  <a:gd name="T55" fmla="*/ 387 h 581"/>
                  <a:gd name="T56" fmla="*/ 3 w 1037"/>
                  <a:gd name="T57" fmla="*/ 405 h 581"/>
                  <a:gd name="T58" fmla="*/ 59 w 1037"/>
                  <a:gd name="T59" fmla="*/ 417 h 581"/>
                  <a:gd name="T60" fmla="*/ 97 w 1037"/>
                  <a:gd name="T61" fmla="*/ 441 h 581"/>
                  <a:gd name="T62" fmla="*/ 131 w 1037"/>
                  <a:gd name="T63" fmla="*/ 444 h 581"/>
                  <a:gd name="T64" fmla="*/ 78 w 1037"/>
                  <a:gd name="T65" fmla="*/ 462 h 581"/>
                  <a:gd name="T66" fmla="*/ 0 w 1037"/>
                  <a:gd name="T67" fmla="*/ 481 h 581"/>
                  <a:gd name="T68" fmla="*/ 3 w 1037"/>
                  <a:gd name="T69" fmla="*/ 499 h 581"/>
                  <a:gd name="T70" fmla="*/ 28 w 1037"/>
                  <a:gd name="T71" fmla="*/ 505 h 581"/>
                  <a:gd name="T72" fmla="*/ 103 w 1037"/>
                  <a:gd name="T73" fmla="*/ 481 h 581"/>
                  <a:gd name="T74" fmla="*/ 150 w 1037"/>
                  <a:gd name="T75" fmla="*/ 477 h 581"/>
                  <a:gd name="T76" fmla="*/ 122 w 1037"/>
                  <a:gd name="T77" fmla="*/ 505 h 581"/>
                  <a:gd name="T78" fmla="*/ 78 w 1037"/>
                  <a:gd name="T79" fmla="*/ 550 h 581"/>
                  <a:gd name="T80" fmla="*/ 59 w 1037"/>
                  <a:gd name="T81" fmla="*/ 562 h 581"/>
                  <a:gd name="T82" fmla="*/ 75 w 1037"/>
                  <a:gd name="T83" fmla="*/ 581 h 581"/>
                  <a:gd name="T84" fmla="*/ 113 w 1037"/>
                  <a:gd name="T85" fmla="*/ 559 h 581"/>
                  <a:gd name="T86" fmla="*/ 163 w 1037"/>
                  <a:gd name="T87" fmla="*/ 514 h 581"/>
                  <a:gd name="T88" fmla="*/ 210 w 1037"/>
                  <a:gd name="T89" fmla="*/ 468 h 58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37"/>
                  <a:gd name="T136" fmla="*/ 0 h 581"/>
                  <a:gd name="T137" fmla="*/ 1037 w 1037"/>
                  <a:gd name="T138" fmla="*/ 581 h 58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37" h="581">
                    <a:moveTo>
                      <a:pt x="210" y="468"/>
                    </a:moveTo>
                    <a:lnTo>
                      <a:pt x="361" y="462"/>
                    </a:lnTo>
                    <a:lnTo>
                      <a:pt x="498" y="444"/>
                    </a:lnTo>
                    <a:lnTo>
                      <a:pt x="583" y="423"/>
                    </a:lnTo>
                    <a:lnTo>
                      <a:pt x="705" y="354"/>
                    </a:lnTo>
                    <a:lnTo>
                      <a:pt x="792" y="288"/>
                    </a:lnTo>
                    <a:lnTo>
                      <a:pt x="906" y="207"/>
                    </a:lnTo>
                    <a:lnTo>
                      <a:pt x="959" y="156"/>
                    </a:lnTo>
                    <a:lnTo>
                      <a:pt x="1000" y="120"/>
                    </a:lnTo>
                    <a:lnTo>
                      <a:pt x="1037" y="81"/>
                    </a:lnTo>
                    <a:lnTo>
                      <a:pt x="1037" y="39"/>
                    </a:lnTo>
                    <a:lnTo>
                      <a:pt x="996" y="0"/>
                    </a:lnTo>
                    <a:lnTo>
                      <a:pt x="971" y="9"/>
                    </a:lnTo>
                    <a:lnTo>
                      <a:pt x="903" y="90"/>
                    </a:lnTo>
                    <a:lnTo>
                      <a:pt x="828" y="183"/>
                    </a:lnTo>
                    <a:lnTo>
                      <a:pt x="752" y="270"/>
                    </a:lnTo>
                    <a:lnTo>
                      <a:pt x="642" y="342"/>
                    </a:lnTo>
                    <a:lnTo>
                      <a:pt x="548" y="390"/>
                    </a:lnTo>
                    <a:lnTo>
                      <a:pt x="445" y="414"/>
                    </a:lnTo>
                    <a:lnTo>
                      <a:pt x="301" y="417"/>
                    </a:lnTo>
                    <a:lnTo>
                      <a:pt x="216" y="417"/>
                    </a:lnTo>
                    <a:lnTo>
                      <a:pt x="144" y="363"/>
                    </a:lnTo>
                    <a:lnTo>
                      <a:pt x="125" y="327"/>
                    </a:lnTo>
                    <a:lnTo>
                      <a:pt x="94" y="327"/>
                    </a:lnTo>
                    <a:lnTo>
                      <a:pt x="116" y="372"/>
                    </a:lnTo>
                    <a:lnTo>
                      <a:pt x="150" y="414"/>
                    </a:lnTo>
                    <a:lnTo>
                      <a:pt x="66" y="396"/>
                    </a:lnTo>
                    <a:lnTo>
                      <a:pt x="3" y="387"/>
                    </a:lnTo>
                    <a:lnTo>
                      <a:pt x="3" y="405"/>
                    </a:lnTo>
                    <a:lnTo>
                      <a:pt x="59" y="417"/>
                    </a:lnTo>
                    <a:lnTo>
                      <a:pt x="97" y="441"/>
                    </a:lnTo>
                    <a:lnTo>
                      <a:pt x="131" y="444"/>
                    </a:lnTo>
                    <a:lnTo>
                      <a:pt x="78" y="462"/>
                    </a:lnTo>
                    <a:lnTo>
                      <a:pt x="0" y="481"/>
                    </a:lnTo>
                    <a:lnTo>
                      <a:pt x="3" y="499"/>
                    </a:lnTo>
                    <a:lnTo>
                      <a:pt x="28" y="505"/>
                    </a:lnTo>
                    <a:lnTo>
                      <a:pt x="103" y="481"/>
                    </a:lnTo>
                    <a:lnTo>
                      <a:pt x="150" y="477"/>
                    </a:lnTo>
                    <a:lnTo>
                      <a:pt x="122" y="505"/>
                    </a:lnTo>
                    <a:lnTo>
                      <a:pt x="78" y="550"/>
                    </a:lnTo>
                    <a:lnTo>
                      <a:pt x="59" y="562"/>
                    </a:lnTo>
                    <a:lnTo>
                      <a:pt x="75" y="581"/>
                    </a:lnTo>
                    <a:lnTo>
                      <a:pt x="113" y="559"/>
                    </a:lnTo>
                    <a:lnTo>
                      <a:pt x="163" y="514"/>
                    </a:lnTo>
                    <a:lnTo>
                      <a:pt x="210" y="46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1" name="Freeform 34"/>
              <p:cNvSpPr>
                <a:spLocks/>
              </p:cNvSpPr>
              <p:nvPr/>
            </p:nvSpPr>
            <p:spPr bwMode="auto">
              <a:xfrm>
                <a:off x="3596" y="2504"/>
                <a:ext cx="608" cy="800"/>
              </a:xfrm>
              <a:custGeom>
                <a:avLst/>
                <a:gdLst>
                  <a:gd name="T0" fmla="*/ 38 w 608"/>
                  <a:gd name="T1" fmla="*/ 90 h 800"/>
                  <a:gd name="T2" fmla="*/ 63 w 608"/>
                  <a:gd name="T3" fmla="*/ 27 h 800"/>
                  <a:gd name="T4" fmla="*/ 104 w 608"/>
                  <a:gd name="T5" fmla="*/ 0 h 800"/>
                  <a:gd name="T6" fmla="*/ 141 w 608"/>
                  <a:gd name="T7" fmla="*/ 0 h 800"/>
                  <a:gd name="T8" fmla="*/ 179 w 608"/>
                  <a:gd name="T9" fmla="*/ 18 h 800"/>
                  <a:gd name="T10" fmla="*/ 216 w 608"/>
                  <a:gd name="T11" fmla="*/ 54 h 800"/>
                  <a:gd name="T12" fmla="*/ 235 w 608"/>
                  <a:gd name="T13" fmla="*/ 117 h 800"/>
                  <a:gd name="T14" fmla="*/ 245 w 608"/>
                  <a:gd name="T15" fmla="*/ 180 h 800"/>
                  <a:gd name="T16" fmla="*/ 263 w 608"/>
                  <a:gd name="T17" fmla="*/ 243 h 800"/>
                  <a:gd name="T18" fmla="*/ 298 w 608"/>
                  <a:gd name="T19" fmla="*/ 312 h 800"/>
                  <a:gd name="T20" fmla="*/ 357 w 608"/>
                  <a:gd name="T21" fmla="*/ 384 h 800"/>
                  <a:gd name="T22" fmla="*/ 415 w 608"/>
                  <a:gd name="T23" fmla="*/ 432 h 800"/>
                  <a:gd name="T24" fmla="*/ 499 w 608"/>
                  <a:gd name="T25" fmla="*/ 468 h 800"/>
                  <a:gd name="T26" fmla="*/ 571 w 608"/>
                  <a:gd name="T27" fmla="*/ 522 h 800"/>
                  <a:gd name="T28" fmla="*/ 608 w 608"/>
                  <a:gd name="T29" fmla="*/ 577 h 800"/>
                  <a:gd name="T30" fmla="*/ 602 w 608"/>
                  <a:gd name="T31" fmla="*/ 622 h 800"/>
                  <a:gd name="T32" fmla="*/ 593 w 608"/>
                  <a:gd name="T33" fmla="*/ 676 h 800"/>
                  <a:gd name="T34" fmla="*/ 565 w 608"/>
                  <a:gd name="T35" fmla="*/ 712 h 800"/>
                  <a:gd name="T36" fmla="*/ 518 w 608"/>
                  <a:gd name="T37" fmla="*/ 757 h 800"/>
                  <a:gd name="T38" fmla="*/ 449 w 608"/>
                  <a:gd name="T39" fmla="*/ 790 h 800"/>
                  <a:gd name="T40" fmla="*/ 396 w 608"/>
                  <a:gd name="T41" fmla="*/ 800 h 800"/>
                  <a:gd name="T42" fmla="*/ 320 w 608"/>
                  <a:gd name="T43" fmla="*/ 784 h 800"/>
                  <a:gd name="T44" fmla="*/ 251 w 608"/>
                  <a:gd name="T45" fmla="*/ 748 h 800"/>
                  <a:gd name="T46" fmla="*/ 179 w 608"/>
                  <a:gd name="T47" fmla="*/ 694 h 800"/>
                  <a:gd name="T48" fmla="*/ 129 w 608"/>
                  <a:gd name="T49" fmla="*/ 631 h 800"/>
                  <a:gd name="T50" fmla="*/ 82 w 608"/>
                  <a:gd name="T51" fmla="*/ 550 h 800"/>
                  <a:gd name="T52" fmla="*/ 44 w 608"/>
                  <a:gd name="T53" fmla="*/ 456 h 800"/>
                  <a:gd name="T54" fmla="*/ 19 w 608"/>
                  <a:gd name="T55" fmla="*/ 375 h 800"/>
                  <a:gd name="T56" fmla="*/ 7 w 608"/>
                  <a:gd name="T57" fmla="*/ 297 h 800"/>
                  <a:gd name="T58" fmla="*/ 0 w 608"/>
                  <a:gd name="T59" fmla="*/ 189 h 800"/>
                  <a:gd name="T60" fmla="*/ 19 w 608"/>
                  <a:gd name="T61" fmla="*/ 117 h 800"/>
                  <a:gd name="T62" fmla="*/ 38 w 608"/>
                  <a:gd name="T63" fmla="*/ 90 h 8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08"/>
                  <a:gd name="T97" fmla="*/ 0 h 800"/>
                  <a:gd name="T98" fmla="*/ 608 w 608"/>
                  <a:gd name="T99" fmla="*/ 800 h 8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08" h="800">
                    <a:moveTo>
                      <a:pt x="38" y="90"/>
                    </a:moveTo>
                    <a:lnTo>
                      <a:pt x="63" y="27"/>
                    </a:lnTo>
                    <a:lnTo>
                      <a:pt x="104" y="0"/>
                    </a:lnTo>
                    <a:lnTo>
                      <a:pt x="141" y="0"/>
                    </a:lnTo>
                    <a:lnTo>
                      <a:pt x="179" y="18"/>
                    </a:lnTo>
                    <a:lnTo>
                      <a:pt x="216" y="54"/>
                    </a:lnTo>
                    <a:lnTo>
                      <a:pt x="235" y="117"/>
                    </a:lnTo>
                    <a:lnTo>
                      <a:pt x="245" y="180"/>
                    </a:lnTo>
                    <a:lnTo>
                      <a:pt x="263" y="243"/>
                    </a:lnTo>
                    <a:lnTo>
                      <a:pt x="298" y="312"/>
                    </a:lnTo>
                    <a:lnTo>
                      <a:pt x="357" y="384"/>
                    </a:lnTo>
                    <a:lnTo>
                      <a:pt x="415" y="432"/>
                    </a:lnTo>
                    <a:lnTo>
                      <a:pt x="499" y="468"/>
                    </a:lnTo>
                    <a:lnTo>
                      <a:pt x="571" y="522"/>
                    </a:lnTo>
                    <a:lnTo>
                      <a:pt x="608" y="577"/>
                    </a:lnTo>
                    <a:lnTo>
                      <a:pt x="602" y="622"/>
                    </a:lnTo>
                    <a:lnTo>
                      <a:pt x="593" y="676"/>
                    </a:lnTo>
                    <a:lnTo>
                      <a:pt x="565" y="712"/>
                    </a:lnTo>
                    <a:lnTo>
                      <a:pt x="518" y="757"/>
                    </a:lnTo>
                    <a:lnTo>
                      <a:pt x="449" y="790"/>
                    </a:lnTo>
                    <a:lnTo>
                      <a:pt x="396" y="800"/>
                    </a:lnTo>
                    <a:lnTo>
                      <a:pt x="320" y="784"/>
                    </a:lnTo>
                    <a:lnTo>
                      <a:pt x="251" y="748"/>
                    </a:lnTo>
                    <a:lnTo>
                      <a:pt x="179" y="694"/>
                    </a:lnTo>
                    <a:lnTo>
                      <a:pt x="129" y="631"/>
                    </a:lnTo>
                    <a:lnTo>
                      <a:pt x="82" y="550"/>
                    </a:lnTo>
                    <a:lnTo>
                      <a:pt x="44" y="456"/>
                    </a:lnTo>
                    <a:lnTo>
                      <a:pt x="19" y="375"/>
                    </a:lnTo>
                    <a:lnTo>
                      <a:pt x="7" y="297"/>
                    </a:lnTo>
                    <a:lnTo>
                      <a:pt x="0" y="189"/>
                    </a:lnTo>
                    <a:lnTo>
                      <a:pt x="19" y="117"/>
                    </a:lnTo>
                    <a:lnTo>
                      <a:pt x="38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2" name="Freeform 35"/>
              <p:cNvSpPr>
                <a:spLocks/>
              </p:cNvSpPr>
              <p:nvPr/>
            </p:nvSpPr>
            <p:spPr bwMode="auto">
              <a:xfrm>
                <a:off x="4094" y="2846"/>
                <a:ext cx="1043" cy="726"/>
              </a:xfrm>
              <a:custGeom>
                <a:avLst/>
                <a:gdLst>
                  <a:gd name="T0" fmla="*/ 116 w 1043"/>
                  <a:gd name="T1" fmla="*/ 230 h 726"/>
                  <a:gd name="T2" fmla="*/ 216 w 1043"/>
                  <a:gd name="T3" fmla="*/ 147 h 726"/>
                  <a:gd name="T4" fmla="*/ 338 w 1043"/>
                  <a:gd name="T5" fmla="*/ 72 h 726"/>
                  <a:gd name="T6" fmla="*/ 417 w 1043"/>
                  <a:gd name="T7" fmla="*/ 27 h 726"/>
                  <a:gd name="T8" fmla="*/ 479 w 1043"/>
                  <a:gd name="T9" fmla="*/ 12 h 726"/>
                  <a:gd name="T10" fmla="*/ 529 w 1043"/>
                  <a:gd name="T11" fmla="*/ 0 h 726"/>
                  <a:gd name="T12" fmla="*/ 573 w 1043"/>
                  <a:gd name="T13" fmla="*/ 18 h 726"/>
                  <a:gd name="T14" fmla="*/ 601 w 1043"/>
                  <a:gd name="T15" fmla="*/ 75 h 726"/>
                  <a:gd name="T16" fmla="*/ 620 w 1043"/>
                  <a:gd name="T17" fmla="*/ 230 h 726"/>
                  <a:gd name="T18" fmla="*/ 620 w 1043"/>
                  <a:gd name="T19" fmla="*/ 416 h 726"/>
                  <a:gd name="T20" fmla="*/ 620 w 1043"/>
                  <a:gd name="T21" fmla="*/ 536 h 726"/>
                  <a:gd name="T22" fmla="*/ 642 w 1043"/>
                  <a:gd name="T23" fmla="*/ 609 h 726"/>
                  <a:gd name="T24" fmla="*/ 686 w 1043"/>
                  <a:gd name="T25" fmla="*/ 597 h 726"/>
                  <a:gd name="T26" fmla="*/ 717 w 1043"/>
                  <a:gd name="T27" fmla="*/ 552 h 726"/>
                  <a:gd name="T28" fmla="*/ 779 w 1043"/>
                  <a:gd name="T29" fmla="*/ 500 h 726"/>
                  <a:gd name="T30" fmla="*/ 876 w 1043"/>
                  <a:gd name="T31" fmla="*/ 470 h 726"/>
                  <a:gd name="T32" fmla="*/ 943 w 1043"/>
                  <a:gd name="T33" fmla="*/ 470 h 726"/>
                  <a:gd name="T34" fmla="*/ 1043 w 1043"/>
                  <a:gd name="T35" fmla="*/ 488 h 726"/>
                  <a:gd name="T36" fmla="*/ 1037 w 1043"/>
                  <a:gd name="T37" fmla="*/ 524 h 726"/>
                  <a:gd name="T38" fmla="*/ 1015 w 1043"/>
                  <a:gd name="T39" fmla="*/ 555 h 726"/>
                  <a:gd name="T40" fmla="*/ 981 w 1043"/>
                  <a:gd name="T41" fmla="*/ 561 h 726"/>
                  <a:gd name="T42" fmla="*/ 943 w 1043"/>
                  <a:gd name="T43" fmla="*/ 542 h 726"/>
                  <a:gd name="T44" fmla="*/ 886 w 1043"/>
                  <a:gd name="T45" fmla="*/ 518 h 726"/>
                  <a:gd name="T46" fmla="*/ 829 w 1043"/>
                  <a:gd name="T47" fmla="*/ 518 h 726"/>
                  <a:gd name="T48" fmla="*/ 754 w 1043"/>
                  <a:gd name="T49" fmla="*/ 564 h 726"/>
                  <a:gd name="T50" fmla="*/ 708 w 1043"/>
                  <a:gd name="T51" fmla="*/ 633 h 726"/>
                  <a:gd name="T52" fmla="*/ 698 w 1043"/>
                  <a:gd name="T53" fmla="*/ 690 h 726"/>
                  <a:gd name="T54" fmla="*/ 679 w 1043"/>
                  <a:gd name="T55" fmla="*/ 726 h 726"/>
                  <a:gd name="T56" fmla="*/ 604 w 1043"/>
                  <a:gd name="T57" fmla="*/ 723 h 726"/>
                  <a:gd name="T58" fmla="*/ 601 w 1043"/>
                  <a:gd name="T59" fmla="*/ 669 h 726"/>
                  <a:gd name="T60" fmla="*/ 576 w 1043"/>
                  <a:gd name="T61" fmla="*/ 591 h 726"/>
                  <a:gd name="T62" fmla="*/ 567 w 1043"/>
                  <a:gd name="T63" fmla="*/ 509 h 726"/>
                  <a:gd name="T64" fmla="*/ 573 w 1043"/>
                  <a:gd name="T65" fmla="*/ 401 h 726"/>
                  <a:gd name="T66" fmla="*/ 564 w 1043"/>
                  <a:gd name="T67" fmla="*/ 248 h 726"/>
                  <a:gd name="T68" fmla="*/ 558 w 1043"/>
                  <a:gd name="T69" fmla="*/ 147 h 726"/>
                  <a:gd name="T70" fmla="*/ 539 w 1043"/>
                  <a:gd name="T71" fmla="*/ 111 h 726"/>
                  <a:gd name="T72" fmla="*/ 501 w 1043"/>
                  <a:gd name="T73" fmla="*/ 75 h 726"/>
                  <a:gd name="T74" fmla="*/ 461 w 1043"/>
                  <a:gd name="T75" fmla="*/ 75 h 726"/>
                  <a:gd name="T76" fmla="*/ 403 w 1043"/>
                  <a:gd name="T77" fmla="*/ 111 h 726"/>
                  <a:gd name="T78" fmla="*/ 328 w 1043"/>
                  <a:gd name="T79" fmla="*/ 181 h 726"/>
                  <a:gd name="T80" fmla="*/ 235 w 1043"/>
                  <a:gd name="T81" fmla="*/ 272 h 726"/>
                  <a:gd name="T82" fmla="*/ 141 w 1043"/>
                  <a:gd name="T83" fmla="*/ 356 h 726"/>
                  <a:gd name="T84" fmla="*/ 94 w 1043"/>
                  <a:gd name="T85" fmla="*/ 383 h 726"/>
                  <a:gd name="T86" fmla="*/ 38 w 1043"/>
                  <a:gd name="T87" fmla="*/ 383 h 726"/>
                  <a:gd name="T88" fmla="*/ 0 w 1043"/>
                  <a:gd name="T89" fmla="*/ 344 h 726"/>
                  <a:gd name="T90" fmla="*/ 3 w 1043"/>
                  <a:gd name="T91" fmla="*/ 281 h 726"/>
                  <a:gd name="T92" fmla="*/ 41 w 1043"/>
                  <a:gd name="T93" fmla="*/ 248 h 726"/>
                  <a:gd name="T94" fmla="*/ 84 w 1043"/>
                  <a:gd name="T95" fmla="*/ 239 h 726"/>
                  <a:gd name="T96" fmla="*/ 116 w 1043"/>
                  <a:gd name="T97" fmla="*/ 230 h 72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43"/>
                  <a:gd name="T148" fmla="*/ 0 h 726"/>
                  <a:gd name="T149" fmla="*/ 1043 w 1043"/>
                  <a:gd name="T150" fmla="*/ 726 h 72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43" h="726">
                    <a:moveTo>
                      <a:pt x="116" y="230"/>
                    </a:moveTo>
                    <a:lnTo>
                      <a:pt x="216" y="147"/>
                    </a:lnTo>
                    <a:lnTo>
                      <a:pt x="338" y="72"/>
                    </a:lnTo>
                    <a:lnTo>
                      <a:pt x="417" y="27"/>
                    </a:lnTo>
                    <a:lnTo>
                      <a:pt x="479" y="12"/>
                    </a:lnTo>
                    <a:lnTo>
                      <a:pt x="529" y="0"/>
                    </a:lnTo>
                    <a:lnTo>
                      <a:pt x="573" y="18"/>
                    </a:lnTo>
                    <a:lnTo>
                      <a:pt x="601" y="75"/>
                    </a:lnTo>
                    <a:lnTo>
                      <a:pt x="620" y="230"/>
                    </a:lnTo>
                    <a:lnTo>
                      <a:pt x="620" y="416"/>
                    </a:lnTo>
                    <a:lnTo>
                      <a:pt x="620" y="536"/>
                    </a:lnTo>
                    <a:lnTo>
                      <a:pt x="642" y="609"/>
                    </a:lnTo>
                    <a:lnTo>
                      <a:pt x="686" y="597"/>
                    </a:lnTo>
                    <a:lnTo>
                      <a:pt x="717" y="552"/>
                    </a:lnTo>
                    <a:lnTo>
                      <a:pt x="779" y="500"/>
                    </a:lnTo>
                    <a:lnTo>
                      <a:pt x="876" y="470"/>
                    </a:lnTo>
                    <a:lnTo>
                      <a:pt x="943" y="470"/>
                    </a:lnTo>
                    <a:lnTo>
                      <a:pt x="1043" y="488"/>
                    </a:lnTo>
                    <a:lnTo>
                      <a:pt x="1037" y="524"/>
                    </a:lnTo>
                    <a:lnTo>
                      <a:pt x="1015" y="555"/>
                    </a:lnTo>
                    <a:lnTo>
                      <a:pt x="981" y="561"/>
                    </a:lnTo>
                    <a:lnTo>
                      <a:pt x="943" y="542"/>
                    </a:lnTo>
                    <a:lnTo>
                      <a:pt x="886" y="518"/>
                    </a:lnTo>
                    <a:lnTo>
                      <a:pt x="829" y="518"/>
                    </a:lnTo>
                    <a:lnTo>
                      <a:pt x="754" y="564"/>
                    </a:lnTo>
                    <a:lnTo>
                      <a:pt x="708" y="633"/>
                    </a:lnTo>
                    <a:lnTo>
                      <a:pt x="698" y="690"/>
                    </a:lnTo>
                    <a:lnTo>
                      <a:pt x="679" y="726"/>
                    </a:lnTo>
                    <a:lnTo>
                      <a:pt x="604" y="723"/>
                    </a:lnTo>
                    <a:lnTo>
                      <a:pt x="601" y="669"/>
                    </a:lnTo>
                    <a:lnTo>
                      <a:pt x="576" y="591"/>
                    </a:lnTo>
                    <a:lnTo>
                      <a:pt x="567" y="509"/>
                    </a:lnTo>
                    <a:lnTo>
                      <a:pt x="573" y="401"/>
                    </a:lnTo>
                    <a:lnTo>
                      <a:pt x="564" y="248"/>
                    </a:lnTo>
                    <a:lnTo>
                      <a:pt x="558" y="147"/>
                    </a:lnTo>
                    <a:lnTo>
                      <a:pt x="539" y="111"/>
                    </a:lnTo>
                    <a:lnTo>
                      <a:pt x="501" y="75"/>
                    </a:lnTo>
                    <a:lnTo>
                      <a:pt x="461" y="75"/>
                    </a:lnTo>
                    <a:lnTo>
                      <a:pt x="403" y="111"/>
                    </a:lnTo>
                    <a:lnTo>
                      <a:pt x="328" y="181"/>
                    </a:lnTo>
                    <a:lnTo>
                      <a:pt x="235" y="272"/>
                    </a:lnTo>
                    <a:lnTo>
                      <a:pt x="141" y="356"/>
                    </a:lnTo>
                    <a:lnTo>
                      <a:pt x="94" y="383"/>
                    </a:lnTo>
                    <a:lnTo>
                      <a:pt x="38" y="383"/>
                    </a:lnTo>
                    <a:lnTo>
                      <a:pt x="0" y="344"/>
                    </a:lnTo>
                    <a:lnTo>
                      <a:pt x="3" y="281"/>
                    </a:lnTo>
                    <a:lnTo>
                      <a:pt x="41" y="248"/>
                    </a:lnTo>
                    <a:lnTo>
                      <a:pt x="84" y="239"/>
                    </a:lnTo>
                    <a:lnTo>
                      <a:pt x="116" y="23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3" name="Freeform 36"/>
              <p:cNvSpPr>
                <a:spLocks/>
              </p:cNvSpPr>
              <p:nvPr/>
            </p:nvSpPr>
            <p:spPr bwMode="auto">
              <a:xfrm>
                <a:off x="4038" y="3162"/>
                <a:ext cx="713" cy="762"/>
              </a:xfrm>
              <a:custGeom>
                <a:avLst/>
                <a:gdLst>
                  <a:gd name="T0" fmla="*/ 0 w 713"/>
                  <a:gd name="T1" fmla="*/ 64 h 762"/>
                  <a:gd name="T2" fmla="*/ 22 w 713"/>
                  <a:gd name="T3" fmla="*/ 16 h 762"/>
                  <a:gd name="T4" fmla="*/ 69 w 713"/>
                  <a:gd name="T5" fmla="*/ 0 h 762"/>
                  <a:gd name="T6" fmla="*/ 134 w 713"/>
                  <a:gd name="T7" fmla="*/ 7 h 762"/>
                  <a:gd name="T8" fmla="*/ 150 w 713"/>
                  <a:gd name="T9" fmla="*/ 52 h 762"/>
                  <a:gd name="T10" fmla="*/ 125 w 713"/>
                  <a:gd name="T11" fmla="*/ 227 h 762"/>
                  <a:gd name="T12" fmla="*/ 122 w 713"/>
                  <a:gd name="T13" fmla="*/ 360 h 762"/>
                  <a:gd name="T14" fmla="*/ 116 w 713"/>
                  <a:gd name="T15" fmla="*/ 435 h 762"/>
                  <a:gd name="T16" fmla="*/ 116 w 713"/>
                  <a:gd name="T17" fmla="*/ 450 h 762"/>
                  <a:gd name="T18" fmla="*/ 131 w 713"/>
                  <a:gd name="T19" fmla="*/ 524 h 762"/>
                  <a:gd name="T20" fmla="*/ 172 w 713"/>
                  <a:gd name="T21" fmla="*/ 536 h 762"/>
                  <a:gd name="T22" fmla="*/ 225 w 713"/>
                  <a:gd name="T23" fmla="*/ 524 h 762"/>
                  <a:gd name="T24" fmla="*/ 303 w 713"/>
                  <a:gd name="T25" fmla="*/ 481 h 762"/>
                  <a:gd name="T26" fmla="*/ 387 w 713"/>
                  <a:gd name="T27" fmla="*/ 460 h 762"/>
                  <a:gd name="T28" fmla="*/ 482 w 713"/>
                  <a:gd name="T29" fmla="*/ 444 h 762"/>
                  <a:gd name="T30" fmla="*/ 585 w 713"/>
                  <a:gd name="T31" fmla="*/ 432 h 762"/>
                  <a:gd name="T32" fmla="*/ 660 w 713"/>
                  <a:gd name="T33" fmla="*/ 432 h 762"/>
                  <a:gd name="T34" fmla="*/ 694 w 713"/>
                  <a:gd name="T35" fmla="*/ 441 h 762"/>
                  <a:gd name="T36" fmla="*/ 713 w 713"/>
                  <a:gd name="T37" fmla="*/ 463 h 762"/>
                  <a:gd name="T38" fmla="*/ 704 w 713"/>
                  <a:gd name="T39" fmla="*/ 496 h 762"/>
                  <a:gd name="T40" fmla="*/ 657 w 713"/>
                  <a:gd name="T41" fmla="*/ 524 h 762"/>
                  <a:gd name="T42" fmla="*/ 613 w 713"/>
                  <a:gd name="T43" fmla="*/ 563 h 762"/>
                  <a:gd name="T44" fmla="*/ 572 w 713"/>
                  <a:gd name="T45" fmla="*/ 618 h 762"/>
                  <a:gd name="T46" fmla="*/ 547 w 713"/>
                  <a:gd name="T47" fmla="*/ 663 h 762"/>
                  <a:gd name="T48" fmla="*/ 526 w 713"/>
                  <a:gd name="T49" fmla="*/ 708 h 762"/>
                  <a:gd name="T50" fmla="*/ 510 w 713"/>
                  <a:gd name="T51" fmla="*/ 762 h 762"/>
                  <a:gd name="T52" fmla="*/ 488 w 713"/>
                  <a:gd name="T53" fmla="*/ 762 h 762"/>
                  <a:gd name="T54" fmla="*/ 469 w 713"/>
                  <a:gd name="T55" fmla="*/ 741 h 762"/>
                  <a:gd name="T56" fmla="*/ 462 w 713"/>
                  <a:gd name="T57" fmla="*/ 681 h 762"/>
                  <a:gd name="T58" fmla="*/ 507 w 713"/>
                  <a:gd name="T59" fmla="*/ 627 h 762"/>
                  <a:gd name="T60" fmla="*/ 566 w 713"/>
                  <a:gd name="T61" fmla="*/ 563 h 762"/>
                  <a:gd name="T62" fmla="*/ 622 w 713"/>
                  <a:gd name="T63" fmla="*/ 515 h 762"/>
                  <a:gd name="T64" fmla="*/ 647 w 713"/>
                  <a:gd name="T65" fmla="*/ 499 h 762"/>
                  <a:gd name="T66" fmla="*/ 657 w 713"/>
                  <a:gd name="T67" fmla="*/ 478 h 762"/>
                  <a:gd name="T68" fmla="*/ 632 w 713"/>
                  <a:gd name="T69" fmla="*/ 463 h 762"/>
                  <a:gd name="T70" fmla="*/ 547 w 713"/>
                  <a:gd name="T71" fmla="*/ 463 h 762"/>
                  <a:gd name="T72" fmla="*/ 440 w 713"/>
                  <a:gd name="T73" fmla="*/ 481 h 762"/>
                  <a:gd name="T74" fmla="*/ 356 w 713"/>
                  <a:gd name="T75" fmla="*/ 509 h 762"/>
                  <a:gd name="T76" fmla="*/ 265 w 713"/>
                  <a:gd name="T77" fmla="*/ 560 h 762"/>
                  <a:gd name="T78" fmla="*/ 187 w 713"/>
                  <a:gd name="T79" fmla="*/ 596 h 762"/>
                  <a:gd name="T80" fmla="*/ 103 w 713"/>
                  <a:gd name="T81" fmla="*/ 599 h 762"/>
                  <a:gd name="T82" fmla="*/ 69 w 713"/>
                  <a:gd name="T83" fmla="*/ 587 h 762"/>
                  <a:gd name="T84" fmla="*/ 50 w 713"/>
                  <a:gd name="T85" fmla="*/ 542 h 762"/>
                  <a:gd name="T86" fmla="*/ 37 w 713"/>
                  <a:gd name="T87" fmla="*/ 478 h 762"/>
                  <a:gd name="T88" fmla="*/ 31 w 713"/>
                  <a:gd name="T89" fmla="*/ 360 h 762"/>
                  <a:gd name="T90" fmla="*/ 19 w 713"/>
                  <a:gd name="T91" fmla="*/ 151 h 762"/>
                  <a:gd name="T92" fmla="*/ 0 w 713"/>
                  <a:gd name="T93" fmla="*/ 64 h 7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13"/>
                  <a:gd name="T142" fmla="*/ 0 h 762"/>
                  <a:gd name="T143" fmla="*/ 713 w 713"/>
                  <a:gd name="T144" fmla="*/ 762 h 76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13" h="762">
                    <a:moveTo>
                      <a:pt x="0" y="64"/>
                    </a:moveTo>
                    <a:lnTo>
                      <a:pt x="22" y="16"/>
                    </a:lnTo>
                    <a:lnTo>
                      <a:pt x="69" y="0"/>
                    </a:lnTo>
                    <a:lnTo>
                      <a:pt x="134" y="7"/>
                    </a:lnTo>
                    <a:lnTo>
                      <a:pt x="150" y="52"/>
                    </a:lnTo>
                    <a:lnTo>
                      <a:pt x="125" y="227"/>
                    </a:lnTo>
                    <a:lnTo>
                      <a:pt x="122" y="360"/>
                    </a:lnTo>
                    <a:lnTo>
                      <a:pt x="116" y="435"/>
                    </a:lnTo>
                    <a:lnTo>
                      <a:pt x="116" y="450"/>
                    </a:lnTo>
                    <a:lnTo>
                      <a:pt x="131" y="524"/>
                    </a:lnTo>
                    <a:lnTo>
                      <a:pt x="172" y="536"/>
                    </a:lnTo>
                    <a:lnTo>
                      <a:pt x="225" y="524"/>
                    </a:lnTo>
                    <a:lnTo>
                      <a:pt x="303" y="481"/>
                    </a:lnTo>
                    <a:lnTo>
                      <a:pt x="387" y="460"/>
                    </a:lnTo>
                    <a:lnTo>
                      <a:pt x="482" y="444"/>
                    </a:lnTo>
                    <a:lnTo>
                      <a:pt x="585" y="432"/>
                    </a:lnTo>
                    <a:lnTo>
                      <a:pt x="660" y="432"/>
                    </a:lnTo>
                    <a:lnTo>
                      <a:pt x="694" y="441"/>
                    </a:lnTo>
                    <a:lnTo>
                      <a:pt x="713" y="463"/>
                    </a:lnTo>
                    <a:lnTo>
                      <a:pt x="704" y="496"/>
                    </a:lnTo>
                    <a:lnTo>
                      <a:pt x="657" y="524"/>
                    </a:lnTo>
                    <a:lnTo>
                      <a:pt x="613" y="563"/>
                    </a:lnTo>
                    <a:lnTo>
                      <a:pt x="572" y="618"/>
                    </a:lnTo>
                    <a:lnTo>
                      <a:pt x="547" y="663"/>
                    </a:lnTo>
                    <a:lnTo>
                      <a:pt x="526" y="708"/>
                    </a:lnTo>
                    <a:lnTo>
                      <a:pt x="510" y="762"/>
                    </a:lnTo>
                    <a:lnTo>
                      <a:pt x="488" y="762"/>
                    </a:lnTo>
                    <a:lnTo>
                      <a:pt x="469" y="741"/>
                    </a:lnTo>
                    <a:lnTo>
                      <a:pt x="462" y="681"/>
                    </a:lnTo>
                    <a:lnTo>
                      <a:pt x="507" y="627"/>
                    </a:lnTo>
                    <a:lnTo>
                      <a:pt x="566" y="563"/>
                    </a:lnTo>
                    <a:lnTo>
                      <a:pt x="622" y="515"/>
                    </a:lnTo>
                    <a:lnTo>
                      <a:pt x="647" y="499"/>
                    </a:lnTo>
                    <a:lnTo>
                      <a:pt x="657" y="478"/>
                    </a:lnTo>
                    <a:lnTo>
                      <a:pt x="632" y="463"/>
                    </a:lnTo>
                    <a:lnTo>
                      <a:pt x="547" y="463"/>
                    </a:lnTo>
                    <a:lnTo>
                      <a:pt x="440" y="481"/>
                    </a:lnTo>
                    <a:lnTo>
                      <a:pt x="356" y="509"/>
                    </a:lnTo>
                    <a:lnTo>
                      <a:pt x="265" y="560"/>
                    </a:lnTo>
                    <a:lnTo>
                      <a:pt x="187" y="596"/>
                    </a:lnTo>
                    <a:lnTo>
                      <a:pt x="103" y="599"/>
                    </a:lnTo>
                    <a:lnTo>
                      <a:pt x="69" y="587"/>
                    </a:lnTo>
                    <a:lnTo>
                      <a:pt x="50" y="542"/>
                    </a:lnTo>
                    <a:lnTo>
                      <a:pt x="37" y="478"/>
                    </a:lnTo>
                    <a:lnTo>
                      <a:pt x="31" y="360"/>
                    </a:lnTo>
                    <a:lnTo>
                      <a:pt x="19" y="15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14" name="Group 37"/>
            <p:cNvGrpSpPr>
              <a:grpSpLocks/>
            </p:cNvGrpSpPr>
            <p:nvPr/>
          </p:nvGrpSpPr>
          <p:grpSpPr bwMode="auto">
            <a:xfrm>
              <a:off x="4864" y="3099"/>
              <a:ext cx="432" cy="877"/>
              <a:chOff x="4864" y="3099"/>
              <a:chExt cx="432" cy="877"/>
            </a:xfrm>
          </p:grpSpPr>
          <p:sp>
            <p:nvSpPr>
              <p:cNvPr id="307215" name="Freeform 38"/>
              <p:cNvSpPr>
                <a:spLocks/>
              </p:cNvSpPr>
              <p:nvPr/>
            </p:nvSpPr>
            <p:spPr bwMode="auto">
              <a:xfrm>
                <a:off x="4956" y="3588"/>
                <a:ext cx="340" cy="109"/>
              </a:xfrm>
              <a:custGeom>
                <a:avLst/>
                <a:gdLst>
                  <a:gd name="T0" fmla="*/ 340 w 340"/>
                  <a:gd name="T1" fmla="*/ 109 h 109"/>
                  <a:gd name="T2" fmla="*/ 165 w 340"/>
                  <a:gd name="T3" fmla="*/ 30 h 109"/>
                  <a:gd name="T4" fmla="*/ 48 w 340"/>
                  <a:gd name="T5" fmla="*/ 0 h 109"/>
                  <a:gd name="T6" fmla="*/ 10 w 340"/>
                  <a:gd name="T7" fmla="*/ 0 h 109"/>
                  <a:gd name="T8" fmla="*/ 0 w 340"/>
                  <a:gd name="T9" fmla="*/ 27 h 109"/>
                  <a:gd name="T10" fmla="*/ 22 w 340"/>
                  <a:gd name="T11" fmla="*/ 48 h 109"/>
                  <a:gd name="T12" fmla="*/ 70 w 340"/>
                  <a:gd name="T13" fmla="*/ 54 h 109"/>
                  <a:gd name="T14" fmla="*/ 184 w 340"/>
                  <a:gd name="T15" fmla="*/ 75 h 109"/>
                  <a:gd name="T16" fmla="*/ 340 w 340"/>
                  <a:gd name="T17" fmla="*/ 10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0"/>
                  <a:gd name="T28" fmla="*/ 0 h 109"/>
                  <a:gd name="T29" fmla="*/ 340 w 340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0" h="109">
                    <a:moveTo>
                      <a:pt x="340" y="109"/>
                    </a:moveTo>
                    <a:lnTo>
                      <a:pt x="165" y="30"/>
                    </a:lnTo>
                    <a:lnTo>
                      <a:pt x="48" y="0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22" y="48"/>
                    </a:lnTo>
                    <a:lnTo>
                      <a:pt x="70" y="54"/>
                    </a:lnTo>
                    <a:lnTo>
                      <a:pt x="184" y="75"/>
                    </a:lnTo>
                    <a:lnTo>
                      <a:pt x="340" y="10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6" name="Freeform 39"/>
              <p:cNvSpPr>
                <a:spLocks/>
              </p:cNvSpPr>
              <p:nvPr/>
            </p:nvSpPr>
            <p:spPr bwMode="auto">
              <a:xfrm>
                <a:off x="4864" y="3685"/>
                <a:ext cx="97" cy="291"/>
              </a:xfrm>
              <a:custGeom>
                <a:avLst/>
                <a:gdLst>
                  <a:gd name="T0" fmla="*/ 97 w 97"/>
                  <a:gd name="T1" fmla="*/ 291 h 291"/>
                  <a:gd name="T2" fmla="*/ 94 w 97"/>
                  <a:gd name="T3" fmla="*/ 148 h 291"/>
                  <a:gd name="T4" fmla="*/ 69 w 97"/>
                  <a:gd name="T5" fmla="*/ 39 h 291"/>
                  <a:gd name="T6" fmla="*/ 41 w 97"/>
                  <a:gd name="T7" fmla="*/ 0 h 291"/>
                  <a:gd name="T8" fmla="*/ 19 w 97"/>
                  <a:gd name="T9" fmla="*/ 0 h 291"/>
                  <a:gd name="T10" fmla="*/ 0 w 97"/>
                  <a:gd name="T11" fmla="*/ 12 h 291"/>
                  <a:gd name="T12" fmla="*/ 0 w 97"/>
                  <a:gd name="T13" fmla="*/ 54 h 291"/>
                  <a:gd name="T14" fmla="*/ 47 w 97"/>
                  <a:gd name="T15" fmla="*/ 184 h 291"/>
                  <a:gd name="T16" fmla="*/ 97 w 97"/>
                  <a:gd name="T17" fmla="*/ 291 h 2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7"/>
                  <a:gd name="T28" fmla="*/ 0 h 291"/>
                  <a:gd name="T29" fmla="*/ 97 w 97"/>
                  <a:gd name="T30" fmla="*/ 291 h 2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7" h="291">
                    <a:moveTo>
                      <a:pt x="97" y="291"/>
                    </a:moveTo>
                    <a:lnTo>
                      <a:pt x="94" y="148"/>
                    </a:lnTo>
                    <a:lnTo>
                      <a:pt x="69" y="39"/>
                    </a:lnTo>
                    <a:lnTo>
                      <a:pt x="41" y="0"/>
                    </a:lnTo>
                    <a:lnTo>
                      <a:pt x="19" y="0"/>
                    </a:lnTo>
                    <a:lnTo>
                      <a:pt x="0" y="12"/>
                    </a:lnTo>
                    <a:lnTo>
                      <a:pt x="0" y="54"/>
                    </a:lnTo>
                    <a:lnTo>
                      <a:pt x="47" y="184"/>
                    </a:lnTo>
                    <a:lnTo>
                      <a:pt x="97" y="29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7" name="Freeform 40"/>
              <p:cNvSpPr>
                <a:spLocks/>
              </p:cNvSpPr>
              <p:nvPr/>
            </p:nvSpPr>
            <p:spPr bwMode="auto">
              <a:xfrm>
                <a:off x="5004" y="3099"/>
                <a:ext cx="214" cy="111"/>
              </a:xfrm>
              <a:custGeom>
                <a:avLst/>
                <a:gdLst>
                  <a:gd name="T0" fmla="*/ 0 w 214"/>
                  <a:gd name="T1" fmla="*/ 72 h 111"/>
                  <a:gd name="T2" fmla="*/ 42 w 214"/>
                  <a:gd name="T3" fmla="*/ 30 h 111"/>
                  <a:gd name="T4" fmla="*/ 100 w 214"/>
                  <a:gd name="T5" fmla="*/ 3 h 111"/>
                  <a:gd name="T6" fmla="*/ 166 w 214"/>
                  <a:gd name="T7" fmla="*/ 0 h 111"/>
                  <a:gd name="T8" fmla="*/ 214 w 214"/>
                  <a:gd name="T9" fmla="*/ 9 h 111"/>
                  <a:gd name="T10" fmla="*/ 138 w 214"/>
                  <a:gd name="T11" fmla="*/ 18 h 111"/>
                  <a:gd name="T12" fmla="*/ 109 w 214"/>
                  <a:gd name="T13" fmla="*/ 36 h 111"/>
                  <a:gd name="T14" fmla="*/ 81 w 214"/>
                  <a:gd name="T15" fmla="*/ 63 h 111"/>
                  <a:gd name="T16" fmla="*/ 68 w 214"/>
                  <a:gd name="T17" fmla="*/ 93 h 111"/>
                  <a:gd name="T18" fmla="*/ 42 w 214"/>
                  <a:gd name="T19" fmla="*/ 111 h 111"/>
                  <a:gd name="T20" fmla="*/ 10 w 214"/>
                  <a:gd name="T21" fmla="*/ 108 h 111"/>
                  <a:gd name="T22" fmla="*/ 0 w 214"/>
                  <a:gd name="T23" fmla="*/ 72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"/>
                  <a:gd name="T37" fmla="*/ 0 h 111"/>
                  <a:gd name="T38" fmla="*/ 214 w 214"/>
                  <a:gd name="T39" fmla="*/ 111 h 1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" h="111">
                    <a:moveTo>
                      <a:pt x="0" y="72"/>
                    </a:moveTo>
                    <a:lnTo>
                      <a:pt x="42" y="30"/>
                    </a:lnTo>
                    <a:lnTo>
                      <a:pt x="100" y="3"/>
                    </a:lnTo>
                    <a:lnTo>
                      <a:pt x="166" y="0"/>
                    </a:lnTo>
                    <a:lnTo>
                      <a:pt x="214" y="9"/>
                    </a:lnTo>
                    <a:lnTo>
                      <a:pt x="138" y="18"/>
                    </a:lnTo>
                    <a:lnTo>
                      <a:pt x="109" y="36"/>
                    </a:lnTo>
                    <a:lnTo>
                      <a:pt x="81" y="63"/>
                    </a:lnTo>
                    <a:lnTo>
                      <a:pt x="68" y="93"/>
                    </a:lnTo>
                    <a:lnTo>
                      <a:pt x="42" y="111"/>
                    </a:lnTo>
                    <a:lnTo>
                      <a:pt x="10" y="108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92585" name="Rectangle 41"/>
          <p:cNvSpPr>
            <a:spLocks noChangeArrowheads="1"/>
          </p:cNvSpPr>
          <p:nvPr/>
        </p:nvSpPr>
        <p:spPr bwMode="auto">
          <a:xfrm>
            <a:off x="5570538" y="3429000"/>
            <a:ext cx="24304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In every path </a:t>
            </a:r>
            <a:br>
              <a:rPr lang="en-US" altLang="en-US" i="0"/>
            </a:br>
            <a:r>
              <a:rPr lang="en-US" altLang="en-US" i="0"/>
              <a:t>through code</a:t>
            </a:r>
          </a:p>
        </p:txBody>
      </p:sp>
      <p:grpSp>
        <p:nvGrpSpPr>
          <p:cNvPr id="8" name="Group 42"/>
          <p:cNvGrpSpPr>
            <a:grpSpLocks/>
          </p:cNvGrpSpPr>
          <p:nvPr/>
        </p:nvGrpSpPr>
        <p:grpSpPr bwMode="auto">
          <a:xfrm>
            <a:off x="2209800" y="3321050"/>
            <a:ext cx="2057400" cy="793750"/>
            <a:chOff x="1392" y="2092"/>
            <a:chExt cx="1296" cy="500"/>
          </a:xfrm>
        </p:grpSpPr>
        <p:sp>
          <p:nvSpPr>
            <p:cNvPr id="307211" name="Text Box 43"/>
            <p:cNvSpPr txBox="1">
              <a:spLocks noChangeArrowheads="1"/>
            </p:cNvSpPr>
            <p:nvPr/>
          </p:nvSpPr>
          <p:spPr bwMode="auto">
            <a:xfrm>
              <a:off x="1783" y="2265"/>
              <a:ext cx="90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the root?</a:t>
              </a:r>
            </a:p>
          </p:txBody>
        </p:sp>
        <p:sp>
          <p:nvSpPr>
            <p:cNvPr id="307212" name="Oval 44"/>
            <p:cNvSpPr>
              <a:spLocks noChangeArrowheads="1"/>
            </p:cNvSpPr>
            <p:nvPr/>
          </p:nvSpPr>
          <p:spPr bwMode="auto">
            <a:xfrm>
              <a:off x="1392" y="2092"/>
              <a:ext cx="912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92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92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2567" grpId="0" animBg="1"/>
      <p:bldP spid="492567" grpId="1" animBg="1"/>
      <p:bldP spid="492585" grpId="0"/>
    </p:bld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226" name="Picture 45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227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493572" name="Rectangle 4"/>
          <p:cNvSpPr>
            <a:spLocks noChangeArrowheads="1"/>
          </p:cNvSpPr>
          <p:nvPr/>
        </p:nvSpPr>
        <p:spPr bwMode="auto">
          <a:xfrm>
            <a:off x="5110163" y="838200"/>
            <a:ext cx="32559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Sub-instances</a:t>
            </a:r>
            <a:br>
              <a:rPr lang="en-US" altLang="en-US" i="0"/>
            </a:br>
            <a:r>
              <a:rPr lang="en-US" altLang="en-US" i="0"/>
              <a:t>need to be smaller.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6019800" y="1981200"/>
            <a:ext cx="1143000" cy="1219200"/>
            <a:chOff x="2641" y="1488"/>
            <a:chExt cx="2655" cy="2488"/>
          </a:xfrm>
        </p:grpSpPr>
        <p:grpSp>
          <p:nvGrpSpPr>
            <p:cNvPr id="308254" name="Group 7"/>
            <p:cNvGrpSpPr>
              <a:grpSpLocks/>
            </p:cNvGrpSpPr>
            <p:nvPr/>
          </p:nvGrpSpPr>
          <p:grpSpPr bwMode="auto">
            <a:xfrm>
              <a:off x="2641" y="1488"/>
              <a:ext cx="2496" cy="2436"/>
              <a:chOff x="2641" y="1488"/>
              <a:chExt cx="2496" cy="2436"/>
            </a:xfrm>
          </p:grpSpPr>
          <p:sp>
            <p:nvSpPr>
              <p:cNvPr id="308259" name="Freeform 8"/>
              <p:cNvSpPr>
                <a:spLocks/>
              </p:cNvSpPr>
              <p:nvPr/>
            </p:nvSpPr>
            <p:spPr bwMode="auto">
              <a:xfrm>
                <a:off x="3465" y="1900"/>
                <a:ext cx="434" cy="514"/>
              </a:xfrm>
              <a:custGeom>
                <a:avLst/>
                <a:gdLst>
                  <a:gd name="T0" fmla="*/ 132 w 434"/>
                  <a:gd name="T1" fmla="*/ 186 h 514"/>
                  <a:gd name="T2" fmla="*/ 157 w 434"/>
                  <a:gd name="T3" fmla="*/ 114 h 514"/>
                  <a:gd name="T4" fmla="*/ 189 w 434"/>
                  <a:gd name="T5" fmla="*/ 42 h 514"/>
                  <a:gd name="T6" fmla="*/ 236 w 434"/>
                  <a:gd name="T7" fmla="*/ 6 h 514"/>
                  <a:gd name="T8" fmla="*/ 302 w 434"/>
                  <a:gd name="T9" fmla="*/ 0 h 514"/>
                  <a:gd name="T10" fmla="*/ 355 w 434"/>
                  <a:gd name="T11" fmla="*/ 24 h 514"/>
                  <a:gd name="T12" fmla="*/ 393 w 434"/>
                  <a:gd name="T13" fmla="*/ 63 h 514"/>
                  <a:gd name="T14" fmla="*/ 421 w 434"/>
                  <a:gd name="T15" fmla="*/ 135 h 514"/>
                  <a:gd name="T16" fmla="*/ 434 w 434"/>
                  <a:gd name="T17" fmla="*/ 222 h 514"/>
                  <a:gd name="T18" fmla="*/ 434 w 434"/>
                  <a:gd name="T19" fmla="*/ 312 h 514"/>
                  <a:gd name="T20" fmla="*/ 412 w 434"/>
                  <a:gd name="T21" fmla="*/ 411 h 514"/>
                  <a:gd name="T22" fmla="*/ 355 w 434"/>
                  <a:gd name="T23" fmla="*/ 474 h 514"/>
                  <a:gd name="T24" fmla="*/ 299 w 434"/>
                  <a:gd name="T25" fmla="*/ 514 h 514"/>
                  <a:gd name="T26" fmla="*/ 245 w 434"/>
                  <a:gd name="T27" fmla="*/ 510 h 514"/>
                  <a:gd name="T28" fmla="*/ 198 w 434"/>
                  <a:gd name="T29" fmla="*/ 468 h 514"/>
                  <a:gd name="T30" fmla="*/ 157 w 434"/>
                  <a:gd name="T31" fmla="*/ 396 h 514"/>
                  <a:gd name="T32" fmla="*/ 129 w 434"/>
                  <a:gd name="T33" fmla="*/ 333 h 514"/>
                  <a:gd name="T34" fmla="*/ 129 w 434"/>
                  <a:gd name="T35" fmla="*/ 252 h 514"/>
                  <a:gd name="T36" fmla="*/ 0 w 434"/>
                  <a:gd name="T37" fmla="*/ 234 h 514"/>
                  <a:gd name="T38" fmla="*/ 16 w 434"/>
                  <a:gd name="T39" fmla="*/ 189 h 514"/>
                  <a:gd name="T40" fmla="*/ 132 w 434"/>
                  <a:gd name="T41" fmla="*/ 186 h 5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34"/>
                  <a:gd name="T64" fmla="*/ 0 h 514"/>
                  <a:gd name="T65" fmla="*/ 434 w 434"/>
                  <a:gd name="T66" fmla="*/ 514 h 5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34" h="514">
                    <a:moveTo>
                      <a:pt x="132" y="186"/>
                    </a:moveTo>
                    <a:lnTo>
                      <a:pt x="157" y="114"/>
                    </a:lnTo>
                    <a:lnTo>
                      <a:pt x="189" y="42"/>
                    </a:lnTo>
                    <a:lnTo>
                      <a:pt x="236" y="6"/>
                    </a:lnTo>
                    <a:lnTo>
                      <a:pt x="302" y="0"/>
                    </a:lnTo>
                    <a:lnTo>
                      <a:pt x="355" y="24"/>
                    </a:lnTo>
                    <a:lnTo>
                      <a:pt x="393" y="63"/>
                    </a:lnTo>
                    <a:lnTo>
                      <a:pt x="421" y="135"/>
                    </a:lnTo>
                    <a:lnTo>
                      <a:pt x="434" y="222"/>
                    </a:lnTo>
                    <a:lnTo>
                      <a:pt x="434" y="312"/>
                    </a:lnTo>
                    <a:lnTo>
                      <a:pt x="412" y="411"/>
                    </a:lnTo>
                    <a:lnTo>
                      <a:pt x="355" y="474"/>
                    </a:lnTo>
                    <a:lnTo>
                      <a:pt x="299" y="514"/>
                    </a:lnTo>
                    <a:lnTo>
                      <a:pt x="245" y="510"/>
                    </a:lnTo>
                    <a:lnTo>
                      <a:pt x="198" y="468"/>
                    </a:lnTo>
                    <a:lnTo>
                      <a:pt x="157" y="396"/>
                    </a:lnTo>
                    <a:lnTo>
                      <a:pt x="129" y="333"/>
                    </a:lnTo>
                    <a:lnTo>
                      <a:pt x="129" y="252"/>
                    </a:lnTo>
                    <a:lnTo>
                      <a:pt x="0" y="234"/>
                    </a:lnTo>
                    <a:lnTo>
                      <a:pt x="16" y="189"/>
                    </a:lnTo>
                    <a:lnTo>
                      <a:pt x="132" y="18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0" name="Freeform 9"/>
              <p:cNvSpPr>
                <a:spLocks/>
              </p:cNvSpPr>
              <p:nvPr/>
            </p:nvSpPr>
            <p:spPr bwMode="auto">
              <a:xfrm>
                <a:off x="3752" y="1488"/>
                <a:ext cx="566" cy="1154"/>
              </a:xfrm>
              <a:custGeom>
                <a:avLst/>
                <a:gdLst>
                  <a:gd name="T0" fmla="*/ 13 w 566"/>
                  <a:gd name="T1" fmla="*/ 1145 h 1154"/>
                  <a:gd name="T2" fmla="*/ 0 w 566"/>
                  <a:gd name="T3" fmla="*/ 1088 h 1154"/>
                  <a:gd name="T4" fmla="*/ 31 w 566"/>
                  <a:gd name="T5" fmla="*/ 1042 h 1154"/>
                  <a:gd name="T6" fmla="*/ 134 w 566"/>
                  <a:gd name="T7" fmla="*/ 988 h 1154"/>
                  <a:gd name="T8" fmla="*/ 226 w 566"/>
                  <a:gd name="T9" fmla="*/ 927 h 1154"/>
                  <a:gd name="T10" fmla="*/ 313 w 566"/>
                  <a:gd name="T11" fmla="*/ 827 h 1154"/>
                  <a:gd name="T12" fmla="*/ 432 w 566"/>
                  <a:gd name="T13" fmla="*/ 689 h 1154"/>
                  <a:gd name="T14" fmla="*/ 463 w 566"/>
                  <a:gd name="T15" fmla="*/ 634 h 1154"/>
                  <a:gd name="T16" fmla="*/ 479 w 566"/>
                  <a:gd name="T17" fmla="*/ 580 h 1154"/>
                  <a:gd name="T18" fmla="*/ 472 w 566"/>
                  <a:gd name="T19" fmla="*/ 526 h 1154"/>
                  <a:gd name="T20" fmla="*/ 444 w 566"/>
                  <a:gd name="T21" fmla="*/ 426 h 1154"/>
                  <a:gd name="T22" fmla="*/ 376 w 566"/>
                  <a:gd name="T23" fmla="*/ 299 h 1154"/>
                  <a:gd name="T24" fmla="*/ 301 w 566"/>
                  <a:gd name="T25" fmla="*/ 229 h 1154"/>
                  <a:gd name="T26" fmla="*/ 235 w 566"/>
                  <a:gd name="T27" fmla="*/ 190 h 1154"/>
                  <a:gd name="T28" fmla="*/ 181 w 566"/>
                  <a:gd name="T29" fmla="*/ 184 h 1154"/>
                  <a:gd name="T30" fmla="*/ 153 w 566"/>
                  <a:gd name="T31" fmla="*/ 190 h 1154"/>
                  <a:gd name="T32" fmla="*/ 150 w 566"/>
                  <a:gd name="T33" fmla="*/ 163 h 1154"/>
                  <a:gd name="T34" fmla="*/ 215 w 566"/>
                  <a:gd name="T35" fmla="*/ 154 h 1154"/>
                  <a:gd name="T36" fmla="*/ 291 w 566"/>
                  <a:gd name="T37" fmla="*/ 154 h 1154"/>
                  <a:gd name="T38" fmla="*/ 238 w 566"/>
                  <a:gd name="T39" fmla="*/ 93 h 1154"/>
                  <a:gd name="T40" fmla="*/ 206 w 566"/>
                  <a:gd name="T41" fmla="*/ 45 h 1154"/>
                  <a:gd name="T42" fmla="*/ 229 w 566"/>
                  <a:gd name="T43" fmla="*/ 27 h 1154"/>
                  <a:gd name="T44" fmla="*/ 313 w 566"/>
                  <a:gd name="T45" fmla="*/ 109 h 1154"/>
                  <a:gd name="T46" fmla="*/ 329 w 566"/>
                  <a:gd name="T47" fmla="*/ 121 h 1154"/>
                  <a:gd name="T48" fmla="*/ 313 w 566"/>
                  <a:gd name="T49" fmla="*/ 57 h 1154"/>
                  <a:gd name="T50" fmla="*/ 301 w 566"/>
                  <a:gd name="T51" fmla="*/ 9 h 1154"/>
                  <a:gd name="T52" fmla="*/ 313 w 566"/>
                  <a:gd name="T53" fmla="*/ 0 h 1154"/>
                  <a:gd name="T54" fmla="*/ 341 w 566"/>
                  <a:gd name="T55" fmla="*/ 9 h 1154"/>
                  <a:gd name="T56" fmla="*/ 366 w 566"/>
                  <a:gd name="T57" fmla="*/ 121 h 1154"/>
                  <a:gd name="T58" fmla="*/ 379 w 566"/>
                  <a:gd name="T59" fmla="*/ 118 h 1154"/>
                  <a:gd name="T60" fmla="*/ 379 w 566"/>
                  <a:gd name="T61" fmla="*/ 30 h 1154"/>
                  <a:gd name="T62" fmla="*/ 404 w 566"/>
                  <a:gd name="T63" fmla="*/ 21 h 1154"/>
                  <a:gd name="T64" fmla="*/ 422 w 566"/>
                  <a:gd name="T65" fmla="*/ 36 h 1154"/>
                  <a:gd name="T66" fmla="*/ 413 w 566"/>
                  <a:gd name="T67" fmla="*/ 154 h 1154"/>
                  <a:gd name="T68" fmla="*/ 407 w 566"/>
                  <a:gd name="T69" fmla="*/ 202 h 1154"/>
                  <a:gd name="T70" fmla="*/ 422 w 566"/>
                  <a:gd name="T71" fmla="*/ 299 h 1154"/>
                  <a:gd name="T72" fmla="*/ 472 w 566"/>
                  <a:gd name="T73" fmla="*/ 402 h 1154"/>
                  <a:gd name="T74" fmla="*/ 525 w 566"/>
                  <a:gd name="T75" fmla="*/ 520 h 1154"/>
                  <a:gd name="T76" fmla="*/ 566 w 566"/>
                  <a:gd name="T77" fmla="*/ 607 h 1154"/>
                  <a:gd name="T78" fmla="*/ 563 w 566"/>
                  <a:gd name="T79" fmla="*/ 652 h 1154"/>
                  <a:gd name="T80" fmla="*/ 488 w 566"/>
                  <a:gd name="T81" fmla="*/ 734 h 1154"/>
                  <a:gd name="T82" fmla="*/ 385 w 566"/>
                  <a:gd name="T83" fmla="*/ 836 h 1154"/>
                  <a:gd name="T84" fmla="*/ 301 w 566"/>
                  <a:gd name="T85" fmla="*/ 937 h 1154"/>
                  <a:gd name="T86" fmla="*/ 197 w 566"/>
                  <a:gd name="T87" fmla="*/ 1070 h 1154"/>
                  <a:gd name="T88" fmla="*/ 112 w 566"/>
                  <a:gd name="T89" fmla="*/ 1136 h 1154"/>
                  <a:gd name="T90" fmla="*/ 47 w 566"/>
                  <a:gd name="T91" fmla="*/ 1154 h 1154"/>
                  <a:gd name="T92" fmla="*/ 13 w 566"/>
                  <a:gd name="T93" fmla="*/ 1145 h 11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66"/>
                  <a:gd name="T142" fmla="*/ 0 h 1154"/>
                  <a:gd name="T143" fmla="*/ 566 w 566"/>
                  <a:gd name="T144" fmla="*/ 1154 h 115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66" h="1154">
                    <a:moveTo>
                      <a:pt x="13" y="1145"/>
                    </a:moveTo>
                    <a:lnTo>
                      <a:pt x="0" y="1088"/>
                    </a:lnTo>
                    <a:lnTo>
                      <a:pt x="31" y="1042"/>
                    </a:lnTo>
                    <a:lnTo>
                      <a:pt x="134" y="988"/>
                    </a:lnTo>
                    <a:lnTo>
                      <a:pt x="226" y="927"/>
                    </a:lnTo>
                    <a:lnTo>
                      <a:pt x="313" y="827"/>
                    </a:lnTo>
                    <a:lnTo>
                      <a:pt x="432" y="689"/>
                    </a:lnTo>
                    <a:lnTo>
                      <a:pt x="463" y="634"/>
                    </a:lnTo>
                    <a:lnTo>
                      <a:pt x="479" y="580"/>
                    </a:lnTo>
                    <a:lnTo>
                      <a:pt x="472" y="526"/>
                    </a:lnTo>
                    <a:lnTo>
                      <a:pt x="444" y="426"/>
                    </a:lnTo>
                    <a:lnTo>
                      <a:pt x="376" y="299"/>
                    </a:lnTo>
                    <a:lnTo>
                      <a:pt x="301" y="229"/>
                    </a:lnTo>
                    <a:lnTo>
                      <a:pt x="235" y="190"/>
                    </a:lnTo>
                    <a:lnTo>
                      <a:pt x="181" y="184"/>
                    </a:lnTo>
                    <a:lnTo>
                      <a:pt x="153" y="190"/>
                    </a:lnTo>
                    <a:lnTo>
                      <a:pt x="150" y="163"/>
                    </a:lnTo>
                    <a:lnTo>
                      <a:pt x="215" y="154"/>
                    </a:lnTo>
                    <a:lnTo>
                      <a:pt x="291" y="154"/>
                    </a:lnTo>
                    <a:lnTo>
                      <a:pt x="238" y="93"/>
                    </a:lnTo>
                    <a:lnTo>
                      <a:pt x="206" y="45"/>
                    </a:lnTo>
                    <a:lnTo>
                      <a:pt x="229" y="27"/>
                    </a:lnTo>
                    <a:lnTo>
                      <a:pt x="313" y="109"/>
                    </a:lnTo>
                    <a:lnTo>
                      <a:pt x="329" y="121"/>
                    </a:lnTo>
                    <a:lnTo>
                      <a:pt x="313" y="57"/>
                    </a:lnTo>
                    <a:lnTo>
                      <a:pt x="301" y="9"/>
                    </a:lnTo>
                    <a:lnTo>
                      <a:pt x="313" y="0"/>
                    </a:lnTo>
                    <a:lnTo>
                      <a:pt x="341" y="9"/>
                    </a:lnTo>
                    <a:lnTo>
                      <a:pt x="366" y="121"/>
                    </a:lnTo>
                    <a:lnTo>
                      <a:pt x="379" y="118"/>
                    </a:lnTo>
                    <a:lnTo>
                      <a:pt x="379" y="30"/>
                    </a:lnTo>
                    <a:lnTo>
                      <a:pt x="404" y="21"/>
                    </a:lnTo>
                    <a:lnTo>
                      <a:pt x="422" y="36"/>
                    </a:lnTo>
                    <a:lnTo>
                      <a:pt x="413" y="154"/>
                    </a:lnTo>
                    <a:lnTo>
                      <a:pt x="407" y="202"/>
                    </a:lnTo>
                    <a:lnTo>
                      <a:pt x="422" y="299"/>
                    </a:lnTo>
                    <a:lnTo>
                      <a:pt x="472" y="402"/>
                    </a:lnTo>
                    <a:lnTo>
                      <a:pt x="525" y="520"/>
                    </a:lnTo>
                    <a:lnTo>
                      <a:pt x="566" y="607"/>
                    </a:lnTo>
                    <a:lnTo>
                      <a:pt x="563" y="652"/>
                    </a:lnTo>
                    <a:lnTo>
                      <a:pt x="488" y="734"/>
                    </a:lnTo>
                    <a:lnTo>
                      <a:pt x="385" y="836"/>
                    </a:lnTo>
                    <a:lnTo>
                      <a:pt x="301" y="937"/>
                    </a:lnTo>
                    <a:lnTo>
                      <a:pt x="197" y="1070"/>
                    </a:lnTo>
                    <a:lnTo>
                      <a:pt x="112" y="1136"/>
                    </a:lnTo>
                    <a:lnTo>
                      <a:pt x="47" y="1154"/>
                    </a:lnTo>
                    <a:lnTo>
                      <a:pt x="13" y="114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1" name="Freeform 10"/>
              <p:cNvSpPr>
                <a:spLocks/>
              </p:cNvSpPr>
              <p:nvPr/>
            </p:nvSpPr>
            <p:spPr bwMode="auto">
              <a:xfrm>
                <a:off x="2641" y="2564"/>
                <a:ext cx="1037" cy="581"/>
              </a:xfrm>
              <a:custGeom>
                <a:avLst/>
                <a:gdLst>
                  <a:gd name="T0" fmla="*/ 210 w 1037"/>
                  <a:gd name="T1" fmla="*/ 468 h 581"/>
                  <a:gd name="T2" fmla="*/ 361 w 1037"/>
                  <a:gd name="T3" fmla="*/ 462 h 581"/>
                  <a:gd name="T4" fmla="*/ 498 w 1037"/>
                  <a:gd name="T5" fmla="*/ 444 h 581"/>
                  <a:gd name="T6" fmla="*/ 583 w 1037"/>
                  <a:gd name="T7" fmla="*/ 423 h 581"/>
                  <a:gd name="T8" fmla="*/ 705 w 1037"/>
                  <a:gd name="T9" fmla="*/ 354 h 581"/>
                  <a:gd name="T10" fmla="*/ 792 w 1037"/>
                  <a:gd name="T11" fmla="*/ 288 h 581"/>
                  <a:gd name="T12" fmla="*/ 906 w 1037"/>
                  <a:gd name="T13" fmla="*/ 207 h 581"/>
                  <a:gd name="T14" fmla="*/ 959 w 1037"/>
                  <a:gd name="T15" fmla="*/ 156 h 581"/>
                  <a:gd name="T16" fmla="*/ 1000 w 1037"/>
                  <a:gd name="T17" fmla="*/ 120 h 581"/>
                  <a:gd name="T18" fmla="*/ 1037 w 1037"/>
                  <a:gd name="T19" fmla="*/ 81 h 581"/>
                  <a:gd name="T20" fmla="*/ 1037 w 1037"/>
                  <a:gd name="T21" fmla="*/ 39 h 581"/>
                  <a:gd name="T22" fmla="*/ 996 w 1037"/>
                  <a:gd name="T23" fmla="*/ 0 h 581"/>
                  <a:gd name="T24" fmla="*/ 971 w 1037"/>
                  <a:gd name="T25" fmla="*/ 9 h 581"/>
                  <a:gd name="T26" fmla="*/ 903 w 1037"/>
                  <a:gd name="T27" fmla="*/ 90 h 581"/>
                  <a:gd name="T28" fmla="*/ 828 w 1037"/>
                  <a:gd name="T29" fmla="*/ 183 h 581"/>
                  <a:gd name="T30" fmla="*/ 752 w 1037"/>
                  <a:gd name="T31" fmla="*/ 270 h 581"/>
                  <a:gd name="T32" fmla="*/ 642 w 1037"/>
                  <a:gd name="T33" fmla="*/ 342 h 581"/>
                  <a:gd name="T34" fmla="*/ 548 w 1037"/>
                  <a:gd name="T35" fmla="*/ 390 h 581"/>
                  <a:gd name="T36" fmla="*/ 445 w 1037"/>
                  <a:gd name="T37" fmla="*/ 414 h 581"/>
                  <a:gd name="T38" fmla="*/ 301 w 1037"/>
                  <a:gd name="T39" fmla="*/ 417 h 581"/>
                  <a:gd name="T40" fmla="*/ 216 w 1037"/>
                  <a:gd name="T41" fmla="*/ 417 h 581"/>
                  <a:gd name="T42" fmla="*/ 144 w 1037"/>
                  <a:gd name="T43" fmla="*/ 363 h 581"/>
                  <a:gd name="T44" fmla="*/ 125 w 1037"/>
                  <a:gd name="T45" fmla="*/ 327 h 581"/>
                  <a:gd name="T46" fmla="*/ 94 w 1037"/>
                  <a:gd name="T47" fmla="*/ 327 h 581"/>
                  <a:gd name="T48" fmla="*/ 116 w 1037"/>
                  <a:gd name="T49" fmla="*/ 372 h 581"/>
                  <a:gd name="T50" fmla="*/ 150 w 1037"/>
                  <a:gd name="T51" fmla="*/ 414 h 581"/>
                  <a:gd name="T52" fmla="*/ 66 w 1037"/>
                  <a:gd name="T53" fmla="*/ 396 h 581"/>
                  <a:gd name="T54" fmla="*/ 3 w 1037"/>
                  <a:gd name="T55" fmla="*/ 387 h 581"/>
                  <a:gd name="T56" fmla="*/ 3 w 1037"/>
                  <a:gd name="T57" fmla="*/ 405 h 581"/>
                  <a:gd name="T58" fmla="*/ 59 w 1037"/>
                  <a:gd name="T59" fmla="*/ 417 h 581"/>
                  <a:gd name="T60" fmla="*/ 97 w 1037"/>
                  <a:gd name="T61" fmla="*/ 441 h 581"/>
                  <a:gd name="T62" fmla="*/ 131 w 1037"/>
                  <a:gd name="T63" fmla="*/ 444 h 581"/>
                  <a:gd name="T64" fmla="*/ 78 w 1037"/>
                  <a:gd name="T65" fmla="*/ 462 h 581"/>
                  <a:gd name="T66" fmla="*/ 0 w 1037"/>
                  <a:gd name="T67" fmla="*/ 481 h 581"/>
                  <a:gd name="T68" fmla="*/ 3 w 1037"/>
                  <a:gd name="T69" fmla="*/ 499 h 581"/>
                  <a:gd name="T70" fmla="*/ 28 w 1037"/>
                  <a:gd name="T71" fmla="*/ 505 h 581"/>
                  <a:gd name="T72" fmla="*/ 103 w 1037"/>
                  <a:gd name="T73" fmla="*/ 481 h 581"/>
                  <a:gd name="T74" fmla="*/ 150 w 1037"/>
                  <a:gd name="T75" fmla="*/ 477 h 581"/>
                  <a:gd name="T76" fmla="*/ 122 w 1037"/>
                  <a:gd name="T77" fmla="*/ 505 h 581"/>
                  <a:gd name="T78" fmla="*/ 78 w 1037"/>
                  <a:gd name="T79" fmla="*/ 550 h 581"/>
                  <a:gd name="T80" fmla="*/ 59 w 1037"/>
                  <a:gd name="T81" fmla="*/ 562 h 581"/>
                  <a:gd name="T82" fmla="*/ 75 w 1037"/>
                  <a:gd name="T83" fmla="*/ 581 h 581"/>
                  <a:gd name="T84" fmla="*/ 113 w 1037"/>
                  <a:gd name="T85" fmla="*/ 559 h 581"/>
                  <a:gd name="T86" fmla="*/ 163 w 1037"/>
                  <a:gd name="T87" fmla="*/ 514 h 581"/>
                  <a:gd name="T88" fmla="*/ 210 w 1037"/>
                  <a:gd name="T89" fmla="*/ 468 h 58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37"/>
                  <a:gd name="T136" fmla="*/ 0 h 581"/>
                  <a:gd name="T137" fmla="*/ 1037 w 1037"/>
                  <a:gd name="T138" fmla="*/ 581 h 58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37" h="581">
                    <a:moveTo>
                      <a:pt x="210" y="468"/>
                    </a:moveTo>
                    <a:lnTo>
                      <a:pt x="361" y="462"/>
                    </a:lnTo>
                    <a:lnTo>
                      <a:pt x="498" y="444"/>
                    </a:lnTo>
                    <a:lnTo>
                      <a:pt x="583" y="423"/>
                    </a:lnTo>
                    <a:lnTo>
                      <a:pt x="705" y="354"/>
                    </a:lnTo>
                    <a:lnTo>
                      <a:pt x="792" y="288"/>
                    </a:lnTo>
                    <a:lnTo>
                      <a:pt x="906" y="207"/>
                    </a:lnTo>
                    <a:lnTo>
                      <a:pt x="959" y="156"/>
                    </a:lnTo>
                    <a:lnTo>
                      <a:pt x="1000" y="120"/>
                    </a:lnTo>
                    <a:lnTo>
                      <a:pt x="1037" y="81"/>
                    </a:lnTo>
                    <a:lnTo>
                      <a:pt x="1037" y="39"/>
                    </a:lnTo>
                    <a:lnTo>
                      <a:pt x="996" y="0"/>
                    </a:lnTo>
                    <a:lnTo>
                      <a:pt x="971" y="9"/>
                    </a:lnTo>
                    <a:lnTo>
                      <a:pt x="903" y="90"/>
                    </a:lnTo>
                    <a:lnTo>
                      <a:pt x="828" y="183"/>
                    </a:lnTo>
                    <a:lnTo>
                      <a:pt x="752" y="270"/>
                    </a:lnTo>
                    <a:lnTo>
                      <a:pt x="642" y="342"/>
                    </a:lnTo>
                    <a:lnTo>
                      <a:pt x="548" y="390"/>
                    </a:lnTo>
                    <a:lnTo>
                      <a:pt x="445" y="414"/>
                    </a:lnTo>
                    <a:lnTo>
                      <a:pt x="301" y="417"/>
                    </a:lnTo>
                    <a:lnTo>
                      <a:pt x="216" y="417"/>
                    </a:lnTo>
                    <a:lnTo>
                      <a:pt x="144" y="363"/>
                    </a:lnTo>
                    <a:lnTo>
                      <a:pt x="125" y="327"/>
                    </a:lnTo>
                    <a:lnTo>
                      <a:pt x="94" y="327"/>
                    </a:lnTo>
                    <a:lnTo>
                      <a:pt x="116" y="372"/>
                    </a:lnTo>
                    <a:lnTo>
                      <a:pt x="150" y="414"/>
                    </a:lnTo>
                    <a:lnTo>
                      <a:pt x="66" y="396"/>
                    </a:lnTo>
                    <a:lnTo>
                      <a:pt x="3" y="387"/>
                    </a:lnTo>
                    <a:lnTo>
                      <a:pt x="3" y="405"/>
                    </a:lnTo>
                    <a:lnTo>
                      <a:pt x="59" y="417"/>
                    </a:lnTo>
                    <a:lnTo>
                      <a:pt x="97" y="441"/>
                    </a:lnTo>
                    <a:lnTo>
                      <a:pt x="131" y="444"/>
                    </a:lnTo>
                    <a:lnTo>
                      <a:pt x="78" y="462"/>
                    </a:lnTo>
                    <a:lnTo>
                      <a:pt x="0" y="481"/>
                    </a:lnTo>
                    <a:lnTo>
                      <a:pt x="3" y="499"/>
                    </a:lnTo>
                    <a:lnTo>
                      <a:pt x="28" y="505"/>
                    </a:lnTo>
                    <a:lnTo>
                      <a:pt x="103" y="481"/>
                    </a:lnTo>
                    <a:lnTo>
                      <a:pt x="150" y="477"/>
                    </a:lnTo>
                    <a:lnTo>
                      <a:pt x="122" y="505"/>
                    </a:lnTo>
                    <a:lnTo>
                      <a:pt x="78" y="550"/>
                    </a:lnTo>
                    <a:lnTo>
                      <a:pt x="59" y="562"/>
                    </a:lnTo>
                    <a:lnTo>
                      <a:pt x="75" y="581"/>
                    </a:lnTo>
                    <a:lnTo>
                      <a:pt x="113" y="559"/>
                    </a:lnTo>
                    <a:lnTo>
                      <a:pt x="163" y="514"/>
                    </a:lnTo>
                    <a:lnTo>
                      <a:pt x="210" y="46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2" name="Freeform 11"/>
              <p:cNvSpPr>
                <a:spLocks/>
              </p:cNvSpPr>
              <p:nvPr/>
            </p:nvSpPr>
            <p:spPr bwMode="auto">
              <a:xfrm>
                <a:off x="3596" y="2504"/>
                <a:ext cx="608" cy="800"/>
              </a:xfrm>
              <a:custGeom>
                <a:avLst/>
                <a:gdLst>
                  <a:gd name="T0" fmla="*/ 38 w 608"/>
                  <a:gd name="T1" fmla="*/ 90 h 800"/>
                  <a:gd name="T2" fmla="*/ 63 w 608"/>
                  <a:gd name="T3" fmla="*/ 27 h 800"/>
                  <a:gd name="T4" fmla="*/ 104 w 608"/>
                  <a:gd name="T5" fmla="*/ 0 h 800"/>
                  <a:gd name="T6" fmla="*/ 141 w 608"/>
                  <a:gd name="T7" fmla="*/ 0 h 800"/>
                  <a:gd name="T8" fmla="*/ 179 w 608"/>
                  <a:gd name="T9" fmla="*/ 18 h 800"/>
                  <a:gd name="T10" fmla="*/ 216 w 608"/>
                  <a:gd name="T11" fmla="*/ 54 h 800"/>
                  <a:gd name="T12" fmla="*/ 235 w 608"/>
                  <a:gd name="T13" fmla="*/ 117 h 800"/>
                  <a:gd name="T14" fmla="*/ 245 w 608"/>
                  <a:gd name="T15" fmla="*/ 180 h 800"/>
                  <a:gd name="T16" fmla="*/ 263 w 608"/>
                  <a:gd name="T17" fmla="*/ 243 h 800"/>
                  <a:gd name="T18" fmla="*/ 298 w 608"/>
                  <a:gd name="T19" fmla="*/ 312 h 800"/>
                  <a:gd name="T20" fmla="*/ 357 w 608"/>
                  <a:gd name="T21" fmla="*/ 384 h 800"/>
                  <a:gd name="T22" fmla="*/ 415 w 608"/>
                  <a:gd name="T23" fmla="*/ 432 h 800"/>
                  <a:gd name="T24" fmla="*/ 499 w 608"/>
                  <a:gd name="T25" fmla="*/ 468 h 800"/>
                  <a:gd name="T26" fmla="*/ 571 w 608"/>
                  <a:gd name="T27" fmla="*/ 522 h 800"/>
                  <a:gd name="T28" fmla="*/ 608 w 608"/>
                  <a:gd name="T29" fmla="*/ 577 h 800"/>
                  <a:gd name="T30" fmla="*/ 602 w 608"/>
                  <a:gd name="T31" fmla="*/ 622 h 800"/>
                  <a:gd name="T32" fmla="*/ 593 w 608"/>
                  <a:gd name="T33" fmla="*/ 676 h 800"/>
                  <a:gd name="T34" fmla="*/ 565 w 608"/>
                  <a:gd name="T35" fmla="*/ 712 h 800"/>
                  <a:gd name="T36" fmla="*/ 518 w 608"/>
                  <a:gd name="T37" fmla="*/ 757 h 800"/>
                  <a:gd name="T38" fmla="*/ 449 w 608"/>
                  <a:gd name="T39" fmla="*/ 790 h 800"/>
                  <a:gd name="T40" fmla="*/ 396 w 608"/>
                  <a:gd name="T41" fmla="*/ 800 h 800"/>
                  <a:gd name="T42" fmla="*/ 320 w 608"/>
                  <a:gd name="T43" fmla="*/ 784 h 800"/>
                  <a:gd name="T44" fmla="*/ 251 w 608"/>
                  <a:gd name="T45" fmla="*/ 748 h 800"/>
                  <a:gd name="T46" fmla="*/ 179 w 608"/>
                  <a:gd name="T47" fmla="*/ 694 h 800"/>
                  <a:gd name="T48" fmla="*/ 129 w 608"/>
                  <a:gd name="T49" fmla="*/ 631 h 800"/>
                  <a:gd name="T50" fmla="*/ 82 w 608"/>
                  <a:gd name="T51" fmla="*/ 550 h 800"/>
                  <a:gd name="T52" fmla="*/ 44 w 608"/>
                  <a:gd name="T53" fmla="*/ 456 h 800"/>
                  <a:gd name="T54" fmla="*/ 19 w 608"/>
                  <a:gd name="T55" fmla="*/ 375 h 800"/>
                  <a:gd name="T56" fmla="*/ 7 w 608"/>
                  <a:gd name="T57" fmla="*/ 297 h 800"/>
                  <a:gd name="T58" fmla="*/ 0 w 608"/>
                  <a:gd name="T59" fmla="*/ 189 h 800"/>
                  <a:gd name="T60" fmla="*/ 19 w 608"/>
                  <a:gd name="T61" fmla="*/ 117 h 800"/>
                  <a:gd name="T62" fmla="*/ 38 w 608"/>
                  <a:gd name="T63" fmla="*/ 90 h 8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08"/>
                  <a:gd name="T97" fmla="*/ 0 h 800"/>
                  <a:gd name="T98" fmla="*/ 608 w 608"/>
                  <a:gd name="T99" fmla="*/ 800 h 8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08" h="800">
                    <a:moveTo>
                      <a:pt x="38" y="90"/>
                    </a:moveTo>
                    <a:lnTo>
                      <a:pt x="63" y="27"/>
                    </a:lnTo>
                    <a:lnTo>
                      <a:pt x="104" y="0"/>
                    </a:lnTo>
                    <a:lnTo>
                      <a:pt x="141" y="0"/>
                    </a:lnTo>
                    <a:lnTo>
                      <a:pt x="179" y="18"/>
                    </a:lnTo>
                    <a:lnTo>
                      <a:pt x="216" y="54"/>
                    </a:lnTo>
                    <a:lnTo>
                      <a:pt x="235" y="117"/>
                    </a:lnTo>
                    <a:lnTo>
                      <a:pt x="245" y="180"/>
                    </a:lnTo>
                    <a:lnTo>
                      <a:pt x="263" y="243"/>
                    </a:lnTo>
                    <a:lnTo>
                      <a:pt x="298" y="312"/>
                    </a:lnTo>
                    <a:lnTo>
                      <a:pt x="357" y="384"/>
                    </a:lnTo>
                    <a:lnTo>
                      <a:pt x="415" y="432"/>
                    </a:lnTo>
                    <a:lnTo>
                      <a:pt x="499" y="468"/>
                    </a:lnTo>
                    <a:lnTo>
                      <a:pt x="571" y="522"/>
                    </a:lnTo>
                    <a:lnTo>
                      <a:pt x="608" y="577"/>
                    </a:lnTo>
                    <a:lnTo>
                      <a:pt x="602" y="622"/>
                    </a:lnTo>
                    <a:lnTo>
                      <a:pt x="593" y="676"/>
                    </a:lnTo>
                    <a:lnTo>
                      <a:pt x="565" y="712"/>
                    </a:lnTo>
                    <a:lnTo>
                      <a:pt x="518" y="757"/>
                    </a:lnTo>
                    <a:lnTo>
                      <a:pt x="449" y="790"/>
                    </a:lnTo>
                    <a:lnTo>
                      <a:pt x="396" y="800"/>
                    </a:lnTo>
                    <a:lnTo>
                      <a:pt x="320" y="784"/>
                    </a:lnTo>
                    <a:lnTo>
                      <a:pt x="251" y="748"/>
                    </a:lnTo>
                    <a:lnTo>
                      <a:pt x="179" y="694"/>
                    </a:lnTo>
                    <a:lnTo>
                      <a:pt x="129" y="631"/>
                    </a:lnTo>
                    <a:lnTo>
                      <a:pt x="82" y="550"/>
                    </a:lnTo>
                    <a:lnTo>
                      <a:pt x="44" y="456"/>
                    </a:lnTo>
                    <a:lnTo>
                      <a:pt x="19" y="375"/>
                    </a:lnTo>
                    <a:lnTo>
                      <a:pt x="7" y="297"/>
                    </a:lnTo>
                    <a:lnTo>
                      <a:pt x="0" y="189"/>
                    </a:lnTo>
                    <a:lnTo>
                      <a:pt x="19" y="117"/>
                    </a:lnTo>
                    <a:lnTo>
                      <a:pt x="38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3" name="Freeform 12"/>
              <p:cNvSpPr>
                <a:spLocks/>
              </p:cNvSpPr>
              <p:nvPr/>
            </p:nvSpPr>
            <p:spPr bwMode="auto">
              <a:xfrm>
                <a:off x="4094" y="2846"/>
                <a:ext cx="1043" cy="726"/>
              </a:xfrm>
              <a:custGeom>
                <a:avLst/>
                <a:gdLst>
                  <a:gd name="T0" fmla="*/ 116 w 1043"/>
                  <a:gd name="T1" fmla="*/ 230 h 726"/>
                  <a:gd name="T2" fmla="*/ 216 w 1043"/>
                  <a:gd name="T3" fmla="*/ 147 h 726"/>
                  <a:gd name="T4" fmla="*/ 338 w 1043"/>
                  <a:gd name="T5" fmla="*/ 72 h 726"/>
                  <a:gd name="T6" fmla="*/ 417 w 1043"/>
                  <a:gd name="T7" fmla="*/ 27 h 726"/>
                  <a:gd name="T8" fmla="*/ 479 w 1043"/>
                  <a:gd name="T9" fmla="*/ 12 h 726"/>
                  <a:gd name="T10" fmla="*/ 529 w 1043"/>
                  <a:gd name="T11" fmla="*/ 0 h 726"/>
                  <a:gd name="T12" fmla="*/ 573 w 1043"/>
                  <a:gd name="T13" fmla="*/ 18 h 726"/>
                  <a:gd name="T14" fmla="*/ 601 w 1043"/>
                  <a:gd name="T15" fmla="*/ 75 h 726"/>
                  <a:gd name="T16" fmla="*/ 620 w 1043"/>
                  <a:gd name="T17" fmla="*/ 230 h 726"/>
                  <a:gd name="T18" fmla="*/ 620 w 1043"/>
                  <a:gd name="T19" fmla="*/ 416 h 726"/>
                  <a:gd name="T20" fmla="*/ 620 w 1043"/>
                  <a:gd name="T21" fmla="*/ 536 h 726"/>
                  <a:gd name="T22" fmla="*/ 642 w 1043"/>
                  <a:gd name="T23" fmla="*/ 609 h 726"/>
                  <a:gd name="T24" fmla="*/ 686 w 1043"/>
                  <a:gd name="T25" fmla="*/ 597 h 726"/>
                  <a:gd name="T26" fmla="*/ 717 w 1043"/>
                  <a:gd name="T27" fmla="*/ 552 h 726"/>
                  <a:gd name="T28" fmla="*/ 779 w 1043"/>
                  <a:gd name="T29" fmla="*/ 500 h 726"/>
                  <a:gd name="T30" fmla="*/ 876 w 1043"/>
                  <a:gd name="T31" fmla="*/ 470 h 726"/>
                  <a:gd name="T32" fmla="*/ 943 w 1043"/>
                  <a:gd name="T33" fmla="*/ 470 h 726"/>
                  <a:gd name="T34" fmla="*/ 1043 w 1043"/>
                  <a:gd name="T35" fmla="*/ 488 h 726"/>
                  <a:gd name="T36" fmla="*/ 1037 w 1043"/>
                  <a:gd name="T37" fmla="*/ 524 h 726"/>
                  <a:gd name="T38" fmla="*/ 1015 w 1043"/>
                  <a:gd name="T39" fmla="*/ 555 h 726"/>
                  <a:gd name="T40" fmla="*/ 981 w 1043"/>
                  <a:gd name="T41" fmla="*/ 561 h 726"/>
                  <a:gd name="T42" fmla="*/ 943 w 1043"/>
                  <a:gd name="T43" fmla="*/ 542 h 726"/>
                  <a:gd name="T44" fmla="*/ 886 w 1043"/>
                  <a:gd name="T45" fmla="*/ 518 h 726"/>
                  <a:gd name="T46" fmla="*/ 829 w 1043"/>
                  <a:gd name="T47" fmla="*/ 518 h 726"/>
                  <a:gd name="T48" fmla="*/ 754 w 1043"/>
                  <a:gd name="T49" fmla="*/ 564 h 726"/>
                  <a:gd name="T50" fmla="*/ 708 w 1043"/>
                  <a:gd name="T51" fmla="*/ 633 h 726"/>
                  <a:gd name="T52" fmla="*/ 698 w 1043"/>
                  <a:gd name="T53" fmla="*/ 690 h 726"/>
                  <a:gd name="T54" fmla="*/ 679 w 1043"/>
                  <a:gd name="T55" fmla="*/ 726 h 726"/>
                  <a:gd name="T56" fmla="*/ 604 w 1043"/>
                  <a:gd name="T57" fmla="*/ 723 h 726"/>
                  <a:gd name="T58" fmla="*/ 601 w 1043"/>
                  <a:gd name="T59" fmla="*/ 669 h 726"/>
                  <a:gd name="T60" fmla="*/ 576 w 1043"/>
                  <a:gd name="T61" fmla="*/ 591 h 726"/>
                  <a:gd name="T62" fmla="*/ 567 w 1043"/>
                  <a:gd name="T63" fmla="*/ 509 h 726"/>
                  <a:gd name="T64" fmla="*/ 573 w 1043"/>
                  <a:gd name="T65" fmla="*/ 401 h 726"/>
                  <a:gd name="T66" fmla="*/ 564 w 1043"/>
                  <a:gd name="T67" fmla="*/ 248 h 726"/>
                  <a:gd name="T68" fmla="*/ 558 w 1043"/>
                  <a:gd name="T69" fmla="*/ 147 h 726"/>
                  <a:gd name="T70" fmla="*/ 539 w 1043"/>
                  <a:gd name="T71" fmla="*/ 111 h 726"/>
                  <a:gd name="T72" fmla="*/ 501 w 1043"/>
                  <a:gd name="T73" fmla="*/ 75 h 726"/>
                  <a:gd name="T74" fmla="*/ 461 w 1043"/>
                  <a:gd name="T75" fmla="*/ 75 h 726"/>
                  <a:gd name="T76" fmla="*/ 403 w 1043"/>
                  <a:gd name="T77" fmla="*/ 111 h 726"/>
                  <a:gd name="T78" fmla="*/ 328 w 1043"/>
                  <a:gd name="T79" fmla="*/ 181 h 726"/>
                  <a:gd name="T80" fmla="*/ 235 w 1043"/>
                  <a:gd name="T81" fmla="*/ 272 h 726"/>
                  <a:gd name="T82" fmla="*/ 141 w 1043"/>
                  <a:gd name="T83" fmla="*/ 356 h 726"/>
                  <a:gd name="T84" fmla="*/ 94 w 1043"/>
                  <a:gd name="T85" fmla="*/ 383 h 726"/>
                  <a:gd name="T86" fmla="*/ 38 w 1043"/>
                  <a:gd name="T87" fmla="*/ 383 h 726"/>
                  <a:gd name="T88" fmla="*/ 0 w 1043"/>
                  <a:gd name="T89" fmla="*/ 344 h 726"/>
                  <a:gd name="T90" fmla="*/ 3 w 1043"/>
                  <a:gd name="T91" fmla="*/ 281 h 726"/>
                  <a:gd name="T92" fmla="*/ 41 w 1043"/>
                  <a:gd name="T93" fmla="*/ 248 h 726"/>
                  <a:gd name="T94" fmla="*/ 84 w 1043"/>
                  <a:gd name="T95" fmla="*/ 239 h 726"/>
                  <a:gd name="T96" fmla="*/ 116 w 1043"/>
                  <a:gd name="T97" fmla="*/ 230 h 72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43"/>
                  <a:gd name="T148" fmla="*/ 0 h 726"/>
                  <a:gd name="T149" fmla="*/ 1043 w 1043"/>
                  <a:gd name="T150" fmla="*/ 726 h 72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43" h="726">
                    <a:moveTo>
                      <a:pt x="116" y="230"/>
                    </a:moveTo>
                    <a:lnTo>
                      <a:pt x="216" y="147"/>
                    </a:lnTo>
                    <a:lnTo>
                      <a:pt x="338" y="72"/>
                    </a:lnTo>
                    <a:lnTo>
                      <a:pt x="417" y="27"/>
                    </a:lnTo>
                    <a:lnTo>
                      <a:pt x="479" y="12"/>
                    </a:lnTo>
                    <a:lnTo>
                      <a:pt x="529" y="0"/>
                    </a:lnTo>
                    <a:lnTo>
                      <a:pt x="573" y="18"/>
                    </a:lnTo>
                    <a:lnTo>
                      <a:pt x="601" y="75"/>
                    </a:lnTo>
                    <a:lnTo>
                      <a:pt x="620" y="230"/>
                    </a:lnTo>
                    <a:lnTo>
                      <a:pt x="620" y="416"/>
                    </a:lnTo>
                    <a:lnTo>
                      <a:pt x="620" y="536"/>
                    </a:lnTo>
                    <a:lnTo>
                      <a:pt x="642" y="609"/>
                    </a:lnTo>
                    <a:lnTo>
                      <a:pt x="686" y="597"/>
                    </a:lnTo>
                    <a:lnTo>
                      <a:pt x="717" y="552"/>
                    </a:lnTo>
                    <a:lnTo>
                      <a:pt x="779" y="500"/>
                    </a:lnTo>
                    <a:lnTo>
                      <a:pt x="876" y="470"/>
                    </a:lnTo>
                    <a:lnTo>
                      <a:pt x="943" y="470"/>
                    </a:lnTo>
                    <a:lnTo>
                      <a:pt x="1043" y="488"/>
                    </a:lnTo>
                    <a:lnTo>
                      <a:pt x="1037" y="524"/>
                    </a:lnTo>
                    <a:lnTo>
                      <a:pt x="1015" y="555"/>
                    </a:lnTo>
                    <a:lnTo>
                      <a:pt x="981" y="561"/>
                    </a:lnTo>
                    <a:lnTo>
                      <a:pt x="943" y="542"/>
                    </a:lnTo>
                    <a:lnTo>
                      <a:pt x="886" y="518"/>
                    </a:lnTo>
                    <a:lnTo>
                      <a:pt x="829" y="518"/>
                    </a:lnTo>
                    <a:lnTo>
                      <a:pt x="754" y="564"/>
                    </a:lnTo>
                    <a:lnTo>
                      <a:pt x="708" y="633"/>
                    </a:lnTo>
                    <a:lnTo>
                      <a:pt x="698" y="690"/>
                    </a:lnTo>
                    <a:lnTo>
                      <a:pt x="679" y="726"/>
                    </a:lnTo>
                    <a:lnTo>
                      <a:pt x="604" y="723"/>
                    </a:lnTo>
                    <a:lnTo>
                      <a:pt x="601" y="669"/>
                    </a:lnTo>
                    <a:lnTo>
                      <a:pt x="576" y="591"/>
                    </a:lnTo>
                    <a:lnTo>
                      <a:pt x="567" y="509"/>
                    </a:lnTo>
                    <a:lnTo>
                      <a:pt x="573" y="401"/>
                    </a:lnTo>
                    <a:lnTo>
                      <a:pt x="564" y="248"/>
                    </a:lnTo>
                    <a:lnTo>
                      <a:pt x="558" y="147"/>
                    </a:lnTo>
                    <a:lnTo>
                      <a:pt x="539" y="111"/>
                    </a:lnTo>
                    <a:lnTo>
                      <a:pt x="501" y="75"/>
                    </a:lnTo>
                    <a:lnTo>
                      <a:pt x="461" y="75"/>
                    </a:lnTo>
                    <a:lnTo>
                      <a:pt x="403" y="111"/>
                    </a:lnTo>
                    <a:lnTo>
                      <a:pt x="328" y="181"/>
                    </a:lnTo>
                    <a:lnTo>
                      <a:pt x="235" y="272"/>
                    </a:lnTo>
                    <a:lnTo>
                      <a:pt x="141" y="356"/>
                    </a:lnTo>
                    <a:lnTo>
                      <a:pt x="94" y="383"/>
                    </a:lnTo>
                    <a:lnTo>
                      <a:pt x="38" y="383"/>
                    </a:lnTo>
                    <a:lnTo>
                      <a:pt x="0" y="344"/>
                    </a:lnTo>
                    <a:lnTo>
                      <a:pt x="3" y="281"/>
                    </a:lnTo>
                    <a:lnTo>
                      <a:pt x="41" y="248"/>
                    </a:lnTo>
                    <a:lnTo>
                      <a:pt x="84" y="239"/>
                    </a:lnTo>
                    <a:lnTo>
                      <a:pt x="116" y="23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4" name="Freeform 13"/>
              <p:cNvSpPr>
                <a:spLocks/>
              </p:cNvSpPr>
              <p:nvPr/>
            </p:nvSpPr>
            <p:spPr bwMode="auto">
              <a:xfrm>
                <a:off x="4038" y="3162"/>
                <a:ext cx="713" cy="762"/>
              </a:xfrm>
              <a:custGeom>
                <a:avLst/>
                <a:gdLst>
                  <a:gd name="T0" fmla="*/ 0 w 713"/>
                  <a:gd name="T1" fmla="*/ 64 h 762"/>
                  <a:gd name="T2" fmla="*/ 22 w 713"/>
                  <a:gd name="T3" fmla="*/ 16 h 762"/>
                  <a:gd name="T4" fmla="*/ 69 w 713"/>
                  <a:gd name="T5" fmla="*/ 0 h 762"/>
                  <a:gd name="T6" fmla="*/ 134 w 713"/>
                  <a:gd name="T7" fmla="*/ 7 h 762"/>
                  <a:gd name="T8" fmla="*/ 150 w 713"/>
                  <a:gd name="T9" fmla="*/ 52 h 762"/>
                  <a:gd name="T10" fmla="*/ 125 w 713"/>
                  <a:gd name="T11" fmla="*/ 227 h 762"/>
                  <a:gd name="T12" fmla="*/ 122 w 713"/>
                  <a:gd name="T13" fmla="*/ 360 h 762"/>
                  <a:gd name="T14" fmla="*/ 116 w 713"/>
                  <a:gd name="T15" fmla="*/ 435 h 762"/>
                  <a:gd name="T16" fmla="*/ 116 w 713"/>
                  <a:gd name="T17" fmla="*/ 450 h 762"/>
                  <a:gd name="T18" fmla="*/ 131 w 713"/>
                  <a:gd name="T19" fmla="*/ 524 h 762"/>
                  <a:gd name="T20" fmla="*/ 172 w 713"/>
                  <a:gd name="T21" fmla="*/ 536 h 762"/>
                  <a:gd name="T22" fmla="*/ 225 w 713"/>
                  <a:gd name="T23" fmla="*/ 524 h 762"/>
                  <a:gd name="T24" fmla="*/ 303 w 713"/>
                  <a:gd name="T25" fmla="*/ 481 h 762"/>
                  <a:gd name="T26" fmla="*/ 387 w 713"/>
                  <a:gd name="T27" fmla="*/ 460 h 762"/>
                  <a:gd name="T28" fmla="*/ 482 w 713"/>
                  <a:gd name="T29" fmla="*/ 444 h 762"/>
                  <a:gd name="T30" fmla="*/ 585 w 713"/>
                  <a:gd name="T31" fmla="*/ 432 h 762"/>
                  <a:gd name="T32" fmla="*/ 660 w 713"/>
                  <a:gd name="T33" fmla="*/ 432 h 762"/>
                  <a:gd name="T34" fmla="*/ 694 w 713"/>
                  <a:gd name="T35" fmla="*/ 441 h 762"/>
                  <a:gd name="T36" fmla="*/ 713 w 713"/>
                  <a:gd name="T37" fmla="*/ 463 h 762"/>
                  <a:gd name="T38" fmla="*/ 704 w 713"/>
                  <a:gd name="T39" fmla="*/ 496 h 762"/>
                  <a:gd name="T40" fmla="*/ 657 w 713"/>
                  <a:gd name="T41" fmla="*/ 524 h 762"/>
                  <a:gd name="T42" fmla="*/ 613 w 713"/>
                  <a:gd name="T43" fmla="*/ 563 h 762"/>
                  <a:gd name="T44" fmla="*/ 572 w 713"/>
                  <a:gd name="T45" fmla="*/ 618 h 762"/>
                  <a:gd name="T46" fmla="*/ 547 w 713"/>
                  <a:gd name="T47" fmla="*/ 663 h 762"/>
                  <a:gd name="T48" fmla="*/ 526 w 713"/>
                  <a:gd name="T49" fmla="*/ 708 h 762"/>
                  <a:gd name="T50" fmla="*/ 510 w 713"/>
                  <a:gd name="T51" fmla="*/ 762 h 762"/>
                  <a:gd name="T52" fmla="*/ 488 w 713"/>
                  <a:gd name="T53" fmla="*/ 762 h 762"/>
                  <a:gd name="T54" fmla="*/ 469 w 713"/>
                  <a:gd name="T55" fmla="*/ 741 h 762"/>
                  <a:gd name="T56" fmla="*/ 462 w 713"/>
                  <a:gd name="T57" fmla="*/ 681 h 762"/>
                  <a:gd name="T58" fmla="*/ 507 w 713"/>
                  <a:gd name="T59" fmla="*/ 627 h 762"/>
                  <a:gd name="T60" fmla="*/ 566 w 713"/>
                  <a:gd name="T61" fmla="*/ 563 h 762"/>
                  <a:gd name="T62" fmla="*/ 622 w 713"/>
                  <a:gd name="T63" fmla="*/ 515 h 762"/>
                  <a:gd name="T64" fmla="*/ 647 w 713"/>
                  <a:gd name="T65" fmla="*/ 499 h 762"/>
                  <a:gd name="T66" fmla="*/ 657 w 713"/>
                  <a:gd name="T67" fmla="*/ 478 h 762"/>
                  <a:gd name="T68" fmla="*/ 632 w 713"/>
                  <a:gd name="T69" fmla="*/ 463 h 762"/>
                  <a:gd name="T70" fmla="*/ 547 w 713"/>
                  <a:gd name="T71" fmla="*/ 463 h 762"/>
                  <a:gd name="T72" fmla="*/ 440 w 713"/>
                  <a:gd name="T73" fmla="*/ 481 h 762"/>
                  <a:gd name="T74" fmla="*/ 356 w 713"/>
                  <a:gd name="T75" fmla="*/ 509 h 762"/>
                  <a:gd name="T76" fmla="*/ 265 w 713"/>
                  <a:gd name="T77" fmla="*/ 560 h 762"/>
                  <a:gd name="T78" fmla="*/ 187 w 713"/>
                  <a:gd name="T79" fmla="*/ 596 h 762"/>
                  <a:gd name="T80" fmla="*/ 103 w 713"/>
                  <a:gd name="T81" fmla="*/ 599 h 762"/>
                  <a:gd name="T82" fmla="*/ 69 w 713"/>
                  <a:gd name="T83" fmla="*/ 587 h 762"/>
                  <a:gd name="T84" fmla="*/ 50 w 713"/>
                  <a:gd name="T85" fmla="*/ 542 h 762"/>
                  <a:gd name="T86" fmla="*/ 37 w 713"/>
                  <a:gd name="T87" fmla="*/ 478 h 762"/>
                  <a:gd name="T88" fmla="*/ 31 w 713"/>
                  <a:gd name="T89" fmla="*/ 360 h 762"/>
                  <a:gd name="T90" fmla="*/ 19 w 713"/>
                  <a:gd name="T91" fmla="*/ 151 h 762"/>
                  <a:gd name="T92" fmla="*/ 0 w 713"/>
                  <a:gd name="T93" fmla="*/ 64 h 7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13"/>
                  <a:gd name="T142" fmla="*/ 0 h 762"/>
                  <a:gd name="T143" fmla="*/ 713 w 713"/>
                  <a:gd name="T144" fmla="*/ 762 h 76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13" h="762">
                    <a:moveTo>
                      <a:pt x="0" y="64"/>
                    </a:moveTo>
                    <a:lnTo>
                      <a:pt x="22" y="16"/>
                    </a:lnTo>
                    <a:lnTo>
                      <a:pt x="69" y="0"/>
                    </a:lnTo>
                    <a:lnTo>
                      <a:pt x="134" y="7"/>
                    </a:lnTo>
                    <a:lnTo>
                      <a:pt x="150" y="52"/>
                    </a:lnTo>
                    <a:lnTo>
                      <a:pt x="125" y="227"/>
                    </a:lnTo>
                    <a:lnTo>
                      <a:pt x="122" y="360"/>
                    </a:lnTo>
                    <a:lnTo>
                      <a:pt x="116" y="435"/>
                    </a:lnTo>
                    <a:lnTo>
                      <a:pt x="116" y="450"/>
                    </a:lnTo>
                    <a:lnTo>
                      <a:pt x="131" y="524"/>
                    </a:lnTo>
                    <a:lnTo>
                      <a:pt x="172" y="536"/>
                    </a:lnTo>
                    <a:lnTo>
                      <a:pt x="225" y="524"/>
                    </a:lnTo>
                    <a:lnTo>
                      <a:pt x="303" y="481"/>
                    </a:lnTo>
                    <a:lnTo>
                      <a:pt x="387" y="460"/>
                    </a:lnTo>
                    <a:lnTo>
                      <a:pt x="482" y="444"/>
                    </a:lnTo>
                    <a:lnTo>
                      <a:pt x="585" y="432"/>
                    </a:lnTo>
                    <a:lnTo>
                      <a:pt x="660" y="432"/>
                    </a:lnTo>
                    <a:lnTo>
                      <a:pt x="694" y="441"/>
                    </a:lnTo>
                    <a:lnTo>
                      <a:pt x="713" y="463"/>
                    </a:lnTo>
                    <a:lnTo>
                      <a:pt x="704" y="496"/>
                    </a:lnTo>
                    <a:lnTo>
                      <a:pt x="657" y="524"/>
                    </a:lnTo>
                    <a:lnTo>
                      <a:pt x="613" y="563"/>
                    </a:lnTo>
                    <a:lnTo>
                      <a:pt x="572" y="618"/>
                    </a:lnTo>
                    <a:lnTo>
                      <a:pt x="547" y="663"/>
                    </a:lnTo>
                    <a:lnTo>
                      <a:pt x="526" y="708"/>
                    </a:lnTo>
                    <a:lnTo>
                      <a:pt x="510" y="762"/>
                    </a:lnTo>
                    <a:lnTo>
                      <a:pt x="488" y="762"/>
                    </a:lnTo>
                    <a:lnTo>
                      <a:pt x="469" y="741"/>
                    </a:lnTo>
                    <a:lnTo>
                      <a:pt x="462" y="681"/>
                    </a:lnTo>
                    <a:lnTo>
                      <a:pt x="507" y="627"/>
                    </a:lnTo>
                    <a:lnTo>
                      <a:pt x="566" y="563"/>
                    </a:lnTo>
                    <a:lnTo>
                      <a:pt x="622" y="515"/>
                    </a:lnTo>
                    <a:lnTo>
                      <a:pt x="647" y="499"/>
                    </a:lnTo>
                    <a:lnTo>
                      <a:pt x="657" y="478"/>
                    </a:lnTo>
                    <a:lnTo>
                      <a:pt x="632" y="463"/>
                    </a:lnTo>
                    <a:lnTo>
                      <a:pt x="547" y="463"/>
                    </a:lnTo>
                    <a:lnTo>
                      <a:pt x="440" y="481"/>
                    </a:lnTo>
                    <a:lnTo>
                      <a:pt x="356" y="509"/>
                    </a:lnTo>
                    <a:lnTo>
                      <a:pt x="265" y="560"/>
                    </a:lnTo>
                    <a:lnTo>
                      <a:pt x="187" y="596"/>
                    </a:lnTo>
                    <a:lnTo>
                      <a:pt x="103" y="599"/>
                    </a:lnTo>
                    <a:lnTo>
                      <a:pt x="69" y="587"/>
                    </a:lnTo>
                    <a:lnTo>
                      <a:pt x="50" y="542"/>
                    </a:lnTo>
                    <a:lnTo>
                      <a:pt x="37" y="478"/>
                    </a:lnTo>
                    <a:lnTo>
                      <a:pt x="31" y="360"/>
                    </a:lnTo>
                    <a:lnTo>
                      <a:pt x="19" y="15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8255" name="Group 14"/>
            <p:cNvGrpSpPr>
              <a:grpSpLocks/>
            </p:cNvGrpSpPr>
            <p:nvPr/>
          </p:nvGrpSpPr>
          <p:grpSpPr bwMode="auto">
            <a:xfrm>
              <a:off x="4864" y="3099"/>
              <a:ext cx="432" cy="877"/>
              <a:chOff x="4864" y="3099"/>
              <a:chExt cx="432" cy="877"/>
            </a:xfrm>
          </p:grpSpPr>
          <p:sp>
            <p:nvSpPr>
              <p:cNvPr id="308256" name="Freeform 15"/>
              <p:cNvSpPr>
                <a:spLocks/>
              </p:cNvSpPr>
              <p:nvPr/>
            </p:nvSpPr>
            <p:spPr bwMode="auto">
              <a:xfrm>
                <a:off x="4956" y="3588"/>
                <a:ext cx="340" cy="109"/>
              </a:xfrm>
              <a:custGeom>
                <a:avLst/>
                <a:gdLst>
                  <a:gd name="T0" fmla="*/ 340 w 340"/>
                  <a:gd name="T1" fmla="*/ 109 h 109"/>
                  <a:gd name="T2" fmla="*/ 165 w 340"/>
                  <a:gd name="T3" fmla="*/ 30 h 109"/>
                  <a:gd name="T4" fmla="*/ 48 w 340"/>
                  <a:gd name="T5" fmla="*/ 0 h 109"/>
                  <a:gd name="T6" fmla="*/ 10 w 340"/>
                  <a:gd name="T7" fmla="*/ 0 h 109"/>
                  <a:gd name="T8" fmla="*/ 0 w 340"/>
                  <a:gd name="T9" fmla="*/ 27 h 109"/>
                  <a:gd name="T10" fmla="*/ 22 w 340"/>
                  <a:gd name="T11" fmla="*/ 48 h 109"/>
                  <a:gd name="T12" fmla="*/ 70 w 340"/>
                  <a:gd name="T13" fmla="*/ 54 h 109"/>
                  <a:gd name="T14" fmla="*/ 184 w 340"/>
                  <a:gd name="T15" fmla="*/ 75 h 109"/>
                  <a:gd name="T16" fmla="*/ 340 w 340"/>
                  <a:gd name="T17" fmla="*/ 10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0"/>
                  <a:gd name="T28" fmla="*/ 0 h 109"/>
                  <a:gd name="T29" fmla="*/ 340 w 340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0" h="109">
                    <a:moveTo>
                      <a:pt x="340" y="109"/>
                    </a:moveTo>
                    <a:lnTo>
                      <a:pt x="165" y="30"/>
                    </a:lnTo>
                    <a:lnTo>
                      <a:pt x="48" y="0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22" y="48"/>
                    </a:lnTo>
                    <a:lnTo>
                      <a:pt x="70" y="54"/>
                    </a:lnTo>
                    <a:lnTo>
                      <a:pt x="184" y="75"/>
                    </a:lnTo>
                    <a:lnTo>
                      <a:pt x="340" y="10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7" name="Freeform 16"/>
              <p:cNvSpPr>
                <a:spLocks/>
              </p:cNvSpPr>
              <p:nvPr/>
            </p:nvSpPr>
            <p:spPr bwMode="auto">
              <a:xfrm>
                <a:off x="4864" y="3685"/>
                <a:ext cx="97" cy="291"/>
              </a:xfrm>
              <a:custGeom>
                <a:avLst/>
                <a:gdLst>
                  <a:gd name="T0" fmla="*/ 97 w 97"/>
                  <a:gd name="T1" fmla="*/ 291 h 291"/>
                  <a:gd name="T2" fmla="*/ 94 w 97"/>
                  <a:gd name="T3" fmla="*/ 148 h 291"/>
                  <a:gd name="T4" fmla="*/ 69 w 97"/>
                  <a:gd name="T5" fmla="*/ 39 h 291"/>
                  <a:gd name="T6" fmla="*/ 41 w 97"/>
                  <a:gd name="T7" fmla="*/ 0 h 291"/>
                  <a:gd name="T8" fmla="*/ 19 w 97"/>
                  <a:gd name="T9" fmla="*/ 0 h 291"/>
                  <a:gd name="T10" fmla="*/ 0 w 97"/>
                  <a:gd name="T11" fmla="*/ 12 h 291"/>
                  <a:gd name="T12" fmla="*/ 0 w 97"/>
                  <a:gd name="T13" fmla="*/ 54 h 291"/>
                  <a:gd name="T14" fmla="*/ 47 w 97"/>
                  <a:gd name="T15" fmla="*/ 184 h 291"/>
                  <a:gd name="T16" fmla="*/ 97 w 97"/>
                  <a:gd name="T17" fmla="*/ 291 h 2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7"/>
                  <a:gd name="T28" fmla="*/ 0 h 291"/>
                  <a:gd name="T29" fmla="*/ 97 w 97"/>
                  <a:gd name="T30" fmla="*/ 291 h 2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7" h="291">
                    <a:moveTo>
                      <a:pt x="97" y="291"/>
                    </a:moveTo>
                    <a:lnTo>
                      <a:pt x="94" y="148"/>
                    </a:lnTo>
                    <a:lnTo>
                      <a:pt x="69" y="39"/>
                    </a:lnTo>
                    <a:lnTo>
                      <a:pt x="41" y="0"/>
                    </a:lnTo>
                    <a:lnTo>
                      <a:pt x="19" y="0"/>
                    </a:lnTo>
                    <a:lnTo>
                      <a:pt x="0" y="12"/>
                    </a:lnTo>
                    <a:lnTo>
                      <a:pt x="0" y="54"/>
                    </a:lnTo>
                    <a:lnTo>
                      <a:pt x="47" y="184"/>
                    </a:lnTo>
                    <a:lnTo>
                      <a:pt x="97" y="29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8" name="Freeform 17"/>
              <p:cNvSpPr>
                <a:spLocks/>
              </p:cNvSpPr>
              <p:nvPr/>
            </p:nvSpPr>
            <p:spPr bwMode="auto">
              <a:xfrm>
                <a:off x="5004" y="3099"/>
                <a:ext cx="214" cy="111"/>
              </a:xfrm>
              <a:custGeom>
                <a:avLst/>
                <a:gdLst>
                  <a:gd name="T0" fmla="*/ 0 w 214"/>
                  <a:gd name="T1" fmla="*/ 72 h 111"/>
                  <a:gd name="T2" fmla="*/ 42 w 214"/>
                  <a:gd name="T3" fmla="*/ 30 h 111"/>
                  <a:gd name="T4" fmla="*/ 100 w 214"/>
                  <a:gd name="T5" fmla="*/ 3 h 111"/>
                  <a:gd name="T6" fmla="*/ 166 w 214"/>
                  <a:gd name="T7" fmla="*/ 0 h 111"/>
                  <a:gd name="T8" fmla="*/ 214 w 214"/>
                  <a:gd name="T9" fmla="*/ 9 h 111"/>
                  <a:gd name="T10" fmla="*/ 138 w 214"/>
                  <a:gd name="T11" fmla="*/ 18 h 111"/>
                  <a:gd name="T12" fmla="*/ 109 w 214"/>
                  <a:gd name="T13" fmla="*/ 36 h 111"/>
                  <a:gd name="T14" fmla="*/ 81 w 214"/>
                  <a:gd name="T15" fmla="*/ 63 h 111"/>
                  <a:gd name="T16" fmla="*/ 68 w 214"/>
                  <a:gd name="T17" fmla="*/ 93 h 111"/>
                  <a:gd name="T18" fmla="*/ 42 w 214"/>
                  <a:gd name="T19" fmla="*/ 111 h 111"/>
                  <a:gd name="T20" fmla="*/ 10 w 214"/>
                  <a:gd name="T21" fmla="*/ 108 h 111"/>
                  <a:gd name="T22" fmla="*/ 0 w 214"/>
                  <a:gd name="T23" fmla="*/ 72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"/>
                  <a:gd name="T37" fmla="*/ 0 h 111"/>
                  <a:gd name="T38" fmla="*/ 214 w 214"/>
                  <a:gd name="T39" fmla="*/ 111 h 1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" h="111">
                    <a:moveTo>
                      <a:pt x="0" y="72"/>
                    </a:moveTo>
                    <a:lnTo>
                      <a:pt x="42" y="30"/>
                    </a:lnTo>
                    <a:lnTo>
                      <a:pt x="100" y="3"/>
                    </a:lnTo>
                    <a:lnTo>
                      <a:pt x="166" y="0"/>
                    </a:lnTo>
                    <a:lnTo>
                      <a:pt x="214" y="9"/>
                    </a:lnTo>
                    <a:lnTo>
                      <a:pt x="138" y="18"/>
                    </a:lnTo>
                    <a:lnTo>
                      <a:pt x="109" y="36"/>
                    </a:lnTo>
                    <a:lnTo>
                      <a:pt x="81" y="63"/>
                    </a:lnTo>
                    <a:lnTo>
                      <a:pt x="68" y="93"/>
                    </a:lnTo>
                    <a:lnTo>
                      <a:pt x="42" y="111"/>
                    </a:lnTo>
                    <a:lnTo>
                      <a:pt x="10" y="108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" name="Group 18"/>
          <p:cNvGrpSpPr>
            <a:grpSpLocks/>
          </p:cNvGrpSpPr>
          <p:nvPr/>
        </p:nvGrpSpPr>
        <p:grpSpPr bwMode="auto">
          <a:xfrm>
            <a:off x="1524000" y="3810000"/>
            <a:ext cx="1676400" cy="1766888"/>
            <a:chOff x="960" y="2400"/>
            <a:chExt cx="1056" cy="1113"/>
          </a:xfrm>
        </p:grpSpPr>
        <p:sp>
          <p:nvSpPr>
            <p:cNvPr id="308252" name="Oval 19"/>
            <p:cNvSpPr>
              <a:spLocks noChangeArrowheads="1"/>
            </p:cNvSpPr>
            <p:nvPr/>
          </p:nvSpPr>
          <p:spPr bwMode="auto">
            <a:xfrm>
              <a:off x="960" y="2400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308253" name="Oval 20"/>
            <p:cNvSpPr>
              <a:spLocks noChangeArrowheads="1"/>
            </p:cNvSpPr>
            <p:nvPr/>
          </p:nvSpPr>
          <p:spPr bwMode="auto">
            <a:xfrm>
              <a:off x="960" y="3225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</p:grpSp>
      <p:sp>
        <p:nvSpPr>
          <p:cNvPr id="493589" name="Text Box 21"/>
          <p:cNvSpPr txBox="1">
            <a:spLocks noChangeArrowheads="1"/>
          </p:cNvSpPr>
          <p:nvPr/>
        </p:nvSpPr>
        <p:spPr bwMode="auto">
          <a:xfrm>
            <a:off x="4724400" y="3524250"/>
            <a:ext cx="41036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“Size” is size of the tree</a:t>
            </a:r>
          </a:p>
        </p:txBody>
      </p:sp>
      <p:grpSp>
        <p:nvGrpSpPr>
          <p:cNvPr id="6" name="Group 22"/>
          <p:cNvGrpSpPr>
            <a:grpSpLocks/>
          </p:cNvGrpSpPr>
          <p:nvPr/>
        </p:nvGrpSpPr>
        <p:grpSpPr bwMode="auto">
          <a:xfrm>
            <a:off x="7696200" y="4343400"/>
            <a:ext cx="990600" cy="1371600"/>
            <a:chOff x="2065" y="1551"/>
            <a:chExt cx="1628" cy="1988"/>
          </a:xfrm>
        </p:grpSpPr>
        <p:sp>
          <p:nvSpPr>
            <p:cNvPr id="308235" name="Freeform 23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6" name="Freeform 24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7" name="Freeform 25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8" name="Freeform 26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9" name="Freeform 27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0" name="Freeform 28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1" name="Freeform 29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2" name="Freeform 30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3" name="Freeform 31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4" name="Freeform 32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5" name="Freeform 33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6" name="Freeform 34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7" name="Freeform 35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8" name="Freeform 36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9" name="Freeform 37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0" name="Freeform 38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1" name="Freeform 39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3608" name="Rectangle 40"/>
          <p:cNvSpPr>
            <a:spLocks noChangeArrowheads="1"/>
          </p:cNvSpPr>
          <p:nvPr/>
        </p:nvSpPr>
        <p:spPr bwMode="auto">
          <a:xfrm>
            <a:off x="4476750" y="4572000"/>
            <a:ext cx="29416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Wrong base case</a:t>
            </a:r>
          </a:p>
        </p:txBody>
      </p:sp>
      <p:sp>
        <p:nvSpPr>
          <p:cNvPr id="493612" name="Oval 44"/>
          <p:cNvSpPr>
            <a:spLocks noChangeArrowheads="1"/>
          </p:cNvSpPr>
          <p:nvPr/>
        </p:nvSpPr>
        <p:spPr bwMode="auto">
          <a:xfrm>
            <a:off x="533400" y="2909888"/>
            <a:ext cx="2590800" cy="595312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3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3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35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35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936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936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936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936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572" grpId="0"/>
      <p:bldP spid="493589" grpId="0"/>
      <p:bldP spid="493608" grpId="0"/>
      <p:bldP spid="493612" grpId="0" animBg="1"/>
    </p:bld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250" name="Picture 219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251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grpSp>
        <p:nvGrpSpPr>
          <p:cNvPr id="2" name="Group 21"/>
          <p:cNvGrpSpPr>
            <a:grpSpLocks/>
          </p:cNvGrpSpPr>
          <p:nvPr/>
        </p:nvGrpSpPr>
        <p:grpSpPr bwMode="auto">
          <a:xfrm>
            <a:off x="7696200" y="4800600"/>
            <a:ext cx="990600" cy="1371600"/>
            <a:chOff x="2065" y="1551"/>
            <a:chExt cx="1628" cy="1988"/>
          </a:xfrm>
        </p:grpSpPr>
        <p:sp>
          <p:nvSpPr>
            <p:cNvPr id="309257" name="Freeform 22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8" name="Freeform 23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9" name="Freeform 24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0" name="Freeform 25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1" name="Freeform 26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2" name="Freeform 27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3" name="Freeform 28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4" name="Freeform 29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5" name="Freeform 30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6" name="Freeform 31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7" name="Freeform 32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8" name="Freeform 33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9" name="Freeform 34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0" name="Freeform 35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1" name="Freeform 36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2" name="Freeform 37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3" name="Freeform 38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8295" name="Rectangle 39"/>
          <p:cNvSpPr>
            <a:spLocks noChangeArrowheads="1"/>
          </p:cNvSpPr>
          <p:nvPr/>
        </p:nvSpPr>
        <p:spPr bwMode="auto">
          <a:xfrm>
            <a:off x="4608513" y="4953000"/>
            <a:ext cx="32781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Still zero.</a:t>
            </a:r>
            <a:br>
              <a:rPr lang="en-US" altLang="en-US" i="0"/>
            </a:br>
            <a:r>
              <a:rPr lang="en-US" altLang="en-US" i="0"/>
              <a:t>The friend has </a:t>
            </a:r>
            <a:br>
              <a:rPr lang="en-US" altLang="en-US" i="0"/>
            </a:br>
            <a:r>
              <a:rPr lang="en-US" altLang="en-US" i="0"/>
              <a:t>his own variable </a:t>
            </a:r>
            <a:r>
              <a:rPr lang="en-US" altLang="en-US"/>
              <a:t>n</a:t>
            </a:r>
            <a:r>
              <a:rPr lang="en-US" altLang="en-US" i="0"/>
              <a:t>.</a:t>
            </a:r>
          </a:p>
        </p:txBody>
      </p:sp>
      <p:sp>
        <p:nvSpPr>
          <p:cNvPr id="608297" name="Rectangle 41"/>
          <p:cNvSpPr>
            <a:spLocks noChangeArrowheads="1"/>
          </p:cNvSpPr>
          <p:nvPr/>
        </p:nvSpPr>
        <p:spPr bwMode="auto">
          <a:xfrm>
            <a:off x="4397375" y="3949700"/>
            <a:ext cx="47466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What is the value of </a:t>
            </a:r>
            <a:r>
              <a:rPr lang="en-US" altLang="en-US"/>
              <a:t>n</a:t>
            </a:r>
            <a:r>
              <a:rPr lang="en-US" altLang="en-US" i="0"/>
              <a:t> here?</a:t>
            </a:r>
          </a:p>
        </p:txBody>
      </p:sp>
      <p:sp>
        <p:nvSpPr>
          <p:cNvPr id="608470" name="Line 214"/>
          <p:cNvSpPr>
            <a:spLocks noChangeShapeType="1"/>
          </p:cNvSpPr>
          <p:nvPr/>
        </p:nvSpPr>
        <p:spPr bwMode="auto">
          <a:xfrm flipH="1">
            <a:off x="2057400" y="4221163"/>
            <a:ext cx="22860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8474" name="Rectangle 218"/>
          <p:cNvSpPr>
            <a:spLocks noChangeArrowheads="1"/>
          </p:cNvSpPr>
          <p:nvPr/>
        </p:nvSpPr>
        <p:spPr bwMode="auto">
          <a:xfrm>
            <a:off x="4926013" y="914400"/>
            <a:ext cx="3651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 Global Variables.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08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08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084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084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08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08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08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08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8295" grpId="0"/>
      <p:bldP spid="608297" grpId="0"/>
      <p:bldP spid="608470" grpId="0" animBg="1"/>
      <p:bldP spid="608474" grpId="0"/>
    </p:bld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0274" name="Picture 47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0275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10276" name="Rectangle 4"/>
          <p:cNvSpPr>
            <a:spLocks noChangeArrowheads="1"/>
          </p:cNvSpPr>
          <p:nvPr/>
        </p:nvSpPr>
        <p:spPr bwMode="auto">
          <a:xfrm>
            <a:off x="4926013" y="914400"/>
            <a:ext cx="3651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 Global Variables.</a:t>
            </a:r>
          </a:p>
        </p:txBody>
      </p:sp>
      <p:sp>
        <p:nvSpPr>
          <p:cNvPr id="610330" name="Rectangle 26"/>
          <p:cNvSpPr>
            <a:spLocks noChangeArrowheads="1"/>
          </p:cNvSpPr>
          <p:nvPr/>
        </p:nvSpPr>
        <p:spPr bwMode="auto">
          <a:xfrm>
            <a:off x="4343400" y="1554163"/>
            <a:ext cx="5019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Maybe they mean to pass the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 </a:t>
            </a:r>
            <a:r>
              <a:rPr lang="en-US" altLang="en-US"/>
              <a:t>n</a:t>
            </a:r>
            <a:r>
              <a:rPr lang="en-US" altLang="en-US" i="0"/>
              <a:t> in and out.</a:t>
            </a:r>
          </a:p>
        </p:txBody>
      </p:sp>
      <p:sp>
        <p:nvSpPr>
          <p:cNvPr id="610331" name="Oval 27"/>
          <p:cNvSpPr>
            <a:spLocks noChangeArrowheads="1"/>
          </p:cNvSpPr>
          <p:nvPr/>
        </p:nvSpPr>
        <p:spPr bwMode="auto">
          <a:xfrm>
            <a:off x="2895600" y="776288"/>
            <a:ext cx="685800" cy="366712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610332" name="Rectangle 28"/>
          <p:cNvSpPr>
            <a:spLocks noChangeArrowheads="1"/>
          </p:cNvSpPr>
          <p:nvPr/>
        </p:nvSpPr>
        <p:spPr bwMode="auto">
          <a:xfrm>
            <a:off x="4973638" y="2667000"/>
            <a:ext cx="376555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Please don’t use these</a:t>
            </a:r>
            <a:br>
              <a:rPr lang="en-US" altLang="en-US" i="0"/>
            </a:br>
            <a:r>
              <a:rPr lang="en-US" altLang="en-US" i="0"/>
              <a:t>to pass out values</a:t>
            </a:r>
            <a:br>
              <a:rPr lang="en-US" altLang="en-US" i="0"/>
            </a:br>
            <a:r>
              <a:rPr lang="en-US" altLang="en-US" i="0"/>
              <a:t>when I am marking.</a:t>
            </a:r>
          </a:p>
        </p:txBody>
      </p:sp>
      <p:grpSp>
        <p:nvGrpSpPr>
          <p:cNvPr id="2" name="Group 29"/>
          <p:cNvGrpSpPr>
            <a:grpSpLocks/>
          </p:cNvGrpSpPr>
          <p:nvPr/>
        </p:nvGrpSpPr>
        <p:grpSpPr bwMode="auto">
          <a:xfrm>
            <a:off x="7696200" y="4343400"/>
            <a:ext cx="990600" cy="1371600"/>
            <a:chOff x="2065" y="1551"/>
            <a:chExt cx="1628" cy="1988"/>
          </a:xfrm>
        </p:grpSpPr>
        <p:sp>
          <p:nvSpPr>
            <p:cNvPr id="310281" name="Freeform 30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2" name="Freeform 31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3" name="Freeform 32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4" name="Freeform 33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5" name="Freeform 34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6" name="Freeform 35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7" name="Freeform 36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8" name="Freeform 37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9" name="Freeform 38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0" name="Freeform 39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1" name="Freeform 40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2" name="Freeform 41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3" name="Freeform 42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4" name="Freeform 43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5" name="Freeform 44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6" name="Freeform 45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7" name="Freeform 46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0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0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10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10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10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10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330" grpId="0"/>
      <p:bldP spid="610331" grpId="0" animBg="1"/>
      <p:bldP spid="610332" grpId="0"/>
    </p:bld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1298" name="Picture 29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1299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609284" name="Rectangle 4"/>
          <p:cNvSpPr>
            <a:spLocks noChangeArrowheads="1"/>
          </p:cNvSpPr>
          <p:nvPr/>
        </p:nvSpPr>
        <p:spPr bwMode="auto">
          <a:xfrm>
            <a:off x="4905375" y="838200"/>
            <a:ext cx="3683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Looks like </a:t>
            </a:r>
            <a:br>
              <a:rPr lang="en-US" altLang="en-US" i="0"/>
            </a:br>
            <a:r>
              <a:rPr lang="en-US" altLang="en-US" i="0"/>
              <a:t>an iterative algorithm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1524000" y="3810000"/>
            <a:ext cx="1676400" cy="1766888"/>
            <a:chOff x="960" y="2400"/>
            <a:chExt cx="1056" cy="1113"/>
          </a:xfrm>
        </p:grpSpPr>
        <p:sp>
          <p:nvSpPr>
            <p:cNvPr id="311323" name="Oval 6"/>
            <p:cNvSpPr>
              <a:spLocks noChangeArrowheads="1"/>
            </p:cNvSpPr>
            <p:nvPr/>
          </p:nvSpPr>
          <p:spPr bwMode="auto">
            <a:xfrm>
              <a:off x="960" y="2400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311324" name="Oval 7"/>
            <p:cNvSpPr>
              <a:spLocks noChangeArrowheads="1"/>
            </p:cNvSpPr>
            <p:nvPr/>
          </p:nvSpPr>
          <p:spPr bwMode="auto">
            <a:xfrm>
              <a:off x="960" y="3225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7696200" y="4343400"/>
            <a:ext cx="990600" cy="1371600"/>
            <a:chOff x="2065" y="1551"/>
            <a:chExt cx="1628" cy="1988"/>
          </a:xfrm>
        </p:grpSpPr>
        <p:sp>
          <p:nvSpPr>
            <p:cNvPr id="311306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7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8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9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0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1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2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3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4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5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6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7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8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9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0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1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2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9306" name="Rectangle 26"/>
          <p:cNvSpPr>
            <a:spLocks noChangeArrowheads="1"/>
          </p:cNvSpPr>
          <p:nvPr/>
        </p:nvSpPr>
        <p:spPr bwMode="auto">
          <a:xfrm>
            <a:off x="5165725" y="4572000"/>
            <a:ext cx="2149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Which is it?</a:t>
            </a:r>
          </a:p>
        </p:txBody>
      </p:sp>
      <p:sp>
        <p:nvSpPr>
          <p:cNvPr id="609307" name="Rectangle 27"/>
          <p:cNvSpPr>
            <a:spLocks noChangeArrowheads="1"/>
          </p:cNvSpPr>
          <p:nvPr/>
        </p:nvSpPr>
        <p:spPr bwMode="auto">
          <a:xfrm>
            <a:off x="4724400" y="2667000"/>
            <a:ext cx="38417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Looks like </a:t>
            </a:r>
            <a:br>
              <a:rPr lang="en-US" altLang="en-US" i="0"/>
            </a:br>
            <a:r>
              <a:rPr lang="en-US" altLang="en-US" i="0"/>
              <a:t>an recursive algorithm</a:t>
            </a:r>
          </a:p>
        </p:txBody>
      </p:sp>
      <p:sp>
        <p:nvSpPr>
          <p:cNvPr id="609308" name="Oval 28"/>
          <p:cNvSpPr>
            <a:spLocks noChangeArrowheads="1"/>
          </p:cNvSpPr>
          <p:nvPr/>
        </p:nvSpPr>
        <p:spPr bwMode="auto">
          <a:xfrm>
            <a:off x="609600" y="4114800"/>
            <a:ext cx="9144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09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09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09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09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09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09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284" grpId="0"/>
      <p:bldP spid="609306" grpId="0"/>
      <p:bldP spid="609307" grpId="0"/>
      <p:bldP spid="609308" grpId="0" animBg="1"/>
      <p:bldP spid="609308" grpId="1" animBg="1"/>
    </p:bld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2"/>
          <p:cNvSpPr>
            <a:spLocks noChangeArrowheads="1"/>
          </p:cNvSpPr>
          <p:nvPr/>
        </p:nvSpPr>
        <p:spPr bwMode="auto">
          <a:xfrm>
            <a:off x="685800" y="2209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Heaps, Heap Sort, &amp;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Priority Queues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2" name="Group 3"/>
          <p:cNvGrpSpPr>
            <a:grpSpLocks/>
          </p:cNvGrpSpPr>
          <p:nvPr/>
        </p:nvGrpSpPr>
        <p:grpSpPr bwMode="auto">
          <a:xfrm flipH="1">
            <a:off x="80963" y="1676400"/>
            <a:ext cx="866775" cy="2438400"/>
            <a:chOff x="2308" y="1513"/>
            <a:chExt cx="1162" cy="2570"/>
          </a:xfrm>
        </p:grpSpPr>
        <p:grpSp>
          <p:nvGrpSpPr>
            <p:cNvPr id="30736" name="Group 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0744" name="Freeform 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5" name="Freeform 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6" name="Freeform 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7" name="Freeform 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8" name="Freeform 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9" name="Freeform 1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37" name="Freeform 1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Oval 1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740" name="Oval 1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741" name="Oval 1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742" name="Oval 1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743" name="Oval 1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8" name="Rectangle 2"/>
          <p:cNvSpPr txBox="1">
            <a:spLocks noChangeArrowheads="1"/>
          </p:cNvSpPr>
          <p:nvPr/>
        </p:nvSpPr>
        <p:spPr>
          <a:xfrm>
            <a:off x="152400" y="-87313"/>
            <a:ext cx="8991600" cy="1524001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altLang="en-US" sz="3600" i="0" kern="0" dirty="0"/>
              <a:t>Grade School Addition: </a:t>
            </a:r>
            <a:r>
              <a:rPr lang="en-US" altLang="en-US" sz="3600" i="0" kern="0" dirty="0">
                <a:solidFill>
                  <a:schemeClr val="accent1"/>
                </a:solidFill>
              </a:rPr>
              <a:t>Linear</a:t>
            </a:r>
            <a:r>
              <a:rPr lang="en-US" altLang="en-US" sz="3600" i="0" kern="0" dirty="0"/>
              <a:t> time</a:t>
            </a:r>
            <a:br>
              <a:rPr lang="en-US" altLang="en-US" sz="3600" i="0" kern="0" dirty="0"/>
            </a:br>
            <a:r>
              <a:rPr lang="en-US" altLang="en-US" sz="3600" i="0" kern="0" dirty="0"/>
              <a:t>Grade School Multiplication: </a:t>
            </a:r>
            <a:r>
              <a:rPr lang="en-US" altLang="en-US" sz="3600" i="0" kern="0" dirty="0">
                <a:solidFill>
                  <a:schemeClr val="accent2"/>
                </a:solidFill>
              </a:rPr>
              <a:t>Quadratic</a:t>
            </a:r>
            <a:r>
              <a:rPr lang="en-US" altLang="en-US" sz="3600" i="0" kern="0" dirty="0"/>
              <a:t> time</a:t>
            </a:r>
          </a:p>
        </p:txBody>
      </p:sp>
      <p:grpSp>
        <p:nvGrpSpPr>
          <p:cNvPr id="30724" name="Group 2"/>
          <p:cNvGrpSpPr>
            <a:grpSpLocks/>
          </p:cNvGrpSpPr>
          <p:nvPr/>
        </p:nvGrpSpPr>
        <p:grpSpPr bwMode="auto">
          <a:xfrm>
            <a:off x="1295400" y="2362200"/>
            <a:ext cx="7340600" cy="4094163"/>
            <a:chOff x="1295400" y="2362200"/>
            <a:chExt cx="7340600" cy="4094163"/>
          </a:xfrm>
        </p:grpSpPr>
        <p:sp>
          <p:nvSpPr>
            <p:cNvPr id="20" name="Rectangle 3"/>
            <p:cNvSpPr txBox="1">
              <a:spLocks noChangeArrowheads="1"/>
            </p:cNvSpPr>
            <p:nvPr/>
          </p:nvSpPr>
          <p:spPr>
            <a:xfrm>
              <a:off x="1295400" y="5556250"/>
              <a:ext cx="7340600" cy="900113"/>
            </a:xfrm>
            <a:prstGeom prst="rect">
              <a:avLst/>
            </a:prstGeom>
          </p:spPr>
          <p:txBody>
            <a:bodyPr/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algn="ctr" eaLnBrk="1" hangingPunct="1">
                <a:lnSpc>
                  <a:spcPct val="90000"/>
                </a:lnSpc>
                <a:buFontTx/>
                <a:buNone/>
                <a:tabLst>
                  <a:tab pos="858838" algn="l"/>
                </a:tabLst>
                <a:defRPr/>
              </a:pPr>
              <a:r>
                <a:rPr lang="en-US" altLang="en-US" sz="2400" i="0" kern="0" dirty="0"/>
                <a:t>For big inputs, </a:t>
              </a:r>
              <a:r>
                <a:rPr lang="en-US" altLang="en-US" sz="2400" i="0" kern="0" dirty="0">
                  <a:solidFill>
                    <a:srgbClr val="FFC000"/>
                  </a:solidFill>
                </a:rPr>
                <a:t>n</a:t>
              </a:r>
              <a:r>
                <a:rPr lang="en-US" altLang="en-US" sz="2400" i="0" kern="0" dirty="0"/>
                <a:t> </a:t>
              </a:r>
              <a:r>
                <a:rPr lang="en-US" altLang="en-US" sz="2400" i="0" kern="0" dirty="0">
                  <a:solidFill>
                    <a:schemeClr val="tx2"/>
                  </a:solidFill>
                </a:rPr>
                <a:t>&lt;&lt;</a:t>
              </a:r>
              <a:r>
                <a:rPr lang="en-US" altLang="en-US" sz="2400" i="0" kern="0" dirty="0">
                  <a:solidFill>
                    <a:schemeClr val="accent2"/>
                  </a:solidFill>
                </a:rPr>
                <a:t> n</a:t>
              </a:r>
              <a:r>
                <a:rPr lang="en-US" altLang="en-US" sz="2400" i="0" kern="0" baseline="30000" dirty="0">
                  <a:solidFill>
                    <a:schemeClr val="accent2"/>
                  </a:solidFill>
                </a:rPr>
                <a:t>2 </a:t>
              </a:r>
              <a:r>
                <a:rPr lang="en-US" altLang="en-US" sz="2400" i="0" kern="0" dirty="0">
                  <a:solidFill>
                    <a:schemeClr val="tx2"/>
                  </a:solidFill>
                </a:rPr>
                <a:t>&lt;&lt;</a:t>
              </a:r>
              <a:r>
                <a:rPr lang="en-US" altLang="en-US" sz="2400" i="0" kern="0" dirty="0"/>
                <a:t> </a:t>
              </a:r>
              <a:r>
                <a:rPr lang="en-US" altLang="en-US" sz="2400" i="0" kern="0" dirty="0">
                  <a:solidFill>
                    <a:schemeClr val="accent2"/>
                  </a:solidFill>
                </a:rPr>
                <a:t> </a:t>
              </a:r>
              <a:r>
                <a:rPr lang="en-US" altLang="en-US" sz="2400" i="0" kern="0" dirty="0">
                  <a:solidFill>
                    <a:srgbClr val="FF0000"/>
                  </a:solidFill>
                </a:rPr>
                <a:t>2</a:t>
              </a:r>
              <a:r>
                <a:rPr lang="en-US" altLang="en-US" sz="2400" i="0" kern="0" baseline="30000" dirty="0">
                  <a:solidFill>
                    <a:srgbClr val="FF0000"/>
                  </a:solidFill>
                </a:rPr>
                <a:t>n</a:t>
              </a:r>
            </a:p>
            <a:p>
              <a:pPr marL="0" indent="0" algn="ctr" eaLnBrk="1" hangingPunct="1">
                <a:lnSpc>
                  <a:spcPct val="90000"/>
                </a:lnSpc>
                <a:buFontTx/>
                <a:buNone/>
                <a:tabLst>
                  <a:tab pos="858838" algn="l"/>
                </a:tabLst>
                <a:defRPr/>
              </a:pPr>
              <a:endParaRPr lang="en-US" altLang="en-US" sz="2400" i="0" kern="0" baseline="30000" dirty="0">
                <a:solidFill>
                  <a:schemeClr val="accent2"/>
                </a:solidFill>
              </a:endParaRPr>
            </a:p>
          </p:txBody>
        </p:sp>
        <p:grpSp>
          <p:nvGrpSpPr>
            <p:cNvPr id="30730" name="Group 4"/>
            <p:cNvGrpSpPr>
              <a:grpSpLocks/>
            </p:cNvGrpSpPr>
            <p:nvPr/>
          </p:nvGrpSpPr>
          <p:grpSpPr bwMode="auto">
            <a:xfrm>
              <a:off x="2278062" y="2362200"/>
              <a:ext cx="5257800" cy="3101975"/>
              <a:chOff x="768" y="1392"/>
              <a:chExt cx="3312" cy="1954"/>
            </a:xfrm>
          </p:grpSpPr>
          <p:sp>
            <p:nvSpPr>
              <p:cNvPr id="30731" name="Rectangle 5"/>
              <p:cNvSpPr>
                <a:spLocks noChangeArrowheads="1"/>
              </p:cNvSpPr>
              <p:nvPr/>
            </p:nvSpPr>
            <p:spPr bwMode="auto">
              <a:xfrm>
                <a:off x="1056" y="1392"/>
                <a:ext cx="3024" cy="17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30732" name="Text Box 6"/>
              <p:cNvSpPr txBox="1">
                <a:spLocks noChangeArrowheads="1"/>
              </p:cNvSpPr>
              <p:nvPr/>
            </p:nvSpPr>
            <p:spPr bwMode="auto">
              <a:xfrm>
                <a:off x="1718" y="3058"/>
                <a:ext cx="1651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r>
                  <a:rPr lang="en-US" altLang="en-US" sz="2400" i="0"/>
                  <a:t># of bits in numbers</a:t>
                </a:r>
              </a:p>
            </p:txBody>
          </p:sp>
          <p:sp>
            <p:nvSpPr>
              <p:cNvPr id="30733" name="Text Box 7"/>
              <p:cNvSpPr txBox="1">
                <a:spLocks noChangeArrowheads="1"/>
              </p:cNvSpPr>
              <p:nvPr/>
            </p:nvSpPr>
            <p:spPr bwMode="auto">
              <a:xfrm>
                <a:off x="768" y="1794"/>
                <a:ext cx="288" cy="9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50000"/>
                  </a:spcBef>
                  <a:buFontTx/>
                  <a:buNone/>
                </a:pPr>
                <a:r>
                  <a:rPr lang="en-US" altLang="en-US" sz="2400" i="0"/>
                  <a:t>t</a:t>
                </a:r>
                <a:br>
                  <a:rPr lang="en-US" altLang="en-US" sz="2400" i="0"/>
                </a:br>
                <a:r>
                  <a:rPr lang="en-US" altLang="en-US" sz="2400" i="0"/>
                  <a:t>ime</a:t>
                </a:r>
              </a:p>
            </p:txBody>
          </p:sp>
          <p:sp>
            <p:nvSpPr>
              <p:cNvPr id="30734" name="Line 8"/>
              <p:cNvSpPr>
                <a:spLocks noChangeShapeType="1"/>
              </p:cNvSpPr>
              <p:nvPr/>
            </p:nvSpPr>
            <p:spPr bwMode="auto">
              <a:xfrm flipH="1">
                <a:off x="1056" y="1794"/>
                <a:ext cx="3024" cy="1341"/>
              </a:xfrm>
              <a:prstGeom prst="line">
                <a:avLst/>
              </a:prstGeom>
              <a:noFill/>
              <a:ln w="381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5" name="Freeform 9"/>
              <p:cNvSpPr>
                <a:spLocks/>
              </p:cNvSpPr>
              <p:nvPr/>
            </p:nvSpPr>
            <p:spPr bwMode="auto">
              <a:xfrm>
                <a:off x="1056" y="1428"/>
                <a:ext cx="2832" cy="1725"/>
              </a:xfrm>
              <a:custGeom>
                <a:avLst/>
                <a:gdLst>
                  <a:gd name="T0" fmla="*/ 0 w 2832"/>
                  <a:gd name="T1" fmla="*/ 1725 h 1725"/>
                  <a:gd name="T2" fmla="*/ 680 w 2832"/>
                  <a:gd name="T3" fmla="*/ 1576 h 1725"/>
                  <a:gd name="T4" fmla="*/ 1032 w 2832"/>
                  <a:gd name="T5" fmla="*/ 1496 h 1725"/>
                  <a:gd name="T6" fmla="*/ 1320 w 2832"/>
                  <a:gd name="T7" fmla="*/ 1392 h 1725"/>
                  <a:gd name="T8" fmla="*/ 1624 w 2832"/>
                  <a:gd name="T9" fmla="*/ 1232 h 1725"/>
                  <a:gd name="T10" fmla="*/ 1944 w 2832"/>
                  <a:gd name="T11" fmla="*/ 992 h 1725"/>
                  <a:gd name="T12" fmla="*/ 2320 w 2832"/>
                  <a:gd name="T13" fmla="*/ 600 h 1725"/>
                  <a:gd name="T14" fmla="*/ 2832 w 2832"/>
                  <a:gd name="T15" fmla="*/ 0 h 172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832"/>
                  <a:gd name="T25" fmla="*/ 0 h 1725"/>
                  <a:gd name="T26" fmla="*/ 2832 w 2832"/>
                  <a:gd name="T27" fmla="*/ 1725 h 172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832" h="1725">
                    <a:moveTo>
                      <a:pt x="0" y="1725"/>
                    </a:moveTo>
                    <a:lnTo>
                      <a:pt x="680" y="1576"/>
                    </a:lnTo>
                    <a:lnTo>
                      <a:pt x="1032" y="1496"/>
                    </a:lnTo>
                    <a:lnTo>
                      <a:pt x="1320" y="1392"/>
                    </a:lnTo>
                    <a:lnTo>
                      <a:pt x="1624" y="1232"/>
                    </a:lnTo>
                    <a:lnTo>
                      <a:pt x="1944" y="992"/>
                    </a:lnTo>
                    <a:lnTo>
                      <a:pt x="2320" y="600"/>
                    </a:lnTo>
                    <a:lnTo>
                      <a:pt x="2832" y="0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304800" y="914400"/>
            <a:ext cx="8991600" cy="5751513"/>
            <a:chOff x="304800" y="914400"/>
            <a:chExt cx="8991600" cy="5751513"/>
          </a:xfrm>
        </p:grpSpPr>
        <p:sp>
          <p:nvSpPr>
            <p:cNvPr id="30726" name="AutoShape 2"/>
            <p:cNvSpPr>
              <a:spLocks noChangeArrowheads="1"/>
            </p:cNvSpPr>
            <p:nvPr/>
          </p:nvSpPr>
          <p:spPr bwMode="auto">
            <a:xfrm>
              <a:off x="2286000" y="6172200"/>
              <a:ext cx="3414712" cy="493713"/>
            </a:xfrm>
            <a:prstGeom prst="wedgeRoundRectCallout">
              <a:avLst>
                <a:gd name="adj1" fmla="val -53468"/>
                <a:gd name="adj2" fmla="val -87787"/>
                <a:gd name="adj3" fmla="val 16667"/>
              </a:avLst>
            </a:pr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Oops this was worse!</a:t>
              </a:r>
            </a:p>
          </p:txBody>
        </p:sp>
        <p:sp>
          <p:nvSpPr>
            <p:cNvPr id="29" name="Rectangle 2"/>
            <p:cNvSpPr txBox="1">
              <a:spLocks noChangeArrowheads="1"/>
            </p:cNvSpPr>
            <p:nvPr/>
          </p:nvSpPr>
          <p:spPr bwMode="auto">
            <a:xfrm>
              <a:off x="304800" y="914400"/>
              <a:ext cx="8991600" cy="76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/>
            <a:lstStyle>
              <a:lvl1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+mj-lt"/>
                  <a:ea typeface="+mj-ea"/>
                  <a:cs typeface="+mj-cs"/>
                </a:defRPr>
              </a:lvl1pPr>
              <a:lvl2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2pPr>
              <a:lvl3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3pPr>
              <a:lvl4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4pPr>
              <a:lvl5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5pPr>
              <a:lvl6pPr marL="4572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6pPr>
              <a:lvl7pPr marL="9144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7pPr>
              <a:lvl8pPr marL="13716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8pPr>
              <a:lvl9pPr marL="18288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defRPr/>
              </a:pPr>
              <a:r>
                <a:rPr lang="en-US" altLang="en-US" sz="3600" i="0" kern="0" dirty="0"/>
                <a:t> Kindergarten Multiplication: </a:t>
              </a:r>
              <a:r>
                <a:rPr lang="en-US" altLang="en-US" sz="3600" i="0" kern="0" dirty="0">
                  <a:solidFill>
                    <a:schemeClr val="hlink"/>
                  </a:solidFill>
                </a:rPr>
                <a:t>Exponential</a:t>
              </a:r>
              <a:r>
                <a:rPr lang="en-US" altLang="en-US" sz="3600" i="0" kern="0" dirty="0"/>
                <a:t> time</a:t>
              </a:r>
            </a:p>
          </p:txBody>
        </p:sp>
        <p:sp>
          <p:nvSpPr>
            <p:cNvPr id="30728" name="Freeform 10"/>
            <p:cNvSpPr>
              <a:spLocks/>
            </p:cNvSpPr>
            <p:nvPr/>
          </p:nvSpPr>
          <p:spPr bwMode="auto">
            <a:xfrm>
              <a:off x="2743200" y="2473569"/>
              <a:ext cx="1066800" cy="2667000"/>
            </a:xfrm>
            <a:custGeom>
              <a:avLst/>
              <a:gdLst>
                <a:gd name="T0" fmla="*/ 0 w 672"/>
                <a:gd name="T1" fmla="*/ 2147483647 h 1680"/>
                <a:gd name="T2" fmla="*/ 2147483647 w 672"/>
                <a:gd name="T3" fmla="*/ 2147483647 h 1680"/>
                <a:gd name="T4" fmla="*/ 2147483647 w 672"/>
                <a:gd name="T5" fmla="*/ 0 h 1680"/>
                <a:gd name="T6" fmla="*/ 0 60000 65536"/>
                <a:gd name="T7" fmla="*/ 0 60000 65536"/>
                <a:gd name="T8" fmla="*/ 0 60000 65536"/>
                <a:gd name="T9" fmla="*/ 0 w 672"/>
                <a:gd name="T10" fmla="*/ 0 h 1680"/>
                <a:gd name="T11" fmla="*/ 672 w 672"/>
                <a:gd name="T12" fmla="*/ 1680 h 168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72" h="1680">
                  <a:moveTo>
                    <a:pt x="0" y="1680"/>
                  </a:moveTo>
                  <a:cubicBezTo>
                    <a:pt x="69" y="1632"/>
                    <a:pt x="304" y="1672"/>
                    <a:pt x="416" y="1392"/>
                  </a:cubicBezTo>
                  <a:cubicBezTo>
                    <a:pt x="528" y="1112"/>
                    <a:pt x="619" y="290"/>
                    <a:pt x="67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 Definition</a:t>
            </a:r>
          </a:p>
        </p:txBody>
      </p:sp>
      <p:sp>
        <p:nvSpPr>
          <p:cNvPr id="623619" name="Text Box 3"/>
          <p:cNvSpPr txBox="1">
            <a:spLocks noChangeArrowheads="1"/>
          </p:cNvSpPr>
          <p:nvPr/>
        </p:nvSpPr>
        <p:spPr bwMode="auto">
          <a:xfrm>
            <a:off x="1381125" y="746125"/>
            <a:ext cx="5543550" cy="192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Completely Balanced Binary Tree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The value of each node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000" i="0">
                <a:latin typeface="Symbol" pitchFamily="18" charset="2"/>
              </a:rPr>
              <a:t>     ³</a:t>
            </a:r>
            <a:r>
              <a:rPr lang="en-US" altLang="en-US" sz="3000" i="0"/>
              <a:t> each of the node's children.  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Left or right child could be larger.</a:t>
            </a:r>
          </a:p>
        </p:txBody>
      </p:sp>
      <p:pic>
        <p:nvPicPr>
          <p:cNvPr id="313348" name="Picture 4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8838" y="2743200"/>
            <a:ext cx="4427537" cy="2916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3621" name="Text Box 5"/>
          <p:cNvSpPr txBox="1">
            <a:spLocks noChangeArrowheads="1"/>
          </p:cNvSpPr>
          <p:nvPr/>
        </p:nvSpPr>
        <p:spPr bwMode="auto">
          <a:xfrm>
            <a:off x="1135063" y="6062663"/>
            <a:ext cx="2759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Where can 1 go?</a:t>
            </a:r>
          </a:p>
        </p:txBody>
      </p:sp>
      <p:sp>
        <p:nvSpPr>
          <p:cNvPr id="623622" name="Text Box 6"/>
          <p:cNvSpPr txBox="1">
            <a:spLocks noChangeArrowheads="1"/>
          </p:cNvSpPr>
          <p:nvPr/>
        </p:nvSpPr>
        <p:spPr bwMode="auto">
          <a:xfrm>
            <a:off x="4549775" y="5715000"/>
            <a:ext cx="329882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Maximum is at root.</a:t>
            </a:r>
          </a:p>
        </p:txBody>
      </p:sp>
      <p:sp>
        <p:nvSpPr>
          <p:cNvPr id="623623" name="Oval 7"/>
          <p:cNvSpPr>
            <a:spLocks noChangeArrowheads="1"/>
          </p:cNvSpPr>
          <p:nvPr/>
        </p:nvSpPr>
        <p:spPr bwMode="auto">
          <a:xfrm>
            <a:off x="4127500" y="2819400"/>
            <a:ext cx="676275" cy="6223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623624" name="Text Box 8"/>
          <p:cNvSpPr txBox="1">
            <a:spLocks noChangeArrowheads="1"/>
          </p:cNvSpPr>
          <p:nvPr/>
        </p:nvSpPr>
        <p:spPr bwMode="auto">
          <a:xfrm>
            <a:off x="1143000" y="6384925"/>
            <a:ext cx="2759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Where can 8 go?</a:t>
            </a:r>
          </a:p>
        </p:txBody>
      </p:sp>
      <p:sp>
        <p:nvSpPr>
          <p:cNvPr id="623625" name="Text Box 9"/>
          <p:cNvSpPr txBox="1">
            <a:spLocks noChangeArrowheads="1"/>
          </p:cNvSpPr>
          <p:nvPr/>
        </p:nvSpPr>
        <p:spPr bwMode="auto">
          <a:xfrm>
            <a:off x="1127125" y="5715000"/>
            <a:ext cx="2759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Where can 9 go?</a:t>
            </a:r>
          </a:p>
        </p:txBody>
      </p:sp>
      <p:grpSp>
        <p:nvGrpSpPr>
          <p:cNvPr id="2" name="Group 10"/>
          <p:cNvGrpSpPr>
            <a:grpSpLocks/>
          </p:cNvGrpSpPr>
          <p:nvPr/>
        </p:nvGrpSpPr>
        <p:grpSpPr bwMode="auto">
          <a:xfrm>
            <a:off x="2130425" y="4279900"/>
            <a:ext cx="4295775" cy="1295400"/>
            <a:chOff x="1342" y="2696"/>
            <a:chExt cx="2706" cy="816"/>
          </a:xfrm>
        </p:grpSpPr>
        <p:sp>
          <p:nvSpPr>
            <p:cNvPr id="313358" name="Oval 11"/>
            <p:cNvSpPr>
              <a:spLocks noChangeArrowheads="1"/>
            </p:cNvSpPr>
            <p:nvPr/>
          </p:nvSpPr>
          <p:spPr bwMode="auto">
            <a:xfrm>
              <a:off x="3622" y="2704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13359" name="Oval 12"/>
            <p:cNvSpPr>
              <a:spLocks noChangeArrowheads="1"/>
            </p:cNvSpPr>
            <p:nvPr/>
          </p:nvSpPr>
          <p:spPr bwMode="auto">
            <a:xfrm>
              <a:off x="3032" y="2696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13360" name="Oval 13"/>
            <p:cNvSpPr>
              <a:spLocks noChangeArrowheads="1"/>
            </p:cNvSpPr>
            <p:nvPr/>
          </p:nvSpPr>
          <p:spPr bwMode="auto">
            <a:xfrm>
              <a:off x="2440" y="2704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13361" name="Oval 14"/>
            <p:cNvSpPr>
              <a:spLocks noChangeArrowheads="1"/>
            </p:cNvSpPr>
            <p:nvPr/>
          </p:nvSpPr>
          <p:spPr bwMode="auto">
            <a:xfrm>
              <a:off x="1848" y="312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13362" name="Oval 15"/>
            <p:cNvSpPr>
              <a:spLocks noChangeArrowheads="1"/>
            </p:cNvSpPr>
            <p:nvPr/>
          </p:nvSpPr>
          <p:spPr bwMode="auto">
            <a:xfrm>
              <a:off x="1342" y="312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" name="Group 16"/>
          <p:cNvGrpSpPr>
            <a:grpSpLocks/>
          </p:cNvGrpSpPr>
          <p:nvPr/>
        </p:nvGrpSpPr>
        <p:grpSpPr bwMode="auto">
          <a:xfrm>
            <a:off x="3209925" y="3492500"/>
            <a:ext cx="2695575" cy="749300"/>
            <a:chOff x="2022" y="2200"/>
            <a:chExt cx="1698" cy="472"/>
          </a:xfrm>
        </p:grpSpPr>
        <p:sp>
          <p:nvSpPr>
            <p:cNvPr id="313356" name="Oval 17"/>
            <p:cNvSpPr>
              <a:spLocks noChangeArrowheads="1"/>
            </p:cNvSpPr>
            <p:nvPr/>
          </p:nvSpPr>
          <p:spPr bwMode="auto">
            <a:xfrm>
              <a:off x="3294" y="220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13357" name="Oval 18"/>
            <p:cNvSpPr>
              <a:spLocks noChangeArrowheads="1"/>
            </p:cNvSpPr>
            <p:nvPr/>
          </p:nvSpPr>
          <p:spPr bwMode="auto">
            <a:xfrm>
              <a:off x="2022" y="228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236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236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236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236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236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236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236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236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2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236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23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23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3619" grpId="0" build="p" autoUpdateAnimBg="0"/>
      <p:bldP spid="623621" grpId="0" autoUpdateAnimBg="0"/>
      <p:bldP spid="623622" grpId="0" autoUpdateAnimBg="0"/>
      <p:bldP spid="623623" grpId="0" animBg="1" autoUpdateAnimBg="0"/>
      <p:bldP spid="623624" grpId="0" autoUpdateAnimBg="0"/>
      <p:bldP spid="623625" grpId="0" autoUpdateAnimBg="0"/>
    </p:bldLst>
  </p:timing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 Data Structure</a:t>
            </a:r>
          </a:p>
        </p:txBody>
      </p:sp>
      <p:pic>
        <p:nvPicPr>
          <p:cNvPr id="314371" name="Picture 3" descr="capture1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7788" y="4117975"/>
            <a:ext cx="6446837" cy="266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4372" name="Text Box 4"/>
          <p:cNvSpPr txBox="1">
            <a:spLocks noChangeArrowheads="1"/>
          </p:cNvSpPr>
          <p:nvPr/>
        </p:nvSpPr>
        <p:spPr bwMode="auto">
          <a:xfrm>
            <a:off x="2057400" y="685800"/>
            <a:ext cx="54102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Completely Balanced Binary Tree</a:t>
            </a:r>
            <a:br>
              <a:rPr lang="en-US" altLang="en-US" sz="3000" i="0"/>
            </a:br>
            <a:r>
              <a:rPr lang="en-US" altLang="en-US" sz="3000" i="0"/>
              <a:t>Implemented by an Array</a:t>
            </a:r>
          </a:p>
        </p:txBody>
      </p:sp>
      <p:pic>
        <p:nvPicPr>
          <p:cNvPr id="314373" name="Picture 5" descr="capture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1676400"/>
            <a:ext cx="3675063" cy="235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4" name="Picture 6" descr="capture10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4400" y="2514600"/>
            <a:ext cx="4017963" cy="688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5394" name="Picture 2" descr="capture1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9906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395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Heapify</a:t>
            </a:r>
          </a:p>
        </p:txBody>
      </p:sp>
      <p:pic>
        <p:nvPicPr>
          <p:cNvPr id="315396" name="Picture 4" descr="capture1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60800"/>
            <a:ext cx="4141788" cy="276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5397" name="Freeform 5"/>
          <p:cNvSpPr>
            <a:spLocks/>
          </p:cNvSpPr>
          <p:nvPr/>
        </p:nvSpPr>
        <p:spPr bwMode="auto">
          <a:xfrm>
            <a:off x="0" y="4494213"/>
            <a:ext cx="2667000" cy="2133600"/>
          </a:xfrm>
          <a:custGeom>
            <a:avLst/>
            <a:gdLst>
              <a:gd name="T0" fmla="*/ 2147483647 w 1680"/>
              <a:gd name="T1" fmla="*/ 0 h 1344"/>
              <a:gd name="T2" fmla="*/ 2147483647 w 1680"/>
              <a:gd name="T3" fmla="*/ 2147483647 h 1344"/>
              <a:gd name="T4" fmla="*/ 0 w 1680"/>
              <a:gd name="T5" fmla="*/ 2147483647 h 1344"/>
              <a:gd name="T6" fmla="*/ 2147483647 w 1680"/>
              <a:gd name="T7" fmla="*/ 2147483647 h 1344"/>
              <a:gd name="T8" fmla="*/ 2147483647 w 1680"/>
              <a:gd name="T9" fmla="*/ 2147483647 h 1344"/>
              <a:gd name="T10" fmla="*/ 2147483647 w 1680"/>
              <a:gd name="T11" fmla="*/ 0 h 134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680"/>
              <a:gd name="T19" fmla="*/ 0 h 1344"/>
              <a:gd name="T20" fmla="*/ 1680 w 1680"/>
              <a:gd name="T21" fmla="*/ 1344 h 134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680" h="1344">
                <a:moveTo>
                  <a:pt x="1008" y="0"/>
                </a:moveTo>
                <a:lnTo>
                  <a:pt x="288" y="576"/>
                </a:lnTo>
                <a:lnTo>
                  <a:pt x="0" y="1344"/>
                </a:lnTo>
                <a:lnTo>
                  <a:pt x="1680" y="1344"/>
                </a:lnTo>
                <a:lnTo>
                  <a:pt x="1584" y="432"/>
                </a:lnTo>
                <a:lnTo>
                  <a:pt x="1008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398" name="Freeform 6"/>
          <p:cNvSpPr>
            <a:spLocks/>
          </p:cNvSpPr>
          <p:nvPr/>
        </p:nvSpPr>
        <p:spPr bwMode="auto">
          <a:xfrm>
            <a:off x="2667000" y="4341813"/>
            <a:ext cx="1752600" cy="1524000"/>
          </a:xfrm>
          <a:custGeom>
            <a:avLst/>
            <a:gdLst>
              <a:gd name="T0" fmla="*/ 2147483647 w 1104"/>
              <a:gd name="T1" fmla="*/ 0 h 960"/>
              <a:gd name="T2" fmla="*/ 0 w 1104"/>
              <a:gd name="T3" fmla="*/ 2147483647 h 960"/>
              <a:gd name="T4" fmla="*/ 2147483647 w 1104"/>
              <a:gd name="T5" fmla="*/ 2147483647 h 960"/>
              <a:gd name="T6" fmla="*/ 2147483647 w 1104"/>
              <a:gd name="T7" fmla="*/ 0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1104"/>
              <a:gd name="T13" fmla="*/ 0 h 960"/>
              <a:gd name="T14" fmla="*/ 1104 w 1104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04" h="960">
                <a:moveTo>
                  <a:pt x="528" y="0"/>
                </a:moveTo>
                <a:lnTo>
                  <a:pt x="0" y="960"/>
                </a:lnTo>
                <a:lnTo>
                  <a:pt x="1104" y="960"/>
                </a:lnTo>
                <a:lnTo>
                  <a:pt x="528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5399" name="Text Box 7"/>
          <p:cNvSpPr txBox="1">
            <a:spLocks noChangeArrowheads="1"/>
          </p:cNvSpPr>
          <p:nvPr/>
        </p:nvSpPr>
        <p:spPr bwMode="auto">
          <a:xfrm>
            <a:off x="2776538" y="3579813"/>
            <a:ext cx="500062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56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15400" name="Text Box 8"/>
          <p:cNvSpPr txBox="1">
            <a:spLocks noChangeArrowheads="1"/>
          </p:cNvSpPr>
          <p:nvPr/>
        </p:nvSpPr>
        <p:spPr bwMode="auto">
          <a:xfrm>
            <a:off x="5470525" y="2971800"/>
            <a:ext cx="28321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Maximum needs </a:t>
            </a:r>
            <a:br>
              <a:rPr lang="en-US" altLang="en-US" sz="3000" i="0">
                <a:solidFill>
                  <a:schemeClr val="hlink"/>
                </a:solidFill>
              </a:rPr>
            </a:br>
            <a:r>
              <a:rPr lang="en-US" altLang="en-US" sz="3000" i="0">
                <a:solidFill>
                  <a:schemeClr val="hlink"/>
                </a:solidFill>
              </a:rPr>
              <a:t>to be at root.</a:t>
            </a:r>
          </a:p>
        </p:txBody>
      </p:sp>
      <p:sp>
        <p:nvSpPr>
          <p:cNvPr id="315401" name="Text Box 9"/>
          <p:cNvSpPr txBox="1">
            <a:spLocks noChangeArrowheads="1"/>
          </p:cNvSpPr>
          <p:nvPr/>
        </p:nvSpPr>
        <p:spPr bwMode="auto">
          <a:xfrm>
            <a:off x="381000" y="2963863"/>
            <a:ext cx="3925888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Where is the maximum?</a:t>
            </a:r>
          </a:p>
        </p:txBody>
      </p:sp>
      <p:sp>
        <p:nvSpPr>
          <p:cNvPr id="315402" name="Freeform 10"/>
          <p:cNvSpPr>
            <a:spLocks/>
          </p:cNvSpPr>
          <p:nvPr/>
        </p:nvSpPr>
        <p:spPr bwMode="auto">
          <a:xfrm>
            <a:off x="1039813" y="3657600"/>
            <a:ext cx="3143250" cy="1528763"/>
          </a:xfrm>
          <a:custGeom>
            <a:avLst/>
            <a:gdLst>
              <a:gd name="T0" fmla="*/ 2147483647 w 1980"/>
              <a:gd name="T1" fmla="*/ 0 h 963"/>
              <a:gd name="T2" fmla="*/ 0 w 1980"/>
              <a:gd name="T3" fmla="*/ 2147483647 h 963"/>
              <a:gd name="T4" fmla="*/ 2147483647 w 1980"/>
              <a:gd name="T5" fmla="*/ 2147483647 h 963"/>
              <a:gd name="T6" fmla="*/ 2147483647 w 1980"/>
              <a:gd name="T7" fmla="*/ 0 h 963"/>
              <a:gd name="T8" fmla="*/ 0 60000 65536"/>
              <a:gd name="T9" fmla="*/ 0 60000 65536"/>
              <a:gd name="T10" fmla="*/ 0 60000 65536"/>
              <a:gd name="T11" fmla="*/ 0 60000 65536"/>
              <a:gd name="T12" fmla="*/ 0 w 1980"/>
              <a:gd name="T13" fmla="*/ 0 h 963"/>
              <a:gd name="T14" fmla="*/ 1980 w 1980"/>
              <a:gd name="T15" fmla="*/ 963 h 96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80" h="963">
                <a:moveTo>
                  <a:pt x="881" y="0"/>
                </a:moveTo>
                <a:lnTo>
                  <a:pt x="0" y="963"/>
                </a:lnTo>
                <a:lnTo>
                  <a:pt x="1980" y="900"/>
                </a:lnTo>
                <a:lnTo>
                  <a:pt x="881" y="0"/>
                </a:lnTo>
                <a:close/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5400" grpId="0" autoUpdateAnimBg="0"/>
      <p:bldP spid="315401" grpId="0" autoUpdateAnimBg="0"/>
      <p:bldP spid="315402" grpId="0" animBg="1"/>
    </p:bldLst>
  </p:timing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6418" name="Picture 2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9906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6419" name="Picture 3" descr="capture1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60800"/>
            <a:ext cx="4141788" cy="276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6420" name="Text Box 4"/>
          <p:cNvSpPr txBox="1">
            <a:spLocks noChangeArrowheads="1"/>
          </p:cNvSpPr>
          <p:nvPr/>
        </p:nvSpPr>
        <p:spPr bwMode="auto">
          <a:xfrm>
            <a:off x="381000" y="2914650"/>
            <a:ext cx="3182938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Find the maximum.</a:t>
            </a:r>
          </a:p>
        </p:txBody>
      </p:sp>
      <p:sp>
        <p:nvSpPr>
          <p:cNvPr id="316421" name="Freeform 5"/>
          <p:cNvSpPr>
            <a:spLocks/>
          </p:cNvSpPr>
          <p:nvPr/>
        </p:nvSpPr>
        <p:spPr bwMode="auto">
          <a:xfrm>
            <a:off x="1039813" y="3657600"/>
            <a:ext cx="3143250" cy="1528763"/>
          </a:xfrm>
          <a:custGeom>
            <a:avLst/>
            <a:gdLst>
              <a:gd name="T0" fmla="*/ 2147483647 w 1980"/>
              <a:gd name="T1" fmla="*/ 0 h 963"/>
              <a:gd name="T2" fmla="*/ 0 w 1980"/>
              <a:gd name="T3" fmla="*/ 2147483647 h 963"/>
              <a:gd name="T4" fmla="*/ 2147483647 w 1980"/>
              <a:gd name="T5" fmla="*/ 2147483647 h 963"/>
              <a:gd name="T6" fmla="*/ 2147483647 w 1980"/>
              <a:gd name="T7" fmla="*/ 0 h 963"/>
              <a:gd name="T8" fmla="*/ 0 60000 65536"/>
              <a:gd name="T9" fmla="*/ 0 60000 65536"/>
              <a:gd name="T10" fmla="*/ 0 60000 65536"/>
              <a:gd name="T11" fmla="*/ 0 60000 65536"/>
              <a:gd name="T12" fmla="*/ 0 w 1980"/>
              <a:gd name="T13" fmla="*/ 0 h 963"/>
              <a:gd name="T14" fmla="*/ 1980 w 1980"/>
              <a:gd name="T15" fmla="*/ 963 h 96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80" h="963">
                <a:moveTo>
                  <a:pt x="881" y="0"/>
                </a:moveTo>
                <a:lnTo>
                  <a:pt x="0" y="963"/>
                </a:lnTo>
                <a:lnTo>
                  <a:pt x="1980" y="900"/>
                </a:lnTo>
                <a:lnTo>
                  <a:pt x="881" y="0"/>
                </a:lnTo>
                <a:close/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1828800" y="2922588"/>
            <a:ext cx="6997700" cy="3630612"/>
            <a:chOff x="1152" y="1872"/>
            <a:chExt cx="4408" cy="2287"/>
          </a:xfrm>
        </p:grpSpPr>
        <p:sp>
          <p:nvSpPr>
            <p:cNvPr id="4" name="Text Box 7"/>
            <p:cNvSpPr txBox="1">
              <a:spLocks noChangeArrowheads="1"/>
            </p:cNvSpPr>
            <p:nvPr/>
          </p:nvSpPr>
          <p:spPr bwMode="auto">
            <a:xfrm>
              <a:off x="3618" y="1872"/>
              <a:ext cx="1445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hlink"/>
                  </a:solidFill>
                </a:rPr>
                <a:t>Put it in place</a:t>
              </a:r>
            </a:p>
          </p:txBody>
        </p:sp>
        <p:pic>
          <p:nvPicPr>
            <p:cNvPr id="316431" name="Picture 8" descr="capture1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65" y="2424"/>
              <a:ext cx="2495" cy="17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16432" name="Freeform 9"/>
            <p:cNvSpPr>
              <a:spLocks/>
            </p:cNvSpPr>
            <p:nvPr/>
          </p:nvSpPr>
          <p:spPr bwMode="auto">
            <a:xfrm>
              <a:off x="1152" y="2832"/>
              <a:ext cx="435" cy="336"/>
            </a:xfrm>
            <a:custGeom>
              <a:avLst/>
              <a:gdLst>
                <a:gd name="T0" fmla="*/ 0 w 435"/>
                <a:gd name="T1" fmla="*/ 336 h 336"/>
                <a:gd name="T2" fmla="*/ 363 w 435"/>
                <a:gd name="T3" fmla="*/ 277 h 336"/>
                <a:gd name="T4" fmla="*/ 432 w 435"/>
                <a:gd name="T5" fmla="*/ 0 h 336"/>
                <a:gd name="T6" fmla="*/ 0 60000 65536"/>
                <a:gd name="T7" fmla="*/ 0 60000 65536"/>
                <a:gd name="T8" fmla="*/ 0 60000 65536"/>
                <a:gd name="T9" fmla="*/ 0 w 435"/>
                <a:gd name="T10" fmla="*/ 0 h 336"/>
                <a:gd name="T11" fmla="*/ 435 w 435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5" h="336">
                  <a:moveTo>
                    <a:pt x="0" y="336"/>
                  </a:moveTo>
                  <a:cubicBezTo>
                    <a:pt x="60" y="326"/>
                    <a:pt x="291" y="333"/>
                    <a:pt x="363" y="277"/>
                  </a:cubicBezTo>
                  <a:cubicBezTo>
                    <a:pt x="435" y="221"/>
                    <a:pt x="418" y="58"/>
                    <a:pt x="43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arrow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4648200" y="4235450"/>
            <a:ext cx="2590800" cy="2241550"/>
            <a:chOff x="2928" y="2668"/>
            <a:chExt cx="1632" cy="1412"/>
          </a:xfrm>
        </p:grpSpPr>
        <p:sp>
          <p:nvSpPr>
            <p:cNvPr id="316427" name="Freeform 11"/>
            <p:cNvSpPr>
              <a:spLocks/>
            </p:cNvSpPr>
            <p:nvPr/>
          </p:nvSpPr>
          <p:spPr bwMode="auto">
            <a:xfrm>
              <a:off x="2928" y="3120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428" name="Freeform 12"/>
            <p:cNvSpPr>
              <a:spLocks/>
            </p:cNvSpPr>
            <p:nvPr/>
          </p:nvSpPr>
          <p:spPr bwMode="auto">
            <a:xfrm>
              <a:off x="3984" y="3168"/>
              <a:ext cx="576" cy="528"/>
            </a:xfrm>
            <a:custGeom>
              <a:avLst/>
              <a:gdLst>
                <a:gd name="T0" fmla="*/ 1 w 1104"/>
                <a:gd name="T1" fmla="*/ 0 h 960"/>
                <a:gd name="T2" fmla="*/ 0 w 1104"/>
                <a:gd name="T3" fmla="*/ 1 h 960"/>
                <a:gd name="T4" fmla="*/ 1 w 1104"/>
                <a:gd name="T5" fmla="*/ 1 h 960"/>
                <a:gd name="T6" fmla="*/ 1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6429" name="Text Box 13"/>
            <p:cNvSpPr txBox="1">
              <a:spLocks noChangeArrowheads="1"/>
            </p:cNvSpPr>
            <p:nvPr/>
          </p:nvSpPr>
          <p:spPr bwMode="auto">
            <a:xfrm>
              <a:off x="3909" y="2668"/>
              <a:ext cx="315" cy="5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5600" i="0">
                  <a:solidFill>
                    <a:schemeClr val="accent2"/>
                  </a:solidFill>
                </a:rPr>
                <a:t>?</a:t>
              </a:r>
            </a:p>
          </p:txBody>
        </p:sp>
      </p:grpSp>
      <p:sp>
        <p:nvSpPr>
          <p:cNvPr id="316430" name="Text Box 14"/>
          <p:cNvSpPr txBox="1">
            <a:spLocks noChangeArrowheads="1"/>
          </p:cNvSpPr>
          <p:nvPr/>
        </p:nvSpPr>
        <p:spPr bwMode="auto">
          <a:xfrm>
            <a:off x="6019800" y="6019800"/>
            <a:ext cx="2880917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 dirty="0">
                <a:solidFill>
                  <a:schemeClr val="hlink"/>
                </a:solidFill>
              </a:rPr>
              <a:t>Repeat or </a:t>
            </a:r>
            <a:r>
              <a:rPr lang="en-US" altLang="en-US" sz="3000" i="0" dirty="0" err="1">
                <a:solidFill>
                  <a:schemeClr val="hlink"/>
                </a:solidFill>
              </a:rPr>
              <a:t>recurse</a:t>
            </a:r>
            <a:endParaRPr lang="en-US" altLang="en-US" sz="3000" i="0" dirty="0">
              <a:solidFill>
                <a:schemeClr val="hlink"/>
              </a:solidFill>
            </a:endParaRPr>
          </a:p>
        </p:txBody>
      </p:sp>
      <p:sp>
        <p:nvSpPr>
          <p:cNvPr id="316425" name="Rectangle 15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Heapify</a:t>
            </a:r>
          </a:p>
        </p:txBody>
      </p:sp>
      <p:sp>
        <p:nvSpPr>
          <p:cNvPr id="307218" name="Text Box 49"/>
          <p:cNvSpPr txBox="1">
            <a:spLocks noChangeArrowheads="1"/>
          </p:cNvSpPr>
          <p:nvPr/>
        </p:nvSpPr>
        <p:spPr bwMode="auto">
          <a:xfrm>
            <a:off x="4937125" y="6400800"/>
            <a:ext cx="2601913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Time = O(logn)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72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72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430" grpId="0" autoUpdateAnimBg="0"/>
      <p:bldP spid="307218" grpId="0"/>
    </p:bldLst>
  </p:timing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 descr="capture13">
            <a:extLst>
              <a:ext uri="{FF2B5EF4-FFF2-40B4-BE49-F238E27FC236}">
                <a16:creationId xmlns:a16="http://schemas.microsoft.com/office/drawing/2014/main" id="{BA0E87D6-AA6E-07DF-ED0B-A452D635639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60800"/>
            <a:ext cx="4141788" cy="276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7442" name="Group 2"/>
          <p:cNvGrpSpPr>
            <a:grpSpLocks/>
          </p:cNvGrpSpPr>
          <p:nvPr/>
        </p:nvGrpSpPr>
        <p:grpSpPr bwMode="auto">
          <a:xfrm>
            <a:off x="457200" y="762000"/>
            <a:ext cx="8077200" cy="3124200"/>
            <a:chOff x="288" y="96"/>
            <a:chExt cx="5088" cy="1968"/>
          </a:xfrm>
        </p:grpSpPr>
        <p:pic>
          <p:nvPicPr>
            <p:cNvPr id="317493" name="Picture 3" descr="capture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4" y="96"/>
              <a:ext cx="4889" cy="1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317494" name="Rectangle 4"/>
            <p:cNvSpPr>
              <a:spLocks noChangeArrowheads="1"/>
            </p:cNvSpPr>
            <p:nvPr/>
          </p:nvSpPr>
          <p:spPr bwMode="auto">
            <a:xfrm>
              <a:off x="288" y="1008"/>
              <a:ext cx="5088" cy="1056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17443" name="Rectangle 5"/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Make Heap</a:t>
            </a:r>
          </a:p>
        </p:txBody>
      </p:sp>
      <p:grpSp>
        <p:nvGrpSpPr>
          <p:cNvPr id="317445" name="Group 7"/>
          <p:cNvGrpSpPr>
            <a:grpSpLocks/>
          </p:cNvGrpSpPr>
          <p:nvPr/>
        </p:nvGrpSpPr>
        <p:grpSpPr bwMode="auto">
          <a:xfrm>
            <a:off x="1828800" y="3276600"/>
            <a:ext cx="457200" cy="914400"/>
            <a:chOff x="2448" y="1997"/>
            <a:chExt cx="288" cy="576"/>
          </a:xfrm>
        </p:grpSpPr>
        <p:sp>
          <p:nvSpPr>
            <p:cNvPr id="317487" name="Freeform 8"/>
            <p:cNvSpPr>
              <a:spLocks/>
            </p:cNvSpPr>
            <p:nvPr/>
          </p:nvSpPr>
          <p:spPr bwMode="auto">
            <a:xfrm>
              <a:off x="2499" y="1997"/>
              <a:ext cx="144" cy="120"/>
            </a:xfrm>
            <a:custGeom>
              <a:avLst/>
              <a:gdLst>
                <a:gd name="T0" fmla="*/ 0 w 410"/>
                <a:gd name="T1" fmla="*/ 0 h 406"/>
                <a:gd name="T2" fmla="*/ 0 w 410"/>
                <a:gd name="T3" fmla="*/ 0 h 406"/>
                <a:gd name="T4" fmla="*/ 0 w 410"/>
                <a:gd name="T5" fmla="*/ 0 h 406"/>
                <a:gd name="T6" fmla="*/ 0 w 410"/>
                <a:gd name="T7" fmla="*/ 0 h 406"/>
                <a:gd name="T8" fmla="*/ 0 w 410"/>
                <a:gd name="T9" fmla="*/ 0 h 406"/>
                <a:gd name="T10" fmla="*/ 0 w 410"/>
                <a:gd name="T11" fmla="*/ 0 h 406"/>
                <a:gd name="T12" fmla="*/ 0 w 410"/>
                <a:gd name="T13" fmla="*/ 0 h 406"/>
                <a:gd name="T14" fmla="*/ 0 w 410"/>
                <a:gd name="T15" fmla="*/ 0 h 406"/>
                <a:gd name="T16" fmla="*/ 0 w 410"/>
                <a:gd name="T17" fmla="*/ 0 h 406"/>
                <a:gd name="T18" fmla="*/ 0 w 410"/>
                <a:gd name="T19" fmla="*/ 0 h 406"/>
                <a:gd name="T20" fmla="*/ 0 w 410"/>
                <a:gd name="T21" fmla="*/ 0 h 406"/>
                <a:gd name="T22" fmla="*/ 0 w 410"/>
                <a:gd name="T23" fmla="*/ 0 h 406"/>
                <a:gd name="T24" fmla="*/ 0 w 410"/>
                <a:gd name="T25" fmla="*/ 0 h 406"/>
                <a:gd name="T26" fmla="*/ 0 w 410"/>
                <a:gd name="T27" fmla="*/ 0 h 406"/>
                <a:gd name="T28" fmla="*/ 0 w 410"/>
                <a:gd name="T29" fmla="*/ 0 h 406"/>
                <a:gd name="T30" fmla="*/ 0 w 410"/>
                <a:gd name="T31" fmla="*/ 0 h 406"/>
                <a:gd name="T32" fmla="*/ 0 w 410"/>
                <a:gd name="T33" fmla="*/ 0 h 406"/>
                <a:gd name="T34" fmla="*/ 0 w 410"/>
                <a:gd name="T35" fmla="*/ 0 h 406"/>
                <a:gd name="T36" fmla="*/ 0 w 410"/>
                <a:gd name="T37" fmla="*/ 0 h 406"/>
                <a:gd name="T38" fmla="*/ 0 w 410"/>
                <a:gd name="T39" fmla="*/ 0 h 406"/>
                <a:gd name="T40" fmla="*/ 0 w 410"/>
                <a:gd name="T41" fmla="*/ 0 h 406"/>
                <a:gd name="T42" fmla="*/ 0 w 410"/>
                <a:gd name="T43" fmla="*/ 0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8" name="Freeform 9"/>
            <p:cNvSpPr>
              <a:spLocks/>
            </p:cNvSpPr>
            <p:nvPr/>
          </p:nvSpPr>
          <p:spPr bwMode="auto">
            <a:xfrm>
              <a:off x="2448" y="2131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9" name="Freeform 10"/>
            <p:cNvSpPr>
              <a:spLocks/>
            </p:cNvSpPr>
            <p:nvPr/>
          </p:nvSpPr>
          <p:spPr bwMode="auto">
            <a:xfrm>
              <a:off x="2545" y="2131"/>
              <a:ext cx="108" cy="199"/>
            </a:xfrm>
            <a:custGeom>
              <a:avLst/>
              <a:gdLst>
                <a:gd name="T0" fmla="*/ 0 w 309"/>
                <a:gd name="T1" fmla="*/ 0 h 673"/>
                <a:gd name="T2" fmla="*/ 0 w 309"/>
                <a:gd name="T3" fmla="*/ 0 h 673"/>
                <a:gd name="T4" fmla="*/ 0 w 309"/>
                <a:gd name="T5" fmla="*/ 0 h 673"/>
                <a:gd name="T6" fmla="*/ 0 w 309"/>
                <a:gd name="T7" fmla="*/ 0 h 673"/>
                <a:gd name="T8" fmla="*/ 0 w 309"/>
                <a:gd name="T9" fmla="*/ 0 h 673"/>
                <a:gd name="T10" fmla="*/ 0 w 309"/>
                <a:gd name="T11" fmla="*/ 0 h 673"/>
                <a:gd name="T12" fmla="*/ 0 w 309"/>
                <a:gd name="T13" fmla="*/ 0 h 673"/>
                <a:gd name="T14" fmla="*/ 0 w 309"/>
                <a:gd name="T15" fmla="*/ 0 h 673"/>
                <a:gd name="T16" fmla="*/ 0 w 309"/>
                <a:gd name="T17" fmla="*/ 0 h 673"/>
                <a:gd name="T18" fmla="*/ 0 w 309"/>
                <a:gd name="T19" fmla="*/ 0 h 673"/>
                <a:gd name="T20" fmla="*/ 0 w 309"/>
                <a:gd name="T21" fmla="*/ 0 h 673"/>
                <a:gd name="T22" fmla="*/ 0 w 309"/>
                <a:gd name="T23" fmla="*/ 0 h 673"/>
                <a:gd name="T24" fmla="*/ 0 w 309"/>
                <a:gd name="T25" fmla="*/ 0 h 673"/>
                <a:gd name="T26" fmla="*/ 0 w 309"/>
                <a:gd name="T27" fmla="*/ 0 h 673"/>
                <a:gd name="T28" fmla="*/ 0 w 309"/>
                <a:gd name="T29" fmla="*/ 0 h 673"/>
                <a:gd name="T30" fmla="*/ 0 w 309"/>
                <a:gd name="T31" fmla="*/ 0 h 673"/>
                <a:gd name="T32" fmla="*/ 0 w 309"/>
                <a:gd name="T33" fmla="*/ 0 h 673"/>
                <a:gd name="T34" fmla="*/ 0 w 309"/>
                <a:gd name="T35" fmla="*/ 0 h 673"/>
                <a:gd name="T36" fmla="*/ 0 w 309"/>
                <a:gd name="T37" fmla="*/ 0 h 673"/>
                <a:gd name="T38" fmla="*/ 0 w 309"/>
                <a:gd name="T39" fmla="*/ 0 h 673"/>
                <a:gd name="T40" fmla="*/ 0 w 309"/>
                <a:gd name="T41" fmla="*/ 0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0" name="Freeform 11"/>
            <p:cNvSpPr>
              <a:spLocks/>
            </p:cNvSpPr>
            <p:nvPr/>
          </p:nvSpPr>
          <p:spPr bwMode="auto">
            <a:xfrm>
              <a:off x="2509" y="2285"/>
              <a:ext cx="83" cy="288"/>
            </a:xfrm>
            <a:custGeom>
              <a:avLst/>
              <a:gdLst>
                <a:gd name="T0" fmla="*/ 0 w 235"/>
                <a:gd name="T1" fmla="*/ 0 h 973"/>
                <a:gd name="T2" fmla="*/ 0 w 235"/>
                <a:gd name="T3" fmla="*/ 0 h 973"/>
                <a:gd name="T4" fmla="*/ 0 w 235"/>
                <a:gd name="T5" fmla="*/ 0 h 973"/>
                <a:gd name="T6" fmla="*/ 0 w 235"/>
                <a:gd name="T7" fmla="*/ 0 h 973"/>
                <a:gd name="T8" fmla="*/ 0 w 235"/>
                <a:gd name="T9" fmla="*/ 0 h 973"/>
                <a:gd name="T10" fmla="*/ 0 w 235"/>
                <a:gd name="T11" fmla="*/ 0 h 973"/>
                <a:gd name="T12" fmla="*/ 0 w 235"/>
                <a:gd name="T13" fmla="*/ 0 h 973"/>
                <a:gd name="T14" fmla="*/ 0 w 235"/>
                <a:gd name="T15" fmla="*/ 0 h 973"/>
                <a:gd name="T16" fmla="*/ 0 w 235"/>
                <a:gd name="T17" fmla="*/ 0 h 973"/>
                <a:gd name="T18" fmla="*/ 0 w 235"/>
                <a:gd name="T19" fmla="*/ 0 h 973"/>
                <a:gd name="T20" fmla="*/ 0 w 235"/>
                <a:gd name="T21" fmla="*/ 0 h 973"/>
                <a:gd name="T22" fmla="*/ 0 w 235"/>
                <a:gd name="T23" fmla="*/ 0 h 973"/>
                <a:gd name="T24" fmla="*/ 0 w 235"/>
                <a:gd name="T25" fmla="*/ 0 h 973"/>
                <a:gd name="T26" fmla="*/ 0 w 235"/>
                <a:gd name="T27" fmla="*/ 0 h 973"/>
                <a:gd name="T28" fmla="*/ 0 w 235"/>
                <a:gd name="T29" fmla="*/ 0 h 973"/>
                <a:gd name="T30" fmla="*/ 0 w 235"/>
                <a:gd name="T31" fmla="*/ 0 h 973"/>
                <a:gd name="T32" fmla="*/ 0 w 235"/>
                <a:gd name="T33" fmla="*/ 0 h 973"/>
                <a:gd name="T34" fmla="*/ 0 w 235"/>
                <a:gd name="T35" fmla="*/ 0 h 973"/>
                <a:gd name="T36" fmla="*/ 0 w 235"/>
                <a:gd name="T37" fmla="*/ 0 h 973"/>
                <a:gd name="T38" fmla="*/ 0 w 235"/>
                <a:gd name="T39" fmla="*/ 0 h 973"/>
                <a:gd name="T40" fmla="*/ 0 w 235"/>
                <a:gd name="T41" fmla="*/ 0 h 973"/>
                <a:gd name="T42" fmla="*/ 0 w 235"/>
                <a:gd name="T43" fmla="*/ 0 h 973"/>
                <a:gd name="T44" fmla="*/ 0 w 235"/>
                <a:gd name="T45" fmla="*/ 0 h 973"/>
                <a:gd name="T46" fmla="*/ 0 w 235"/>
                <a:gd name="T47" fmla="*/ 0 h 973"/>
                <a:gd name="T48" fmla="*/ 0 w 235"/>
                <a:gd name="T49" fmla="*/ 0 h 973"/>
                <a:gd name="T50" fmla="*/ 0 w 235"/>
                <a:gd name="T51" fmla="*/ 0 h 973"/>
                <a:gd name="T52" fmla="*/ 0 w 235"/>
                <a:gd name="T53" fmla="*/ 0 h 973"/>
                <a:gd name="T54" fmla="*/ 0 w 235"/>
                <a:gd name="T55" fmla="*/ 0 h 973"/>
                <a:gd name="T56" fmla="*/ 0 w 235"/>
                <a:gd name="T57" fmla="*/ 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1" name="Freeform 12"/>
            <p:cNvSpPr>
              <a:spLocks/>
            </p:cNvSpPr>
            <p:nvPr/>
          </p:nvSpPr>
          <p:spPr bwMode="auto">
            <a:xfrm>
              <a:off x="2599" y="2285"/>
              <a:ext cx="134" cy="243"/>
            </a:xfrm>
            <a:custGeom>
              <a:avLst/>
              <a:gdLst>
                <a:gd name="T0" fmla="*/ 0 w 384"/>
                <a:gd name="T1" fmla="*/ 0 h 821"/>
                <a:gd name="T2" fmla="*/ 0 w 384"/>
                <a:gd name="T3" fmla="*/ 0 h 821"/>
                <a:gd name="T4" fmla="*/ 0 w 384"/>
                <a:gd name="T5" fmla="*/ 0 h 821"/>
                <a:gd name="T6" fmla="*/ 0 w 384"/>
                <a:gd name="T7" fmla="*/ 0 h 821"/>
                <a:gd name="T8" fmla="*/ 0 w 384"/>
                <a:gd name="T9" fmla="*/ 0 h 821"/>
                <a:gd name="T10" fmla="*/ 0 w 384"/>
                <a:gd name="T11" fmla="*/ 0 h 821"/>
                <a:gd name="T12" fmla="*/ 0 w 384"/>
                <a:gd name="T13" fmla="*/ 0 h 821"/>
                <a:gd name="T14" fmla="*/ 0 w 384"/>
                <a:gd name="T15" fmla="*/ 0 h 821"/>
                <a:gd name="T16" fmla="*/ 0 w 384"/>
                <a:gd name="T17" fmla="*/ 0 h 821"/>
                <a:gd name="T18" fmla="*/ 0 w 384"/>
                <a:gd name="T19" fmla="*/ 0 h 821"/>
                <a:gd name="T20" fmla="*/ 0 w 384"/>
                <a:gd name="T21" fmla="*/ 0 h 821"/>
                <a:gd name="T22" fmla="*/ 0 w 384"/>
                <a:gd name="T23" fmla="*/ 0 h 821"/>
                <a:gd name="T24" fmla="*/ 0 w 384"/>
                <a:gd name="T25" fmla="*/ 0 h 821"/>
                <a:gd name="T26" fmla="*/ 0 w 384"/>
                <a:gd name="T27" fmla="*/ 0 h 821"/>
                <a:gd name="T28" fmla="*/ 0 w 384"/>
                <a:gd name="T29" fmla="*/ 0 h 821"/>
                <a:gd name="T30" fmla="*/ 0 w 384"/>
                <a:gd name="T31" fmla="*/ 0 h 821"/>
                <a:gd name="T32" fmla="*/ 0 w 384"/>
                <a:gd name="T33" fmla="*/ 0 h 821"/>
                <a:gd name="T34" fmla="*/ 0 w 384"/>
                <a:gd name="T35" fmla="*/ 0 h 821"/>
                <a:gd name="T36" fmla="*/ 0 w 384"/>
                <a:gd name="T37" fmla="*/ 0 h 821"/>
                <a:gd name="T38" fmla="*/ 0 w 384"/>
                <a:gd name="T39" fmla="*/ 0 h 821"/>
                <a:gd name="T40" fmla="*/ 0 w 384"/>
                <a:gd name="T41" fmla="*/ 0 h 821"/>
                <a:gd name="T42" fmla="*/ 0 w 384"/>
                <a:gd name="T43" fmla="*/ 0 h 821"/>
                <a:gd name="T44" fmla="*/ 0 w 384"/>
                <a:gd name="T45" fmla="*/ 0 h 821"/>
                <a:gd name="T46" fmla="*/ 0 w 384"/>
                <a:gd name="T47" fmla="*/ 0 h 821"/>
                <a:gd name="T48" fmla="*/ 0 w 384"/>
                <a:gd name="T49" fmla="*/ 0 h 821"/>
                <a:gd name="T50" fmla="*/ 0 w 384"/>
                <a:gd name="T51" fmla="*/ 0 h 821"/>
                <a:gd name="T52" fmla="*/ 0 w 384"/>
                <a:gd name="T53" fmla="*/ 0 h 821"/>
                <a:gd name="T54" fmla="*/ 0 w 384"/>
                <a:gd name="T55" fmla="*/ 0 h 821"/>
                <a:gd name="T56" fmla="*/ 0 w 384"/>
                <a:gd name="T57" fmla="*/ 0 h 821"/>
                <a:gd name="T58" fmla="*/ 0 w 384"/>
                <a:gd name="T59" fmla="*/ 0 h 821"/>
                <a:gd name="T60" fmla="*/ 0 w 384"/>
                <a:gd name="T61" fmla="*/ 0 h 821"/>
                <a:gd name="T62" fmla="*/ 0 w 384"/>
                <a:gd name="T63" fmla="*/ 0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2" name="Freeform 13"/>
            <p:cNvSpPr>
              <a:spLocks/>
            </p:cNvSpPr>
            <p:nvPr/>
          </p:nvSpPr>
          <p:spPr bwMode="auto">
            <a:xfrm rot="10800000" flipV="1">
              <a:off x="2621" y="2135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26" name="Text Box 14"/>
          <p:cNvSpPr txBox="1">
            <a:spLocks noChangeArrowheads="1"/>
          </p:cNvSpPr>
          <p:nvPr/>
        </p:nvSpPr>
        <p:spPr bwMode="auto">
          <a:xfrm>
            <a:off x="1752600" y="2362200"/>
            <a:ext cx="369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Get help from friends</a:t>
            </a: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76200" y="3932238"/>
            <a:ext cx="4419600" cy="2743200"/>
            <a:chOff x="48" y="2477"/>
            <a:chExt cx="2784" cy="1728"/>
          </a:xfrm>
        </p:grpSpPr>
        <p:sp>
          <p:nvSpPr>
            <p:cNvPr id="317455" name="Freeform 16"/>
            <p:cNvSpPr>
              <a:spLocks/>
            </p:cNvSpPr>
            <p:nvPr/>
          </p:nvSpPr>
          <p:spPr bwMode="auto">
            <a:xfrm>
              <a:off x="48" y="2861"/>
              <a:ext cx="1680" cy="1344"/>
            </a:xfrm>
            <a:custGeom>
              <a:avLst/>
              <a:gdLst>
                <a:gd name="T0" fmla="*/ 1008 w 1680"/>
                <a:gd name="T1" fmla="*/ 0 h 1344"/>
                <a:gd name="T2" fmla="*/ 288 w 1680"/>
                <a:gd name="T3" fmla="*/ 576 h 1344"/>
                <a:gd name="T4" fmla="*/ 0 w 1680"/>
                <a:gd name="T5" fmla="*/ 1344 h 1344"/>
                <a:gd name="T6" fmla="*/ 1680 w 1680"/>
                <a:gd name="T7" fmla="*/ 1344 h 1344"/>
                <a:gd name="T8" fmla="*/ 1584 w 1680"/>
                <a:gd name="T9" fmla="*/ 432 h 1344"/>
                <a:gd name="T10" fmla="*/ 1008 w 1680"/>
                <a:gd name="T11" fmla="*/ 0 h 1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80"/>
                <a:gd name="T19" fmla="*/ 0 h 1344"/>
                <a:gd name="T20" fmla="*/ 1680 w 1680"/>
                <a:gd name="T21" fmla="*/ 1344 h 13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80" h="1344">
                  <a:moveTo>
                    <a:pt x="1008" y="0"/>
                  </a:moveTo>
                  <a:lnTo>
                    <a:pt x="288" y="576"/>
                  </a:lnTo>
                  <a:lnTo>
                    <a:pt x="0" y="1344"/>
                  </a:lnTo>
                  <a:lnTo>
                    <a:pt x="1680" y="1344"/>
                  </a:lnTo>
                  <a:lnTo>
                    <a:pt x="1584" y="432"/>
                  </a:lnTo>
                  <a:lnTo>
                    <a:pt x="100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456" name="Freeform 17"/>
            <p:cNvSpPr>
              <a:spLocks/>
            </p:cNvSpPr>
            <p:nvPr/>
          </p:nvSpPr>
          <p:spPr bwMode="auto">
            <a:xfrm>
              <a:off x="1728" y="2784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17457" name="Group 18"/>
            <p:cNvGrpSpPr>
              <a:grpSpLocks/>
            </p:cNvGrpSpPr>
            <p:nvPr/>
          </p:nvGrpSpPr>
          <p:grpSpPr bwMode="auto">
            <a:xfrm>
              <a:off x="768" y="2477"/>
              <a:ext cx="240" cy="626"/>
              <a:chOff x="768" y="2477"/>
              <a:chExt cx="240" cy="626"/>
            </a:xfrm>
          </p:grpSpPr>
          <p:grpSp>
            <p:nvGrpSpPr>
              <p:cNvPr id="317473" name="Group 19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317481" name="Freeform 20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2" name="Freeform 21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3" name="Freeform 22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4" name="Freeform 23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5" name="Freeform 24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6" name="Freeform 25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474" name="Freeform 26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5" name="Freeform 27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6" name="Oval 28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7" name="Oval 29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8" name="Oval 30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9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80" name="Oval 32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17458" name="Group 33"/>
            <p:cNvGrpSpPr>
              <a:grpSpLocks/>
            </p:cNvGrpSpPr>
            <p:nvPr/>
          </p:nvGrpSpPr>
          <p:grpSpPr bwMode="auto">
            <a:xfrm>
              <a:off x="1872" y="2542"/>
              <a:ext cx="240" cy="626"/>
              <a:chOff x="768" y="2477"/>
              <a:chExt cx="240" cy="626"/>
            </a:xfrm>
          </p:grpSpPr>
          <p:grpSp>
            <p:nvGrpSpPr>
              <p:cNvPr id="317459" name="Group 34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317467" name="Freeform 3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68" name="Freeform 3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69" name="Freeform 3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0" name="Freeform 3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1" name="Freeform 3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2" name="Freeform 4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460" name="Freeform 41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1" name="Freeform 42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2" name="Oval 43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3" name="Oval 44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4" name="Oval 45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5" name="Oval 46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6" name="Oval 47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36534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0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0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526" grpId="0" autoUpdateAnimBg="0"/>
    </p:bldLst>
  </p:timing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 descr="capture13">
            <a:extLst>
              <a:ext uri="{FF2B5EF4-FFF2-40B4-BE49-F238E27FC236}">
                <a16:creationId xmlns:a16="http://schemas.microsoft.com/office/drawing/2014/main" id="{D77FD3E5-ADA1-4B38-26BF-9D9F424FD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60800"/>
            <a:ext cx="4141788" cy="276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7442" name="Group 2"/>
          <p:cNvGrpSpPr>
            <a:grpSpLocks/>
          </p:cNvGrpSpPr>
          <p:nvPr/>
        </p:nvGrpSpPr>
        <p:grpSpPr bwMode="auto">
          <a:xfrm>
            <a:off x="457200" y="762000"/>
            <a:ext cx="8077200" cy="3124200"/>
            <a:chOff x="288" y="96"/>
            <a:chExt cx="5088" cy="1968"/>
          </a:xfrm>
        </p:grpSpPr>
        <p:pic>
          <p:nvPicPr>
            <p:cNvPr id="317493" name="Picture 3" descr="capture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4" y="96"/>
              <a:ext cx="4889" cy="1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317494" name="Rectangle 4"/>
            <p:cNvSpPr>
              <a:spLocks noChangeArrowheads="1"/>
            </p:cNvSpPr>
            <p:nvPr/>
          </p:nvSpPr>
          <p:spPr bwMode="auto">
            <a:xfrm>
              <a:off x="288" y="1008"/>
              <a:ext cx="5088" cy="1056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17443" name="Rectangle 5"/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dirty="0">
                <a:solidFill>
                  <a:schemeClr val="tx2"/>
                </a:solidFill>
              </a:rPr>
              <a:t>Make Heap</a:t>
            </a:r>
          </a:p>
        </p:txBody>
      </p:sp>
      <p:grpSp>
        <p:nvGrpSpPr>
          <p:cNvPr id="317445" name="Group 7"/>
          <p:cNvGrpSpPr>
            <a:grpSpLocks/>
          </p:cNvGrpSpPr>
          <p:nvPr/>
        </p:nvGrpSpPr>
        <p:grpSpPr bwMode="auto">
          <a:xfrm>
            <a:off x="1828800" y="3276600"/>
            <a:ext cx="457200" cy="914400"/>
            <a:chOff x="2448" y="1997"/>
            <a:chExt cx="288" cy="576"/>
          </a:xfrm>
        </p:grpSpPr>
        <p:sp>
          <p:nvSpPr>
            <p:cNvPr id="317487" name="Freeform 8"/>
            <p:cNvSpPr>
              <a:spLocks/>
            </p:cNvSpPr>
            <p:nvPr/>
          </p:nvSpPr>
          <p:spPr bwMode="auto">
            <a:xfrm>
              <a:off x="2499" y="1997"/>
              <a:ext cx="144" cy="120"/>
            </a:xfrm>
            <a:custGeom>
              <a:avLst/>
              <a:gdLst>
                <a:gd name="T0" fmla="*/ 0 w 410"/>
                <a:gd name="T1" fmla="*/ 0 h 406"/>
                <a:gd name="T2" fmla="*/ 0 w 410"/>
                <a:gd name="T3" fmla="*/ 0 h 406"/>
                <a:gd name="T4" fmla="*/ 0 w 410"/>
                <a:gd name="T5" fmla="*/ 0 h 406"/>
                <a:gd name="T6" fmla="*/ 0 w 410"/>
                <a:gd name="T7" fmla="*/ 0 h 406"/>
                <a:gd name="T8" fmla="*/ 0 w 410"/>
                <a:gd name="T9" fmla="*/ 0 h 406"/>
                <a:gd name="T10" fmla="*/ 0 w 410"/>
                <a:gd name="T11" fmla="*/ 0 h 406"/>
                <a:gd name="T12" fmla="*/ 0 w 410"/>
                <a:gd name="T13" fmla="*/ 0 h 406"/>
                <a:gd name="T14" fmla="*/ 0 w 410"/>
                <a:gd name="T15" fmla="*/ 0 h 406"/>
                <a:gd name="T16" fmla="*/ 0 w 410"/>
                <a:gd name="T17" fmla="*/ 0 h 406"/>
                <a:gd name="T18" fmla="*/ 0 w 410"/>
                <a:gd name="T19" fmla="*/ 0 h 406"/>
                <a:gd name="T20" fmla="*/ 0 w 410"/>
                <a:gd name="T21" fmla="*/ 0 h 406"/>
                <a:gd name="T22" fmla="*/ 0 w 410"/>
                <a:gd name="T23" fmla="*/ 0 h 406"/>
                <a:gd name="T24" fmla="*/ 0 w 410"/>
                <a:gd name="T25" fmla="*/ 0 h 406"/>
                <a:gd name="T26" fmla="*/ 0 w 410"/>
                <a:gd name="T27" fmla="*/ 0 h 406"/>
                <a:gd name="T28" fmla="*/ 0 w 410"/>
                <a:gd name="T29" fmla="*/ 0 h 406"/>
                <a:gd name="T30" fmla="*/ 0 w 410"/>
                <a:gd name="T31" fmla="*/ 0 h 406"/>
                <a:gd name="T32" fmla="*/ 0 w 410"/>
                <a:gd name="T33" fmla="*/ 0 h 406"/>
                <a:gd name="T34" fmla="*/ 0 w 410"/>
                <a:gd name="T35" fmla="*/ 0 h 406"/>
                <a:gd name="T36" fmla="*/ 0 w 410"/>
                <a:gd name="T37" fmla="*/ 0 h 406"/>
                <a:gd name="T38" fmla="*/ 0 w 410"/>
                <a:gd name="T39" fmla="*/ 0 h 406"/>
                <a:gd name="T40" fmla="*/ 0 w 410"/>
                <a:gd name="T41" fmla="*/ 0 h 406"/>
                <a:gd name="T42" fmla="*/ 0 w 410"/>
                <a:gd name="T43" fmla="*/ 0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8" name="Freeform 9"/>
            <p:cNvSpPr>
              <a:spLocks/>
            </p:cNvSpPr>
            <p:nvPr/>
          </p:nvSpPr>
          <p:spPr bwMode="auto">
            <a:xfrm>
              <a:off x="2448" y="2131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9" name="Freeform 10"/>
            <p:cNvSpPr>
              <a:spLocks/>
            </p:cNvSpPr>
            <p:nvPr/>
          </p:nvSpPr>
          <p:spPr bwMode="auto">
            <a:xfrm>
              <a:off x="2545" y="2131"/>
              <a:ext cx="108" cy="199"/>
            </a:xfrm>
            <a:custGeom>
              <a:avLst/>
              <a:gdLst>
                <a:gd name="T0" fmla="*/ 0 w 309"/>
                <a:gd name="T1" fmla="*/ 0 h 673"/>
                <a:gd name="T2" fmla="*/ 0 w 309"/>
                <a:gd name="T3" fmla="*/ 0 h 673"/>
                <a:gd name="T4" fmla="*/ 0 w 309"/>
                <a:gd name="T5" fmla="*/ 0 h 673"/>
                <a:gd name="T6" fmla="*/ 0 w 309"/>
                <a:gd name="T7" fmla="*/ 0 h 673"/>
                <a:gd name="T8" fmla="*/ 0 w 309"/>
                <a:gd name="T9" fmla="*/ 0 h 673"/>
                <a:gd name="T10" fmla="*/ 0 w 309"/>
                <a:gd name="T11" fmla="*/ 0 h 673"/>
                <a:gd name="T12" fmla="*/ 0 w 309"/>
                <a:gd name="T13" fmla="*/ 0 h 673"/>
                <a:gd name="T14" fmla="*/ 0 w 309"/>
                <a:gd name="T15" fmla="*/ 0 h 673"/>
                <a:gd name="T16" fmla="*/ 0 w 309"/>
                <a:gd name="T17" fmla="*/ 0 h 673"/>
                <a:gd name="T18" fmla="*/ 0 w 309"/>
                <a:gd name="T19" fmla="*/ 0 h 673"/>
                <a:gd name="T20" fmla="*/ 0 w 309"/>
                <a:gd name="T21" fmla="*/ 0 h 673"/>
                <a:gd name="T22" fmla="*/ 0 w 309"/>
                <a:gd name="T23" fmla="*/ 0 h 673"/>
                <a:gd name="T24" fmla="*/ 0 w 309"/>
                <a:gd name="T25" fmla="*/ 0 h 673"/>
                <a:gd name="T26" fmla="*/ 0 w 309"/>
                <a:gd name="T27" fmla="*/ 0 h 673"/>
                <a:gd name="T28" fmla="*/ 0 w 309"/>
                <a:gd name="T29" fmla="*/ 0 h 673"/>
                <a:gd name="T30" fmla="*/ 0 w 309"/>
                <a:gd name="T31" fmla="*/ 0 h 673"/>
                <a:gd name="T32" fmla="*/ 0 w 309"/>
                <a:gd name="T33" fmla="*/ 0 h 673"/>
                <a:gd name="T34" fmla="*/ 0 w 309"/>
                <a:gd name="T35" fmla="*/ 0 h 673"/>
                <a:gd name="T36" fmla="*/ 0 w 309"/>
                <a:gd name="T37" fmla="*/ 0 h 673"/>
                <a:gd name="T38" fmla="*/ 0 w 309"/>
                <a:gd name="T39" fmla="*/ 0 h 673"/>
                <a:gd name="T40" fmla="*/ 0 w 309"/>
                <a:gd name="T41" fmla="*/ 0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0" name="Freeform 11"/>
            <p:cNvSpPr>
              <a:spLocks/>
            </p:cNvSpPr>
            <p:nvPr/>
          </p:nvSpPr>
          <p:spPr bwMode="auto">
            <a:xfrm>
              <a:off x="2509" y="2285"/>
              <a:ext cx="83" cy="288"/>
            </a:xfrm>
            <a:custGeom>
              <a:avLst/>
              <a:gdLst>
                <a:gd name="T0" fmla="*/ 0 w 235"/>
                <a:gd name="T1" fmla="*/ 0 h 973"/>
                <a:gd name="T2" fmla="*/ 0 w 235"/>
                <a:gd name="T3" fmla="*/ 0 h 973"/>
                <a:gd name="T4" fmla="*/ 0 w 235"/>
                <a:gd name="T5" fmla="*/ 0 h 973"/>
                <a:gd name="T6" fmla="*/ 0 w 235"/>
                <a:gd name="T7" fmla="*/ 0 h 973"/>
                <a:gd name="T8" fmla="*/ 0 w 235"/>
                <a:gd name="T9" fmla="*/ 0 h 973"/>
                <a:gd name="T10" fmla="*/ 0 w 235"/>
                <a:gd name="T11" fmla="*/ 0 h 973"/>
                <a:gd name="T12" fmla="*/ 0 w 235"/>
                <a:gd name="T13" fmla="*/ 0 h 973"/>
                <a:gd name="T14" fmla="*/ 0 w 235"/>
                <a:gd name="T15" fmla="*/ 0 h 973"/>
                <a:gd name="T16" fmla="*/ 0 w 235"/>
                <a:gd name="T17" fmla="*/ 0 h 973"/>
                <a:gd name="T18" fmla="*/ 0 w 235"/>
                <a:gd name="T19" fmla="*/ 0 h 973"/>
                <a:gd name="T20" fmla="*/ 0 w 235"/>
                <a:gd name="T21" fmla="*/ 0 h 973"/>
                <a:gd name="T22" fmla="*/ 0 w 235"/>
                <a:gd name="T23" fmla="*/ 0 h 973"/>
                <a:gd name="T24" fmla="*/ 0 w 235"/>
                <a:gd name="T25" fmla="*/ 0 h 973"/>
                <a:gd name="T26" fmla="*/ 0 w 235"/>
                <a:gd name="T27" fmla="*/ 0 h 973"/>
                <a:gd name="T28" fmla="*/ 0 w 235"/>
                <a:gd name="T29" fmla="*/ 0 h 973"/>
                <a:gd name="T30" fmla="*/ 0 w 235"/>
                <a:gd name="T31" fmla="*/ 0 h 973"/>
                <a:gd name="T32" fmla="*/ 0 w 235"/>
                <a:gd name="T33" fmla="*/ 0 h 973"/>
                <a:gd name="T34" fmla="*/ 0 w 235"/>
                <a:gd name="T35" fmla="*/ 0 h 973"/>
                <a:gd name="T36" fmla="*/ 0 w 235"/>
                <a:gd name="T37" fmla="*/ 0 h 973"/>
                <a:gd name="T38" fmla="*/ 0 w 235"/>
                <a:gd name="T39" fmla="*/ 0 h 973"/>
                <a:gd name="T40" fmla="*/ 0 w 235"/>
                <a:gd name="T41" fmla="*/ 0 h 973"/>
                <a:gd name="T42" fmla="*/ 0 w 235"/>
                <a:gd name="T43" fmla="*/ 0 h 973"/>
                <a:gd name="T44" fmla="*/ 0 w 235"/>
                <a:gd name="T45" fmla="*/ 0 h 973"/>
                <a:gd name="T46" fmla="*/ 0 w 235"/>
                <a:gd name="T47" fmla="*/ 0 h 973"/>
                <a:gd name="T48" fmla="*/ 0 w 235"/>
                <a:gd name="T49" fmla="*/ 0 h 973"/>
                <a:gd name="T50" fmla="*/ 0 w 235"/>
                <a:gd name="T51" fmla="*/ 0 h 973"/>
                <a:gd name="T52" fmla="*/ 0 w 235"/>
                <a:gd name="T53" fmla="*/ 0 h 973"/>
                <a:gd name="T54" fmla="*/ 0 w 235"/>
                <a:gd name="T55" fmla="*/ 0 h 973"/>
                <a:gd name="T56" fmla="*/ 0 w 235"/>
                <a:gd name="T57" fmla="*/ 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1" name="Freeform 12"/>
            <p:cNvSpPr>
              <a:spLocks/>
            </p:cNvSpPr>
            <p:nvPr/>
          </p:nvSpPr>
          <p:spPr bwMode="auto">
            <a:xfrm>
              <a:off x="2599" y="2285"/>
              <a:ext cx="134" cy="243"/>
            </a:xfrm>
            <a:custGeom>
              <a:avLst/>
              <a:gdLst>
                <a:gd name="T0" fmla="*/ 0 w 384"/>
                <a:gd name="T1" fmla="*/ 0 h 821"/>
                <a:gd name="T2" fmla="*/ 0 w 384"/>
                <a:gd name="T3" fmla="*/ 0 h 821"/>
                <a:gd name="T4" fmla="*/ 0 w 384"/>
                <a:gd name="T5" fmla="*/ 0 h 821"/>
                <a:gd name="T6" fmla="*/ 0 w 384"/>
                <a:gd name="T7" fmla="*/ 0 h 821"/>
                <a:gd name="T8" fmla="*/ 0 w 384"/>
                <a:gd name="T9" fmla="*/ 0 h 821"/>
                <a:gd name="T10" fmla="*/ 0 w 384"/>
                <a:gd name="T11" fmla="*/ 0 h 821"/>
                <a:gd name="T12" fmla="*/ 0 w 384"/>
                <a:gd name="T13" fmla="*/ 0 h 821"/>
                <a:gd name="T14" fmla="*/ 0 w 384"/>
                <a:gd name="T15" fmla="*/ 0 h 821"/>
                <a:gd name="T16" fmla="*/ 0 w 384"/>
                <a:gd name="T17" fmla="*/ 0 h 821"/>
                <a:gd name="T18" fmla="*/ 0 w 384"/>
                <a:gd name="T19" fmla="*/ 0 h 821"/>
                <a:gd name="T20" fmla="*/ 0 w 384"/>
                <a:gd name="T21" fmla="*/ 0 h 821"/>
                <a:gd name="T22" fmla="*/ 0 w 384"/>
                <a:gd name="T23" fmla="*/ 0 h 821"/>
                <a:gd name="T24" fmla="*/ 0 w 384"/>
                <a:gd name="T25" fmla="*/ 0 h 821"/>
                <a:gd name="T26" fmla="*/ 0 w 384"/>
                <a:gd name="T27" fmla="*/ 0 h 821"/>
                <a:gd name="T28" fmla="*/ 0 w 384"/>
                <a:gd name="T29" fmla="*/ 0 h 821"/>
                <a:gd name="T30" fmla="*/ 0 w 384"/>
                <a:gd name="T31" fmla="*/ 0 h 821"/>
                <a:gd name="T32" fmla="*/ 0 w 384"/>
                <a:gd name="T33" fmla="*/ 0 h 821"/>
                <a:gd name="T34" fmla="*/ 0 w 384"/>
                <a:gd name="T35" fmla="*/ 0 h 821"/>
                <a:gd name="T36" fmla="*/ 0 w 384"/>
                <a:gd name="T37" fmla="*/ 0 h 821"/>
                <a:gd name="T38" fmla="*/ 0 w 384"/>
                <a:gd name="T39" fmla="*/ 0 h 821"/>
                <a:gd name="T40" fmla="*/ 0 w 384"/>
                <a:gd name="T41" fmla="*/ 0 h 821"/>
                <a:gd name="T42" fmla="*/ 0 w 384"/>
                <a:gd name="T43" fmla="*/ 0 h 821"/>
                <a:gd name="T44" fmla="*/ 0 w 384"/>
                <a:gd name="T45" fmla="*/ 0 h 821"/>
                <a:gd name="T46" fmla="*/ 0 w 384"/>
                <a:gd name="T47" fmla="*/ 0 h 821"/>
                <a:gd name="T48" fmla="*/ 0 w 384"/>
                <a:gd name="T49" fmla="*/ 0 h 821"/>
                <a:gd name="T50" fmla="*/ 0 w 384"/>
                <a:gd name="T51" fmla="*/ 0 h 821"/>
                <a:gd name="T52" fmla="*/ 0 w 384"/>
                <a:gd name="T53" fmla="*/ 0 h 821"/>
                <a:gd name="T54" fmla="*/ 0 w 384"/>
                <a:gd name="T55" fmla="*/ 0 h 821"/>
                <a:gd name="T56" fmla="*/ 0 w 384"/>
                <a:gd name="T57" fmla="*/ 0 h 821"/>
                <a:gd name="T58" fmla="*/ 0 w 384"/>
                <a:gd name="T59" fmla="*/ 0 h 821"/>
                <a:gd name="T60" fmla="*/ 0 w 384"/>
                <a:gd name="T61" fmla="*/ 0 h 821"/>
                <a:gd name="T62" fmla="*/ 0 w 384"/>
                <a:gd name="T63" fmla="*/ 0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2" name="Freeform 13"/>
            <p:cNvSpPr>
              <a:spLocks/>
            </p:cNvSpPr>
            <p:nvPr/>
          </p:nvSpPr>
          <p:spPr bwMode="auto">
            <a:xfrm rot="10800000" flipV="1">
              <a:off x="2621" y="2135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26" name="Text Box 14"/>
          <p:cNvSpPr txBox="1">
            <a:spLocks noChangeArrowheads="1"/>
          </p:cNvSpPr>
          <p:nvPr/>
        </p:nvSpPr>
        <p:spPr bwMode="auto">
          <a:xfrm>
            <a:off x="1752600" y="2362200"/>
            <a:ext cx="369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Get help from friends</a:t>
            </a: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76200" y="3932238"/>
            <a:ext cx="4419600" cy="2743200"/>
            <a:chOff x="48" y="2477"/>
            <a:chExt cx="2784" cy="1728"/>
          </a:xfrm>
        </p:grpSpPr>
        <p:sp>
          <p:nvSpPr>
            <p:cNvPr id="317455" name="Freeform 16"/>
            <p:cNvSpPr>
              <a:spLocks/>
            </p:cNvSpPr>
            <p:nvPr/>
          </p:nvSpPr>
          <p:spPr bwMode="auto">
            <a:xfrm>
              <a:off x="48" y="2861"/>
              <a:ext cx="1680" cy="1344"/>
            </a:xfrm>
            <a:custGeom>
              <a:avLst/>
              <a:gdLst>
                <a:gd name="T0" fmla="*/ 1008 w 1680"/>
                <a:gd name="T1" fmla="*/ 0 h 1344"/>
                <a:gd name="T2" fmla="*/ 288 w 1680"/>
                <a:gd name="T3" fmla="*/ 576 h 1344"/>
                <a:gd name="T4" fmla="*/ 0 w 1680"/>
                <a:gd name="T5" fmla="*/ 1344 h 1344"/>
                <a:gd name="T6" fmla="*/ 1680 w 1680"/>
                <a:gd name="T7" fmla="*/ 1344 h 1344"/>
                <a:gd name="T8" fmla="*/ 1584 w 1680"/>
                <a:gd name="T9" fmla="*/ 432 h 1344"/>
                <a:gd name="T10" fmla="*/ 1008 w 1680"/>
                <a:gd name="T11" fmla="*/ 0 h 1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80"/>
                <a:gd name="T19" fmla="*/ 0 h 1344"/>
                <a:gd name="T20" fmla="*/ 1680 w 1680"/>
                <a:gd name="T21" fmla="*/ 1344 h 13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80" h="1344">
                  <a:moveTo>
                    <a:pt x="1008" y="0"/>
                  </a:moveTo>
                  <a:lnTo>
                    <a:pt x="288" y="576"/>
                  </a:lnTo>
                  <a:lnTo>
                    <a:pt x="0" y="1344"/>
                  </a:lnTo>
                  <a:lnTo>
                    <a:pt x="1680" y="1344"/>
                  </a:lnTo>
                  <a:lnTo>
                    <a:pt x="1584" y="432"/>
                  </a:lnTo>
                  <a:lnTo>
                    <a:pt x="100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456" name="Freeform 17"/>
            <p:cNvSpPr>
              <a:spLocks/>
            </p:cNvSpPr>
            <p:nvPr/>
          </p:nvSpPr>
          <p:spPr bwMode="auto">
            <a:xfrm>
              <a:off x="1728" y="2784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17457" name="Group 18"/>
            <p:cNvGrpSpPr>
              <a:grpSpLocks/>
            </p:cNvGrpSpPr>
            <p:nvPr/>
          </p:nvGrpSpPr>
          <p:grpSpPr bwMode="auto">
            <a:xfrm>
              <a:off x="768" y="2477"/>
              <a:ext cx="240" cy="626"/>
              <a:chOff x="768" y="2477"/>
              <a:chExt cx="240" cy="626"/>
            </a:xfrm>
          </p:grpSpPr>
          <p:grpSp>
            <p:nvGrpSpPr>
              <p:cNvPr id="317473" name="Group 19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317481" name="Freeform 20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2" name="Freeform 21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3" name="Freeform 22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4" name="Freeform 23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5" name="Freeform 24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6" name="Freeform 25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474" name="Freeform 26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5" name="Freeform 27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6" name="Oval 28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7" name="Oval 29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8" name="Oval 30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9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80" name="Oval 32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17458" name="Group 33"/>
            <p:cNvGrpSpPr>
              <a:grpSpLocks/>
            </p:cNvGrpSpPr>
            <p:nvPr/>
          </p:nvGrpSpPr>
          <p:grpSpPr bwMode="auto">
            <a:xfrm>
              <a:off x="1872" y="2542"/>
              <a:ext cx="240" cy="626"/>
              <a:chOff x="768" y="2477"/>
              <a:chExt cx="240" cy="626"/>
            </a:xfrm>
          </p:grpSpPr>
          <p:grpSp>
            <p:nvGrpSpPr>
              <p:cNvPr id="317459" name="Group 34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317467" name="Freeform 3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68" name="Freeform 3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69" name="Freeform 3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0" name="Freeform 3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1" name="Freeform 3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2" name="Freeform 4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460" name="Freeform 41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1" name="Freeform 42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2" name="Oval 43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3" name="Oval 44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4" name="Oval 45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5" name="Oval 46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6" name="Oval 47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</p:grpSp>
      <p:sp>
        <p:nvSpPr>
          <p:cNvPr id="320563" name="Text Box 51"/>
          <p:cNvSpPr txBox="1">
            <a:spLocks noChangeArrowheads="1"/>
          </p:cNvSpPr>
          <p:nvPr/>
        </p:nvSpPr>
        <p:spPr bwMode="auto">
          <a:xfrm>
            <a:off x="1752600" y="2773363"/>
            <a:ext cx="1493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 err="1"/>
              <a:t>Heapify</a:t>
            </a:r>
            <a:endParaRPr lang="en-US" altLang="en-US" i="0" dirty="0"/>
          </a:p>
        </p:txBody>
      </p:sp>
    </p:spTree>
    <p:extLst>
      <p:ext uri="{BB962C8B-B14F-4D97-AF65-F5344CB8AC3E}">
        <p14:creationId xmlns:p14="http://schemas.microsoft.com/office/powerpoint/2010/main" val="11585960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0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0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563" grpId="0" autoUpdateAnimBg="0"/>
    </p:bldLst>
  </p:timing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" name="Picture 4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3886200"/>
            <a:ext cx="4427537" cy="2916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17442" name="Group 2"/>
          <p:cNvGrpSpPr>
            <a:grpSpLocks/>
          </p:cNvGrpSpPr>
          <p:nvPr/>
        </p:nvGrpSpPr>
        <p:grpSpPr bwMode="auto">
          <a:xfrm>
            <a:off x="457200" y="762000"/>
            <a:ext cx="8077200" cy="3124200"/>
            <a:chOff x="288" y="96"/>
            <a:chExt cx="5088" cy="1968"/>
          </a:xfrm>
        </p:grpSpPr>
        <p:pic>
          <p:nvPicPr>
            <p:cNvPr id="317493" name="Picture 3" descr="capture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4" y="96"/>
              <a:ext cx="4889" cy="1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317494" name="Rectangle 4"/>
            <p:cNvSpPr>
              <a:spLocks noChangeArrowheads="1"/>
            </p:cNvSpPr>
            <p:nvPr/>
          </p:nvSpPr>
          <p:spPr bwMode="auto">
            <a:xfrm>
              <a:off x="288" y="1008"/>
              <a:ext cx="5088" cy="1056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17443" name="Rectangle 5"/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dirty="0">
                <a:solidFill>
                  <a:schemeClr val="tx2"/>
                </a:solidFill>
              </a:rPr>
              <a:t>Make Heap</a:t>
            </a:r>
          </a:p>
        </p:txBody>
      </p:sp>
      <p:grpSp>
        <p:nvGrpSpPr>
          <p:cNvPr id="317445" name="Group 7"/>
          <p:cNvGrpSpPr>
            <a:grpSpLocks/>
          </p:cNvGrpSpPr>
          <p:nvPr/>
        </p:nvGrpSpPr>
        <p:grpSpPr bwMode="auto">
          <a:xfrm>
            <a:off x="1828800" y="3276600"/>
            <a:ext cx="457200" cy="914400"/>
            <a:chOff x="2448" y="1997"/>
            <a:chExt cx="288" cy="576"/>
          </a:xfrm>
        </p:grpSpPr>
        <p:sp>
          <p:nvSpPr>
            <p:cNvPr id="317487" name="Freeform 8"/>
            <p:cNvSpPr>
              <a:spLocks/>
            </p:cNvSpPr>
            <p:nvPr/>
          </p:nvSpPr>
          <p:spPr bwMode="auto">
            <a:xfrm>
              <a:off x="2499" y="1997"/>
              <a:ext cx="144" cy="120"/>
            </a:xfrm>
            <a:custGeom>
              <a:avLst/>
              <a:gdLst>
                <a:gd name="T0" fmla="*/ 0 w 410"/>
                <a:gd name="T1" fmla="*/ 0 h 406"/>
                <a:gd name="T2" fmla="*/ 0 w 410"/>
                <a:gd name="T3" fmla="*/ 0 h 406"/>
                <a:gd name="T4" fmla="*/ 0 w 410"/>
                <a:gd name="T5" fmla="*/ 0 h 406"/>
                <a:gd name="T6" fmla="*/ 0 w 410"/>
                <a:gd name="T7" fmla="*/ 0 h 406"/>
                <a:gd name="T8" fmla="*/ 0 w 410"/>
                <a:gd name="T9" fmla="*/ 0 h 406"/>
                <a:gd name="T10" fmla="*/ 0 w 410"/>
                <a:gd name="T11" fmla="*/ 0 h 406"/>
                <a:gd name="T12" fmla="*/ 0 w 410"/>
                <a:gd name="T13" fmla="*/ 0 h 406"/>
                <a:gd name="T14" fmla="*/ 0 w 410"/>
                <a:gd name="T15" fmla="*/ 0 h 406"/>
                <a:gd name="T16" fmla="*/ 0 w 410"/>
                <a:gd name="T17" fmla="*/ 0 h 406"/>
                <a:gd name="T18" fmla="*/ 0 w 410"/>
                <a:gd name="T19" fmla="*/ 0 h 406"/>
                <a:gd name="T20" fmla="*/ 0 w 410"/>
                <a:gd name="T21" fmla="*/ 0 h 406"/>
                <a:gd name="T22" fmla="*/ 0 w 410"/>
                <a:gd name="T23" fmla="*/ 0 h 406"/>
                <a:gd name="T24" fmla="*/ 0 w 410"/>
                <a:gd name="T25" fmla="*/ 0 h 406"/>
                <a:gd name="T26" fmla="*/ 0 w 410"/>
                <a:gd name="T27" fmla="*/ 0 h 406"/>
                <a:gd name="T28" fmla="*/ 0 w 410"/>
                <a:gd name="T29" fmla="*/ 0 h 406"/>
                <a:gd name="T30" fmla="*/ 0 w 410"/>
                <a:gd name="T31" fmla="*/ 0 h 406"/>
                <a:gd name="T32" fmla="*/ 0 w 410"/>
                <a:gd name="T33" fmla="*/ 0 h 406"/>
                <a:gd name="T34" fmla="*/ 0 w 410"/>
                <a:gd name="T35" fmla="*/ 0 h 406"/>
                <a:gd name="T36" fmla="*/ 0 w 410"/>
                <a:gd name="T37" fmla="*/ 0 h 406"/>
                <a:gd name="T38" fmla="*/ 0 w 410"/>
                <a:gd name="T39" fmla="*/ 0 h 406"/>
                <a:gd name="T40" fmla="*/ 0 w 410"/>
                <a:gd name="T41" fmla="*/ 0 h 406"/>
                <a:gd name="T42" fmla="*/ 0 w 410"/>
                <a:gd name="T43" fmla="*/ 0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8" name="Freeform 9"/>
            <p:cNvSpPr>
              <a:spLocks/>
            </p:cNvSpPr>
            <p:nvPr/>
          </p:nvSpPr>
          <p:spPr bwMode="auto">
            <a:xfrm>
              <a:off x="2448" y="2131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89" name="Freeform 10"/>
            <p:cNvSpPr>
              <a:spLocks/>
            </p:cNvSpPr>
            <p:nvPr/>
          </p:nvSpPr>
          <p:spPr bwMode="auto">
            <a:xfrm>
              <a:off x="2545" y="2131"/>
              <a:ext cx="108" cy="199"/>
            </a:xfrm>
            <a:custGeom>
              <a:avLst/>
              <a:gdLst>
                <a:gd name="T0" fmla="*/ 0 w 309"/>
                <a:gd name="T1" fmla="*/ 0 h 673"/>
                <a:gd name="T2" fmla="*/ 0 w 309"/>
                <a:gd name="T3" fmla="*/ 0 h 673"/>
                <a:gd name="T4" fmla="*/ 0 w 309"/>
                <a:gd name="T5" fmla="*/ 0 h 673"/>
                <a:gd name="T6" fmla="*/ 0 w 309"/>
                <a:gd name="T7" fmla="*/ 0 h 673"/>
                <a:gd name="T8" fmla="*/ 0 w 309"/>
                <a:gd name="T9" fmla="*/ 0 h 673"/>
                <a:gd name="T10" fmla="*/ 0 w 309"/>
                <a:gd name="T11" fmla="*/ 0 h 673"/>
                <a:gd name="T12" fmla="*/ 0 w 309"/>
                <a:gd name="T13" fmla="*/ 0 h 673"/>
                <a:gd name="T14" fmla="*/ 0 w 309"/>
                <a:gd name="T15" fmla="*/ 0 h 673"/>
                <a:gd name="T16" fmla="*/ 0 w 309"/>
                <a:gd name="T17" fmla="*/ 0 h 673"/>
                <a:gd name="T18" fmla="*/ 0 w 309"/>
                <a:gd name="T19" fmla="*/ 0 h 673"/>
                <a:gd name="T20" fmla="*/ 0 w 309"/>
                <a:gd name="T21" fmla="*/ 0 h 673"/>
                <a:gd name="T22" fmla="*/ 0 w 309"/>
                <a:gd name="T23" fmla="*/ 0 h 673"/>
                <a:gd name="T24" fmla="*/ 0 w 309"/>
                <a:gd name="T25" fmla="*/ 0 h 673"/>
                <a:gd name="T26" fmla="*/ 0 w 309"/>
                <a:gd name="T27" fmla="*/ 0 h 673"/>
                <a:gd name="T28" fmla="*/ 0 w 309"/>
                <a:gd name="T29" fmla="*/ 0 h 673"/>
                <a:gd name="T30" fmla="*/ 0 w 309"/>
                <a:gd name="T31" fmla="*/ 0 h 673"/>
                <a:gd name="T32" fmla="*/ 0 w 309"/>
                <a:gd name="T33" fmla="*/ 0 h 673"/>
                <a:gd name="T34" fmla="*/ 0 w 309"/>
                <a:gd name="T35" fmla="*/ 0 h 673"/>
                <a:gd name="T36" fmla="*/ 0 w 309"/>
                <a:gd name="T37" fmla="*/ 0 h 673"/>
                <a:gd name="T38" fmla="*/ 0 w 309"/>
                <a:gd name="T39" fmla="*/ 0 h 673"/>
                <a:gd name="T40" fmla="*/ 0 w 309"/>
                <a:gd name="T41" fmla="*/ 0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0" name="Freeform 11"/>
            <p:cNvSpPr>
              <a:spLocks/>
            </p:cNvSpPr>
            <p:nvPr/>
          </p:nvSpPr>
          <p:spPr bwMode="auto">
            <a:xfrm>
              <a:off x="2509" y="2285"/>
              <a:ext cx="83" cy="288"/>
            </a:xfrm>
            <a:custGeom>
              <a:avLst/>
              <a:gdLst>
                <a:gd name="T0" fmla="*/ 0 w 235"/>
                <a:gd name="T1" fmla="*/ 0 h 973"/>
                <a:gd name="T2" fmla="*/ 0 w 235"/>
                <a:gd name="T3" fmla="*/ 0 h 973"/>
                <a:gd name="T4" fmla="*/ 0 w 235"/>
                <a:gd name="T5" fmla="*/ 0 h 973"/>
                <a:gd name="T6" fmla="*/ 0 w 235"/>
                <a:gd name="T7" fmla="*/ 0 h 973"/>
                <a:gd name="T8" fmla="*/ 0 w 235"/>
                <a:gd name="T9" fmla="*/ 0 h 973"/>
                <a:gd name="T10" fmla="*/ 0 w 235"/>
                <a:gd name="T11" fmla="*/ 0 h 973"/>
                <a:gd name="T12" fmla="*/ 0 w 235"/>
                <a:gd name="T13" fmla="*/ 0 h 973"/>
                <a:gd name="T14" fmla="*/ 0 w 235"/>
                <a:gd name="T15" fmla="*/ 0 h 973"/>
                <a:gd name="T16" fmla="*/ 0 w 235"/>
                <a:gd name="T17" fmla="*/ 0 h 973"/>
                <a:gd name="T18" fmla="*/ 0 w 235"/>
                <a:gd name="T19" fmla="*/ 0 h 973"/>
                <a:gd name="T20" fmla="*/ 0 w 235"/>
                <a:gd name="T21" fmla="*/ 0 h 973"/>
                <a:gd name="T22" fmla="*/ 0 w 235"/>
                <a:gd name="T23" fmla="*/ 0 h 973"/>
                <a:gd name="T24" fmla="*/ 0 w 235"/>
                <a:gd name="T25" fmla="*/ 0 h 973"/>
                <a:gd name="T26" fmla="*/ 0 w 235"/>
                <a:gd name="T27" fmla="*/ 0 h 973"/>
                <a:gd name="T28" fmla="*/ 0 w 235"/>
                <a:gd name="T29" fmla="*/ 0 h 973"/>
                <a:gd name="T30" fmla="*/ 0 w 235"/>
                <a:gd name="T31" fmla="*/ 0 h 973"/>
                <a:gd name="T32" fmla="*/ 0 w 235"/>
                <a:gd name="T33" fmla="*/ 0 h 973"/>
                <a:gd name="T34" fmla="*/ 0 w 235"/>
                <a:gd name="T35" fmla="*/ 0 h 973"/>
                <a:gd name="T36" fmla="*/ 0 w 235"/>
                <a:gd name="T37" fmla="*/ 0 h 973"/>
                <a:gd name="T38" fmla="*/ 0 w 235"/>
                <a:gd name="T39" fmla="*/ 0 h 973"/>
                <a:gd name="T40" fmla="*/ 0 w 235"/>
                <a:gd name="T41" fmla="*/ 0 h 973"/>
                <a:gd name="T42" fmla="*/ 0 w 235"/>
                <a:gd name="T43" fmla="*/ 0 h 973"/>
                <a:gd name="T44" fmla="*/ 0 w 235"/>
                <a:gd name="T45" fmla="*/ 0 h 973"/>
                <a:gd name="T46" fmla="*/ 0 w 235"/>
                <a:gd name="T47" fmla="*/ 0 h 973"/>
                <a:gd name="T48" fmla="*/ 0 w 235"/>
                <a:gd name="T49" fmla="*/ 0 h 973"/>
                <a:gd name="T50" fmla="*/ 0 w 235"/>
                <a:gd name="T51" fmla="*/ 0 h 973"/>
                <a:gd name="T52" fmla="*/ 0 w 235"/>
                <a:gd name="T53" fmla="*/ 0 h 973"/>
                <a:gd name="T54" fmla="*/ 0 w 235"/>
                <a:gd name="T55" fmla="*/ 0 h 973"/>
                <a:gd name="T56" fmla="*/ 0 w 235"/>
                <a:gd name="T57" fmla="*/ 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1" name="Freeform 12"/>
            <p:cNvSpPr>
              <a:spLocks/>
            </p:cNvSpPr>
            <p:nvPr/>
          </p:nvSpPr>
          <p:spPr bwMode="auto">
            <a:xfrm>
              <a:off x="2599" y="2285"/>
              <a:ext cx="134" cy="243"/>
            </a:xfrm>
            <a:custGeom>
              <a:avLst/>
              <a:gdLst>
                <a:gd name="T0" fmla="*/ 0 w 384"/>
                <a:gd name="T1" fmla="*/ 0 h 821"/>
                <a:gd name="T2" fmla="*/ 0 w 384"/>
                <a:gd name="T3" fmla="*/ 0 h 821"/>
                <a:gd name="T4" fmla="*/ 0 w 384"/>
                <a:gd name="T5" fmla="*/ 0 h 821"/>
                <a:gd name="T6" fmla="*/ 0 w 384"/>
                <a:gd name="T7" fmla="*/ 0 h 821"/>
                <a:gd name="T8" fmla="*/ 0 w 384"/>
                <a:gd name="T9" fmla="*/ 0 h 821"/>
                <a:gd name="T10" fmla="*/ 0 w 384"/>
                <a:gd name="T11" fmla="*/ 0 h 821"/>
                <a:gd name="T12" fmla="*/ 0 w 384"/>
                <a:gd name="T13" fmla="*/ 0 h 821"/>
                <a:gd name="T14" fmla="*/ 0 w 384"/>
                <a:gd name="T15" fmla="*/ 0 h 821"/>
                <a:gd name="T16" fmla="*/ 0 w 384"/>
                <a:gd name="T17" fmla="*/ 0 h 821"/>
                <a:gd name="T18" fmla="*/ 0 w 384"/>
                <a:gd name="T19" fmla="*/ 0 h 821"/>
                <a:gd name="T20" fmla="*/ 0 w 384"/>
                <a:gd name="T21" fmla="*/ 0 h 821"/>
                <a:gd name="T22" fmla="*/ 0 w 384"/>
                <a:gd name="T23" fmla="*/ 0 h 821"/>
                <a:gd name="T24" fmla="*/ 0 w 384"/>
                <a:gd name="T25" fmla="*/ 0 h 821"/>
                <a:gd name="T26" fmla="*/ 0 w 384"/>
                <a:gd name="T27" fmla="*/ 0 h 821"/>
                <a:gd name="T28" fmla="*/ 0 w 384"/>
                <a:gd name="T29" fmla="*/ 0 h 821"/>
                <a:gd name="T30" fmla="*/ 0 w 384"/>
                <a:gd name="T31" fmla="*/ 0 h 821"/>
                <a:gd name="T32" fmla="*/ 0 w 384"/>
                <a:gd name="T33" fmla="*/ 0 h 821"/>
                <a:gd name="T34" fmla="*/ 0 w 384"/>
                <a:gd name="T35" fmla="*/ 0 h 821"/>
                <a:gd name="T36" fmla="*/ 0 w 384"/>
                <a:gd name="T37" fmla="*/ 0 h 821"/>
                <a:gd name="T38" fmla="*/ 0 w 384"/>
                <a:gd name="T39" fmla="*/ 0 h 821"/>
                <a:gd name="T40" fmla="*/ 0 w 384"/>
                <a:gd name="T41" fmla="*/ 0 h 821"/>
                <a:gd name="T42" fmla="*/ 0 w 384"/>
                <a:gd name="T43" fmla="*/ 0 h 821"/>
                <a:gd name="T44" fmla="*/ 0 w 384"/>
                <a:gd name="T45" fmla="*/ 0 h 821"/>
                <a:gd name="T46" fmla="*/ 0 w 384"/>
                <a:gd name="T47" fmla="*/ 0 h 821"/>
                <a:gd name="T48" fmla="*/ 0 w 384"/>
                <a:gd name="T49" fmla="*/ 0 h 821"/>
                <a:gd name="T50" fmla="*/ 0 w 384"/>
                <a:gd name="T51" fmla="*/ 0 h 821"/>
                <a:gd name="T52" fmla="*/ 0 w 384"/>
                <a:gd name="T53" fmla="*/ 0 h 821"/>
                <a:gd name="T54" fmla="*/ 0 w 384"/>
                <a:gd name="T55" fmla="*/ 0 h 821"/>
                <a:gd name="T56" fmla="*/ 0 w 384"/>
                <a:gd name="T57" fmla="*/ 0 h 821"/>
                <a:gd name="T58" fmla="*/ 0 w 384"/>
                <a:gd name="T59" fmla="*/ 0 h 821"/>
                <a:gd name="T60" fmla="*/ 0 w 384"/>
                <a:gd name="T61" fmla="*/ 0 h 821"/>
                <a:gd name="T62" fmla="*/ 0 w 384"/>
                <a:gd name="T63" fmla="*/ 0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492" name="Freeform 13"/>
            <p:cNvSpPr>
              <a:spLocks/>
            </p:cNvSpPr>
            <p:nvPr/>
          </p:nvSpPr>
          <p:spPr bwMode="auto">
            <a:xfrm rot="10800000" flipV="1">
              <a:off x="2621" y="2135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26" name="Text Box 14"/>
          <p:cNvSpPr txBox="1">
            <a:spLocks noChangeArrowheads="1"/>
          </p:cNvSpPr>
          <p:nvPr/>
        </p:nvSpPr>
        <p:spPr bwMode="auto">
          <a:xfrm>
            <a:off x="1752600" y="2362200"/>
            <a:ext cx="369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Get help from friends</a:t>
            </a: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76200" y="3932238"/>
            <a:ext cx="4419600" cy="2743200"/>
            <a:chOff x="48" y="2477"/>
            <a:chExt cx="2784" cy="1728"/>
          </a:xfrm>
        </p:grpSpPr>
        <p:sp>
          <p:nvSpPr>
            <p:cNvPr id="317455" name="Freeform 16"/>
            <p:cNvSpPr>
              <a:spLocks/>
            </p:cNvSpPr>
            <p:nvPr/>
          </p:nvSpPr>
          <p:spPr bwMode="auto">
            <a:xfrm>
              <a:off x="48" y="2861"/>
              <a:ext cx="1680" cy="1344"/>
            </a:xfrm>
            <a:custGeom>
              <a:avLst/>
              <a:gdLst>
                <a:gd name="T0" fmla="*/ 1008 w 1680"/>
                <a:gd name="T1" fmla="*/ 0 h 1344"/>
                <a:gd name="T2" fmla="*/ 288 w 1680"/>
                <a:gd name="T3" fmla="*/ 576 h 1344"/>
                <a:gd name="T4" fmla="*/ 0 w 1680"/>
                <a:gd name="T5" fmla="*/ 1344 h 1344"/>
                <a:gd name="T6" fmla="*/ 1680 w 1680"/>
                <a:gd name="T7" fmla="*/ 1344 h 1344"/>
                <a:gd name="T8" fmla="*/ 1584 w 1680"/>
                <a:gd name="T9" fmla="*/ 432 h 1344"/>
                <a:gd name="T10" fmla="*/ 1008 w 1680"/>
                <a:gd name="T11" fmla="*/ 0 h 1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80"/>
                <a:gd name="T19" fmla="*/ 0 h 1344"/>
                <a:gd name="T20" fmla="*/ 1680 w 1680"/>
                <a:gd name="T21" fmla="*/ 1344 h 13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80" h="1344">
                  <a:moveTo>
                    <a:pt x="1008" y="0"/>
                  </a:moveTo>
                  <a:lnTo>
                    <a:pt x="288" y="576"/>
                  </a:lnTo>
                  <a:lnTo>
                    <a:pt x="0" y="1344"/>
                  </a:lnTo>
                  <a:lnTo>
                    <a:pt x="1680" y="1344"/>
                  </a:lnTo>
                  <a:lnTo>
                    <a:pt x="1584" y="432"/>
                  </a:lnTo>
                  <a:lnTo>
                    <a:pt x="100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17456" name="Freeform 17"/>
            <p:cNvSpPr>
              <a:spLocks/>
            </p:cNvSpPr>
            <p:nvPr/>
          </p:nvSpPr>
          <p:spPr bwMode="auto">
            <a:xfrm>
              <a:off x="1728" y="2784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317457" name="Group 18"/>
            <p:cNvGrpSpPr>
              <a:grpSpLocks/>
            </p:cNvGrpSpPr>
            <p:nvPr/>
          </p:nvGrpSpPr>
          <p:grpSpPr bwMode="auto">
            <a:xfrm>
              <a:off x="768" y="2477"/>
              <a:ext cx="240" cy="626"/>
              <a:chOff x="768" y="2477"/>
              <a:chExt cx="240" cy="626"/>
            </a:xfrm>
          </p:grpSpPr>
          <p:grpSp>
            <p:nvGrpSpPr>
              <p:cNvPr id="317473" name="Group 19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317481" name="Freeform 20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2" name="Freeform 21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3" name="Freeform 22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4" name="Freeform 23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5" name="Freeform 24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6" name="Freeform 25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474" name="Freeform 26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5" name="Freeform 27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6" name="Oval 28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7" name="Oval 29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8" name="Oval 30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79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80" name="Oval 32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17458" name="Group 33"/>
            <p:cNvGrpSpPr>
              <a:grpSpLocks/>
            </p:cNvGrpSpPr>
            <p:nvPr/>
          </p:nvGrpSpPr>
          <p:grpSpPr bwMode="auto">
            <a:xfrm>
              <a:off x="1872" y="2542"/>
              <a:ext cx="240" cy="626"/>
              <a:chOff x="768" y="2477"/>
              <a:chExt cx="240" cy="626"/>
            </a:xfrm>
          </p:grpSpPr>
          <p:grpSp>
            <p:nvGrpSpPr>
              <p:cNvPr id="317459" name="Group 34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317467" name="Freeform 3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68" name="Freeform 3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69" name="Freeform 3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0" name="Freeform 3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1" name="Freeform 3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2" name="Freeform 4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460" name="Freeform 41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1" name="Freeform 42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2" name="Oval 43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3" name="Oval 44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4" name="Oval 45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5" name="Oval 46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7466" name="Oval 47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937125" y="4175125"/>
            <a:ext cx="3876675" cy="1668463"/>
            <a:chOff x="4937125" y="4175125"/>
            <a:chExt cx="3876675" cy="1668463"/>
          </a:xfrm>
        </p:grpSpPr>
        <p:sp>
          <p:nvSpPr>
            <p:cNvPr id="317448" name="Text Box 48"/>
            <p:cNvSpPr txBox="1">
              <a:spLocks noChangeArrowheads="1"/>
            </p:cNvSpPr>
            <p:nvPr/>
          </p:nvSpPr>
          <p:spPr bwMode="auto">
            <a:xfrm>
              <a:off x="5089525" y="4724400"/>
              <a:ext cx="3724275" cy="549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dirty="0"/>
                <a:t>T</a:t>
              </a:r>
              <a:r>
                <a:rPr lang="en-US" altLang="en-US" sz="3000" i="0" dirty="0"/>
                <a:t>(</a:t>
              </a:r>
              <a:r>
                <a:rPr lang="en-US" altLang="en-US" sz="3000" dirty="0"/>
                <a:t>n</a:t>
              </a:r>
              <a:r>
                <a:rPr lang="en-US" altLang="en-US" sz="3000" i="0" dirty="0"/>
                <a:t>) = 2</a:t>
              </a:r>
              <a:r>
                <a:rPr lang="en-US" altLang="en-US" sz="3000" dirty="0"/>
                <a:t>T</a:t>
              </a:r>
              <a:r>
                <a:rPr lang="en-US" altLang="en-US" sz="3000" i="0" dirty="0"/>
                <a:t>(</a:t>
              </a:r>
              <a:r>
                <a:rPr lang="en-US" altLang="en-US" sz="3000" dirty="0"/>
                <a:t>n</a:t>
              </a:r>
              <a:r>
                <a:rPr lang="en-US" altLang="en-US" sz="3000" i="0" dirty="0"/>
                <a:t>/2) + log(</a:t>
              </a:r>
              <a:r>
                <a:rPr lang="en-US" altLang="en-US" sz="3000" dirty="0"/>
                <a:t>n</a:t>
              </a:r>
              <a:r>
                <a:rPr lang="en-US" altLang="en-US" sz="3000" i="0" dirty="0"/>
                <a:t>)</a:t>
              </a:r>
            </a:p>
          </p:txBody>
        </p:sp>
        <p:sp>
          <p:nvSpPr>
            <p:cNvPr id="317449" name="Text Box 49"/>
            <p:cNvSpPr txBox="1">
              <a:spLocks noChangeArrowheads="1"/>
            </p:cNvSpPr>
            <p:nvPr/>
          </p:nvSpPr>
          <p:spPr bwMode="auto">
            <a:xfrm>
              <a:off x="4937125" y="4175125"/>
              <a:ext cx="2378075" cy="549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 dirty="0"/>
                <a:t>Running time:</a:t>
              </a:r>
            </a:p>
          </p:txBody>
        </p:sp>
        <p:sp>
          <p:nvSpPr>
            <p:cNvPr id="317450" name="Text Box 50"/>
            <p:cNvSpPr txBox="1">
              <a:spLocks noChangeArrowheads="1"/>
            </p:cNvSpPr>
            <p:nvPr/>
          </p:nvSpPr>
          <p:spPr bwMode="auto">
            <a:xfrm>
              <a:off x="5867400" y="5294313"/>
              <a:ext cx="1220788" cy="549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/>
                <a:t>= </a:t>
              </a:r>
              <a:r>
                <a:rPr lang="en-US" altLang="en-US" sz="3000" i="0">
                  <a:latin typeface="Symbol" pitchFamily="18" charset="2"/>
                </a:rPr>
                <a:t>Q</a:t>
              </a:r>
              <a:r>
                <a:rPr lang="en-US" altLang="en-US" sz="3000" i="0"/>
                <a:t>(</a:t>
              </a:r>
              <a:r>
                <a:rPr lang="en-US" altLang="en-US" sz="3000"/>
                <a:t>n</a:t>
              </a:r>
              <a:r>
                <a:rPr lang="en-US" altLang="en-US" sz="3000" i="0"/>
                <a:t>)</a:t>
              </a:r>
            </a:p>
          </p:txBody>
        </p:sp>
      </p:grpSp>
      <p:sp>
        <p:nvSpPr>
          <p:cNvPr id="320563" name="Text Box 51"/>
          <p:cNvSpPr txBox="1">
            <a:spLocks noChangeArrowheads="1"/>
          </p:cNvSpPr>
          <p:nvPr/>
        </p:nvSpPr>
        <p:spPr bwMode="auto">
          <a:xfrm>
            <a:off x="1752600" y="2773363"/>
            <a:ext cx="1493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 err="1"/>
              <a:t>Heapify</a:t>
            </a:r>
            <a:endParaRPr lang="en-US" altLang="en-US" i="0" dirty="0"/>
          </a:p>
        </p:txBody>
      </p:sp>
      <p:grpSp>
        <p:nvGrpSpPr>
          <p:cNvPr id="9" name="Group 52"/>
          <p:cNvGrpSpPr>
            <a:grpSpLocks/>
          </p:cNvGrpSpPr>
          <p:nvPr/>
        </p:nvGrpSpPr>
        <p:grpSpPr bwMode="auto">
          <a:xfrm>
            <a:off x="0" y="3276600"/>
            <a:ext cx="5410200" cy="3475038"/>
            <a:chOff x="3936" y="1776"/>
            <a:chExt cx="2208" cy="1296"/>
          </a:xfrm>
        </p:grpSpPr>
        <p:sp>
          <p:nvSpPr>
            <p:cNvPr id="317453" name="Text Box 53"/>
            <p:cNvSpPr txBox="1">
              <a:spLocks noChangeArrowheads="1"/>
            </p:cNvSpPr>
            <p:nvPr/>
          </p:nvSpPr>
          <p:spPr bwMode="auto">
            <a:xfrm>
              <a:off x="4740" y="2774"/>
              <a:ext cx="404" cy="2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hlink"/>
                  </a:solidFill>
                </a:rPr>
                <a:t>Heap</a:t>
              </a:r>
            </a:p>
          </p:txBody>
        </p:sp>
        <p:sp>
          <p:nvSpPr>
            <p:cNvPr id="317454" name="Freeform 54"/>
            <p:cNvSpPr>
              <a:spLocks/>
            </p:cNvSpPr>
            <p:nvPr/>
          </p:nvSpPr>
          <p:spPr bwMode="auto">
            <a:xfrm>
              <a:off x="3936" y="1776"/>
              <a:ext cx="2208" cy="1296"/>
            </a:xfrm>
            <a:custGeom>
              <a:avLst/>
              <a:gdLst>
                <a:gd name="T0" fmla="*/ 2147483647 w 1104"/>
                <a:gd name="T1" fmla="*/ 0 h 960"/>
                <a:gd name="T2" fmla="*/ 0 w 1104"/>
                <a:gd name="T3" fmla="*/ 3173264 h 960"/>
                <a:gd name="T4" fmla="*/ 2147483647 w 1104"/>
                <a:gd name="T5" fmla="*/ 3173264 h 960"/>
                <a:gd name="T6" fmla="*/ 2147483647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1176378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Priority Queues</a:t>
            </a:r>
            <a:br>
              <a:rPr lang="en-US" altLang="en-US"/>
            </a:br>
            <a:endParaRPr lang="en-US" altLang="en-US"/>
          </a:p>
        </p:txBody>
      </p:sp>
      <p:sp>
        <p:nvSpPr>
          <p:cNvPr id="623619" name="Text Box 3"/>
          <p:cNvSpPr txBox="1">
            <a:spLocks noChangeArrowheads="1"/>
          </p:cNvSpPr>
          <p:nvPr/>
        </p:nvSpPr>
        <p:spPr bwMode="auto">
          <a:xfrm>
            <a:off x="1381125" y="1295400"/>
            <a:ext cx="3175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endParaRPr lang="en-US" altLang="en-US" sz="3000" i="0"/>
          </a:p>
        </p:txBody>
      </p:sp>
      <p:graphicFrame>
        <p:nvGraphicFramePr>
          <p:cNvPr id="318496" name="Group 32"/>
          <p:cNvGraphicFramePr>
            <a:graphicFrameLocks noGrp="1"/>
          </p:cNvGraphicFramePr>
          <p:nvPr/>
        </p:nvGraphicFramePr>
        <p:xfrm>
          <a:off x="533400" y="1770063"/>
          <a:ext cx="8153400" cy="4097338"/>
        </p:xfrm>
        <a:graphic>
          <a:graphicData uri="http://schemas.openxmlformats.org/drawingml/2006/table">
            <a:tbl>
              <a:tblPr/>
              <a:tblGrid>
                <a:gridCol w="2667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097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383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3835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5413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Sorted </a:t>
                      </a:r>
                      <a:b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</a:b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List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Unsorted</a:t>
                      </a:r>
                      <a:b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</a:b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List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Heap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7160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Items arrive with a priority.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O(n)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O(1)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O(logn)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71600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Char char="•"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Item removed is that with highest priority.</a:t>
                      </a: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O(1)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O(n)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O(logn)</a:t>
                      </a:r>
                    </a:p>
                  </a:txBody>
                  <a:tcPr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3619" grpId="0" build="p" autoUpdateAnimBg="0"/>
    </p:bldLst>
  </p:timing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 Sort</a:t>
            </a:r>
          </a:p>
        </p:txBody>
      </p:sp>
      <p:sp>
        <p:nvSpPr>
          <p:cNvPr id="623619" name="Text Box 3"/>
          <p:cNvSpPr txBox="1">
            <a:spLocks noChangeArrowheads="1"/>
          </p:cNvSpPr>
          <p:nvPr/>
        </p:nvSpPr>
        <p:spPr bwMode="auto">
          <a:xfrm>
            <a:off x="717550" y="1203325"/>
            <a:ext cx="819785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Put number in a priority queue          -   O(n) time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Remove them one at a time in order  -   n </a:t>
            </a:r>
            <a:r>
              <a:rPr lang="en-US" altLang="en-US" sz="3000" i="0">
                <a:sym typeface="Symbol" pitchFamily="18" charset="2"/>
              </a:rPr>
              <a:t> O(logn)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3619" grpId="0" build="p" autoUpdateAnimBg="0"/>
    </p:bldLst>
  </p:timing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0514" name="Picture 97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650" y="2495550"/>
            <a:ext cx="7092950" cy="428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0515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320516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46339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Evaluate Equation Tree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320517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320560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1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2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3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4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5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18" name="TextBox 1"/>
          <p:cNvSpPr txBox="1">
            <a:spLocks noChangeArrowheads="1"/>
          </p:cNvSpPr>
          <p:nvPr/>
        </p:nvSpPr>
        <p:spPr bwMode="auto">
          <a:xfrm>
            <a:off x="5029200" y="2667000"/>
            <a:ext cx="528638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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0519" name="TextBox 49"/>
          <p:cNvSpPr txBox="1">
            <a:spLocks noChangeArrowheads="1"/>
          </p:cNvSpPr>
          <p:nvPr/>
        </p:nvSpPr>
        <p:spPr bwMode="auto">
          <a:xfrm>
            <a:off x="2971800" y="4183063"/>
            <a:ext cx="528638" cy="76993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+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grpSp>
        <p:nvGrpSpPr>
          <p:cNvPr id="3" name="Group 98"/>
          <p:cNvGrpSpPr>
            <a:grpSpLocks/>
          </p:cNvGrpSpPr>
          <p:nvPr/>
        </p:nvGrpSpPr>
        <p:grpSpPr bwMode="auto">
          <a:xfrm>
            <a:off x="914400" y="1706563"/>
            <a:ext cx="7691438" cy="4922837"/>
            <a:chOff x="531" y="1075"/>
            <a:chExt cx="4845" cy="3101"/>
          </a:xfrm>
        </p:grpSpPr>
        <p:sp>
          <p:nvSpPr>
            <p:cNvPr id="320525" name="Freeform 61"/>
            <p:cNvSpPr>
              <a:spLocks/>
            </p:cNvSpPr>
            <p:nvPr/>
          </p:nvSpPr>
          <p:spPr bwMode="auto">
            <a:xfrm>
              <a:off x="531" y="2690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6" name="Freeform 62"/>
            <p:cNvSpPr>
              <a:spLocks/>
            </p:cNvSpPr>
            <p:nvPr/>
          </p:nvSpPr>
          <p:spPr bwMode="auto">
            <a:xfrm>
              <a:off x="3785" y="2256"/>
              <a:ext cx="1591" cy="968"/>
            </a:xfrm>
            <a:custGeom>
              <a:avLst/>
              <a:gdLst>
                <a:gd name="T0" fmla="*/ 631 w 1591"/>
                <a:gd name="T1" fmla="*/ 0 h 968"/>
                <a:gd name="T2" fmla="*/ 0 w 1591"/>
                <a:gd name="T3" fmla="*/ 714 h 968"/>
                <a:gd name="T4" fmla="*/ 509 w 1591"/>
                <a:gd name="T5" fmla="*/ 968 h 968"/>
                <a:gd name="T6" fmla="*/ 1354 w 1591"/>
                <a:gd name="T7" fmla="*/ 961 h 968"/>
                <a:gd name="T8" fmla="*/ 1591 w 1591"/>
                <a:gd name="T9" fmla="*/ 432 h 968"/>
                <a:gd name="T10" fmla="*/ 631 w 1591"/>
                <a:gd name="T11" fmla="*/ 0 h 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1"/>
                <a:gd name="T19" fmla="*/ 0 h 968"/>
                <a:gd name="T20" fmla="*/ 1591 w 1591"/>
                <a:gd name="T21" fmla="*/ 968 h 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1" h="968">
                  <a:moveTo>
                    <a:pt x="631" y="0"/>
                  </a:moveTo>
                  <a:lnTo>
                    <a:pt x="0" y="714"/>
                  </a:lnTo>
                  <a:lnTo>
                    <a:pt x="509" y="968"/>
                  </a:lnTo>
                  <a:lnTo>
                    <a:pt x="1354" y="961"/>
                  </a:lnTo>
                  <a:lnTo>
                    <a:pt x="1591" y="432"/>
                  </a:lnTo>
                  <a:lnTo>
                    <a:pt x="631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0527" name="Group 63"/>
            <p:cNvGrpSpPr>
              <a:grpSpLocks/>
            </p:cNvGrpSpPr>
            <p:nvPr/>
          </p:nvGrpSpPr>
          <p:grpSpPr bwMode="auto">
            <a:xfrm flipH="1">
              <a:off x="1158" y="2064"/>
              <a:ext cx="240" cy="626"/>
              <a:chOff x="2308" y="1513"/>
              <a:chExt cx="1162" cy="2570"/>
            </a:xfrm>
          </p:grpSpPr>
          <p:grpSp>
            <p:nvGrpSpPr>
              <p:cNvPr id="320546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20554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5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6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7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8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9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0547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8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9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0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1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2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3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20528" name="Text Box 78"/>
            <p:cNvSpPr txBox="1">
              <a:spLocks noChangeArrowheads="1"/>
            </p:cNvSpPr>
            <p:nvPr/>
          </p:nvSpPr>
          <p:spPr bwMode="auto">
            <a:xfrm>
              <a:off x="1344" y="20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12</a:t>
              </a:r>
            </a:p>
          </p:txBody>
        </p:sp>
        <p:grpSp>
          <p:nvGrpSpPr>
            <p:cNvPr id="320529" name="Group 79"/>
            <p:cNvGrpSpPr>
              <a:grpSpLocks/>
            </p:cNvGrpSpPr>
            <p:nvPr/>
          </p:nvGrpSpPr>
          <p:grpSpPr bwMode="auto">
            <a:xfrm flipH="1">
              <a:off x="4618" y="1918"/>
              <a:ext cx="240" cy="626"/>
              <a:chOff x="2308" y="1513"/>
              <a:chExt cx="1162" cy="2570"/>
            </a:xfrm>
          </p:grpSpPr>
          <p:grpSp>
            <p:nvGrpSpPr>
              <p:cNvPr id="320532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20540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1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2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3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4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5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0533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4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5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6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7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8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9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20530" name="Text Box 94"/>
            <p:cNvSpPr txBox="1">
              <a:spLocks noChangeArrowheads="1"/>
            </p:cNvSpPr>
            <p:nvPr/>
          </p:nvSpPr>
          <p:spPr bwMode="auto">
            <a:xfrm>
              <a:off x="4800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7</a:t>
              </a:r>
            </a:p>
          </p:txBody>
        </p:sp>
        <p:sp>
          <p:nvSpPr>
            <p:cNvPr id="320531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320521" name="TextBox 50"/>
          <p:cNvSpPr txBox="1">
            <a:spLocks noChangeArrowheads="1"/>
          </p:cNvSpPr>
          <p:nvPr/>
        </p:nvSpPr>
        <p:spPr bwMode="auto">
          <a:xfrm>
            <a:off x="6022975" y="5334000"/>
            <a:ext cx="1749425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3+47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5815013" y="5718175"/>
            <a:ext cx="2206625" cy="982663"/>
            <a:chOff x="5814646" y="5718720"/>
            <a:chExt cx="2207101" cy="982598"/>
          </a:xfrm>
        </p:grpSpPr>
        <p:sp>
          <p:nvSpPr>
            <p:cNvPr id="320523" name="TextBox 51"/>
            <p:cNvSpPr txBox="1">
              <a:spLocks noChangeArrowheads="1"/>
            </p:cNvSpPr>
            <p:nvPr/>
          </p:nvSpPr>
          <p:spPr bwMode="auto">
            <a:xfrm>
              <a:off x="5814646" y="5931877"/>
              <a:ext cx="2207101" cy="76944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4400" i="0">
                  <a:solidFill>
                    <a:schemeClr val="bg2"/>
                  </a:solidFill>
                  <a:sym typeface="Symbol" pitchFamily="18" charset="2"/>
                </a:rPr>
                <a:t>(3+4)7</a:t>
              </a:r>
              <a:endParaRPr lang="en-US" altLang="en-US" sz="4400" i="0">
                <a:solidFill>
                  <a:schemeClr val="bg2"/>
                </a:solidFill>
              </a:endParaRPr>
            </a:p>
          </p:txBody>
        </p:sp>
        <p:cxnSp>
          <p:nvCxnSpPr>
            <p:cNvPr id="320524" name="Straight Connector 4"/>
            <p:cNvCxnSpPr>
              <a:cxnSpLocks noChangeShapeType="1"/>
              <a:endCxn id="320521" idx="3"/>
            </p:cNvCxnSpPr>
            <p:nvPr/>
          </p:nvCxnSpPr>
          <p:spPr bwMode="auto">
            <a:xfrm>
              <a:off x="6022499" y="5718720"/>
              <a:ext cx="1749901" cy="1"/>
            </a:xfrm>
            <a:prstGeom prst="line">
              <a:avLst/>
            </a:prstGeom>
            <a:noFill/>
            <a:ln w="254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228600"/>
            <a:ext cx="8229600" cy="1143000"/>
          </a:xfrm>
        </p:spPr>
        <p:txBody>
          <a:bodyPr/>
          <a:lstStyle/>
          <a:p>
            <a:pPr eaLnBrk="1" hangingPunct="1"/>
            <a:r>
              <a:rPr lang="en-US" altLang="en-US"/>
              <a:t>Divide And Conquer</a:t>
            </a:r>
            <a:br>
              <a:rPr lang="en-US" altLang="en-US"/>
            </a:br>
            <a:r>
              <a:rPr lang="en-US" altLang="en-US"/>
              <a:t>(an approach to faster algorithms)</a:t>
            </a:r>
          </a:p>
        </p:txBody>
      </p:sp>
      <p:sp>
        <p:nvSpPr>
          <p:cNvPr id="31747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b="1"/>
              <a:t>DIVIDE </a:t>
            </a:r>
            <a:r>
              <a:rPr lang="en-US" altLang="en-US"/>
              <a:t> my instance to the problem into smaller instances to the same problem.</a:t>
            </a:r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endParaRPr lang="en-US" altLang="en-US"/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b="1"/>
              <a:t>Have a friend (</a:t>
            </a:r>
            <a:r>
              <a:rPr lang="en-US" altLang="en-US"/>
              <a:t>recursively) solve them.</a:t>
            </a:r>
            <a:br>
              <a:rPr lang="en-US" altLang="en-US"/>
            </a:br>
            <a:r>
              <a:rPr lang="en-US" altLang="en-US"/>
              <a:t>Do not worry about it yourself.</a:t>
            </a:r>
          </a:p>
          <a:p>
            <a:pPr marL="0" indent="0" eaLnBrk="1" hangingPunct="1">
              <a:lnSpc>
                <a:spcPct val="90000"/>
              </a:lnSpc>
              <a:buFontTx/>
              <a:buNone/>
              <a:tabLst>
                <a:tab pos="858838" algn="l"/>
              </a:tabLst>
            </a:pPr>
            <a:endParaRPr lang="en-US" altLang="en-US" b="1"/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b="1"/>
              <a:t>GLUE </a:t>
            </a:r>
            <a:r>
              <a:rPr lang="en-US" altLang="en-US"/>
              <a:t>the answers together so as to obtain the answer to your larger instance.</a:t>
            </a:r>
            <a:r>
              <a:rPr lang="en-US" altLang="en-US" b="1"/>
              <a:t>  </a:t>
            </a: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1538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650" y="2495550"/>
            <a:ext cx="7092950" cy="428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1539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321540" name="Text Box 4"/>
          <p:cNvSpPr txBox="1">
            <a:spLocks noChangeArrowheads="1"/>
          </p:cNvSpPr>
          <p:nvPr/>
        </p:nvSpPr>
        <p:spPr bwMode="auto">
          <a:xfrm>
            <a:off x="1066800" y="960438"/>
            <a:ext cx="40211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Evaluate Equation Tree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321541" name="Group 5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321580" name="Freeform 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1" name="Freeform 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2" name="Freeform 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3" name="Freeform 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4" name="Freeform 1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5" name="Freeform 1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42" name="Freeform 14"/>
          <p:cNvSpPr>
            <a:spLocks/>
          </p:cNvSpPr>
          <p:nvPr/>
        </p:nvSpPr>
        <p:spPr bwMode="auto">
          <a:xfrm>
            <a:off x="6080125" y="3581400"/>
            <a:ext cx="2525713" cy="1536700"/>
          </a:xfrm>
          <a:custGeom>
            <a:avLst/>
            <a:gdLst>
              <a:gd name="T0" fmla="*/ 2147483647 w 1591"/>
              <a:gd name="T1" fmla="*/ 0 h 968"/>
              <a:gd name="T2" fmla="*/ 0 w 1591"/>
              <a:gd name="T3" fmla="*/ 2147483647 h 968"/>
              <a:gd name="T4" fmla="*/ 2147483647 w 1591"/>
              <a:gd name="T5" fmla="*/ 2147483647 h 968"/>
              <a:gd name="T6" fmla="*/ 2147483647 w 1591"/>
              <a:gd name="T7" fmla="*/ 2147483647 h 968"/>
              <a:gd name="T8" fmla="*/ 2147483647 w 1591"/>
              <a:gd name="T9" fmla="*/ 2147483647 h 968"/>
              <a:gd name="T10" fmla="*/ 2147483647 w 1591"/>
              <a:gd name="T11" fmla="*/ 0 h 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591"/>
              <a:gd name="T19" fmla="*/ 0 h 968"/>
              <a:gd name="T20" fmla="*/ 1591 w 1591"/>
              <a:gd name="T21" fmla="*/ 968 h 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591" h="968">
                <a:moveTo>
                  <a:pt x="631" y="0"/>
                </a:moveTo>
                <a:lnTo>
                  <a:pt x="0" y="714"/>
                </a:lnTo>
                <a:lnTo>
                  <a:pt x="509" y="968"/>
                </a:lnTo>
                <a:lnTo>
                  <a:pt x="1354" y="961"/>
                </a:lnTo>
                <a:lnTo>
                  <a:pt x="1591" y="432"/>
                </a:lnTo>
                <a:lnTo>
                  <a:pt x="631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43" name="Group 15"/>
          <p:cNvGrpSpPr>
            <a:grpSpLocks/>
          </p:cNvGrpSpPr>
          <p:nvPr/>
        </p:nvGrpSpPr>
        <p:grpSpPr bwMode="auto">
          <a:xfrm flipH="1">
            <a:off x="1909763" y="3276600"/>
            <a:ext cx="381000" cy="993775"/>
            <a:chOff x="2308" y="1513"/>
            <a:chExt cx="1162" cy="2570"/>
          </a:xfrm>
        </p:grpSpPr>
        <p:grpSp>
          <p:nvGrpSpPr>
            <p:cNvPr id="321566" name="Group 16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21574" name="Freeform 17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5" name="Freeform 18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6" name="Freeform 19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7" name="Freeform 20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8" name="Freeform 21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9" name="Freeform 22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1567" name="Freeform 23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8" name="Freeform 24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9" name="Oval 25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0" name="Oval 26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1" name="Oval 27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2" name="Oval 28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3" name="Oval 29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21544" name="Text Box 30"/>
          <p:cNvSpPr txBox="1">
            <a:spLocks noChangeArrowheads="1"/>
          </p:cNvSpPr>
          <p:nvPr/>
        </p:nvSpPr>
        <p:spPr bwMode="auto">
          <a:xfrm>
            <a:off x="2205038" y="3295650"/>
            <a:ext cx="3905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7</a:t>
            </a:r>
          </a:p>
        </p:txBody>
      </p:sp>
      <p:grpSp>
        <p:nvGrpSpPr>
          <p:cNvPr id="321545" name="Group 31"/>
          <p:cNvGrpSpPr>
            <a:grpSpLocks/>
          </p:cNvGrpSpPr>
          <p:nvPr/>
        </p:nvGrpSpPr>
        <p:grpSpPr bwMode="auto">
          <a:xfrm flipH="1">
            <a:off x="7402513" y="3044825"/>
            <a:ext cx="381000" cy="993775"/>
            <a:chOff x="2308" y="1513"/>
            <a:chExt cx="1162" cy="2570"/>
          </a:xfrm>
        </p:grpSpPr>
        <p:grpSp>
          <p:nvGrpSpPr>
            <p:cNvPr id="321552" name="Group 32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21560" name="Freeform 33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1" name="Freeform 34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2" name="Freeform 35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3" name="Freeform 36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4" name="Freeform 37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5" name="Freeform 38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1553" name="Freeform 39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54" name="Freeform 40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55" name="Oval 41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6" name="Oval 42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7" name="Oval 43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8" name="Oval 44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9" name="Oval 45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21546" name="Text Box 46"/>
          <p:cNvSpPr txBox="1">
            <a:spLocks noChangeArrowheads="1"/>
          </p:cNvSpPr>
          <p:nvPr/>
        </p:nvSpPr>
        <p:spPr bwMode="auto">
          <a:xfrm>
            <a:off x="7691438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7</a:t>
            </a:r>
          </a:p>
        </p:txBody>
      </p:sp>
      <p:sp>
        <p:nvSpPr>
          <p:cNvPr id="320524" name="Text Box 48"/>
          <p:cNvSpPr txBox="1">
            <a:spLocks noChangeArrowheads="1"/>
          </p:cNvSpPr>
          <p:nvPr/>
        </p:nvSpPr>
        <p:spPr bwMode="auto">
          <a:xfrm>
            <a:off x="1584325" y="1466850"/>
            <a:ext cx="6465888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root</a:t>
            </a:r>
            <a:r>
              <a:rPr lang="en-US" altLang="en-US" i="0" baseline="-25000"/>
              <a:t>op</a:t>
            </a:r>
            <a:r>
              <a:rPr lang="en-US" altLang="en-US" i="0"/>
              <a:t>( value on left, value on right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root</a:t>
            </a:r>
            <a:r>
              <a:rPr lang="en-US" altLang="en-US" i="0" baseline="-25000"/>
              <a:t>op</a:t>
            </a:r>
            <a:r>
              <a:rPr lang="en-US" altLang="en-US" i="0"/>
              <a:t>(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,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) = 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 </a:t>
            </a:r>
            <a:r>
              <a:rPr lang="en-US" altLang="en-US" i="0">
                <a:sym typeface="Symbol" pitchFamily="18" charset="2"/>
              </a:rPr>
              <a:t></a:t>
            </a:r>
            <a:r>
              <a:rPr lang="en-US" altLang="en-US" i="0"/>
              <a:t> 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 = </a:t>
            </a:r>
            <a:r>
              <a:rPr lang="en-US" altLang="en-US" i="0">
                <a:solidFill>
                  <a:srgbClr val="FF99FF"/>
                </a:solidFill>
              </a:rPr>
              <a:t>49</a:t>
            </a:r>
          </a:p>
        </p:txBody>
      </p:sp>
      <p:sp>
        <p:nvSpPr>
          <p:cNvPr id="321548" name="TextBox 46"/>
          <p:cNvSpPr txBox="1">
            <a:spLocks noChangeArrowheads="1"/>
          </p:cNvSpPr>
          <p:nvPr/>
        </p:nvSpPr>
        <p:spPr bwMode="auto">
          <a:xfrm>
            <a:off x="5029200" y="2667000"/>
            <a:ext cx="528638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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1549" name="TextBox 47"/>
          <p:cNvSpPr txBox="1">
            <a:spLocks noChangeArrowheads="1"/>
          </p:cNvSpPr>
          <p:nvPr/>
        </p:nvSpPr>
        <p:spPr bwMode="auto">
          <a:xfrm>
            <a:off x="2971800" y="4183063"/>
            <a:ext cx="528638" cy="76993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+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1550" name="Freeform 13"/>
          <p:cNvSpPr>
            <a:spLocks/>
          </p:cNvSpPr>
          <p:nvPr/>
        </p:nvSpPr>
        <p:spPr bwMode="auto">
          <a:xfrm>
            <a:off x="914400" y="42703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1" name="TextBox 49"/>
          <p:cNvSpPr txBox="1">
            <a:spLocks noChangeArrowheads="1"/>
          </p:cNvSpPr>
          <p:nvPr/>
        </p:nvSpPr>
        <p:spPr bwMode="auto">
          <a:xfrm>
            <a:off x="5815013" y="5932488"/>
            <a:ext cx="2206625" cy="76835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(3+4)7</a:t>
            </a:r>
            <a:endParaRPr lang="en-US" altLang="en-US" sz="4400" i="0">
              <a:solidFill>
                <a:schemeClr val="bg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0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0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524" grpId="0"/>
    </p:bldLst>
  </p:timing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562" name="Picture 2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650" y="2495550"/>
            <a:ext cx="7092950" cy="428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2563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322564" name="Text Box 4"/>
          <p:cNvSpPr txBox="1">
            <a:spLocks noChangeArrowheads="1"/>
          </p:cNvSpPr>
          <p:nvPr/>
        </p:nvSpPr>
        <p:spPr bwMode="auto">
          <a:xfrm>
            <a:off x="1066800" y="960438"/>
            <a:ext cx="40211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Evaluate Equation Tree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322565" name="Group 5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322588" name="Freeform 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9" name="Freeform 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0" name="Freeform 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1" name="Freeform 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2" name="Freeform 1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3" name="Freeform 1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48"/>
          <p:cNvGrpSpPr>
            <a:grpSpLocks/>
          </p:cNvGrpSpPr>
          <p:nvPr/>
        </p:nvGrpSpPr>
        <p:grpSpPr bwMode="auto">
          <a:xfrm>
            <a:off x="6080125" y="3044825"/>
            <a:ext cx="2525713" cy="2073275"/>
            <a:chOff x="3830" y="1918"/>
            <a:chExt cx="1591" cy="1306"/>
          </a:xfrm>
        </p:grpSpPr>
        <p:sp>
          <p:nvSpPr>
            <p:cNvPr id="322571" name="Freeform 13"/>
            <p:cNvSpPr>
              <a:spLocks/>
            </p:cNvSpPr>
            <p:nvPr/>
          </p:nvSpPr>
          <p:spPr bwMode="auto">
            <a:xfrm>
              <a:off x="3830" y="2256"/>
              <a:ext cx="1591" cy="968"/>
            </a:xfrm>
            <a:custGeom>
              <a:avLst/>
              <a:gdLst>
                <a:gd name="T0" fmla="*/ 631 w 1591"/>
                <a:gd name="T1" fmla="*/ 0 h 968"/>
                <a:gd name="T2" fmla="*/ 0 w 1591"/>
                <a:gd name="T3" fmla="*/ 714 h 968"/>
                <a:gd name="T4" fmla="*/ 509 w 1591"/>
                <a:gd name="T5" fmla="*/ 968 h 968"/>
                <a:gd name="T6" fmla="*/ 1354 w 1591"/>
                <a:gd name="T7" fmla="*/ 961 h 968"/>
                <a:gd name="T8" fmla="*/ 1591 w 1591"/>
                <a:gd name="T9" fmla="*/ 432 h 968"/>
                <a:gd name="T10" fmla="*/ 631 w 1591"/>
                <a:gd name="T11" fmla="*/ 0 h 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1"/>
                <a:gd name="T19" fmla="*/ 0 h 968"/>
                <a:gd name="T20" fmla="*/ 1591 w 1591"/>
                <a:gd name="T21" fmla="*/ 968 h 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1" h="968">
                  <a:moveTo>
                    <a:pt x="631" y="0"/>
                  </a:moveTo>
                  <a:lnTo>
                    <a:pt x="0" y="714"/>
                  </a:lnTo>
                  <a:lnTo>
                    <a:pt x="509" y="968"/>
                  </a:lnTo>
                  <a:lnTo>
                    <a:pt x="1354" y="961"/>
                  </a:lnTo>
                  <a:lnTo>
                    <a:pt x="1591" y="432"/>
                  </a:lnTo>
                  <a:lnTo>
                    <a:pt x="631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2572" name="Group 30"/>
            <p:cNvGrpSpPr>
              <a:grpSpLocks/>
            </p:cNvGrpSpPr>
            <p:nvPr/>
          </p:nvGrpSpPr>
          <p:grpSpPr bwMode="auto">
            <a:xfrm flipH="1">
              <a:off x="4663" y="1918"/>
              <a:ext cx="240" cy="626"/>
              <a:chOff x="2308" y="1513"/>
              <a:chExt cx="1162" cy="2570"/>
            </a:xfrm>
          </p:grpSpPr>
          <p:grpSp>
            <p:nvGrpSpPr>
              <p:cNvPr id="322574" name="Group 31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22582" name="Freeform 32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3" name="Freeform 33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4" name="Freeform 34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5" name="Freeform 35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6" name="Freeform 36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7" name="Freeform 37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2575" name="Freeform 38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6" name="Freeform 39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7" name="Oval 40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78" name="Oval 41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79" name="Oval 42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80" name="Oval 43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81" name="Oval 44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22573" name="Text Box 45"/>
            <p:cNvSpPr txBox="1">
              <a:spLocks noChangeArrowheads="1"/>
            </p:cNvSpPr>
            <p:nvPr/>
          </p:nvSpPr>
          <p:spPr bwMode="auto">
            <a:xfrm>
              <a:off x="4845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7</a:t>
              </a:r>
            </a:p>
          </p:txBody>
        </p:sp>
      </p:grpSp>
      <p:sp>
        <p:nvSpPr>
          <p:cNvPr id="321543" name="Text Box 47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sp>
        <p:nvSpPr>
          <p:cNvPr id="322568" name="TextBox 30"/>
          <p:cNvSpPr txBox="1">
            <a:spLocks noChangeArrowheads="1"/>
          </p:cNvSpPr>
          <p:nvPr/>
        </p:nvSpPr>
        <p:spPr bwMode="auto">
          <a:xfrm>
            <a:off x="5029200" y="2667000"/>
            <a:ext cx="528638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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2569" name="TextBox 31"/>
          <p:cNvSpPr txBox="1">
            <a:spLocks noChangeArrowheads="1"/>
          </p:cNvSpPr>
          <p:nvPr/>
        </p:nvSpPr>
        <p:spPr bwMode="auto">
          <a:xfrm>
            <a:off x="2971800" y="4183063"/>
            <a:ext cx="528638" cy="76993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+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2570" name="TextBox 32"/>
          <p:cNvSpPr txBox="1">
            <a:spLocks noChangeArrowheads="1"/>
          </p:cNvSpPr>
          <p:nvPr/>
        </p:nvSpPr>
        <p:spPr bwMode="auto">
          <a:xfrm>
            <a:off x="5815013" y="5932488"/>
            <a:ext cx="2206625" cy="76835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(3+4)7</a:t>
            </a:r>
            <a:endParaRPr lang="en-US" altLang="en-US" sz="4400" i="0">
              <a:solidFill>
                <a:schemeClr val="bg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1543" grpId="0"/>
    </p:bldLst>
  </p:timing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3586" name="Picture 24" descr="capture1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228600"/>
            <a:ext cx="6389688" cy="6457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pic>
        <p:nvPicPr>
          <p:cNvPr id="324611" name="Picture 5" descr="capture8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488" y="1855788"/>
            <a:ext cx="2449512" cy="184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6966" name="Picture 6" descr="capture1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200" y="1800225"/>
            <a:ext cx="8620125" cy="391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4613" name="Text Box 7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sp>
        <p:nvSpPr>
          <p:cNvPr id="324614" name="Text Box 8"/>
          <p:cNvSpPr txBox="1">
            <a:spLocks noChangeArrowheads="1"/>
          </p:cNvSpPr>
          <p:nvPr/>
        </p:nvSpPr>
        <p:spPr bwMode="auto">
          <a:xfrm>
            <a:off x="4364038" y="557213"/>
            <a:ext cx="39131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5634" name="Picture 3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990600"/>
            <a:ext cx="8580438" cy="469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5635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9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sp>
        <p:nvSpPr>
          <p:cNvPr id="326662" name="Text Box 7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sp>
        <p:nvSpPr>
          <p:cNvPr id="326663" name="Text Box 8"/>
          <p:cNvSpPr txBox="1">
            <a:spLocks noChangeArrowheads="1"/>
          </p:cNvSpPr>
          <p:nvPr/>
        </p:nvSpPr>
        <p:spPr bwMode="auto">
          <a:xfrm>
            <a:off x="4648200" y="557213"/>
            <a:ext cx="39131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  <p:pic>
        <p:nvPicPr>
          <p:cNvPr id="8" name="Picture 5" descr="capture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3438525"/>
            <a:ext cx="2933700" cy="197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6" descr="capture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9225" y="3522663"/>
            <a:ext cx="2847975" cy="187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3"/>
          <p:cNvGrpSpPr/>
          <p:nvPr/>
        </p:nvGrpSpPr>
        <p:grpSpPr>
          <a:xfrm>
            <a:off x="5229225" y="1303338"/>
            <a:ext cx="2847975" cy="1876425"/>
            <a:chOff x="5229225" y="1303338"/>
            <a:chExt cx="2847975" cy="1876425"/>
          </a:xfrm>
        </p:grpSpPr>
        <p:pic>
          <p:nvPicPr>
            <p:cNvPr id="326661" name="Picture 6" descr="capture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29225" y="1303338"/>
              <a:ext cx="2847975" cy="18764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" name="Text Box 7"/>
            <p:cNvSpPr txBox="1">
              <a:spLocks noChangeArrowheads="1"/>
            </p:cNvSpPr>
            <p:nvPr/>
          </p:nvSpPr>
          <p:spPr bwMode="auto">
            <a:xfrm>
              <a:off x="5501640" y="261620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16" name="Text Box 7"/>
            <p:cNvSpPr txBox="1">
              <a:spLocks noChangeArrowheads="1"/>
            </p:cNvSpPr>
            <p:nvPr/>
          </p:nvSpPr>
          <p:spPr bwMode="auto">
            <a:xfrm>
              <a:off x="7545854" y="270377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20" name="Rectangle 19"/>
            <p:cNvSpPr/>
            <p:nvPr/>
          </p:nvSpPr>
          <p:spPr bwMode="auto">
            <a:xfrm>
              <a:off x="5288132" y="262636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1" name="Isosceles Triangle 20"/>
            <p:cNvSpPr/>
            <p:nvPr/>
          </p:nvSpPr>
          <p:spPr bwMode="auto">
            <a:xfrm>
              <a:off x="5410200" y="262636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>
              <a:off x="5506720" y="275965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3" name="Text Box 7"/>
            <p:cNvSpPr txBox="1">
              <a:spLocks noChangeArrowheads="1"/>
            </p:cNvSpPr>
            <p:nvPr/>
          </p:nvSpPr>
          <p:spPr bwMode="auto">
            <a:xfrm>
              <a:off x="7406640" y="261620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4" name="Rectangle 23"/>
            <p:cNvSpPr/>
            <p:nvPr/>
          </p:nvSpPr>
          <p:spPr bwMode="auto">
            <a:xfrm>
              <a:off x="7162800" y="263652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5" name="Isosceles Triangle 24"/>
            <p:cNvSpPr/>
            <p:nvPr/>
          </p:nvSpPr>
          <p:spPr bwMode="auto">
            <a:xfrm>
              <a:off x="7315200" y="262636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6" name="Text Box 7"/>
            <p:cNvSpPr txBox="1">
              <a:spLocks noChangeArrowheads="1"/>
            </p:cNvSpPr>
            <p:nvPr/>
          </p:nvSpPr>
          <p:spPr bwMode="auto">
            <a:xfrm>
              <a:off x="7411720" y="275965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  <a:sym typeface="Symbol" panose="05050102010706020507" pitchFamily="18" charset="2"/>
                </a:rPr>
                <a:t>h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85800" y="1219200"/>
            <a:ext cx="2933700" cy="1971675"/>
            <a:chOff x="685800" y="1219200"/>
            <a:chExt cx="2933700" cy="1971675"/>
          </a:xfrm>
        </p:grpSpPr>
        <p:pic>
          <p:nvPicPr>
            <p:cNvPr id="326660" name="Picture 5" descr="capture2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5800" y="1219200"/>
              <a:ext cx="2933700" cy="1971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" name="Text Box 7"/>
            <p:cNvSpPr txBox="1">
              <a:spLocks noChangeArrowheads="1"/>
            </p:cNvSpPr>
            <p:nvPr/>
          </p:nvSpPr>
          <p:spPr bwMode="auto">
            <a:xfrm>
              <a:off x="1012826" y="263652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</a:p>
          </p:txBody>
        </p:sp>
        <p:sp>
          <p:nvSpPr>
            <p:cNvPr id="3" name="Rectangle 2"/>
            <p:cNvSpPr/>
            <p:nvPr/>
          </p:nvSpPr>
          <p:spPr bwMode="auto">
            <a:xfrm>
              <a:off x="2621132" y="259080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" name="Isosceles Triangle 1"/>
            <p:cNvSpPr/>
            <p:nvPr/>
          </p:nvSpPr>
          <p:spPr bwMode="auto">
            <a:xfrm>
              <a:off x="2743200" y="259080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8" name="Text Box 7"/>
            <p:cNvSpPr txBox="1">
              <a:spLocks noChangeArrowheads="1"/>
            </p:cNvSpPr>
            <p:nvPr/>
          </p:nvSpPr>
          <p:spPr bwMode="auto">
            <a:xfrm>
              <a:off x="2895600" y="272409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>
              <a:off x="1005840" y="258064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8" name="Rectangle 27"/>
            <p:cNvSpPr/>
            <p:nvPr/>
          </p:nvSpPr>
          <p:spPr bwMode="auto">
            <a:xfrm>
              <a:off x="782320" y="257048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9" name="Isosceles Triangle 28"/>
            <p:cNvSpPr/>
            <p:nvPr/>
          </p:nvSpPr>
          <p:spPr bwMode="auto">
            <a:xfrm>
              <a:off x="914400" y="259080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0" name="Text Box 7"/>
            <p:cNvSpPr txBox="1">
              <a:spLocks noChangeArrowheads="1"/>
            </p:cNvSpPr>
            <p:nvPr/>
          </p:nvSpPr>
          <p:spPr bwMode="auto">
            <a:xfrm>
              <a:off x="1051560" y="272409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Text Box 3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sp>
        <p:nvSpPr>
          <p:cNvPr id="327683" name="Text Box 6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sp>
        <p:nvSpPr>
          <p:cNvPr id="327687" name="Text Box 11"/>
          <p:cNvSpPr txBox="1">
            <a:spLocks noChangeArrowheads="1"/>
          </p:cNvSpPr>
          <p:nvPr/>
        </p:nvSpPr>
        <p:spPr bwMode="auto">
          <a:xfrm>
            <a:off x="4648200" y="557213"/>
            <a:ext cx="39131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  <p:pic>
        <p:nvPicPr>
          <p:cNvPr id="8" name="Picture 8" descr="capture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3952875"/>
            <a:ext cx="2886075" cy="1914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9" descr="capture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05350" y="3706850"/>
            <a:ext cx="3524250" cy="22778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"/>
          <p:cNvGrpSpPr/>
          <p:nvPr/>
        </p:nvGrpSpPr>
        <p:grpSpPr>
          <a:xfrm>
            <a:off x="685800" y="1209675"/>
            <a:ext cx="2886075" cy="1914525"/>
            <a:chOff x="685800" y="1209675"/>
            <a:chExt cx="2886075" cy="1914525"/>
          </a:xfrm>
        </p:grpSpPr>
        <p:pic>
          <p:nvPicPr>
            <p:cNvPr id="327684" name="Picture 8" descr="capture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85800" y="1209675"/>
              <a:ext cx="2886075" cy="19145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" name="Text Box 7"/>
            <p:cNvSpPr txBox="1">
              <a:spLocks noChangeArrowheads="1"/>
            </p:cNvSpPr>
            <p:nvPr/>
          </p:nvSpPr>
          <p:spPr bwMode="auto">
            <a:xfrm>
              <a:off x="1012826" y="260096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</a:p>
          </p:txBody>
        </p:sp>
        <p:sp>
          <p:nvSpPr>
            <p:cNvPr id="13" name="Rectangle 12"/>
            <p:cNvSpPr/>
            <p:nvPr/>
          </p:nvSpPr>
          <p:spPr bwMode="auto">
            <a:xfrm>
              <a:off x="2621132" y="255524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4" name="Isosceles Triangle 13"/>
            <p:cNvSpPr/>
            <p:nvPr/>
          </p:nvSpPr>
          <p:spPr bwMode="auto">
            <a:xfrm>
              <a:off x="2743200" y="255524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5" name="Text Box 7"/>
            <p:cNvSpPr txBox="1">
              <a:spLocks noChangeArrowheads="1"/>
            </p:cNvSpPr>
            <p:nvPr/>
          </p:nvSpPr>
          <p:spPr bwMode="auto">
            <a:xfrm>
              <a:off x="2895600" y="268853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23" name="Text Box 7"/>
            <p:cNvSpPr txBox="1">
              <a:spLocks noChangeArrowheads="1"/>
            </p:cNvSpPr>
            <p:nvPr/>
          </p:nvSpPr>
          <p:spPr bwMode="auto">
            <a:xfrm>
              <a:off x="1005840" y="254508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4" name="Rectangle 23"/>
            <p:cNvSpPr/>
            <p:nvPr/>
          </p:nvSpPr>
          <p:spPr bwMode="auto">
            <a:xfrm>
              <a:off x="782320" y="253492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5" name="Isosceles Triangle 24"/>
            <p:cNvSpPr/>
            <p:nvPr/>
          </p:nvSpPr>
          <p:spPr bwMode="auto">
            <a:xfrm>
              <a:off x="914400" y="255524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6" name="Text Box 7"/>
            <p:cNvSpPr txBox="1">
              <a:spLocks noChangeArrowheads="1"/>
            </p:cNvSpPr>
            <p:nvPr/>
          </p:nvSpPr>
          <p:spPr bwMode="auto">
            <a:xfrm>
              <a:off x="1051560" y="268853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476750" y="1133475"/>
            <a:ext cx="3905250" cy="2524125"/>
            <a:chOff x="4476750" y="1133475"/>
            <a:chExt cx="3905250" cy="2524125"/>
          </a:xfrm>
        </p:grpSpPr>
        <p:pic>
          <p:nvPicPr>
            <p:cNvPr id="327685" name="Picture 9" descr="capture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76750" y="1133475"/>
              <a:ext cx="3905250" cy="2524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" name="Text Box 7"/>
            <p:cNvSpPr txBox="1">
              <a:spLocks noChangeArrowheads="1"/>
            </p:cNvSpPr>
            <p:nvPr/>
          </p:nvSpPr>
          <p:spPr bwMode="auto">
            <a:xfrm>
              <a:off x="4785212" y="298704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12" name="Text Box 7"/>
            <p:cNvSpPr txBox="1">
              <a:spLocks noChangeArrowheads="1"/>
            </p:cNvSpPr>
            <p:nvPr/>
          </p:nvSpPr>
          <p:spPr bwMode="auto">
            <a:xfrm>
              <a:off x="6804026" y="309493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16" name="Rectangle 15"/>
            <p:cNvSpPr/>
            <p:nvPr/>
          </p:nvSpPr>
          <p:spPr bwMode="auto">
            <a:xfrm>
              <a:off x="4495800" y="301752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7" name="Isosceles Triangle 16"/>
            <p:cNvSpPr/>
            <p:nvPr/>
          </p:nvSpPr>
          <p:spPr bwMode="auto">
            <a:xfrm>
              <a:off x="4693772" y="299720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8" name="Text Box 7"/>
            <p:cNvSpPr txBox="1">
              <a:spLocks noChangeArrowheads="1"/>
            </p:cNvSpPr>
            <p:nvPr/>
          </p:nvSpPr>
          <p:spPr bwMode="auto">
            <a:xfrm>
              <a:off x="4790292" y="313049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19" name="Text Box 7"/>
            <p:cNvSpPr txBox="1">
              <a:spLocks noChangeArrowheads="1"/>
            </p:cNvSpPr>
            <p:nvPr/>
          </p:nvSpPr>
          <p:spPr bwMode="auto">
            <a:xfrm>
              <a:off x="6664812" y="300736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0" name="Rectangle 19"/>
            <p:cNvSpPr/>
            <p:nvPr/>
          </p:nvSpPr>
          <p:spPr bwMode="auto">
            <a:xfrm>
              <a:off x="6430984" y="304292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1" name="Isosceles Triangle 20"/>
            <p:cNvSpPr/>
            <p:nvPr/>
          </p:nvSpPr>
          <p:spPr bwMode="auto">
            <a:xfrm>
              <a:off x="6573372" y="301752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2" name="Text Box 7"/>
            <p:cNvSpPr txBox="1">
              <a:spLocks noChangeArrowheads="1"/>
            </p:cNvSpPr>
            <p:nvPr/>
          </p:nvSpPr>
          <p:spPr bwMode="auto">
            <a:xfrm>
              <a:off x="6746240" y="315081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bg2"/>
                  </a:solidFill>
                  <a:sym typeface="Symbol" panose="05050102010706020507" pitchFamily="18" charset="2"/>
                </a:rPr>
                <a:t>g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7" name="Text Box 7"/>
            <p:cNvSpPr txBox="1">
              <a:spLocks noChangeArrowheads="1"/>
            </p:cNvSpPr>
            <p:nvPr/>
          </p:nvSpPr>
          <p:spPr bwMode="auto">
            <a:xfrm>
              <a:off x="5765504" y="299212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8" name="Text Box 7"/>
            <p:cNvSpPr txBox="1">
              <a:spLocks noChangeArrowheads="1"/>
            </p:cNvSpPr>
            <p:nvPr/>
          </p:nvSpPr>
          <p:spPr bwMode="auto">
            <a:xfrm>
              <a:off x="7774158" y="307969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29" name="Rectangle 28"/>
            <p:cNvSpPr/>
            <p:nvPr/>
          </p:nvSpPr>
          <p:spPr bwMode="auto">
            <a:xfrm>
              <a:off x="5496412" y="302260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0" name="Isosceles Triangle 29"/>
            <p:cNvSpPr/>
            <p:nvPr/>
          </p:nvSpPr>
          <p:spPr bwMode="auto">
            <a:xfrm>
              <a:off x="5674064" y="300228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1" name="Text Box 7"/>
            <p:cNvSpPr txBox="1">
              <a:spLocks noChangeArrowheads="1"/>
            </p:cNvSpPr>
            <p:nvPr/>
          </p:nvSpPr>
          <p:spPr bwMode="auto">
            <a:xfrm>
              <a:off x="5826760" y="3135570"/>
              <a:ext cx="523076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32" name="Text Box 7"/>
            <p:cNvSpPr txBox="1">
              <a:spLocks noChangeArrowheads="1"/>
            </p:cNvSpPr>
            <p:nvPr/>
          </p:nvSpPr>
          <p:spPr bwMode="auto">
            <a:xfrm>
              <a:off x="7660640" y="299212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33" name="Rectangle 32"/>
            <p:cNvSpPr/>
            <p:nvPr/>
          </p:nvSpPr>
          <p:spPr bwMode="auto">
            <a:xfrm>
              <a:off x="7386172" y="303784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4" name="Isosceles Triangle 33"/>
            <p:cNvSpPr/>
            <p:nvPr/>
          </p:nvSpPr>
          <p:spPr bwMode="auto">
            <a:xfrm>
              <a:off x="7543504" y="300228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5" name="Text Box 7"/>
            <p:cNvSpPr txBox="1">
              <a:spLocks noChangeArrowheads="1"/>
            </p:cNvSpPr>
            <p:nvPr/>
          </p:nvSpPr>
          <p:spPr bwMode="auto">
            <a:xfrm>
              <a:off x="7640024" y="313557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  <a:sym typeface="Symbol" panose="05050102010706020507" pitchFamily="18" charset="2"/>
                </a:rPr>
                <a:t>h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707" name="Text Box 4"/>
          <p:cNvSpPr txBox="1">
            <a:spLocks noChangeArrowheads="1"/>
          </p:cNvSpPr>
          <p:nvPr/>
        </p:nvSpPr>
        <p:spPr bwMode="auto">
          <a:xfrm>
            <a:off x="1981200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sp>
        <p:nvSpPr>
          <p:cNvPr id="328709" name="Text Box 7"/>
          <p:cNvSpPr txBox="1">
            <a:spLocks noChangeArrowheads="1"/>
          </p:cNvSpPr>
          <p:nvPr/>
        </p:nvSpPr>
        <p:spPr bwMode="auto">
          <a:xfrm>
            <a:off x="152400" y="547688"/>
            <a:ext cx="28289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</a:t>
            </a:r>
            <a:r>
              <a:rPr lang="en-US" altLang="en-US" sz="2800"/>
              <a:t> f</a:t>
            </a:r>
            <a:r>
              <a:rPr lang="en-US" altLang="en-US" sz="2800" i="0"/>
              <a:t>.</a:t>
            </a:r>
          </a:p>
        </p:txBody>
      </p:sp>
      <p:sp>
        <p:nvSpPr>
          <p:cNvPr id="328710" name="Text Box 8"/>
          <p:cNvSpPr txBox="1">
            <a:spLocks noChangeArrowheads="1"/>
          </p:cNvSpPr>
          <p:nvPr/>
        </p:nvSpPr>
        <p:spPr bwMode="auto">
          <a:xfrm>
            <a:off x="5257800" y="-61913"/>
            <a:ext cx="39131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  <p:sp>
        <p:nvSpPr>
          <p:cNvPr id="328711" name="Rectangle 10"/>
          <p:cNvSpPr>
            <a:spLocks noChangeArrowheads="1"/>
          </p:cNvSpPr>
          <p:nvPr/>
        </p:nvSpPr>
        <p:spPr bwMode="auto">
          <a:xfrm>
            <a:off x="4957763" y="5326063"/>
            <a:ext cx="22860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28712" name="Text Box 9"/>
          <p:cNvSpPr txBox="1">
            <a:spLocks noChangeArrowheads="1"/>
          </p:cNvSpPr>
          <p:nvPr/>
        </p:nvSpPr>
        <p:spPr bwMode="auto">
          <a:xfrm>
            <a:off x="4956175" y="5245100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b="1" i="0">
                <a:solidFill>
                  <a:schemeClr val="bg2"/>
                </a:solidFill>
              </a:rPr>
              <a:t>g</a:t>
            </a:r>
          </a:p>
        </p:txBody>
      </p:sp>
      <p:pic>
        <p:nvPicPr>
          <p:cNvPr id="10" name="Picture 11" descr="capture7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3429000"/>
            <a:ext cx="4648200" cy="2590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" name="Picture 5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3486150"/>
            <a:ext cx="2952750" cy="184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/>
          <p:cNvGrpSpPr/>
          <p:nvPr/>
        </p:nvGrpSpPr>
        <p:grpSpPr>
          <a:xfrm>
            <a:off x="171450" y="990600"/>
            <a:ext cx="2952750" cy="1847850"/>
            <a:chOff x="171450" y="990600"/>
            <a:chExt cx="2952750" cy="1847850"/>
          </a:xfrm>
        </p:grpSpPr>
        <p:pic>
          <p:nvPicPr>
            <p:cNvPr id="328708" name="Picture 5" descr="capture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1450" y="990600"/>
              <a:ext cx="2952750" cy="1847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" name="Text Box 7"/>
            <p:cNvSpPr txBox="1">
              <a:spLocks noChangeArrowheads="1"/>
            </p:cNvSpPr>
            <p:nvPr/>
          </p:nvSpPr>
          <p:spPr bwMode="auto">
            <a:xfrm>
              <a:off x="499746" y="227584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</a:p>
          </p:txBody>
        </p:sp>
        <p:sp>
          <p:nvSpPr>
            <p:cNvPr id="15" name="Rectangle 14"/>
            <p:cNvSpPr/>
            <p:nvPr/>
          </p:nvSpPr>
          <p:spPr bwMode="auto">
            <a:xfrm>
              <a:off x="2225040" y="223012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6" name="Isosceles Triangle 15"/>
            <p:cNvSpPr/>
            <p:nvPr/>
          </p:nvSpPr>
          <p:spPr bwMode="auto">
            <a:xfrm>
              <a:off x="2245360" y="223012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7" name="Text Box 7"/>
            <p:cNvSpPr txBox="1">
              <a:spLocks noChangeArrowheads="1"/>
            </p:cNvSpPr>
            <p:nvPr/>
          </p:nvSpPr>
          <p:spPr bwMode="auto">
            <a:xfrm>
              <a:off x="2397760" y="236341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25" name="Text Box 7"/>
            <p:cNvSpPr txBox="1">
              <a:spLocks noChangeArrowheads="1"/>
            </p:cNvSpPr>
            <p:nvPr/>
          </p:nvSpPr>
          <p:spPr bwMode="auto">
            <a:xfrm>
              <a:off x="492760" y="221996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6" name="Rectangle 25"/>
            <p:cNvSpPr/>
            <p:nvPr/>
          </p:nvSpPr>
          <p:spPr bwMode="auto">
            <a:xfrm>
              <a:off x="269240" y="220980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7" name="Isosceles Triangle 26"/>
            <p:cNvSpPr/>
            <p:nvPr/>
          </p:nvSpPr>
          <p:spPr bwMode="auto">
            <a:xfrm>
              <a:off x="401320" y="223012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8" name="Text Box 7"/>
            <p:cNvSpPr txBox="1">
              <a:spLocks noChangeArrowheads="1"/>
            </p:cNvSpPr>
            <p:nvPr/>
          </p:nvSpPr>
          <p:spPr bwMode="auto">
            <a:xfrm>
              <a:off x="538480" y="236341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3352800" y="552450"/>
            <a:ext cx="4991100" cy="2781300"/>
            <a:chOff x="3352800" y="552450"/>
            <a:chExt cx="4991100" cy="2781300"/>
          </a:xfrm>
        </p:grpSpPr>
        <p:pic>
          <p:nvPicPr>
            <p:cNvPr id="328713" name="Picture 11" descr="capture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352800" y="552450"/>
              <a:ext cx="4991100" cy="2781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" name="Text Box 7"/>
            <p:cNvSpPr txBox="1">
              <a:spLocks noChangeArrowheads="1"/>
            </p:cNvSpPr>
            <p:nvPr/>
          </p:nvSpPr>
          <p:spPr bwMode="auto">
            <a:xfrm>
              <a:off x="3566012" y="274320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14" name="Text Box 7"/>
            <p:cNvSpPr txBox="1">
              <a:spLocks noChangeArrowheads="1"/>
            </p:cNvSpPr>
            <p:nvPr/>
          </p:nvSpPr>
          <p:spPr bwMode="auto">
            <a:xfrm>
              <a:off x="5326042" y="285109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18" name="Rectangle 17"/>
            <p:cNvSpPr/>
            <p:nvPr/>
          </p:nvSpPr>
          <p:spPr bwMode="auto">
            <a:xfrm>
              <a:off x="3429000" y="277368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9" name="Isosceles Triangle 18"/>
            <p:cNvSpPr/>
            <p:nvPr/>
          </p:nvSpPr>
          <p:spPr bwMode="auto">
            <a:xfrm>
              <a:off x="3474572" y="275336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0" name="Text Box 7"/>
            <p:cNvSpPr txBox="1">
              <a:spLocks noChangeArrowheads="1"/>
            </p:cNvSpPr>
            <p:nvPr/>
          </p:nvSpPr>
          <p:spPr bwMode="auto">
            <a:xfrm>
              <a:off x="3571092" y="288665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1" name="Text Box 7"/>
            <p:cNvSpPr txBox="1">
              <a:spLocks noChangeArrowheads="1"/>
            </p:cNvSpPr>
            <p:nvPr/>
          </p:nvSpPr>
          <p:spPr bwMode="auto">
            <a:xfrm>
              <a:off x="5186828" y="276352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2" name="Rectangle 21"/>
            <p:cNvSpPr/>
            <p:nvPr/>
          </p:nvSpPr>
          <p:spPr bwMode="auto">
            <a:xfrm>
              <a:off x="4953000" y="274320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3" name="Isosceles Triangle 22"/>
            <p:cNvSpPr/>
            <p:nvPr/>
          </p:nvSpPr>
          <p:spPr bwMode="auto">
            <a:xfrm>
              <a:off x="5095388" y="277368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4" name="Text Box 7"/>
            <p:cNvSpPr txBox="1">
              <a:spLocks noChangeArrowheads="1"/>
            </p:cNvSpPr>
            <p:nvPr/>
          </p:nvSpPr>
          <p:spPr bwMode="auto">
            <a:xfrm>
              <a:off x="5268256" y="290697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bg2"/>
                  </a:solidFill>
                  <a:sym typeface="Symbol" panose="05050102010706020507" pitchFamily="18" charset="2"/>
                </a:rPr>
                <a:t>g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29" name="Text Box 7"/>
            <p:cNvSpPr txBox="1">
              <a:spLocks noChangeArrowheads="1"/>
            </p:cNvSpPr>
            <p:nvPr/>
          </p:nvSpPr>
          <p:spPr bwMode="auto">
            <a:xfrm>
              <a:off x="4460092" y="274828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30" name="Text Box 7"/>
            <p:cNvSpPr txBox="1">
              <a:spLocks noChangeArrowheads="1"/>
            </p:cNvSpPr>
            <p:nvPr/>
          </p:nvSpPr>
          <p:spPr bwMode="auto">
            <a:xfrm>
              <a:off x="6209518" y="2835850"/>
              <a:ext cx="302746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31" name="Rectangle 30"/>
            <p:cNvSpPr/>
            <p:nvPr/>
          </p:nvSpPr>
          <p:spPr bwMode="auto">
            <a:xfrm>
              <a:off x="4191000" y="277876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2" name="Isosceles Triangle 31"/>
            <p:cNvSpPr/>
            <p:nvPr/>
          </p:nvSpPr>
          <p:spPr bwMode="auto">
            <a:xfrm>
              <a:off x="4368652" y="275844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3" name="Text Box 7"/>
            <p:cNvSpPr txBox="1">
              <a:spLocks noChangeArrowheads="1"/>
            </p:cNvSpPr>
            <p:nvPr/>
          </p:nvSpPr>
          <p:spPr bwMode="auto">
            <a:xfrm>
              <a:off x="4521348" y="2891730"/>
              <a:ext cx="523076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34" name="Text Box 7"/>
            <p:cNvSpPr txBox="1">
              <a:spLocks noChangeArrowheads="1"/>
            </p:cNvSpPr>
            <p:nvPr/>
          </p:nvSpPr>
          <p:spPr bwMode="auto">
            <a:xfrm>
              <a:off x="6065668" y="2748280"/>
              <a:ext cx="492760" cy="4001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g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35" name="Rectangle 34"/>
            <p:cNvSpPr/>
            <p:nvPr/>
          </p:nvSpPr>
          <p:spPr bwMode="auto">
            <a:xfrm>
              <a:off x="5791200" y="277876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6" name="Isosceles Triangle 35"/>
            <p:cNvSpPr/>
            <p:nvPr/>
          </p:nvSpPr>
          <p:spPr bwMode="auto">
            <a:xfrm>
              <a:off x="5948532" y="275844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7" name="Text Box 7"/>
            <p:cNvSpPr txBox="1">
              <a:spLocks noChangeArrowheads="1"/>
            </p:cNvSpPr>
            <p:nvPr/>
          </p:nvSpPr>
          <p:spPr bwMode="auto">
            <a:xfrm>
              <a:off x="6045052" y="289173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  <a:sym typeface="Symbol" panose="05050102010706020507" pitchFamily="18" charset="2"/>
                </a:rPr>
                <a:t>h</a:t>
              </a:r>
              <a:r>
                <a:rPr lang="el-GR" altLang="en-US" sz="2000" dirty="0">
                  <a:solidFill>
                    <a:schemeClr val="bg2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lang="en-US" altLang="en-US" sz="2000" i="0" dirty="0">
                <a:solidFill>
                  <a:schemeClr val="bg2"/>
                </a:solidFill>
              </a:endParaRPr>
            </a:p>
          </p:txBody>
        </p:sp>
        <p:sp>
          <p:nvSpPr>
            <p:cNvPr id="38" name="Rectangle 37"/>
            <p:cNvSpPr/>
            <p:nvPr/>
          </p:nvSpPr>
          <p:spPr bwMode="auto">
            <a:xfrm>
              <a:off x="6677025" y="217932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9" name="Isosceles Triangle 38"/>
            <p:cNvSpPr/>
            <p:nvPr/>
          </p:nvSpPr>
          <p:spPr bwMode="auto">
            <a:xfrm>
              <a:off x="6725920" y="213360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0" name="Text Box 7"/>
            <p:cNvSpPr txBox="1">
              <a:spLocks noChangeArrowheads="1"/>
            </p:cNvSpPr>
            <p:nvPr/>
          </p:nvSpPr>
          <p:spPr bwMode="auto">
            <a:xfrm>
              <a:off x="6908652" y="226689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  <p:sp>
          <p:nvSpPr>
            <p:cNvPr id="41" name="Rectangle 40"/>
            <p:cNvSpPr/>
            <p:nvPr/>
          </p:nvSpPr>
          <p:spPr bwMode="auto">
            <a:xfrm>
              <a:off x="7391400" y="2156460"/>
              <a:ext cx="884068" cy="487680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2" name="Isosceles Triangle 41"/>
            <p:cNvSpPr/>
            <p:nvPr/>
          </p:nvSpPr>
          <p:spPr bwMode="auto">
            <a:xfrm>
              <a:off x="7581265" y="2133600"/>
              <a:ext cx="609600" cy="533400"/>
            </a:xfrm>
            <a:prstGeom prst="triangle">
              <a:avLst/>
            </a:prstGeom>
            <a:noFill/>
            <a:ln w="9525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3" name="Text Box 7"/>
            <p:cNvSpPr txBox="1">
              <a:spLocks noChangeArrowheads="1"/>
            </p:cNvSpPr>
            <p:nvPr/>
          </p:nvSpPr>
          <p:spPr bwMode="auto">
            <a:xfrm>
              <a:off x="7733665" y="2266890"/>
              <a:ext cx="492760" cy="400110"/>
            </a:xfrm>
            <a:prstGeom prst="rect">
              <a:avLst/>
            </a:prstGeom>
            <a:noFill/>
            <a:ln>
              <a:noFill/>
            </a:ln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bg2"/>
                  </a:solidFill>
                </a:rPr>
                <a:t>h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1784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Simplify</a:t>
            </a:r>
          </a:p>
        </p:txBody>
      </p:sp>
      <p:sp>
        <p:nvSpPr>
          <p:cNvPr id="329731" name="Text Box 5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sp>
        <p:nvSpPr>
          <p:cNvPr id="329732" name="Text Box 6"/>
          <p:cNvSpPr txBox="1">
            <a:spLocks noChangeArrowheads="1"/>
          </p:cNvSpPr>
          <p:nvPr/>
        </p:nvSpPr>
        <p:spPr bwMode="auto">
          <a:xfrm>
            <a:off x="561975" y="5029200"/>
            <a:ext cx="3074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</a:t>
            </a:r>
            <a:r>
              <a:rPr lang="en-US" altLang="en-US" sz="2800"/>
              <a:t>f</a:t>
            </a:r>
            <a:r>
              <a:rPr lang="en-US" altLang="en-US" sz="2800" i="0"/>
              <a:t> simplified.</a:t>
            </a:r>
          </a:p>
        </p:txBody>
      </p:sp>
      <p:pic>
        <p:nvPicPr>
          <p:cNvPr id="329733" name="Picture 7" descr="capture1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1116013"/>
            <a:ext cx="8620125" cy="3913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1401" name="Picture 9" descr="capture1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800600"/>
            <a:ext cx="2578100" cy="2017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97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97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0754" name="Picture 41" descr="capture1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76200"/>
            <a:ext cx="7734300" cy="487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044" name="Picture 4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200" y="2584450"/>
            <a:ext cx="3260725" cy="427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40"/>
          <p:cNvGrpSpPr>
            <a:grpSpLocks/>
          </p:cNvGrpSpPr>
          <p:nvPr/>
        </p:nvGrpSpPr>
        <p:grpSpPr bwMode="auto">
          <a:xfrm>
            <a:off x="3332163" y="2514600"/>
            <a:ext cx="5811837" cy="4337050"/>
            <a:chOff x="2099" y="1584"/>
            <a:chExt cx="3661" cy="2732"/>
          </a:xfrm>
        </p:grpSpPr>
        <p:pic>
          <p:nvPicPr>
            <p:cNvPr id="330758" name="Picture 5" descr="capture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9" y="3024"/>
              <a:ext cx="1562" cy="1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30759" name="Group 7"/>
            <p:cNvGrpSpPr>
              <a:grpSpLocks/>
            </p:cNvGrpSpPr>
            <p:nvPr/>
          </p:nvGrpSpPr>
          <p:grpSpPr bwMode="auto">
            <a:xfrm flipH="1">
              <a:off x="3696" y="1584"/>
              <a:ext cx="240" cy="626"/>
              <a:chOff x="2308" y="1513"/>
              <a:chExt cx="1162" cy="2570"/>
            </a:xfrm>
          </p:grpSpPr>
          <p:grpSp>
            <p:nvGrpSpPr>
              <p:cNvPr id="330777" name="Group 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30785" name="Freeform 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6" name="Freeform 1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7" name="Freeform 1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8" name="Freeform 1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9" name="Freeform 1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90" name="Freeform 1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0778" name="Freeform 1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79" name="Freeform 1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0" name="Oval 1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1" name="Oval 1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2" name="Oval 1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3" name="Oval 2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4" name="Oval 2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330760" name="Group 22"/>
            <p:cNvGrpSpPr>
              <a:grpSpLocks/>
            </p:cNvGrpSpPr>
            <p:nvPr/>
          </p:nvGrpSpPr>
          <p:grpSpPr bwMode="auto">
            <a:xfrm flipH="1">
              <a:off x="3744" y="2926"/>
              <a:ext cx="240" cy="626"/>
              <a:chOff x="2308" y="1513"/>
              <a:chExt cx="1162" cy="2570"/>
            </a:xfrm>
          </p:grpSpPr>
          <p:grpSp>
            <p:nvGrpSpPr>
              <p:cNvPr id="330763" name="Group 23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30771" name="Freeform 24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2" name="Freeform 25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3" name="Freeform 26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4" name="Freeform 27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5" name="Freeform 28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6" name="Freeform 29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0764" name="Freeform 30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5" name="Freeform 31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6" name="Oval 32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67" name="Oval 33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68" name="Oval 34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69" name="Oval 35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70" name="Oval 36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30761" name="Rectangle 38"/>
            <p:cNvSpPr>
              <a:spLocks noChangeArrowheads="1"/>
            </p:cNvSpPr>
            <p:nvPr/>
          </p:nvSpPr>
          <p:spPr bwMode="auto">
            <a:xfrm>
              <a:off x="4032" y="1776"/>
              <a:ext cx="576" cy="336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0762" name="Rectangle 39"/>
            <p:cNvSpPr>
              <a:spLocks noChangeArrowheads="1"/>
            </p:cNvSpPr>
            <p:nvPr/>
          </p:nvSpPr>
          <p:spPr bwMode="auto">
            <a:xfrm>
              <a:off x="4032" y="2208"/>
              <a:ext cx="1728" cy="2108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30757" name="Text Box 43"/>
          <p:cNvSpPr txBox="1">
            <a:spLocks noChangeArrowheads="1"/>
          </p:cNvSpPr>
          <p:nvPr/>
        </p:nvSpPr>
        <p:spPr bwMode="auto">
          <a:xfrm>
            <a:off x="3275013" y="-31750"/>
            <a:ext cx="1784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Simplify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50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50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52400" y="990600"/>
            <a:ext cx="12693366" cy="5943600"/>
          </a:xfrm>
        </p:spPr>
        <p:txBody>
          <a:bodyPr/>
          <a:lstStyle/>
          <a:p>
            <a:pPr marL="0" indent="0" eaLnBrk="1" hangingPunct="1">
              <a:buNone/>
            </a:pPr>
            <a:r>
              <a:rPr lang="en-US" altLang="en-US" sz="2800" dirty="0"/>
              <a:t>The input </a:t>
            </a:r>
            <a:r>
              <a:rPr lang="en-US" altLang="en-US" sz="2800" i="1" dirty="0">
                <a:solidFill>
                  <a:schemeClr val="accent1"/>
                </a:solidFill>
              </a:rPr>
              <a:t>X </a:t>
            </a:r>
            <a:r>
              <a:rPr lang="en-US" altLang="en-US" sz="2800" dirty="0"/>
              <a:t>can be thought of in two ways:</a:t>
            </a:r>
          </a:p>
          <a:p>
            <a:pPr eaLnBrk="1" hangingPunct="1"/>
            <a:r>
              <a:rPr lang="en-US" altLang="en-US" sz="2800" dirty="0"/>
              <a:t>as an integer </a:t>
            </a:r>
            <a:r>
              <a:rPr lang="en-US" altLang="en-US" sz="2800" i="1" dirty="0">
                <a:solidFill>
                  <a:schemeClr val="accent1"/>
                </a:solidFill>
              </a:rPr>
              <a:t>X </a:t>
            </a:r>
            <a:r>
              <a:rPr lang="en-US" altLang="en-US" sz="2800" dirty="0">
                <a:solidFill>
                  <a:schemeClr val="accent1"/>
                </a:solidFill>
              </a:rPr>
              <a:t>=  2134</a:t>
            </a:r>
            <a:r>
              <a:rPr lang="en-US" altLang="en-US" sz="2800" dirty="0"/>
              <a:t> </a:t>
            </a:r>
          </a:p>
          <a:p>
            <a:pPr eaLnBrk="1" hangingPunct="1"/>
            <a:r>
              <a:rPr lang="en-US" altLang="en-US" sz="2800" dirty="0"/>
              <a:t>as a   string   </a:t>
            </a:r>
            <a:r>
              <a:rPr lang="en-US" altLang="en-US" sz="2800" i="1" dirty="0">
                <a:solidFill>
                  <a:schemeClr val="accent1"/>
                </a:solidFill>
              </a:rPr>
              <a:t>X </a:t>
            </a:r>
            <a:r>
              <a:rPr lang="en-US" altLang="en-US" sz="2800" dirty="0">
                <a:solidFill>
                  <a:schemeClr val="accent1"/>
                </a:solidFill>
              </a:rPr>
              <a:t>= “2134” </a:t>
            </a:r>
            <a:r>
              <a:rPr lang="en-US" altLang="en-US" sz="2800" dirty="0"/>
              <a:t>of </a:t>
            </a:r>
            <a:r>
              <a:rPr lang="en-US" altLang="en-US" sz="2800" i="1" dirty="0">
                <a:solidFill>
                  <a:schemeClr val="accent1"/>
                </a:solidFill>
              </a:rPr>
              <a:t>n</a:t>
            </a:r>
            <a:r>
              <a:rPr lang="en-US" altLang="en-US" sz="2800" dirty="0">
                <a:solidFill>
                  <a:schemeClr val="accent1"/>
                </a:solidFill>
              </a:rPr>
              <a:t>=4</a:t>
            </a:r>
            <a:r>
              <a:rPr lang="en-US" altLang="en-US" sz="2800" dirty="0"/>
              <a:t> digits.</a:t>
            </a:r>
          </a:p>
          <a:p>
            <a:pPr marL="0" indent="0" eaLnBrk="1" hangingPunct="1">
              <a:buNone/>
            </a:pPr>
            <a:r>
              <a:rPr lang="en-US" altLang="en-US" sz="2800" dirty="0"/>
              <a:t>A recursive program gives each “friend” an smaller instance.</a:t>
            </a:r>
          </a:p>
          <a:p>
            <a:pPr marL="0" indent="0" eaLnBrk="1" hangingPunct="1">
              <a:buNone/>
            </a:pPr>
            <a:r>
              <a:rPr lang="en-US" altLang="en-US" sz="2800" dirty="0"/>
              <a:t>Simply cut this string into two halves </a:t>
            </a:r>
            <a:r>
              <a:rPr lang="en-US" altLang="en-US" sz="2800" i="1" dirty="0">
                <a:solidFill>
                  <a:schemeClr val="accent1"/>
                </a:solidFill>
              </a:rPr>
              <a:t>a</a:t>
            </a:r>
            <a:r>
              <a:rPr lang="en-US" altLang="en-US" sz="2800" dirty="0"/>
              <a:t> and </a:t>
            </a:r>
            <a:r>
              <a:rPr lang="en-US" altLang="en-US" sz="2800" i="1" dirty="0">
                <a:solidFill>
                  <a:schemeClr val="accent1"/>
                </a:solidFill>
              </a:rPr>
              <a:t>b</a:t>
            </a:r>
            <a:r>
              <a:rPr lang="en-US" altLang="en-US" sz="2800" dirty="0"/>
              <a:t>.</a:t>
            </a:r>
          </a:p>
          <a:p>
            <a:pPr marL="0" indent="0" eaLnBrk="1" hangingPunct="1">
              <a:buNone/>
            </a:pPr>
            <a:r>
              <a:rPr lang="en-US" altLang="en-US" sz="2800" dirty="0"/>
              <a:t>These can be thought of in two ways:</a:t>
            </a:r>
          </a:p>
          <a:p>
            <a:pPr eaLnBrk="1" hangingPunct="1"/>
            <a:r>
              <a:rPr lang="en-US" altLang="en-US" sz="2800" dirty="0"/>
              <a:t>as strings   </a:t>
            </a:r>
            <a:r>
              <a:rPr lang="en-US" altLang="en-US" sz="2800" i="1" dirty="0">
                <a:solidFill>
                  <a:schemeClr val="accent1"/>
                </a:solidFill>
              </a:rPr>
              <a:t>a </a:t>
            </a:r>
            <a:r>
              <a:rPr lang="en-US" altLang="en-US" sz="2800" dirty="0">
                <a:solidFill>
                  <a:schemeClr val="accent1"/>
                </a:solidFill>
              </a:rPr>
              <a:t>= “21” </a:t>
            </a:r>
            <a:r>
              <a:rPr lang="en-US" altLang="en-US" sz="2800" dirty="0"/>
              <a:t>and </a:t>
            </a:r>
            <a:r>
              <a:rPr lang="en-US" altLang="en-US" sz="2800" i="1" dirty="0">
                <a:solidFill>
                  <a:schemeClr val="accent1"/>
                </a:solidFill>
              </a:rPr>
              <a:t>b= “34”</a:t>
            </a:r>
            <a:r>
              <a:rPr lang="en-US" altLang="en-US" sz="2800" i="1" dirty="0"/>
              <a:t> </a:t>
            </a:r>
            <a:r>
              <a:rPr lang="en-US" altLang="en-US" sz="2800" dirty="0"/>
              <a:t>with 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i="1" dirty="0">
                <a:solidFill>
                  <a:schemeClr val="accent1"/>
                </a:solidFill>
              </a:rPr>
              <a:t>/</a:t>
            </a:r>
            <a:r>
              <a:rPr lang="en-US" altLang="en-US" sz="2800" baseline="-25000" dirty="0">
                <a:solidFill>
                  <a:schemeClr val="accent1"/>
                </a:solidFill>
              </a:rPr>
              <a:t>2</a:t>
            </a:r>
            <a:r>
              <a:rPr lang="en-US" altLang="en-US" sz="2800" i="1" dirty="0">
                <a:solidFill>
                  <a:schemeClr val="accent1"/>
                </a:solidFill>
              </a:rPr>
              <a:t> </a:t>
            </a:r>
            <a:r>
              <a:rPr lang="en-US" altLang="en-US" sz="2800" dirty="0">
                <a:solidFill>
                  <a:schemeClr val="accent1"/>
                </a:solidFill>
              </a:rPr>
              <a:t>= 2 </a:t>
            </a:r>
            <a:r>
              <a:rPr lang="en-US" altLang="en-US" sz="2800" dirty="0"/>
              <a:t>digits each.</a:t>
            </a:r>
          </a:p>
          <a:p>
            <a:pPr eaLnBrk="1" hangingPunct="1"/>
            <a:r>
              <a:rPr lang="en-US" altLang="en-US" sz="2800" dirty="0"/>
              <a:t>as integers </a:t>
            </a:r>
            <a:r>
              <a:rPr lang="en-US" altLang="en-US" sz="2800" i="1" dirty="0">
                <a:solidFill>
                  <a:schemeClr val="accent1"/>
                </a:solidFill>
              </a:rPr>
              <a:t>a =  21</a:t>
            </a:r>
            <a:r>
              <a:rPr lang="en-US" altLang="en-US" sz="2800" i="1" dirty="0"/>
              <a:t>   </a:t>
            </a:r>
            <a:r>
              <a:rPr lang="en-US" altLang="en-US" sz="2800" dirty="0"/>
              <a:t>and</a:t>
            </a:r>
            <a:r>
              <a:rPr lang="en-US" altLang="en-US" sz="2800" i="1" dirty="0"/>
              <a:t> </a:t>
            </a:r>
            <a:r>
              <a:rPr lang="en-US" altLang="en-US" sz="2800" i="1" dirty="0">
                <a:solidFill>
                  <a:schemeClr val="accent1"/>
                </a:solidFill>
              </a:rPr>
              <a:t>b=   34</a:t>
            </a:r>
            <a:r>
              <a:rPr lang="en-US" altLang="en-US" sz="2800" i="1" dirty="0"/>
              <a:t>.</a:t>
            </a:r>
          </a:p>
          <a:p>
            <a:pPr marL="0" indent="0" eaLnBrk="1" hangingPunct="1">
              <a:buNone/>
            </a:pPr>
            <a:r>
              <a:rPr lang="en-US" altLang="en-US" sz="2800" dirty="0"/>
              <a:t>Note:</a:t>
            </a:r>
            <a:r>
              <a:rPr lang="en-US" altLang="en-US" sz="2000" i="1" dirty="0"/>
              <a:t> </a:t>
            </a:r>
            <a:r>
              <a:rPr lang="en-US" altLang="en-US" sz="2800" i="1" dirty="0"/>
              <a:t> </a:t>
            </a:r>
            <a:r>
              <a:rPr lang="en-US" altLang="en-US" sz="2800" i="1" dirty="0">
                <a:solidFill>
                  <a:schemeClr val="accent1"/>
                </a:solidFill>
              </a:rPr>
              <a:t>X </a:t>
            </a:r>
            <a:r>
              <a:rPr lang="en-US" altLang="en-US" sz="2800" dirty="0">
                <a:solidFill>
                  <a:schemeClr val="accent1"/>
                </a:solidFill>
              </a:rPr>
              <a:t>=       2134</a:t>
            </a:r>
            <a:br>
              <a:rPr lang="en-US" altLang="en-US" sz="2800" dirty="0">
                <a:solidFill>
                  <a:schemeClr val="accent1"/>
                </a:solidFill>
              </a:rPr>
            </a:br>
            <a:r>
              <a:rPr lang="en-US" altLang="en-US" sz="2800" dirty="0">
                <a:solidFill>
                  <a:schemeClr val="accent1"/>
                </a:solidFill>
              </a:rPr>
              <a:t>              = 21</a:t>
            </a:r>
            <a:r>
              <a:rPr lang="en-US" altLang="en-US" sz="2800" dirty="0">
                <a:solidFill>
                  <a:schemeClr val="accent1"/>
                </a:solidFill>
                <a:sym typeface="Symbol"/>
              </a:rPr>
              <a:t>100   + 34</a:t>
            </a:r>
            <a:br>
              <a:rPr lang="en-US" altLang="en-US" sz="2800" dirty="0">
                <a:solidFill>
                  <a:schemeClr val="accent1"/>
                </a:solidFill>
                <a:sym typeface="Symbol"/>
              </a:rPr>
            </a:br>
            <a:r>
              <a:rPr lang="en-US" altLang="en-US" sz="2800" dirty="0">
                <a:solidFill>
                  <a:schemeClr val="accent1"/>
                </a:solidFill>
              </a:rPr>
              <a:t>              = </a:t>
            </a:r>
            <a:r>
              <a:rPr lang="en-US" altLang="en-US" sz="1400" dirty="0">
                <a:solidFill>
                  <a:schemeClr val="accent1"/>
                </a:solidFill>
              </a:rPr>
              <a:t> </a:t>
            </a:r>
            <a:r>
              <a:rPr lang="en-US" altLang="en-US" sz="2800" dirty="0">
                <a:solidFill>
                  <a:schemeClr val="accent1"/>
                </a:solidFill>
              </a:rPr>
              <a:t>  </a:t>
            </a:r>
            <a:r>
              <a:rPr lang="en-US" altLang="en-US" sz="2800" i="1" dirty="0">
                <a:solidFill>
                  <a:schemeClr val="accent1"/>
                </a:solidFill>
              </a:rPr>
              <a:t>a</a:t>
            </a:r>
            <a:r>
              <a:rPr lang="en-US" altLang="en-US" sz="2800" dirty="0">
                <a:solidFill>
                  <a:schemeClr val="accent1"/>
                </a:solidFill>
                <a:sym typeface="Symbol"/>
              </a:rPr>
              <a:t>10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/2</a:t>
            </a:r>
            <a:r>
              <a:rPr lang="en-US" altLang="en-US" sz="2800" dirty="0">
                <a:solidFill>
                  <a:schemeClr val="accent1"/>
                </a:solidFill>
                <a:sym typeface="Symbol"/>
              </a:rPr>
              <a:t> +  </a:t>
            </a:r>
            <a:r>
              <a:rPr lang="en-US" altLang="en-US" sz="2800" i="1" dirty="0">
                <a:solidFill>
                  <a:schemeClr val="accent1"/>
                </a:solidFill>
                <a:sym typeface="Symbol"/>
              </a:rPr>
              <a:t>b</a:t>
            </a:r>
            <a:endParaRPr lang="en-US" altLang="en-US" sz="2800" i="1" dirty="0">
              <a:solidFill>
                <a:schemeClr val="accent1"/>
              </a:solidFill>
            </a:endParaRPr>
          </a:p>
          <a:p>
            <a:pPr marL="0" indent="0" eaLnBrk="1" hangingPunct="1">
              <a:buNone/>
            </a:pPr>
            <a:endParaRPr lang="en-US" altLang="en-US" sz="2800" dirty="0"/>
          </a:p>
        </p:txBody>
      </p:sp>
      <p:sp>
        <p:nvSpPr>
          <p:cNvPr id="8" name="Rectangle 2"/>
          <p:cNvSpPr txBox="1">
            <a:spLocks noChangeArrowheads="1"/>
          </p:cNvSpPr>
          <p:nvPr/>
        </p:nvSpPr>
        <p:spPr bwMode="auto">
          <a:xfrm>
            <a:off x="685800" y="-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/>
              <a:t>Multiplication of 2 </a:t>
            </a:r>
            <a:r>
              <a:rPr lang="en-US" altLang="en-US" i="1" kern="0"/>
              <a:t>n</a:t>
            </a:r>
            <a:r>
              <a:rPr lang="en-US" altLang="en-US" i="0" kern="0"/>
              <a:t>-bit numbers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4255477" y="5105400"/>
            <a:ext cx="5029200" cy="990600"/>
            <a:chOff x="4255477" y="5105400"/>
            <a:chExt cx="5029200" cy="990600"/>
          </a:xfrm>
        </p:grpSpPr>
        <p:sp>
          <p:nvSpPr>
            <p:cNvPr id="4" name="Rectangle 3"/>
            <p:cNvSpPr txBox="1">
              <a:spLocks noChangeArrowheads="1"/>
            </p:cNvSpPr>
            <p:nvPr/>
          </p:nvSpPr>
          <p:spPr bwMode="auto">
            <a:xfrm>
              <a:off x="4292600" y="5105400"/>
              <a:ext cx="91440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FontTx/>
                <a:buNone/>
              </a:pPr>
              <a:r>
                <a:rPr lang="en-US" altLang="en-US" sz="2800" i="1" kern="0" dirty="0">
                  <a:solidFill>
                    <a:schemeClr val="accent1"/>
                  </a:solidFill>
                </a:rPr>
                <a:t>X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= </a:t>
              </a:r>
            </a:p>
          </p:txBody>
        </p:sp>
        <p:sp>
          <p:nvSpPr>
            <p:cNvPr id="5" name="Rectangle 4"/>
            <p:cNvSpPr>
              <a:spLocks noChangeArrowheads="1"/>
            </p:cNvSpPr>
            <p:nvPr/>
          </p:nvSpPr>
          <p:spPr bwMode="auto">
            <a:xfrm>
              <a:off x="5105400" y="5216769"/>
              <a:ext cx="1828800" cy="3048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 dirty="0">
                  <a:solidFill>
                    <a:schemeClr val="accent1"/>
                  </a:solidFill>
                </a:rPr>
                <a:t>a</a:t>
              </a:r>
            </a:p>
          </p:txBody>
        </p:sp>
        <p:sp>
          <p:nvSpPr>
            <p:cNvPr id="6" name="Rectangle 5"/>
            <p:cNvSpPr>
              <a:spLocks noChangeArrowheads="1"/>
            </p:cNvSpPr>
            <p:nvPr/>
          </p:nvSpPr>
          <p:spPr bwMode="auto">
            <a:xfrm>
              <a:off x="6992815" y="5216769"/>
              <a:ext cx="1828800" cy="3048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 dirty="0">
                  <a:solidFill>
                    <a:schemeClr val="accent1"/>
                  </a:solidFill>
                </a:rPr>
                <a:t>b</a:t>
              </a:r>
            </a:p>
          </p:txBody>
        </p:sp>
        <p:sp>
          <p:nvSpPr>
            <p:cNvPr id="7" name="Rectangle 3"/>
            <p:cNvSpPr txBox="1">
              <a:spLocks noChangeArrowheads="1"/>
            </p:cNvSpPr>
            <p:nvPr/>
          </p:nvSpPr>
          <p:spPr bwMode="auto">
            <a:xfrm>
              <a:off x="4255477" y="5486400"/>
              <a:ext cx="5029200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None/>
              </a:pPr>
              <a:r>
                <a:rPr lang="en-US" altLang="en-US" sz="2800" kern="0" dirty="0">
                  <a:solidFill>
                    <a:schemeClr val="accent1"/>
                  </a:solidFill>
                </a:rPr>
                <a:t>  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 =           </a:t>
              </a:r>
              <a:r>
                <a:rPr lang="en-US" altLang="en-US" sz="2800" i="1" kern="0" dirty="0">
                  <a:solidFill>
                    <a:schemeClr val="accent1"/>
                  </a:solidFill>
                </a:rPr>
                <a:t>a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2</a:t>
              </a:r>
              <a:r>
                <a:rPr lang="en-US" altLang="en-US" sz="2800" i="1" kern="0" baseline="30000" dirty="0">
                  <a:solidFill>
                    <a:schemeClr val="accent1"/>
                  </a:solidFill>
                </a:rPr>
                <a:t>n</a:t>
              </a:r>
              <a:r>
                <a:rPr lang="en-US" altLang="en-US" sz="2800" i="0" kern="0" baseline="30000" dirty="0">
                  <a:solidFill>
                    <a:schemeClr val="accent1"/>
                  </a:solidFill>
                </a:rPr>
                <a:t>/2   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+        </a:t>
              </a:r>
              <a:r>
                <a:rPr lang="en-US" altLang="en-US" sz="2800" i="1" kern="0" dirty="0">
                  <a:solidFill>
                    <a:schemeClr val="accent1"/>
                  </a:solidFill>
                </a:rPr>
                <a:t>b</a:t>
              </a:r>
              <a:endParaRPr lang="en-US" altLang="en-US" sz="2800" i="0" kern="0" dirty="0">
                <a:solidFill>
                  <a:schemeClr val="accent1"/>
                </a:solidFill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261338" y="5943600"/>
            <a:ext cx="5029200" cy="990600"/>
            <a:chOff x="4255477" y="5105400"/>
            <a:chExt cx="5029200" cy="990600"/>
          </a:xfrm>
        </p:grpSpPr>
        <p:sp>
          <p:nvSpPr>
            <p:cNvPr id="15" name="Rectangle 3"/>
            <p:cNvSpPr txBox="1">
              <a:spLocks noChangeArrowheads="1"/>
            </p:cNvSpPr>
            <p:nvPr/>
          </p:nvSpPr>
          <p:spPr bwMode="auto">
            <a:xfrm>
              <a:off x="4292600" y="5105400"/>
              <a:ext cx="91440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FontTx/>
                <a:buNone/>
              </a:pPr>
              <a:r>
                <a:rPr lang="en-US" altLang="en-US" sz="2800" kern="0" dirty="0">
                  <a:solidFill>
                    <a:schemeClr val="accent1"/>
                  </a:solidFill>
                </a:rPr>
                <a:t>Y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= </a:t>
              </a:r>
            </a:p>
          </p:txBody>
        </p:sp>
        <p:sp>
          <p:nvSpPr>
            <p:cNvPr id="16" name="Rectangle 15"/>
            <p:cNvSpPr>
              <a:spLocks noChangeArrowheads="1"/>
            </p:cNvSpPr>
            <p:nvPr/>
          </p:nvSpPr>
          <p:spPr bwMode="auto">
            <a:xfrm>
              <a:off x="5105400" y="5216769"/>
              <a:ext cx="1828800" cy="3048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 dirty="0">
                  <a:solidFill>
                    <a:schemeClr val="accent1"/>
                  </a:solidFill>
                </a:rPr>
                <a:t>c</a:t>
              </a:r>
            </a:p>
          </p:txBody>
        </p:sp>
        <p:sp>
          <p:nvSpPr>
            <p:cNvPr id="17" name="Rectangle 16"/>
            <p:cNvSpPr>
              <a:spLocks noChangeArrowheads="1"/>
            </p:cNvSpPr>
            <p:nvPr/>
          </p:nvSpPr>
          <p:spPr bwMode="auto">
            <a:xfrm>
              <a:off x="6992815" y="5216769"/>
              <a:ext cx="1828800" cy="30480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folHlink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 dirty="0">
                  <a:solidFill>
                    <a:schemeClr val="accent1"/>
                  </a:solidFill>
                </a:rPr>
                <a:t>d</a:t>
              </a:r>
            </a:p>
          </p:txBody>
        </p:sp>
        <p:sp>
          <p:nvSpPr>
            <p:cNvPr id="18" name="Rectangle 3"/>
            <p:cNvSpPr txBox="1">
              <a:spLocks noChangeArrowheads="1"/>
            </p:cNvSpPr>
            <p:nvPr/>
          </p:nvSpPr>
          <p:spPr bwMode="auto">
            <a:xfrm>
              <a:off x="4255477" y="5486400"/>
              <a:ext cx="5029200" cy="609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None/>
              </a:pPr>
              <a:r>
                <a:rPr lang="en-US" altLang="en-US" sz="2800" kern="0" dirty="0">
                  <a:solidFill>
                    <a:schemeClr val="accent1"/>
                  </a:solidFill>
                </a:rPr>
                <a:t>  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 =           </a:t>
              </a:r>
              <a:r>
                <a:rPr lang="en-US" altLang="en-US" sz="2800" kern="0" dirty="0">
                  <a:solidFill>
                    <a:schemeClr val="accent1"/>
                  </a:solidFill>
                </a:rPr>
                <a:t>c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2</a:t>
              </a:r>
              <a:r>
                <a:rPr lang="en-US" altLang="en-US" sz="2800" i="1" kern="0" baseline="30000" dirty="0">
                  <a:solidFill>
                    <a:schemeClr val="accent1"/>
                  </a:solidFill>
                </a:rPr>
                <a:t>n</a:t>
              </a:r>
              <a:r>
                <a:rPr lang="en-US" altLang="en-US" sz="2800" i="0" kern="0" baseline="30000" dirty="0">
                  <a:solidFill>
                    <a:schemeClr val="accent1"/>
                  </a:solidFill>
                </a:rPr>
                <a:t>/2   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 +        </a:t>
              </a:r>
              <a:r>
                <a:rPr lang="en-US" altLang="en-US" sz="2800" kern="0" dirty="0">
                  <a:solidFill>
                    <a:schemeClr val="accent1"/>
                  </a:solidFill>
                </a:rPr>
                <a:t>d</a:t>
              </a:r>
              <a:endParaRPr lang="en-US" altLang="en-US" sz="2800" i="0" kern="0" dirty="0">
                <a:solidFill>
                  <a:schemeClr val="accent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71922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27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27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27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27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7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7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27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27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27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277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27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277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7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771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7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331779" name="Picture 47" descr="printing_a_tre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95825" y="914400"/>
            <a:ext cx="4371975" cy="586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1780" name="Text Box 48"/>
          <p:cNvSpPr txBox="1">
            <a:spLocks noChangeArrowheads="1"/>
          </p:cNvSpPr>
          <p:nvPr/>
        </p:nvSpPr>
        <p:spPr bwMode="auto">
          <a:xfrm>
            <a:off x="212725" y="933450"/>
            <a:ext cx="26209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Printing a Tree</a:t>
            </a:r>
          </a:p>
        </p:txBody>
      </p:sp>
      <p:sp>
        <p:nvSpPr>
          <p:cNvPr id="331781" name="Text Box 49"/>
          <p:cNvSpPr txBox="1">
            <a:spLocks noChangeArrowheads="1"/>
          </p:cNvSpPr>
          <p:nvPr/>
        </p:nvSpPr>
        <p:spPr bwMode="auto">
          <a:xfrm>
            <a:off x="173038" y="1847850"/>
            <a:ext cx="3636962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When I taught this </a:t>
            </a:r>
            <a:br>
              <a:rPr lang="en-US" altLang="en-US" i="0"/>
            </a:br>
            <a:r>
              <a:rPr lang="en-US" altLang="en-US" i="0"/>
              <a:t>one year, a student </a:t>
            </a:r>
            <a:br>
              <a:rPr lang="en-US" altLang="en-US" i="0"/>
            </a:br>
            <a:r>
              <a:rPr lang="en-US" altLang="en-US" i="0"/>
              <a:t>needed just this </a:t>
            </a:r>
            <a:br>
              <a:rPr lang="en-US" altLang="en-US" i="0"/>
            </a:br>
            <a:r>
              <a:rPr lang="en-US" altLang="en-US" i="0"/>
              <a:t>algorithm for his job.</a:t>
            </a: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80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332803" name="Picture 3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2763" y="838200"/>
            <a:ext cx="4592637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2804" name="Text Box 4"/>
          <p:cNvSpPr txBox="1">
            <a:spLocks noChangeArrowheads="1"/>
          </p:cNvSpPr>
          <p:nvPr/>
        </p:nvSpPr>
        <p:spPr bwMode="auto">
          <a:xfrm>
            <a:off x="365125" y="1390650"/>
            <a:ext cx="34686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Typing line by line?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304800" y="914400"/>
            <a:ext cx="8610600" cy="5943600"/>
            <a:chOff x="192" y="576"/>
            <a:chExt cx="5424" cy="3744"/>
          </a:xfrm>
        </p:grpSpPr>
        <p:grpSp>
          <p:nvGrpSpPr>
            <p:cNvPr id="332813" name="Group 6"/>
            <p:cNvGrpSpPr>
              <a:grpSpLocks/>
            </p:cNvGrpSpPr>
            <p:nvPr/>
          </p:nvGrpSpPr>
          <p:grpSpPr bwMode="auto">
            <a:xfrm flipH="1">
              <a:off x="2736" y="576"/>
              <a:ext cx="240" cy="626"/>
              <a:chOff x="2308" y="1513"/>
              <a:chExt cx="1162" cy="2570"/>
            </a:xfrm>
          </p:grpSpPr>
          <p:grpSp>
            <p:nvGrpSpPr>
              <p:cNvPr id="332832" name="Group 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32840" name="Freeform 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41" name="Freeform 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42" name="Freeform 1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43" name="Freeform 1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44" name="Freeform 1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45" name="Freeform 1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2833" name="Freeform 1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4" name="Freeform 1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35" name="Oval 1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36" name="Oval 1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37" name="Oval 1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38" name="Oval 1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39" name="Oval 2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332814" name="Group 21"/>
            <p:cNvGrpSpPr>
              <a:grpSpLocks/>
            </p:cNvGrpSpPr>
            <p:nvPr/>
          </p:nvGrpSpPr>
          <p:grpSpPr bwMode="auto">
            <a:xfrm flipH="1">
              <a:off x="2784" y="1918"/>
              <a:ext cx="240" cy="626"/>
              <a:chOff x="2308" y="1513"/>
              <a:chExt cx="1162" cy="2570"/>
            </a:xfrm>
          </p:grpSpPr>
          <p:grpSp>
            <p:nvGrpSpPr>
              <p:cNvPr id="332818" name="Group 2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32826" name="Freeform 2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7" name="Freeform 2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8" name="Freeform 2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29" name="Freeform 2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30" name="Freeform 2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831" name="Freeform 2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2819" name="Freeform 2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0" name="Freeform 3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821" name="Oval 3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22" name="Oval 3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23" name="Oval 3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24" name="Oval 3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2825" name="Oval 3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32815" name="Text Box 36"/>
            <p:cNvSpPr txBox="1">
              <a:spLocks noChangeArrowheads="1"/>
            </p:cNvSpPr>
            <p:nvPr/>
          </p:nvSpPr>
          <p:spPr bwMode="auto">
            <a:xfrm>
              <a:off x="192" y="1363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  <p:sp>
          <p:nvSpPr>
            <p:cNvPr id="332816" name="Rectangle 37"/>
            <p:cNvSpPr>
              <a:spLocks noChangeArrowheads="1"/>
            </p:cNvSpPr>
            <p:nvPr/>
          </p:nvSpPr>
          <p:spPr bwMode="auto">
            <a:xfrm>
              <a:off x="3120" y="720"/>
              <a:ext cx="960" cy="480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2817" name="Rectangle 38"/>
            <p:cNvSpPr>
              <a:spLocks noChangeArrowheads="1"/>
            </p:cNvSpPr>
            <p:nvPr/>
          </p:nvSpPr>
          <p:spPr bwMode="auto">
            <a:xfrm>
              <a:off x="3120" y="1344"/>
              <a:ext cx="2496" cy="2976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32806" name="Group 39"/>
          <p:cNvGrpSpPr>
            <a:grpSpLocks/>
          </p:cNvGrpSpPr>
          <p:nvPr/>
        </p:nvGrpSpPr>
        <p:grpSpPr bwMode="auto">
          <a:xfrm>
            <a:off x="3886200" y="1597025"/>
            <a:ext cx="457200" cy="914400"/>
            <a:chOff x="2432" y="1328"/>
            <a:chExt cx="906" cy="2075"/>
          </a:xfrm>
        </p:grpSpPr>
        <p:sp>
          <p:nvSpPr>
            <p:cNvPr id="332807" name="Freeform 4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8" name="Freeform 4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09" name="Freeform 4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0" name="Freeform 4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1" name="Freeform 4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2812" name="Freeform 4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333827" name="Picture 3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2763" y="838200"/>
            <a:ext cx="4592637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3828" name="Text Box 4"/>
          <p:cNvSpPr txBox="1">
            <a:spLocks noChangeArrowheads="1"/>
          </p:cNvSpPr>
          <p:nvPr/>
        </p:nvSpPr>
        <p:spPr bwMode="auto">
          <a:xfrm>
            <a:off x="152400" y="1390650"/>
            <a:ext cx="39893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One stack frame prints:</a:t>
            </a:r>
          </a:p>
        </p:txBody>
      </p:sp>
      <p:grpSp>
        <p:nvGrpSpPr>
          <p:cNvPr id="333829" name="Group 5"/>
          <p:cNvGrpSpPr>
            <a:grpSpLocks/>
          </p:cNvGrpSpPr>
          <p:nvPr/>
        </p:nvGrpSpPr>
        <p:grpSpPr bwMode="auto">
          <a:xfrm>
            <a:off x="3733800" y="2209800"/>
            <a:ext cx="457200" cy="914400"/>
            <a:chOff x="2432" y="1328"/>
            <a:chExt cx="906" cy="2075"/>
          </a:xfrm>
        </p:grpSpPr>
        <p:sp>
          <p:nvSpPr>
            <p:cNvPr id="333842" name="Freeform 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3" name="Freeform 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4" name="Freeform 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5" name="Freeform 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6" name="Freeform 1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847" name="Freeform 1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3740" name="Text Box 28"/>
          <p:cNvSpPr txBox="1">
            <a:spLocks noChangeArrowheads="1"/>
          </p:cNvSpPr>
          <p:nvPr/>
        </p:nvSpPr>
        <p:spPr bwMode="auto">
          <a:xfrm>
            <a:off x="212725" y="1905000"/>
            <a:ext cx="2759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His input gives:</a:t>
            </a:r>
          </a:p>
        </p:txBody>
      </p:sp>
      <p:sp>
        <p:nvSpPr>
          <p:cNvPr id="333831" name="Line 50"/>
          <p:cNvSpPr>
            <a:spLocks noChangeShapeType="1"/>
          </p:cNvSpPr>
          <p:nvPr/>
        </p:nvSpPr>
        <p:spPr bwMode="auto">
          <a:xfrm>
            <a:off x="3962400" y="2133600"/>
            <a:ext cx="51816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3832" name="Line 51"/>
          <p:cNvSpPr>
            <a:spLocks noChangeShapeType="1"/>
          </p:cNvSpPr>
          <p:nvPr/>
        </p:nvSpPr>
        <p:spPr bwMode="auto">
          <a:xfrm>
            <a:off x="3975100" y="3429000"/>
            <a:ext cx="51816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" name="Group 56"/>
          <p:cNvGrpSpPr>
            <a:grpSpLocks/>
          </p:cNvGrpSpPr>
          <p:nvPr/>
        </p:nvGrpSpPr>
        <p:grpSpPr bwMode="auto">
          <a:xfrm>
            <a:off x="593725" y="2197100"/>
            <a:ext cx="7635875" cy="1155700"/>
            <a:chOff x="374" y="1384"/>
            <a:chExt cx="4810" cy="728"/>
          </a:xfrm>
        </p:grpSpPr>
        <p:sp>
          <p:nvSpPr>
            <p:cNvPr id="333840" name="Rectangle 46"/>
            <p:cNvSpPr>
              <a:spLocks noChangeArrowheads="1"/>
            </p:cNvSpPr>
            <p:nvPr/>
          </p:nvSpPr>
          <p:spPr bwMode="auto">
            <a:xfrm>
              <a:off x="3696" y="1384"/>
              <a:ext cx="1488" cy="728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333841" name="Text Box 53"/>
            <p:cNvSpPr txBox="1">
              <a:spLocks noChangeArrowheads="1"/>
            </p:cNvSpPr>
            <p:nvPr/>
          </p:nvSpPr>
          <p:spPr bwMode="auto">
            <a:xfrm>
              <a:off x="374" y="1507"/>
              <a:ext cx="8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his tree</a:t>
              </a:r>
            </a:p>
          </p:txBody>
        </p:sp>
      </p:grpSp>
      <p:grpSp>
        <p:nvGrpSpPr>
          <p:cNvPr id="4" name="Group 57"/>
          <p:cNvGrpSpPr>
            <a:grpSpLocks/>
          </p:cNvGrpSpPr>
          <p:nvPr/>
        </p:nvGrpSpPr>
        <p:grpSpPr bwMode="auto">
          <a:xfrm>
            <a:off x="611188" y="2159000"/>
            <a:ext cx="5205412" cy="1219200"/>
            <a:chOff x="385" y="1360"/>
            <a:chExt cx="3279" cy="768"/>
          </a:xfrm>
        </p:grpSpPr>
        <p:sp>
          <p:nvSpPr>
            <p:cNvPr id="333838" name="Rectangle 52"/>
            <p:cNvSpPr>
              <a:spLocks noChangeArrowheads="1"/>
            </p:cNvSpPr>
            <p:nvPr/>
          </p:nvSpPr>
          <p:spPr bwMode="auto">
            <a:xfrm>
              <a:off x="3568" y="1360"/>
              <a:ext cx="96" cy="768"/>
            </a:xfrm>
            <a:prstGeom prst="rect">
              <a:avLst/>
            </a:prstGeom>
            <a:noFill/>
            <a:ln w="38100">
              <a:solidFill>
                <a:srgbClr val="00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3839" name="Text Box 54"/>
            <p:cNvSpPr txBox="1">
              <a:spLocks noChangeArrowheads="1"/>
            </p:cNvSpPr>
            <p:nvPr/>
          </p:nvSpPr>
          <p:spPr bwMode="auto">
            <a:xfrm>
              <a:off x="385" y="1747"/>
              <a:ext cx="21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33CC33"/>
                  </a:solidFill>
                </a:rPr>
                <a:t>whether left or right</a:t>
              </a:r>
            </a:p>
          </p:txBody>
        </p:sp>
      </p:grpSp>
      <p:grpSp>
        <p:nvGrpSpPr>
          <p:cNvPr id="5" name="Group 58"/>
          <p:cNvGrpSpPr>
            <a:grpSpLocks/>
          </p:cNvGrpSpPr>
          <p:nvPr/>
        </p:nvGrpSpPr>
        <p:grpSpPr bwMode="auto">
          <a:xfrm>
            <a:off x="609600" y="2197100"/>
            <a:ext cx="4953000" cy="1612900"/>
            <a:chOff x="384" y="1384"/>
            <a:chExt cx="3120" cy="1016"/>
          </a:xfrm>
        </p:grpSpPr>
        <p:sp>
          <p:nvSpPr>
            <p:cNvPr id="333836" name="Rectangle 48"/>
            <p:cNvSpPr>
              <a:spLocks noChangeArrowheads="1"/>
            </p:cNvSpPr>
            <p:nvPr/>
          </p:nvSpPr>
          <p:spPr bwMode="auto">
            <a:xfrm>
              <a:off x="2736" y="1384"/>
              <a:ext cx="768" cy="744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333837" name="Text Box 55"/>
            <p:cNvSpPr txBox="1">
              <a:spLocks noChangeArrowheads="1"/>
            </p:cNvSpPr>
            <p:nvPr/>
          </p:nvSpPr>
          <p:spPr bwMode="auto">
            <a:xfrm>
              <a:off x="384" y="2035"/>
              <a:ext cx="19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accent1"/>
                  </a:solidFill>
                </a:rPr>
                <a:t>sting for each line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37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37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40" grpId="0" autoUpdateAnimBg="0"/>
    </p:bld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85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334851" name="Picture 3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2763" y="838200"/>
            <a:ext cx="4592637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34852" name="Group 5"/>
          <p:cNvGrpSpPr>
            <a:grpSpLocks/>
          </p:cNvGrpSpPr>
          <p:nvPr/>
        </p:nvGrpSpPr>
        <p:grpSpPr bwMode="auto">
          <a:xfrm>
            <a:off x="3733800" y="2209800"/>
            <a:ext cx="457200" cy="914400"/>
            <a:chOff x="2432" y="1328"/>
            <a:chExt cx="906" cy="2075"/>
          </a:xfrm>
        </p:grpSpPr>
        <p:sp>
          <p:nvSpPr>
            <p:cNvPr id="334898" name="Freeform 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99" name="Freeform 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0" name="Freeform 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1" name="Freeform 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2" name="Freeform 1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903" name="Freeform 1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34853" name="Group 12"/>
          <p:cNvGrpSpPr>
            <a:grpSpLocks/>
          </p:cNvGrpSpPr>
          <p:nvPr/>
        </p:nvGrpSpPr>
        <p:grpSpPr bwMode="auto">
          <a:xfrm>
            <a:off x="8077200" y="2819400"/>
            <a:ext cx="381000" cy="993775"/>
            <a:chOff x="2308" y="1513"/>
            <a:chExt cx="1162" cy="2570"/>
          </a:xfrm>
        </p:grpSpPr>
        <p:grpSp>
          <p:nvGrpSpPr>
            <p:cNvPr id="334884" name="Group 13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34892" name="Freeform 14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3" name="Freeform 15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4" name="Freeform 16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5" name="Freeform 17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6" name="Freeform 18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7" name="Freeform 19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4885" name="Freeform 20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6" name="Freeform 21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87" name="Oval 22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88" name="Oval 23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89" name="Oval 24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90" name="Oval 25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91" name="Oval 26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34854" name="Text Box 27"/>
          <p:cNvSpPr txBox="1">
            <a:spLocks noChangeArrowheads="1"/>
          </p:cNvSpPr>
          <p:nvPr/>
        </p:nvSpPr>
        <p:spPr bwMode="auto">
          <a:xfrm>
            <a:off x="212725" y="1905000"/>
            <a:ext cx="35385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 gives his friends:</a:t>
            </a:r>
          </a:p>
        </p:txBody>
      </p:sp>
      <p:grpSp>
        <p:nvGrpSpPr>
          <p:cNvPr id="334855" name="Group 28"/>
          <p:cNvGrpSpPr>
            <a:grpSpLocks/>
          </p:cNvGrpSpPr>
          <p:nvPr/>
        </p:nvGrpSpPr>
        <p:grpSpPr bwMode="auto">
          <a:xfrm>
            <a:off x="8077200" y="1673225"/>
            <a:ext cx="381000" cy="993775"/>
            <a:chOff x="2308" y="1513"/>
            <a:chExt cx="1162" cy="2570"/>
          </a:xfrm>
        </p:grpSpPr>
        <p:grpSp>
          <p:nvGrpSpPr>
            <p:cNvPr id="334870" name="Group 29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34878" name="Freeform 30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79" name="Freeform 31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80" name="Freeform 32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81" name="Freeform 33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82" name="Freeform 34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83" name="Freeform 35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4871" name="Freeform 36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2" name="Freeform 37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4873" name="Oval 38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74" name="Oval 39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75" name="Oval 40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76" name="Oval 41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77" name="Oval 42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34856" name="Line 43"/>
          <p:cNvSpPr>
            <a:spLocks noChangeShapeType="1"/>
          </p:cNvSpPr>
          <p:nvPr/>
        </p:nvSpPr>
        <p:spPr bwMode="auto">
          <a:xfrm>
            <a:off x="3962400" y="2133600"/>
            <a:ext cx="51816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" name="Group 63"/>
          <p:cNvGrpSpPr>
            <a:grpSpLocks/>
          </p:cNvGrpSpPr>
          <p:nvPr/>
        </p:nvGrpSpPr>
        <p:grpSpPr bwMode="auto">
          <a:xfrm>
            <a:off x="593725" y="2133600"/>
            <a:ext cx="7419975" cy="1219200"/>
            <a:chOff x="374" y="1344"/>
            <a:chExt cx="4674" cy="768"/>
          </a:xfrm>
        </p:grpSpPr>
        <p:sp>
          <p:nvSpPr>
            <p:cNvPr id="334867" name="Text Box 47"/>
            <p:cNvSpPr txBox="1">
              <a:spLocks noChangeArrowheads="1"/>
            </p:cNvSpPr>
            <p:nvPr/>
          </p:nvSpPr>
          <p:spPr bwMode="auto">
            <a:xfrm>
              <a:off x="374" y="1507"/>
              <a:ext cx="113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their trees</a:t>
              </a:r>
            </a:p>
          </p:txBody>
        </p:sp>
        <p:sp>
          <p:nvSpPr>
            <p:cNvPr id="334868" name="Rectangle 54"/>
            <p:cNvSpPr>
              <a:spLocks noChangeArrowheads="1"/>
            </p:cNvSpPr>
            <p:nvPr/>
          </p:nvSpPr>
          <p:spPr bwMode="auto">
            <a:xfrm>
              <a:off x="4077" y="1344"/>
              <a:ext cx="947" cy="192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69" name="Rectangle 55"/>
            <p:cNvSpPr>
              <a:spLocks noChangeArrowheads="1"/>
            </p:cNvSpPr>
            <p:nvPr/>
          </p:nvSpPr>
          <p:spPr bwMode="auto">
            <a:xfrm>
              <a:off x="4088" y="1680"/>
              <a:ext cx="960" cy="432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34858" name="Line 59"/>
          <p:cNvSpPr>
            <a:spLocks noChangeShapeType="1"/>
          </p:cNvSpPr>
          <p:nvPr/>
        </p:nvSpPr>
        <p:spPr bwMode="auto">
          <a:xfrm>
            <a:off x="3975100" y="3429000"/>
            <a:ext cx="51816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" name="Group 64"/>
          <p:cNvGrpSpPr>
            <a:grpSpLocks/>
          </p:cNvGrpSpPr>
          <p:nvPr/>
        </p:nvGrpSpPr>
        <p:grpSpPr bwMode="auto">
          <a:xfrm>
            <a:off x="611188" y="2133600"/>
            <a:ext cx="5865812" cy="1244600"/>
            <a:chOff x="385" y="1344"/>
            <a:chExt cx="3695" cy="784"/>
          </a:xfrm>
        </p:grpSpPr>
        <p:sp>
          <p:nvSpPr>
            <p:cNvPr id="334864" name="Rectangle 49"/>
            <p:cNvSpPr>
              <a:spLocks noChangeArrowheads="1"/>
            </p:cNvSpPr>
            <p:nvPr/>
          </p:nvSpPr>
          <p:spPr bwMode="auto">
            <a:xfrm>
              <a:off x="3976" y="1680"/>
              <a:ext cx="96" cy="448"/>
            </a:xfrm>
            <a:prstGeom prst="rect">
              <a:avLst/>
            </a:prstGeom>
            <a:noFill/>
            <a:ln w="38100">
              <a:solidFill>
                <a:srgbClr val="00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4865" name="Text Box 50"/>
            <p:cNvSpPr txBox="1">
              <a:spLocks noChangeArrowheads="1"/>
            </p:cNvSpPr>
            <p:nvPr/>
          </p:nvSpPr>
          <p:spPr bwMode="auto">
            <a:xfrm>
              <a:off x="385" y="1747"/>
              <a:ext cx="21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33CC33"/>
                  </a:solidFill>
                </a:rPr>
                <a:t>whether left or right</a:t>
              </a:r>
            </a:p>
          </p:txBody>
        </p:sp>
        <p:sp>
          <p:nvSpPr>
            <p:cNvPr id="334866" name="Rectangle 61"/>
            <p:cNvSpPr>
              <a:spLocks noChangeArrowheads="1"/>
            </p:cNvSpPr>
            <p:nvPr/>
          </p:nvSpPr>
          <p:spPr bwMode="auto">
            <a:xfrm>
              <a:off x="3976" y="1344"/>
              <a:ext cx="104" cy="176"/>
            </a:xfrm>
            <a:prstGeom prst="rect">
              <a:avLst/>
            </a:prstGeom>
            <a:noFill/>
            <a:ln w="38100">
              <a:solidFill>
                <a:srgbClr val="00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9" name="Group 65"/>
          <p:cNvGrpSpPr>
            <a:grpSpLocks/>
          </p:cNvGrpSpPr>
          <p:nvPr/>
        </p:nvGrpSpPr>
        <p:grpSpPr bwMode="auto">
          <a:xfrm>
            <a:off x="609600" y="2184400"/>
            <a:ext cx="5638800" cy="1625600"/>
            <a:chOff x="384" y="1376"/>
            <a:chExt cx="3552" cy="1024"/>
          </a:xfrm>
        </p:grpSpPr>
        <p:sp>
          <p:nvSpPr>
            <p:cNvPr id="334861" name="Rectangle 52"/>
            <p:cNvSpPr>
              <a:spLocks noChangeArrowheads="1"/>
            </p:cNvSpPr>
            <p:nvPr/>
          </p:nvSpPr>
          <p:spPr bwMode="auto">
            <a:xfrm>
              <a:off x="2736" y="1680"/>
              <a:ext cx="1200" cy="448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334862" name="Text Box 53"/>
            <p:cNvSpPr txBox="1">
              <a:spLocks noChangeArrowheads="1"/>
            </p:cNvSpPr>
            <p:nvPr/>
          </p:nvSpPr>
          <p:spPr bwMode="auto">
            <a:xfrm>
              <a:off x="384" y="2035"/>
              <a:ext cx="204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accent1"/>
                  </a:solidFill>
                </a:rPr>
                <a:t>string for each line</a:t>
              </a:r>
            </a:p>
          </p:txBody>
        </p:sp>
        <p:sp>
          <p:nvSpPr>
            <p:cNvPr id="334863" name="Rectangle 62"/>
            <p:cNvSpPr>
              <a:spLocks noChangeArrowheads="1"/>
            </p:cNvSpPr>
            <p:nvPr/>
          </p:nvSpPr>
          <p:spPr bwMode="auto">
            <a:xfrm>
              <a:off x="2736" y="1376"/>
              <a:ext cx="1200" cy="144"/>
            </a:xfrm>
            <a:prstGeom prst="rect">
              <a:avLst/>
            </a:prstGeom>
            <a:noFill/>
            <a:ln w="38100">
              <a:solidFill>
                <a:srgbClr val="FFCC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5874" name="Picture 2" descr="capture1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257175"/>
            <a:ext cx="6138863" cy="6296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6898" name="Picture 2" descr="capture1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3925" y="381000"/>
            <a:ext cx="7305675" cy="6094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22" name="Picture 2" descr="capture1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5500" y="533400"/>
            <a:ext cx="7708900" cy="5811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8946" name="Picture 2" descr="capture18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038" y="1143000"/>
            <a:ext cx="7904162" cy="4989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2338" name="Picture 2" descr="rdf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3875088"/>
            <a:ext cx="9067800" cy="294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2339" name="Picture 3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0" y="93663"/>
            <a:ext cx="6281738" cy="3640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2340" name="Text Box 5"/>
          <p:cNvSpPr txBox="1">
            <a:spLocks noChangeArrowheads="1"/>
          </p:cNvSpPr>
          <p:nvPr/>
        </p:nvSpPr>
        <p:spPr bwMode="auto">
          <a:xfrm>
            <a:off x="382588" y="0"/>
            <a:ext cx="2125662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Recursive</a:t>
            </a:r>
            <a:b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Depth First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Search</a:t>
            </a:r>
          </a:p>
        </p:txBody>
      </p:sp>
      <p:sp>
        <p:nvSpPr>
          <p:cNvPr id="677894" name="Text Box 6"/>
          <p:cNvSpPr txBox="1">
            <a:spLocks noChangeArrowheads="1"/>
          </p:cNvSpPr>
          <p:nvPr/>
        </p:nvSpPr>
        <p:spPr bwMode="auto">
          <a:xfrm>
            <a:off x="152400" y="1600200"/>
            <a:ext cx="25654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Get help from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friends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7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778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778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7894" grpId="0"/>
    </p:bld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970" name="Text Box 7"/>
          <p:cNvSpPr txBox="1">
            <a:spLocks noChangeArrowheads="1"/>
          </p:cNvSpPr>
          <p:nvPr/>
        </p:nvSpPr>
        <p:spPr bwMode="auto">
          <a:xfrm>
            <a:off x="76200" y="857250"/>
            <a:ext cx="115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Input:</a:t>
            </a:r>
          </a:p>
        </p:txBody>
      </p:sp>
      <p:sp>
        <p:nvSpPr>
          <p:cNvPr id="339971" name="Text Box 8"/>
          <p:cNvSpPr txBox="1">
            <a:spLocks noChangeArrowheads="1"/>
          </p:cNvSpPr>
          <p:nvPr/>
        </p:nvSpPr>
        <p:spPr bwMode="auto">
          <a:xfrm>
            <a:off x="76200" y="2057400"/>
            <a:ext cx="142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Output:</a:t>
            </a: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76200" y="2879725"/>
            <a:ext cx="9067800" cy="2682875"/>
            <a:chOff x="48" y="1814"/>
            <a:chExt cx="5712" cy="1690"/>
          </a:xfrm>
        </p:grpSpPr>
        <p:sp>
          <p:nvSpPr>
            <p:cNvPr id="339975" name="Rectangle 14"/>
            <p:cNvSpPr>
              <a:spLocks noChangeArrowheads="1"/>
            </p:cNvSpPr>
            <p:nvPr/>
          </p:nvSpPr>
          <p:spPr bwMode="auto">
            <a:xfrm>
              <a:off x="48" y="1824"/>
              <a:ext cx="5712" cy="168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pic>
          <p:nvPicPr>
            <p:cNvPr id="339976" name="Picture 12" descr="par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" y="1814"/>
              <a:ext cx="5616" cy="1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39973" name="Text Box 16"/>
          <p:cNvSpPr txBox="1">
            <a:spLocks noChangeArrowheads="1"/>
          </p:cNvSpPr>
          <p:nvPr/>
        </p:nvSpPr>
        <p:spPr bwMode="auto">
          <a:xfrm>
            <a:off x="1371600" y="882650"/>
            <a:ext cx="6503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s</a:t>
            </a:r>
            <a:r>
              <a:rPr lang="en-US" altLang="en-US" sz="2800" i="0"/>
              <a:t>=6*8+((2+42)*(5+12)+987*7*123+15*54)</a:t>
            </a:r>
          </a:p>
        </p:txBody>
      </p:sp>
      <p:sp>
        <p:nvSpPr>
          <p:cNvPr id="339974" name="Rectangle 18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52400" y="1066800"/>
            <a:ext cx="5715000" cy="1981200"/>
          </a:xfrm>
        </p:spPr>
        <p:txBody>
          <a:bodyPr/>
          <a:lstStyle/>
          <a:p>
            <a:pPr marL="0" indent="0" eaLnBrk="1" hangingPunct="1">
              <a:buNone/>
            </a:pPr>
            <a:r>
              <a:rPr lang="en-US" altLang="en-US" sz="2800" i="1" dirty="0">
                <a:solidFill>
                  <a:schemeClr val="accent1"/>
                </a:solidFill>
              </a:rPr>
              <a:t>X </a:t>
            </a:r>
            <a:r>
              <a:rPr lang="en-US" altLang="en-US" sz="2800" dirty="0">
                <a:solidFill>
                  <a:schemeClr val="accent1"/>
                </a:solidFill>
              </a:rPr>
              <a:t>= </a:t>
            </a:r>
            <a:r>
              <a:rPr lang="en-US" altLang="en-US" sz="2800" i="1" dirty="0">
                <a:solidFill>
                  <a:schemeClr val="accent1"/>
                </a:solidFill>
              </a:rPr>
              <a:t>a</a:t>
            </a:r>
            <a:r>
              <a:rPr lang="en-US" altLang="en-US" sz="2800" dirty="0">
                <a:solidFill>
                  <a:schemeClr val="accent1"/>
                </a:solidFill>
              </a:rPr>
              <a:t> 2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/2  </a:t>
            </a:r>
            <a:r>
              <a:rPr lang="en-US" altLang="en-US" sz="2800" dirty="0">
                <a:solidFill>
                  <a:schemeClr val="accent1"/>
                </a:solidFill>
              </a:rPr>
              <a:t>+ </a:t>
            </a:r>
            <a:r>
              <a:rPr lang="en-US" altLang="en-US" sz="2800" i="1" dirty="0">
                <a:solidFill>
                  <a:schemeClr val="accent1"/>
                </a:solidFill>
              </a:rPr>
              <a:t>b    </a:t>
            </a:r>
            <a:r>
              <a:rPr lang="en-US" altLang="en-US" sz="2800" dirty="0"/>
              <a:t>and</a:t>
            </a:r>
            <a:r>
              <a:rPr lang="en-US" altLang="en-US" sz="2800" i="1" dirty="0">
                <a:solidFill>
                  <a:schemeClr val="accent1"/>
                </a:solidFill>
              </a:rPr>
              <a:t>    Y </a:t>
            </a:r>
            <a:r>
              <a:rPr lang="en-US" altLang="en-US" sz="2800" dirty="0">
                <a:solidFill>
                  <a:schemeClr val="accent1"/>
                </a:solidFill>
              </a:rPr>
              <a:t>= </a:t>
            </a:r>
            <a:r>
              <a:rPr lang="en-US" altLang="en-US" sz="2800" i="1" dirty="0">
                <a:solidFill>
                  <a:schemeClr val="accent1"/>
                </a:solidFill>
              </a:rPr>
              <a:t>c</a:t>
            </a:r>
            <a:r>
              <a:rPr lang="en-US" altLang="en-US" sz="2800" dirty="0">
                <a:solidFill>
                  <a:schemeClr val="accent1"/>
                </a:solidFill>
              </a:rPr>
              <a:t> 2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/2  </a:t>
            </a:r>
            <a:r>
              <a:rPr lang="en-US" altLang="en-US" sz="2800" dirty="0">
                <a:solidFill>
                  <a:schemeClr val="accent1"/>
                </a:solidFill>
              </a:rPr>
              <a:t>+ </a:t>
            </a:r>
            <a:r>
              <a:rPr lang="en-US" altLang="en-US" sz="2800" i="1" dirty="0">
                <a:solidFill>
                  <a:schemeClr val="accent1"/>
                </a:solidFill>
              </a:rPr>
              <a:t>d</a:t>
            </a:r>
            <a:endParaRPr lang="en-US" altLang="en-US" sz="2800" dirty="0">
              <a:solidFill>
                <a:schemeClr val="accent1"/>
              </a:solidFill>
            </a:endParaRPr>
          </a:p>
          <a:p>
            <a:pPr marL="0" indent="0" eaLnBrk="1" hangingPunct="1">
              <a:buNone/>
            </a:pPr>
            <a:r>
              <a:rPr lang="en-US" altLang="en-US" sz="2800" i="1" dirty="0">
                <a:solidFill>
                  <a:schemeClr val="accent1"/>
                </a:solidFill>
              </a:rPr>
              <a:t>X </a:t>
            </a:r>
            <a:r>
              <a:rPr lang="en-US" altLang="en-US" sz="2800" dirty="0">
                <a:solidFill>
                  <a:schemeClr val="accent1"/>
                </a:solidFill>
                <a:sym typeface="Symbol"/>
              </a:rPr>
              <a:t> </a:t>
            </a:r>
            <a:r>
              <a:rPr lang="en-US" altLang="en-US" sz="2800" i="1" dirty="0">
                <a:solidFill>
                  <a:schemeClr val="accent1"/>
                </a:solidFill>
                <a:sym typeface="Symbol"/>
              </a:rPr>
              <a:t>Y</a:t>
            </a:r>
            <a:r>
              <a:rPr lang="en-US" altLang="en-US" sz="2800" dirty="0">
                <a:solidFill>
                  <a:schemeClr val="accent1"/>
                </a:solidFill>
                <a:sym typeface="Symbol"/>
              </a:rPr>
              <a:t> </a:t>
            </a:r>
            <a:r>
              <a:rPr lang="en-US" altLang="en-US" sz="2800" dirty="0">
                <a:solidFill>
                  <a:schemeClr val="accent1"/>
                </a:solidFill>
              </a:rPr>
              <a:t>= (</a:t>
            </a:r>
            <a:r>
              <a:rPr lang="en-US" altLang="en-US" sz="2800" i="1" dirty="0">
                <a:solidFill>
                  <a:schemeClr val="accent1"/>
                </a:solidFill>
              </a:rPr>
              <a:t>a</a:t>
            </a:r>
            <a:r>
              <a:rPr lang="en-US" altLang="en-US" sz="2800" dirty="0">
                <a:solidFill>
                  <a:schemeClr val="accent1"/>
                </a:solidFill>
              </a:rPr>
              <a:t> 2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/2  </a:t>
            </a:r>
            <a:r>
              <a:rPr lang="en-US" altLang="en-US" sz="2800" dirty="0">
                <a:solidFill>
                  <a:schemeClr val="accent1"/>
                </a:solidFill>
              </a:rPr>
              <a:t>+ </a:t>
            </a:r>
            <a:r>
              <a:rPr lang="en-US" altLang="en-US" sz="2800" i="1" dirty="0">
                <a:solidFill>
                  <a:schemeClr val="accent1"/>
                </a:solidFill>
              </a:rPr>
              <a:t>b</a:t>
            </a:r>
            <a:r>
              <a:rPr lang="en-US" altLang="en-US" sz="2800" dirty="0">
                <a:solidFill>
                  <a:schemeClr val="accent1"/>
                </a:solidFill>
              </a:rPr>
              <a:t>) </a:t>
            </a:r>
            <a:r>
              <a:rPr lang="en-US" altLang="en-US" sz="2800" dirty="0">
                <a:solidFill>
                  <a:schemeClr val="accent1"/>
                </a:solidFill>
                <a:sym typeface="Symbol"/>
              </a:rPr>
              <a:t> </a:t>
            </a:r>
            <a:r>
              <a:rPr lang="en-US" altLang="en-US" sz="2800" dirty="0">
                <a:solidFill>
                  <a:schemeClr val="accent1"/>
                </a:solidFill>
              </a:rPr>
              <a:t>(</a:t>
            </a:r>
            <a:r>
              <a:rPr lang="en-US" altLang="en-US" sz="2800" i="1" dirty="0">
                <a:solidFill>
                  <a:schemeClr val="accent1"/>
                </a:solidFill>
              </a:rPr>
              <a:t>c</a:t>
            </a:r>
            <a:r>
              <a:rPr lang="en-US" altLang="en-US" sz="2800" dirty="0">
                <a:solidFill>
                  <a:schemeClr val="accent1"/>
                </a:solidFill>
              </a:rPr>
              <a:t> 2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/2  </a:t>
            </a:r>
            <a:r>
              <a:rPr lang="en-US" altLang="en-US" sz="2800" dirty="0">
                <a:solidFill>
                  <a:schemeClr val="accent1"/>
                </a:solidFill>
              </a:rPr>
              <a:t>+ </a:t>
            </a:r>
            <a:r>
              <a:rPr lang="en-US" altLang="en-US" sz="2800" i="1" dirty="0">
                <a:solidFill>
                  <a:schemeClr val="accent1"/>
                </a:solidFill>
              </a:rPr>
              <a:t>d</a:t>
            </a:r>
            <a:r>
              <a:rPr lang="en-US" altLang="en-US" sz="2800" dirty="0">
                <a:solidFill>
                  <a:schemeClr val="accent1"/>
                </a:solidFill>
              </a:rPr>
              <a:t>)</a:t>
            </a:r>
          </a:p>
          <a:p>
            <a:pPr marL="0" indent="0" eaLnBrk="1" hangingPunct="1">
              <a:buNone/>
            </a:pPr>
            <a:r>
              <a:rPr lang="en-US" altLang="en-US" sz="2800" dirty="0">
                <a:solidFill>
                  <a:schemeClr val="accent1"/>
                </a:solidFill>
              </a:rPr>
              <a:t>          =  </a:t>
            </a:r>
            <a:r>
              <a:rPr lang="en-US" altLang="en-US" sz="2800" i="1" dirty="0">
                <a:solidFill>
                  <a:schemeClr val="accent1"/>
                </a:solidFill>
              </a:rPr>
              <a:t>ac</a:t>
            </a:r>
            <a:r>
              <a:rPr lang="en-US" altLang="en-US" sz="2800" dirty="0">
                <a:solidFill>
                  <a:schemeClr val="accent1"/>
                </a:solidFill>
              </a:rPr>
              <a:t> 2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  </a:t>
            </a:r>
            <a:r>
              <a:rPr lang="en-US" altLang="en-US" sz="2800" dirty="0">
                <a:solidFill>
                  <a:schemeClr val="accent1"/>
                </a:solidFill>
              </a:rPr>
              <a:t>+ (</a:t>
            </a:r>
            <a:r>
              <a:rPr lang="en-US" altLang="en-US" sz="2800" i="1" dirty="0" err="1">
                <a:solidFill>
                  <a:schemeClr val="accent1"/>
                </a:solidFill>
              </a:rPr>
              <a:t>ad+bc</a:t>
            </a:r>
            <a:r>
              <a:rPr lang="en-US" altLang="en-US" sz="2800" dirty="0">
                <a:solidFill>
                  <a:schemeClr val="accent1"/>
                </a:solidFill>
              </a:rPr>
              <a:t>) 2</a:t>
            </a:r>
            <a:r>
              <a:rPr lang="en-US" altLang="en-US" sz="2800" i="1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baseline="30000" dirty="0">
                <a:solidFill>
                  <a:schemeClr val="accent1"/>
                </a:solidFill>
              </a:rPr>
              <a:t>/2  </a:t>
            </a:r>
            <a:r>
              <a:rPr lang="en-US" altLang="en-US" sz="2800" dirty="0">
                <a:solidFill>
                  <a:schemeClr val="accent1"/>
                </a:solidFill>
              </a:rPr>
              <a:t>+ </a:t>
            </a:r>
            <a:r>
              <a:rPr lang="en-US" altLang="en-US" sz="2800" i="1" dirty="0" err="1">
                <a:solidFill>
                  <a:schemeClr val="accent1"/>
                </a:solidFill>
              </a:rPr>
              <a:t>bd</a:t>
            </a:r>
            <a:endParaRPr lang="en-US" altLang="en-US" sz="2800" i="1" dirty="0">
              <a:solidFill>
                <a:schemeClr val="accent1"/>
              </a:solidFill>
            </a:endParaRPr>
          </a:p>
        </p:txBody>
      </p:sp>
      <p:sp>
        <p:nvSpPr>
          <p:cNvPr id="8" name="Rectangle 2"/>
          <p:cNvSpPr txBox="1">
            <a:spLocks noChangeArrowheads="1"/>
          </p:cNvSpPr>
          <p:nvPr/>
        </p:nvSpPr>
        <p:spPr bwMode="auto">
          <a:xfrm>
            <a:off x="685800" y="-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/>
              <a:t>Multiplication of 2 </a:t>
            </a:r>
            <a:r>
              <a:rPr lang="en-US" altLang="en-US" i="1" kern="0"/>
              <a:t>n</a:t>
            </a:r>
            <a:r>
              <a:rPr lang="en-US" altLang="en-US" i="0" kern="0"/>
              <a:t>-bit numbers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111369" y="3768969"/>
            <a:ext cx="2403231" cy="2174631"/>
            <a:chOff x="111369" y="3768969"/>
            <a:chExt cx="2403231" cy="2174631"/>
          </a:xfrm>
        </p:grpSpPr>
        <p:cxnSp>
          <p:nvCxnSpPr>
            <p:cNvPr id="9" name="Straight Connector 8"/>
            <p:cNvCxnSpPr/>
            <p:nvPr/>
          </p:nvCxnSpPr>
          <p:spPr bwMode="auto">
            <a:xfrm>
              <a:off x="1184030" y="4642338"/>
              <a:ext cx="762000" cy="0"/>
            </a:xfrm>
            <a:prstGeom prst="line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9" name="Rectangle 3"/>
            <p:cNvSpPr txBox="1">
              <a:spLocks noChangeArrowheads="1"/>
            </p:cNvSpPr>
            <p:nvPr/>
          </p:nvSpPr>
          <p:spPr bwMode="auto">
            <a:xfrm>
              <a:off x="111369" y="3768969"/>
              <a:ext cx="2403231" cy="21746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FontTx/>
                <a:buNone/>
              </a:pPr>
              <a:r>
                <a:rPr lang="en-US" altLang="en-US" sz="2800" i="1" kern="0" dirty="0">
                  <a:solidFill>
                    <a:schemeClr val="accent1"/>
                  </a:solidFill>
                </a:rPr>
                <a:t>X </a:t>
              </a:r>
              <a:r>
                <a:rPr lang="en-US" altLang="en-US" sz="2800" i="0" kern="0" dirty="0">
                  <a:solidFill>
                    <a:schemeClr val="accent1"/>
                  </a:solidFill>
                  <a:sym typeface="Symbol"/>
                </a:rPr>
                <a:t> </a:t>
              </a:r>
              <a:r>
                <a:rPr lang="en-US" altLang="en-US" sz="2800" i="1" kern="0" dirty="0">
                  <a:solidFill>
                    <a:schemeClr val="accent1"/>
                  </a:solidFill>
                  <a:sym typeface="Symbol"/>
                </a:rPr>
                <a:t>Y</a:t>
              </a:r>
              <a:r>
                <a:rPr lang="en-US" altLang="en-US" sz="2800" i="0" kern="0" dirty="0">
                  <a:solidFill>
                    <a:schemeClr val="accent1"/>
                  </a:solidFill>
                  <a:sym typeface="Symbol"/>
                </a:rPr>
                <a:t> </a:t>
              </a:r>
              <a:r>
                <a:rPr lang="en-US" altLang="en-US" sz="2800" i="0" kern="0" dirty="0">
                  <a:solidFill>
                    <a:schemeClr val="accent1"/>
                  </a:solidFill>
                </a:rPr>
                <a:t>=   23</a:t>
              </a:r>
              <a:br>
                <a:rPr lang="en-US" altLang="en-US" sz="2800" i="0" kern="0" dirty="0">
                  <a:solidFill>
                    <a:schemeClr val="accent1"/>
                  </a:solidFill>
                </a:rPr>
              </a:br>
              <a:r>
                <a:rPr lang="en-US" altLang="en-US" sz="2800" i="0" kern="0" dirty="0">
                  <a:solidFill>
                    <a:schemeClr val="accent1"/>
                  </a:solidFill>
                </a:rPr>
                <a:t>               12</a:t>
              </a:r>
              <a:br>
                <a:rPr lang="en-US" altLang="en-US" sz="2800" i="0" kern="0" dirty="0">
                  <a:solidFill>
                    <a:schemeClr val="accent1"/>
                  </a:solidFill>
                </a:rPr>
              </a:br>
              <a:r>
                <a:rPr lang="en-US" altLang="en-US" sz="2800" i="0" kern="0" dirty="0">
                  <a:solidFill>
                    <a:schemeClr val="accent1"/>
                  </a:solidFill>
                </a:rPr>
                <a:t>               46                </a:t>
              </a:r>
              <a:br>
                <a:rPr lang="en-US" altLang="en-US" sz="2800" i="0" kern="0" dirty="0">
                  <a:solidFill>
                    <a:schemeClr val="accent1"/>
                  </a:solidFill>
                </a:rPr>
              </a:br>
              <a:r>
                <a:rPr lang="en-US" altLang="en-US" sz="2800" i="0" kern="0" dirty="0">
                  <a:solidFill>
                    <a:schemeClr val="accent1"/>
                  </a:solidFill>
                </a:rPr>
                <a:t>             230</a:t>
              </a:r>
              <a:br>
                <a:rPr lang="en-US" altLang="en-US" sz="2800" i="0" kern="0" dirty="0">
                  <a:solidFill>
                    <a:schemeClr val="accent1"/>
                  </a:solidFill>
                </a:rPr>
              </a:br>
              <a:r>
                <a:rPr lang="en-US" altLang="en-US" sz="2800" i="0" kern="0" dirty="0">
                  <a:solidFill>
                    <a:schemeClr val="accent1"/>
                  </a:solidFill>
                </a:rPr>
                <a:t>             276</a:t>
              </a:r>
            </a:p>
          </p:txBody>
        </p:sp>
        <p:cxnSp>
          <p:nvCxnSpPr>
            <p:cNvPr id="21" name="Straight Connector 20"/>
            <p:cNvCxnSpPr/>
            <p:nvPr/>
          </p:nvCxnSpPr>
          <p:spPr bwMode="auto">
            <a:xfrm>
              <a:off x="1207477" y="5521569"/>
              <a:ext cx="762000" cy="0"/>
            </a:xfrm>
            <a:prstGeom prst="line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2" name="Rectangle 3"/>
          <p:cNvSpPr txBox="1">
            <a:spLocks noChangeArrowheads="1"/>
          </p:cNvSpPr>
          <p:nvPr/>
        </p:nvSpPr>
        <p:spPr bwMode="auto">
          <a:xfrm>
            <a:off x="3223846" y="2930769"/>
            <a:ext cx="5791200" cy="1119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eaLnBrk="1" hangingPunct="1">
              <a:buFontTx/>
              <a:buNone/>
            </a:pPr>
            <a:r>
              <a:rPr lang="en-US" altLang="en-US" sz="2800" i="1" kern="0" dirty="0">
                <a:solidFill>
                  <a:schemeClr val="accent1"/>
                </a:solidFill>
              </a:rPr>
              <a:t>     ac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  10</a:t>
            </a:r>
            <a:r>
              <a:rPr lang="en-US" altLang="en-US" sz="2800" i="1" kern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i="0" kern="0" baseline="30000" dirty="0">
                <a:solidFill>
                  <a:schemeClr val="accent1"/>
                </a:solidFill>
              </a:rPr>
              <a:t> 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+ ( </a:t>
            </a:r>
            <a:r>
              <a:rPr lang="en-US" altLang="en-US" sz="2800" i="1" kern="0" dirty="0">
                <a:solidFill>
                  <a:schemeClr val="accent1"/>
                </a:solidFill>
              </a:rPr>
              <a:t>ad + </a:t>
            </a:r>
            <a:r>
              <a:rPr lang="en-US" altLang="en-US" sz="2800" i="1" kern="0" dirty="0" err="1">
                <a:solidFill>
                  <a:schemeClr val="accent1"/>
                </a:solidFill>
              </a:rPr>
              <a:t>bc</a:t>
            </a:r>
            <a:r>
              <a:rPr lang="en-US" altLang="en-US" sz="2800" i="1" kern="0" dirty="0">
                <a:solidFill>
                  <a:schemeClr val="accent1"/>
                </a:solidFill>
              </a:rPr>
              <a:t>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) 10</a:t>
            </a:r>
            <a:r>
              <a:rPr lang="en-US" altLang="en-US" sz="2800" i="1" kern="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800" i="0" kern="0" baseline="30000" dirty="0">
                <a:solidFill>
                  <a:schemeClr val="accent1"/>
                </a:solidFill>
              </a:rPr>
              <a:t>/2 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+  </a:t>
            </a:r>
            <a:r>
              <a:rPr lang="en-US" altLang="en-US" sz="2800" kern="0" dirty="0">
                <a:solidFill>
                  <a:schemeClr val="accent1"/>
                </a:solidFill>
              </a:rPr>
              <a:t>b</a:t>
            </a:r>
            <a:r>
              <a:rPr lang="en-US" altLang="en-US" sz="2800" i="1" kern="0" dirty="0">
                <a:solidFill>
                  <a:schemeClr val="accent1"/>
                </a:solidFill>
              </a:rPr>
              <a:t>d</a:t>
            </a:r>
            <a:br>
              <a:rPr lang="en-US" altLang="en-US" sz="2800" kern="0" dirty="0">
                <a:solidFill>
                  <a:schemeClr val="accent1"/>
                </a:solidFill>
              </a:rPr>
            </a:br>
            <a:r>
              <a:rPr lang="en-US" altLang="en-US" sz="2800" kern="0" dirty="0">
                <a:solidFill>
                  <a:schemeClr val="accent1"/>
                </a:solidFill>
              </a:rPr>
              <a:t>=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2</a:t>
            </a:r>
            <a:r>
              <a:rPr lang="en-US" altLang="en-US" sz="2800" i="0" kern="0" dirty="0">
                <a:solidFill>
                  <a:schemeClr val="accent1"/>
                </a:solidFill>
                <a:sym typeface="Symbol"/>
              </a:rPr>
              <a:t>1 10</a:t>
            </a:r>
            <a:r>
              <a:rPr lang="en-US" altLang="en-US" sz="2800" i="0" kern="0" baseline="30000" dirty="0">
                <a:solidFill>
                  <a:schemeClr val="accent1"/>
                </a:solidFill>
                <a:sym typeface="Symbol"/>
              </a:rPr>
              <a:t>2 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+ (2</a:t>
            </a:r>
            <a:r>
              <a:rPr lang="en-US" altLang="en-US" sz="2800" i="0" kern="0" dirty="0">
                <a:solidFill>
                  <a:schemeClr val="accent1"/>
                </a:solidFill>
                <a:sym typeface="Symbol"/>
              </a:rPr>
              <a:t>2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+3</a:t>
            </a:r>
            <a:r>
              <a:rPr lang="en-US" altLang="en-US" sz="2800" i="0" kern="0" dirty="0">
                <a:solidFill>
                  <a:schemeClr val="accent1"/>
                </a:solidFill>
                <a:sym typeface="Symbol"/>
              </a:rPr>
              <a:t>1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) </a:t>
            </a:r>
            <a:r>
              <a:rPr lang="en-US" altLang="en-US" sz="2800" i="0" kern="0" dirty="0">
                <a:solidFill>
                  <a:schemeClr val="accent1"/>
                </a:solidFill>
                <a:sym typeface="Symbol"/>
              </a:rPr>
              <a:t>10</a:t>
            </a:r>
            <a:r>
              <a:rPr lang="en-US" altLang="en-US" sz="2800" i="0" kern="0" baseline="30000" dirty="0">
                <a:solidFill>
                  <a:schemeClr val="accent1"/>
                </a:solidFill>
                <a:sym typeface="Symbol"/>
              </a:rPr>
              <a:t>1 </a:t>
            </a:r>
            <a:r>
              <a:rPr lang="en-US" altLang="en-US" sz="2800" i="0" kern="0" baseline="30000" dirty="0">
                <a:solidFill>
                  <a:schemeClr val="accent1"/>
                </a:solidFill>
              </a:rPr>
              <a:t>   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+ 3</a:t>
            </a:r>
            <a:r>
              <a:rPr lang="en-US" altLang="en-US" sz="2800" i="0" kern="0" dirty="0">
                <a:solidFill>
                  <a:schemeClr val="accent1"/>
                </a:solidFill>
                <a:sym typeface="Symbol"/>
              </a:rPr>
              <a:t>2</a:t>
            </a:r>
            <a:br>
              <a:rPr lang="en-US" altLang="en-US" sz="2800" i="0" kern="0" dirty="0">
                <a:solidFill>
                  <a:schemeClr val="accent1"/>
                </a:solidFill>
              </a:rPr>
            </a:br>
            <a:endParaRPr lang="en-US" altLang="en-US" sz="2800" i="0" kern="0" baseline="30000" dirty="0">
              <a:solidFill>
                <a:schemeClr val="accent1"/>
              </a:solidFill>
            </a:endParaRPr>
          </a:p>
        </p:txBody>
      </p:sp>
      <p:sp>
        <p:nvSpPr>
          <p:cNvPr id="25" name="Rectangle 3"/>
          <p:cNvSpPr txBox="1">
            <a:spLocks noChangeArrowheads="1"/>
          </p:cNvSpPr>
          <p:nvPr/>
        </p:nvSpPr>
        <p:spPr bwMode="auto">
          <a:xfrm>
            <a:off x="0" y="2667000"/>
            <a:ext cx="2992316" cy="1175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eaLnBrk="1" hangingPunct="1">
              <a:buFontTx/>
              <a:buNone/>
            </a:pPr>
            <a:r>
              <a:rPr lang="en-US" altLang="en-US" sz="2800" i="0" kern="0" dirty="0"/>
              <a:t>Example: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  </a:t>
            </a:r>
            <a:br>
              <a:rPr lang="en-US" altLang="en-US" sz="2800" i="0" kern="0" dirty="0"/>
            </a:br>
            <a:r>
              <a:rPr lang="en-US" altLang="en-US" sz="2800" i="1" kern="0" dirty="0">
                <a:solidFill>
                  <a:schemeClr val="accent1"/>
                </a:solidFill>
              </a:rPr>
              <a:t>X =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23 </a:t>
            </a:r>
            <a:r>
              <a:rPr lang="en-US" altLang="en-US" sz="2800" i="0" kern="0" dirty="0"/>
              <a:t>and</a:t>
            </a:r>
            <a:r>
              <a:rPr lang="en-US" altLang="en-US" sz="2800" i="1" kern="0" dirty="0">
                <a:solidFill>
                  <a:schemeClr val="accent1"/>
                </a:solidFill>
              </a:rPr>
              <a:t> Y </a:t>
            </a:r>
            <a:r>
              <a:rPr lang="en-US" altLang="en-US" sz="2800" i="0" kern="0" dirty="0">
                <a:solidFill>
                  <a:schemeClr val="accent1"/>
                </a:solidFill>
              </a:rPr>
              <a:t>= 12</a:t>
            </a:r>
          </a:p>
        </p:txBody>
      </p:sp>
      <p:grpSp>
        <p:nvGrpSpPr>
          <p:cNvPr id="32769" name="Group 32768"/>
          <p:cNvGrpSpPr/>
          <p:nvPr/>
        </p:nvGrpSpPr>
        <p:grpSpPr>
          <a:xfrm>
            <a:off x="1940169" y="3774831"/>
            <a:ext cx="4337539" cy="2819400"/>
            <a:chOff x="1940169" y="3774831"/>
            <a:chExt cx="4337539" cy="2819400"/>
          </a:xfrm>
        </p:grpSpPr>
        <p:grpSp>
          <p:nvGrpSpPr>
            <p:cNvPr id="10" name="Group 9"/>
            <p:cNvGrpSpPr/>
            <p:nvPr/>
          </p:nvGrpSpPr>
          <p:grpSpPr>
            <a:xfrm>
              <a:off x="3188677" y="3774831"/>
              <a:ext cx="3089031" cy="2819400"/>
              <a:chOff x="3188677" y="3774831"/>
              <a:chExt cx="3089031" cy="2819400"/>
            </a:xfrm>
          </p:grpSpPr>
          <p:sp>
            <p:nvSpPr>
              <p:cNvPr id="20" name="Rectangle 3"/>
              <p:cNvSpPr txBox="1">
                <a:spLocks noChangeArrowheads="1"/>
              </p:cNvSpPr>
              <p:nvPr/>
            </p:nvSpPr>
            <p:spPr bwMode="auto">
              <a:xfrm>
                <a:off x="3188677" y="3774831"/>
                <a:ext cx="3089031" cy="28194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lvl1pPr marL="342900" indent="-3429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3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742950" indent="-285750" algn="l" rtl="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–"/>
                  <a:defRPr sz="2800">
                    <a:solidFill>
                      <a:schemeClr val="tx1"/>
                    </a:solidFill>
                    <a:latin typeface="+mn-lt"/>
                  </a:defRPr>
                </a:lvl2pPr>
                <a:lvl3pPr marL="11430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•"/>
                  <a:defRPr sz="2400">
                    <a:solidFill>
                      <a:schemeClr val="tx1"/>
                    </a:solidFill>
                    <a:latin typeface="+mn-lt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–"/>
                  <a:defRPr sz="2000">
                    <a:solidFill>
                      <a:schemeClr val="tx1"/>
                    </a:solidFill>
                    <a:latin typeface="+mn-lt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+mn-lt"/>
                  </a:defRPr>
                </a:lvl5pPr>
                <a:lvl6pPr marL="2514600" indent="-228600" algn="l" rtl="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+mn-lt"/>
                  </a:defRPr>
                </a:lvl6pPr>
                <a:lvl7pPr marL="2971800" indent="-228600" algn="l" rtl="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+mn-lt"/>
                  </a:defRPr>
                </a:lvl7pPr>
                <a:lvl8pPr marL="3429000" indent="-228600" algn="l" rtl="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+mn-lt"/>
                  </a:defRPr>
                </a:lvl8pPr>
                <a:lvl9pPr marL="3886200" indent="-228600" algn="l" rtl="0" fontAlgn="base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+mn-lt"/>
                  </a:defRPr>
                </a:lvl9pPr>
              </a:lstStyle>
              <a:p>
                <a:pPr marL="0" indent="0" eaLnBrk="1" hangingPunct="1">
                  <a:buFontTx/>
                  <a:buNone/>
                </a:pPr>
                <a:r>
                  <a:rPr lang="en-US" altLang="en-US" sz="2800" i="0" kern="0" dirty="0">
                    <a:solidFill>
                      <a:schemeClr val="accent1"/>
                    </a:solidFill>
                  </a:rPr>
                  <a:t>  23</a:t>
                </a:r>
                <a:br>
                  <a:rPr lang="en-US" altLang="en-US" sz="2800" i="0" kern="0" dirty="0">
                    <a:solidFill>
                      <a:schemeClr val="accent1"/>
                    </a:solidFill>
                  </a:rPr>
                </a:br>
                <a:r>
                  <a:rPr lang="en-US" altLang="en-US" sz="2800" i="0" kern="0" dirty="0">
                    <a:solidFill>
                      <a:schemeClr val="accent1"/>
                    </a:solidFill>
                  </a:rPr>
                  <a:t>  12</a:t>
                </a:r>
                <a:br>
                  <a:rPr lang="en-US" altLang="en-US" sz="2800" i="0" kern="0" dirty="0">
                    <a:solidFill>
                      <a:schemeClr val="accent1"/>
                    </a:solidFill>
                  </a:rPr>
                </a:br>
                <a:r>
                  <a:rPr lang="en-US" altLang="en-US" sz="2800" i="0" kern="0" dirty="0">
                    <a:solidFill>
                      <a:schemeClr val="accent1"/>
                    </a:solidFill>
                  </a:rPr>
                  <a:t>    6</a:t>
                </a:r>
                <a:br>
                  <a:rPr lang="en-US" altLang="en-US" sz="2800" i="0" kern="0" dirty="0">
                    <a:solidFill>
                      <a:schemeClr val="accent1"/>
                    </a:solidFill>
                  </a:rPr>
                </a:br>
                <a:r>
                  <a:rPr lang="en-US" altLang="en-US" sz="2800" i="0" kern="0" dirty="0">
                    <a:solidFill>
                      <a:schemeClr val="accent1"/>
                    </a:solidFill>
                  </a:rPr>
                  <a:t>  40</a:t>
                </a:r>
                <a:br>
                  <a:rPr lang="en-US" altLang="en-US" sz="2800" i="0" kern="0" dirty="0">
                    <a:solidFill>
                      <a:schemeClr val="accent1"/>
                    </a:solidFill>
                  </a:rPr>
                </a:br>
                <a:r>
                  <a:rPr lang="en-US" altLang="en-US" sz="2800" i="0" kern="0" dirty="0">
                    <a:solidFill>
                      <a:schemeClr val="accent1"/>
                    </a:solidFill>
                  </a:rPr>
                  <a:t>  30</a:t>
                </a:r>
                <a:br>
                  <a:rPr lang="en-US" altLang="en-US" sz="2800" i="0" kern="0" dirty="0">
                    <a:solidFill>
                      <a:schemeClr val="accent1"/>
                    </a:solidFill>
                  </a:rPr>
                </a:br>
                <a:r>
                  <a:rPr lang="en-US" altLang="en-US" sz="2800" i="0" kern="0" dirty="0">
                    <a:solidFill>
                      <a:schemeClr val="accent1"/>
                    </a:solidFill>
                  </a:rPr>
                  <a:t>200</a:t>
                </a:r>
                <a:br>
                  <a:rPr lang="en-US" altLang="en-US" sz="2800" i="0" kern="0" dirty="0">
                    <a:solidFill>
                      <a:schemeClr val="accent1"/>
                    </a:solidFill>
                  </a:rPr>
                </a:br>
                <a:r>
                  <a:rPr lang="en-US" altLang="en-US" sz="2800" i="0" kern="0" dirty="0">
                    <a:solidFill>
                      <a:schemeClr val="accent1"/>
                    </a:solidFill>
                  </a:rPr>
                  <a:t>276</a:t>
                </a:r>
              </a:p>
            </p:txBody>
          </p:sp>
          <p:cxnSp>
            <p:nvCxnSpPr>
              <p:cNvPr id="23" name="Straight Connector 22"/>
              <p:cNvCxnSpPr/>
              <p:nvPr/>
            </p:nvCxnSpPr>
            <p:spPr bwMode="auto">
              <a:xfrm>
                <a:off x="3235570" y="4648200"/>
                <a:ext cx="762000" cy="0"/>
              </a:xfrm>
              <a:prstGeom prst="line">
                <a:avLst/>
              </a:prstGeom>
              <a:noFill/>
              <a:ln w="25400" cap="flat" cmpd="sng" algn="ctr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" name="Straight Connector 23"/>
              <p:cNvCxnSpPr/>
              <p:nvPr/>
            </p:nvCxnSpPr>
            <p:spPr bwMode="auto">
              <a:xfrm>
                <a:off x="3188679" y="6324600"/>
                <a:ext cx="762000" cy="0"/>
              </a:xfrm>
              <a:prstGeom prst="line">
                <a:avLst/>
              </a:prstGeom>
              <a:noFill/>
              <a:ln w="25400" cap="flat" cmpd="sng" algn="ctr">
                <a:solidFill>
                  <a:schemeClr val="accent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3" name="Straight Connector 12"/>
            <p:cNvCxnSpPr/>
            <p:nvPr/>
          </p:nvCxnSpPr>
          <p:spPr bwMode="auto">
            <a:xfrm>
              <a:off x="1969477" y="4856284"/>
              <a:ext cx="1647093" cy="20516"/>
            </a:xfrm>
            <a:prstGeom prst="line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7" name="Straight Connector 26"/>
            <p:cNvCxnSpPr/>
            <p:nvPr/>
          </p:nvCxnSpPr>
          <p:spPr bwMode="auto">
            <a:xfrm>
              <a:off x="1981200" y="4876800"/>
              <a:ext cx="1447800" cy="457200"/>
            </a:xfrm>
            <a:prstGeom prst="line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0" name="Straight Connector 29"/>
            <p:cNvCxnSpPr/>
            <p:nvPr/>
          </p:nvCxnSpPr>
          <p:spPr bwMode="auto">
            <a:xfrm>
              <a:off x="1940169" y="5325207"/>
              <a:ext cx="1488831" cy="395654"/>
            </a:xfrm>
            <a:prstGeom prst="line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1" name="Straight Connector 30"/>
            <p:cNvCxnSpPr/>
            <p:nvPr/>
          </p:nvCxnSpPr>
          <p:spPr bwMode="auto">
            <a:xfrm>
              <a:off x="1951892" y="5345723"/>
              <a:ext cx="1271954" cy="750277"/>
            </a:xfrm>
            <a:prstGeom prst="line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1095531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7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7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27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27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7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7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903" name="Picture 10" descr="capture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85800"/>
            <a:ext cx="6472447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35"/>
          <p:cNvGrpSpPr/>
          <p:nvPr/>
        </p:nvGrpSpPr>
        <p:grpSpPr>
          <a:xfrm>
            <a:off x="1524001" y="3581400"/>
            <a:ext cx="2971800" cy="1905000"/>
            <a:chOff x="533400" y="3581400"/>
            <a:chExt cx="5286494" cy="3194614"/>
          </a:xfrm>
        </p:grpSpPr>
        <p:pic>
          <p:nvPicPr>
            <p:cNvPr id="5" name="Picture 2" descr="capture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3581400"/>
              <a:ext cx="5286494" cy="31946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TextBox 30"/>
            <p:cNvSpPr txBox="1">
              <a:spLocks noChangeArrowheads="1"/>
            </p:cNvSpPr>
            <p:nvPr/>
          </p:nvSpPr>
          <p:spPr bwMode="auto">
            <a:xfrm>
              <a:off x="3414396" y="3621803"/>
              <a:ext cx="394003" cy="66916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bg2"/>
                  </a:solidFill>
                  <a:sym typeface="Symbol" pitchFamily="18" charset="2"/>
                </a:rPr>
                <a:t></a:t>
              </a:r>
              <a:endParaRPr lang="en-US" altLang="en-US" sz="2400" i="0" dirty="0">
                <a:solidFill>
                  <a:schemeClr val="bg2"/>
                </a:solidFill>
              </a:endParaRPr>
            </a:p>
          </p:txBody>
        </p:sp>
        <p:sp>
          <p:nvSpPr>
            <p:cNvPr id="7" name="TextBox 31"/>
            <p:cNvSpPr txBox="1">
              <a:spLocks noChangeArrowheads="1"/>
            </p:cNvSpPr>
            <p:nvPr/>
          </p:nvSpPr>
          <p:spPr bwMode="auto">
            <a:xfrm>
              <a:off x="1830815" y="4790202"/>
              <a:ext cx="394004" cy="66916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bg2"/>
                  </a:solidFill>
                  <a:sym typeface="Symbol" pitchFamily="18" charset="2"/>
                </a:rPr>
                <a:t>+</a:t>
              </a:r>
              <a:endParaRPr lang="en-US" altLang="en-US" sz="2400" i="0" dirty="0">
                <a:solidFill>
                  <a:schemeClr val="bg2"/>
                </a:solidFill>
              </a:endParaRPr>
            </a:p>
          </p:txBody>
        </p:sp>
      </p:grpSp>
      <p:sp>
        <p:nvSpPr>
          <p:cNvPr id="39" name="Text Box 45"/>
          <p:cNvSpPr txBox="1">
            <a:spLocks noChangeArrowheads="1"/>
          </p:cNvSpPr>
          <p:nvPr/>
        </p:nvSpPr>
        <p:spPr bwMode="auto">
          <a:xfrm>
            <a:off x="7555327" y="1629228"/>
            <a:ext cx="702436" cy="523220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exp</a:t>
            </a:r>
          </a:p>
        </p:txBody>
      </p:sp>
      <p:grpSp>
        <p:nvGrpSpPr>
          <p:cNvPr id="3" name="Group 64"/>
          <p:cNvGrpSpPr/>
          <p:nvPr/>
        </p:nvGrpSpPr>
        <p:grpSpPr>
          <a:xfrm>
            <a:off x="7493533" y="2133600"/>
            <a:ext cx="841898" cy="664507"/>
            <a:chOff x="7493533" y="2133600"/>
            <a:chExt cx="841898" cy="664507"/>
          </a:xfrm>
        </p:grpSpPr>
        <p:sp>
          <p:nvSpPr>
            <p:cNvPr id="62" name="Text Box 45"/>
            <p:cNvSpPr txBox="1">
              <a:spLocks noChangeArrowheads="1"/>
            </p:cNvSpPr>
            <p:nvPr/>
          </p:nvSpPr>
          <p:spPr bwMode="auto">
            <a:xfrm>
              <a:off x="7493533" y="2274887"/>
              <a:ext cx="841898" cy="523220"/>
            </a:xfrm>
            <a:prstGeom prst="rect">
              <a:avLst/>
            </a:prstGeom>
            <a:noFill/>
            <a:ln w="2540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term</a:t>
              </a:r>
            </a:p>
          </p:txBody>
        </p:sp>
        <p:sp>
          <p:nvSpPr>
            <p:cNvPr id="64" name="Line 47"/>
            <p:cNvSpPr>
              <a:spLocks noChangeShapeType="1"/>
            </p:cNvSpPr>
            <p:nvPr/>
          </p:nvSpPr>
          <p:spPr bwMode="auto">
            <a:xfrm flipH="1">
              <a:off x="7924800" y="2133600"/>
              <a:ext cx="0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73"/>
          <p:cNvGrpSpPr/>
          <p:nvPr/>
        </p:nvGrpSpPr>
        <p:grpSpPr>
          <a:xfrm>
            <a:off x="6858000" y="2819400"/>
            <a:ext cx="2120254" cy="773365"/>
            <a:chOff x="6858000" y="2819400"/>
            <a:chExt cx="2120254" cy="773365"/>
          </a:xfrm>
        </p:grpSpPr>
        <p:grpSp>
          <p:nvGrpSpPr>
            <p:cNvPr id="8" name="Group 65"/>
            <p:cNvGrpSpPr/>
            <p:nvPr/>
          </p:nvGrpSpPr>
          <p:grpSpPr>
            <a:xfrm>
              <a:off x="6858000" y="2819400"/>
              <a:ext cx="721672" cy="773365"/>
              <a:chOff x="7553646" y="2024742"/>
              <a:chExt cx="721672" cy="773365"/>
            </a:xfrm>
          </p:grpSpPr>
          <p:sp>
            <p:nvSpPr>
              <p:cNvPr id="67" name="Text Box 45"/>
              <p:cNvSpPr txBox="1">
                <a:spLocks noChangeArrowheads="1"/>
              </p:cNvSpPr>
              <p:nvPr/>
            </p:nvSpPr>
            <p:spPr bwMode="auto">
              <a:xfrm>
                <a:off x="7553646" y="2274887"/>
                <a:ext cx="721672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fact</a:t>
                </a:r>
              </a:p>
            </p:txBody>
          </p:sp>
          <p:sp>
            <p:nvSpPr>
              <p:cNvPr id="68" name="Line 47"/>
              <p:cNvSpPr>
                <a:spLocks noChangeShapeType="1"/>
              </p:cNvSpPr>
              <p:nvPr/>
            </p:nvSpPr>
            <p:spPr bwMode="auto">
              <a:xfrm flipH="1">
                <a:off x="7924800" y="2024742"/>
                <a:ext cx="314646" cy="2612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" name="Group 69"/>
            <p:cNvGrpSpPr/>
            <p:nvPr/>
          </p:nvGrpSpPr>
          <p:grpSpPr>
            <a:xfrm>
              <a:off x="7734560" y="2819400"/>
              <a:ext cx="381836" cy="764975"/>
              <a:chOff x="7842250" y="2939142"/>
              <a:chExt cx="381836" cy="764975"/>
            </a:xfrm>
          </p:grpSpPr>
          <p:sp>
            <p:nvSpPr>
              <p:cNvPr id="52" name="Text Box 64"/>
              <p:cNvSpPr txBox="1">
                <a:spLocks noChangeArrowheads="1"/>
              </p:cNvSpPr>
              <p:nvPr/>
            </p:nvSpPr>
            <p:spPr bwMode="auto">
              <a:xfrm>
                <a:off x="7842250" y="3180897"/>
                <a:ext cx="381836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  <a:sym typeface="Symbol" pitchFamily="18" charset="2"/>
                  </a:rPr>
                  <a:t></a:t>
                </a:r>
                <a:endParaRPr lang="en-US" altLang="en-US" sz="2800" i="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69" name="Line 47"/>
              <p:cNvSpPr>
                <a:spLocks noChangeShapeType="1"/>
              </p:cNvSpPr>
              <p:nvPr/>
            </p:nvSpPr>
            <p:spPr bwMode="auto">
              <a:xfrm>
                <a:off x="8032490" y="2939142"/>
                <a:ext cx="1168" cy="228600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" name="Group 70"/>
            <p:cNvGrpSpPr/>
            <p:nvPr/>
          </p:nvGrpSpPr>
          <p:grpSpPr>
            <a:xfrm>
              <a:off x="8229600" y="2819400"/>
              <a:ext cx="748654" cy="758851"/>
              <a:chOff x="7526664" y="2039256"/>
              <a:chExt cx="748654" cy="758851"/>
            </a:xfrm>
          </p:grpSpPr>
          <p:sp>
            <p:nvSpPr>
              <p:cNvPr id="72" name="Text Box 45"/>
              <p:cNvSpPr txBox="1">
                <a:spLocks noChangeArrowheads="1"/>
              </p:cNvSpPr>
              <p:nvPr/>
            </p:nvSpPr>
            <p:spPr bwMode="auto">
              <a:xfrm>
                <a:off x="7553646" y="2274887"/>
                <a:ext cx="721672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fact</a:t>
                </a:r>
              </a:p>
            </p:txBody>
          </p:sp>
          <p:sp>
            <p:nvSpPr>
              <p:cNvPr id="73" name="Line 47"/>
              <p:cNvSpPr>
                <a:spLocks noChangeShapeType="1"/>
              </p:cNvSpPr>
              <p:nvPr/>
            </p:nvSpPr>
            <p:spPr bwMode="auto">
              <a:xfrm>
                <a:off x="7526664" y="2039256"/>
                <a:ext cx="398136" cy="24674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1" name="Group 116"/>
          <p:cNvGrpSpPr/>
          <p:nvPr/>
        </p:nvGrpSpPr>
        <p:grpSpPr>
          <a:xfrm>
            <a:off x="6393936" y="3581400"/>
            <a:ext cx="1703474" cy="773365"/>
            <a:chOff x="6393936" y="3581400"/>
            <a:chExt cx="1703474" cy="773365"/>
          </a:xfrm>
        </p:grpSpPr>
        <p:grpSp>
          <p:nvGrpSpPr>
            <p:cNvPr id="12" name="Group 75"/>
            <p:cNvGrpSpPr/>
            <p:nvPr/>
          </p:nvGrpSpPr>
          <p:grpSpPr>
            <a:xfrm>
              <a:off x="6393936" y="3581400"/>
              <a:ext cx="477410" cy="773365"/>
              <a:chOff x="7762036" y="2024742"/>
              <a:chExt cx="477410" cy="773365"/>
            </a:xfrm>
          </p:grpSpPr>
          <p:sp>
            <p:nvSpPr>
              <p:cNvPr id="83" name="Text Box 45"/>
              <p:cNvSpPr txBox="1">
                <a:spLocks noChangeArrowheads="1"/>
              </p:cNvSpPr>
              <p:nvPr/>
            </p:nvSpPr>
            <p:spPr bwMode="auto">
              <a:xfrm>
                <a:off x="7762036" y="2274887"/>
                <a:ext cx="304892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</a:rPr>
                  <a:t>(</a:t>
                </a:r>
              </a:p>
            </p:txBody>
          </p:sp>
          <p:sp>
            <p:nvSpPr>
              <p:cNvPr id="84" name="Line 47"/>
              <p:cNvSpPr>
                <a:spLocks noChangeShapeType="1"/>
              </p:cNvSpPr>
              <p:nvPr/>
            </p:nvSpPr>
            <p:spPr bwMode="auto">
              <a:xfrm flipH="1">
                <a:off x="7924800" y="2024742"/>
                <a:ext cx="314646" cy="261258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13" name="Group 76"/>
            <p:cNvGrpSpPr/>
            <p:nvPr/>
          </p:nvGrpSpPr>
          <p:grpSpPr>
            <a:xfrm>
              <a:off x="6903050" y="3581400"/>
              <a:ext cx="702436" cy="764975"/>
              <a:chOff x="7683194" y="2939142"/>
              <a:chExt cx="702436" cy="764975"/>
            </a:xfrm>
          </p:grpSpPr>
          <p:sp>
            <p:nvSpPr>
              <p:cNvPr id="81" name="Text Box 64"/>
              <p:cNvSpPr txBox="1">
                <a:spLocks noChangeArrowheads="1"/>
              </p:cNvSpPr>
              <p:nvPr/>
            </p:nvSpPr>
            <p:spPr bwMode="auto">
              <a:xfrm>
                <a:off x="7683194" y="3180897"/>
                <a:ext cx="702436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ym typeface="Symbol" pitchFamily="18" charset="2"/>
                  </a:rPr>
                  <a:t>exp</a:t>
                </a:r>
                <a:endParaRPr lang="en-US" altLang="en-US" sz="2800" i="0" dirty="0"/>
              </a:p>
            </p:txBody>
          </p:sp>
          <p:sp>
            <p:nvSpPr>
              <p:cNvPr id="82" name="Line 47"/>
              <p:cNvSpPr>
                <a:spLocks noChangeShapeType="1"/>
              </p:cNvSpPr>
              <p:nvPr/>
            </p:nvSpPr>
            <p:spPr bwMode="auto">
              <a:xfrm>
                <a:off x="8032490" y="2939142"/>
                <a:ext cx="1168" cy="22860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14" name="Group 77"/>
            <p:cNvGrpSpPr/>
            <p:nvPr/>
          </p:nvGrpSpPr>
          <p:grpSpPr>
            <a:xfrm>
              <a:off x="7557146" y="3581400"/>
              <a:ext cx="540264" cy="758851"/>
              <a:chOff x="7526664" y="2039256"/>
              <a:chExt cx="540264" cy="758851"/>
            </a:xfrm>
          </p:grpSpPr>
          <p:sp>
            <p:nvSpPr>
              <p:cNvPr id="79" name="Text Box 45"/>
              <p:cNvSpPr txBox="1">
                <a:spLocks noChangeArrowheads="1"/>
              </p:cNvSpPr>
              <p:nvPr/>
            </p:nvSpPr>
            <p:spPr bwMode="auto">
              <a:xfrm>
                <a:off x="7762036" y="2274887"/>
                <a:ext cx="304892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</a:rPr>
                  <a:t>)</a:t>
                </a:r>
              </a:p>
            </p:txBody>
          </p:sp>
          <p:sp>
            <p:nvSpPr>
              <p:cNvPr id="80" name="Line 47"/>
              <p:cNvSpPr>
                <a:spLocks noChangeShapeType="1"/>
              </p:cNvSpPr>
              <p:nvPr/>
            </p:nvSpPr>
            <p:spPr bwMode="auto">
              <a:xfrm>
                <a:off x="7526664" y="2039256"/>
                <a:ext cx="398136" cy="246744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chemeClr val="tx2"/>
                  </a:solidFill>
                </a:endParaRPr>
              </a:p>
            </p:txBody>
          </p:sp>
        </p:grpSp>
      </p:grpSp>
      <p:grpSp>
        <p:nvGrpSpPr>
          <p:cNvPr id="15" name="Group 86"/>
          <p:cNvGrpSpPr/>
          <p:nvPr/>
        </p:nvGrpSpPr>
        <p:grpSpPr>
          <a:xfrm>
            <a:off x="8627398" y="3581400"/>
            <a:ext cx="364202" cy="779489"/>
            <a:chOff x="7842250" y="2939142"/>
            <a:chExt cx="364202" cy="764975"/>
          </a:xfrm>
        </p:grpSpPr>
        <p:sp>
          <p:nvSpPr>
            <p:cNvPr id="91" name="Text Box 64"/>
            <p:cNvSpPr txBox="1">
              <a:spLocks noChangeArrowheads="1"/>
            </p:cNvSpPr>
            <p:nvPr/>
          </p:nvSpPr>
          <p:spPr bwMode="auto">
            <a:xfrm>
              <a:off x="7842250" y="3180897"/>
              <a:ext cx="364202" cy="52322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>
                  <a:solidFill>
                    <a:schemeClr val="tx2"/>
                  </a:solidFill>
                  <a:sym typeface="Symbol" pitchFamily="18" charset="2"/>
                </a:rPr>
                <a:t>7</a:t>
              </a:r>
              <a:endParaRPr lang="en-US" altLang="en-US" sz="2800" i="0" dirty="0">
                <a:solidFill>
                  <a:schemeClr val="tx2"/>
                </a:solidFill>
              </a:endParaRPr>
            </a:p>
          </p:txBody>
        </p:sp>
        <p:sp>
          <p:nvSpPr>
            <p:cNvPr id="92" name="Line 47"/>
            <p:cNvSpPr>
              <a:spLocks noChangeShapeType="1"/>
            </p:cNvSpPr>
            <p:nvPr/>
          </p:nvSpPr>
          <p:spPr bwMode="auto">
            <a:xfrm>
              <a:off x="8032490" y="2939142"/>
              <a:ext cx="1168" cy="22860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94"/>
          <p:cNvGrpSpPr/>
          <p:nvPr/>
        </p:nvGrpSpPr>
        <p:grpSpPr>
          <a:xfrm>
            <a:off x="6188288" y="4343400"/>
            <a:ext cx="2240480" cy="773365"/>
            <a:chOff x="6797888" y="2819400"/>
            <a:chExt cx="2240480" cy="773365"/>
          </a:xfrm>
        </p:grpSpPr>
        <p:grpSp>
          <p:nvGrpSpPr>
            <p:cNvPr id="17" name="Group 95"/>
            <p:cNvGrpSpPr/>
            <p:nvPr/>
          </p:nvGrpSpPr>
          <p:grpSpPr>
            <a:xfrm>
              <a:off x="6797888" y="2819400"/>
              <a:ext cx="841898" cy="773365"/>
              <a:chOff x="7493534" y="2024742"/>
              <a:chExt cx="841898" cy="773365"/>
            </a:xfrm>
          </p:grpSpPr>
          <p:sp>
            <p:nvSpPr>
              <p:cNvPr id="103" name="Text Box 45"/>
              <p:cNvSpPr txBox="1">
                <a:spLocks noChangeArrowheads="1"/>
              </p:cNvSpPr>
              <p:nvPr/>
            </p:nvSpPr>
            <p:spPr bwMode="auto">
              <a:xfrm>
                <a:off x="7493534" y="2274887"/>
                <a:ext cx="841898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term</a:t>
                </a:r>
              </a:p>
            </p:txBody>
          </p:sp>
          <p:sp>
            <p:nvSpPr>
              <p:cNvPr id="104" name="Line 47"/>
              <p:cNvSpPr>
                <a:spLocks noChangeShapeType="1"/>
              </p:cNvSpPr>
              <p:nvPr/>
            </p:nvSpPr>
            <p:spPr bwMode="auto">
              <a:xfrm flipH="1">
                <a:off x="7924800" y="2024742"/>
                <a:ext cx="314646" cy="2612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" name="Group 96"/>
            <p:cNvGrpSpPr/>
            <p:nvPr/>
          </p:nvGrpSpPr>
          <p:grpSpPr>
            <a:xfrm>
              <a:off x="7734560" y="2819400"/>
              <a:ext cx="386644" cy="764975"/>
              <a:chOff x="7842250" y="2939142"/>
              <a:chExt cx="386644" cy="764975"/>
            </a:xfrm>
          </p:grpSpPr>
          <p:sp>
            <p:nvSpPr>
              <p:cNvPr id="101" name="Text Box 64"/>
              <p:cNvSpPr txBox="1">
                <a:spLocks noChangeArrowheads="1"/>
              </p:cNvSpPr>
              <p:nvPr/>
            </p:nvSpPr>
            <p:spPr bwMode="auto">
              <a:xfrm>
                <a:off x="7842250" y="3180897"/>
                <a:ext cx="386644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  <a:sym typeface="Symbol" pitchFamily="18" charset="2"/>
                  </a:rPr>
                  <a:t>+</a:t>
                </a:r>
                <a:endParaRPr lang="en-US" altLang="en-US" sz="2800" i="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102" name="Line 47"/>
              <p:cNvSpPr>
                <a:spLocks noChangeShapeType="1"/>
              </p:cNvSpPr>
              <p:nvPr/>
            </p:nvSpPr>
            <p:spPr bwMode="auto">
              <a:xfrm>
                <a:off x="8032490" y="2939142"/>
                <a:ext cx="1168" cy="228600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" name="Group 97"/>
            <p:cNvGrpSpPr/>
            <p:nvPr/>
          </p:nvGrpSpPr>
          <p:grpSpPr>
            <a:xfrm>
              <a:off x="8196470" y="2819400"/>
              <a:ext cx="841898" cy="758851"/>
              <a:chOff x="7493534" y="2039256"/>
              <a:chExt cx="841898" cy="758851"/>
            </a:xfrm>
          </p:grpSpPr>
          <p:sp>
            <p:nvSpPr>
              <p:cNvPr id="99" name="Text Box 45"/>
              <p:cNvSpPr txBox="1">
                <a:spLocks noChangeArrowheads="1"/>
              </p:cNvSpPr>
              <p:nvPr/>
            </p:nvSpPr>
            <p:spPr bwMode="auto">
              <a:xfrm>
                <a:off x="7493534" y="2274887"/>
                <a:ext cx="841898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term</a:t>
                </a:r>
              </a:p>
            </p:txBody>
          </p:sp>
          <p:sp>
            <p:nvSpPr>
              <p:cNvPr id="100" name="Line 47"/>
              <p:cNvSpPr>
                <a:spLocks noChangeShapeType="1"/>
              </p:cNvSpPr>
              <p:nvPr/>
            </p:nvSpPr>
            <p:spPr bwMode="auto">
              <a:xfrm>
                <a:off x="7526664" y="2039256"/>
                <a:ext cx="398136" cy="24674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0" name="Group 104"/>
          <p:cNvGrpSpPr/>
          <p:nvPr/>
        </p:nvGrpSpPr>
        <p:grpSpPr>
          <a:xfrm>
            <a:off x="6250458" y="5138058"/>
            <a:ext cx="721672" cy="664507"/>
            <a:chOff x="7553647" y="2133600"/>
            <a:chExt cx="721672" cy="664507"/>
          </a:xfrm>
        </p:grpSpPr>
        <p:sp>
          <p:nvSpPr>
            <p:cNvPr id="106" name="Text Box 45"/>
            <p:cNvSpPr txBox="1">
              <a:spLocks noChangeArrowheads="1"/>
            </p:cNvSpPr>
            <p:nvPr/>
          </p:nvSpPr>
          <p:spPr bwMode="auto">
            <a:xfrm>
              <a:off x="7553647" y="2274887"/>
              <a:ext cx="721672" cy="523220"/>
            </a:xfrm>
            <a:prstGeom prst="rect">
              <a:avLst/>
            </a:prstGeom>
            <a:noFill/>
            <a:ln w="2540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fact</a:t>
              </a:r>
            </a:p>
          </p:txBody>
        </p:sp>
        <p:sp>
          <p:nvSpPr>
            <p:cNvPr id="107" name="Line 47"/>
            <p:cNvSpPr>
              <a:spLocks noChangeShapeType="1"/>
            </p:cNvSpPr>
            <p:nvPr/>
          </p:nvSpPr>
          <p:spPr bwMode="auto">
            <a:xfrm flipH="1">
              <a:off x="7924800" y="2133600"/>
              <a:ext cx="0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" name="Group 107"/>
          <p:cNvGrpSpPr/>
          <p:nvPr/>
        </p:nvGrpSpPr>
        <p:grpSpPr>
          <a:xfrm>
            <a:off x="6400800" y="5820883"/>
            <a:ext cx="364202" cy="779489"/>
            <a:chOff x="7842250" y="2939142"/>
            <a:chExt cx="364202" cy="764975"/>
          </a:xfrm>
        </p:grpSpPr>
        <p:sp>
          <p:nvSpPr>
            <p:cNvPr id="109" name="Text Box 64"/>
            <p:cNvSpPr txBox="1">
              <a:spLocks noChangeArrowheads="1"/>
            </p:cNvSpPr>
            <p:nvPr/>
          </p:nvSpPr>
          <p:spPr bwMode="auto">
            <a:xfrm>
              <a:off x="7842250" y="3180897"/>
              <a:ext cx="364202" cy="52322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>
                  <a:solidFill>
                    <a:schemeClr val="tx2"/>
                  </a:solidFill>
                  <a:sym typeface="Symbol" pitchFamily="18" charset="2"/>
                </a:rPr>
                <a:t>3</a:t>
              </a:r>
              <a:endParaRPr lang="en-US" altLang="en-US" sz="2800" i="0" dirty="0">
                <a:solidFill>
                  <a:schemeClr val="tx2"/>
                </a:solidFill>
              </a:endParaRPr>
            </a:p>
          </p:txBody>
        </p:sp>
        <p:sp>
          <p:nvSpPr>
            <p:cNvPr id="110" name="Line 47"/>
            <p:cNvSpPr>
              <a:spLocks noChangeShapeType="1"/>
            </p:cNvSpPr>
            <p:nvPr/>
          </p:nvSpPr>
          <p:spPr bwMode="auto">
            <a:xfrm>
              <a:off x="8032490" y="2939142"/>
              <a:ext cx="1168" cy="22860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" name="Group 110"/>
          <p:cNvGrpSpPr/>
          <p:nvPr/>
        </p:nvGrpSpPr>
        <p:grpSpPr>
          <a:xfrm>
            <a:off x="7631300" y="5119914"/>
            <a:ext cx="721672" cy="664507"/>
            <a:chOff x="7553647" y="2133600"/>
            <a:chExt cx="721672" cy="664507"/>
          </a:xfrm>
        </p:grpSpPr>
        <p:sp>
          <p:nvSpPr>
            <p:cNvPr id="112" name="Text Box 45"/>
            <p:cNvSpPr txBox="1">
              <a:spLocks noChangeArrowheads="1"/>
            </p:cNvSpPr>
            <p:nvPr/>
          </p:nvSpPr>
          <p:spPr bwMode="auto">
            <a:xfrm>
              <a:off x="7553647" y="2274887"/>
              <a:ext cx="721672" cy="523220"/>
            </a:xfrm>
            <a:prstGeom prst="rect">
              <a:avLst/>
            </a:prstGeom>
            <a:noFill/>
            <a:ln w="2540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fact</a:t>
              </a:r>
            </a:p>
          </p:txBody>
        </p:sp>
        <p:sp>
          <p:nvSpPr>
            <p:cNvPr id="113" name="Line 47"/>
            <p:cNvSpPr>
              <a:spLocks noChangeShapeType="1"/>
            </p:cNvSpPr>
            <p:nvPr/>
          </p:nvSpPr>
          <p:spPr bwMode="auto">
            <a:xfrm flipH="1">
              <a:off x="7924800" y="2133600"/>
              <a:ext cx="0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" name="Group 113"/>
          <p:cNvGrpSpPr/>
          <p:nvPr/>
        </p:nvGrpSpPr>
        <p:grpSpPr>
          <a:xfrm>
            <a:off x="7781642" y="5802739"/>
            <a:ext cx="364202" cy="779489"/>
            <a:chOff x="7842250" y="2939142"/>
            <a:chExt cx="364202" cy="764975"/>
          </a:xfrm>
        </p:grpSpPr>
        <p:sp>
          <p:nvSpPr>
            <p:cNvPr id="115" name="Text Box 64"/>
            <p:cNvSpPr txBox="1">
              <a:spLocks noChangeArrowheads="1"/>
            </p:cNvSpPr>
            <p:nvPr/>
          </p:nvSpPr>
          <p:spPr bwMode="auto">
            <a:xfrm>
              <a:off x="7842250" y="3180897"/>
              <a:ext cx="364202" cy="52322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>
                  <a:solidFill>
                    <a:schemeClr val="tx2"/>
                  </a:solidFill>
                  <a:sym typeface="Symbol" pitchFamily="18" charset="2"/>
                </a:rPr>
                <a:t>4</a:t>
              </a:r>
              <a:endParaRPr lang="en-US" altLang="en-US" sz="2800" i="0" dirty="0">
                <a:solidFill>
                  <a:schemeClr val="tx2"/>
                </a:solidFill>
              </a:endParaRPr>
            </a:p>
          </p:txBody>
        </p:sp>
        <p:sp>
          <p:nvSpPr>
            <p:cNvPr id="116" name="Line 47"/>
            <p:cNvSpPr>
              <a:spLocks noChangeShapeType="1"/>
            </p:cNvSpPr>
            <p:nvPr/>
          </p:nvSpPr>
          <p:spPr bwMode="auto">
            <a:xfrm>
              <a:off x="8032490" y="2939142"/>
              <a:ext cx="1168" cy="22860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8" name="TextBox 32"/>
          <p:cNvSpPr txBox="1">
            <a:spLocks noChangeArrowheads="1"/>
          </p:cNvSpPr>
          <p:nvPr/>
        </p:nvSpPr>
        <p:spPr bwMode="auto">
          <a:xfrm>
            <a:off x="7003276" y="939225"/>
            <a:ext cx="1988324" cy="584775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tx2"/>
                </a:solidFill>
                <a:sym typeface="Symbol" pitchFamily="18" charset="2"/>
              </a:rPr>
              <a:t>(3+4)7</a:t>
            </a:r>
            <a:endParaRPr lang="en-US" altLang="en-US" i="0" dirty="0">
              <a:solidFill>
                <a:schemeClr val="tx2"/>
              </a:solidFill>
            </a:endParaRPr>
          </a:p>
        </p:txBody>
      </p:sp>
      <p:pic>
        <p:nvPicPr>
          <p:cNvPr id="119" name="Picture 4" descr="http://thestarman.pcministry.com/asm/BOCHSdebugGUI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679" t="9518" r="52293" b="21979"/>
          <a:stretch>
            <a:fillRect/>
          </a:stretch>
        </p:blipFill>
        <p:spPr bwMode="auto">
          <a:xfrm>
            <a:off x="762000" y="5562600"/>
            <a:ext cx="4114800" cy="491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Rectangle 18">
            <a:extLst>
              <a:ext uri="{FF2B5EF4-FFF2-40B4-BE49-F238E27FC236}">
                <a16:creationId xmlns:a16="http://schemas.microsoft.com/office/drawing/2014/main" id="{1561EE2B-56BD-5128-AB35-3185AFA16C4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Parsing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8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8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118" grpId="0"/>
    </p:bld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903" name="Picture 10" descr="capture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85800"/>
            <a:ext cx="6472447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Rectangle 18">
            <a:extLst>
              <a:ext uri="{FF2B5EF4-FFF2-40B4-BE49-F238E27FC236}">
                <a16:creationId xmlns:a16="http://schemas.microsoft.com/office/drawing/2014/main" id="{0C55DFFB-DFA9-B126-E3E9-0D847C5399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Parsing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FC08025-5740-92A2-A487-BA516B471F0F}"/>
              </a:ext>
            </a:extLst>
          </p:cNvPr>
          <p:cNvGrpSpPr/>
          <p:nvPr/>
        </p:nvGrpSpPr>
        <p:grpSpPr>
          <a:xfrm>
            <a:off x="1066800" y="3975347"/>
            <a:ext cx="6947547" cy="977653"/>
            <a:chOff x="0" y="2222748"/>
            <a:chExt cx="6947547" cy="977653"/>
          </a:xfrm>
        </p:grpSpPr>
        <p:pic>
          <p:nvPicPr>
            <p:cNvPr id="26" name="Picture 5" descr="j0116172">
              <a:extLst>
                <a:ext uri="{FF2B5EF4-FFF2-40B4-BE49-F238E27FC236}">
                  <a16:creationId xmlns:a16="http://schemas.microsoft.com/office/drawing/2014/main" id="{21A098F0-E18E-6E25-1099-8CA647408D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0" y="2248078"/>
              <a:ext cx="700121" cy="952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AutoShape 8">
              <a:extLst>
                <a:ext uri="{FF2B5EF4-FFF2-40B4-BE49-F238E27FC236}">
                  <a16:creationId xmlns:a16="http://schemas.microsoft.com/office/drawing/2014/main" id="{194D6E5B-4FD5-1810-F379-E2CD5866A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" y="2222748"/>
              <a:ext cx="6185547" cy="932172"/>
            </a:xfrm>
            <a:prstGeom prst="wedgeRectCallout">
              <a:avLst>
                <a:gd name="adj1" fmla="val -54260"/>
                <a:gd name="adj2" fmla="val -26964"/>
              </a:avLst>
            </a:prstGeom>
            <a:noFill/>
            <a:ln w="38100">
              <a:solidFill>
                <a:srgbClr val="CC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800" i="0" dirty="0"/>
                <a:t>This is my favorite algorithm.</a:t>
              </a:r>
              <a:br>
                <a:rPr lang="en-CA" altLang="en-US" sz="2800" i="0" dirty="0"/>
              </a:br>
              <a:r>
                <a:rPr lang="en-CA" altLang="en-US" sz="2800" i="0" dirty="0"/>
                <a:t>But I teach it in 2001 an, 3101, and 6111</a:t>
              </a:r>
              <a:endParaRPr lang="en-US" altLang="en-US" sz="2800" i="0" dirty="0"/>
            </a:p>
          </p:txBody>
        </p:sp>
      </p:grpSp>
      <p:sp>
        <p:nvSpPr>
          <p:cNvPr id="2" name="AutoShape 8">
            <a:extLst>
              <a:ext uri="{FF2B5EF4-FFF2-40B4-BE49-F238E27FC236}">
                <a16:creationId xmlns:a16="http://schemas.microsoft.com/office/drawing/2014/main" id="{2E7C535E-023E-F13F-30E5-FD164E3D7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5163828"/>
            <a:ext cx="8762999" cy="1389372"/>
          </a:xfrm>
          <a:prstGeom prst="wedgeRectCallout">
            <a:avLst>
              <a:gd name="adj1" fmla="val -51498"/>
              <a:gd name="adj2" fmla="val -46966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 err="1"/>
              <a:t>Mr</a:t>
            </a:r>
            <a:r>
              <a:rPr lang="en-CA" altLang="en-US" sz="2800" i="0" dirty="0"/>
              <a:t> Exp adds together the terms given to him by </a:t>
            </a:r>
            <a:r>
              <a:rPr lang="en-CA" altLang="en-US" sz="2800" i="0" dirty="0" err="1"/>
              <a:t>Mr</a:t>
            </a:r>
            <a:r>
              <a:rPr lang="en-CA" altLang="en-US" sz="2800" i="0" dirty="0"/>
              <a:t> Term.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 err="1"/>
              <a:t>Mr</a:t>
            </a:r>
            <a:r>
              <a:rPr lang="en-CA" altLang="en-US" sz="2800" i="0" dirty="0"/>
              <a:t> Term multiplies the factors given to him by </a:t>
            </a:r>
            <a:r>
              <a:rPr lang="en-CA" altLang="en-US" sz="2800" i="0" dirty="0" err="1"/>
              <a:t>Mr</a:t>
            </a:r>
            <a:r>
              <a:rPr lang="en-CA" altLang="en-US" sz="2800" i="0" dirty="0"/>
              <a:t> Fact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 err="1"/>
              <a:t>Mr</a:t>
            </a:r>
            <a:r>
              <a:rPr lang="en-CA" altLang="en-US" sz="2800" i="0" dirty="0"/>
              <a:t> Fact reads the integer or if brackets calls </a:t>
            </a:r>
            <a:r>
              <a:rPr lang="en-CA" altLang="en-US" sz="2800" i="0" dirty="0" err="1"/>
              <a:t>Mr</a:t>
            </a:r>
            <a:r>
              <a:rPr lang="en-CA" altLang="en-US" sz="2800" i="0" dirty="0"/>
              <a:t> Exp</a:t>
            </a:r>
            <a:endParaRPr lang="en-US" altLang="en-US" sz="2800" i="0" dirty="0"/>
          </a:p>
        </p:txBody>
      </p:sp>
    </p:spTree>
    <p:extLst>
      <p:ext uri="{BB962C8B-B14F-4D97-AF65-F5344CB8AC3E}">
        <p14:creationId xmlns:p14="http://schemas.microsoft.com/office/powerpoint/2010/main" val="18099606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Text Box 7"/>
          <p:cNvSpPr txBox="1">
            <a:spLocks noChangeArrowheads="1"/>
          </p:cNvSpPr>
          <p:nvPr/>
        </p:nvSpPr>
        <p:spPr bwMode="auto">
          <a:xfrm>
            <a:off x="76200" y="857250"/>
            <a:ext cx="115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0"/>
              <a:t>Input:</a:t>
            </a:r>
          </a:p>
        </p:txBody>
      </p:sp>
      <p:sp>
        <p:nvSpPr>
          <p:cNvPr id="123909" name="Text Box 16"/>
          <p:cNvSpPr txBox="1">
            <a:spLocks noChangeArrowheads="1"/>
          </p:cNvSpPr>
          <p:nvPr/>
        </p:nvSpPr>
        <p:spPr bwMode="auto">
          <a:xfrm>
            <a:off x="1371600" y="882650"/>
            <a:ext cx="1666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Java Code</a:t>
            </a:r>
          </a:p>
        </p:txBody>
      </p:sp>
      <p:sp>
        <p:nvSpPr>
          <p:cNvPr id="340996" name="Rectangle 18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Parsing/Compiling</a:t>
            </a:r>
          </a:p>
        </p:txBody>
      </p:sp>
      <p:pic>
        <p:nvPicPr>
          <p:cNvPr id="212994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2457450"/>
            <a:ext cx="6645275" cy="417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0998" name="Text Box 8"/>
          <p:cNvSpPr txBox="1">
            <a:spLocks noChangeArrowheads="1"/>
          </p:cNvSpPr>
          <p:nvPr/>
        </p:nvSpPr>
        <p:spPr bwMode="auto">
          <a:xfrm>
            <a:off x="76200" y="1401763"/>
            <a:ext cx="14255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0"/>
              <a:t>Output:</a:t>
            </a:r>
          </a:p>
        </p:txBody>
      </p:sp>
      <p:sp>
        <p:nvSpPr>
          <p:cNvPr id="11" name="Text Box 16"/>
          <p:cNvSpPr txBox="1">
            <a:spLocks noChangeArrowheads="1"/>
          </p:cNvSpPr>
          <p:nvPr/>
        </p:nvSpPr>
        <p:spPr bwMode="auto">
          <a:xfrm>
            <a:off x="1524000" y="1447800"/>
            <a:ext cx="388778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Machine Code</a:t>
            </a:r>
            <a:br>
              <a:rPr lang="en-US" altLang="en-US" sz="2800" i="0"/>
            </a:br>
            <a:r>
              <a:rPr lang="en-US" altLang="en-US" sz="2800" i="0"/>
              <a:t>simulating the Java code.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39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39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9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29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29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9" grpId="0"/>
      <p:bldP spid="11" grpId="0"/>
    </p:bld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018" name="Text Box 7"/>
          <p:cNvSpPr txBox="1">
            <a:spLocks noChangeArrowheads="1"/>
          </p:cNvSpPr>
          <p:nvPr/>
        </p:nvSpPr>
        <p:spPr bwMode="auto">
          <a:xfrm>
            <a:off x="76200" y="857250"/>
            <a:ext cx="115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0"/>
              <a:t>Input:</a:t>
            </a:r>
          </a:p>
        </p:txBody>
      </p:sp>
      <p:sp>
        <p:nvSpPr>
          <p:cNvPr id="342019" name="Text Box 16"/>
          <p:cNvSpPr txBox="1">
            <a:spLocks noChangeArrowheads="1"/>
          </p:cNvSpPr>
          <p:nvPr/>
        </p:nvSpPr>
        <p:spPr bwMode="auto">
          <a:xfrm>
            <a:off x="1371600" y="882650"/>
            <a:ext cx="1666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Java Code</a:t>
            </a:r>
          </a:p>
        </p:txBody>
      </p:sp>
      <p:sp>
        <p:nvSpPr>
          <p:cNvPr id="342020" name="Rectangle 18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Parsing/Compiling</a:t>
            </a:r>
          </a:p>
        </p:txBody>
      </p:sp>
      <p:sp>
        <p:nvSpPr>
          <p:cNvPr id="342021" name="Text Box 8"/>
          <p:cNvSpPr txBox="1">
            <a:spLocks noChangeArrowheads="1"/>
          </p:cNvSpPr>
          <p:nvPr/>
        </p:nvSpPr>
        <p:spPr bwMode="auto">
          <a:xfrm>
            <a:off x="76200" y="1401763"/>
            <a:ext cx="14255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0"/>
              <a:t>Output:</a:t>
            </a:r>
          </a:p>
        </p:txBody>
      </p:sp>
      <p:sp>
        <p:nvSpPr>
          <p:cNvPr id="342022" name="Text Box 16"/>
          <p:cNvSpPr txBox="1">
            <a:spLocks noChangeArrowheads="1"/>
          </p:cNvSpPr>
          <p:nvPr/>
        </p:nvSpPr>
        <p:spPr bwMode="auto">
          <a:xfrm>
            <a:off x="1524000" y="1447800"/>
            <a:ext cx="3887788" cy="95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Machine Code</a:t>
            </a:r>
            <a:br>
              <a:rPr lang="en-US" altLang="en-US" sz="2800" i="0"/>
            </a:br>
            <a:r>
              <a:rPr lang="en-US" altLang="en-US" sz="2800" i="0"/>
              <a:t>simulating the Java code.</a:t>
            </a:r>
          </a:p>
        </p:txBody>
      </p:sp>
      <p:sp>
        <p:nvSpPr>
          <p:cNvPr id="8" name="Text Box 16"/>
          <p:cNvSpPr txBox="1">
            <a:spLocks noChangeArrowheads="1"/>
          </p:cNvSpPr>
          <p:nvPr/>
        </p:nvSpPr>
        <p:spPr bwMode="auto">
          <a:xfrm>
            <a:off x="457200" y="2743200"/>
            <a:ext cx="8558213" cy="1816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i="0"/>
              <a:t>Challenge: Keep track of three algorithms simultaneously </a:t>
            </a:r>
          </a:p>
          <a:p>
            <a:pPr lvl="1">
              <a:buFontTx/>
              <a:buChar char="•"/>
            </a:pPr>
            <a:r>
              <a:rPr lang="en-US" altLang="en-US" i="0"/>
              <a:t> The compiler</a:t>
            </a:r>
          </a:p>
          <a:p>
            <a:pPr lvl="1">
              <a:buFontTx/>
              <a:buChar char="•"/>
            </a:pPr>
            <a:r>
              <a:rPr lang="en-US" altLang="en-US" i="0"/>
              <a:t> The Java code being compiled</a:t>
            </a:r>
          </a:p>
          <a:p>
            <a:pPr lvl="1">
              <a:buFontTx/>
              <a:buChar char="•"/>
            </a:pPr>
            <a:r>
              <a:rPr lang="en-US" altLang="en-US" i="0"/>
              <a:t>  The MARIE code being produced.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pic>
        <p:nvPicPr>
          <p:cNvPr id="343043" name="Picture 10" descr="capture7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600200"/>
            <a:ext cx="8839200" cy="384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6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pic>
        <p:nvPicPr>
          <p:cNvPr id="344067" name="Picture 4" descr="captur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833563"/>
            <a:ext cx="8986838" cy="3768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0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sp>
        <p:nvSpPr>
          <p:cNvPr id="345091" name="Text Box 6"/>
          <p:cNvSpPr txBox="1">
            <a:spLocks noChangeArrowheads="1"/>
          </p:cNvSpPr>
          <p:nvPr/>
        </p:nvSpPr>
        <p:spPr bwMode="auto">
          <a:xfrm>
            <a:off x="76200" y="1905000"/>
            <a:ext cx="89154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rgbClr val="00FFFF"/>
                </a:solidFill>
              </a:rPr>
              <a:t>GetExp</a:t>
            </a:r>
            <a:r>
              <a:rPr lang="en-US" altLang="en-US" i="0">
                <a:solidFill>
                  <a:schemeClr val="accent2"/>
                </a:solidFill>
              </a:rPr>
              <a:t>(</a:t>
            </a:r>
            <a:r>
              <a:rPr lang="en-US" altLang="en-US" i="0"/>
              <a:t>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accent2"/>
                </a:solidFill>
              </a:rPr>
              <a:t>, </a:t>
            </a:r>
            <a:r>
              <a:rPr lang="en-US" altLang="en-US">
                <a:solidFill>
                  <a:schemeClr val="accent2"/>
                </a:solidFill>
              </a:rPr>
              <a:t>i</a:t>
            </a:r>
            <a:r>
              <a:rPr lang="en-US" altLang="en-US" i="0"/>
              <a:t> </a:t>
            </a:r>
            <a:r>
              <a:rPr lang="en-US" altLang="en-US" i="0">
                <a:solidFill>
                  <a:schemeClr val="accent2"/>
                </a:solidFill>
              </a:rPr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Input:   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/>
              <a:t> is a string of tokens </a:t>
            </a:r>
            <a:br>
              <a:rPr lang="en-US" altLang="en-US" i="0"/>
            </a:br>
            <a:r>
              <a:rPr lang="en-US" altLang="en-US" i="0"/>
              <a:t>              </a:t>
            </a:r>
            <a:r>
              <a:rPr lang="en-US" altLang="en-US">
                <a:solidFill>
                  <a:schemeClr val="accent2"/>
                </a:solidFill>
              </a:rPr>
              <a:t>i</a:t>
            </a:r>
            <a:r>
              <a:rPr lang="en-US" altLang="en-US" i="0"/>
              <a:t> is a start index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Output: </a:t>
            </a:r>
            <a:r>
              <a:rPr lang="en-US" altLang="en-US">
                <a:solidFill>
                  <a:schemeClr val="accent2"/>
                </a:solidFill>
              </a:rPr>
              <a:t>p</a:t>
            </a:r>
            <a:r>
              <a:rPr lang="en-US" altLang="en-US" i="0"/>
              <a:t> is a parsing of the longest valid </a:t>
            </a:r>
            <a:r>
              <a:rPr lang="en-US" altLang="en-US" i="0">
                <a:solidFill>
                  <a:schemeClr val="accent2"/>
                </a:solidFill>
              </a:rPr>
              <a:t>expression</a:t>
            </a:r>
            <a:r>
              <a:rPr lang="en-US" altLang="en-US" i="0"/>
              <a:t> </a:t>
            </a:r>
            <a:br>
              <a:rPr lang="en-US" altLang="en-US"/>
            </a:br>
            <a:r>
              <a:rPr lang="en-US" altLang="en-US"/>
              <a:t>              </a:t>
            </a:r>
            <a:r>
              <a:rPr lang="en-US" altLang="en-US">
                <a:solidFill>
                  <a:schemeClr val="accent2"/>
                </a:solidFill>
              </a:rPr>
              <a:t>j</a:t>
            </a:r>
            <a:r>
              <a:rPr lang="en-US" altLang="en-US" i="0"/>
              <a:t> is the end index </a:t>
            </a:r>
          </a:p>
        </p:txBody>
      </p:sp>
      <p:pic>
        <p:nvPicPr>
          <p:cNvPr id="345092" name="Picture 8" descr="capture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838200"/>
            <a:ext cx="6048375" cy="723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4139" name="Text Box 11"/>
          <p:cNvSpPr txBox="1">
            <a:spLocks noChangeArrowheads="1"/>
          </p:cNvSpPr>
          <p:nvPr/>
        </p:nvSpPr>
        <p:spPr bwMode="auto">
          <a:xfrm>
            <a:off x="990600" y="4856163"/>
            <a:ext cx="65039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s</a:t>
            </a:r>
            <a:r>
              <a:rPr lang="en-US" altLang="en-US" sz="2800" i="0">
                <a:solidFill>
                  <a:schemeClr val="tx2"/>
                </a:solidFill>
              </a:rPr>
              <a:t>=6*8+((2+42)*(5+12)+987*7*123+15*54)</a:t>
            </a:r>
          </a:p>
        </p:txBody>
      </p:sp>
      <p:sp>
        <p:nvSpPr>
          <p:cNvPr id="304140" name="Line 12"/>
          <p:cNvSpPr>
            <a:spLocks noChangeShapeType="1"/>
          </p:cNvSpPr>
          <p:nvPr/>
        </p:nvSpPr>
        <p:spPr bwMode="auto">
          <a:xfrm>
            <a:off x="2286000" y="4648200"/>
            <a:ext cx="0" cy="10668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41" name="Rectangle 13"/>
          <p:cNvSpPr>
            <a:spLocks noChangeArrowheads="1"/>
          </p:cNvSpPr>
          <p:nvPr/>
        </p:nvSpPr>
        <p:spPr bwMode="auto">
          <a:xfrm>
            <a:off x="2286000" y="4876800"/>
            <a:ext cx="5029200" cy="5334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04142" name="Line 14"/>
          <p:cNvSpPr>
            <a:spLocks noChangeShapeType="1"/>
          </p:cNvSpPr>
          <p:nvPr/>
        </p:nvSpPr>
        <p:spPr bwMode="auto">
          <a:xfrm>
            <a:off x="2386013" y="4648200"/>
            <a:ext cx="0" cy="10668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43" name="Rectangle 15"/>
          <p:cNvSpPr>
            <a:spLocks noChangeArrowheads="1"/>
          </p:cNvSpPr>
          <p:nvPr/>
        </p:nvSpPr>
        <p:spPr bwMode="auto">
          <a:xfrm>
            <a:off x="2378075" y="4876800"/>
            <a:ext cx="746125" cy="5334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>
              <a:solidFill>
                <a:schemeClr val="tx2"/>
              </a:solidFill>
            </a:endParaRPr>
          </a:p>
        </p:txBody>
      </p:sp>
      <p:sp>
        <p:nvSpPr>
          <p:cNvPr id="304144" name="Line 16"/>
          <p:cNvSpPr>
            <a:spLocks noChangeShapeType="1"/>
          </p:cNvSpPr>
          <p:nvPr/>
        </p:nvSpPr>
        <p:spPr bwMode="auto">
          <a:xfrm>
            <a:off x="1439863" y="4648200"/>
            <a:ext cx="14287" cy="10668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45" name="Rectangle 17"/>
          <p:cNvSpPr>
            <a:spLocks noChangeArrowheads="1"/>
          </p:cNvSpPr>
          <p:nvPr/>
        </p:nvSpPr>
        <p:spPr bwMode="auto">
          <a:xfrm>
            <a:off x="1439863" y="4876800"/>
            <a:ext cx="6027737" cy="5334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04146" name="Line 18"/>
          <p:cNvSpPr>
            <a:spLocks noChangeShapeType="1"/>
          </p:cNvSpPr>
          <p:nvPr/>
        </p:nvSpPr>
        <p:spPr bwMode="auto">
          <a:xfrm>
            <a:off x="3116263" y="4648200"/>
            <a:ext cx="3175" cy="10668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47" name="Rectangle 19"/>
          <p:cNvSpPr>
            <a:spLocks noChangeArrowheads="1"/>
          </p:cNvSpPr>
          <p:nvPr/>
        </p:nvSpPr>
        <p:spPr bwMode="auto">
          <a:xfrm>
            <a:off x="3116263" y="4876800"/>
            <a:ext cx="84137" cy="5334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4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4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4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4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4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4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4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4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4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04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04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04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4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04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4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4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04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04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4139" grpId="0"/>
      <p:bldP spid="304140" grpId="0" animBg="1"/>
      <p:bldP spid="304140" grpId="1" animBg="1"/>
      <p:bldP spid="304141" grpId="0" animBg="1"/>
      <p:bldP spid="304141" grpId="1" animBg="1"/>
      <p:bldP spid="304142" grpId="0" animBg="1"/>
      <p:bldP spid="304142" grpId="1" animBg="1"/>
      <p:bldP spid="304143" grpId="0" animBg="1"/>
      <p:bldP spid="304143" grpId="1" animBg="1"/>
      <p:bldP spid="304144" grpId="0" animBg="1"/>
      <p:bldP spid="304144" grpId="1" animBg="1"/>
      <p:bldP spid="304145" grpId="0" animBg="1"/>
      <p:bldP spid="304145" grpId="1" animBg="1"/>
      <p:bldP spid="304146" grpId="0" animBg="1"/>
      <p:bldP spid="304147" grpId="0" animBg="1"/>
    </p:bldLst>
  </p:timing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1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sp>
        <p:nvSpPr>
          <p:cNvPr id="346115" name="Text Box 3"/>
          <p:cNvSpPr txBox="1">
            <a:spLocks noChangeArrowheads="1"/>
          </p:cNvSpPr>
          <p:nvPr/>
        </p:nvSpPr>
        <p:spPr bwMode="auto">
          <a:xfrm>
            <a:off x="76200" y="1905000"/>
            <a:ext cx="89154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accent1"/>
                </a:solidFill>
              </a:rPr>
              <a:t>GetTerm(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accent1"/>
                </a:solidFill>
              </a:rPr>
              <a:t>, </a:t>
            </a:r>
            <a:r>
              <a:rPr lang="en-US" altLang="en-US">
                <a:solidFill>
                  <a:schemeClr val="accent1"/>
                </a:solidFill>
              </a:rPr>
              <a:t>i</a:t>
            </a:r>
            <a:r>
              <a:rPr lang="en-US" altLang="en-US" i="0">
                <a:solidFill>
                  <a:schemeClr val="accent1"/>
                </a:solidFill>
              </a:rPr>
              <a:t>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Input:   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/>
              <a:t> is a string of tokens </a:t>
            </a:r>
            <a:br>
              <a:rPr lang="en-US" altLang="en-US" i="0"/>
            </a:br>
            <a:r>
              <a:rPr lang="en-US" altLang="en-US" i="0"/>
              <a:t>              </a:t>
            </a:r>
            <a:r>
              <a:rPr lang="en-US" altLang="en-US">
                <a:solidFill>
                  <a:schemeClr val="accent1"/>
                </a:solidFill>
              </a:rPr>
              <a:t>i</a:t>
            </a:r>
            <a:r>
              <a:rPr lang="en-US" altLang="en-US" i="0">
                <a:solidFill>
                  <a:schemeClr val="accent1"/>
                </a:solidFill>
              </a:rPr>
              <a:t> </a:t>
            </a:r>
            <a:r>
              <a:rPr lang="en-US" altLang="en-US" i="0"/>
              <a:t>is a start index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Output: </a:t>
            </a:r>
            <a:r>
              <a:rPr lang="en-US" altLang="en-US">
                <a:solidFill>
                  <a:schemeClr val="accent1"/>
                </a:solidFill>
              </a:rPr>
              <a:t>p</a:t>
            </a:r>
            <a:r>
              <a:rPr lang="en-US" altLang="en-US" i="0"/>
              <a:t> is a parsing of the longest valid </a:t>
            </a:r>
            <a:r>
              <a:rPr lang="en-US" altLang="en-US" i="0">
                <a:solidFill>
                  <a:schemeClr val="accent1"/>
                </a:solidFill>
              </a:rPr>
              <a:t>term</a:t>
            </a:r>
            <a:r>
              <a:rPr lang="en-US" altLang="en-US" i="0"/>
              <a:t> </a:t>
            </a:r>
            <a:br>
              <a:rPr lang="en-US" altLang="en-US" i="0"/>
            </a:br>
            <a:r>
              <a:rPr lang="en-US" altLang="en-US" i="0"/>
              <a:t>              </a:t>
            </a:r>
            <a:r>
              <a:rPr lang="en-US" altLang="en-US">
                <a:solidFill>
                  <a:schemeClr val="accent1"/>
                </a:solidFill>
              </a:rPr>
              <a:t>j</a:t>
            </a:r>
            <a:r>
              <a:rPr lang="en-US" altLang="en-US" i="0"/>
              <a:t> is the end index </a:t>
            </a:r>
          </a:p>
        </p:txBody>
      </p:sp>
      <p:pic>
        <p:nvPicPr>
          <p:cNvPr id="346116" name="Picture 7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990600"/>
            <a:ext cx="5867400" cy="77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8344" name="Text Box 8"/>
          <p:cNvSpPr txBox="1">
            <a:spLocks noChangeArrowheads="1"/>
          </p:cNvSpPr>
          <p:nvPr/>
        </p:nvSpPr>
        <p:spPr bwMode="auto">
          <a:xfrm>
            <a:off x="990600" y="4856163"/>
            <a:ext cx="65039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s</a:t>
            </a:r>
            <a:r>
              <a:rPr lang="en-US" altLang="en-US" sz="2800" i="0">
                <a:solidFill>
                  <a:schemeClr val="tx2"/>
                </a:solidFill>
              </a:rPr>
              <a:t>=6*8+((2+42)*(5+12)+987*7*123+15*54)</a:t>
            </a:r>
          </a:p>
        </p:txBody>
      </p:sp>
      <p:sp>
        <p:nvSpPr>
          <p:cNvPr id="398345" name="Line 9"/>
          <p:cNvSpPr>
            <a:spLocks noChangeShapeType="1"/>
          </p:cNvSpPr>
          <p:nvPr/>
        </p:nvSpPr>
        <p:spPr bwMode="auto">
          <a:xfrm>
            <a:off x="2286000" y="4648200"/>
            <a:ext cx="0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8346" name="Rectangle 10"/>
          <p:cNvSpPr>
            <a:spLocks noChangeArrowheads="1"/>
          </p:cNvSpPr>
          <p:nvPr/>
        </p:nvSpPr>
        <p:spPr bwMode="auto">
          <a:xfrm>
            <a:off x="2286000" y="4876800"/>
            <a:ext cx="2133600" cy="5334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8347" name="Line 11"/>
          <p:cNvSpPr>
            <a:spLocks noChangeShapeType="1"/>
          </p:cNvSpPr>
          <p:nvPr/>
        </p:nvSpPr>
        <p:spPr bwMode="auto">
          <a:xfrm>
            <a:off x="2386013" y="4648200"/>
            <a:ext cx="0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8348" name="Rectangle 12"/>
          <p:cNvSpPr>
            <a:spLocks noChangeArrowheads="1"/>
          </p:cNvSpPr>
          <p:nvPr/>
        </p:nvSpPr>
        <p:spPr bwMode="auto">
          <a:xfrm>
            <a:off x="2378075" y="4876800"/>
            <a:ext cx="212725" cy="5334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8349" name="Line 13"/>
          <p:cNvSpPr>
            <a:spLocks noChangeShapeType="1"/>
          </p:cNvSpPr>
          <p:nvPr/>
        </p:nvSpPr>
        <p:spPr bwMode="auto">
          <a:xfrm>
            <a:off x="1439863" y="4648200"/>
            <a:ext cx="14287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8350" name="Rectangle 14"/>
          <p:cNvSpPr>
            <a:spLocks noChangeArrowheads="1"/>
          </p:cNvSpPr>
          <p:nvPr/>
        </p:nvSpPr>
        <p:spPr bwMode="auto">
          <a:xfrm>
            <a:off x="1439863" y="4876800"/>
            <a:ext cx="541337" cy="5334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8351" name="Line 15"/>
          <p:cNvSpPr>
            <a:spLocks noChangeShapeType="1"/>
          </p:cNvSpPr>
          <p:nvPr/>
        </p:nvSpPr>
        <p:spPr bwMode="auto">
          <a:xfrm>
            <a:off x="3116263" y="4648200"/>
            <a:ext cx="3175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8352" name="Rectangle 16"/>
          <p:cNvSpPr>
            <a:spLocks noChangeArrowheads="1"/>
          </p:cNvSpPr>
          <p:nvPr/>
        </p:nvSpPr>
        <p:spPr bwMode="auto">
          <a:xfrm>
            <a:off x="3116263" y="4876800"/>
            <a:ext cx="84137" cy="5334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83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83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83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83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983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83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983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983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98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98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98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98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98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98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983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983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83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983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983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8344" grpId="0"/>
      <p:bldP spid="398345" grpId="0" animBg="1"/>
      <p:bldP spid="398345" grpId="1" animBg="1"/>
      <p:bldP spid="398346" grpId="0" animBg="1"/>
      <p:bldP spid="398346" grpId="1" animBg="1"/>
      <p:bldP spid="398347" grpId="0" animBg="1"/>
      <p:bldP spid="398347" grpId="1" animBg="1"/>
      <p:bldP spid="398348" grpId="0" animBg="1"/>
      <p:bldP spid="398348" grpId="1" animBg="1"/>
      <p:bldP spid="398349" grpId="0" animBg="1"/>
      <p:bldP spid="398349" grpId="1" animBg="1"/>
      <p:bldP spid="398350" grpId="0" animBg="1"/>
      <p:bldP spid="398350" grpId="1" animBg="1"/>
      <p:bldP spid="398351" grpId="0" animBg="1"/>
      <p:bldP spid="398352" grpId="0" animBg="1"/>
    </p:bldLst>
  </p:timing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13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sp>
        <p:nvSpPr>
          <p:cNvPr id="347139" name="Text Box 3"/>
          <p:cNvSpPr txBox="1">
            <a:spLocks noChangeArrowheads="1"/>
          </p:cNvSpPr>
          <p:nvPr/>
        </p:nvSpPr>
        <p:spPr bwMode="auto">
          <a:xfrm>
            <a:off x="76200" y="1905000"/>
            <a:ext cx="89154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hlink"/>
                </a:solidFill>
              </a:rPr>
              <a:t>GetFact(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hlink"/>
                </a:solidFill>
              </a:rPr>
              <a:t>, </a:t>
            </a:r>
            <a:r>
              <a:rPr lang="en-US" altLang="en-US">
                <a:solidFill>
                  <a:schemeClr val="hlink"/>
                </a:solidFill>
              </a:rPr>
              <a:t>i</a:t>
            </a:r>
            <a:r>
              <a:rPr lang="en-US" altLang="en-US" i="0">
                <a:solidFill>
                  <a:schemeClr val="hlink"/>
                </a:solidFill>
              </a:rPr>
              <a:t>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Input:   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/>
              <a:t> is a string of tokens </a:t>
            </a:r>
            <a:br>
              <a:rPr lang="en-US" altLang="en-US" i="0"/>
            </a:br>
            <a:r>
              <a:rPr lang="en-US" altLang="en-US" i="0"/>
              <a:t>              </a:t>
            </a:r>
            <a:r>
              <a:rPr lang="en-US" altLang="en-US">
                <a:solidFill>
                  <a:schemeClr val="hlink"/>
                </a:solidFill>
              </a:rPr>
              <a:t>i</a:t>
            </a:r>
            <a:r>
              <a:rPr lang="en-US" altLang="en-US" i="0"/>
              <a:t> is a start index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Output: </a:t>
            </a:r>
            <a:r>
              <a:rPr lang="en-US" altLang="en-US">
                <a:solidFill>
                  <a:schemeClr val="hlink"/>
                </a:solidFill>
              </a:rPr>
              <a:t>p</a:t>
            </a:r>
            <a:r>
              <a:rPr lang="en-US" altLang="en-US" i="0"/>
              <a:t> is a parsing of the longest valid </a:t>
            </a:r>
            <a:r>
              <a:rPr lang="en-US" altLang="en-US" i="0">
                <a:solidFill>
                  <a:schemeClr val="hlink"/>
                </a:solidFill>
              </a:rPr>
              <a:t>factor</a:t>
            </a:r>
            <a:r>
              <a:rPr lang="en-US" altLang="en-US" i="0"/>
              <a:t> </a:t>
            </a:r>
            <a:br>
              <a:rPr lang="en-US" altLang="en-US" i="0"/>
            </a:br>
            <a:r>
              <a:rPr lang="en-US" altLang="en-US" i="0"/>
              <a:t>              </a:t>
            </a:r>
            <a:r>
              <a:rPr lang="en-US" altLang="en-US">
                <a:solidFill>
                  <a:schemeClr val="hlink"/>
                </a:solidFill>
              </a:rPr>
              <a:t>j</a:t>
            </a:r>
            <a:r>
              <a:rPr lang="en-US" altLang="en-US" i="0"/>
              <a:t> is the end index </a:t>
            </a:r>
          </a:p>
        </p:txBody>
      </p:sp>
      <p:pic>
        <p:nvPicPr>
          <p:cNvPr id="347140" name="Picture 7" descr="capture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6888" y="838200"/>
            <a:ext cx="5610225" cy="105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9369" name="Line 9"/>
          <p:cNvSpPr>
            <a:spLocks noChangeShapeType="1"/>
          </p:cNvSpPr>
          <p:nvPr/>
        </p:nvSpPr>
        <p:spPr bwMode="auto">
          <a:xfrm>
            <a:off x="2286000" y="4648200"/>
            <a:ext cx="0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370" name="Rectangle 10"/>
          <p:cNvSpPr>
            <a:spLocks noChangeArrowheads="1"/>
          </p:cNvSpPr>
          <p:nvPr/>
        </p:nvSpPr>
        <p:spPr bwMode="auto">
          <a:xfrm>
            <a:off x="2286000" y="4876800"/>
            <a:ext cx="990600" cy="533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9371" name="Line 11"/>
          <p:cNvSpPr>
            <a:spLocks noChangeShapeType="1"/>
          </p:cNvSpPr>
          <p:nvPr/>
        </p:nvSpPr>
        <p:spPr bwMode="auto">
          <a:xfrm>
            <a:off x="2386013" y="4648200"/>
            <a:ext cx="0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372" name="Rectangle 12"/>
          <p:cNvSpPr>
            <a:spLocks noChangeArrowheads="1"/>
          </p:cNvSpPr>
          <p:nvPr/>
        </p:nvSpPr>
        <p:spPr bwMode="auto">
          <a:xfrm>
            <a:off x="2378075" y="4876800"/>
            <a:ext cx="212725" cy="533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9373" name="Line 13"/>
          <p:cNvSpPr>
            <a:spLocks noChangeShapeType="1"/>
          </p:cNvSpPr>
          <p:nvPr/>
        </p:nvSpPr>
        <p:spPr bwMode="auto">
          <a:xfrm>
            <a:off x="1439863" y="4648200"/>
            <a:ext cx="14287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374" name="Rectangle 14"/>
          <p:cNvSpPr>
            <a:spLocks noChangeArrowheads="1"/>
          </p:cNvSpPr>
          <p:nvPr/>
        </p:nvSpPr>
        <p:spPr bwMode="auto">
          <a:xfrm>
            <a:off x="1439863" y="4876800"/>
            <a:ext cx="160337" cy="533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9375" name="Line 15"/>
          <p:cNvSpPr>
            <a:spLocks noChangeShapeType="1"/>
          </p:cNvSpPr>
          <p:nvPr/>
        </p:nvSpPr>
        <p:spPr bwMode="auto">
          <a:xfrm>
            <a:off x="3116263" y="4648200"/>
            <a:ext cx="3175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376" name="Rectangle 16"/>
          <p:cNvSpPr>
            <a:spLocks noChangeArrowheads="1"/>
          </p:cNvSpPr>
          <p:nvPr/>
        </p:nvSpPr>
        <p:spPr bwMode="auto">
          <a:xfrm>
            <a:off x="3116263" y="4876800"/>
            <a:ext cx="84137" cy="533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9377" name="Line 17"/>
          <p:cNvSpPr>
            <a:spLocks noChangeShapeType="1"/>
          </p:cNvSpPr>
          <p:nvPr/>
        </p:nvSpPr>
        <p:spPr bwMode="auto">
          <a:xfrm>
            <a:off x="2141538" y="4648200"/>
            <a:ext cx="0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378" name="Rectangle 18"/>
          <p:cNvSpPr>
            <a:spLocks noChangeArrowheads="1"/>
          </p:cNvSpPr>
          <p:nvPr/>
        </p:nvSpPr>
        <p:spPr bwMode="auto">
          <a:xfrm>
            <a:off x="2133600" y="4876800"/>
            <a:ext cx="5334000" cy="533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9379" name="Text Box 19"/>
          <p:cNvSpPr txBox="1">
            <a:spLocks noChangeArrowheads="1"/>
          </p:cNvSpPr>
          <p:nvPr/>
        </p:nvSpPr>
        <p:spPr bwMode="auto">
          <a:xfrm>
            <a:off x="990600" y="4856163"/>
            <a:ext cx="65039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s</a:t>
            </a:r>
            <a:r>
              <a:rPr lang="en-US" altLang="en-US" sz="2800" i="0">
                <a:solidFill>
                  <a:schemeClr val="tx2"/>
                </a:solidFill>
              </a:rPr>
              <a:t>=6*8+((2+42)*(5+12)+987*7*123+15*54)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9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9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9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9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99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9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99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99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99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99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99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99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99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99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99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99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99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99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99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99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9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99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99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9369" grpId="0" animBg="1"/>
      <p:bldP spid="399369" grpId="1" animBg="1"/>
      <p:bldP spid="399370" grpId="0" animBg="1"/>
      <p:bldP spid="399370" grpId="1" animBg="1"/>
      <p:bldP spid="399371" grpId="0" animBg="1"/>
      <p:bldP spid="399371" grpId="1" animBg="1"/>
      <p:bldP spid="399372" grpId="0" animBg="1"/>
      <p:bldP spid="399372" grpId="1" animBg="1"/>
      <p:bldP spid="399373" grpId="0" animBg="1"/>
      <p:bldP spid="399373" grpId="1" animBg="1"/>
      <p:bldP spid="399374" grpId="0" animBg="1"/>
      <p:bldP spid="399374" grpId="1" animBg="1"/>
      <p:bldP spid="399375" grpId="0" animBg="1"/>
      <p:bldP spid="399376" grpId="0" animBg="1"/>
      <p:bldP spid="399377" grpId="0" animBg="1"/>
      <p:bldP spid="399377" grpId="1" animBg="1"/>
      <p:bldP spid="399378" grpId="0" animBg="1"/>
      <p:bldP spid="399378" grpId="1" animBg="1"/>
      <p:bldP spid="399379" grpId="0"/>
    </p:bldLst>
  </p:timing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8162" name="Picture 4" descr="capture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"/>
            <a:ext cx="6048375" cy="723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8163" name="Picture 9" descr="capture1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88" y="1270000"/>
            <a:ext cx="8201025" cy="381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164" name="Rectangle 10"/>
          <p:cNvSpPr>
            <a:spLocks noChangeArrowheads="1"/>
          </p:cNvSpPr>
          <p:nvPr/>
        </p:nvSpPr>
        <p:spPr bwMode="auto">
          <a:xfrm>
            <a:off x="381000" y="762000"/>
            <a:ext cx="427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rgbClr val="00FFFF"/>
                </a:solidFill>
              </a:rPr>
              <a:t>GetExp(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accent2"/>
                </a:solidFill>
              </a:rPr>
              <a:t>, i</a:t>
            </a:r>
            <a:r>
              <a:rPr lang="en-US" altLang="en-US" i="0">
                <a:solidFill>
                  <a:srgbClr val="00FFFF"/>
                </a:solidFill>
              </a:rPr>
              <a:t> )</a:t>
            </a:r>
          </a:p>
        </p:txBody>
      </p:sp>
      <p:sp>
        <p:nvSpPr>
          <p:cNvPr id="395275" name="Line 11"/>
          <p:cNvSpPr>
            <a:spLocks noChangeShapeType="1"/>
          </p:cNvSpPr>
          <p:nvPr/>
        </p:nvSpPr>
        <p:spPr bwMode="auto">
          <a:xfrm>
            <a:off x="2263775" y="5003800"/>
            <a:ext cx="0" cy="10668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5276" name="Rectangle 12"/>
          <p:cNvSpPr>
            <a:spLocks noChangeArrowheads="1"/>
          </p:cNvSpPr>
          <p:nvPr/>
        </p:nvSpPr>
        <p:spPr bwMode="auto">
          <a:xfrm>
            <a:off x="2286000" y="5232400"/>
            <a:ext cx="2133600" cy="5334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78" name="Text Box 14"/>
          <p:cNvSpPr txBox="1">
            <a:spLocks noChangeArrowheads="1"/>
          </p:cNvSpPr>
          <p:nvPr/>
        </p:nvSpPr>
        <p:spPr bwMode="auto">
          <a:xfrm>
            <a:off x="990600" y="5232400"/>
            <a:ext cx="6503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s</a:t>
            </a:r>
            <a:r>
              <a:rPr lang="en-US" altLang="en-US" sz="2800" i="0">
                <a:solidFill>
                  <a:schemeClr val="tx2"/>
                </a:solidFill>
              </a:rPr>
              <a:t>=6*8+((2+42)*(5+12)+987*7*123+15*54)</a:t>
            </a:r>
          </a:p>
        </p:txBody>
      </p:sp>
      <p:sp>
        <p:nvSpPr>
          <p:cNvPr id="395279" name="Rectangle 15"/>
          <p:cNvSpPr>
            <a:spLocks noChangeArrowheads="1"/>
          </p:cNvSpPr>
          <p:nvPr/>
        </p:nvSpPr>
        <p:spPr bwMode="auto">
          <a:xfrm>
            <a:off x="3200400" y="1803400"/>
            <a:ext cx="1371600" cy="3048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85" name="Line 21"/>
          <p:cNvSpPr>
            <a:spLocks noChangeShapeType="1"/>
          </p:cNvSpPr>
          <p:nvPr/>
        </p:nvSpPr>
        <p:spPr bwMode="auto">
          <a:xfrm>
            <a:off x="2298700" y="5003800"/>
            <a:ext cx="0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5286" name="Rectangle 22"/>
          <p:cNvSpPr>
            <a:spLocks noChangeArrowheads="1"/>
          </p:cNvSpPr>
          <p:nvPr/>
        </p:nvSpPr>
        <p:spPr bwMode="auto">
          <a:xfrm>
            <a:off x="2514600" y="2946400"/>
            <a:ext cx="1752600" cy="330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87" name="Oval 23"/>
          <p:cNvSpPr>
            <a:spLocks noChangeArrowheads="1"/>
          </p:cNvSpPr>
          <p:nvPr/>
        </p:nvSpPr>
        <p:spPr bwMode="auto">
          <a:xfrm>
            <a:off x="4343400" y="5308600"/>
            <a:ext cx="3048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88" name="Rectangle 24"/>
          <p:cNvSpPr>
            <a:spLocks noChangeArrowheads="1"/>
          </p:cNvSpPr>
          <p:nvPr/>
        </p:nvSpPr>
        <p:spPr bwMode="auto">
          <a:xfrm>
            <a:off x="4622800" y="5232400"/>
            <a:ext cx="1549400" cy="5334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89" name="Line 25"/>
          <p:cNvSpPr>
            <a:spLocks noChangeShapeType="1"/>
          </p:cNvSpPr>
          <p:nvPr/>
        </p:nvSpPr>
        <p:spPr bwMode="auto">
          <a:xfrm>
            <a:off x="4635500" y="5003800"/>
            <a:ext cx="0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5290" name="Rectangle 26"/>
          <p:cNvSpPr>
            <a:spLocks noChangeArrowheads="1"/>
          </p:cNvSpPr>
          <p:nvPr/>
        </p:nvSpPr>
        <p:spPr bwMode="auto">
          <a:xfrm>
            <a:off x="4229100" y="3213100"/>
            <a:ext cx="2463800" cy="3556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91" name="Oval 27"/>
          <p:cNvSpPr>
            <a:spLocks noChangeArrowheads="1"/>
          </p:cNvSpPr>
          <p:nvPr/>
        </p:nvSpPr>
        <p:spPr bwMode="auto">
          <a:xfrm>
            <a:off x="6134100" y="5308600"/>
            <a:ext cx="3048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93" name="Rectangle 29"/>
          <p:cNvSpPr>
            <a:spLocks noChangeArrowheads="1"/>
          </p:cNvSpPr>
          <p:nvPr/>
        </p:nvSpPr>
        <p:spPr bwMode="auto">
          <a:xfrm>
            <a:off x="6451600" y="5232400"/>
            <a:ext cx="863600" cy="5334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94" name="Line 30"/>
          <p:cNvSpPr>
            <a:spLocks noChangeShapeType="1"/>
          </p:cNvSpPr>
          <p:nvPr/>
        </p:nvSpPr>
        <p:spPr bwMode="auto">
          <a:xfrm>
            <a:off x="6464300" y="5003800"/>
            <a:ext cx="0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5295" name="Oval 31"/>
          <p:cNvSpPr>
            <a:spLocks noChangeArrowheads="1"/>
          </p:cNvSpPr>
          <p:nvPr/>
        </p:nvSpPr>
        <p:spPr bwMode="auto">
          <a:xfrm>
            <a:off x="7226300" y="5308600"/>
            <a:ext cx="3048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298" name="Rectangle 34"/>
          <p:cNvSpPr>
            <a:spLocks noChangeArrowheads="1"/>
          </p:cNvSpPr>
          <p:nvPr/>
        </p:nvSpPr>
        <p:spPr bwMode="auto">
          <a:xfrm>
            <a:off x="2286000" y="5156200"/>
            <a:ext cx="5029200" cy="6858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2" name="Group 42"/>
          <p:cNvGrpSpPr>
            <a:grpSpLocks/>
          </p:cNvGrpSpPr>
          <p:nvPr/>
        </p:nvGrpSpPr>
        <p:grpSpPr bwMode="auto">
          <a:xfrm>
            <a:off x="1600200" y="139700"/>
            <a:ext cx="1219200" cy="457200"/>
            <a:chOff x="1008" y="88"/>
            <a:chExt cx="768" cy="288"/>
          </a:xfrm>
        </p:grpSpPr>
        <p:sp>
          <p:nvSpPr>
            <p:cNvPr id="348201" name="Rectangle 40"/>
            <p:cNvSpPr>
              <a:spLocks noChangeArrowheads="1"/>
            </p:cNvSpPr>
            <p:nvPr/>
          </p:nvSpPr>
          <p:spPr bwMode="auto">
            <a:xfrm>
              <a:off x="1448" y="88"/>
              <a:ext cx="328" cy="288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48202" name="Rectangle 41"/>
            <p:cNvSpPr>
              <a:spLocks noChangeArrowheads="1"/>
            </p:cNvSpPr>
            <p:nvPr/>
          </p:nvSpPr>
          <p:spPr bwMode="auto">
            <a:xfrm>
              <a:off x="1008" y="88"/>
              <a:ext cx="240" cy="144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</p:grpSp>
      <p:sp>
        <p:nvSpPr>
          <p:cNvPr id="395308" name="Rectangle 44"/>
          <p:cNvSpPr>
            <a:spLocks noChangeArrowheads="1"/>
          </p:cNvSpPr>
          <p:nvPr/>
        </p:nvSpPr>
        <p:spPr bwMode="auto">
          <a:xfrm>
            <a:off x="2832100" y="139700"/>
            <a:ext cx="215900" cy="457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5311" name="Rectangle 47"/>
          <p:cNvSpPr>
            <a:spLocks noChangeArrowheads="1"/>
          </p:cNvSpPr>
          <p:nvPr/>
        </p:nvSpPr>
        <p:spPr bwMode="auto">
          <a:xfrm>
            <a:off x="3048000" y="355600"/>
            <a:ext cx="444500" cy="2413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3" name="Group 53"/>
          <p:cNvGrpSpPr>
            <a:grpSpLocks/>
          </p:cNvGrpSpPr>
          <p:nvPr/>
        </p:nvGrpSpPr>
        <p:grpSpPr bwMode="auto">
          <a:xfrm>
            <a:off x="914400" y="4013200"/>
            <a:ext cx="4343400" cy="381000"/>
            <a:chOff x="576" y="2688"/>
            <a:chExt cx="2736" cy="240"/>
          </a:xfrm>
        </p:grpSpPr>
        <p:grpSp>
          <p:nvGrpSpPr>
            <p:cNvPr id="348193" name="Group 39"/>
            <p:cNvGrpSpPr>
              <a:grpSpLocks/>
            </p:cNvGrpSpPr>
            <p:nvPr/>
          </p:nvGrpSpPr>
          <p:grpSpPr bwMode="auto">
            <a:xfrm>
              <a:off x="576" y="2688"/>
              <a:ext cx="2736" cy="240"/>
              <a:chOff x="576" y="2688"/>
              <a:chExt cx="2736" cy="240"/>
            </a:xfrm>
          </p:grpSpPr>
          <p:sp>
            <p:nvSpPr>
              <p:cNvPr id="348197" name="Rectangle 33"/>
              <p:cNvSpPr>
                <a:spLocks noChangeArrowheads="1"/>
              </p:cNvSpPr>
              <p:nvPr/>
            </p:nvSpPr>
            <p:spPr bwMode="auto">
              <a:xfrm>
                <a:off x="576" y="2688"/>
                <a:ext cx="2736" cy="240"/>
              </a:xfrm>
              <a:prstGeom prst="rect">
                <a:avLst/>
              </a:prstGeom>
              <a:noFill/>
              <a:ln w="25400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48198" name="Rectangle 35"/>
              <p:cNvSpPr>
                <a:spLocks noChangeArrowheads="1"/>
              </p:cNvSpPr>
              <p:nvPr/>
            </p:nvSpPr>
            <p:spPr bwMode="auto">
              <a:xfrm>
                <a:off x="1083" y="2736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48199" name="Rectangle 37"/>
              <p:cNvSpPr>
                <a:spLocks noChangeArrowheads="1"/>
              </p:cNvSpPr>
              <p:nvPr/>
            </p:nvSpPr>
            <p:spPr bwMode="auto">
              <a:xfrm>
                <a:off x="1735" y="2736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48200" name="Rectangle 38"/>
              <p:cNvSpPr>
                <a:spLocks noChangeArrowheads="1"/>
              </p:cNvSpPr>
              <p:nvPr/>
            </p:nvSpPr>
            <p:spPr bwMode="auto">
              <a:xfrm>
                <a:off x="2736" y="2736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</p:grpSp>
        <p:sp>
          <p:nvSpPr>
            <p:cNvPr id="348194" name="Oval 50"/>
            <p:cNvSpPr>
              <a:spLocks noChangeArrowheads="1"/>
            </p:cNvSpPr>
            <p:nvPr/>
          </p:nvSpPr>
          <p:spPr bwMode="auto">
            <a:xfrm>
              <a:off x="1592" y="2728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48195" name="Oval 51"/>
            <p:cNvSpPr>
              <a:spLocks noChangeArrowheads="1"/>
            </p:cNvSpPr>
            <p:nvPr/>
          </p:nvSpPr>
          <p:spPr bwMode="auto">
            <a:xfrm>
              <a:off x="2264" y="2728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48196" name="Oval 52"/>
            <p:cNvSpPr>
              <a:spLocks noChangeArrowheads="1"/>
            </p:cNvSpPr>
            <p:nvPr/>
          </p:nvSpPr>
          <p:spPr bwMode="auto">
            <a:xfrm>
              <a:off x="2584" y="2728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5" name="Group 54"/>
          <p:cNvGrpSpPr>
            <a:grpSpLocks/>
          </p:cNvGrpSpPr>
          <p:nvPr/>
        </p:nvGrpSpPr>
        <p:grpSpPr bwMode="auto">
          <a:xfrm>
            <a:off x="2514600" y="5994400"/>
            <a:ext cx="1676400" cy="762000"/>
            <a:chOff x="960" y="3792"/>
            <a:chExt cx="1056" cy="480"/>
          </a:xfrm>
        </p:grpSpPr>
        <p:sp>
          <p:nvSpPr>
            <p:cNvPr id="348191" name="Text Box 55"/>
            <p:cNvSpPr txBox="1">
              <a:spLocks noChangeArrowheads="1"/>
            </p:cNvSpPr>
            <p:nvPr/>
          </p:nvSpPr>
          <p:spPr bwMode="auto">
            <a:xfrm>
              <a:off x="1119" y="3909"/>
              <a:ext cx="79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accent1"/>
                  </a:solidFill>
                </a:rPr>
                <a:t>p</a:t>
              </a:r>
              <a:r>
                <a:rPr lang="en-US" altLang="en-US" sz="2800" i="0" baseline="-25000">
                  <a:solidFill>
                    <a:schemeClr val="accent1"/>
                  </a:solidFill>
                </a:rPr>
                <a:t>&lt;term,1&gt;</a:t>
              </a:r>
            </a:p>
          </p:txBody>
        </p:sp>
        <p:sp>
          <p:nvSpPr>
            <p:cNvPr id="348192" name="AutoShape 56"/>
            <p:cNvSpPr>
              <a:spLocks noChangeArrowheads="1"/>
            </p:cNvSpPr>
            <p:nvPr/>
          </p:nvSpPr>
          <p:spPr bwMode="auto">
            <a:xfrm>
              <a:off x="960" y="3792"/>
              <a:ext cx="1056" cy="480"/>
            </a:xfrm>
            <a:prstGeom prst="flowChartExtract">
              <a:avLst/>
            </a:prstGeom>
            <a:noFill/>
            <a:ln w="25400" algn="ctr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" name="Group 57"/>
          <p:cNvGrpSpPr>
            <a:grpSpLocks/>
          </p:cNvGrpSpPr>
          <p:nvPr/>
        </p:nvGrpSpPr>
        <p:grpSpPr bwMode="auto">
          <a:xfrm>
            <a:off x="4343400" y="5994400"/>
            <a:ext cx="1676400" cy="762000"/>
            <a:chOff x="960" y="3792"/>
            <a:chExt cx="1056" cy="480"/>
          </a:xfrm>
        </p:grpSpPr>
        <p:sp>
          <p:nvSpPr>
            <p:cNvPr id="348189" name="Text Box 58"/>
            <p:cNvSpPr txBox="1">
              <a:spLocks noChangeArrowheads="1"/>
            </p:cNvSpPr>
            <p:nvPr/>
          </p:nvSpPr>
          <p:spPr bwMode="auto">
            <a:xfrm>
              <a:off x="1119" y="3909"/>
              <a:ext cx="79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accent1"/>
                  </a:solidFill>
                </a:rPr>
                <a:t>p</a:t>
              </a:r>
              <a:r>
                <a:rPr lang="en-US" altLang="en-US" sz="2800" i="0" baseline="-25000">
                  <a:solidFill>
                    <a:schemeClr val="accent1"/>
                  </a:solidFill>
                </a:rPr>
                <a:t>&lt;term,2&gt;</a:t>
              </a:r>
            </a:p>
          </p:txBody>
        </p:sp>
        <p:sp>
          <p:nvSpPr>
            <p:cNvPr id="348190" name="AutoShape 59"/>
            <p:cNvSpPr>
              <a:spLocks noChangeArrowheads="1"/>
            </p:cNvSpPr>
            <p:nvPr/>
          </p:nvSpPr>
          <p:spPr bwMode="auto">
            <a:xfrm>
              <a:off x="960" y="3792"/>
              <a:ext cx="1056" cy="480"/>
            </a:xfrm>
            <a:prstGeom prst="flowChartExtract">
              <a:avLst/>
            </a:prstGeom>
            <a:noFill/>
            <a:ln w="25400" algn="ctr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" name="Group 60"/>
          <p:cNvGrpSpPr>
            <a:grpSpLocks/>
          </p:cNvGrpSpPr>
          <p:nvPr/>
        </p:nvGrpSpPr>
        <p:grpSpPr bwMode="auto">
          <a:xfrm>
            <a:off x="6096000" y="5994400"/>
            <a:ext cx="1676400" cy="762000"/>
            <a:chOff x="960" y="3792"/>
            <a:chExt cx="1056" cy="480"/>
          </a:xfrm>
        </p:grpSpPr>
        <p:sp>
          <p:nvSpPr>
            <p:cNvPr id="348187" name="Text Box 61"/>
            <p:cNvSpPr txBox="1">
              <a:spLocks noChangeArrowheads="1"/>
            </p:cNvSpPr>
            <p:nvPr/>
          </p:nvSpPr>
          <p:spPr bwMode="auto">
            <a:xfrm>
              <a:off x="1119" y="3909"/>
              <a:ext cx="792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accent1"/>
                  </a:solidFill>
                </a:rPr>
                <a:t>p</a:t>
              </a:r>
              <a:r>
                <a:rPr lang="en-US" altLang="en-US" sz="2800" i="0" baseline="-25000">
                  <a:solidFill>
                    <a:schemeClr val="accent1"/>
                  </a:solidFill>
                </a:rPr>
                <a:t>&lt;term,3&gt;</a:t>
              </a:r>
            </a:p>
          </p:txBody>
        </p:sp>
        <p:sp>
          <p:nvSpPr>
            <p:cNvPr id="348188" name="AutoShape 62"/>
            <p:cNvSpPr>
              <a:spLocks noChangeArrowheads="1"/>
            </p:cNvSpPr>
            <p:nvPr/>
          </p:nvSpPr>
          <p:spPr bwMode="auto">
            <a:xfrm>
              <a:off x="960" y="3792"/>
              <a:ext cx="1056" cy="480"/>
            </a:xfrm>
            <a:prstGeom prst="flowChartExtract">
              <a:avLst/>
            </a:prstGeom>
            <a:noFill/>
            <a:ln w="25400" algn="ctr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52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52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5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5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952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952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952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952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95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95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95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95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952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952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952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952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95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95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95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95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952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3952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95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95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395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395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952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952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 nodeType="clickPar">
                      <p:stCondLst>
                        <p:cond delay="indefinite"/>
                      </p:stCondLst>
                      <p:childTnLst>
                        <p:par>
                          <p:cTn id="10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395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395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 nodeType="clickPar">
                      <p:stCondLst>
                        <p:cond delay="indefinite"/>
                      </p:stCondLst>
                      <p:childTnLst>
                        <p:par>
                          <p:cTn id="1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395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395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 nodeType="clickPar">
                      <p:stCondLst>
                        <p:cond delay="indefinite"/>
                      </p:stCondLst>
                      <p:childTnLst>
                        <p:par>
                          <p:cTn id="1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395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395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5275" grpId="0" animBg="1"/>
      <p:bldP spid="395276" grpId="0" animBg="1" autoUpdateAnimBg="0"/>
      <p:bldP spid="395278" grpId="0" autoUpdateAnimBg="0"/>
      <p:bldP spid="395279" grpId="0" animBg="1" autoUpdateAnimBg="0"/>
      <p:bldP spid="395279" grpId="1" animBg="1"/>
      <p:bldP spid="395285" grpId="0" animBg="1"/>
      <p:bldP spid="395286" grpId="0" animBg="1" autoUpdateAnimBg="0"/>
      <p:bldP spid="395286" grpId="1" animBg="1"/>
      <p:bldP spid="395287" grpId="0" animBg="1"/>
      <p:bldP spid="395288" grpId="0" animBg="1" autoUpdateAnimBg="0"/>
      <p:bldP spid="395289" grpId="0" animBg="1"/>
      <p:bldP spid="395290" grpId="0" animBg="1" autoUpdateAnimBg="0"/>
      <p:bldP spid="395291" grpId="0" animBg="1"/>
      <p:bldP spid="395293" grpId="0" animBg="1" autoUpdateAnimBg="0"/>
      <p:bldP spid="395294" grpId="0" animBg="1"/>
      <p:bldP spid="395295" grpId="0" animBg="1"/>
      <p:bldP spid="395295" grpId="1" animBg="1"/>
      <p:bldP spid="395298" grpId="0" animBg="1" autoUpdateAnimBg="0"/>
      <p:bldP spid="395308" grpId="0" animBg="1" autoUpdateAnimBg="0"/>
      <p:bldP spid="395311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Multiplication of 2 </a:t>
            </a:r>
            <a:r>
              <a:rPr lang="en-US" altLang="en-US" i="1"/>
              <a:t>n</a:t>
            </a:r>
            <a:r>
              <a:rPr lang="en-US" altLang="en-US"/>
              <a:t>-bit numbers</a:t>
            </a:r>
          </a:p>
        </p:txBody>
      </p:sp>
      <p:sp>
        <p:nvSpPr>
          <p:cNvPr id="3379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1143000"/>
            <a:ext cx="7772400" cy="2133600"/>
          </a:xfrm>
        </p:spPr>
        <p:txBody>
          <a:bodyPr/>
          <a:lstStyle/>
          <a:p>
            <a:pPr eaLnBrk="1" hangingPunct="1"/>
            <a:r>
              <a:rPr lang="en-US" altLang="en-US" sz="3600" i="1"/>
              <a:t>X</a:t>
            </a:r>
            <a:r>
              <a:rPr lang="en-US" altLang="en-US" sz="3600"/>
              <a:t> = </a:t>
            </a:r>
          </a:p>
          <a:p>
            <a:pPr eaLnBrk="1" hangingPunct="1"/>
            <a:r>
              <a:rPr lang="en-US" altLang="en-US" sz="3600" i="1"/>
              <a:t>Y</a:t>
            </a:r>
            <a:r>
              <a:rPr lang="en-US" altLang="en-US" sz="3600"/>
              <a:t> = </a:t>
            </a:r>
          </a:p>
          <a:p>
            <a:pPr eaLnBrk="1" hangingPunct="1"/>
            <a:r>
              <a:rPr lang="en-US" altLang="en-US" sz="3600" i="1"/>
              <a:t>XY</a:t>
            </a:r>
            <a:r>
              <a:rPr lang="en-US" altLang="en-US" sz="3600"/>
              <a:t> =   </a:t>
            </a:r>
            <a:r>
              <a:rPr lang="en-US" altLang="en-US" sz="3600" i="1"/>
              <a:t>ac</a:t>
            </a:r>
            <a:r>
              <a:rPr lang="en-US" altLang="en-US" sz="3600"/>
              <a:t> 2</a:t>
            </a:r>
            <a:r>
              <a:rPr lang="en-US" altLang="en-US" sz="3600" i="1" baseline="30000"/>
              <a:t>n</a:t>
            </a:r>
            <a:r>
              <a:rPr lang="en-US" altLang="en-US" sz="3600"/>
              <a:t> + (</a:t>
            </a:r>
            <a:r>
              <a:rPr lang="en-US" altLang="en-US" sz="3600" i="1"/>
              <a:t>ad</a:t>
            </a:r>
            <a:r>
              <a:rPr lang="en-US" altLang="en-US" sz="3600"/>
              <a:t>+</a:t>
            </a:r>
            <a:r>
              <a:rPr lang="en-US" altLang="en-US" sz="3600" i="1"/>
              <a:t>bc</a:t>
            </a:r>
            <a:r>
              <a:rPr lang="en-US" altLang="en-US" sz="3600"/>
              <a:t>) 2</a:t>
            </a:r>
            <a:r>
              <a:rPr lang="en-US" altLang="en-US" sz="3600" i="1" baseline="30000"/>
              <a:t>n</a:t>
            </a:r>
            <a:r>
              <a:rPr lang="en-US" altLang="en-US" sz="3600" baseline="30000"/>
              <a:t>/2</a:t>
            </a:r>
            <a:r>
              <a:rPr lang="en-US" altLang="en-US" sz="3600"/>
              <a:t> + </a:t>
            </a:r>
            <a:r>
              <a:rPr lang="en-US" altLang="en-US" sz="3600" i="1"/>
              <a:t>bd</a:t>
            </a:r>
            <a:r>
              <a:rPr lang="en-US" altLang="en-US" sz="3600"/>
              <a:t> </a:t>
            </a:r>
          </a:p>
        </p:txBody>
      </p:sp>
      <p:sp>
        <p:nvSpPr>
          <p:cNvPr id="33796" name="Rectangle 4"/>
          <p:cNvSpPr>
            <a:spLocks noChangeArrowheads="1"/>
          </p:cNvSpPr>
          <p:nvPr/>
        </p:nvSpPr>
        <p:spPr bwMode="auto">
          <a:xfrm>
            <a:off x="2184400" y="1219200"/>
            <a:ext cx="23622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folHlink"/>
                </a:solidFill>
              </a:rPr>
              <a:t>a</a:t>
            </a:r>
          </a:p>
        </p:txBody>
      </p:sp>
      <p:sp>
        <p:nvSpPr>
          <p:cNvPr id="33797" name="Rectangle 5"/>
          <p:cNvSpPr>
            <a:spLocks noChangeArrowheads="1"/>
          </p:cNvSpPr>
          <p:nvPr/>
        </p:nvSpPr>
        <p:spPr bwMode="auto">
          <a:xfrm>
            <a:off x="4622800" y="1219200"/>
            <a:ext cx="23622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folHlink"/>
                </a:solidFill>
              </a:rPr>
              <a:t>b</a:t>
            </a:r>
          </a:p>
        </p:txBody>
      </p:sp>
      <p:sp>
        <p:nvSpPr>
          <p:cNvPr id="33798" name="Rectangle 6"/>
          <p:cNvSpPr>
            <a:spLocks noChangeArrowheads="1"/>
          </p:cNvSpPr>
          <p:nvPr/>
        </p:nvSpPr>
        <p:spPr bwMode="auto">
          <a:xfrm>
            <a:off x="2184400" y="1828800"/>
            <a:ext cx="23622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folHlink"/>
                </a:solidFill>
              </a:rPr>
              <a:t>c</a:t>
            </a:r>
          </a:p>
        </p:txBody>
      </p:sp>
      <p:sp>
        <p:nvSpPr>
          <p:cNvPr id="33799" name="Rectangle 7"/>
          <p:cNvSpPr>
            <a:spLocks noChangeArrowheads="1"/>
          </p:cNvSpPr>
          <p:nvPr/>
        </p:nvSpPr>
        <p:spPr bwMode="auto">
          <a:xfrm>
            <a:off x="4622800" y="1828800"/>
            <a:ext cx="2362200" cy="457200"/>
          </a:xfrm>
          <a:prstGeom prst="rect">
            <a:avLst/>
          </a:prstGeom>
          <a:solidFill>
            <a:schemeClr val="bg2"/>
          </a:solidFill>
          <a:ln w="9525">
            <a:solidFill>
              <a:schemeClr val="folHlink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folHlink"/>
                </a:solidFill>
              </a:rPr>
              <a:t>d</a:t>
            </a:r>
          </a:p>
        </p:txBody>
      </p:sp>
      <p:sp>
        <p:nvSpPr>
          <p:cNvPr id="413704" name="Text Box 8"/>
          <p:cNvSpPr txBox="1">
            <a:spLocks noChangeArrowheads="1"/>
          </p:cNvSpPr>
          <p:nvPr/>
        </p:nvSpPr>
        <p:spPr bwMode="auto">
          <a:xfrm>
            <a:off x="-11723" y="4419600"/>
            <a:ext cx="95250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MULT(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,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If |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| = |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| = 1 then return( XY )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Break 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 into 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>
                <a:solidFill>
                  <a:schemeClr val="accent1"/>
                </a:solidFill>
              </a:rPr>
              <a:t> and </a:t>
            </a:r>
            <a:r>
              <a:rPr lang="en-US" altLang="en-US" sz="2400" dirty="0">
                <a:solidFill>
                  <a:schemeClr val="accent1"/>
                </a:solidFill>
              </a:rPr>
              <a:t>Y </a:t>
            </a:r>
            <a:r>
              <a:rPr lang="en-US" altLang="en-US" sz="2400" i="0" dirty="0">
                <a:solidFill>
                  <a:schemeClr val="accent1"/>
                </a:solidFill>
              </a:rPr>
              <a:t>into 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return( 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dirty="0">
                <a:solidFill>
                  <a:schemeClr val="accent1"/>
                </a:solidFill>
              </a:rPr>
              <a:t> + (MULT(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baseline="30000" dirty="0">
                <a:solidFill>
                  <a:schemeClr val="accent1"/>
                </a:solidFill>
              </a:rPr>
              <a:t>/2 </a:t>
            </a:r>
            <a:r>
              <a:rPr lang="en-US" altLang="en-US" sz="2400" i="0" dirty="0">
                <a:solidFill>
                  <a:schemeClr val="accent1"/>
                </a:solidFill>
              </a:rPr>
              <a:t>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)</a:t>
            </a:r>
            <a:endParaRPr lang="en-US" altLang="en-US" sz="2400" i="0" baseline="30000" dirty="0">
              <a:solidFill>
                <a:schemeClr val="accent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7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7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37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37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37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37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7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7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37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37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7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79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7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37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4137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795" grpId="0" uiExpand="1" build="p"/>
      <p:bldP spid="33796" grpId="0" animBg="1"/>
      <p:bldP spid="33797" grpId="0" animBg="1"/>
      <p:bldP spid="33798" grpId="0" animBg="1"/>
      <p:bldP spid="33799" grpId="0" animBg="1"/>
      <p:bldP spid="413704" grpId="0" autoUpdateAnimBg="0"/>
    </p:bldLst>
  </p:timing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9186" name="Picture 2" descr="capture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47813" y="114300"/>
            <a:ext cx="6048375" cy="723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9187" name="Picture 3" descr="capture1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88" y="1270000"/>
            <a:ext cx="8201025" cy="3819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9188" name="Rectangle 4"/>
          <p:cNvSpPr>
            <a:spLocks noChangeArrowheads="1"/>
          </p:cNvSpPr>
          <p:nvPr/>
        </p:nvSpPr>
        <p:spPr bwMode="auto">
          <a:xfrm>
            <a:off x="381000" y="762000"/>
            <a:ext cx="427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rgbClr val="00FFFF"/>
                </a:solidFill>
              </a:rPr>
              <a:t>GetExp(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accent2"/>
                </a:solidFill>
              </a:rPr>
              <a:t>, i</a:t>
            </a:r>
            <a:r>
              <a:rPr lang="en-US" altLang="en-US" i="0">
                <a:solidFill>
                  <a:srgbClr val="00FFFF"/>
                </a:solidFill>
              </a:rPr>
              <a:t> )</a:t>
            </a:r>
          </a:p>
        </p:txBody>
      </p:sp>
      <p:grpSp>
        <p:nvGrpSpPr>
          <p:cNvPr id="349189" name="Group 20"/>
          <p:cNvGrpSpPr>
            <a:grpSpLocks/>
          </p:cNvGrpSpPr>
          <p:nvPr/>
        </p:nvGrpSpPr>
        <p:grpSpPr bwMode="auto">
          <a:xfrm>
            <a:off x="1600200" y="139700"/>
            <a:ext cx="1219200" cy="457200"/>
            <a:chOff x="1008" y="88"/>
            <a:chExt cx="768" cy="288"/>
          </a:xfrm>
        </p:grpSpPr>
        <p:sp>
          <p:nvSpPr>
            <p:cNvPr id="349226" name="Rectangle 21"/>
            <p:cNvSpPr>
              <a:spLocks noChangeArrowheads="1"/>
            </p:cNvSpPr>
            <p:nvPr/>
          </p:nvSpPr>
          <p:spPr bwMode="auto">
            <a:xfrm>
              <a:off x="1448" y="88"/>
              <a:ext cx="328" cy="288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49227" name="Rectangle 22"/>
            <p:cNvSpPr>
              <a:spLocks noChangeArrowheads="1"/>
            </p:cNvSpPr>
            <p:nvPr/>
          </p:nvSpPr>
          <p:spPr bwMode="auto">
            <a:xfrm>
              <a:off x="1008" y="88"/>
              <a:ext cx="240" cy="144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</p:grpSp>
      <p:sp>
        <p:nvSpPr>
          <p:cNvPr id="349190" name="Rectangle 23"/>
          <p:cNvSpPr>
            <a:spLocks noChangeArrowheads="1"/>
          </p:cNvSpPr>
          <p:nvPr/>
        </p:nvSpPr>
        <p:spPr bwMode="auto">
          <a:xfrm>
            <a:off x="2832100" y="139700"/>
            <a:ext cx="215900" cy="457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49191" name="Rectangle 24"/>
          <p:cNvSpPr>
            <a:spLocks noChangeArrowheads="1"/>
          </p:cNvSpPr>
          <p:nvPr/>
        </p:nvSpPr>
        <p:spPr bwMode="auto">
          <a:xfrm>
            <a:off x="3048000" y="355600"/>
            <a:ext cx="444500" cy="2413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349192" name="Group 25"/>
          <p:cNvGrpSpPr>
            <a:grpSpLocks/>
          </p:cNvGrpSpPr>
          <p:nvPr/>
        </p:nvGrpSpPr>
        <p:grpSpPr bwMode="auto">
          <a:xfrm>
            <a:off x="914400" y="4013200"/>
            <a:ext cx="4343400" cy="381000"/>
            <a:chOff x="576" y="2688"/>
            <a:chExt cx="2736" cy="240"/>
          </a:xfrm>
        </p:grpSpPr>
        <p:grpSp>
          <p:nvGrpSpPr>
            <p:cNvPr id="349218" name="Group 26"/>
            <p:cNvGrpSpPr>
              <a:grpSpLocks/>
            </p:cNvGrpSpPr>
            <p:nvPr/>
          </p:nvGrpSpPr>
          <p:grpSpPr bwMode="auto">
            <a:xfrm>
              <a:off x="576" y="2688"/>
              <a:ext cx="2736" cy="240"/>
              <a:chOff x="576" y="2688"/>
              <a:chExt cx="2736" cy="240"/>
            </a:xfrm>
          </p:grpSpPr>
          <p:sp>
            <p:nvSpPr>
              <p:cNvPr id="349222" name="Rectangle 27"/>
              <p:cNvSpPr>
                <a:spLocks noChangeArrowheads="1"/>
              </p:cNvSpPr>
              <p:nvPr/>
            </p:nvSpPr>
            <p:spPr bwMode="auto">
              <a:xfrm>
                <a:off x="576" y="2688"/>
                <a:ext cx="2736" cy="240"/>
              </a:xfrm>
              <a:prstGeom prst="rect">
                <a:avLst/>
              </a:prstGeom>
              <a:noFill/>
              <a:ln w="25400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49223" name="Rectangle 28"/>
              <p:cNvSpPr>
                <a:spLocks noChangeArrowheads="1"/>
              </p:cNvSpPr>
              <p:nvPr/>
            </p:nvSpPr>
            <p:spPr bwMode="auto">
              <a:xfrm>
                <a:off x="1083" y="2736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49224" name="Rectangle 29"/>
              <p:cNvSpPr>
                <a:spLocks noChangeArrowheads="1"/>
              </p:cNvSpPr>
              <p:nvPr/>
            </p:nvSpPr>
            <p:spPr bwMode="auto">
              <a:xfrm>
                <a:off x="1735" y="2736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49225" name="Rectangle 30"/>
              <p:cNvSpPr>
                <a:spLocks noChangeArrowheads="1"/>
              </p:cNvSpPr>
              <p:nvPr/>
            </p:nvSpPr>
            <p:spPr bwMode="auto">
              <a:xfrm>
                <a:off x="2736" y="2736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</p:grpSp>
        <p:sp>
          <p:nvSpPr>
            <p:cNvPr id="349219" name="Oval 31"/>
            <p:cNvSpPr>
              <a:spLocks noChangeArrowheads="1"/>
            </p:cNvSpPr>
            <p:nvPr/>
          </p:nvSpPr>
          <p:spPr bwMode="auto">
            <a:xfrm>
              <a:off x="1592" y="2728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49220" name="Oval 32"/>
            <p:cNvSpPr>
              <a:spLocks noChangeArrowheads="1"/>
            </p:cNvSpPr>
            <p:nvPr/>
          </p:nvSpPr>
          <p:spPr bwMode="auto">
            <a:xfrm>
              <a:off x="2264" y="2728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49221" name="Oval 33"/>
            <p:cNvSpPr>
              <a:spLocks noChangeArrowheads="1"/>
            </p:cNvSpPr>
            <p:nvPr/>
          </p:nvSpPr>
          <p:spPr bwMode="auto">
            <a:xfrm>
              <a:off x="2584" y="2728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5" name="Group 68"/>
          <p:cNvGrpSpPr>
            <a:grpSpLocks/>
          </p:cNvGrpSpPr>
          <p:nvPr/>
        </p:nvGrpSpPr>
        <p:grpSpPr bwMode="auto">
          <a:xfrm>
            <a:off x="457200" y="4533900"/>
            <a:ext cx="8216900" cy="2324100"/>
            <a:chOff x="288" y="2856"/>
            <a:chExt cx="5176" cy="1464"/>
          </a:xfrm>
        </p:grpSpPr>
        <p:sp>
          <p:nvSpPr>
            <p:cNvPr id="349194" name="Rectangle 44"/>
            <p:cNvSpPr>
              <a:spLocks noChangeArrowheads="1"/>
            </p:cNvSpPr>
            <p:nvPr/>
          </p:nvSpPr>
          <p:spPr bwMode="auto">
            <a:xfrm>
              <a:off x="288" y="3168"/>
              <a:ext cx="5176" cy="115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49195" name="Text Box 45"/>
            <p:cNvSpPr txBox="1">
              <a:spLocks noChangeArrowheads="1"/>
            </p:cNvSpPr>
            <p:nvPr/>
          </p:nvSpPr>
          <p:spPr bwMode="auto">
            <a:xfrm>
              <a:off x="2915" y="2856"/>
              <a:ext cx="493" cy="343"/>
            </a:xfrm>
            <a:prstGeom prst="rect">
              <a:avLst/>
            </a:prstGeom>
            <a:noFill/>
            <a:ln w="25400" algn="ctr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accent2"/>
                  </a:solidFill>
                </a:rPr>
                <a:t>Exp</a:t>
              </a:r>
            </a:p>
          </p:txBody>
        </p:sp>
        <p:sp>
          <p:nvSpPr>
            <p:cNvPr id="349196" name="Text Box 46"/>
            <p:cNvSpPr txBox="1">
              <a:spLocks noChangeArrowheads="1"/>
            </p:cNvSpPr>
            <p:nvPr/>
          </p:nvSpPr>
          <p:spPr bwMode="auto">
            <a:xfrm>
              <a:off x="3740" y="3727"/>
              <a:ext cx="34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accent1"/>
                  </a:solidFill>
                </a:rPr>
                <a:t>…</a:t>
              </a:r>
            </a:p>
          </p:txBody>
        </p:sp>
        <p:sp>
          <p:nvSpPr>
            <p:cNvPr id="349197" name="Line 47"/>
            <p:cNvSpPr>
              <a:spLocks noChangeShapeType="1"/>
            </p:cNvSpPr>
            <p:nvPr/>
          </p:nvSpPr>
          <p:spPr bwMode="auto">
            <a:xfrm flipH="1">
              <a:off x="1440" y="3199"/>
              <a:ext cx="1488" cy="48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8" name="Line 48"/>
            <p:cNvSpPr>
              <a:spLocks noChangeShapeType="1"/>
            </p:cNvSpPr>
            <p:nvPr/>
          </p:nvSpPr>
          <p:spPr bwMode="auto">
            <a:xfrm flipH="1">
              <a:off x="2880" y="3199"/>
              <a:ext cx="192" cy="48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199" name="Line 49"/>
            <p:cNvSpPr>
              <a:spLocks noChangeShapeType="1"/>
            </p:cNvSpPr>
            <p:nvPr/>
          </p:nvSpPr>
          <p:spPr bwMode="auto">
            <a:xfrm>
              <a:off x="3408" y="3199"/>
              <a:ext cx="1440" cy="48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49200" name="Group 50"/>
            <p:cNvGrpSpPr>
              <a:grpSpLocks/>
            </p:cNvGrpSpPr>
            <p:nvPr/>
          </p:nvGrpSpPr>
          <p:grpSpPr bwMode="auto">
            <a:xfrm>
              <a:off x="912" y="3679"/>
              <a:ext cx="1056" cy="480"/>
              <a:chOff x="960" y="3792"/>
              <a:chExt cx="1056" cy="480"/>
            </a:xfrm>
          </p:grpSpPr>
          <p:sp>
            <p:nvSpPr>
              <p:cNvPr id="349216" name="Text Box 51"/>
              <p:cNvSpPr txBox="1">
                <a:spLocks noChangeArrowheads="1"/>
              </p:cNvSpPr>
              <p:nvPr/>
            </p:nvSpPr>
            <p:spPr bwMode="auto">
              <a:xfrm>
                <a:off x="1119" y="3909"/>
                <a:ext cx="79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accent1"/>
                    </a:solidFill>
                  </a:rPr>
                  <a:t>p</a:t>
                </a:r>
                <a:r>
                  <a:rPr lang="en-US" altLang="en-US" sz="2800" i="0" baseline="-25000">
                    <a:solidFill>
                      <a:schemeClr val="accent1"/>
                    </a:solidFill>
                  </a:rPr>
                  <a:t>&lt;term,1&gt;</a:t>
                </a:r>
              </a:p>
            </p:txBody>
          </p:sp>
          <p:sp>
            <p:nvSpPr>
              <p:cNvPr id="349217" name="AutoShape 52"/>
              <p:cNvSpPr>
                <a:spLocks noChangeArrowheads="1"/>
              </p:cNvSpPr>
              <p:nvPr/>
            </p:nvSpPr>
            <p:spPr bwMode="auto">
              <a:xfrm>
                <a:off x="960" y="3792"/>
                <a:ext cx="1056" cy="480"/>
              </a:xfrm>
              <a:prstGeom prst="flowChartExtract">
                <a:avLst/>
              </a:prstGeom>
              <a:noFill/>
              <a:ln w="25400" algn="ctr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349201" name="Group 53"/>
            <p:cNvGrpSpPr>
              <a:grpSpLocks/>
            </p:cNvGrpSpPr>
            <p:nvPr/>
          </p:nvGrpSpPr>
          <p:grpSpPr bwMode="auto">
            <a:xfrm>
              <a:off x="2331" y="3679"/>
              <a:ext cx="1056" cy="480"/>
              <a:chOff x="960" y="3792"/>
              <a:chExt cx="1056" cy="480"/>
            </a:xfrm>
          </p:grpSpPr>
          <p:sp>
            <p:nvSpPr>
              <p:cNvPr id="349214" name="Text Box 54"/>
              <p:cNvSpPr txBox="1">
                <a:spLocks noChangeArrowheads="1"/>
              </p:cNvSpPr>
              <p:nvPr/>
            </p:nvSpPr>
            <p:spPr bwMode="auto">
              <a:xfrm>
                <a:off x="1119" y="3909"/>
                <a:ext cx="79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accent1"/>
                    </a:solidFill>
                  </a:rPr>
                  <a:t>p</a:t>
                </a:r>
                <a:r>
                  <a:rPr lang="en-US" altLang="en-US" sz="2800" i="0" baseline="-25000">
                    <a:solidFill>
                      <a:schemeClr val="accent1"/>
                    </a:solidFill>
                  </a:rPr>
                  <a:t>&lt;term,2&gt;</a:t>
                </a:r>
              </a:p>
            </p:txBody>
          </p:sp>
          <p:sp>
            <p:nvSpPr>
              <p:cNvPr id="349215" name="AutoShape 55"/>
              <p:cNvSpPr>
                <a:spLocks noChangeArrowheads="1"/>
              </p:cNvSpPr>
              <p:nvPr/>
            </p:nvSpPr>
            <p:spPr bwMode="auto">
              <a:xfrm>
                <a:off x="960" y="3792"/>
                <a:ext cx="1056" cy="480"/>
              </a:xfrm>
              <a:prstGeom prst="flowChartExtract">
                <a:avLst/>
              </a:prstGeom>
              <a:noFill/>
              <a:ln w="25400" algn="ctr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349202" name="Group 56"/>
            <p:cNvGrpSpPr>
              <a:grpSpLocks/>
            </p:cNvGrpSpPr>
            <p:nvPr/>
          </p:nvGrpSpPr>
          <p:grpSpPr bwMode="auto">
            <a:xfrm>
              <a:off x="4320" y="3679"/>
              <a:ext cx="1056" cy="480"/>
              <a:chOff x="960" y="3792"/>
              <a:chExt cx="1056" cy="480"/>
            </a:xfrm>
          </p:grpSpPr>
          <p:sp>
            <p:nvSpPr>
              <p:cNvPr id="349212" name="Text Box 57"/>
              <p:cNvSpPr txBox="1">
                <a:spLocks noChangeArrowheads="1"/>
              </p:cNvSpPr>
              <p:nvPr/>
            </p:nvSpPr>
            <p:spPr bwMode="auto">
              <a:xfrm>
                <a:off x="1119" y="3909"/>
                <a:ext cx="792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accent1"/>
                    </a:solidFill>
                  </a:rPr>
                  <a:t>p</a:t>
                </a:r>
                <a:r>
                  <a:rPr lang="en-US" altLang="en-US" sz="2800" i="0" baseline="-25000">
                    <a:solidFill>
                      <a:schemeClr val="accent1"/>
                    </a:solidFill>
                  </a:rPr>
                  <a:t>&lt;term,k&gt;</a:t>
                </a:r>
              </a:p>
            </p:txBody>
          </p:sp>
          <p:sp>
            <p:nvSpPr>
              <p:cNvPr id="349213" name="AutoShape 58"/>
              <p:cNvSpPr>
                <a:spLocks noChangeArrowheads="1"/>
              </p:cNvSpPr>
              <p:nvPr/>
            </p:nvSpPr>
            <p:spPr bwMode="auto">
              <a:xfrm>
                <a:off x="960" y="3792"/>
                <a:ext cx="1056" cy="480"/>
              </a:xfrm>
              <a:prstGeom prst="flowChartExtract">
                <a:avLst/>
              </a:prstGeom>
              <a:noFill/>
              <a:ln w="25400" algn="ctr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349203" name="Line 59"/>
            <p:cNvSpPr>
              <a:spLocks noChangeShapeType="1"/>
            </p:cNvSpPr>
            <p:nvPr/>
          </p:nvSpPr>
          <p:spPr bwMode="auto">
            <a:xfrm>
              <a:off x="3312" y="3199"/>
              <a:ext cx="480" cy="19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4" name="Line 60"/>
            <p:cNvSpPr>
              <a:spLocks noChangeShapeType="1"/>
            </p:cNvSpPr>
            <p:nvPr/>
          </p:nvSpPr>
          <p:spPr bwMode="auto">
            <a:xfrm>
              <a:off x="3288" y="3199"/>
              <a:ext cx="480" cy="24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5" name="Line 61"/>
            <p:cNvSpPr>
              <a:spLocks noChangeShapeType="1"/>
            </p:cNvSpPr>
            <p:nvPr/>
          </p:nvSpPr>
          <p:spPr bwMode="auto">
            <a:xfrm>
              <a:off x="3264" y="3199"/>
              <a:ext cx="384" cy="24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06" name="Text Box 62"/>
            <p:cNvSpPr txBox="1">
              <a:spLocks noChangeArrowheads="1"/>
            </p:cNvSpPr>
            <p:nvPr/>
          </p:nvSpPr>
          <p:spPr bwMode="auto">
            <a:xfrm>
              <a:off x="2022" y="3816"/>
              <a:ext cx="244" cy="33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tx2"/>
                  </a:solidFill>
                </a:rPr>
                <a:t>+</a:t>
              </a:r>
            </a:p>
          </p:txBody>
        </p:sp>
        <p:sp>
          <p:nvSpPr>
            <p:cNvPr id="349207" name="Text Box 63"/>
            <p:cNvSpPr txBox="1">
              <a:spLocks noChangeArrowheads="1"/>
            </p:cNvSpPr>
            <p:nvPr/>
          </p:nvSpPr>
          <p:spPr bwMode="auto">
            <a:xfrm>
              <a:off x="3462" y="3823"/>
              <a:ext cx="244" cy="33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tx2"/>
                  </a:solidFill>
                </a:rPr>
                <a:t>+</a:t>
              </a:r>
            </a:p>
          </p:txBody>
        </p:sp>
        <p:sp>
          <p:nvSpPr>
            <p:cNvPr id="349208" name="Text Box 64"/>
            <p:cNvSpPr txBox="1">
              <a:spLocks noChangeArrowheads="1"/>
            </p:cNvSpPr>
            <p:nvPr/>
          </p:nvSpPr>
          <p:spPr bwMode="auto">
            <a:xfrm>
              <a:off x="4038" y="3830"/>
              <a:ext cx="244" cy="33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tx2"/>
                  </a:solidFill>
                </a:rPr>
                <a:t>+</a:t>
              </a:r>
            </a:p>
          </p:txBody>
        </p:sp>
        <p:sp>
          <p:nvSpPr>
            <p:cNvPr id="349209" name="Line 65"/>
            <p:cNvSpPr>
              <a:spLocks noChangeShapeType="1"/>
            </p:cNvSpPr>
            <p:nvPr/>
          </p:nvSpPr>
          <p:spPr bwMode="auto">
            <a:xfrm flipH="1">
              <a:off x="2160" y="3199"/>
              <a:ext cx="864" cy="62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0" name="Line 66"/>
            <p:cNvSpPr>
              <a:spLocks noChangeShapeType="1"/>
            </p:cNvSpPr>
            <p:nvPr/>
          </p:nvSpPr>
          <p:spPr bwMode="auto">
            <a:xfrm>
              <a:off x="3120" y="3199"/>
              <a:ext cx="480" cy="62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211" name="Line 67"/>
            <p:cNvSpPr>
              <a:spLocks noChangeShapeType="1"/>
            </p:cNvSpPr>
            <p:nvPr/>
          </p:nvSpPr>
          <p:spPr bwMode="auto">
            <a:xfrm>
              <a:off x="3168" y="3199"/>
              <a:ext cx="984" cy="624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0210" name="Picture 4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76200"/>
            <a:ext cx="5867400" cy="77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0211" name="Picture 6" descr="capture16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1371600"/>
            <a:ext cx="7639050" cy="382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0212" name="Rectangle 7"/>
          <p:cNvSpPr>
            <a:spLocks noChangeArrowheads="1"/>
          </p:cNvSpPr>
          <p:nvPr/>
        </p:nvSpPr>
        <p:spPr bwMode="auto">
          <a:xfrm>
            <a:off x="381000" y="792163"/>
            <a:ext cx="4505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accent1"/>
                </a:solidFill>
              </a:rPr>
              <a:t>GetTerm(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accent1"/>
                </a:solidFill>
              </a:rPr>
              <a:t>, </a:t>
            </a:r>
            <a:r>
              <a:rPr lang="en-US" altLang="en-US">
                <a:solidFill>
                  <a:schemeClr val="accent1"/>
                </a:solidFill>
              </a:rPr>
              <a:t>i</a:t>
            </a:r>
            <a:r>
              <a:rPr lang="en-US" altLang="en-US" i="0">
                <a:solidFill>
                  <a:schemeClr val="accent1"/>
                </a:solidFill>
              </a:rPr>
              <a:t> )</a:t>
            </a:r>
          </a:p>
        </p:txBody>
      </p:sp>
      <p:sp>
        <p:nvSpPr>
          <p:cNvPr id="396297" name="Line 9"/>
          <p:cNvSpPr>
            <a:spLocks noChangeShapeType="1"/>
          </p:cNvSpPr>
          <p:nvPr/>
        </p:nvSpPr>
        <p:spPr bwMode="auto">
          <a:xfrm>
            <a:off x="2263775" y="5156200"/>
            <a:ext cx="0" cy="1066800"/>
          </a:xfrm>
          <a:prstGeom prst="line">
            <a:avLst/>
          </a:prstGeom>
          <a:noFill/>
          <a:ln w="25400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6298" name="Rectangle 10"/>
          <p:cNvSpPr>
            <a:spLocks noChangeArrowheads="1"/>
          </p:cNvSpPr>
          <p:nvPr/>
        </p:nvSpPr>
        <p:spPr bwMode="auto">
          <a:xfrm>
            <a:off x="2286000" y="5384800"/>
            <a:ext cx="960438" cy="533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299" name="Text Box 11"/>
          <p:cNvSpPr txBox="1">
            <a:spLocks noChangeArrowheads="1"/>
          </p:cNvSpPr>
          <p:nvPr/>
        </p:nvSpPr>
        <p:spPr bwMode="auto">
          <a:xfrm>
            <a:off x="990600" y="5384800"/>
            <a:ext cx="6503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s</a:t>
            </a:r>
            <a:r>
              <a:rPr lang="en-US" altLang="en-US" sz="2800" i="0">
                <a:solidFill>
                  <a:schemeClr val="tx2"/>
                </a:solidFill>
              </a:rPr>
              <a:t>=6*8+((2+42)*(5+12)+987*7*123+15*54)</a:t>
            </a:r>
          </a:p>
        </p:txBody>
      </p:sp>
      <p:sp>
        <p:nvSpPr>
          <p:cNvPr id="396300" name="Rectangle 12"/>
          <p:cNvSpPr>
            <a:spLocks noChangeArrowheads="1"/>
          </p:cNvSpPr>
          <p:nvPr/>
        </p:nvSpPr>
        <p:spPr bwMode="auto">
          <a:xfrm>
            <a:off x="3124200" y="1892300"/>
            <a:ext cx="1371600" cy="3048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01" name="Line 13"/>
          <p:cNvSpPr>
            <a:spLocks noChangeShapeType="1"/>
          </p:cNvSpPr>
          <p:nvPr/>
        </p:nvSpPr>
        <p:spPr bwMode="auto">
          <a:xfrm>
            <a:off x="2298700" y="5156200"/>
            <a:ext cx="0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6302" name="Rectangle 14"/>
          <p:cNvSpPr>
            <a:spLocks noChangeArrowheads="1"/>
          </p:cNvSpPr>
          <p:nvPr/>
        </p:nvSpPr>
        <p:spPr bwMode="auto">
          <a:xfrm>
            <a:off x="2514600" y="3048000"/>
            <a:ext cx="1752600" cy="330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03" name="Oval 15"/>
          <p:cNvSpPr>
            <a:spLocks noChangeArrowheads="1"/>
          </p:cNvSpPr>
          <p:nvPr/>
        </p:nvSpPr>
        <p:spPr bwMode="auto">
          <a:xfrm>
            <a:off x="3175000" y="5461000"/>
            <a:ext cx="3048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04" name="Rectangle 16"/>
          <p:cNvSpPr>
            <a:spLocks noChangeArrowheads="1"/>
          </p:cNvSpPr>
          <p:nvPr/>
        </p:nvSpPr>
        <p:spPr bwMode="auto">
          <a:xfrm>
            <a:off x="3429000" y="5384800"/>
            <a:ext cx="942975" cy="533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05" name="Line 17"/>
          <p:cNvSpPr>
            <a:spLocks noChangeShapeType="1"/>
          </p:cNvSpPr>
          <p:nvPr/>
        </p:nvSpPr>
        <p:spPr bwMode="auto">
          <a:xfrm>
            <a:off x="3441700" y="5156200"/>
            <a:ext cx="0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6306" name="Rectangle 18"/>
          <p:cNvSpPr>
            <a:spLocks noChangeArrowheads="1"/>
          </p:cNvSpPr>
          <p:nvPr/>
        </p:nvSpPr>
        <p:spPr bwMode="auto">
          <a:xfrm>
            <a:off x="4229100" y="3302000"/>
            <a:ext cx="2463800" cy="3556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10" name="Oval 22"/>
          <p:cNvSpPr>
            <a:spLocks noChangeArrowheads="1"/>
          </p:cNvSpPr>
          <p:nvPr/>
        </p:nvSpPr>
        <p:spPr bwMode="auto">
          <a:xfrm>
            <a:off x="4343400" y="5461000"/>
            <a:ext cx="3048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12" name="Rectangle 24"/>
          <p:cNvSpPr>
            <a:spLocks noChangeArrowheads="1"/>
          </p:cNvSpPr>
          <p:nvPr/>
        </p:nvSpPr>
        <p:spPr bwMode="auto">
          <a:xfrm>
            <a:off x="2286000" y="5308600"/>
            <a:ext cx="2133600" cy="685800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2" name="Group 30"/>
          <p:cNvGrpSpPr>
            <a:grpSpLocks/>
          </p:cNvGrpSpPr>
          <p:nvPr/>
        </p:nvGrpSpPr>
        <p:grpSpPr bwMode="auto">
          <a:xfrm>
            <a:off x="1689100" y="76200"/>
            <a:ext cx="1130300" cy="457200"/>
            <a:chOff x="1064" y="144"/>
            <a:chExt cx="712" cy="288"/>
          </a:xfrm>
        </p:grpSpPr>
        <p:sp>
          <p:nvSpPr>
            <p:cNvPr id="350244" name="Rectangle 25"/>
            <p:cNvSpPr>
              <a:spLocks noChangeArrowheads="1"/>
            </p:cNvSpPr>
            <p:nvPr/>
          </p:nvSpPr>
          <p:spPr bwMode="auto">
            <a:xfrm>
              <a:off x="1496" y="144"/>
              <a:ext cx="280" cy="288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0245" name="Rectangle 26"/>
            <p:cNvSpPr>
              <a:spLocks noChangeArrowheads="1"/>
            </p:cNvSpPr>
            <p:nvPr/>
          </p:nvSpPr>
          <p:spPr bwMode="auto">
            <a:xfrm>
              <a:off x="1064" y="144"/>
              <a:ext cx="296" cy="144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</p:grpSp>
      <p:sp>
        <p:nvSpPr>
          <p:cNvPr id="396315" name="Rectangle 27"/>
          <p:cNvSpPr>
            <a:spLocks noChangeArrowheads="1"/>
          </p:cNvSpPr>
          <p:nvPr/>
        </p:nvSpPr>
        <p:spPr bwMode="auto">
          <a:xfrm>
            <a:off x="2841625" y="76200"/>
            <a:ext cx="152400" cy="457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16" name="Rectangle 28"/>
          <p:cNvSpPr>
            <a:spLocks noChangeArrowheads="1"/>
          </p:cNvSpPr>
          <p:nvPr/>
        </p:nvSpPr>
        <p:spPr bwMode="auto">
          <a:xfrm>
            <a:off x="3025775" y="292100"/>
            <a:ext cx="381000" cy="2413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6325" name="Rectangle 37"/>
          <p:cNvSpPr>
            <a:spLocks noChangeArrowheads="1"/>
          </p:cNvSpPr>
          <p:nvPr/>
        </p:nvSpPr>
        <p:spPr bwMode="auto">
          <a:xfrm>
            <a:off x="3441700" y="76200"/>
            <a:ext cx="152400" cy="457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3" name="Group 41"/>
          <p:cNvGrpSpPr>
            <a:grpSpLocks/>
          </p:cNvGrpSpPr>
          <p:nvPr/>
        </p:nvGrpSpPr>
        <p:grpSpPr bwMode="auto">
          <a:xfrm>
            <a:off x="914400" y="4114800"/>
            <a:ext cx="4343400" cy="381000"/>
            <a:chOff x="576" y="2736"/>
            <a:chExt cx="2736" cy="240"/>
          </a:xfrm>
        </p:grpSpPr>
        <p:grpSp>
          <p:nvGrpSpPr>
            <p:cNvPr id="350236" name="Group 36"/>
            <p:cNvGrpSpPr>
              <a:grpSpLocks/>
            </p:cNvGrpSpPr>
            <p:nvPr/>
          </p:nvGrpSpPr>
          <p:grpSpPr bwMode="auto">
            <a:xfrm>
              <a:off x="576" y="2736"/>
              <a:ext cx="2736" cy="240"/>
              <a:chOff x="576" y="2736"/>
              <a:chExt cx="2736" cy="240"/>
            </a:xfrm>
          </p:grpSpPr>
          <p:sp>
            <p:nvSpPr>
              <p:cNvPr id="350240" name="Rectangle 23"/>
              <p:cNvSpPr>
                <a:spLocks noChangeArrowheads="1"/>
              </p:cNvSpPr>
              <p:nvPr/>
            </p:nvSpPr>
            <p:spPr bwMode="auto">
              <a:xfrm>
                <a:off x="576" y="2736"/>
                <a:ext cx="2736" cy="240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50241" name="Rectangle 33"/>
              <p:cNvSpPr>
                <a:spLocks noChangeArrowheads="1"/>
              </p:cNvSpPr>
              <p:nvPr/>
            </p:nvSpPr>
            <p:spPr bwMode="auto">
              <a:xfrm>
                <a:off x="1186" y="2791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50242" name="Rectangle 34"/>
              <p:cNvSpPr>
                <a:spLocks noChangeArrowheads="1"/>
              </p:cNvSpPr>
              <p:nvPr/>
            </p:nvSpPr>
            <p:spPr bwMode="auto">
              <a:xfrm>
                <a:off x="1769" y="2791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50243" name="Rectangle 35"/>
              <p:cNvSpPr>
                <a:spLocks noChangeArrowheads="1"/>
              </p:cNvSpPr>
              <p:nvPr/>
            </p:nvSpPr>
            <p:spPr bwMode="auto">
              <a:xfrm>
                <a:off x="2661" y="2791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</p:grpSp>
        <p:sp>
          <p:nvSpPr>
            <p:cNvPr id="350237" name="Oval 38"/>
            <p:cNvSpPr>
              <a:spLocks noChangeArrowheads="1"/>
            </p:cNvSpPr>
            <p:nvPr/>
          </p:nvSpPr>
          <p:spPr bwMode="auto">
            <a:xfrm>
              <a:off x="2520" y="2784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0238" name="Oval 39"/>
            <p:cNvSpPr>
              <a:spLocks noChangeArrowheads="1"/>
            </p:cNvSpPr>
            <p:nvPr/>
          </p:nvSpPr>
          <p:spPr bwMode="auto">
            <a:xfrm>
              <a:off x="1672" y="2784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0239" name="Oval 40"/>
            <p:cNvSpPr>
              <a:spLocks noChangeArrowheads="1"/>
            </p:cNvSpPr>
            <p:nvPr/>
          </p:nvSpPr>
          <p:spPr bwMode="auto">
            <a:xfrm>
              <a:off x="2256" y="2784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5" name="Group 42"/>
          <p:cNvGrpSpPr>
            <a:grpSpLocks/>
          </p:cNvGrpSpPr>
          <p:nvPr/>
        </p:nvGrpSpPr>
        <p:grpSpPr bwMode="auto">
          <a:xfrm>
            <a:off x="1752600" y="6070600"/>
            <a:ext cx="1676400" cy="762000"/>
            <a:chOff x="912" y="3792"/>
            <a:chExt cx="1056" cy="480"/>
          </a:xfrm>
        </p:grpSpPr>
        <p:sp>
          <p:nvSpPr>
            <p:cNvPr id="350234" name="Text Box 43"/>
            <p:cNvSpPr txBox="1">
              <a:spLocks noChangeArrowheads="1"/>
            </p:cNvSpPr>
            <p:nvPr/>
          </p:nvSpPr>
          <p:spPr bwMode="auto">
            <a:xfrm>
              <a:off x="1097" y="3909"/>
              <a:ext cx="7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p</a:t>
              </a:r>
              <a:r>
                <a:rPr lang="en-US" altLang="en-US" sz="2800" i="0" baseline="-25000">
                  <a:solidFill>
                    <a:schemeClr val="hlink"/>
                  </a:solidFill>
                </a:rPr>
                <a:t>&lt;fact,1</a:t>
              </a:r>
              <a:r>
                <a:rPr lang="en-US" altLang="en-US" sz="2800" i="0" baseline="-25000">
                  <a:solidFill>
                    <a:schemeClr val="accent1"/>
                  </a:solidFill>
                </a:rPr>
                <a:t>&gt;</a:t>
              </a:r>
            </a:p>
          </p:txBody>
        </p:sp>
        <p:sp>
          <p:nvSpPr>
            <p:cNvPr id="350235" name="AutoShape 44"/>
            <p:cNvSpPr>
              <a:spLocks noChangeArrowheads="1"/>
            </p:cNvSpPr>
            <p:nvPr/>
          </p:nvSpPr>
          <p:spPr bwMode="auto">
            <a:xfrm>
              <a:off x="912" y="3792"/>
              <a:ext cx="1056" cy="480"/>
            </a:xfrm>
            <a:prstGeom prst="flowChartExtract">
              <a:avLst/>
            </a:prstGeom>
            <a:noFill/>
            <a:ln w="25400" algn="ctr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" name="Group 45"/>
          <p:cNvGrpSpPr>
            <a:grpSpLocks/>
          </p:cNvGrpSpPr>
          <p:nvPr/>
        </p:nvGrpSpPr>
        <p:grpSpPr bwMode="auto">
          <a:xfrm>
            <a:off x="3352800" y="6070600"/>
            <a:ext cx="1676400" cy="762000"/>
            <a:chOff x="2331" y="3792"/>
            <a:chExt cx="1056" cy="480"/>
          </a:xfrm>
        </p:grpSpPr>
        <p:sp>
          <p:nvSpPr>
            <p:cNvPr id="350232" name="Text Box 46"/>
            <p:cNvSpPr txBox="1">
              <a:spLocks noChangeArrowheads="1"/>
            </p:cNvSpPr>
            <p:nvPr/>
          </p:nvSpPr>
          <p:spPr bwMode="auto">
            <a:xfrm>
              <a:off x="2516" y="3909"/>
              <a:ext cx="74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p</a:t>
              </a:r>
              <a:r>
                <a:rPr lang="en-US" altLang="en-US" sz="2800" i="0" baseline="-25000">
                  <a:solidFill>
                    <a:schemeClr val="hlink"/>
                  </a:solidFill>
                </a:rPr>
                <a:t>&lt;fact,2&gt;</a:t>
              </a:r>
            </a:p>
          </p:txBody>
        </p:sp>
        <p:sp>
          <p:nvSpPr>
            <p:cNvPr id="350233" name="AutoShape 47"/>
            <p:cNvSpPr>
              <a:spLocks noChangeArrowheads="1"/>
            </p:cNvSpPr>
            <p:nvPr/>
          </p:nvSpPr>
          <p:spPr bwMode="auto">
            <a:xfrm>
              <a:off x="2331" y="3792"/>
              <a:ext cx="1056" cy="480"/>
            </a:xfrm>
            <a:prstGeom prst="flowChartExtract">
              <a:avLst/>
            </a:prstGeom>
            <a:noFill/>
            <a:ln w="25400" algn="ctr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6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6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6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6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96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96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96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96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2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962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962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96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96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96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96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96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96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96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96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96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96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396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396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 nodeType="clickPar">
                      <p:stCondLst>
                        <p:cond delay="indefinite"/>
                      </p:stCondLst>
                      <p:childTnLst>
                        <p:par>
                          <p:cTn id="9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2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96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96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 nodeType="clickPar">
                      <p:stCondLst>
                        <p:cond delay="indefinite"/>
                      </p:stCondLst>
                      <p:childTnLst>
                        <p:par>
                          <p:cTn id="10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96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96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 nodeType="clickPar">
                      <p:stCondLst>
                        <p:cond delay="indefinite"/>
                      </p:stCondLst>
                      <p:childTnLst>
                        <p:par>
                          <p:cTn id="1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3963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3963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6297" grpId="0" animBg="1"/>
      <p:bldP spid="396298" grpId="0" animBg="1"/>
      <p:bldP spid="396299" grpId="0"/>
      <p:bldP spid="396300" grpId="0" animBg="1"/>
      <p:bldP spid="396300" grpId="1" animBg="1"/>
      <p:bldP spid="396301" grpId="0" animBg="1"/>
      <p:bldP spid="396302" grpId="0" animBg="1"/>
      <p:bldP spid="396302" grpId="1" animBg="1"/>
      <p:bldP spid="396302" grpId="2" animBg="1"/>
      <p:bldP spid="396303" grpId="0" animBg="1"/>
      <p:bldP spid="396304" grpId="0" animBg="1"/>
      <p:bldP spid="396305" grpId="0" animBg="1"/>
      <p:bldP spid="396306" grpId="0" animBg="1"/>
      <p:bldP spid="396306" grpId="1" animBg="1"/>
      <p:bldP spid="396310" grpId="0" animBg="1"/>
      <p:bldP spid="396310" grpId="1" animBg="1"/>
      <p:bldP spid="396315" grpId="0" animBg="1" autoUpdateAnimBg="0"/>
      <p:bldP spid="396316" grpId="0" animBg="1"/>
      <p:bldP spid="396325" grpId="0" animBg="1" autoUpdateAnimBg="0"/>
    </p:bldLst>
  </p:timing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1234" name="Picture 2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76200"/>
            <a:ext cx="5867400" cy="77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1235" name="Picture 3" descr="capture1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4350" y="1371600"/>
            <a:ext cx="7639050" cy="3829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1236" name="Rectangle 4"/>
          <p:cNvSpPr>
            <a:spLocks noChangeArrowheads="1"/>
          </p:cNvSpPr>
          <p:nvPr/>
        </p:nvSpPr>
        <p:spPr bwMode="auto">
          <a:xfrm>
            <a:off x="381000" y="792163"/>
            <a:ext cx="4505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accent1"/>
                </a:solidFill>
              </a:rPr>
              <a:t>GetTerm(</a:t>
            </a:r>
            <a:r>
              <a:rPr lang="en-US" altLang="en-US">
                <a:solidFill>
                  <a:schemeClr val="accent1"/>
                </a:solidFill>
              </a:rPr>
              <a:t>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accent1"/>
                </a:solidFill>
              </a:rPr>
              <a:t>, </a:t>
            </a:r>
            <a:r>
              <a:rPr lang="en-US" altLang="en-US">
                <a:solidFill>
                  <a:schemeClr val="accent1"/>
                </a:solidFill>
              </a:rPr>
              <a:t>i 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</a:p>
        </p:txBody>
      </p:sp>
      <p:grpSp>
        <p:nvGrpSpPr>
          <p:cNvPr id="351237" name="Group 17"/>
          <p:cNvGrpSpPr>
            <a:grpSpLocks/>
          </p:cNvGrpSpPr>
          <p:nvPr/>
        </p:nvGrpSpPr>
        <p:grpSpPr bwMode="auto">
          <a:xfrm>
            <a:off x="1689100" y="76200"/>
            <a:ext cx="1130300" cy="457200"/>
            <a:chOff x="1064" y="144"/>
            <a:chExt cx="712" cy="288"/>
          </a:xfrm>
        </p:grpSpPr>
        <p:sp>
          <p:nvSpPr>
            <p:cNvPr id="351274" name="Rectangle 18"/>
            <p:cNvSpPr>
              <a:spLocks noChangeArrowheads="1"/>
            </p:cNvSpPr>
            <p:nvPr/>
          </p:nvSpPr>
          <p:spPr bwMode="auto">
            <a:xfrm>
              <a:off x="1496" y="144"/>
              <a:ext cx="280" cy="288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1275" name="Rectangle 19"/>
            <p:cNvSpPr>
              <a:spLocks noChangeArrowheads="1"/>
            </p:cNvSpPr>
            <p:nvPr/>
          </p:nvSpPr>
          <p:spPr bwMode="auto">
            <a:xfrm>
              <a:off x="1064" y="144"/>
              <a:ext cx="296" cy="144"/>
            </a:xfrm>
            <a:prstGeom prst="rect">
              <a:avLst/>
            </a:prstGeom>
            <a:noFill/>
            <a:ln w="25400">
              <a:solidFill>
                <a:schemeClr val="accent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</p:grpSp>
      <p:sp>
        <p:nvSpPr>
          <p:cNvPr id="351238" name="Rectangle 20"/>
          <p:cNvSpPr>
            <a:spLocks noChangeArrowheads="1"/>
          </p:cNvSpPr>
          <p:nvPr/>
        </p:nvSpPr>
        <p:spPr bwMode="auto">
          <a:xfrm>
            <a:off x="2841625" y="76200"/>
            <a:ext cx="152400" cy="457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51239" name="Rectangle 21"/>
          <p:cNvSpPr>
            <a:spLocks noChangeArrowheads="1"/>
          </p:cNvSpPr>
          <p:nvPr/>
        </p:nvSpPr>
        <p:spPr bwMode="auto">
          <a:xfrm>
            <a:off x="3025775" y="292100"/>
            <a:ext cx="381000" cy="2413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51240" name="Rectangle 22"/>
          <p:cNvSpPr>
            <a:spLocks noChangeArrowheads="1"/>
          </p:cNvSpPr>
          <p:nvPr/>
        </p:nvSpPr>
        <p:spPr bwMode="auto">
          <a:xfrm>
            <a:off x="3441700" y="76200"/>
            <a:ext cx="152400" cy="4572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351241" name="Group 23"/>
          <p:cNvGrpSpPr>
            <a:grpSpLocks/>
          </p:cNvGrpSpPr>
          <p:nvPr/>
        </p:nvGrpSpPr>
        <p:grpSpPr bwMode="auto">
          <a:xfrm>
            <a:off x="914400" y="4114800"/>
            <a:ext cx="4343400" cy="381000"/>
            <a:chOff x="576" y="2736"/>
            <a:chExt cx="2736" cy="240"/>
          </a:xfrm>
        </p:grpSpPr>
        <p:grpSp>
          <p:nvGrpSpPr>
            <p:cNvPr id="351266" name="Group 24"/>
            <p:cNvGrpSpPr>
              <a:grpSpLocks/>
            </p:cNvGrpSpPr>
            <p:nvPr/>
          </p:nvGrpSpPr>
          <p:grpSpPr bwMode="auto">
            <a:xfrm>
              <a:off x="576" y="2736"/>
              <a:ext cx="2736" cy="240"/>
              <a:chOff x="576" y="2736"/>
              <a:chExt cx="2736" cy="240"/>
            </a:xfrm>
          </p:grpSpPr>
          <p:sp>
            <p:nvSpPr>
              <p:cNvPr id="351270" name="Rectangle 25"/>
              <p:cNvSpPr>
                <a:spLocks noChangeArrowheads="1"/>
              </p:cNvSpPr>
              <p:nvPr/>
            </p:nvSpPr>
            <p:spPr bwMode="auto">
              <a:xfrm>
                <a:off x="576" y="2736"/>
                <a:ext cx="2736" cy="240"/>
              </a:xfrm>
              <a:prstGeom prst="rect">
                <a:avLst/>
              </a:prstGeom>
              <a:noFill/>
              <a:ln w="25400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51271" name="Rectangle 26"/>
              <p:cNvSpPr>
                <a:spLocks noChangeArrowheads="1"/>
              </p:cNvSpPr>
              <p:nvPr/>
            </p:nvSpPr>
            <p:spPr bwMode="auto">
              <a:xfrm>
                <a:off x="1186" y="2791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51272" name="Rectangle 27"/>
              <p:cNvSpPr>
                <a:spLocks noChangeArrowheads="1"/>
              </p:cNvSpPr>
              <p:nvPr/>
            </p:nvSpPr>
            <p:spPr bwMode="auto">
              <a:xfrm>
                <a:off x="1769" y="2791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  <p:sp>
            <p:nvSpPr>
              <p:cNvPr id="351273" name="Rectangle 28"/>
              <p:cNvSpPr>
                <a:spLocks noChangeArrowheads="1"/>
              </p:cNvSpPr>
              <p:nvPr/>
            </p:nvSpPr>
            <p:spPr bwMode="auto">
              <a:xfrm>
                <a:off x="2661" y="2791"/>
                <a:ext cx="501" cy="144"/>
              </a:xfrm>
              <a:prstGeom prst="rect">
                <a:avLst/>
              </a:prstGeom>
              <a:noFill/>
              <a:ln w="254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 i="0"/>
              </a:p>
            </p:txBody>
          </p:sp>
        </p:grpSp>
        <p:sp>
          <p:nvSpPr>
            <p:cNvPr id="351267" name="Oval 29"/>
            <p:cNvSpPr>
              <a:spLocks noChangeArrowheads="1"/>
            </p:cNvSpPr>
            <p:nvPr/>
          </p:nvSpPr>
          <p:spPr bwMode="auto">
            <a:xfrm>
              <a:off x="2520" y="2784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1268" name="Oval 30"/>
            <p:cNvSpPr>
              <a:spLocks noChangeArrowheads="1"/>
            </p:cNvSpPr>
            <p:nvPr/>
          </p:nvSpPr>
          <p:spPr bwMode="auto">
            <a:xfrm>
              <a:off x="1672" y="2784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1269" name="Oval 31"/>
            <p:cNvSpPr>
              <a:spLocks noChangeArrowheads="1"/>
            </p:cNvSpPr>
            <p:nvPr/>
          </p:nvSpPr>
          <p:spPr bwMode="auto">
            <a:xfrm>
              <a:off x="2256" y="2784"/>
              <a:ext cx="144" cy="144"/>
            </a:xfrm>
            <a:prstGeom prst="ellipse">
              <a:avLst/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5" name="Group 38"/>
          <p:cNvGrpSpPr>
            <a:grpSpLocks/>
          </p:cNvGrpSpPr>
          <p:nvPr/>
        </p:nvGrpSpPr>
        <p:grpSpPr bwMode="auto">
          <a:xfrm>
            <a:off x="1295400" y="4419600"/>
            <a:ext cx="7429500" cy="2438400"/>
            <a:chOff x="816" y="2880"/>
            <a:chExt cx="4680" cy="1536"/>
          </a:xfrm>
        </p:grpSpPr>
        <p:sp>
          <p:nvSpPr>
            <p:cNvPr id="351243" name="Rectangle 39"/>
            <p:cNvSpPr>
              <a:spLocks noChangeArrowheads="1"/>
            </p:cNvSpPr>
            <p:nvPr/>
          </p:nvSpPr>
          <p:spPr bwMode="auto">
            <a:xfrm>
              <a:off x="4392" y="2880"/>
              <a:ext cx="1104" cy="1536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51244" name="Group 40"/>
            <p:cNvGrpSpPr>
              <a:grpSpLocks/>
            </p:cNvGrpSpPr>
            <p:nvPr/>
          </p:nvGrpSpPr>
          <p:grpSpPr bwMode="auto">
            <a:xfrm>
              <a:off x="816" y="2969"/>
              <a:ext cx="4656" cy="1447"/>
              <a:chOff x="816" y="2969"/>
              <a:chExt cx="4656" cy="1447"/>
            </a:xfrm>
          </p:grpSpPr>
          <p:sp>
            <p:nvSpPr>
              <p:cNvPr id="351245" name="Rectangle 41"/>
              <p:cNvSpPr>
                <a:spLocks noChangeArrowheads="1"/>
              </p:cNvSpPr>
              <p:nvPr/>
            </p:nvSpPr>
            <p:spPr bwMode="auto">
              <a:xfrm>
                <a:off x="816" y="3360"/>
                <a:ext cx="4656" cy="1056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1246" name="Text Box 42"/>
              <p:cNvSpPr txBox="1">
                <a:spLocks noChangeArrowheads="1"/>
              </p:cNvSpPr>
              <p:nvPr/>
            </p:nvSpPr>
            <p:spPr bwMode="auto">
              <a:xfrm>
                <a:off x="2854" y="2969"/>
                <a:ext cx="617" cy="343"/>
              </a:xfrm>
              <a:prstGeom prst="rect">
                <a:avLst/>
              </a:prstGeom>
              <a:noFill/>
              <a:ln w="25400" algn="ctr">
                <a:solidFill>
                  <a:schemeClr val="accent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accent1"/>
                    </a:solidFill>
                  </a:rPr>
                  <a:t>Term</a:t>
                </a:r>
              </a:p>
            </p:txBody>
          </p:sp>
          <p:sp>
            <p:nvSpPr>
              <p:cNvPr id="351247" name="Text Box 43"/>
              <p:cNvSpPr txBox="1">
                <a:spLocks noChangeArrowheads="1"/>
              </p:cNvSpPr>
              <p:nvPr/>
            </p:nvSpPr>
            <p:spPr bwMode="auto">
              <a:xfrm>
                <a:off x="3740" y="3840"/>
                <a:ext cx="340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accent1"/>
                    </a:solidFill>
                  </a:rPr>
                  <a:t>…</a:t>
                </a:r>
              </a:p>
            </p:txBody>
          </p:sp>
          <p:sp>
            <p:nvSpPr>
              <p:cNvPr id="351248" name="Line 44"/>
              <p:cNvSpPr>
                <a:spLocks noChangeShapeType="1"/>
              </p:cNvSpPr>
              <p:nvPr/>
            </p:nvSpPr>
            <p:spPr bwMode="auto">
              <a:xfrm flipH="1">
                <a:off x="1440" y="3312"/>
                <a:ext cx="1488" cy="480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9" name="Line 45"/>
              <p:cNvSpPr>
                <a:spLocks noChangeShapeType="1"/>
              </p:cNvSpPr>
              <p:nvPr/>
            </p:nvSpPr>
            <p:spPr bwMode="auto">
              <a:xfrm flipH="1">
                <a:off x="2880" y="3312"/>
                <a:ext cx="192" cy="480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0" name="Line 46"/>
              <p:cNvSpPr>
                <a:spLocks noChangeShapeType="1"/>
              </p:cNvSpPr>
              <p:nvPr/>
            </p:nvSpPr>
            <p:spPr bwMode="auto">
              <a:xfrm>
                <a:off x="3408" y="3312"/>
                <a:ext cx="1440" cy="480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1" name="Text Box 47"/>
              <p:cNvSpPr txBox="1">
                <a:spLocks noChangeArrowheads="1"/>
              </p:cNvSpPr>
              <p:nvPr/>
            </p:nvSpPr>
            <p:spPr bwMode="auto">
              <a:xfrm>
                <a:off x="1097" y="3909"/>
                <a:ext cx="74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hlink"/>
                    </a:solidFill>
                  </a:rPr>
                  <a:t>p</a:t>
                </a:r>
                <a:r>
                  <a:rPr lang="en-US" altLang="en-US" sz="2800" i="0" baseline="-25000">
                    <a:solidFill>
                      <a:schemeClr val="hlink"/>
                    </a:solidFill>
                  </a:rPr>
                  <a:t>&lt;fact,1</a:t>
                </a:r>
                <a:r>
                  <a:rPr lang="en-US" altLang="en-US" sz="2800" i="0" baseline="-25000">
                    <a:solidFill>
                      <a:schemeClr val="accent1"/>
                    </a:solidFill>
                  </a:rPr>
                  <a:t>&gt;</a:t>
                </a:r>
              </a:p>
            </p:txBody>
          </p:sp>
          <p:sp>
            <p:nvSpPr>
              <p:cNvPr id="351252" name="AutoShape 48"/>
              <p:cNvSpPr>
                <a:spLocks noChangeArrowheads="1"/>
              </p:cNvSpPr>
              <p:nvPr/>
            </p:nvSpPr>
            <p:spPr bwMode="auto">
              <a:xfrm>
                <a:off x="912" y="3792"/>
                <a:ext cx="1056" cy="480"/>
              </a:xfrm>
              <a:prstGeom prst="flowChartExtract">
                <a:avLst/>
              </a:prstGeom>
              <a:noFill/>
              <a:ln w="25400" algn="ctr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1253" name="Text Box 49"/>
              <p:cNvSpPr txBox="1">
                <a:spLocks noChangeArrowheads="1"/>
              </p:cNvSpPr>
              <p:nvPr/>
            </p:nvSpPr>
            <p:spPr bwMode="auto">
              <a:xfrm>
                <a:off x="2516" y="3909"/>
                <a:ext cx="74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hlink"/>
                    </a:solidFill>
                  </a:rPr>
                  <a:t>p</a:t>
                </a:r>
                <a:r>
                  <a:rPr lang="en-US" altLang="en-US" sz="2800" i="0" baseline="-25000">
                    <a:solidFill>
                      <a:schemeClr val="hlink"/>
                    </a:solidFill>
                  </a:rPr>
                  <a:t>&lt;fact,2&gt;</a:t>
                </a:r>
              </a:p>
            </p:txBody>
          </p:sp>
          <p:sp>
            <p:nvSpPr>
              <p:cNvPr id="351254" name="AutoShape 50"/>
              <p:cNvSpPr>
                <a:spLocks noChangeArrowheads="1"/>
              </p:cNvSpPr>
              <p:nvPr/>
            </p:nvSpPr>
            <p:spPr bwMode="auto">
              <a:xfrm>
                <a:off x="2331" y="3792"/>
                <a:ext cx="1056" cy="480"/>
              </a:xfrm>
              <a:prstGeom prst="flowChartExtract">
                <a:avLst/>
              </a:prstGeom>
              <a:noFill/>
              <a:ln w="25400" algn="ctr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1255" name="Text Box 51"/>
              <p:cNvSpPr txBox="1">
                <a:spLocks noChangeArrowheads="1"/>
              </p:cNvSpPr>
              <p:nvPr/>
            </p:nvSpPr>
            <p:spPr bwMode="auto">
              <a:xfrm>
                <a:off x="4505" y="3909"/>
                <a:ext cx="741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hlink"/>
                    </a:solidFill>
                  </a:rPr>
                  <a:t>p</a:t>
                </a:r>
                <a:r>
                  <a:rPr lang="en-US" altLang="en-US" sz="2800" i="0" baseline="-25000">
                    <a:solidFill>
                      <a:schemeClr val="hlink"/>
                    </a:solidFill>
                  </a:rPr>
                  <a:t>&lt;fact,k</a:t>
                </a:r>
                <a:r>
                  <a:rPr lang="en-US" altLang="en-US" sz="2800" i="0" baseline="-25000">
                    <a:solidFill>
                      <a:schemeClr val="accent1"/>
                    </a:solidFill>
                  </a:rPr>
                  <a:t>&gt;</a:t>
                </a:r>
              </a:p>
            </p:txBody>
          </p:sp>
          <p:sp>
            <p:nvSpPr>
              <p:cNvPr id="351256" name="AutoShape 52"/>
              <p:cNvSpPr>
                <a:spLocks noChangeArrowheads="1"/>
              </p:cNvSpPr>
              <p:nvPr/>
            </p:nvSpPr>
            <p:spPr bwMode="auto">
              <a:xfrm>
                <a:off x="4320" y="3792"/>
                <a:ext cx="1056" cy="480"/>
              </a:xfrm>
              <a:prstGeom prst="flowChartExtract">
                <a:avLst/>
              </a:prstGeom>
              <a:noFill/>
              <a:ln w="25400" algn="ctr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1257" name="Line 53"/>
              <p:cNvSpPr>
                <a:spLocks noChangeShapeType="1"/>
              </p:cNvSpPr>
              <p:nvPr/>
            </p:nvSpPr>
            <p:spPr bwMode="auto">
              <a:xfrm>
                <a:off x="3312" y="3312"/>
                <a:ext cx="480" cy="192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8" name="Line 54"/>
              <p:cNvSpPr>
                <a:spLocks noChangeShapeType="1"/>
              </p:cNvSpPr>
              <p:nvPr/>
            </p:nvSpPr>
            <p:spPr bwMode="auto">
              <a:xfrm>
                <a:off x="3288" y="3312"/>
                <a:ext cx="480" cy="240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9" name="Line 55"/>
              <p:cNvSpPr>
                <a:spLocks noChangeShapeType="1"/>
              </p:cNvSpPr>
              <p:nvPr/>
            </p:nvSpPr>
            <p:spPr bwMode="auto">
              <a:xfrm>
                <a:off x="3264" y="3312"/>
                <a:ext cx="384" cy="240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0" name="Text Box 56"/>
              <p:cNvSpPr txBox="1">
                <a:spLocks noChangeArrowheads="1"/>
              </p:cNvSpPr>
              <p:nvPr/>
            </p:nvSpPr>
            <p:spPr bwMode="auto">
              <a:xfrm>
                <a:off x="2023" y="3929"/>
                <a:ext cx="244" cy="343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tx2"/>
                    </a:solidFill>
                  </a:rPr>
                  <a:t>*</a:t>
                </a:r>
              </a:p>
            </p:txBody>
          </p:sp>
          <p:sp>
            <p:nvSpPr>
              <p:cNvPr id="351261" name="Text Box 57"/>
              <p:cNvSpPr txBox="1">
                <a:spLocks noChangeArrowheads="1"/>
              </p:cNvSpPr>
              <p:nvPr/>
            </p:nvSpPr>
            <p:spPr bwMode="auto">
              <a:xfrm>
                <a:off x="3463" y="3936"/>
                <a:ext cx="244" cy="343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tx2"/>
                    </a:solidFill>
                  </a:rPr>
                  <a:t>*</a:t>
                </a:r>
              </a:p>
            </p:txBody>
          </p:sp>
          <p:sp>
            <p:nvSpPr>
              <p:cNvPr id="351262" name="Text Box 58"/>
              <p:cNvSpPr txBox="1">
                <a:spLocks noChangeArrowheads="1"/>
              </p:cNvSpPr>
              <p:nvPr/>
            </p:nvSpPr>
            <p:spPr bwMode="auto">
              <a:xfrm>
                <a:off x="4039" y="3943"/>
                <a:ext cx="244" cy="343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tx2"/>
                    </a:solidFill>
                  </a:rPr>
                  <a:t>*</a:t>
                </a:r>
              </a:p>
            </p:txBody>
          </p:sp>
          <p:sp>
            <p:nvSpPr>
              <p:cNvPr id="351263" name="Line 59"/>
              <p:cNvSpPr>
                <a:spLocks noChangeShapeType="1"/>
              </p:cNvSpPr>
              <p:nvPr/>
            </p:nvSpPr>
            <p:spPr bwMode="auto">
              <a:xfrm flipH="1">
                <a:off x="2160" y="3312"/>
                <a:ext cx="864" cy="624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4" name="Line 60"/>
              <p:cNvSpPr>
                <a:spLocks noChangeShapeType="1"/>
              </p:cNvSpPr>
              <p:nvPr/>
            </p:nvSpPr>
            <p:spPr bwMode="auto">
              <a:xfrm>
                <a:off x="3120" y="3312"/>
                <a:ext cx="480" cy="624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65" name="Line 61"/>
              <p:cNvSpPr>
                <a:spLocks noChangeShapeType="1"/>
              </p:cNvSpPr>
              <p:nvPr/>
            </p:nvSpPr>
            <p:spPr bwMode="auto">
              <a:xfrm>
                <a:off x="3168" y="3312"/>
                <a:ext cx="984" cy="624"/>
              </a:xfrm>
              <a:prstGeom prst="line">
                <a:avLst/>
              </a:prstGeom>
              <a:noFill/>
              <a:ln w="25400">
                <a:solidFill>
                  <a:schemeClr val="accent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pic>
        <p:nvPicPr>
          <p:cNvPr id="352259" name="Picture 4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9525"/>
            <a:ext cx="5610225" cy="105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2260" name="Picture 8" descr="capture18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1749425"/>
            <a:ext cx="5653088" cy="358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2261" name="Rectangle 9"/>
          <p:cNvSpPr>
            <a:spLocks noChangeArrowheads="1"/>
          </p:cNvSpPr>
          <p:nvPr/>
        </p:nvSpPr>
        <p:spPr bwMode="auto">
          <a:xfrm>
            <a:off x="381000" y="1173163"/>
            <a:ext cx="43259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hlink"/>
                </a:solidFill>
              </a:rPr>
              <a:t>GetFact(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hlink"/>
                </a:solidFill>
              </a:rPr>
              <a:t>, </a:t>
            </a:r>
            <a:r>
              <a:rPr lang="en-US" altLang="en-US">
                <a:solidFill>
                  <a:schemeClr val="hlink"/>
                </a:solidFill>
              </a:rPr>
              <a:t>i </a:t>
            </a:r>
            <a:r>
              <a:rPr lang="en-US" altLang="en-US" i="0">
                <a:solidFill>
                  <a:schemeClr val="hlink"/>
                </a:solidFill>
              </a:rPr>
              <a:t>)</a:t>
            </a:r>
          </a:p>
        </p:txBody>
      </p:sp>
      <p:sp>
        <p:nvSpPr>
          <p:cNvPr id="397325" name="Line 13"/>
          <p:cNvSpPr>
            <a:spLocks noChangeShapeType="1"/>
          </p:cNvSpPr>
          <p:nvPr/>
        </p:nvSpPr>
        <p:spPr bwMode="auto">
          <a:xfrm>
            <a:off x="2797175" y="5486400"/>
            <a:ext cx="0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7327" name="Text Box 15"/>
          <p:cNvSpPr txBox="1">
            <a:spLocks noChangeArrowheads="1"/>
          </p:cNvSpPr>
          <p:nvPr/>
        </p:nvSpPr>
        <p:spPr bwMode="auto">
          <a:xfrm>
            <a:off x="990600" y="5715000"/>
            <a:ext cx="6503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s</a:t>
            </a:r>
            <a:r>
              <a:rPr lang="en-US" altLang="en-US" sz="2800" i="0">
                <a:solidFill>
                  <a:schemeClr val="tx2"/>
                </a:solidFill>
              </a:rPr>
              <a:t>=6*8+((2+42)*(5+12)+987*7*123+15*54)</a:t>
            </a:r>
          </a:p>
        </p:txBody>
      </p:sp>
      <p:sp>
        <p:nvSpPr>
          <p:cNvPr id="397328" name="Rectangle 16"/>
          <p:cNvSpPr>
            <a:spLocks noChangeArrowheads="1"/>
          </p:cNvSpPr>
          <p:nvPr/>
        </p:nvSpPr>
        <p:spPr bwMode="auto">
          <a:xfrm>
            <a:off x="1765300" y="1752600"/>
            <a:ext cx="1371600" cy="3048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7331" name="Oval 19"/>
          <p:cNvSpPr>
            <a:spLocks noChangeArrowheads="1"/>
          </p:cNvSpPr>
          <p:nvPr/>
        </p:nvSpPr>
        <p:spPr bwMode="auto">
          <a:xfrm>
            <a:off x="2743200" y="5816600"/>
            <a:ext cx="4572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7337" name="Rectangle 25"/>
          <p:cNvSpPr>
            <a:spLocks noChangeArrowheads="1"/>
          </p:cNvSpPr>
          <p:nvPr/>
        </p:nvSpPr>
        <p:spPr bwMode="auto">
          <a:xfrm>
            <a:off x="2819400" y="5638800"/>
            <a:ext cx="304800" cy="6858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97338" name="Rectangle 26"/>
          <p:cNvSpPr>
            <a:spLocks noChangeArrowheads="1"/>
          </p:cNvSpPr>
          <p:nvPr/>
        </p:nvSpPr>
        <p:spPr bwMode="auto">
          <a:xfrm>
            <a:off x="2019300" y="2006600"/>
            <a:ext cx="1371600" cy="3048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2" name="Group 34"/>
          <p:cNvGrpSpPr>
            <a:grpSpLocks/>
          </p:cNvGrpSpPr>
          <p:nvPr/>
        </p:nvGrpSpPr>
        <p:grpSpPr bwMode="auto">
          <a:xfrm>
            <a:off x="1752600" y="0"/>
            <a:ext cx="838200" cy="533400"/>
            <a:chOff x="1104" y="0"/>
            <a:chExt cx="528" cy="336"/>
          </a:xfrm>
        </p:grpSpPr>
        <p:sp>
          <p:nvSpPr>
            <p:cNvPr id="397347" name="Rectangle 35"/>
            <p:cNvSpPr>
              <a:spLocks noChangeArrowheads="1"/>
            </p:cNvSpPr>
            <p:nvPr/>
          </p:nvSpPr>
          <p:spPr bwMode="auto">
            <a:xfrm>
              <a:off x="1528" y="8"/>
              <a:ext cx="104" cy="328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  <p:sp>
          <p:nvSpPr>
            <p:cNvPr id="397348" name="Rectangle 36"/>
            <p:cNvSpPr>
              <a:spLocks noChangeArrowheads="1"/>
            </p:cNvSpPr>
            <p:nvPr/>
          </p:nvSpPr>
          <p:spPr bwMode="auto">
            <a:xfrm>
              <a:off x="1104" y="0"/>
              <a:ext cx="296" cy="144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7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7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73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73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97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97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97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97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973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97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73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973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973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7325" grpId="0" animBg="1"/>
      <p:bldP spid="397327" grpId="0"/>
      <p:bldP spid="397328" grpId="0" animBg="1"/>
      <p:bldP spid="397328" grpId="1" animBg="1"/>
      <p:bldP spid="397331" grpId="0" animBg="1"/>
      <p:bldP spid="397337" grpId="0" animBg="1"/>
      <p:bldP spid="397338" grpId="0" animBg="1"/>
    </p:bldLst>
  </p:timing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pic>
        <p:nvPicPr>
          <p:cNvPr id="353283" name="Picture 3" descr="capture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9525"/>
            <a:ext cx="5610225" cy="105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3284" name="Picture 4" descr="capture18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1749425"/>
            <a:ext cx="5653088" cy="358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3285" name="Rectangle 5"/>
          <p:cNvSpPr>
            <a:spLocks noChangeArrowheads="1"/>
          </p:cNvSpPr>
          <p:nvPr/>
        </p:nvSpPr>
        <p:spPr bwMode="auto">
          <a:xfrm>
            <a:off x="381000" y="1173163"/>
            <a:ext cx="43259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hlink"/>
                </a:solidFill>
              </a:rPr>
              <a:t>GetFact(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hlink"/>
                </a:solidFill>
              </a:rPr>
              <a:t>, </a:t>
            </a:r>
            <a:r>
              <a:rPr lang="en-US" altLang="en-US">
                <a:solidFill>
                  <a:schemeClr val="hlink"/>
                </a:solidFill>
              </a:rPr>
              <a:t>i</a:t>
            </a:r>
            <a:r>
              <a:rPr lang="en-US" altLang="en-US" i="0">
                <a:solidFill>
                  <a:schemeClr val="hlink"/>
                </a:solidFill>
              </a:rPr>
              <a:t> )</a:t>
            </a:r>
          </a:p>
        </p:txBody>
      </p:sp>
      <p:sp>
        <p:nvSpPr>
          <p:cNvPr id="353286" name="Rectangle 11"/>
          <p:cNvSpPr>
            <a:spLocks noChangeArrowheads="1"/>
          </p:cNvSpPr>
          <p:nvPr/>
        </p:nvSpPr>
        <p:spPr bwMode="auto">
          <a:xfrm>
            <a:off x="2019300" y="2006600"/>
            <a:ext cx="1371600" cy="3048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353287" name="Group 12"/>
          <p:cNvGrpSpPr>
            <a:grpSpLocks/>
          </p:cNvGrpSpPr>
          <p:nvPr/>
        </p:nvGrpSpPr>
        <p:grpSpPr bwMode="auto">
          <a:xfrm>
            <a:off x="1752600" y="0"/>
            <a:ext cx="838200" cy="533400"/>
            <a:chOff x="1104" y="0"/>
            <a:chExt cx="528" cy="336"/>
          </a:xfrm>
        </p:grpSpPr>
        <p:sp>
          <p:nvSpPr>
            <p:cNvPr id="595981" name="Rectangle 13"/>
            <p:cNvSpPr>
              <a:spLocks noChangeArrowheads="1"/>
            </p:cNvSpPr>
            <p:nvPr/>
          </p:nvSpPr>
          <p:spPr bwMode="auto">
            <a:xfrm>
              <a:off x="1528" y="8"/>
              <a:ext cx="104" cy="328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  <p:sp>
          <p:nvSpPr>
            <p:cNvPr id="595982" name="Rectangle 14"/>
            <p:cNvSpPr>
              <a:spLocks noChangeArrowheads="1"/>
            </p:cNvSpPr>
            <p:nvPr/>
          </p:nvSpPr>
          <p:spPr bwMode="auto">
            <a:xfrm>
              <a:off x="1104" y="0"/>
              <a:ext cx="296" cy="144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</p:grpSp>
      <p:grpSp>
        <p:nvGrpSpPr>
          <p:cNvPr id="3" name="Group 25"/>
          <p:cNvGrpSpPr>
            <a:grpSpLocks/>
          </p:cNvGrpSpPr>
          <p:nvPr/>
        </p:nvGrpSpPr>
        <p:grpSpPr bwMode="auto">
          <a:xfrm>
            <a:off x="3581400" y="5105400"/>
            <a:ext cx="3505200" cy="1752600"/>
            <a:chOff x="2256" y="3216"/>
            <a:chExt cx="2208" cy="1104"/>
          </a:xfrm>
        </p:grpSpPr>
        <p:sp>
          <p:nvSpPr>
            <p:cNvPr id="353289" name="Rectangle 16"/>
            <p:cNvSpPr>
              <a:spLocks noChangeArrowheads="1"/>
            </p:cNvSpPr>
            <p:nvPr/>
          </p:nvSpPr>
          <p:spPr bwMode="auto">
            <a:xfrm>
              <a:off x="2256" y="3216"/>
              <a:ext cx="2208" cy="110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3290" name="Text Box 17"/>
            <p:cNvSpPr txBox="1">
              <a:spLocks noChangeArrowheads="1"/>
            </p:cNvSpPr>
            <p:nvPr/>
          </p:nvSpPr>
          <p:spPr bwMode="auto">
            <a:xfrm>
              <a:off x="2944" y="3216"/>
              <a:ext cx="517" cy="343"/>
            </a:xfrm>
            <a:prstGeom prst="rect">
              <a:avLst/>
            </a:prstGeom>
            <a:noFill/>
            <a:ln w="25400" algn="ctr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Fact</a:t>
              </a:r>
            </a:p>
          </p:txBody>
        </p:sp>
        <p:sp>
          <p:nvSpPr>
            <p:cNvPr id="353291" name="Line 19"/>
            <p:cNvSpPr>
              <a:spLocks noChangeShapeType="1"/>
            </p:cNvSpPr>
            <p:nvPr/>
          </p:nvSpPr>
          <p:spPr bwMode="auto">
            <a:xfrm flipH="1">
              <a:off x="3168" y="3552"/>
              <a:ext cx="0" cy="38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3292" name="Text Box 23"/>
            <p:cNvSpPr txBox="1">
              <a:spLocks noChangeArrowheads="1"/>
            </p:cNvSpPr>
            <p:nvPr/>
          </p:nvSpPr>
          <p:spPr bwMode="auto">
            <a:xfrm>
              <a:off x="3004" y="3929"/>
              <a:ext cx="356" cy="343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tx2"/>
                  </a:solidFill>
                </a:rPr>
                <a:t>42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4306" name="Picture 3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9525"/>
            <a:ext cx="5610225" cy="105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4307" name="Picture 4" descr="capture18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1643063"/>
            <a:ext cx="5653088" cy="358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4308" name="Rectangle 5"/>
          <p:cNvSpPr>
            <a:spLocks noChangeArrowheads="1"/>
          </p:cNvSpPr>
          <p:nvPr/>
        </p:nvSpPr>
        <p:spPr bwMode="auto">
          <a:xfrm>
            <a:off x="381000" y="1066800"/>
            <a:ext cx="43259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hlink"/>
                </a:solidFill>
              </a:rPr>
              <a:t>GetFact(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hlink"/>
                </a:solidFill>
              </a:rPr>
              <a:t>, </a:t>
            </a:r>
            <a:r>
              <a:rPr lang="en-US" altLang="en-US">
                <a:solidFill>
                  <a:schemeClr val="hlink"/>
                </a:solidFill>
              </a:rPr>
              <a:t>i</a:t>
            </a:r>
            <a:r>
              <a:rPr lang="en-US" altLang="en-US" i="0">
                <a:solidFill>
                  <a:schemeClr val="hlink"/>
                </a:solidFill>
              </a:rPr>
              <a:t> )</a:t>
            </a:r>
          </a:p>
        </p:txBody>
      </p:sp>
      <p:sp>
        <p:nvSpPr>
          <p:cNvPr id="589830" name="Line 6"/>
          <p:cNvSpPr>
            <a:spLocks noChangeShapeType="1"/>
          </p:cNvSpPr>
          <p:nvPr/>
        </p:nvSpPr>
        <p:spPr bwMode="auto">
          <a:xfrm>
            <a:off x="2263775" y="5151438"/>
            <a:ext cx="0" cy="1066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9831" name="Rectangle 7"/>
          <p:cNvSpPr>
            <a:spLocks noChangeArrowheads="1"/>
          </p:cNvSpPr>
          <p:nvPr/>
        </p:nvSpPr>
        <p:spPr bwMode="auto">
          <a:xfrm>
            <a:off x="2387600" y="5380038"/>
            <a:ext cx="736600" cy="533400"/>
          </a:xfrm>
          <a:prstGeom prst="rect">
            <a:avLst/>
          </a:prstGeom>
          <a:noFill/>
          <a:ln w="25400">
            <a:solidFill>
              <a:srgbClr val="00FF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32" name="Text Box 8"/>
          <p:cNvSpPr txBox="1">
            <a:spLocks noChangeArrowheads="1"/>
          </p:cNvSpPr>
          <p:nvPr/>
        </p:nvSpPr>
        <p:spPr bwMode="auto">
          <a:xfrm>
            <a:off x="990600" y="5380038"/>
            <a:ext cx="65039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s</a:t>
            </a:r>
            <a:r>
              <a:rPr lang="en-US" altLang="en-US" sz="2800" i="0">
                <a:solidFill>
                  <a:schemeClr val="tx2"/>
                </a:solidFill>
              </a:rPr>
              <a:t>=6*8+((2+42)*(5+12)+987*7*123+15*54)</a:t>
            </a:r>
          </a:p>
        </p:txBody>
      </p:sp>
      <p:sp>
        <p:nvSpPr>
          <p:cNvPr id="589833" name="Rectangle 9"/>
          <p:cNvSpPr>
            <a:spLocks noChangeArrowheads="1"/>
          </p:cNvSpPr>
          <p:nvPr/>
        </p:nvSpPr>
        <p:spPr bwMode="auto">
          <a:xfrm>
            <a:off x="1765300" y="1646238"/>
            <a:ext cx="1371600" cy="3048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34" name="Line 10"/>
          <p:cNvSpPr>
            <a:spLocks noChangeShapeType="1"/>
          </p:cNvSpPr>
          <p:nvPr/>
        </p:nvSpPr>
        <p:spPr bwMode="auto">
          <a:xfrm>
            <a:off x="2362200" y="5151438"/>
            <a:ext cx="0" cy="106680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9835" name="Rectangle 11"/>
          <p:cNvSpPr>
            <a:spLocks noChangeArrowheads="1"/>
          </p:cNvSpPr>
          <p:nvPr/>
        </p:nvSpPr>
        <p:spPr bwMode="auto">
          <a:xfrm>
            <a:off x="3429000" y="2941638"/>
            <a:ext cx="1752600" cy="3302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36" name="Oval 12"/>
          <p:cNvSpPr>
            <a:spLocks noChangeArrowheads="1"/>
          </p:cNvSpPr>
          <p:nvPr/>
        </p:nvSpPr>
        <p:spPr bwMode="auto">
          <a:xfrm>
            <a:off x="2184400" y="5481638"/>
            <a:ext cx="3048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37" name="Rectangle 13"/>
          <p:cNvSpPr>
            <a:spLocks noChangeArrowheads="1"/>
          </p:cNvSpPr>
          <p:nvPr/>
        </p:nvSpPr>
        <p:spPr bwMode="auto">
          <a:xfrm>
            <a:off x="2362200" y="3246438"/>
            <a:ext cx="1219200" cy="3048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39" name="Rectangle 15"/>
          <p:cNvSpPr>
            <a:spLocks noChangeArrowheads="1"/>
          </p:cNvSpPr>
          <p:nvPr/>
        </p:nvSpPr>
        <p:spPr bwMode="auto">
          <a:xfrm>
            <a:off x="2286000" y="5303838"/>
            <a:ext cx="990600" cy="6858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40" name="Rectangle 16"/>
          <p:cNvSpPr>
            <a:spLocks noChangeArrowheads="1"/>
          </p:cNvSpPr>
          <p:nvPr/>
        </p:nvSpPr>
        <p:spPr bwMode="auto">
          <a:xfrm>
            <a:off x="2209800" y="2713038"/>
            <a:ext cx="914400" cy="3048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41" name="Oval 17"/>
          <p:cNvSpPr>
            <a:spLocks noChangeArrowheads="1"/>
          </p:cNvSpPr>
          <p:nvPr/>
        </p:nvSpPr>
        <p:spPr bwMode="auto">
          <a:xfrm>
            <a:off x="3009900" y="5507038"/>
            <a:ext cx="304800" cy="381000"/>
          </a:xfrm>
          <a:prstGeom prst="ellipse">
            <a:avLst/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2" name="Group 28"/>
          <p:cNvGrpSpPr>
            <a:grpSpLocks/>
          </p:cNvGrpSpPr>
          <p:nvPr/>
        </p:nvGrpSpPr>
        <p:grpSpPr bwMode="auto">
          <a:xfrm>
            <a:off x="1752600" y="0"/>
            <a:ext cx="838200" cy="533400"/>
            <a:chOff x="1104" y="0"/>
            <a:chExt cx="528" cy="336"/>
          </a:xfrm>
        </p:grpSpPr>
        <p:sp>
          <p:nvSpPr>
            <p:cNvPr id="589843" name="Rectangle 19"/>
            <p:cNvSpPr>
              <a:spLocks noChangeArrowheads="1"/>
            </p:cNvSpPr>
            <p:nvPr/>
          </p:nvSpPr>
          <p:spPr bwMode="auto">
            <a:xfrm>
              <a:off x="1528" y="8"/>
              <a:ext cx="104" cy="328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  <p:sp>
          <p:nvSpPr>
            <p:cNvPr id="589844" name="Rectangle 20"/>
            <p:cNvSpPr>
              <a:spLocks noChangeArrowheads="1"/>
            </p:cNvSpPr>
            <p:nvPr/>
          </p:nvSpPr>
          <p:spPr bwMode="auto">
            <a:xfrm>
              <a:off x="1104" y="0"/>
              <a:ext cx="296" cy="144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</p:grpSp>
      <p:sp>
        <p:nvSpPr>
          <p:cNvPr id="589846" name="Rectangle 22"/>
          <p:cNvSpPr>
            <a:spLocks noChangeArrowheads="1"/>
          </p:cNvSpPr>
          <p:nvPr/>
        </p:nvSpPr>
        <p:spPr bwMode="auto">
          <a:xfrm>
            <a:off x="2628900" y="266700"/>
            <a:ext cx="381000" cy="2413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89847" name="Rectangle 23"/>
          <p:cNvSpPr>
            <a:spLocks noChangeArrowheads="1"/>
          </p:cNvSpPr>
          <p:nvPr/>
        </p:nvSpPr>
        <p:spPr bwMode="auto">
          <a:xfrm>
            <a:off x="3048000" y="279400"/>
            <a:ext cx="152400" cy="2286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3" name="Group 29"/>
          <p:cNvGrpSpPr>
            <a:grpSpLocks/>
          </p:cNvGrpSpPr>
          <p:nvPr/>
        </p:nvGrpSpPr>
        <p:grpSpPr bwMode="auto">
          <a:xfrm>
            <a:off x="2590800" y="3525838"/>
            <a:ext cx="1600200" cy="355600"/>
            <a:chOff x="1632" y="2288"/>
            <a:chExt cx="1008" cy="224"/>
          </a:xfrm>
        </p:grpSpPr>
        <p:sp>
          <p:nvSpPr>
            <p:cNvPr id="354327" name="Rectangle 14"/>
            <p:cNvSpPr>
              <a:spLocks noChangeArrowheads="1"/>
            </p:cNvSpPr>
            <p:nvPr/>
          </p:nvSpPr>
          <p:spPr bwMode="auto">
            <a:xfrm>
              <a:off x="1632" y="2288"/>
              <a:ext cx="1008" cy="224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4328" name="Rectangle 24"/>
            <p:cNvSpPr>
              <a:spLocks noChangeArrowheads="1"/>
            </p:cNvSpPr>
            <p:nvPr/>
          </p:nvSpPr>
          <p:spPr bwMode="auto">
            <a:xfrm>
              <a:off x="2144" y="2328"/>
              <a:ext cx="96" cy="144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4329" name="Rectangle 25"/>
            <p:cNvSpPr>
              <a:spLocks noChangeArrowheads="1"/>
            </p:cNvSpPr>
            <p:nvPr/>
          </p:nvSpPr>
          <p:spPr bwMode="auto">
            <a:xfrm>
              <a:off x="2472" y="2320"/>
              <a:ext cx="96" cy="144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4330" name="Rectangle 27"/>
            <p:cNvSpPr>
              <a:spLocks noChangeArrowheads="1"/>
            </p:cNvSpPr>
            <p:nvPr/>
          </p:nvSpPr>
          <p:spPr bwMode="auto">
            <a:xfrm>
              <a:off x="2224" y="2312"/>
              <a:ext cx="240" cy="152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</p:grpSp>
      <p:grpSp>
        <p:nvGrpSpPr>
          <p:cNvPr id="4" name="Group 30"/>
          <p:cNvGrpSpPr>
            <a:grpSpLocks/>
          </p:cNvGrpSpPr>
          <p:nvPr/>
        </p:nvGrpSpPr>
        <p:grpSpPr bwMode="auto">
          <a:xfrm>
            <a:off x="1905000" y="6083300"/>
            <a:ext cx="1676400" cy="762000"/>
            <a:chOff x="2640" y="1968"/>
            <a:chExt cx="1056" cy="480"/>
          </a:xfrm>
        </p:grpSpPr>
        <p:sp>
          <p:nvSpPr>
            <p:cNvPr id="354325" name="Text Box 31"/>
            <p:cNvSpPr txBox="1">
              <a:spLocks noChangeArrowheads="1"/>
            </p:cNvSpPr>
            <p:nvPr/>
          </p:nvSpPr>
          <p:spPr bwMode="auto">
            <a:xfrm>
              <a:off x="2885" y="2085"/>
              <a:ext cx="61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accent2"/>
                  </a:solidFill>
                </a:rPr>
                <a:t>p</a:t>
              </a:r>
              <a:r>
                <a:rPr lang="en-US" altLang="en-US" sz="2800" i="0" baseline="-25000">
                  <a:solidFill>
                    <a:schemeClr val="accent2"/>
                  </a:solidFill>
                </a:rPr>
                <a:t>&lt;exp&gt;</a:t>
              </a:r>
            </a:p>
          </p:txBody>
        </p:sp>
        <p:sp>
          <p:nvSpPr>
            <p:cNvPr id="354326" name="AutoShape 32"/>
            <p:cNvSpPr>
              <a:spLocks noChangeArrowheads="1"/>
            </p:cNvSpPr>
            <p:nvPr/>
          </p:nvSpPr>
          <p:spPr bwMode="auto">
            <a:xfrm>
              <a:off x="2640" y="1968"/>
              <a:ext cx="1056" cy="480"/>
            </a:xfrm>
            <a:prstGeom prst="flowChartExtract">
              <a:avLst/>
            </a:prstGeom>
            <a:noFill/>
            <a:ln w="25400" algn="ctr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98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98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898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898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898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898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898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898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898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898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898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898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898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898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898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898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898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898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5898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5898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 nodeType="clickPar">
                      <p:stCondLst>
                        <p:cond delay="indefinite"/>
                      </p:stCondLst>
                      <p:childTnLst>
                        <p:par>
                          <p:cTn id="7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898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5898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 nodeType="clickPar">
                      <p:stCondLst>
                        <p:cond delay="indefinite"/>
                      </p:stCondLst>
                      <p:childTnLst>
                        <p:par>
                          <p:cTn id="8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898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898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589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589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9830" grpId="0" animBg="1"/>
      <p:bldP spid="589831" grpId="0" animBg="1"/>
      <p:bldP spid="589832" grpId="0"/>
      <p:bldP spid="589833" grpId="0" animBg="1"/>
      <p:bldP spid="589833" grpId="1" animBg="1"/>
      <p:bldP spid="589834" grpId="0" animBg="1"/>
      <p:bldP spid="589835" grpId="0" animBg="1"/>
      <p:bldP spid="589836" grpId="0" animBg="1"/>
      <p:bldP spid="589839" grpId="0" animBg="1"/>
      <p:bldP spid="589840" grpId="0" animBg="1"/>
      <p:bldP spid="589840" grpId="1" animBg="1"/>
      <p:bldP spid="589841" grpId="0" animBg="1"/>
      <p:bldP spid="589846" grpId="0" animBg="1"/>
    </p:bld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5330" name="Picture 2" descr="capture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9525"/>
            <a:ext cx="5610225" cy="105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5331" name="Picture 3" descr="capture18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1643063"/>
            <a:ext cx="5653088" cy="3584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5332" name="Rectangle 4"/>
          <p:cNvSpPr>
            <a:spLocks noChangeArrowheads="1"/>
          </p:cNvSpPr>
          <p:nvPr/>
        </p:nvSpPr>
        <p:spPr bwMode="auto">
          <a:xfrm>
            <a:off x="381000" y="1066800"/>
            <a:ext cx="43259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Algorithm: </a:t>
            </a:r>
            <a:r>
              <a:rPr lang="en-US" altLang="en-US" i="0">
                <a:solidFill>
                  <a:schemeClr val="hlink"/>
                </a:solidFill>
              </a:rPr>
              <a:t>GetFact( </a:t>
            </a:r>
            <a:r>
              <a:rPr lang="en-US" altLang="en-US">
                <a:solidFill>
                  <a:schemeClr val="tx2"/>
                </a:solidFill>
              </a:rPr>
              <a:t>s</a:t>
            </a:r>
            <a:r>
              <a:rPr lang="en-US" altLang="en-US" i="0">
                <a:solidFill>
                  <a:schemeClr val="hlink"/>
                </a:solidFill>
              </a:rPr>
              <a:t>, </a:t>
            </a:r>
            <a:r>
              <a:rPr lang="en-US" altLang="en-US">
                <a:solidFill>
                  <a:schemeClr val="hlink"/>
                </a:solidFill>
              </a:rPr>
              <a:t>i</a:t>
            </a:r>
            <a:r>
              <a:rPr lang="en-US" altLang="en-US" i="0">
                <a:solidFill>
                  <a:schemeClr val="hlink"/>
                </a:solidFill>
              </a:rPr>
              <a:t> )</a:t>
            </a:r>
          </a:p>
        </p:txBody>
      </p:sp>
      <p:grpSp>
        <p:nvGrpSpPr>
          <p:cNvPr id="355333" name="Group 16"/>
          <p:cNvGrpSpPr>
            <a:grpSpLocks/>
          </p:cNvGrpSpPr>
          <p:nvPr/>
        </p:nvGrpSpPr>
        <p:grpSpPr bwMode="auto">
          <a:xfrm>
            <a:off x="1752600" y="0"/>
            <a:ext cx="838200" cy="533400"/>
            <a:chOff x="1104" y="0"/>
            <a:chExt cx="528" cy="336"/>
          </a:xfrm>
        </p:grpSpPr>
        <p:sp>
          <p:nvSpPr>
            <p:cNvPr id="600081" name="Rectangle 17"/>
            <p:cNvSpPr>
              <a:spLocks noChangeArrowheads="1"/>
            </p:cNvSpPr>
            <p:nvPr/>
          </p:nvSpPr>
          <p:spPr bwMode="auto">
            <a:xfrm>
              <a:off x="1528" y="8"/>
              <a:ext cx="104" cy="328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  <p:sp>
          <p:nvSpPr>
            <p:cNvPr id="600082" name="Rectangle 18"/>
            <p:cNvSpPr>
              <a:spLocks noChangeArrowheads="1"/>
            </p:cNvSpPr>
            <p:nvPr/>
          </p:nvSpPr>
          <p:spPr bwMode="auto">
            <a:xfrm>
              <a:off x="1104" y="0"/>
              <a:ext cx="296" cy="144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pPr algn="ctr">
                <a:defRPr/>
              </a:pPr>
              <a:endParaRPr lang="en-CA" i="0"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endParaRPr>
            </a:p>
          </p:txBody>
        </p:sp>
      </p:grpSp>
      <p:sp>
        <p:nvSpPr>
          <p:cNvPr id="355334" name="Rectangle 19"/>
          <p:cNvSpPr>
            <a:spLocks noChangeArrowheads="1"/>
          </p:cNvSpPr>
          <p:nvPr/>
        </p:nvSpPr>
        <p:spPr bwMode="auto">
          <a:xfrm>
            <a:off x="2628900" y="266700"/>
            <a:ext cx="381000" cy="2413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55335" name="Rectangle 20"/>
          <p:cNvSpPr>
            <a:spLocks noChangeArrowheads="1"/>
          </p:cNvSpPr>
          <p:nvPr/>
        </p:nvSpPr>
        <p:spPr bwMode="auto">
          <a:xfrm>
            <a:off x="3048000" y="279400"/>
            <a:ext cx="152400" cy="228600"/>
          </a:xfrm>
          <a:prstGeom prst="rect">
            <a:avLst/>
          </a:prstGeom>
          <a:noFill/>
          <a:ln w="254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355336" name="Group 21"/>
          <p:cNvGrpSpPr>
            <a:grpSpLocks/>
          </p:cNvGrpSpPr>
          <p:nvPr/>
        </p:nvGrpSpPr>
        <p:grpSpPr bwMode="auto">
          <a:xfrm>
            <a:off x="2590800" y="3525838"/>
            <a:ext cx="1600200" cy="355600"/>
            <a:chOff x="1632" y="2288"/>
            <a:chExt cx="1008" cy="224"/>
          </a:xfrm>
        </p:grpSpPr>
        <p:sp>
          <p:nvSpPr>
            <p:cNvPr id="355347" name="Rectangle 22"/>
            <p:cNvSpPr>
              <a:spLocks noChangeArrowheads="1"/>
            </p:cNvSpPr>
            <p:nvPr/>
          </p:nvSpPr>
          <p:spPr bwMode="auto">
            <a:xfrm>
              <a:off x="1632" y="2288"/>
              <a:ext cx="1008" cy="224"/>
            </a:xfrm>
            <a:prstGeom prst="rect">
              <a:avLst/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5348" name="Rectangle 23"/>
            <p:cNvSpPr>
              <a:spLocks noChangeArrowheads="1"/>
            </p:cNvSpPr>
            <p:nvPr/>
          </p:nvSpPr>
          <p:spPr bwMode="auto">
            <a:xfrm>
              <a:off x="2144" y="2328"/>
              <a:ext cx="96" cy="144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5349" name="Rectangle 24"/>
            <p:cNvSpPr>
              <a:spLocks noChangeArrowheads="1"/>
            </p:cNvSpPr>
            <p:nvPr/>
          </p:nvSpPr>
          <p:spPr bwMode="auto">
            <a:xfrm>
              <a:off x="2472" y="2320"/>
              <a:ext cx="96" cy="144"/>
            </a:xfrm>
            <a:prstGeom prst="rect">
              <a:avLst/>
            </a:prstGeom>
            <a:noFill/>
            <a:ln w="25400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  <p:sp>
          <p:nvSpPr>
            <p:cNvPr id="355350" name="Rectangle 25"/>
            <p:cNvSpPr>
              <a:spLocks noChangeArrowheads="1"/>
            </p:cNvSpPr>
            <p:nvPr/>
          </p:nvSpPr>
          <p:spPr bwMode="auto">
            <a:xfrm>
              <a:off x="2224" y="2312"/>
              <a:ext cx="240" cy="152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 i="0"/>
            </a:p>
          </p:txBody>
        </p:sp>
      </p:grpSp>
      <p:grpSp>
        <p:nvGrpSpPr>
          <p:cNvPr id="4" name="Group 29"/>
          <p:cNvGrpSpPr>
            <a:grpSpLocks/>
          </p:cNvGrpSpPr>
          <p:nvPr/>
        </p:nvGrpSpPr>
        <p:grpSpPr bwMode="auto">
          <a:xfrm>
            <a:off x="3581400" y="5092700"/>
            <a:ext cx="3505200" cy="1752600"/>
            <a:chOff x="2256" y="3216"/>
            <a:chExt cx="2208" cy="1104"/>
          </a:xfrm>
        </p:grpSpPr>
        <p:sp>
          <p:nvSpPr>
            <p:cNvPr id="355338" name="Rectangle 30"/>
            <p:cNvSpPr>
              <a:spLocks noChangeArrowheads="1"/>
            </p:cNvSpPr>
            <p:nvPr/>
          </p:nvSpPr>
          <p:spPr bwMode="auto">
            <a:xfrm>
              <a:off x="2256" y="3216"/>
              <a:ext cx="2208" cy="110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5339" name="Text Box 31"/>
            <p:cNvSpPr txBox="1">
              <a:spLocks noChangeArrowheads="1"/>
            </p:cNvSpPr>
            <p:nvPr/>
          </p:nvSpPr>
          <p:spPr bwMode="auto">
            <a:xfrm>
              <a:off x="2944" y="3216"/>
              <a:ext cx="517" cy="343"/>
            </a:xfrm>
            <a:prstGeom prst="rect">
              <a:avLst/>
            </a:prstGeom>
            <a:noFill/>
            <a:ln w="25400" algn="ctr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Fact</a:t>
              </a:r>
            </a:p>
          </p:txBody>
        </p:sp>
        <p:sp>
          <p:nvSpPr>
            <p:cNvPr id="355340" name="Line 32"/>
            <p:cNvSpPr>
              <a:spLocks noChangeShapeType="1"/>
            </p:cNvSpPr>
            <p:nvPr/>
          </p:nvSpPr>
          <p:spPr bwMode="auto">
            <a:xfrm flipH="1">
              <a:off x="2496" y="3552"/>
              <a:ext cx="528" cy="38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41" name="Line 33"/>
            <p:cNvSpPr>
              <a:spLocks noChangeShapeType="1"/>
            </p:cNvSpPr>
            <p:nvPr/>
          </p:nvSpPr>
          <p:spPr bwMode="auto">
            <a:xfrm flipH="1">
              <a:off x="3168" y="355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42" name="Line 34"/>
            <p:cNvSpPr>
              <a:spLocks noChangeShapeType="1"/>
            </p:cNvSpPr>
            <p:nvPr/>
          </p:nvSpPr>
          <p:spPr bwMode="auto">
            <a:xfrm>
              <a:off x="3360" y="3552"/>
              <a:ext cx="528" cy="38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5343" name="Text Box 35"/>
            <p:cNvSpPr txBox="1">
              <a:spLocks noChangeArrowheads="1"/>
            </p:cNvSpPr>
            <p:nvPr/>
          </p:nvSpPr>
          <p:spPr bwMode="auto">
            <a:xfrm>
              <a:off x="2885" y="3909"/>
              <a:ext cx="61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accent2"/>
                  </a:solidFill>
                </a:rPr>
                <a:t>p</a:t>
              </a:r>
              <a:r>
                <a:rPr lang="en-US" altLang="en-US" sz="2800" i="0" baseline="-25000">
                  <a:solidFill>
                    <a:schemeClr val="accent2"/>
                  </a:solidFill>
                </a:rPr>
                <a:t>&lt;exp&gt;</a:t>
              </a:r>
            </a:p>
          </p:txBody>
        </p:sp>
        <p:sp>
          <p:nvSpPr>
            <p:cNvPr id="355344" name="AutoShape 36"/>
            <p:cNvSpPr>
              <a:spLocks noChangeArrowheads="1"/>
            </p:cNvSpPr>
            <p:nvPr/>
          </p:nvSpPr>
          <p:spPr bwMode="auto">
            <a:xfrm>
              <a:off x="2640" y="3792"/>
              <a:ext cx="1056" cy="480"/>
            </a:xfrm>
            <a:prstGeom prst="flowChartExtract">
              <a:avLst/>
            </a:prstGeom>
            <a:noFill/>
            <a:ln w="25400" algn="ctr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5345" name="Text Box 37"/>
            <p:cNvSpPr txBox="1">
              <a:spLocks noChangeArrowheads="1"/>
            </p:cNvSpPr>
            <p:nvPr/>
          </p:nvSpPr>
          <p:spPr bwMode="auto">
            <a:xfrm>
              <a:off x="2385" y="3929"/>
              <a:ext cx="207" cy="343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tx2"/>
                  </a:solidFill>
                </a:rPr>
                <a:t>(</a:t>
              </a:r>
            </a:p>
          </p:txBody>
        </p:sp>
        <p:sp>
          <p:nvSpPr>
            <p:cNvPr id="355346" name="Text Box 38"/>
            <p:cNvSpPr txBox="1">
              <a:spLocks noChangeArrowheads="1"/>
            </p:cNvSpPr>
            <p:nvPr/>
          </p:nvSpPr>
          <p:spPr bwMode="auto">
            <a:xfrm>
              <a:off x="3792" y="3929"/>
              <a:ext cx="207" cy="343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tx2"/>
                  </a:solidFill>
                </a:rPr>
                <a:t>)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>
            <a:spLocks noChangeArrowheads="1"/>
          </p:cNvSpPr>
          <p:nvPr/>
        </p:nvSpPr>
        <p:spPr bwMode="auto">
          <a:xfrm>
            <a:off x="188913" y="1958975"/>
            <a:ext cx="89916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chemeClr val="tx2"/>
                </a:solidFill>
              </a:rPr>
              <a:t>Look Ahead One: </a:t>
            </a:r>
            <a:r>
              <a:rPr lang="en-US" altLang="en-US" sz="2400" i="0"/>
              <a:t>A grammar is said to be look ahead one if, </a:t>
            </a:r>
            <a:br>
              <a:rPr lang="en-US" altLang="en-US" sz="2400" i="0"/>
            </a:br>
            <a:r>
              <a:rPr lang="en-US" altLang="en-US" sz="2400" i="0"/>
              <a:t>given any two rules for the same non-terminal,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the ﬁrst place that the rules diﬀer in actual characters.</a:t>
            </a:r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228600" y="5486400"/>
            <a:ext cx="81534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This feature allows our parsing algorithm to look only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at the next token in order to decide what to do next. </a:t>
            </a:r>
            <a:br>
              <a:rPr lang="en-US" altLang="en-US" sz="2400" i="0"/>
            </a:br>
            <a:r>
              <a:rPr lang="en-US" altLang="en-US" sz="2400" i="0"/>
              <a:t>Thus the algorithm runs in linear time. </a:t>
            </a:r>
          </a:p>
        </p:txBody>
      </p:sp>
      <p:sp>
        <p:nvSpPr>
          <p:cNvPr id="356356" name="Rectangle 2"/>
          <p:cNvSpPr>
            <a:spLocks noGrp="1" noChangeArrowheads="1"/>
          </p:cNvSpPr>
          <p:nvPr>
            <p:ph type="title"/>
          </p:nvPr>
        </p:nvSpPr>
        <p:spPr>
          <a:xfrm>
            <a:off x="-1447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Parsing/Compiling</a:t>
            </a:r>
          </a:p>
        </p:txBody>
      </p:sp>
      <p:pic>
        <p:nvPicPr>
          <p:cNvPr id="356357" name="Picture 10" descr="capture7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36513"/>
            <a:ext cx="4114800" cy="179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381000" y="3276600"/>
            <a:ext cx="891540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B ’u’ C ’w’ 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B ’u’ C ’x’ F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B ’u’ C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B ’v’ G H</a:t>
            </a:r>
          </a:p>
        </p:txBody>
      </p:sp>
      <p:sp>
        <p:nvSpPr>
          <p:cNvPr id="4" name="Rectangle 3"/>
          <p:cNvSpPr>
            <a:spLocks noChangeArrowheads="1"/>
          </p:cNvSpPr>
          <p:nvPr/>
        </p:nvSpPr>
        <p:spPr bwMode="auto">
          <a:xfrm>
            <a:off x="598488" y="4762500"/>
            <a:ext cx="14176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A ⇒ F G </a:t>
            </a:r>
            <a:endParaRPr lang="en-CA" altLang="en-US" sz="2400" i="0"/>
          </a:p>
        </p:txBody>
      </p:sp>
      <p:sp>
        <p:nvSpPr>
          <p:cNvPr id="5" name="Rectangle 4"/>
          <p:cNvSpPr>
            <a:spLocks noChangeArrowheads="1"/>
          </p:cNvSpPr>
          <p:nvPr/>
        </p:nvSpPr>
        <p:spPr bwMode="auto">
          <a:xfrm>
            <a:off x="2703513" y="4648200"/>
            <a:ext cx="743108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(Ok if first character(s) within a B </a:t>
            </a:r>
            <a:br>
              <a:rPr lang="en-US" altLang="en-US" sz="2400" i="0"/>
            </a:br>
            <a:r>
              <a:rPr lang="en-US" altLang="en-US" sz="2400" i="0"/>
              <a:t>     is different than in a F.)    </a:t>
            </a:r>
          </a:p>
        </p:txBody>
      </p:sp>
      <p:sp>
        <p:nvSpPr>
          <p:cNvPr id="6" name="Rectangle 5"/>
          <p:cNvSpPr>
            <a:spLocks noChangeArrowheads="1"/>
          </p:cNvSpPr>
          <p:nvPr/>
        </p:nvSpPr>
        <p:spPr bwMode="auto">
          <a:xfrm>
            <a:off x="3276600" y="4056063"/>
            <a:ext cx="510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(and next character is not ‘w’ or ‘x’)</a:t>
            </a:r>
          </a:p>
        </p:txBody>
      </p:sp>
      <p:sp>
        <p:nvSpPr>
          <p:cNvPr id="11" name="Rectangle 10"/>
          <p:cNvSpPr>
            <a:spLocks noChangeArrowheads="1"/>
          </p:cNvSpPr>
          <p:nvPr/>
        </p:nvSpPr>
        <p:spPr bwMode="auto">
          <a:xfrm>
            <a:off x="2363788" y="4025900"/>
            <a:ext cx="762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?</a:t>
            </a:r>
          </a:p>
        </p:txBody>
      </p:sp>
      <p:sp>
        <p:nvSpPr>
          <p:cNvPr id="12" name="Rectangle 11"/>
          <p:cNvSpPr>
            <a:spLocks noChangeArrowheads="1"/>
          </p:cNvSpPr>
          <p:nvPr/>
        </p:nvSpPr>
        <p:spPr bwMode="auto">
          <a:xfrm>
            <a:off x="76200" y="838200"/>
            <a:ext cx="45720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This parsing algorithm only works for Look Ahead One Grammars.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7" grpId="0"/>
      <p:bldP spid="4" grpId="0"/>
      <p:bldP spid="5" grpId="0"/>
      <p:bldP spid="6" grpId="0"/>
      <p:bldP spid="11" grpId="0"/>
      <p:bldP spid="12" grpId="0"/>
    </p:bld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8" name="Rectangle 2"/>
          <p:cNvSpPr>
            <a:spLocks noGrp="1" noChangeArrowheads="1"/>
          </p:cNvSpPr>
          <p:nvPr>
            <p:ph type="title"/>
          </p:nvPr>
        </p:nvSpPr>
        <p:spPr>
          <a:xfrm>
            <a:off x="-1447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Parsing/Compiling</a:t>
            </a: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-88900" y="1752600"/>
            <a:ext cx="22860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( A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</a:t>
            </a:r>
            <a:r>
              <a:rPr lang="en-US" altLang="en-US" sz="2400" i="0">
                <a:sym typeface="Symbol" pitchFamily="18" charset="2"/>
              </a:rPr>
              <a:t></a:t>
            </a:r>
            <a:endParaRPr lang="en-US" altLang="en-US" sz="2400" i="0"/>
          </a:p>
        </p:txBody>
      </p:sp>
      <p:sp>
        <p:nvSpPr>
          <p:cNvPr id="6" name="Rectangle 5"/>
          <p:cNvSpPr>
            <a:spLocks noChangeArrowheads="1"/>
          </p:cNvSpPr>
          <p:nvPr/>
        </p:nvSpPr>
        <p:spPr bwMode="auto">
          <a:xfrm>
            <a:off x="152400" y="2586038"/>
            <a:ext cx="2776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Generates (((())))</a:t>
            </a:r>
          </a:p>
        </p:txBody>
      </p:sp>
      <p:sp>
        <p:nvSpPr>
          <p:cNvPr id="357381" name="Rectangle 11"/>
          <p:cNvSpPr>
            <a:spLocks noChangeArrowheads="1"/>
          </p:cNvSpPr>
          <p:nvPr/>
        </p:nvSpPr>
        <p:spPr bwMode="auto">
          <a:xfrm>
            <a:off x="76200" y="838200"/>
            <a:ext cx="45720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This parsing algorithm only works for Look Ahead One Grammars.</a:t>
            </a:r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4691063" y="1676400"/>
            <a:ext cx="22860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a A 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</a:t>
            </a:r>
            <a:r>
              <a:rPr lang="en-US" altLang="en-US" sz="2400" i="0">
                <a:sym typeface="Symbol" pitchFamily="18" charset="2"/>
              </a:rPr>
              <a:t></a:t>
            </a:r>
            <a:endParaRPr lang="en-US" altLang="en-US" sz="2400" i="0"/>
          </a:p>
        </p:txBody>
      </p:sp>
      <p:sp>
        <p:nvSpPr>
          <p:cNvPr id="14" name="Rectangle 13"/>
          <p:cNvSpPr>
            <a:spLocks noChangeArrowheads="1"/>
          </p:cNvSpPr>
          <p:nvPr/>
        </p:nvSpPr>
        <p:spPr bwMode="auto">
          <a:xfrm>
            <a:off x="4953000" y="2573338"/>
            <a:ext cx="27765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Generates aaaaaaaa</a:t>
            </a:r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152400" y="3200400"/>
            <a:ext cx="4876800" cy="3416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 err="1"/>
              <a:t>GetA</a:t>
            </a:r>
            <a:r>
              <a:rPr lang="en-US" altLang="en-US" sz="2400" i="0" dirty="0"/>
              <a:t>(</a:t>
            </a:r>
            <a:r>
              <a:rPr lang="en-US" altLang="en-US" sz="2400" i="0" dirty="0" err="1"/>
              <a:t>s,i</a:t>
            </a:r>
            <a:r>
              <a:rPr lang="en-US" altLang="en-US" sz="2400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if( s[</a:t>
            </a:r>
            <a:r>
              <a:rPr lang="en-US" altLang="en-US" sz="2400" i="0" dirty="0" err="1"/>
              <a:t>i</a:t>
            </a:r>
            <a:r>
              <a:rPr lang="en-US" altLang="en-US" sz="2400" i="0" dirty="0"/>
              <a:t>] = ‘(‘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  </a:t>
            </a:r>
            <a:r>
              <a:rPr lang="en-US" altLang="en-US" sz="2400" i="0" dirty="0">
                <a:sym typeface="Symbol" pitchFamily="18" charset="2"/>
              </a:rPr>
              <a:t>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A</a:t>
            </a:r>
            <a:r>
              <a:rPr lang="en-US" altLang="en-US" sz="2400" i="0" dirty="0" err="1"/>
              <a:t>,j</a:t>
            </a:r>
            <a:r>
              <a:rPr lang="en-US" altLang="en-US" sz="2400" i="0" baseline="-25000" dirty="0" err="1"/>
              <a:t>A</a:t>
            </a:r>
            <a:r>
              <a:rPr lang="en-US" altLang="en-US" sz="2400" i="0" dirty="0">
                <a:sym typeface="Symbol" pitchFamily="18" charset="2"/>
              </a:rPr>
              <a:t>,</a:t>
            </a:r>
            <a:r>
              <a:rPr lang="en-US" altLang="en-US" sz="2400" i="0" dirty="0"/>
              <a:t> = </a:t>
            </a:r>
            <a:r>
              <a:rPr lang="en-US" altLang="en-US" sz="2400" i="0" dirty="0" err="1"/>
              <a:t>GetA</a:t>
            </a:r>
            <a:r>
              <a:rPr lang="en-US" altLang="en-US" sz="2400" i="0" dirty="0"/>
              <a:t>(s,i+1)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   if( s[</a:t>
            </a:r>
            <a:r>
              <a:rPr lang="en-US" altLang="en-US" sz="2400" i="0" dirty="0" err="1"/>
              <a:t>j</a:t>
            </a:r>
            <a:r>
              <a:rPr lang="en-US" altLang="en-US" sz="2400" i="0" baseline="-25000" dirty="0" err="1"/>
              <a:t>A</a:t>
            </a:r>
            <a:r>
              <a:rPr lang="en-US" altLang="en-US" sz="2400" i="0" dirty="0"/>
              <a:t>] = ‘)‘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          return( </a:t>
            </a:r>
            <a:r>
              <a:rPr lang="en-US" altLang="en-US" sz="2400" i="0" dirty="0">
                <a:sym typeface="Symbol" pitchFamily="18" charset="2"/>
              </a:rPr>
              <a:t> </a:t>
            </a:r>
            <a:r>
              <a:rPr lang="en-US" altLang="en-US" sz="2400" i="0" dirty="0"/>
              <a:t>‘(‘ 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A</a:t>
            </a:r>
            <a:r>
              <a:rPr lang="en-US" altLang="en-US" sz="2400" i="0" dirty="0"/>
              <a:t> ’)’</a:t>
            </a:r>
            <a:r>
              <a:rPr lang="en-US" altLang="en-US" sz="2400" i="0" dirty="0">
                <a:sym typeface="Symbol" pitchFamily="18" charset="2"/>
              </a:rPr>
              <a:t>, </a:t>
            </a:r>
            <a:r>
              <a:rPr lang="en-US" altLang="en-US" sz="2400" i="0" dirty="0"/>
              <a:t>j</a:t>
            </a:r>
            <a:r>
              <a:rPr lang="en-US" altLang="en-US" sz="2400" i="0" baseline="-25000" dirty="0"/>
              <a:t>A</a:t>
            </a:r>
            <a:r>
              <a:rPr lang="en-US" altLang="en-US" sz="2400" i="0" dirty="0"/>
              <a:t>+1)</a:t>
            </a:r>
            <a:endParaRPr lang="en-US" altLang="en-US" sz="2400" i="0" dirty="0">
              <a:sym typeface="Symbol" pitchFamily="18" charset="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ym typeface="Symbol" pitchFamily="18" charset="2"/>
              </a:rPr>
              <a:t>         else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ym typeface="Symbol" pitchFamily="18" charset="2"/>
              </a:rPr>
              <a:t>                return( error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ym typeface="Symbol" pitchFamily="18" charset="2"/>
              </a:rPr>
              <a:t>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ym typeface="Symbol" pitchFamily="18" charset="2"/>
              </a:rPr>
              <a:t>         return(,</a:t>
            </a:r>
            <a:r>
              <a:rPr lang="en-US" altLang="en-US" sz="2400" i="0">
                <a:sym typeface="Symbol" pitchFamily="18" charset="2"/>
              </a:rPr>
              <a:t>i)</a:t>
            </a:r>
            <a:endParaRPr lang="en-US" altLang="en-US" sz="2400" i="0"/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5029200" y="3124200"/>
            <a:ext cx="51054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Not</a:t>
            </a:r>
            <a:r>
              <a:rPr lang="en-US" altLang="en-US" sz="2400" i="0"/>
              <a:t> Look Ahead One</a:t>
            </a:r>
          </a:p>
        </p:txBody>
      </p:sp>
      <p:sp>
        <p:nvSpPr>
          <p:cNvPr id="19" name="Rectangle 18"/>
          <p:cNvSpPr>
            <a:spLocks noChangeArrowheads="1"/>
          </p:cNvSpPr>
          <p:nvPr/>
        </p:nvSpPr>
        <p:spPr bwMode="auto">
          <a:xfrm>
            <a:off x="5943600" y="2079625"/>
            <a:ext cx="51054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?  (next character is ‘a’)</a:t>
            </a:r>
          </a:p>
        </p:txBody>
      </p:sp>
      <p:sp>
        <p:nvSpPr>
          <p:cNvPr id="20" name="Rectangle 19"/>
          <p:cNvSpPr>
            <a:spLocks noChangeArrowheads="1"/>
          </p:cNvSpPr>
          <p:nvPr/>
        </p:nvSpPr>
        <p:spPr bwMode="auto">
          <a:xfrm>
            <a:off x="5029200" y="3652838"/>
            <a:ext cx="510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Parser can’t find middle.</a:t>
            </a:r>
          </a:p>
        </p:txBody>
      </p:sp>
      <p:sp>
        <p:nvSpPr>
          <p:cNvPr id="21" name="Rectangle 20"/>
          <p:cNvSpPr>
            <a:spLocks noChangeArrowheads="1"/>
          </p:cNvSpPr>
          <p:nvPr/>
        </p:nvSpPr>
        <p:spPr bwMode="auto">
          <a:xfrm>
            <a:off x="4724400" y="5105400"/>
            <a:ext cx="22860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A B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</a:t>
            </a:r>
            <a:r>
              <a:rPr lang="en-US" altLang="en-US" sz="2400" i="0">
                <a:sym typeface="Symbol" pitchFamily="18" charset="2"/>
              </a:rPr>
              <a:t>A C</a:t>
            </a:r>
            <a:endParaRPr lang="en-US" altLang="en-US" sz="2400" i="0"/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5029200" y="6015038"/>
            <a:ext cx="510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Recurses forever.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6" grpId="0"/>
      <p:bldP spid="13" grpId="0"/>
      <p:bldP spid="14" grpId="0"/>
      <p:bldP spid="15" grpId="0"/>
      <p:bldP spid="17" grpId="0"/>
      <p:bldP spid="19" grpId="0"/>
      <p:bldP spid="20" grpId="0"/>
      <p:bldP spid="21" grpId="0"/>
      <p:bldP spid="22" grpId="0"/>
    </p:bldLst>
  </p:timing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02" name="Rectangle 2"/>
          <p:cNvSpPr>
            <a:spLocks noGrp="1" noChangeArrowheads="1"/>
          </p:cNvSpPr>
          <p:nvPr>
            <p:ph type="title"/>
          </p:nvPr>
        </p:nvSpPr>
        <p:spPr>
          <a:xfrm>
            <a:off x="-1447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Parsing/Compiling</a:t>
            </a:r>
          </a:p>
        </p:txBody>
      </p:sp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-88900" y="1752600"/>
            <a:ext cx="2286000" cy="193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BC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</a:t>
            </a:r>
            <a:r>
              <a:rPr lang="en-US" altLang="en-US" sz="2400" i="0">
                <a:sym typeface="Symbol" pitchFamily="18" charset="2"/>
              </a:rPr>
              <a:t>DE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ym typeface="Symbol" pitchFamily="18" charset="2"/>
              </a:rPr>
              <a:t>    B </a:t>
            </a:r>
            <a:r>
              <a:rPr lang="en-US" altLang="en-US" sz="2400" i="0"/>
              <a:t>⇒ </a:t>
            </a:r>
            <a:r>
              <a:rPr lang="en-US" altLang="en-US" sz="2400" i="0">
                <a:sym typeface="Symbol" pitchFamily="18" charset="2"/>
              </a:rPr>
              <a:t>b ....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</a:t>
            </a:r>
            <a:r>
              <a:rPr lang="en-US" altLang="en-US" sz="2400" i="0">
                <a:sym typeface="Symbol" pitchFamily="18" charset="2"/>
              </a:rPr>
              <a:t>D </a:t>
            </a:r>
            <a:r>
              <a:rPr lang="en-US" altLang="en-US" sz="2400" i="0"/>
              <a:t>⇒ </a:t>
            </a:r>
            <a:r>
              <a:rPr lang="en-US" altLang="en-US" sz="2400" i="0">
                <a:sym typeface="Symbol" pitchFamily="18" charset="2"/>
              </a:rPr>
              <a:t>d ....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i="0"/>
          </a:p>
        </p:txBody>
      </p:sp>
      <p:sp>
        <p:nvSpPr>
          <p:cNvPr id="358404" name="Rectangle 11"/>
          <p:cNvSpPr>
            <a:spLocks noChangeArrowheads="1"/>
          </p:cNvSpPr>
          <p:nvPr/>
        </p:nvSpPr>
        <p:spPr bwMode="auto">
          <a:xfrm>
            <a:off x="76200" y="838200"/>
            <a:ext cx="45720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This parsing algorithm only works for Look Ahead One Grammars.</a:t>
            </a:r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152400" y="3441700"/>
            <a:ext cx="4876800" cy="3786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 err="1"/>
              <a:t>GetA</a:t>
            </a:r>
            <a:r>
              <a:rPr lang="en-US" altLang="en-US" sz="2400" i="0" dirty="0"/>
              <a:t>(</a:t>
            </a:r>
            <a:r>
              <a:rPr lang="en-US" altLang="en-US" sz="2400" i="0" dirty="0" err="1"/>
              <a:t>s,i</a:t>
            </a:r>
            <a:r>
              <a:rPr lang="en-US" altLang="en-US" sz="2400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if( s[</a:t>
            </a:r>
            <a:r>
              <a:rPr lang="en-US" altLang="en-US" sz="2400" i="0" dirty="0" err="1"/>
              <a:t>i</a:t>
            </a:r>
            <a:r>
              <a:rPr lang="en-US" altLang="en-US" sz="2400" i="0" dirty="0"/>
              <a:t>] = ‘b‘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  </a:t>
            </a:r>
            <a:r>
              <a:rPr lang="en-US" altLang="en-US" sz="2400" i="0" dirty="0">
                <a:sym typeface="Symbol" pitchFamily="18" charset="2"/>
              </a:rPr>
              <a:t>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B</a:t>
            </a:r>
            <a:r>
              <a:rPr lang="en-US" altLang="en-US" sz="2400" i="0" dirty="0" err="1"/>
              <a:t>,j</a:t>
            </a:r>
            <a:r>
              <a:rPr lang="en-US" altLang="en-US" sz="2400" i="0" baseline="-25000" dirty="0" err="1"/>
              <a:t>B</a:t>
            </a:r>
            <a:r>
              <a:rPr lang="en-US" altLang="en-US" sz="2400" i="0" dirty="0">
                <a:sym typeface="Symbol" pitchFamily="18" charset="2"/>
              </a:rPr>
              <a:t>,</a:t>
            </a:r>
            <a:r>
              <a:rPr lang="en-US" altLang="en-US" sz="2400" i="0" dirty="0"/>
              <a:t> = </a:t>
            </a:r>
            <a:r>
              <a:rPr lang="en-US" altLang="en-US" sz="2400" i="0" dirty="0" err="1"/>
              <a:t>GetB</a:t>
            </a:r>
            <a:r>
              <a:rPr lang="en-US" altLang="en-US" sz="2400" i="0" dirty="0"/>
              <a:t>(</a:t>
            </a:r>
            <a:r>
              <a:rPr lang="en-US" altLang="en-US" sz="2400" i="0" dirty="0" err="1"/>
              <a:t>s,i</a:t>
            </a:r>
            <a:r>
              <a:rPr lang="en-US" altLang="en-US" sz="2400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ym typeface="Symbol" pitchFamily="18" charset="2"/>
              </a:rPr>
              <a:t>        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C</a:t>
            </a:r>
            <a:r>
              <a:rPr lang="en-US" altLang="en-US" sz="2400" i="0" dirty="0" err="1"/>
              <a:t>,j</a:t>
            </a:r>
            <a:r>
              <a:rPr lang="en-US" altLang="en-US" sz="2400" i="0" baseline="-25000" dirty="0" err="1"/>
              <a:t>C</a:t>
            </a:r>
            <a:r>
              <a:rPr lang="en-US" altLang="en-US" sz="2400" i="0" dirty="0">
                <a:sym typeface="Symbol" pitchFamily="18" charset="2"/>
              </a:rPr>
              <a:t>,</a:t>
            </a:r>
            <a:r>
              <a:rPr lang="en-US" altLang="en-US" sz="2400" i="0" dirty="0"/>
              <a:t> = </a:t>
            </a:r>
            <a:r>
              <a:rPr lang="en-US" altLang="en-US" sz="2400" i="0" dirty="0" err="1"/>
              <a:t>GetC</a:t>
            </a:r>
            <a:r>
              <a:rPr lang="en-US" altLang="en-US" sz="2400" i="0" dirty="0"/>
              <a:t>(</a:t>
            </a:r>
            <a:r>
              <a:rPr lang="en-US" altLang="en-US" sz="2400" i="0" dirty="0" err="1"/>
              <a:t>s,j</a:t>
            </a:r>
            <a:r>
              <a:rPr lang="en-US" altLang="en-US" sz="2400" i="0" baseline="-25000" dirty="0" err="1"/>
              <a:t>B</a:t>
            </a:r>
            <a:r>
              <a:rPr lang="en-US" altLang="en-US" sz="2400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  return( </a:t>
            </a:r>
            <a:r>
              <a:rPr lang="en-US" altLang="en-US" sz="2400" i="0" dirty="0">
                <a:sym typeface="Symbol" pitchFamily="18" charset="2"/>
              </a:rPr>
              <a:t> 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B</a:t>
            </a:r>
            <a:r>
              <a:rPr lang="en-US" altLang="en-US" sz="2400" i="0" dirty="0"/>
              <a:t> 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C</a:t>
            </a:r>
            <a:r>
              <a:rPr lang="en-US" altLang="en-US" sz="2400" i="0" dirty="0"/>
              <a:t> </a:t>
            </a:r>
            <a:r>
              <a:rPr lang="en-US" altLang="en-US" sz="2400" i="0" dirty="0">
                <a:sym typeface="Symbol" pitchFamily="18" charset="2"/>
              </a:rPr>
              <a:t>, </a:t>
            </a:r>
            <a:r>
              <a:rPr lang="en-US" altLang="en-US" sz="2400" i="0" dirty="0" err="1"/>
              <a:t>j</a:t>
            </a:r>
            <a:r>
              <a:rPr lang="en-US" altLang="en-US" sz="2400" i="0" baseline="-25000" dirty="0" err="1"/>
              <a:t>C</a:t>
            </a:r>
            <a:r>
              <a:rPr lang="en-US" altLang="en-US" sz="2400" i="0" dirty="0"/>
              <a:t> )</a:t>
            </a:r>
            <a:endParaRPr lang="en-US" altLang="en-US" sz="2400" i="0" dirty="0">
              <a:sym typeface="Symbol" pitchFamily="18" charset="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ym typeface="Symbol" pitchFamily="18" charset="2"/>
              </a:rPr>
              <a:t>  </a:t>
            </a:r>
            <a:r>
              <a:rPr lang="en-US" altLang="en-US" sz="2400" i="0" dirty="0" err="1">
                <a:sym typeface="Symbol" pitchFamily="18" charset="2"/>
              </a:rPr>
              <a:t>else</a:t>
            </a:r>
            <a:r>
              <a:rPr lang="en-US" altLang="en-US" sz="2400" i="0" dirty="0" err="1"/>
              <a:t>if</a:t>
            </a:r>
            <a:r>
              <a:rPr lang="en-US" altLang="en-US" sz="2400" i="0" dirty="0"/>
              <a:t>( s[</a:t>
            </a:r>
            <a:r>
              <a:rPr lang="en-US" altLang="en-US" sz="2400" i="0" dirty="0" err="1"/>
              <a:t>i</a:t>
            </a:r>
            <a:r>
              <a:rPr lang="en-US" altLang="en-US" sz="2400" i="0" dirty="0"/>
              <a:t>] = ‘d‘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  </a:t>
            </a:r>
            <a:r>
              <a:rPr lang="en-US" altLang="en-US" sz="2400" i="0" dirty="0">
                <a:sym typeface="Symbol" pitchFamily="18" charset="2"/>
              </a:rPr>
              <a:t>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D</a:t>
            </a:r>
            <a:r>
              <a:rPr lang="en-US" altLang="en-US" sz="2400" i="0" dirty="0" err="1"/>
              <a:t>,j</a:t>
            </a:r>
            <a:r>
              <a:rPr lang="en-US" altLang="en-US" sz="2400" i="0" baseline="-25000" dirty="0" err="1"/>
              <a:t>D</a:t>
            </a:r>
            <a:r>
              <a:rPr lang="en-US" altLang="en-US" sz="2400" i="0" dirty="0">
                <a:sym typeface="Symbol" pitchFamily="18" charset="2"/>
              </a:rPr>
              <a:t>,</a:t>
            </a:r>
            <a:r>
              <a:rPr lang="en-US" altLang="en-US" sz="2400" i="0" dirty="0"/>
              <a:t> = </a:t>
            </a:r>
            <a:r>
              <a:rPr lang="en-US" altLang="en-US" sz="2400" i="0" dirty="0" err="1"/>
              <a:t>GetD</a:t>
            </a:r>
            <a:r>
              <a:rPr lang="en-US" altLang="en-US" sz="2400" i="0" dirty="0"/>
              <a:t>(</a:t>
            </a:r>
            <a:r>
              <a:rPr lang="en-US" altLang="en-US" sz="2400" i="0" dirty="0" err="1"/>
              <a:t>s,i</a:t>
            </a:r>
            <a:r>
              <a:rPr lang="en-US" altLang="en-US" sz="2400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ym typeface="Symbol" pitchFamily="18" charset="2"/>
              </a:rPr>
              <a:t>        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E</a:t>
            </a:r>
            <a:r>
              <a:rPr lang="en-US" altLang="en-US" sz="2400" i="0" dirty="0" err="1"/>
              <a:t>,j</a:t>
            </a:r>
            <a:r>
              <a:rPr lang="en-US" altLang="en-US" sz="2400" i="0" baseline="-25000" dirty="0" err="1"/>
              <a:t>E</a:t>
            </a:r>
            <a:r>
              <a:rPr lang="en-US" altLang="en-US" sz="2400" i="0" dirty="0">
                <a:sym typeface="Symbol" pitchFamily="18" charset="2"/>
              </a:rPr>
              <a:t>,</a:t>
            </a:r>
            <a:r>
              <a:rPr lang="en-US" altLang="en-US" sz="2400" i="0" dirty="0"/>
              <a:t> = </a:t>
            </a:r>
            <a:r>
              <a:rPr lang="en-US" altLang="en-US" sz="2400" i="0" dirty="0" err="1"/>
              <a:t>GetE</a:t>
            </a:r>
            <a:r>
              <a:rPr lang="en-US" altLang="en-US" sz="2400" i="0" dirty="0"/>
              <a:t>(</a:t>
            </a:r>
            <a:r>
              <a:rPr lang="en-US" altLang="en-US" sz="2400" i="0" dirty="0" err="1"/>
              <a:t>s,j</a:t>
            </a:r>
            <a:r>
              <a:rPr lang="en-US" altLang="en-US" sz="2400" i="0" baseline="-25000" dirty="0" err="1"/>
              <a:t>D</a:t>
            </a:r>
            <a:r>
              <a:rPr lang="en-US" altLang="en-US" sz="2400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  return( </a:t>
            </a:r>
            <a:r>
              <a:rPr lang="en-US" altLang="en-US" sz="2400" i="0" dirty="0">
                <a:sym typeface="Symbol" pitchFamily="18" charset="2"/>
              </a:rPr>
              <a:t> 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D</a:t>
            </a:r>
            <a:r>
              <a:rPr lang="en-US" altLang="en-US" sz="2400" i="0" dirty="0"/>
              <a:t> </a:t>
            </a:r>
            <a:r>
              <a:rPr lang="en-US" altLang="en-US" sz="2400" i="0" dirty="0" err="1"/>
              <a:t>p</a:t>
            </a:r>
            <a:r>
              <a:rPr lang="en-US" altLang="en-US" sz="2400" i="0" baseline="-25000" dirty="0" err="1"/>
              <a:t>E</a:t>
            </a:r>
            <a:r>
              <a:rPr lang="en-US" altLang="en-US" sz="2400" i="0" dirty="0"/>
              <a:t> </a:t>
            </a:r>
            <a:r>
              <a:rPr lang="en-US" altLang="en-US" sz="2400" i="0" dirty="0">
                <a:sym typeface="Symbol" pitchFamily="18" charset="2"/>
              </a:rPr>
              <a:t>, </a:t>
            </a:r>
            <a:r>
              <a:rPr lang="en-US" altLang="en-US" sz="2400" i="0" dirty="0" err="1"/>
              <a:t>j</a:t>
            </a:r>
            <a:r>
              <a:rPr lang="en-US" altLang="en-US" sz="2400" i="0" baseline="-25000" dirty="0" err="1"/>
              <a:t>E</a:t>
            </a:r>
            <a:r>
              <a:rPr lang="en-US" altLang="en-US" sz="2400" i="0" dirty="0"/>
              <a:t> )</a:t>
            </a:r>
            <a:endParaRPr lang="en-US" altLang="en-US" sz="2400" i="0" dirty="0">
              <a:sym typeface="Symbol" pitchFamily="18" charset="2"/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i="0" dirty="0"/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4876800" y="3429000"/>
            <a:ext cx="51054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rgbClr val="FF0000"/>
                </a:solidFill>
              </a:rPr>
              <a:t>Not</a:t>
            </a:r>
            <a:r>
              <a:rPr lang="en-US" altLang="en-US" sz="2400" i="0"/>
              <a:t> Look Ahead One</a:t>
            </a:r>
          </a:p>
        </p:txBody>
      </p:sp>
      <p:sp>
        <p:nvSpPr>
          <p:cNvPr id="20" name="Rectangle 19"/>
          <p:cNvSpPr>
            <a:spLocks noChangeArrowheads="1"/>
          </p:cNvSpPr>
          <p:nvPr/>
        </p:nvSpPr>
        <p:spPr bwMode="auto">
          <a:xfrm>
            <a:off x="4876800" y="3957638"/>
            <a:ext cx="51054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Don’t know whether to call</a:t>
            </a:r>
            <a:br>
              <a:rPr lang="en-US" altLang="en-US" sz="2400" i="0"/>
            </a:br>
            <a:r>
              <a:rPr lang="en-US" altLang="en-US" sz="2400" i="0"/>
              <a:t>  GetB or GetD</a:t>
            </a:r>
          </a:p>
        </p:txBody>
      </p:sp>
      <p:sp>
        <p:nvSpPr>
          <p:cNvPr id="16" name="Rectangle 15"/>
          <p:cNvSpPr>
            <a:spLocks noChangeArrowheads="1"/>
          </p:cNvSpPr>
          <p:nvPr/>
        </p:nvSpPr>
        <p:spPr bwMode="auto">
          <a:xfrm>
            <a:off x="4495800" y="1676400"/>
            <a:ext cx="2286000" cy="1938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BC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A ⇒ </a:t>
            </a:r>
            <a:r>
              <a:rPr lang="en-US" altLang="en-US" sz="2400" i="0">
                <a:sym typeface="Symbol" pitchFamily="18" charset="2"/>
              </a:rPr>
              <a:t>DE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ym typeface="Symbol" pitchFamily="18" charset="2"/>
              </a:rPr>
              <a:t>    B </a:t>
            </a:r>
            <a:r>
              <a:rPr lang="en-US" altLang="en-US" sz="2400" i="0"/>
              <a:t>⇒ </a:t>
            </a:r>
            <a:r>
              <a:rPr lang="en-US" altLang="en-US" sz="2400" i="0">
                <a:sym typeface="Symbol" pitchFamily="18" charset="2"/>
              </a:rPr>
              <a:t>bbb ....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</a:t>
            </a:r>
            <a:r>
              <a:rPr lang="en-US" altLang="en-US" sz="2400" i="0">
                <a:sym typeface="Symbol" pitchFamily="18" charset="2"/>
              </a:rPr>
              <a:t>D </a:t>
            </a:r>
            <a:r>
              <a:rPr lang="en-US" altLang="en-US" sz="2400" i="0"/>
              <a:t>⇒ </a:t>
            </a:r>
            <a:r>
              <a:rPr lang="en-US" altLang="en-US" sz="2400" i="0">
                <a:sym typeface="Symbol" pitchFamily="18" charset="2"/>
              </a:rPr>
              <a:t>bbb ....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sz="24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15" grpId="0"/>
      <p:bldP spid="17" grpId="0"/>
      <p:bldP spid="20" grpId="0"/>
      <p:bldP spid="16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3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401" y="5143707"/>
            <a:ext cx="363776" cy="530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grpSp>
        <p:nvGrpSpPr>
          <p:cNvPr id="41" name="Group 49"/>
          <p:cNvGrpSpPr>
            <a:grpSpLocks/>
          </p:cNvGrpSpPr>
          <p:nvPr/>
        </p:nvGrpSpPr>
        <p:grpSpPr bwMode="auto">
          <a:xfrm flipH="1">
            <a:off x="347169" y="5418656"/>
            <a:ext cx="381000" cy="993775"/>
            <a:chOff x="2308" y="1513"/>
            <a:chExt cx="1162" cy="2570"/>
          </a:xfrm>
        </p:grpSpPr>
        <p:grpSp>
          <p:nvGrpSpPr>
            <p:cNvPr id="42" name="Group 50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0" name="Freeform 51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52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53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Freeform 54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Freeform 55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Freeform 56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" name="Freeform 57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58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Oval 59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6" name="Oval 60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7" name="Oval 61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8" name="Oval 62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9" name="Oval 63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56" name="Group 107"/>
          <p:cNvGrpSpPr>
            <a:grpSpLocks/>
          </p:cNvGrpSpPr>
          <p:nvPr/>
        </p:nvGrpSpPr>
        <p:grpSpPr bwMode="auto">
          <a:xfrm>
            <a:off x="6853401" y="5634276"/>
            <a:ext cx="1905000" cy="533400"/>
            <a:chOff x="3072" y="3360"/>
            <a:chExt cx="2352" cy="336"/>
          </a:xfrm>
        </p:grpSpPr>
        <p:sp>
          <p:nvSpPr>
            <p:cNvPr id="57" name="Text Box 108"/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25,31,52,88,98</a:t>
              </a:r>
              <a:endParaRPr lang="en-CA" altLang="en-US" sz="2000" i="0"/>
            </a:p>
          </p:txBody>
        </p:sp>
        <p:sp>
          <p:nvSpPr>
            <p:cNvPr id="58" name="Rectangle 109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59" name="Text Box 113"/>
          <p:cNvSpPr txBox="1">
            <a:spLocks noChangeArrowheads="1"/>
          </p:cNvSpPr>
          <p:nvPr/>
        </p:nvSpPr>
        <p:spPr bwMode="auto">
          <a:xfrm>
            <a:off x="255094" y="4069281"/>
            <a:ext cx="308451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Get one friend to </a:t>
            </a:r>
            <a:br>
              <a:rPr lang="en-US" altLang="en-US" i="0" dirty="0"/>
            </a:br>
            <a:r>
              <a:rPr lang="en-US" altLang="en-US" i="0" dirty="0"/>
              <a:t>sort the first half. </a:t>
            </a:r>
          </a:p>
        </p:txBody>
      </p:sp>
      <p:sp>
        <p:nvSpPr>
          <p:cNvPr id="67" name="Down Arrow 66"/>
          <p:cNvSpPr/>
          <p:nvPr/>
        </p:nvSpPr>
        <p:spPr bwMode="auto">
          <a:xfrm rot="16200000">
            <a:off x="4404874" y="5928873"/>
            <a:ext cx="573587" cy="979868"/>
          </a:xfrm>
          <a:prstGeom prst="downArrow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8" name="Text Box 113"/>
          <p:cNvSpPr txBox="1">
            <a:spLocks noChangeArrowheads="1"/>
          </p:cNvSpPr>
          <p:nvPr/>
        </p:nvSpPr>
        <p:spPr bwMode="auto">
          <a:xfrm>
            <a:off x="2740653" y="5065693"/>
            <a:ext cx="388433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Trust your friend</a:t>
            </a:r>
            <a:br>
              <a:rPr lang="en-US" altLang="en-US" sz="2800" i="0" dirty="0"/>
            </a:br>
            <a:r>
              <a:rPr lang="en-US" altLang="en-US" sz="2800" i="0" dirty="0"/>
              <a:t>Don’t micro manage him.</a:t>
            </a:r>
          </a:p>
        </p:txBody>
      </p:sp>
      <p:grpSp>
        <p:nvGrpSpPr>
          <p:cNvPr id="76" name="Group 3">
            <a:extLst>
              <a:ext uri="{FF2B5EF4-FFF2-40B4-BE49-F238E27FC236}">
                <a16:creationId xmlns:a16="http://schemas.microsoft.com/office/drawing/2014/main" id="{42B20244-EEB1-479D-A870-6933DE568836}"/>
              </a:ext>
            </a:extLst>
          </p:cNvPr>
          <p:cNvGrpSpPr>
            <a:grpSpLocks/>
          </p:cNvGrpSpPr>
          <p:nvPr/>
        </p:nvGrpSpPr>
        <p:grpSpPr bwMode="auto">
          <a:xfrm>
            <a:off x="7416800" y="1285879"/>
            <a:ext cx="1311275" cy="1322388"/>
            <a:chOff x="998" y="3317"/>
            <a:chExt cx="826" cy="833"/>
          </a:xfrm>
        </p:grpSpPr>
        <p:sp>
          <p:nvSpPr>
            <p:cNvPr id="77" name="Freeform 4">
              <a:extLst>
                <a:ext uri="{FF2B5EF4-FFF2-40B4-BE49-F238E27FC236}">
                  <a16:creationId xmlns:a16="http://schemas.microsoft.com/office/drawing/2014/main" id="{4D50B7B0-C581-4849-9942-74BF2106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20"/>
              <a:ext cx="755" cy="830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07 w 7890"/>
                <a:gd name="connsiteY0" fmla="*/ 1621 h 9230"/>
                <a:gd name="connsiteX1" fmla="*/ 1029 w 7890"/>
                <a:gd name="connsiteY1" fmla="*/ 6308 h 9230"/>
                <a:gd name="connsiteX2" fmla="*/ 2930 w 7890"/>
                <a:gd name="connsiteY2" fmla="*/ 8596 h 9230"/>
                <a:gd name="connsiteX3" fmla="*/ 5156 w 7890"/>
                <a:gd name="connsiteY3" fmla="*/ 9038 h 9230"/>
                <a:gd name="connsiteX4" fmla="*/ 7866 w 7890"/>
                <a:gd name="connsiteY4" fmla="*/ 5872 h 9230"/>
                <a:gd name="connsiteX5" fmla="*/ 3469 w 7890"/>
                <a:gd name="connsiteY5" fmla="*/ 204 h 9230"/>
                <a:gd name="connsiteX6" fmla="*/ 107 w 7890"/>
                <a:gd name="connsiteY6" fmla="*/ 1621 h 9230"/>
                <a:gd name="connsiteX0" fmla="*/ 3099 w 8703"/>
                <a:gd name="connsiteY0" fmla="*/ 1 h 9780"/>
                <a:gd name="connsiteX1" fmla="*/ 6 w 8703"/>
                <a:gd name="connsiteY1" fmla="*/ 6614 h 9780"/>
                <a:gd name="connsiteX2" fmla="*/ 2416 w 8703"/>
                <a:gd name="connsiteY2" fmla="*/ 9093 h 9780"/>
                <a:gd name="connsiteX3" fmla="*/ 5237 w 8703"/>
                <a:gd name="connsiteY3" fmla="*/ 9572 h 9780"/>
                <a:gd name="connsiteX4" fmla="*/ 8672 w 8703"/>
                <a:gd name="connsiteY4" fmla="*/ 6142 h 9780"/>
                <a:gd name="connsiteX5" fmla="*/ 3099 w 8703"/>
                <a:gd name="connsiteY5" fmla="*/ 1 h 9780"/>
                <a:gd name="connsiteX0" fmla="*/ 5431 w 10048"/>
                <a:gd name="connsiteY0" fmla="*/ 3 h 7582"/>
                <a:gd name="connsiteX1" fmla="*/ 56 w 10048"/>
                <a:gd name="connsiteY1" fmla="*/ 4345 h 7582"/>
                <a:gd name="connsiteX2" fmla="*/ 2825 w 10048"/>
                <a:gd name="connsiteY2" fmla="*/ 6880 h 7582"/>
                <a:gd name="connsiteX3" fmla="*/ 6066 w 10048"/>
                <a:gd name="connsiteY3" fmla="*/ 7369 h 7582"/>
                <a:gd name="connsiteX4" fmla="*/ 10013 w 10048"/>
                <a:gd name="connsiteY4" fmla="*/ 3862 h 7582"/>
                <a:gd name="connsiteX5" fmla="*/ 5431 w 10048"/>
                <a:gd name="connsiteY5" fmla="*/ 3 h 7582"/>
                <a:gd name="connsiteX0" fmla="*/ 3203 w 7798"/>
                <a:gd name="connsiteY0" fmla="*/ 7 h 9990"/>
                <a:gd name="connsiteX1" fmla="*/ 229 w 7798"/>
                <a:gd name="connsiteY1" fmla="*/ 6165 h 9990"/>
                <a:gd name="connsiteX2" fmla="*/ 610 w 7798"/>
                <a:gd name="connsiteY2" fmla="*/ 9077 h 9990"/>
                <a:gd name="connsiteX3" fmla="*/ 3835 w 7798"/>
                <a:gd name="connsiteY3" fmla="*/ 9722 h 9990"/>
                <a:gd name="connsiteX4" fmla="*/ 7763 w 7798"/>
                <a:gd name="connsiteY4" fmla="*/ 5097 h 9990"/>
                <a:gd name="connsiteX5" fmla="*/ 3203 w 7798"/>
                <a:gd name="connsiteY5" fmla="*/ 7 h 9990"/>
                <a:gd name="connsiteX0" fmla="*/ 4106 w 9999"/>
                <a:gd name="connsiteY0" fmla="*/ 7 h 10000"/>
                <a:gd name="connsiteX1" fmla="*/ 293 w 9999"/>
                <a:gd name="connsiteY1" fmla="*/ 6171 h 10000"/>
                <a:gd name="connsiteX2" fmla="*/ 781 w 9999"/>
                <a:gd name="connsiteY2" fmla="*/ 9086 h 10000"/>
                <a:gd name="connsiteX3" fmla="*/ 4917 w 9999"/>
                <a:gd name="connsiteY3" fmla="*/ 9732 h 10000"/>
                <a:gd name="connsiteX4" fmla="*/ 9954 w 9999"/>
                <a:gd name="connsiteY4" fmla="*/ 5102 h 10000"/>
                <a:gd name="connsiteX5" fmla="*/ 4106 w 9999"/>
                <a:gd name="connsiteY5" fmla="*/ 7 h 10000"/>
                <a:gd name="connsiteX0" fmla="*/ 4085 w 9979"/>
                <a:gd name="connsiteY0" fmla="*/ 7 h 10000"/>
                <a:gd name="connsiteX1" fmla="*/ 272 w 9979"/>
                <a:gd name="connsiteY1" fmla="*/ 6171 h 10000"/>
                <a:gd name="connsiteX2" fmla="*/ 360 w 9979"/>
                <a:gd name="connsiteY2" fmla="*/ 6166 h 10000"/>
                <a:gd name="connsiteX3" fmla="*/ 760 w 9979"/>
                <a:gd name="connsiteY3" fmla="*/ 9086 h 10000"/>
                <a:gd name="connsiteX4" fmla="*/ 4896 w 9979"/>
                <a:gd name="connsiteY4" fmla="*/ 9732 h 10000"/>
                <a:gd name="connsiteX5" fmla="*/ 9934 w 9979"/>
                <a:gd name="connsiteY5" fmla="*/ 5102 h 10000"/>
                <a:gd name="connsiteX6" fmla="*/ 4085 w 9979"/>
                <a:gd name="connsiteY6" fmla="*/ 7 h 10000"/>
                <a:gd name="connsiteX0" fmla="*/ 4094 w 10000"/>
                <a:gd name="connsiteY0" fmla="*/ 7 h 9445"/>
                <a:gd name="connsiteX1" fmla="*/ 273 w 10000"/>
                <a:gd name="connsiteY1" fmla="*/ 6171 h 9445"/>
                <a:gd name="connsiteX2" fmla="*/ 361 w 10000"/>
                <a:gd name="connsiteY2" fmla="*/ 6166 h 9445"/>
                <a:gd name="connsiteX3" fmla="*/ 762 w 10000"/>
                <a:gd name="connsiteY3" fmla="*/ 9086 h 9445"/>
                <a:gd name="connsiteX4" fmla="*/ 4906 w 10000"/>
                <a:gd name="connsiteY4" fmla="*/ 8954 h 9445"/>
                <a:gd name="connsiteX5" fmla="*/ 9955 w 10000"/>
                <a:gd name="connsiteY5" fmla="*/ 5102 h 9445"/>
                <a:gd name="connsiteX6" fmla="*/ 4094 w 10000"/>
                <a:gd name="connsiteY6" fmla="*/ 7 h 9445"/>
                <a:gd name="connsiteX0" fmla="*/ 4094 w 9047"/>
                <a:gd name="connsiteY0" fmla="*/ 7 h 9998"/>
                <a:gd name="connsiteX1" fmla="*/ 273 w 9047"/>
                <a:gd name="connsiteY1" fmla="*/ 6534 h 9998"/>
                <a:gd name="connsiteX2" fmla="*/ 361 w 9047"/>
                <a:gd name="connsiteY2" fmla="*/ 6528 h 9998"/>
                <a:gd name="connsiteX3" fmla="*/ 762 w 9047"/>
                <a:gd name="connsiteY3" fmla="*/ 9620 h 9998"/>
                <a:gd name="connsiteX4" fmla="*/ 4906 w 9047"/>
                <a:gd name="connsiteY4" fmla="*/ 9480 h 9998"/>
                <a:gd name="connsiteX5" fmla="*/ 8991 w 9047"/>
                <a:gd name="connsiteY5" fmla="*/ 5402 h 9998"/>
                <a:gd name="connsiteX6" fmla="*/ 4094 w 9047"/>
                <a:gd name="connsiteY6" fmla="*/ 7 h 9998"/>
                <a:gd name="connsiteX0" fmla="*/ 4716 w 10190"/>
                <a:gd name="connsiteY0" fmla="*/ 7 h 9917"/>
                <a:gd name="connsiteX1" fmla="*/ 493 w 10190"/>
                <a:gd name="connsiteY1" fmla="*/ 6535 h 9917"/>
                <a:gd name="connsiteX2" fmla="*/ 146 w 10190"/>
                <a:gd name="connsiteY2" fmla="*/ 7900 h 9917"/>
                <a:gd name="connsiteX3" fmla="*/ 1033 w 10190"/>
                <a:gd name="connsiteY3" fmla="*/ 9622 h 9917"/>
                <a:gd name="connsiteX4" fmla="*/ 5614 w 10190"/>
                <a:gd name="connsiteY4" fmla="*/ 9482 h 9917"/>
                <a:gd name="connsiteX5" fmla="*/ 10129 w 10190"/>
                <a:gd name="connsiteY5" fmla="*/ 5403 h 9917"/>
                <a:gd name="connsiteX6" fmla="*/ 4716 w 10190"/>
                <a:gd name="connsiteY6" fmla="*/ 7 h 9917"/>
                <a:gd name="connsiteX0" fmla="*/ 4463 w 9835"/>
                <a:gd name="connsiteY0" fmla="*/ 7 h 9999"/>
                <a:gd name="connsiteX1" fmla="*/ 319 w 9835"/>
                <a:gd name="connsiteY1" fmla="*/ 6590 h 9999"/>
                <a:gd name="connsiteX2" fmla="*/ 849 w 9835"/>
                <a:gd name="connsiteY2" fmla="*/ 9703 h 9999"/>
                <a:gd name="connsiteX3" fmla="*/ 5344 w 9835"/>
                <a:gd name="connsiteY3" fmla="*/ 9561 h 9999"/>
                <a:gd name="connsiteX4" fmla="*/ 9775 w 9835"/>
                <a:gd name="connsiteY4" fmla="*/ 5448 h 9999"/>
                <a:gd name="connsiteX5" fmla="*/ 4463 w 9835"/>
                <a:gd name="connsiteY5" fmla="*/ 7 h 9999"/>
                <a:gd name="connsiteX0" fmla="*/ 4247 w 9705"/>
                <a:gd name="connsiteY0" fmla="*/ 7 h 9797"/>
                <a:gd name="connsiteX1" fmla="*/ 33 w 9705"/>
                <a:gd name="connsiteY1" fmla="*/ 6591 h 9797"/>
                <a:gd name="connsiteX2" fmla="*/ 2432 w 9705"/>
                <a:gd name="connsiteY2" fmla="*/ 9151 h 9797"/>
                <a:gd name="connsiteX3" fmla="*/ 5143 w 9705"/>
                <a:gd name="connsiteY3" fmla="*/ 9562 h 9797"/>
                <a:gd name="connsiteX4" fmla="*/ 9648 w 9705"/>
                <a:gd name="connsiteY4" fmla="*/ 5449 h 9797"/>
                <a:gd name="connsiteX5" fmla="*/ 4247 w 9705"/>
                <a:gd name="connsiteY5" fmla="*/ 7 h 9797"/>
                <a:gd name="connsiteX0" fmla="*/ 3838 w 9462"/>
                <a:gd name="connsiteY0" fmla="*/ 9 h 10042"/>
                <a:gd name="connsiteX1" fmla="*/ 44 w 9462"/>
                <a:gd name="connsiteY1" fmla="*/ 6824 h 10042"/>
                <a:gd name="connsiteX2" fmla="*/ 1968 w 9462"/>
                <a:gd name="connsiteY2" fmla="*/ 9343 h 10042"/>
                <a:gd name="connsiteX3" fmla="*/ 4761 w 9462"/>
                <a:gd name="connsiteY3" fmla="*/ 9762 h 10042"/>
                <a:gd name="connsiteX4" fmla="*/ 9403 w 9462"/>
                <a:gd name="connsiteY4" fmla="*/ 5564 h 10042"/>
                <a:gd name="connsiteX5" fmla="*/ 3838 w 9462"/>
                <a:gd name="connsiteY5" fmla="*/ 9 h 10042"/>
                <a:gd name="connsiteX0" fmla="*/ 4859 w 10031"/>
                <a:gd name="connsiteY0" fmla="*/ 9 h 10000"/>
                <a:gd name="connsiteX1" fmla="*/ 78 w 10031"/>
                <a:gd name="connsiteY1" fmla="*/ 6795 h 10000"/>
                <a:gd name="connsiteX2" fmla="*/ 2111 w 10031"/>
                <a:gd name="connsiteY2" fmla="*/ 9304 h 10000"/>
                <a:gd name="connsiteX3" fmla="*/ 5063 w 10031"/>
                <a:gd name="connsiteY3" fmla="*/ 9721 h 10000"/>
                <a:gd name="connsiteX4" fmla="*/ 9969 w 10031"/>
                <a:gd name="connsiteY4" fmla="*/ 5541 h 10000"/>
                <a:gd name="connsiteX5" fmla="*/ 4859 w 10031"/>
                <a:gd name="connsiteY5" fmla="*/ 9 h 10000"/>
                <a:gd name="connsiteX0" fmla="*/ 4782 w 9959"/>
                <a:gd name="connsiteY0" fmla="*/ 9 h 9740"/>
                <a:gd name="connsiteX1" fmla="*/ 1 w 9959"/>
                <a:gd name="connsiteY1" fmla="*/ 6795 h 9740"/>
                <a:gd name="connsiteX2" fmla="*/ 4986 w 9959"/>
                <a:gd name="connsiteY2" fmla="*/ 9721 h 9740"/>
                <a:gd name="connsiteX3" fmla="*/ 9892 w 9959"/>
                <a:gd name="connsiteY3" fmla="*/ 5541 h 9740"/>
                <a:gd name="connsiteX4" fmla="*/ 4782 w 9959"/>
                <a:gd name="connsiteY4" fmla="*/ 9 h 9740"/>
                <a:gd name="connsiteX0" fmla="*/ 4415 w 9612"/>
                <a:gd name="connsiteY0" fmla="*/ 9 h 9999"/>
                <a:gd name="connsiteX1" fmla="*/ 1 w 9612"/>
                <a:gd name="connsiteY1" fmla="*/ 6976 h 9999"/>
                <a:gd name="connsiteX2" fmla="*/ 4620 w 9612"/>
                <a:gd name="connsiteY2" fmla="*/ 9980 h 9999"/>
                <a:gd name="connsiteX3" fmla="*/ 9546 w 9612"/>
                <a:gd name="connsiteY3" fmla="*/ 5689 h 9999"/>
                <a:gd name="connsiteX4" fmla="*/ 4415 w 9612"/>
                <a:gd name="connsiteY4" fmla="*/ 9 h 9999"/>
                <a:gd name="connsiteX0" fmla="*/ 4593 w 9503"/>
                <a:gd name="connsiteY0" fmla="*/ 3 h 9981"/>
                <a:gd name="connsiteX1" fmla="*/ 1 w 9503"/>
                <a:gd name="connsiteY1" fmla="*/ 6971 h 9981"/>
                <a:gd name="connsiteX2" fmla="*/ 4806 w 9503"/>
                <a:gd name="connsiteY2" fmla="*/ 9975 h 9981"/>
                <a:gd name="connsiteX3" fmla="*/ 9427 w 9503"/>
                <a:gd name="connsiteY3" fmla="*/ 6261 h 9981"/>
                <a:gd name="connsiteX4" fmla="*/ 4593 w 9503"/>
                <a:gd name="connsiteY4" fmla="*/ 3 h 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03" h="9981">
                  <a:moveTo>
                    <a:pt x="4593" y="3"/>
                  </a:moveTo>
                  <a:cubicBezTo>
                    <a:pt x="3022" y="121"/>
                    <a:pt x="-34" y="5309"/>
                    <a:pt x="1" y="6971"/>
                  </a:cubicBezTo>
                  <a:cubicBezTo>
                    <a:pt x="36" y="8634"/>
                    <a:pt x="3235" y="10093"/>
                    <a:pt x="4806" y="9975"/>
                  </a:cubicBezTo>
                  <a:cubicBezTo>
                    <a:pt x="6377" y="9857"/>
                    <a:pt x="10079" y="8654"/>
                    <a:pt x="9427" y="6261"/>
                  </a:cubicBezTo>
                  <a:cubicBezTo>
                    <a:pt x="8772" y="3866"/>
                    <a:pt x="6164" y="-115"/>
                    <a:pt x="4593" y="3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Text Box 6">
              <a:extLst>
                <a:ext uri="{FF2B5EF4-FFF2-40B4-BE49-F238E27FC236}">
                  <a16:creationId xmlns:a16="http://schemas.microsoft.com/office/drawing/2014/main" id="{2BE43E97-81D2-4516-B5EA-01B026CB9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79" name="Text Box 9">
              <a:extLst>
                <a:ext uri="{FF2B5EF4-FFF2-40B4-BE49-F238E27FC236}">
                  <a16:creationId xmlns:a16="http://schemas.microsoft.com/office/drawing/2014/main" id="{15B847A2-E733-4F8C-AD7A-5AA05E4F4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80" name="Text Box 11">
              <a:extLst>
                <a:ext uri="{FF2B5EF4-FFF2-40B4-BE49-F238E27FC236}">
                  <a16:creationId xmlns:a16="http://schemas.microsoft.com/office/drawing/2014/main" id="{543AE9B6-EE12-4582-8A03-11B615624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81" name="Text Box 12">
              <a:extLst>
                <a:ext uri="{FF2B5EF4-FFF2-40B4-BE49-F238E27FC236}">
                  <a16:creationId xmlns:a16="http://schemas.microsoft.com/office/drawing/2014/main" id="{34FF6857-C865-4054-86B1-058871A4E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82" name="Text Box 13">
              <a:extLst>
                <a:ext uri="{FF2B5EF4-FFF2-40B4-BE49-F238E27FC236}">
                  <a16:creationId xmlns:a16="http://schemas.microsoft.com/office/drawing/2014/main" id="{D9C49DCA-3548-46D0-B554-3735A450C9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A63C9350-4869-47A6-868C-22483A5FFBB6}"/>
              </a:ext>
            </a:extLst>
          </p:cNvPr>
          <p:cNvGrpSpPr/>
          <p:nvPr/>
        </p:nvGrpSpPr>
        <p:grpSpPr>
          <a:xfrm>
            <a:off x="6343888" y="1060376"/>
            <a:ext cx="1420599" cy="1044300"/>
            <a:chOff x="3485811" y="4978206"/>
            <a:chExt cx="1344498" cy="971744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BD3965B3-FB4A-497B-BD36-609103C8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811" y="4978206"/>
              <a:ext cx="1280689" cy="95047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825 w 9606"/>
                <a:gd name="connsiteY0" fmla="*/ 1621 h 9040"/>
                <a:gd name="connsiteX1" fmla="*/ 15 w 9606"/>
                <a:gd name="connsiteY1" fmla="*/ 5164 h 9040"/>
                <a:gd name="connsiteX2" fmla="*/ 2747 w 9606"/>
                <a:gd name="connsiteY2" fmla="*/ 6308 h 9040"/>
                <a:gd name="connsiteX3" fmla="*/ 5988 w 9606"/>
                <a:gd name="connsiteY3" fmla="*/ 6438 h 9040"/>
                <a:gd name="connsiteX4" fmla="*/ 6874 w 9606"/>
                <a:gd name="connsiteY4" fmla="*/ 9038 h 9040"/>
                <a:gd name="connsiteX5" fmla="*/ 9584 w 9606"/>
                <a:gd name="connsiteY5" fmla="*/ 5872 h 9040"/>
                <a:gd name="connsiteX6" fmla="*/ 5187 w 9606"/>
                <a:gd name="connsiteY6" fmla="*/ 204 h 9040"/>
                <a:gd name="connsiteX7" fmla="*/ 1825 w 9606"/>
                <a:gd name="connsiteY7" fmla="*/ 1621 h 9040"/>
                <a:gd name="connsiteX0" fmla="*/ 1899 w 7438"/>
                <a:gd name="connsiteY0" fmla="*/ 1688 h 9930"/>
                <a:gd name="connsiteX1" fmla="*/ 15 w 7438"/>
                <a:gd name="connsiteY1" fmla="*/ 5607 h 9930"/>
                <a:gd name="connsiteX2" fmla="*/ 2859 w 7438"/>
                <a:gd name="connsiteY2" fmla="*/ 6873 h 9930"/>
                <a:gd name="connsiteX3" fmla="*/ 6233 w 7438"/>
                <a:gd name="connsiteY3" fmla="*/ 7017 h 9930"/>
                <a:gd name="connsiteX4" fmla="*/ 7155 w 7438"/>
                <a:gd name="connsiteY4" fmla="*/ 9893 h 9930"/>
                <a:gd name="connsiteX5" fmla="*/ 7308 w 7438"/>
                <a:gd name="connsiteY5" fmla="*/ 4681 h 9930"/>
                <a:gd name="connsiteX6" fmla="*/ 5399 w 7438"/>
                <a:gd name="connsiteY6" fmla="*/ 121 h 9930"/>
                <a:gd name="connsiteX7" fmla="*/ 1899 w 7438"/>
                <a:gd name="connsiteY7" fmla="*/ 1688 h 9930"/>
                <a:gd name="connsiteX0" fmla="*/ 2553 w 9857"/>
                <a:gd name="connsiteY0" fmla="*/ 1700 h 7244"/>
                <a:gd name="connsiteX1" fmla="*/ 20 w 9857"/>
                <a:gd name="connsiteY1" fmla="*/ 5647 h 7244"/>
                <a:gd name="connsiteX2" fmla="*/ 3844 w 9857"/>
                <a:gd name="connsiteY2" fmla="*/ 6921 h 7244"/>
                <a:gd name="connsiteX3" fmla="*/ 8380 w 9857"/>
                <a:gd name="connsiteY3" fmla="*/ 7066 h 7244"/>
                <a:gd name="connsiteX4" fmla="*/ 9825 w 9857"/>
                <a:gd name="connsiteY4" fmla="*/ 4714 h 7244"/>
                <a:gd name="connsiteX5" fmla="*/ 7259 w 9857"/>
                <a:gd name="connsiteY5" fmla="*/ 122 h 7244"/>
                <a:gd name="connsiteX6" fmla="*/ 2553 w 9857"/>
                <a:gd name="connsiteY6" fmla="*/ 1700 h 7244"/>
                <a:gd name="connsiteX0" fmla="*/ 2590 w 9984"/>
                <a:gd name="connsiteY0" fmla="*/ 2347 h 9560"/>
                <a:gd name="connsiteX1" fmla="*/ 20 w 9984"/>
                <a:gd name="connsiteY1" fmla="*/ 7795 h 9560"/>
                <a:gd name="connsiteX2" fmla="*/ 3900 w 9984"/>
                <a:gd name="connsiteY2" fmla="*/ 9554 h 9560"/>
                <a:gd name="connsiteX3" fmla="*/ 7717 w 9984"/>
                <a:gd name="connsiteY3" fmla="*/ 8316 h 9560"/>
                <a:gd name="connsiteX4" fmla="*/ 9968 w 9984"/>
                <a:gd name="connsiteY4" fmla="*/ 6507 h 9560"/>
                <a:gd name="connsiteX5" fmla="*/ 7364 w 9984"/>
                <a:gd name="connsiteY5" fmla="*/ 168 h 9560"/>
                <a:gd name="connsiteX6" fmla="*/ 2590 w 9984"/>
                <a:gd name="connsiteY6" fmla="*/ 2347 h 9560"/>
                <a:gd name="connsiteX0" fmla="*/ 2594 w 8814"/>
                <a:gd name="connsiteY0" fmla="*/ 2287 h 9843"/>
                <a:gd name="connsiteX1" fmla="*/ 20 w 8814"/>
                <a:gd name="connsiteY1" fmla="*/ 7986 h 9843"/>
                <a:gd name="connsiteX2" fmla="*/ 3906 w 8814"/>
                <a:gd name="connsiteY2" fmla="*/ 9826 h 9843"/>
                <a:gd name="connsiteX3" fmla="*/ 7729 w 8814"/>
                <a:gd name="connsiteY3" fmla="*/ 8531 h 9843"/>
                <a:gd name="connsiteX4" fmla="*/ 8770 w 8814"/>
                <a:gd name="connsiteY4" fmla="*/ 2927 h 9843"/>
                <a:gd name="connsiteX5" fmla="*/ 7376 w 8814"/>
                <a:gd name="connsiteY5" fmla="*/ 8 h 9843"/>
                <a:gd name="connsiteX6" fmla="*/ 2594 w 8814"/>
                <a:gd name="connsiteY6" fmla="*/ 2287 h 9843"/>
                <a:gd name="connsiteX0" fmla="*/ 2941 w 9999"/>
                <a:gd name="connsiteY0" fmla="*/ 1131 h 8808"/>
                <a:gd name="connsiteX1" fmla="*/ 21 w 9999"/>
                <a:gd name="connsiteY1" fmla="*/ 6921 h 8808"/>
                <a:gd name="connsiteX2" fmla="*/ 4430 w 9999"/>
                <a:gd name="connsiteY2" fmla="*/ 8791 h 8808"/>
                <a:gd name="connsiteX3" fmla="*/ 8767 w 9999"/>
                <a:gd name="connsiteY3" fmla="*/ 7475 h 8808"/>
                <a:gd name="connsiteX4" fmla="*/ 9948 w 9999"/>
                <a:gd name="connsiteY4" fmla="*/ 1782 h 8808"/>
                <a:gd name="connsiteX5" fmla="*/ 7151 w 9999"/>
                <a:gd name="connsiteY5" fmla="*/ 39 h 8808"/>
                <a:gd name="connsiteX6" fmla="*/ 2941 w 9999"/>
                <a:gd name="connsiteY6" fmla="*/ 1131 h 8808"/>
                <a:gd name="connsiteX0" fmla="*/ 2941 w 10000"/>
                <a:gd name="connsiteY0" fmla="*/ 1284 h 9399"/>
                <a:gd name="connsiteX1" fmla="*/ 21 w 10000"/>
                <a:gd name="connsiteY1" fmla="*/ 7858 h 9399"/>
                <a:gd name="connsiteX2" fmla="*/ 4430 w 10000"/>
                <a:gd name="connsiteY2" fmla="*/ 9287 h 9399"/>
                <a:gd name="connsiteX3" fmla="*/ 8768 w 10000"/>
                <a:gd name="connsiteY3" fmla="*/ 8487 h 9399"/>
                <a:gd name="connsiteX4" fmla="*/ 9949 w 10000"/>
                <a:gd name="connsiteY4" fmla="*/ 2023 h 9399"/>
                <a:gd name="connsiteX5" fmla="*/ 7152 w 10000"/>
                <a:gd name="connsiteY5" fmla="*/ 44 h 9399"/>
                <a:gd name="connsiteX6" fmla="*/ 2941 w 10000"/>
                <a:gd name="connsiteY6" fmla="*/ 1284 h 9399"/>
                <a:gd name="connsiteX0" fmla="*/ 1587 w 8646"/>
                <a:gd name="connsiteY0" fmla="*/ 1351 h 10066"/>
                <a:gd name="connsiteX1" fmla="*/ 45 w 8646"/>
                <a:gd name="connsiteY1" fmla="*/ 7237 h 10066"/>
                <a:gd name="connsiteX2" fmla="*/ 3076 w 8646"/>
                <a:gd name="connsiteY2" fmla="*/ 9866 h 10066"/>
                <a:gd name="connsiteX3" fmla="*/ 7414 w 8646"/>
                <a:gd name="connsiteY3" fmla="*/ 9015 h 10066"/>
                <a:gd name="connsiteX4" fmla="*/ 8595 w 8646"/>
                <a:gd name="connsiteY4" fmla="*/ 2137 h 10066"/>
                <a:gd name="connsiteX5" fmla="*/ 5798 w 8646"/>
                <a:gd name="connsiteY5" fmla="*/ 32 h 10066"/>
                <a:gd name="connsiteX6" fmla="*/ 1587 w 8646"/>
                <a:gd name="connsiteY6" fmla="*/ 1351 h 10066"/>
                <a:gd name="connsiteX0" fmla="*/ 1836 w 9989"/>
                <a:gd name="connsiteY0" fmla="*/ 1342 h 9835"/>
                <a:gd name="connsiteX1" fmla="*/ 52 w 9989"/>
                <a:gd name="connsiteY1" fmla="*/ 7190 h 9835"/>
                <a:gd name="connsiteX2" fmla="*/ 3558 w 9989"/>
                <a:gd name="connsiteY2" fmla="*/ 9801 h 9835"/>
                <a:gd name="connsiteX3" fmla="*/ 8388 w 9989"/>
                <a:gd name="connsiteY3" fmla="*/ 8222 h 9835"/>
                <a:gd name="connsiteX4" fmla="*/ 9941 w 9989"/>
                <a:gd name="connsiteY4" fmla="*/ 2123 h 9835"/>
                <a:gd name="connsiteX5" fmla="*/ 6706 w 9989"/>
                <a:gd name="connsiteY5" fmla="*/ 32 h 9835"/>
                <a:gd name="connsiteX6" fmla="*/ 1836 w 9989"/>
                <a:gd name="connsiteY6" fmla="*/ 1342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89" h="9835">
                  <a:moveTo>
                    <a:pt x="1836" y="1342"/>
                  </a:moveTo>
                  <a:cubicBezTo>
                    <a:pt x="726" y="2535"/>
                    <a:pt x="-235" y="5780"/>
                    <a:pt x="52" y="7190"/>
                  </a:cubicBezTo>
                  <a:cubicBezTo>
                    <a:pt x="339" y="8600"/>
                    <a:pt x="2169" y="9629"/>
                    <a:pt x="3558" y="9801"/>
                  </a:cubicBezTo>
                  <a:cubicBezTo>
                    <a:pt x="4947" y="9973"/>
                    <a:pt x="7324" y="9501"/>
                    <a:pt x="8388" y="8222"/>
                  </a:cubicBezTo>
                  <a:cubicBezTo>
                    <a:pt x="9452" y="6941"/>
                    <a:pt x="10190" y="4162"/>
                    <a:pt x="9941" y="2123"/>
                  </a:cubicBezTo>
                  <a:cubicBezTo>
                    <a:pt x="9692" y="87"/>
                    <a:pt x="8056" y="163"/>
                    <a:pt x="6706" y="32"/>
                  </a:cubicBezTo>
                  <a:cubicBezTo>
                    <a:pt x="5355" y="-98"/>
                    <a:pt x="2945" y="149"/>
                    <a:pt x="1836" y="1342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Text Box 5">
              <a:extLst>
                <a:ext uri="{FF2B5EF4-FFF2-40B4-BE49-F238E27FC236}">
                  <a16:creationId xmlns:a16="http://schemas.microsoft.com/office/drawing/2014/main" id="{A83FE99C-C97A-488C-9844-4C2CA9C95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600" y="5061477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86" name="Text Box 7">
              <a:extLst>
                <a:ext uri="{FF2B5EF4-FFF2-40B4-BE49-F238E27FC236}">
                  <a16:creationId xmlns:a16="http://schemas.microsoft.com/office/drawing/2014/main" id="{CB90E354-3804-427F-922E-68D0FA0D47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909" y="5445303"/>
              <a:ext cx="53340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87" name="Text Box 8">
              <a:extLst>
                <a:ext uri="{FF2B5EF4-FFF2-40B4-BE49-F238E27FC236}">
                  <a16:creationId xmlns:a16="http://schemas.microsoft.com/office/drawing/2014/main" id="{2937D525-F42E-4F94-9B49-BFB31695E4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6675" y="5553075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88" name="Text Box 10">
              <a:extLst>
                <a:ext uri="{FF2B5EF4-FFF2-40B4-BE49-F238E27FC236}">
                  <a16:creationId xmlns:a16="http://schemas.microsoft.com/office/drawing/2014/main" id="{510FEC95-2EBC-4611-B954-6016891E2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909" y="5043311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89" name="Rectangle 14">
              <a:extLst>
                <a:ext uri="{FF2B5EF4-FFF2-40B4-BE49-F238E27FC236}">
                  <a16:creationId xmlns:a16="http://schemas.microsoft.com/office/drawing/2014/main" id="{B2C9B4A2-90F3-4B59-852D-82AC57345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650" y="5386388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90" name="Freeform 104">
            <a:extLst>
              <a:ext uri="{FF2B5EF4-FFF2-40B4-BE49-F238E27FC236}">
                <a16:creationId xmlns:a16="http://schemas.microsoft.com/office/drawing/2014/main" id="{90780659-B4DC-4B9C-AD39-1592D4B3A978}"/>
              </a:ext>
            </a:extLst>
          </p:cNvPr>
          <p:cNvSpPr>
            <a:spLocks/>
          </p:cNvSpPr>
          <p:nvPr/>
        </p:nvSpPr>
        <p:spPr bwMode="auto">
          <a:xfrm>
            <a:off x="6883400" y="896938"/>
            <a:ext cx="977900" cy="1770062"/>
          </a:xfrm>
          <a:custGeom>
            <a:avLst/>
            <a:gdLst>
              <a:gd name="T0" fmla="*/ 0 w 616"/>
              <a:gd name="T1" fmla="*/ 1115 h 1115"/>
              <a:gd name="T2" fmla="*/ 192 w 616"/>
              <a:gd name="T3" fmla="*/ 731 h 1115"/>
              <a:gd name="T4" fmla="*/ 480 w 616"/>
              <a:gd name="T5" fmla="*/ 539 h 1115"/>
              <a:gd name="T6" fmla="*/ 616 w 616"/>
              <a:gd name="T7" fmla="*/ 0 h 1115"/>
              <a:gd name="T8" fmla="*/ 0 60000 65536"/>
              <a:gd name="T9" fmla="*/ 0 60000 65536"/>
              <a:gd name="T10" fmla="*/ 0 60000 65536"/>
              <a:gd name="T11" fmla="*/ 0 60000 65536"/>
              <a:gd name="T12" fmla="*/ 0 w 616"/>
              <a:gd name="T13" fmla="*/ 0 h 1115"/>
              <a:gd name="T14" fmla="*/ 616 w 616"/>
              <a:gd name="T15" fmla="*/ 1115 h 11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6" h="1115">
                <a:moveTo>
                  <a:pt x="0" y="1115"/>
                </a:moveTo>
                <a:cubicBezTo>
                  <a:pt x="56" y="971"/>
                  <a:pt x="112" y="827"/>
                  <a:pt x="192" y="731"/>
                </a:cubicBezTo>
                <a:cubicBezTo>
                  <a:pt x="272" y="635"/>
                  <a:pt x="409" y="661"/>
                  <a:pt x="480" y="539"/>
                </a:cubicBezTo>
                <a:cubicBezTo>
                  <a:pt x="551" y="417"/>
                  <a:pt x="588" y="112"/>
                  <a:pt x="616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1" name="Picture 4">
            <a:extLst>
              <a:ext uri="{FF2B5EF4-FFF2-40B4-BE49-F238E27FC236}">
                <a16:creationId xmlns:a16="http://schemas.microsoft.com/office/drawing/2014/main" id="{0B523C17-0148-447E-AEBE-B1ECB674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7249" y="6231167"/>
            <a:ext cx="624662" cy="563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" name="Group 49">
            <a:extLst>
              <a:ext uri="{FF2B5EF4-FFF2-40B4-BE49-F238E27FC236}">
                <a16:creationId xmlns:a16="http://schemas.microsoft.com/office/drawing/2014/main" id="{AC070944-C97A-4BD9-B375-570FDB8FAB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9600" y="5571056"/>
            <a:ext cx="381000" cy="993775"/>
            <a:chOff x="2308" y="1513"/>
            <a:chExt cx="1162" cy="2570"/>
          </a:xfrm>
        </p:grpSpPr>
        <p:grpSp>
          <p:nvGrpSpPr>
            <p:cNvPr id="93" name="Group 50">
              <a:extLst>
                <a:ext uri="{FF2B5EF4-FFF2-40B4-BE49-F238E27FC236}">
                  <a16:creationId xmlns:a16="http://schemas.microsoft.com/office/drawing/2014/main" id="{2AA69507-FC10-4763-9425-085D7D047F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1" name="Freeform 51">
                <a:extLst>
                  <a:ext uri="{FF2B5EF4-FFF2-40B4-BE49-F238E27FC236}">
                    <a16:creationId xmlns:a16="http://schemas.microsoft.com/office/drawing/2014/main" id="{5E900B8C-1125-4C0A-981B-22EFC5C0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52">
                <a:extLst>
                  <a:ext uri="{FF2B5EF4-FFF2-40B4-BE49-F238E27FC236}">
                    <a16:creationId xmlns:a16="http://schemas.microsoft.com/office/drawing/2014/main" id="{57259AB1-F614-434D-A7EB-8BFF0E0EC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53">
                <a:extLst>
                  <a:ext uri="{FF2B5EF4-FFF2-40B4-BE49-F238E27FC236}">
                    <a16:creationId xmlns:a16="http://schemas.microsoft.com/office/drawing/2014/main" id="{CD92F3DE-AE83-422F-BEFC-A41846A6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54">
                <a:extLst>
                  <a:ext uri="{FF2B5EF4-FFF2-40B4-BE49-F238E27FC236}">
                    <a16:creationId xmlns:a16="http://schemas.microsoft.com/office/drawing/2014/main" id="{175E3743-F527-40C3-B9A5-49C2AF76F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55">
                <a:extLst>
                  <a:ext uri="{FF2B5EF4-FFF2-40B4-BE49-F238E27FC236}">
                    <a16:creationId xmlns:a16="http://schemas.microsoft.com/office/drawing/2014/main" id="{3784B592-0792-40D4-B096-464F3F35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56">
                <a:extLst>
                  <a:ext uri="{FF2B5EF4-FFF2-40B4-BE49-F238E27FC236}">
                    <a16:creationId xmlns:a16="http://schemas.microsoft.com/office/drawing/2014/main" id="{43E55376-9AB3-4B96-A9C0-9D6CE8EA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4" name="Freeform 57">
              <a:extLst>
                <a:ext uri="{FF2B5EF4-FFF2-40B4-BE49-F238E27FC236}">
                  <a16:creationId xmlns:a16="http://schemas.microsoft.com/office/drawing/2014/main" id="{14DDE945-0D19-46B2-949F-83155ED75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58">
              <a:extLst>
                <a:ext uri="{FF2B5EF4-FFF2-40B4-BE49-F238E27FC236}">
                  <a16:creationId xmlns:a16="http://schemas.microsoft.com/office/drawing/2014/main" id="{73B2274D-6C93-442B-8DC6-41DBE8D9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Oval 59">
              <a:extLst>
                <a:ext uri="{FF2B5EF4-FFF2-40B4-BE49-F238E27FC236}">
                  <a16:creationId xmlns:a16="http://schemas.microsoft.com/office/drawing/2014/main" id="{FFDFDCD5-B640-46C7-B4F9-54ED933CE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7" name="Oval 60">
              <a:extLst>
                <a:ext uri="{FF2B5EF4-FFF2-40B4-BE49-F238E27FC236}">
                  <a16:creationId xmlns:a16="http://schemas.microsoft.com/office/drawing/2014/main" id="{CE3DF456-D8C4-440C-AC06-252B292CAA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8" name="Oval 61">
              <a:extLst>
                <a:ext uri="{FF2B5EF4-FFF2-40B4-BE49-F238E27FC236}">
                  <a16:creationId xmlns:a16="http://schemas.microsoft.com/office/drawing/2014/main" id="{99C28F2C-5ACC-4062-9A5D-AEBF5FB631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9" name="Oval 62">
              <a:extLst>
                <a:ext uri="{FF2B5EF4-FFF2-40B4-BE49-F238E27FC236}">
                  <a16:creationId xmlns:a16="http://schemas.microsoft.com/office/drawing/2014/main" id="{51CECB12-17C9-422D-94CD-D06D83B6FB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0" name="Oval 63">
              <a:extLst>
                <a:ext uri="{FF2B5EF4-FFF2-40B4-BE49-F238E27FC236}">
                  <a16:creationId xmlns:a16="http://schemas.microsoft.com/office/drawing/2014/main" id="{043AC74F-26D5-4611-B707-D8B10CFF2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07" name="Group 49">
            <a:extLst>
              <a:ext uri="{FF2B5EF4-FFF2-40B4-BE49-F238E27FC236}">
                <a16:creationId xmlns:a16="http://schemas.microsoft.com/office/drawing/2014/main" id="{C49FBB6C-AFAE-4904-92B7-0F8CA581298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72031" y="5723456"/>
            <a:ext cx="381000" cy="993775"/>
            <a:chOff x="2308" y="1513"/>
            <a:chExt cx="1162" cy="2570"/>
          </a:xfrm>
        </p:grpSpPr>
        <p:grpSp>
          <p:nvGrpSpPr>
            <p:cNvPr id="108" name="Group 50">
              <a:extLst>
                <a:ext uri="{FF2B5EF4-FFF2-40B4-BE49-F238E27FC236}">
                  <a16:creationId xmlns:a16="http://schemas.microsoft.com/office/drawing/2014/main" id="{855522F6-7329-4FAE-8EA8-4B84FF777A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16" name="Freeform 51">
                <a:extLst>
                  <a:ext uri="{FF2B5EF4-FFF2-40B4-BE49-F238E27FC236}">
                    <a16:creationId xmlns:a16="http://schemas.microsoft.com/office/drawing/2014/main" id="{F7DAA045-3145-49F1-8178-E414D87A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52">
                <a:extLst>
                  <a:ext uri="{FF2B5EF4-FFF2-40B4-BE49-F238E27FC236}">
                    <a16:creationId xmlns:a16="http://schemas.microsoft.com/office/drawing/2014/main" id="{BDECEFFC-1939-4F8A-9C67-A274085E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Freeform 53">
                <a:extLst>
                  <a:ext uri="{FF2B5EF4-FFF2-40B4-BE49-F238E27FC236}">
                    <a16:creationId xmlns:a16="http://schemas.microsoft.com/office/drawing/2014/main" id="{1CA5A310-8F0A-47BB-825D-4270FB21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Freeform 54">
                <a:extLst>
                  <a:ext uri="{FF2B5EF4-FFF2-40B4-BE49-F238E27FC236}">
                    <a16:creationId xmlns:a16="http://schemas.microsoft.com/office/drawing/2014/main" id="{AB3EA005-311C-4C0C-AC1B-611328ABA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Freeform 55">
                <a:extLst>
                  <a:ext uri="{FF2B5EF4-FFF2-40B4-BE49-F238E27FC236}">
                    <a16:creationId xmlns:a16="http://schemas.microsoft.com/office/drawing/2014/main" id="{56C007C9-5586-45CC-AEF8-EA610D1D0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Freeform 56">
                <a:extLst>
                  <a:ext uri="{FF2B5EF4-FFF2-40B4-BE49-F238E27FC236}">
                    <a16:creationId xmlns:a16="http://schemas.microsoft.com/office/drawing/2014/main" id="{1E52B8C1-62AA-45D3-A7A4-01EFF9AF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9" name="Freeform 57">
              <a:extLst>
                <a:ext uri="{FF2B5EF4-FFF2-40B4-BE49-F238E27FC236}">
                  <a16:creationId xmlns:a16="http://schemas.microsoft.com/office/drawing/2014/main" id="{F1F0AF50-35CA-4EDF-8D03-EDB5A0ED1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58">
              <a:extLst>
                <a:ext uri="{FF2B5EF4-FFF2-40B4-BE49-F238E27FC236}">
                  <a16:creationId xmlns:a16="http://schemas.microsoft.com/office/drawing/2014/main" id="{35AC42B0-09E1-4637-AB20-FB39DB23A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Oval 59">
              <a:extLst>
                <a:ext uri="{FF2B5EF4-FFF2-40B4-BE49-F238E27FC236}">
                  <a16:creationId xmlns:a16="http://schemas.microsoft.com/office/drawing/2014/main" id="{EBA6D525-366D-419C-8030-21EC1BD7AB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2" name="Oval 60">
              <a:extLst>
                <a:ext uri="{FF2B5EF4-FFF2-40B4-BE49-F238E27FC236}">
                  <a16:creationId xmlns:a16="http://schemas.microsoft.com/office/drawing/2014/main" id="{A43D7B01-A993-4074-873E-C94EC7EB558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3" name="Oval 61">
              <a:extLst>
                <a:ext uri="{FF2B5EF4-FFF2-40B4-BE49-F238E27FC236}">
                  <a16:creationId xmlns:a16="http://schemas.microsoft.com/office/drawing/2014/main" id="{F6A046AF-E776-42D2-B06F-C30179A56AA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4" name="Oval 62">
              <a:extLst>
                <a:ext uri="{FF2B5EF4-FFF2-40B4-BE49-F238E27FC236}">
                  <a16:creationId xmlns:a16="http://schemas.microsoft.com/office/drawing/2014/main" id="{63F23493-0E9F-48F6-9561-6B43183B09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5" name="Oval 63">
              <a:extLst>
                <a:ext uri="{FF2B5EF4-FFF2-40B4-BE49-F238E27FC236}">
                  <a16:creationId xmlns:a16="http://schemas.microsoft.com/office/drawing/2014/main" id="{896FADC1-C3D0-4C05-9913-6052AB476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2" name="Group 49">
            <a:extLst>
              <a:ext uri="{FF2B5EF4-FFF2-40B4-BE49-F238E27FC236}">
                <a16:creationId xmlns:a16="http://schemas.microsoft.com/office/drawing/2014/main" id="{0046A747-1803-4884-9152-6BD6FCD6DC2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134462" y="5875856"/>
            <a:ext cx="381000" cy="993775"/>
            <a:chOff x="2308" y="1513"/>
            <a:chExt cx="1162" cy="2570"/>
          </a:xfrm>
        </p:grpSpPr>
        <p:grpSp>
          <p:nvGrpSpPr>
            <p:cNvPr id="123" name="Group 50">
              <a:extLst>
                <a:ext uri="{FF2B5EF4-FFF2-40B4-BE49-F238E27FC236}">
                  <a16:creationId xmlns:a16="http://schemas.microsoft.com/office/drawing/2014/main" id="{38F41BF2-DA4C-4E82-A4C7-589AA5271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1" name="Freeform 51">
                <a:extLst>
                  <a:ext uri="{FF2B5EF4-FFF2-40B4-BE49-F238E27FC236}">
                    <a16:creationId xmlns:a16="http://schemas.microsoft.com/office/drawing/2014/main" id="{8DA4A4DB-5CE9-4764-AAC2-D57B08324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Freeform 52">
                <a:extLst>
                  <a:ext uri="{FF2B5EF4-FFF2-40B4-BE49-F238E27FC236}">
                    <a16:creationId xmlns:a16="http://schemas.microsoft.com/office/drawing/2014/main" id="{E3E10F36-E205-47E4-8074-BAAB20A0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" name="Freeform 53">
                <a:extLst>
                  <a:ext uri="{FF2B5EF4-FFF2-40B4-BE49-F238E27FC236}">
                    <a16:creationId xmlns:a16="http://schemas.microsoft.com/office/drawing/2014/main" id="{5D3E71A0-8666-4419-A850-A066B29B9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Freeform 54">
                <a:extLst>
                  <a:ext uri="{FF2B5EF4-FFF2-40B4-BE49-F238E27FC236}">
                    <a16:creationId xmlns:a16="http://schemas.microsoft.com/office/drawing/2014/main" id="{2DD0E45D-0D05-4D98-8359-36A480DDF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" name="Freeform 55">
                <a:extLst>
                  <a:ext uri="{FF2B5EF4-FFF2-40B4-BE49-F238E27FC236}">
                    <a16:creationId xmlns:a16="http://schemas.microsoft.com/office/drawing/2014/main" id="{E469E5FB-21F4-4078-ABA8-1BFA07A6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" name="Freeform 56">
                <a:extLst>
                  <a:ext uri="{FF2B5EF4-FFF2-40B4-BE49-F238E27FC236}">
                    <a16:creationId xmlns:a16="http://schemas.microsoft.com/office/drawing/2014/main" id="{B0450299-2156-41E6-AF4D-2165A6B9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4" name="Freeform 57">
              <a:extLst>
                <a:ext uri="{FF2B5EF4-FFF2-40B4-BE49-F238E27FC236}">
                  <a16:creationId xmlns:a16="http://schemas.microsoft.com/office/drawing/2014/main" id="{6C58E7ED-C176-4E0B-80FB-BDE43E0D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58">
              <a:extLst>
                <a:ext uri="{FF2B5EF4-FFF2-40B4-BE49-F238E27FC236}">
                  <a16:creationId xmlns:a16="http://schemas.microsoft.com/office/drawing/2014/main" id="{C6F4EE7E-E46F-4EBF-BAD4-75C42D3F5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Oval 59">
              <a:extLst>
                <a:ext uri="{FF2B5EF4-FFF2-40B4-BE49-F238E27FC236}">
                  <a16:creationId xmlns:a16="http://schemas.microsoft.com/office/drawing/2014/main" id="{2C2AA23D-BE87-422B-B250-06CE6A4E9F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7" name="Oval 60">
              <a:extLst>
                <a:ext uri="{FF2B5EF4-FFF2-40B4-BE49-F238E27FC236}">
                  <a16:creationId xmlns:a16="http://schemas.microsoft.com/office/drawing/2014/main" id="{049F1CA5-978A-49F1-BC8C-03741B4A3C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8" name="Oval 61">
              <a:extLst>
                <a:ext uri="{FF2B5EF4-FFF2-40B4-BE49-F238E27FC236}">
                  <a16:creationId xmlns:a16="http://schemas.microsoft.com/office/drawing/2014/main" id="{D4C1D664-8328-4431-9482-3550DE1988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9" name="Oval 62">
              <a:extLst>
                <a:ext uri="{FF2B5EF4-FFF2-40B4-BE49-F238E27FC236}">
                  <a16:creationId xmlns:a16="http://schemas.microsoft.com/office/drawing/2014/main" id="{61421B40-8FAC-4736-A5FA-273CA72DB0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0" name="Oval 63">
              <a:extLst>
                <a:ext uri="{FF2B5EF4-FFF2-40B4-BE49-F238E27FC236}">
                  <a16:creationId xmlns:a16="http://schemas.microsoft.com/office/drawing/2014/main" id="{8D6AC338-E722-4D43-BED3-63EC3EBA5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7F88034-4A89-44F3-8D83-3C769F776D08}"/>
              </a:ext>
            </a:extLst>
          </p:cNvPr>
          <p:cNvGrpSpPr/>
          <p:nvPr/>
        </p:nvGrpSpPr>
        <p:grpSpPr>
          <a:xfrm>
            <a:off x="2260600" y="6372224"/>
            <a:ext cx="406400" cy="333376"/>
            <a:chOff x="960438" y="4416425"/>
            <a:chExt cx="406400" cy="333376"/>
          </a:xfrm>
        </p:grpSpPr>
        <p:sp>
          <p:nvSpPr>
            <p:cNvPr id="144" name="AutoShape 214">
              <a:extLst>
                <a:ext uri="{FF2B5EF4-FFF2-40B4-BE49-F238E27FC236}">
                  <a16:creationId xmlns:a16="http://schemas.microsoft.com/office/drawing/2014/main" id="{462C80CD-0898-4F85-A5FC-8B3112974D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0438" y="4416425"/>
              <a:ext cx="406400" cy="285750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79 cm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145" name="Line 215">
              <a:extLst>
                <a:ext uri="{FF2B5EF4-FFF2-40B4-BE49-F238E27FC236}">
                  <a16:creationId xmlns:a16="http://schemas.microsoft.com/office/drawing/2014/main" id="{3D3743F3-D58C-4409-81E0-C92A4C1731E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63638" y="4678363"/>
              <a:ext cx="0" cy="71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46" name="AutoShape 8">
            <a:extLst>
              <a:ext uri="{FF2B5EF4-FFF2-40B4-BE49-F238E27FC236}">
                <a16:creationId xmlns:a16="http://schemas.microsoft.com/office/drawing/2014/main" id="{4B16CB4A-4A02-41F6-890B-DF8B09A3D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5093277" cy="2981288"/>
          </a:xfrm>
          <a:prstGeom prst="wedgeRectCallout">
            <a:avLst>
              <a:gd name="adj1" fmla="val -41758"/>
              <a:gd name="adj2" fmla="val -6472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can have as many</a:t>
            </a:r>
            <a:br>
              <a:rPr lang="en-US" altLang="en-US" sz="2800" i="0" dirty="0"/>
            </a:br>
            <a:r>
              <a:rPr lang="en-US" altLang="en-US" sz="2800" i="0" dirty="0"/>
              <a:t> friends as you want.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give each </a:t>
            </a:r>
            <a:r>
              <a:rPr lang="en-US" altLang="en-US" sz="2800" i="0"/>
              <a:t>a sub </a:t>
            </a:r>
            <a:r>
              <a:rPr lang="en-US" altLang="en-US" sz="2800" i="0" dirty="0"/>
              <a:t>instance.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Meets the precondition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Smaller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Trust them to give you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     the output for their instances.</a:t>
            </a:r>
          </a:p>
          <a:p>
            <a:pPr marL="457200" indent="-457200" eaLnBrk="1" hangingPunct="1">
              <a:spcBef>
                <a:spcPct val="0"/>
              </a:spcBef>
            </a:pPr>
            <a:endParaRPr lang="en-US" altLang="en-US" sz="2800" i="0" dirty="0"/>
          </a:p>
        </p:txBody>
      </p:sp>
    </p:spTree>
    <p:extLst>
      <p:ext uri="{BB962C8B-B14F-4D97-AF65-F5344CB8AC3E}">
        <p14:creationId xmlns:p14="http://schemas.microsoft.com/office/powerpoint/2010/main" val="2680276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.00254 L -0.57517 0.64953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767" y="323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0.00254 L -0.10365 -0.62709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91" y="-314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7" grpId="0" animBg="1"/>
      <p:bldP spid="68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346" name="Picture 26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5347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Check Lists for Recursive Programs</a:t>
            </a:r>
          </a:p>
        </p:txBody>
      </p:sp>
      <p:sp>
        <p:nvSpPr>
          <p:cNvPr id="557061" name="Text Box 5"/>
          <p:cNvSpPr txBox="1">
            <a:spLocks noChangeArrowheads="1"/>
          </p:cNvSpPr>
          <p:nvPr/>
        </p:nvSpPr>
        <p:spPr bwMode="auto">
          <a:xfrm>
            <a:off x="1189038" y="4191000"/>
            <a:ext cx="681672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This is the format of </a:t>
            </a:r>
            <a:r>
              <a:rPr lang="en-US" altLang="en-US" sz="2800" b="1" i="0" u="sng"/>
              <a:t>“all”</a:t>
            </a:r>
            <a:r>
              <a:rPr lang="en-US" altLang="en-US" sz="2800" i="0"/>
              <a:t> recursive programs.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Don’t deviate from this.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Or else!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5105400" y="5181600"/>
            <a:ext cx="990600" cy="1371600"/>
            <a:chOff x="2065" y="1551"/>
            <a:chExt cx="1628" cy="1988"/>
          </a:xfrm>
        </p:grpSpPr>
        <p:sp>
          <p:nvSpPr>
            <p:cNvPr id="185350" name="Freeform 7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1" name="Freeform 8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2" name="Freeform 9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3" name="Freeform 10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4" name="Freeform 11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5" name="Freeform 12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6" name="Freeform 13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7" name="Freeform 14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8" name="Freeform 15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9" name="Freeform 16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0" name="Freeform 17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1" name="Freeform 18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2" name="Freeform 19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3" name="Freeform 20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4" name="Freeform 21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5" name="Freeform 22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6" name="Freeform 23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10192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53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53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53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7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7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7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7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57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57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5347" grpId="0"/>
    </p:bld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2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pic>
        <p:nvPicPr>
          <p:cNvPr id="359427" name="Picture 3" descr="captur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833563"/>
            <a:ext cx="8986838" cy="3768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59428" name="Text Box 4"/>
          <p:cNvSpPr txBox="1">
            <a:spLocks noChangeArrowheads="1"/>
          </p:cNvSpPr>
          <p:nvPr/>
        </p:nvSpPr>
        <p:spPr bwMode="auto">
          <a:xfrm>
            <a:off x="1879600" y="5851525"/>
            <a:ext cx="5054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Stackframes </a:t>
            </a:r>
            <a:r>
              <a:rPr lang="en-US" altLang="en-US" sz="2800" i="0">
                <a:sym typeface="Symbol" pitchFamily="18" charset="2"/>
              </a:rPr>
              <a:t></a:t>
            </a:r>
            <a:r>
              <a:rPr lang="en-US" altLang="en-US" sz="2800" i="0"/>
              <a:t> nodes in parse tree </a:t>
            </a:r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50" name="Text Box 3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grpSp>
        <p:nvGrpSpPr>
          <p:cNvPr id="2" name="Group 26"/>
          <p:cNvGrpSpPr>
            <a:grpSpLocks/>
          </p:cNvGrpSpPr>
          <p:nvPr/>
        </p:nvGrpSpPr>
        <p:grpSpPr bwMode="auto">
          <a:xfrm>
            <a:off x="517525" y="1085850"/>
            <a:ext cx="3600450" cy="5619750"/>
            <a:chOff x="517525" y="1085850"/>
            <a:chExt cx="3600450" cy="5619750"/>
          </a:xfrm>
        </p:grpSpPr>
        <p:pic>
          <p:nvPicPr>
            <p:cNvPr id="360456" name="Picture 8" descr="capture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9825" y="3352800"/>
              <a:ext cx="1908175" cy="1885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457" name="Picture 9" descr="capture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3000" y="1646238"/>
              <a:ext cx="1085850" cy="8683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0458" name="Text Box 10"/>
            <p:cNvSpPr txBox="1">
              <a:spLocks noChangeArrowheads="1"/>
            </p:cNvSpPr>
            <p:nvPr/>
          </p:nvSpPr>
          <p:spPr bwMode="auto">
            <a:xfrm>
              <a:off x="517525" y="1085850"/>
              <a:ext cx="21844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if </a:t>
              </a:r>
              <a:r>
                <a:rPr lang="en-US" altLang="en-US"/>
                <a:t>n</a:t>
              </a:r>
              <a:r>
                <a:rPr lang="en-US" altLang="en-US" i="0"/>
                <a:t>=0, draw</a:t>
              </a:r>
            </a:p>
          </p:txBody>
        </p:sp>
        <p:sp>
          <p:nvSpPr>
            <p:cNvPr id="360459" name="Text Box 11"/>
            <p:cNvSpPr txBox="1">
              <a:spLocks noChangeArrowheads="1"/>
            </p:cNvSpPr>
            <p:nvPr/>
          </p:nvSpPr>
          <p:spPr bwMode="auto">
            <a:xfrm>
              <a:off x="593725" y="2762250"/>
              <a:ext cx="1833563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else draw </a:t>
              </a:r>
            </a:p>
          </p:txBody>
        </p:sp>
        <p:grpSp>
          <p:nvGrpSpPr>
            <p:cNvPr id="360460" name="Group 15"/>
            <p:cNvGrpSpPr>
              <a:grpSpLocks/>
            </p:cNvGrpSpPr>
            <p:nvPr/>
          </p:nvGrpSpPr>
          <p:grpSpPr bwMode="auto">
            <a:xfrm flipH="1">
              <a:off x="2971800" y="4724400"/>
              <a:ext cx="381000" cy="993775"/>
              <a:chOff x="2308" y="1513"/>
              <a:chExt cx="1162" cy="2570"/>
            </a:xfrm>
          </p:grpSpPr>
          <p:grpSp>
            <p:nvGrpSpPr>
              <p:cNvPr id="360462" name="Group 1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0470" name="Freeform 1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1" name="Freeform 1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2" name="Freeform 1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3" name="Freeform 2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4" name="Freeform 2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5" name="Freeform 2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0463" name="Freeform 2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4" name="Freeform 2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5" name="Oval 2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6" name="Oval 2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7" name="Oval 2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8" name="Oval 2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9" name="Oval 2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60461" name="Text Box 31"/>
            <p:cNvSpPr txBox="1">
              <a:spLocks noChangeArrowheads="1"/>
            </p:cNvSpPr>
            <p:nvPr/>
          </p:nvSpPr>
          <p:spPr bwMode="auto">
            <a:xfrm>
              <a:off x="762000" y="5638800"/>
              <a:ext cx="335597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And recursively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Draw here with </a:t>
              </a:r>
              <a:r>
                <a:rPr lang="en-US" altLang="en-US"/>
                <a:t>n</a:t>
              </a:r>
              <a:r>
                <a:rPr lang="en-US" altLang="en-US" i="0"/>
                <a:t>-1</a:t>
              </a:r>
            </a:p>
          </p:txBody>
        </p:sp>
      </p:grpSp>
      <p:sp>
        <p:nvSpPr>
          <p:cNvPr id="220192" name="Rectangle 32"/>
          <p:cNvSpPr>
            <a:spLocks noChangeArrowheads="1"/>
          </p:cNvSpPr>
          <p:nvPr/>
        </p:nvSpPr>
        <p:spPr bwMode="auto">
          <a:xfrm>
            <a:off x="4267200" y="1524000"/>
            <a:ext cx="4495800" cy="4191000"/>
          </a:xfrm>
          <a:prstGeom prst="rect">
            <a:avLst/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220193" name="Oval 33"/>
          <p:cNvSpPr>
            <a:spLocks noChangeArrowheads="1"/>
          </p:cNvSpPr>
          <p:nvPr/>
        </p:nvSpPr>
        <p:spPr bwMode="auto">
          <a:xfrm>
            <a:off x="4381500" y="1663700"/>
            <a:ext cx="4267200" cy="3962400"/>
          </a:xfrm>
          <a:prstGeom prst="ellipse">
            <a:avLst/>
          </a:prstGeom>
          <a:noFill/>
          <a:ln w="381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220196" name="Rectangle 36"/>
          <p:cNvSpPr>
            <a:spLocks noChangeArrowheads="1"/>
          </p:cNvSpPr>
          <p:nvPr/>
        </p:nvSpPr>
        <p:spPr bwMode="auto">
          <a:xfrm>
            <a:off x="3886200" y="9445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220197" name="Rectangle 37"/>
          <p:cNvSpPr>
            <a:spLocks noChangeArrowheads="1"/>
          </p:cNvSpPr>
          <p:nvPr/>
        </p:nvSpPr>
        <p:spPr bwMode="auto">
          <a:xfrm>
            <a:off x="4591050" y="1630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0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0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0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0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20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20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0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0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192" grpId="0" animBg="1" autoUpdateAnimBg="0"/>
      <p:bldP spid="220193" grpId="0" animBg="1" autoUpdateAnimBg="0"/>
      <p:bldP spid="220196" grpId="0" autoUpdateAnimBg="0"/>
      <p:bldP spid="220197" grpId="0" autoUpdateAnimBg="0"/>
    </p:bld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1475" name="Picture 3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9825" y="3352800"/>
            <a:ext cx="1908175" cy="188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476" name="Picture 4" descr="capture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646238"/>
            <a:ext cx="1085850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1477" name="Text Box 5"/>
          <p:cNvSpPr txBox="1">
            <a:spLocks noChangeArrowheads="1"/>
          </p:cNvSpPr>
          <p:nvPr/>
        </p:nvSpPr>
        <p:spPr bwMode="auto">
          <a:xfrm>
            <a:off x="517525" y="1085850"/>
            <a:ext cx="2184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=0, draw</a:t>
            </a:r>
          </a:p>
        </p:txBody>
      </p:sp>
      <p:sp>
        <p:nvSpPr>
          <p:cNvPr id="361478" name="Text Box 6"/>
          <p:cNvSpPr txBox="1">
            <a:spLocks noChangeArrowheads="1"/>
          </p:cNvSpPr>
          <p:nvPr/>
        </p:nvSpPr>
        <p:spPr bwMode="auto">
          <a:xfrm>
            <a:off x="593725" y="2762250"/>
            <a:ext cx="183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else draw </a:t>
            </a:r>
          </a:p>
        </p:txBody>
      </p:sp>
      <p:grpSp>
        <p:nvGrpSpPr>
          <p:cNvPr id="361479" name="Group 7"/>
          <p:cNvGrpSpPr>
            <a:grpSpLocks/>
          </p:cNvGrpSpPr>
          <p:nvPr/>
        </p:nvGrpSpPr>
        <p:grpSpPr bwMode="auto">
          <a:xfrm flipH="1">
            <a:off x="2971800" y="4724400"/>
            <a:ext cx="381000" cy="993775"/>
            <a:chOff x="2308" y="1513"/>
            <a:chExt cx="1162" cy="2570"/>
          </a:xfrm>
        </p:grpSpPr>
        <p:grpSp>
          <p:nvGrpSpPr>
            <p:cNvPr id="361487" name="Group 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61495" name="Freeform 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6" name="Freeform 1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7" name="Freeform 1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8" name="Freeform 1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9" name="Freeform 1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0" name="Freeform 1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1488" name="Freeform 1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9" name="Freeform 1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0" name="Oval 1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1" name="Oval 1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2" name="Oval 1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3" name="Oval 2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4" name="Oval 2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61480" name="Text Box 22"/>
          <p:cNvSpPr txBox="1">
            <a:spLocks noChangeArrowheads="1"/>
          </p:cNvSpPr>
          <p:nvPr/>
        </p:nvSpPr>
        <p:spPr bwMode="auto">
          <a:xfrm>
            <a:off x="762000" y="5638800"/>
            <a:ext cx="3355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recursively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Draw here with </a:t>
            </a:r>
            <a:r>
              <a:rPr lang="en-US" altLang="en-US"/>
              <a:t>n</a:t>
            </a:r>
            <a:r>
              <a:rPr lang="en-US" altLang="en-US" i="0"/>
              <a:t>-1</a:t>
            </a:r>
          </a:p>
        </p:txBody>
      </p:sp>
      <p:sp>
        <p:nvSpPr>
          <p:cNvPr id="361481" name="Rectangle 23"/>
          <p:cNvSpPr>
            <a:spLocks noChangeArrowheads="1"/>
          </p:cNvSpPr>
          <p:nvPr/>
        </p:nvSpPr>
        <p:spPr bwMode="auto">
          <a:xfrm>
            <a:off x="4267200" y="1524000"/>
            <a:ext cx="4495800" cy="4191000"/>
          </a:xfrm>
          <a:prstGeom prst="rect">
            <a:avLst/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1482" name="Rectangle 25"/>
          <p:cNvSpPr>
            <a:spLocks noChangeArrowheads="1"/>
          </p:cNvSpPr>
          <p:nvPr/>
        </p:nvSpPr>
        <p:spPr bwMode="auto">
          <a:xfrm>
            <a:off x="3886200" y="9445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248858" name="Rectangle 26"/>
          <p:cNvSpPr>
            <a:spLocks noChangeArrowheads="1"/>
          </p:cNvSpPr>
          <p:nvPr/>
        </p:nvSpPr>
        <p:spPr bwMode="auto">
          <a:xfrm>
            <a:off x="4591050" y="1630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grpSp>
        <p:nvGrpSpPr>
          <p:cNvPr id="4" name="Group 29"/>
          <p:cNvGrpSpPr>
            <a:grpSpLocks noChangeAspect="1"/>
          </p:cNvGrpSpPr>
          <p:nvPr/>
        </p:nvGrpSpPr>
        <p:grpSpPr bwMode="auto">
          <a:xfrm rot="-714942">
            <a:off x="4637088" y="1847850"/>
            <a:ext cx="3821112" cy="3562350"/>
            <a:chOff x="2688" y="960"/>
            <a:chExt cx="2832" cy="2640"/>
          </a:xfrm>
        </p:grpSpPr>
        <p:sp>
          <p:nvSpPr>
            <p:cNvPr id="361485" name="Rectangle 27"/>
            <p:cNvSpPr>
              <a:spLocks noChangeAspect="1" noChangeArrowheads="1"/>
            </p:cNvSpPr>
            <p:nvPr/>
          </p:nvSpPr>
          <p:spPr bwMode="auto">
            <a:xfrm>
              <a:off x="2688" y="960"/>
              <a:ext cx="2832" cy="2640"/>
            </a:xfrm>
            <a:prstGeom prst="rect">
              <a:avLst/>
            </a:prstGeom>
            <a:noFill/>
            <a:ln w="3810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86" name="Oval 28"/>
            <p:cNvSpPr>
              <a:spLocks noChangeAspect="1" noChangeArrowheads="1"/>
            </p:cNvSpPr>
            <p:nvPr/>
          </p:nvSpPr>
          <p:spPr bwMode="auto">
            <a:xfrm>
              <a:off x="2760" y="1048"/>
              <a:ext cx="2688" cy="2496"/>
            </a:xfrm>
            <a:prstGeom prst="ellipse">
              <a:avLst/>
            </a:prstGeom>
            <a:noFill/>
            <a:ln w="381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88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88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858" grpId="0" autoUpdateAnimBg="0"/>
    </p:bldLst>
  </p:timing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498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2499" name="Picture 3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9825" y="3352800"/>
            <a:ext cx="1908175" cy="188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500" name="Picture 4" descr="capture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646238"/>
            <a:ext cx="1085850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2501" name="Text Box 5"/>
          <p:cNvSpPr txBox="1">
            <a:spLocks noChangeArrowheads="1"/>
          </p:cNvSpPr>
          <p:nvPr/>
        </p:nvSpPr>
        <p:spPr bwMode="auto">
          <a:xfrm>
            <a:off x="517525" y="1085850"/>
            <a:ext cx="2184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=0, draw</a:t>
            </a:r>
          </a:p>
        </p:txBody>
      </p:sp>
      <p:sp>
        <p:nvSpPr>
          <p:cNvPr id="362502" name="Text Box 6"/>
          <p:cNvSpPr txBox="1">
            <a:spLocks noChangeArrowheads="1"/>
          </p:cNvSpPr>
          <p:nvPr/>
        </p:nvSpPr>
        <p:spPr bwMode="auto">
          <a:xfrm>
            <a:off x="593725" y="2762250"/>
            <a:ext cx="183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else draw </a:t>
            </a:r>
          </a:p>
        </p:txBody>
      </p:sp>
      <p:grpSp>
        <p:nvGrpSpPr>
          <p:cNvPr id="362503" name="Group 7"/>
          <p:cNvGrpSpPr>
            <a:grpSpLocks/>
          </p:cNvGrpSpPr>
          <p:nvPr/>
        </p:nvGrpSpPr>
        <p:grpSpPr bwMode="auto">
          <a:xfrm flipH="1">
            <a:off x="2971800" y="4724400"/>
            <a:ext cx="381000" cy="993775"/>
            <a:chOff x="2308" y="1513"/>
            <a:chExt cx="1162" cy="2570"/>
          </a:xfrm>
        </p:grpSpPr>
        <p:grpSp>
          <p:nvGrpSpPr>
            <p:cNvPr id="362513" name="Group 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62521" name="Freeform 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2" name="Freeform 1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3" name="Freeform 1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4" name="Freeform 1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5" name="Freeform 1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6" name="Freeform 1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2514" name="Freeform 1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5" name="Freeform 1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6" name="Oval 1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17" name="Oval 1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18" name="Oval 1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19" name="Oval 2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20" name="Oval 2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62504" name="Text Box 22"/>
          <p:cNvSpPr txBox="1">
            <a:spLocks noChangeArrowheads="1"/>
          </p:cNvSpPr>
          <p:nvPr/>
        </p:nvSpPr>
        <p:spPr bwMode="auto">
          <a:xfrm>
            <a:off x="762000" y="5638800"/>
            <a:ext cx="3355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recursively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Draw here with </a:t>
            </a:r>
            <a:r>
              <a:rPr lang="en-US" altLang="en-US"/>
              <a:t>n</a:t>
            </a:r>
            <a:r>
              <a:rPr lang="en-US" altLang="en-US" i="0"/>
              <a:t>-1</a:t>
            </a:r>
          </a:p>
        </p:txBody>
      </p:sp>
      <p:sp>
        <p:nvSpPr>
          <p:cNvPr id="362505" name="Rectangle 23"/>
          <p:cNvSpPr>
            <a:spLocks noChangeArrowheads="1"/>
          </p:cNvSpPr>
          <p:nvPr/>
        </p:nvSpPr>
        <p:spPr bwMode="auto">
          <a:xfrm>
            <a:off x="4267200" y="1524000"/>
            <a:ext cx="4495800" cy="4191000"/>
          </a:xfrm>
          <a:prstGeom prst="rect">
            <a:avLst/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2506" name="Rectangle 24"/>
          <p:cNvSpPr>
            <a:spLocks noChangeArrowheads="1"/>
          </p:cNvSpPr>
          <p:nvPr/>
        </p:nvSpPr>
        <p:spPr bwMode="auto">
          <a:xfrm>
            <a:off x="3886200" y="9445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249881" name="Rectangle 25"/>
          <p:cNvSpPr>
            <a:spLocks noChangeArrowheads="1"/>
          </p:cNvSpPr>
          <p:nvPr/>
        </p:nvSpPr>
        <p:spPr bwMode="auto">
          <a:xfrm>
            <a:off x="4591050" y="1630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grpSp>
        <p:nvGrpSpPr>
          <p:cNvPr id="4" name="Group 43"/>
          <p:cNvGrpSpPr>
            <a:grpSpLocks noChangeAspect="1"/>
          </p:cNvGrpSpPr>
          <p:nvPr/>
        </p:nvGrpSpPr>
        <p:grpSpPr bwMode="auto">
          <a:xfrm rot="-1051078">
            <a:off x="4713288" y="1943100"/>
            <a:ext cx="3592512" cy="3349625"/>
            <a:chOff x="2688" y="960"/>
            <a:chExt cx="2832" cy="2640"/>
          </a:xfrm>
        </p:grpSpPr>
        <p:sp>
          <p:nvSpPr>
            <p:cNvPr id="362509" name="Rectangle 39"/>
            <p:cNvSpPr>
              <a:spLocks noChangeAspect="1" noChangeArrowheads="1"/>
            </p:cNvSpPr>
            <p:nvPr/>
          </p:nvSpPr>
          <p:spPr bwMode="auto">
            <a:xfrm>
              <a:off x="2688" y="960"/>
              <a:ext cx="2832" cy="2640"/>
            </a:xfrm>
            <a:prstGeom prst="rect">
              <a:avLst/>
            </a:prstGeom>
            <a:noFill/>
            <a:ln w="3810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62510" name="Group 40"/>
            <p:cNvGrpSpPr>
              <a:grpSpLocks noChangeAspect="1"/>
            </p:cNvGrpSpPr>
            <p:nvPr/>
          </p:nvGrpSpPr>
          <p:grpSpPr bwMode="auto">
            <a:xfrm rot="-714942">
              <a:off x="2921" y="1164"/>
              <a:ext cx="2407" cy="2244"/>
              <a:chOff x="2688" y="960"/>
              <a:chExt cx="2832" cy="2640"/>
            </a:xfrm>
          </p:grpSpPr>
          <p:sp>
            <p:nvSpPr>
              <p:cNvPr id="362511" name="Rectangle 41"/>
              <p:cNvSpPr>
                <a:spLocks noChangeAspect="1" noChangeArrowheads="1"/>
              </p:cNvSpPr>
              <p:nvPr/>
            </p:nvSpPr>
            <p:spPr bwMode="auto">
              <a:xfrm>
                <a:off x="2688" y="960"/>
                <a:ext cx="2832" cy="2640"/>
              </a:xfrm>
              <a:prstGeom prst="rect">
                <a:avLst/>
              </a:prstGeom>
              <a:noFill/>
              <a:ln w="38100">
                <a:solidFill>
                  <a:schemeClr val="bg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2512" name="Oval 42"/>
              <p:cNvSpPr>
                <a:spLocks noChangeAspect="1" noChangeArrowheads="1"/>
              </p:cNvSpPr>
              <p:nvPr/>
            </p:nvSpPr>
            <p:spPr bwMode="auto">
              <a:xfrm>
                <a:off x="2760" y="1048"/>
                <a:ext cx="2688" cy="24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81" grpId="0" autoUpdateAnimBg="0"/>
    </p:bldLst>
  </p:timing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2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247811" name="Picture 3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1000" y="1570038"/>
            <a:ext cx="4903788" cy="4754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524" name="Picture 4" descr="capture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9825" y="3352800"/>
            <a:ext cx="1908175" cy="188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525" name="Picture 5" descr="capture8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646238"/>
            <a:ext cx="1085850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3526" name="Text Box 6"/>
          <p:cNvSpPr txBox="1">
            <a:spLocks noChangeArrowheads="1"/>
          </p:cNvSpPr>
          <p:nvPr/>
        </p:nvSpPr>
        <p:spPr bwMode="auto">
          <a:xfrm>
            <a:off x="517525" y="1085850"/>
            <a:ext cx="2184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=0, draw</a:t>
            </a:r>
          </a:p>
        </p:txBody>
      </p:sp>
      <p:sp>
        <p:nvSpPr>
          <p:cNvPr id="363527" name="Text Box 7"/>
          <p:cNvSpPr txBox="1">
            <a:spLocks noChangeArrowheads="1"/>
          </p:cNvSpPr>
          <p:nvPr/>
        </p:nvSpPr>
        <p:spPr bwMode="auto">
          <a:xfrm>
            <a:off x="593725" y="2762250"/>
            <a:ext cx="183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else draw </a:t>
            </a:r>
          </a:p>
        </p:txBody>
      </p:sp>
      <p:grpSp>
        <p:nvGrpSpPr>
          <p:cNvPr id="363528" name="Group 8"/>
          <p:cNvGrpSpPr>
            <a:grpSpLocks/>
          </p:cNvGrpSpPr>
          <p:nvPr/>
        </p:nvGrpSpPr>
        <p:grpSpPr bwMode="auto">
          <a:xfrm flipH="1">
            <a:off x="2971800" y="4724400"/>
            <a:ext cx="381000" cy="993775"/>
            <a:chOff x="2308" y="1513"/>
            <a:chExt cx="1162" cy="2570"/>
          </a:xfrm>
        </p:grpSpPr>
        <p:grpSp>
          <p:nvGrpSpPr>
            <p:cNvPr id="363531" name="Group 9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63539" name="Freeform 10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0" name="Freeform 11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1" name="Freeform 12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2" name="Freeform 13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3" name="Freeform 14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4" name="Freeform 15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3532" name="Freeform 16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3" name="Freeform 17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4" name="Oval 18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5" name="Oval 19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6" name="Oval 20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7" name="Oval 21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8" name="Oval 22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63529" name="Text Box 23"/>
          <p:cNvSpPr txBox="1">
            <a:spLocks noChangeArrowheads="1"/>
          </p:cNvSpPr>
          <p:nvPr/>
        </p:nvSpPr>
        <p:spPr bwMode="auto">
          <a:xfrm>
            <a:off x="762000" y="5638800"/>
            <a:ext cx="3355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recursively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Draw here with </a:t>
            </a:r>
            <a:r>
              <a:rPr lang="en-US" altLang="en-US"/>
              <a:t>n</a:t>
            </a:r>
            <a:r>
              <a:rPr lang="en-US" altLang="en-US" i="0"/>
              <a:t>-1</a:t>
            </a:r>
          </a:p>
        </p:txBody>
      </p:sp>
      <p:sp>
        <p:nvSpPr>
          <p:cNvPr id="363530" name="Rectangle 24"/>
          <p:cNvSpPr>
            <a:spLocks noChangeArrowheads="1"/>
          </p:cNvSpPr>
          <p:nvPr/>
        </p:nvSpPr>
        <p:spPr bwMode="auto">
          <a:xfrm>
            <a:off x="3886200" y="944563"/>
            <a:ext cx="1371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=30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4547" name="Picture 4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6563" y="763588"/>
            <a:ext cx="5532437" cy="1979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548" name="Picture 5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700" y="2743200"/>
            <a:ext cx="8355013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2057400" y="3352800"/>
            <a:ext cx="1371600" cy="596900"/>
            <a:chOff x="1296" y="2112"/>
            <a:chExt cx="864" cy="376"/>
          </a:xfrm>
        </p:grpSpPr>
        <p:sp>
          <p:nvSpPr>
            <p:cNvPr id="364563" name="Rectangle 6"/>
            <p:cNvSpPr>
              <a:spLocks noChangeArrowheads="1"/>
            </p:cNvSpPr>
            <p:nvPr/>
          </p:nvSpPr>
          <p:spPr bwMode="auto">
            <a:xfrm>
              <a:off x="2072" y="2440"/>
              <a:ext cx="88" cy="4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64" name="Rectangle 7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=1</a:t>
              </a:r>
            </a:p>
          </p:txBody>
        </p:sp>
      </p:grpSp>
      <p:grpSp>
        <p:nvGrpSpPr>
          <p:cNvPr id="3" name="Group 12"/>
          <p:cNvGrpSpPr>
            <a:grpSpLocks/>
          </p:cNvGrpSpPr>
          <p:nvPr/>
        </p:nvGrpSpPr>
        <p:grpSpPr bwMode="auto">
          <a:xfrm>
            <a:off x="2057400" y="3352800"/>
            <a:ext cx="1409700" cy="685800"/>
            <a:chOff x="1296" y="2112"/>
            <a:chExt cx="888" cy="432"/>
          </a:xfrm>
        </p:grpSpPr>
        <p:sp>
          <p:nvSpPr>
            <p:cNvPr id="364561" name="Rectangle 10"/>
            <p:cNvSpPr>
              <a:spLocks noChangeArrowheads="1"/>
            </p:cNvSpPr>
            <p:nvPr/>
          </p:nvSpPr>
          <p:spPr bwMode="auto">
            <a:xfrm rot="2992896">
              <a:off x="2044" y="2404"/>
              <a:ext cx="192" cy="8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62" name="Rectangle 11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=2</a:t>
              </a:r>
            </a:p>
          </p:txBody>
        </p:sp>
      </p:grpSp>
      <p:grpSp>
        <p:nvGrpSpPr>
          <p:cNvPr id="4" name="Group 16"/>
          <p:cNvGrpSpPr>
            <a:grpSpLocks/>
          </p:cNvGrpSpPr>
          <p:nvPr/>
        </p:nvGrpSpPr>
        <p:grpSpPr bwMode="auto">
          <a:xfrm>
            <a:off x="2057400" y="3352800"/>
            <a:ext cx="1616075" cy="736600"/>
            <a:chOff x="1296" y="2112"/>
            <a:chExt cx="1018" cy="464"/>
          </a:xfrm>
        </p:grpSpPr>
        <p:sp>
          <p:nvSpPr>
            <p:cNvPr id="364559" name="Rectangle 14"/>
            <p:cNvSpPr>
              <a:spLocks noChangeArrowheads="1"/>
            </p:cNvSpPr>
            <p:nvPr/>
          </p:nvSpPr>
          <p:spPr bwMode="auto">
            <a:xfrm rot="5699865">
              <a:off x="1994" y="2256"/>
              <a:ext cx="432" cy="20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60" name="Rectangle 15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=3</a:t>
              </a:r>
            </a:p>
          </p:txBody>
        </p:sp>
      </p:grpSp>
      <p:grpSp>
        <p:nvGrpSpPr>
          <p:cNvPr id="5" name="Group 20"/>
          <p:cNvGrpSpPr>
            <a:grpSpLocks/>
          </p:cNvGrpSpPr>
          <p:nvPr/>
        </p:nvGrpSpPr>
        <p:grpSpPr bwMode="auto">
          <a:xfrm>
            <a:off x="2057400" y="3352800"/>
            <a:ext cx="3106738" cy="914400"/>
            <a:chOff x="1296" y="2098"/>
            <a:chExt cx="1957" cy="576"/>
          </a:xfrm>
        </p:grpSpPr>
        <p:sp>
          <p:nvSpPr>
            <p:cNvPr id="364557" name="Rectangle 18"/>
            <p:cNvSpPr>
              <a:spLocks noChangeArrowheads="1"/>
            </p:cNvSpPr>
            <p:nvPr/>
          </p:nvSpPr>
          <p:spPr bwMode="auto">
            <a:xfrm rot="8507812">
              <a:off x="1839" y="2098"/>
              <a:ext cx="1414" cy="576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58" name="Rectangle 19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=4</a:t>
              </a:r>
            </a:p>
          </p:txBody>
        </p:sp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457200" y="2895600"/>
            <a:ext cx="8228013" cy="3817938"/>
            <a:chOff x="291" y="1824"/>
            <a:chExt cx="5183" cy="2405"/>
          </a:xfrm>
        </p:grpSpPr>
        <p:sp>
          <p:nvSpPr>
            <p:cNvPr id="364555" name="Rectangle 22"/>
            <p:cNvSpPr>
              <a:spLocks noChangeArrowheads="1"/>
            </p:cNvSpPr>
            <p:nvPr/>
          </p:nvSpPr>
          <p:spPr bwMode="auto">
            <a:xfrm rot="-10769233">
              <a:off x="291" y="1824"/>
              <a:ext cx="5183" cy="2405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56" name="Rectangle 23"/>
            <p:cNvSpPr>
              <a:spLocks noChangeArrowheads="1"/>
            </p:cNvSpPr>
            <p:nvPr/>
          </p:nvSpPr>
          <p:spPr bwMode="auto">
            <a:xfrm>
              <a:off x="1296" y="210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=5</a:t>
              </a:r>
            </a:p>
          </p:txBody>
        </p:sp>
      </p:grpSp>
      <p:sp>
        <p:nvSpPr>
          <p:cNvPr id="221210" name="Rectangle 26"/>
          <p:cNvSpPr>
            <a:spLocks noChangeArrowheads="1"/>
          </p:cNvSpPr>
          <p:nvPr/>
        </p:nvSpPr>
        <p:spPr bwMode="auto">
          <a:xfrm>
            <a:off x="2438400" y="1600200"/>
            <a:ext cx="116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if </a:t>
            </a:r>
            <a:r>
              <a:rPr lang="en-US" altLang="en-US">
                <a:solidFill>
                  <a:schemeClr val="hlink"/>
                </a:solidFill>
              </a:rPr>
              <a:t>n</a:t>
            </a:r>
            <a:r>
              <a:rPr lang="en-US" altLang="en-US" i="0">
                <a:solidFill>
                  <a:schemeClr val="hlink"/>
                </a:solidFill>
              </a:rPr>
              <a:t>=0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210" grpId="0" autoUpdateAnimBg="0"/>
    </p:bld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5571" name="Picture 3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6225" y="3648075"/>
            <a:ext cx="8677275" cy="260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572" name="Picture 4" descr="capture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9238" y="1371600"/>
            <a:ext cx="6103937" cy="1954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381000" y="3962400"/>
            <a:ext cx="1320800" cy="2133600"/>
            <a:chOff x="240" y="2496"/>
            <a:chExt cx="832" cy="1344"/>
          </a:xfrm>
        </p:grpSpPr>
        <p:sp>
          <p:nvSpPr>
            <p:cNvPr id="365587" name="Rectangle 6"/>
            <p:cNvSpPr>
              <a:spLocks noChangeArrowheads="1"/>
            </p:cNvSpPr>
            <p:nvPr/>
          </p:nvSpPr>
          <p:spPr bwMode="auto">
            <a:xfrm>
              <a:off x="240" y="3792"/>
              <a:ext cx="88" cy="4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8" name="Rectangle 7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=1</a:t>
              </a:r>
            </a:p>
          </p:txBody>
        </p:sp>
      </p:grpSp>
      <p:sp>
        <p:nvSpPr>
          <p:cNvPr id="222216" name="Rectangle 8"/>
          <p:cNvSpPr>
            <a:spLocks noChangeArrowheads="1"/>
          </p:cNvSpPr>
          <p:nvPr/>
        </p:nvSpPr>
        <p:spPr bwMode="auto">
          <a:xfrm>
            <a:off x="2209800" y="23161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if </a:t>
            </a:r>
            <a:r>
              <a:rPr lang="en-US" altLang="en-US">
                <a:solidFill>
                  <a:schemeClr val="hlink"/>
                </a:solidFill>
              </a:rPr>
              <a:t>n</a:t>
            </a:r>
            <a:r>
              <a:rPr lang="en-US" altLang="en-US" i="0">
                <a:solidFill>
                  <a:schemeClr val="hlink"/>
                </a:solidFill>
              </a:rPr>
              <a:t>=0</a:t>
            </a:r>
          </a:p>
        </p:txBody>
      </p:sp>
      <p:grpSp>
        <p:nvGrpSpPr>
          <p:cNvPr id="3" name="Group 13"/>
          <p:cNvGrpSpPr>
            <a:grpSpLocks/>
          </p:cNvGrpSpPr>
          <p:nvPr/>
        </p:nvGrpSpPr>
        <p:grpSpPr bwMode="auto">
          <a:xfrm>
            <a:off x="381000" y="3962400"/>
            <a:ext cx="1320800" cy="2133600"/>
            <a:chOff x="240" y="2496"/>
            <a:chExt cx="832" cy="1344"/>
          </a:xfrm>
        </p:grpSpPr>
        <p:sp>
          <p:nvSpPr>
            <p:cNvPr id="365585" name="Rectangle 11"/>
            <p:cNvSpPr>
              <a:spLocks noChangeArrowheads="1"/>
            </p:cNvSpPr>
            <p:nvPr/>
          </p:nvSpPr>
          <p:spPr bwMode="auto">
            <a:xfrm>
              <a:off x="240" y="3744"/>
              <a:ext cx="192" cy="96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6" name="Rectangle 12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=2</a:t>
              </a:r>
            </a:p>
          </p:txBody>
        </p:sp>
      </p:grpSp>
      <p:grpSp>
        <p:nvGrpSpPr>
          <p:cNvPr id="4" name="Group 17"/>
          <p:cNvGrpSpPr>
            <a:grpSpLocks/>
          </p:cNvGrpSpPr>
          <p:nvPr/>
        </p:nvGrpSpPr>
        <p:grpSpPr bwMode="auto">
          <a:xfrm>
            <a:off x="381000" y="3962400"/>
            <a:ext cx="1320800" cy="2133600"/>
            <a:chOff x="240" y="2496"/>
            <a:chExt cx="832" cy="1344"/>
          </a:xfrm>
        </p:grpSpPr>
        <p:sp>
          <p:nvSpPr>
            <p:cNvPr id="365583" name="Rectangle 15"/>
            <p:cNvSpPr>
              <a:spLocks noChangeArrowheads="1"/>
            </p:cNvSpPr>
            <p:nvPr/>
          </p:nvSpPr>
          <p:spPr bwMode="auto">
            <a:xfrm>
              <a:off x="240" y="3648"/>
              <a:ext cx="624" cy="192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4" name="Rectangle 16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=3</a:t>
              </a:r>
            </a:p>
          </p:txBody>
        </p:sp>
      </p:grpSp>
      <p:grpSp>
        <p:nvGrpSpPr>
          <p:cNvPr id="5" name="Group 21"/>
          <p:cNvGrpSpPr>
            <a:grpSpLocks/>
          </p:cNvGrpSpPr>
          <p:nvPr/>
        </p:nvGrpSpPr>
        <p:grpSpPr bwMode="auto">
          <a:xfrm>
            <a:off x="381000" y="3962400"/>
            <a:ext cx="2743200" cy="2171700"/>
            <a:chOff x="240" y="2496"/>
            <a:chExt cx="1728" cy="1368"/>
          </a:xfrm>
        </p:grpSpPr>
        <p:sp>
          <p:nvSpPr>
            <p:cNvPr id="365581" name="Rectangle 19"/>
            <p:cNvSpPr>
              <a:spLocks noChangeArrowheads="1"/>
            </p:cNvSpPr>
            <p:nvPr/>
          </p:nvSpPr>
          <p:spPr bwMode="auto">
            <a:xfrm>
              <a:off x="240" y="3264"/>
              <a:ext cx="1728" cy="600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2" name="Rectangle 20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=4</a:t>
              </a:r>
            </a:p>
          </p:txBody>
        </p:sp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381000" y="3733800"/>
            <a:ext cx="8305800" cy="2400300"/>
            <a:chOff x="240" y="2352"/>
            <a:chExt cx="5232" cy="1512"/>
          </a:xfrm>
        </p:grpSpPr>
        <p:sp>
          <p:nvSpPr>
            <p:cNvPr id="365579" name="Rectangle 23"/>
            <p:cNvSpPr>
              <a:spLocks noChangeArrowheads="1"/>
            </p:cNvSpPr>
            <p:nvPr/>
          </p:nvSpPr>
          <p:spPr bwMode="auto">
            <a:xfrm>
              <a:off x="240" y="2352"/>
              <a:ext cx="5232" cy="1512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0" name="Rectangle 24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=5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216" grpId="0" autoUpdateAnimBg="0"/>
    </p:bldLst>
  </p:timing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6595" name="Picture 3" descr="capture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4178300"/>
            <a:ext cx="8686800" cy="260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6596" name="Text Box 21"/>
          <p:cNvSpPr txBox="1">
            <a:spLocks noChangeArrowheads="1"/>
          </p:cNvSpPr>
          <p:nvPr/>
        </p:nvSpPr>
        <p:spPr bwMode="auto">
          <a:xfrm>
            <a:off x="1127125" y="1162050"/>
            <a:ext cx="2832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  <a:r>
              <a:rPr lang="en-US" altLang="en-US" i="0" baseline="30000"/>
              <a:t>4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 i="0"/>
              <a:t> </a:t>
            </a:r>
            <a:r>
              <a:rPr lang="en-US" altLang="en-US"/>
              <a:t>L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</a:t>
            </a:r>
            <a:endParaRPr lang="en-US" altLang="en-US" i="0" baseline="30000"/>
          </a:p>
        </p:txBody>
      </p:sp>
      <p:sp>
        <p:nvSpPr>
          <p:cNvPr id="250918" name="Rectangle 38"/>
          <p:cNvSpPr>
            <a:spLocks noChangeArrowheads="1"/>
          </p:cNvSpPr>
          <p:nvPr/>
        </p:nvSpPr>
        <p:spPr bwMode="auto">
          <a:xfrm>
            <a:off x="5410200" y="1004888"/>
            <a:ext cx="9112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latin typeface="Symbol" pitchFamily="18" charset="2"/>
              </a:rPr>
              <a:t>Þ</a:t>
            </a:r>
            <a:r>
              <a:rPr lang="en-US" altLang="en-US" i="0"/>
              <a:t> </a:t>
            </a:r>
            <a:r>
              <a:rPr lang="en-US" altLang="en-US" sz="3600" i="0">
                <a:latin typeface="Symbol" pitchFamily="18" charset="2"/>
              </a:rPr>
              <a:t>¥</a:t>
            </a:r>
          </a:p>
        </p:txBody>
      </p:sp>
      <p:pic>
        <p:nvPicPr>
          <p:cNvPr id="366598" name="Picture 40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9238" y="2159000"/>
            <a:ext cx="6103937" cy="1954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0921" name="Rectangle 41"/>
          <p:cNvSpPr>
            <a:spLocks noChangeArrowheads="1"/>
          </p:cNvSpPr>
          <p:nvPr/>
        </p:nvSpPr>
        <p:spPr bwMode="auto">
          <a:xfrm>
            <a:off x="3962400" y="1143000"/>
            <a:ext cx="12969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(</a:t>
            </a:r>
            <a:r>
              <a:rPr lang="en-US" altLang="en-US" i="0" baseline="30000"/>
              <a:t>4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 i="0"/>
              <a:t>)</a:t>
            </a:r>
            <a:r>
              <a:rPr lang="en-US" altLang="en-US" baseline="30000"/>
              <a:t>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0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0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0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0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918" grpId="0" autoUpdateAnimBg="0"/>
      <p:bldP spid="250921" grpId="0" autoUpdateAnimBg="0"/>
    </p:bldLst>
  </p:timing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E809755A-859C-4F15-9275-2E09970D9B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400" y="2971800"/>
            <a:ext cx="9047050" cy="3019425"/>
          </a:xfrm>
          <a:prstGeom prst="rect">
            <a:avLst/>
          </a:prstGeom>
        </p:spPr>
      </p:pic>
      <p:sp>
        <p:nvSpPr>
          <p:cNvPr id="12" name="Text Box 21">
            <a:extLst>
              <a:ext uri="{FF2B5EF4-FFF2-40B4-BE49-F238E27FC236}">
                <a16:creationId xmlns:a16="http://schemas.microsoft.com/office/drawing/2014/main" id="{303ADC1B-2C18-4997-9872-D7358DF45A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5225" y="1143000"/>
            <a:ext cx="58674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sz="2400" i="0" dirty="0"/>
              <a:t>A Hilbert Space-filling Curve is a 1-dim line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sz="2400" i="0" dirty="0"/>
              <a:t>that “fills” a 2D plane,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sz="2400" i="0" dirty="0"/>
              <a:t>then a 3D cube. </a:t>
            </a:r>
            <a:endParaRPr lang="en-US" altLang="en-US" sz="2400" i="0" baseline="30000" dirty="0"/>
          </a:p>
        </p:txBody>
      </p:sp>
    </p:spTree>
    <p:extLst>
      <p:ext uri="{BB962C8B-B14F-4D97-AF65-F5344CB8AC3E}">
        <p14:creationId xmlns:p14="http://schemas.microsoft.com/office/powerpoint/2010/main" val="1717050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7618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7619" name="Rectangle 5"/>
          <p:cNvSpPr>
            <a:spLocks noChangeArrowheads="1"/>
          </p:cNvSpPr>
          <p:nvPr/>
        </p:nvSpPr>
        <p:spPr bwMode="auto">
          <a:xfrm>
            <a:off x="609600" y="28194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7620" name="Rectangle 6"/>
          <p:cNvSpPr>
            <a:spLocks noChangeArrowheads="1"/>
          </p:cNvSpPr>
          <p:nvPr/>
        </p:nvSpPr>
        <p:spPr bwMode="auto">
          <a:xfrm>
            <a:off x="3048000" y="9906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370" name="Picture 27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6371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58084" name="Text Box 4"/>
          <p:cNvSpPr txBox="1">
            <a:spLocks noChangeArrowheads="1"/>
          </p:cNvSpPr>
          <p:nvPr/>
        </p:nvSpPr>
        <p:spPr bwMode="auto">
          <a:xfrm>
            <a:off x="1506538" y="4191000"/>
            <a:ext cx="6053137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This is input instance is your mission.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 must return this output.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(An </a:t>
            </a:r>
            <a:r>
              <a:rPr lang="en-US" altLang="en-US" sz="2800"/>
              <a:t>x</a:t>
            </a:r>
            <a:r>
              <a:rPr lang="en-US" altLang="en-US" sz="2800" i="0"/>
              <a:t>, </a:t>
            </a:r>
            <a:r>
              <a:rPr lang="en-US" altLang="en-US" sz="2800"/>
              <a:t>y</a:t>
            </a:r>
            <a:r>
              <a:rPr lang="en-US" altLang="en-US" sz="2800" i="0"/>
              <a:t>, &amp; </a:t>
            </a:r>
            <a:r>
              <a:rPr lang="en-US" altLang="en-US" sz="2800"/>
              <a:t>z</a:t>
            </a:r>
            <a:r>
              <a:rPr lang="en-US" altLang="en-US" sz="2800" i="0"/>
              <a:t> in </a:t>
            </a:r>
            <a:r>
              <a:rPr lang="en-US" altLang="en-US" sz="2800" b="1" i="0" u="sng"/>
              <a:t>every</a:t>
            </a:r>
            <a:r>
              <a:rPr lang="en-US" altLang="en-US" sz="2800" i="0"/>
              <a:t> computation path.)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Focus on your mission.</a:t>
            </a:r>
          </a:p>
        </p:txBody>
      </p:sp>
      <p:sp>
        <p:nvSpPr>
          <p:cNvPr id="558103" name="Oval 23"/>
          <p:cNvSpPr>
            <a:spLocks noChangeArrowheads="1"/>
          </p:cNvSpPr>
          <p:nvPr/>
        </p:nvSpPr>
        <p:spPr bwMode="auto">
          <a:xfrm>
            <a:off x="2667000" y="609600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58106" name="Oval 26"/>
          <p:cNvSpPr>
            <a:spLocks noChangeArrowheads="1"/>
          </p:cNvSpPr>
          <p:nvPr/>
        </p:nvSpPr>
        <p:spPr bwMode="auto">
          <a:xfrm>
            <a:off x="2438400" y="3481388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  <p:extLst>
      <p:ext uri="{BB962C8B-B14F-4D97-AF65-F5344CB8AC3E}">
        <p14:creationId xmlns:p14="http://schemas.microsoft.com/office/powerpoint/2010/main" val="1971903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80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80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58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58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80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80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58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58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580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580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8103" grpId="0" animBg="1"/>
      <p:bldP spid="558106" grpId="0" animBg="1"/>
    </p:bldLst>
  </p:timing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42" name="Picture 2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43" name="Rectangle 5"/>
          <p:cNvSpPr>
            <a:spLocks noChangeArrowheads="1"/>
          </p:cNvSpPr>
          <p:nvPr/>
        </p:nvSpPr>
        <p:spPr bwMode="auto">
          <a:xfrm>
            <a:off x="914400" y="1447800"/>
            <a:ext cx="7315200" cy="47244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8644" name="Rectangle 6"/>
          <p:cNvSpPr>
            <a:spLocks noChangeArrowheads="1"/>
          </p:cNvSpPr>
          <p:nvPr/>
        </p:nvSpPr>
        <p:spPr bwMode="auto">
          <a:xfrm>
            <a:off x="609600" y="28194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8645" name="Rectangle 7"/>
          <p:cNvSpPr>
            <a:spLocks noChangeArrowheads="1"/>
          </p:cNvSpPr>
          <p:nvPr/>
        </p:nvSpPr>
        <p:spPr bwMode="auto">
          <a:xfrm>
            <a:off x="3048000" y="9906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9666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9667" name="Line 3"/>
          <p:cNvSpPr>
            <a:spLocks noChangeShapeType="1"/>
          </p:cNvSpPr>
          <p:nvPr/>
        </p:nvSpPr>
        <p:spPr bwMode="auto">
          <a:xfrm>
            <a:off x="762000" y="2895600"/>
            <a:ext cx="80010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9668" name="Line 4"/>
          <p:cNvSpPr>
            <a:spLocks noChangeShapeType="1"/>
          </p:cNvSpPr>
          <p:nvPr/>
        </p:nvSpPr>
        <p:spPr bwMode="auto">
          <a:xfrm>
            <a:off x="3124200" y="1219200"/>
            <a:ext cx="0" cy="5257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9669" name="Rectangle 5"/>
          <p:cNvSpPr>
            <a:spLocks noChangeArrowheads="1"/>
          </p:cNvSpPr>
          <p:nvPr/>
        </p:nvSpPr>
        <p:spPr bwMode="auto">
          <a:xfrm>
            <a:off x="914400" y="1447800"/>
            <a:ext cx="2209800" cy="1371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9670" name="Rectangle 6"/>
          <p:cNvSpPr>
            <a:spLocks noChangeArrowheads="1"/>
          </p:cNvSpPr>
          <p:nvPr/>
        </p:nvSpPr>
        <p:spPr bwMode="auto">
          <a:xfrm>
            <a:off x="3200400" y="1447800"/>
            <a:ext cx="5029200" cy="1371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9671" name="Rectangle 7"/>
          <p:cNvSpPr>
            <a:spLocks noChangeArrowheads="1"/>
          </p:cNvSpPr>
          <p:nvPr/>
        </p:nvSpPr>
        <p:spPr bwMode="auto">
          <a:xfrm>
            <a:off x="903288" y="3048000"/>
            <a:ext cx="2209800" cy="32004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9672" name="Rectangle 8"/>
          <p:cNvSpPr>
            <a:spLocks noChangeArrowheads="1"/>
          </p:cNvSpPr>
          <p:nvPr/>
        </p:nvSpPr>
        <p:spPr bwMode="auto">
          <a:xfrm>
            <a:off x="3200400" y="3048000"/>
            <a:ext cx="5029200" cy="31242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2" name="Group 69"/>
          <p:cNvGrpSpPr>
            <a:grpSpLocks/>
          </p:cNvGrpSpPr>
          <p:nvPr/>
        </p:nvGrpSpPr>
        <p:grpSpPr bwMode="auto">
          <a:xfrm>
            <a:off x="1828800" y="1676400"/>
            <a:ext cx="3962400" cy="3200400"/>
            <a:chOff x="1152" y="1056"/>
            <a:chExt cx="2496" cy="2016"/>
          </a:xfrm>
        </p:grpSpPr>
        <p:grpSp>
          <p:nvGrpSpPr>
            <p:cNvPr id="369674" name="Group 9"/>
            <p:cNvGrpSpPr>
              <a:grpSpLocks/>
            </p:cNvGrpSpPr>
            <p:nvPr/>
          </p:nvGrpSpPr>
          <p:grpSpPr bwMode="auto">
            <a:xfrm flipH="1">
              <a:off x="1152" y="1056"/>
              <a:ext cx="240" cy="626"/>
              <a:chOff x="2308" y="1513"/>
              <a:chExt cx="1162" cy="2570"/>
            </a:xfrm>
          </p:grpSpPr>
          <p:grpSp>
            <p:nvGrpSpPr>
              <p:cNvPr id="369720" name="Group 1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728" name="Freeform 1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29" name="Freeform 1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0" name="Freeform 1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1" name="Freeform 1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2" name="Freeform 1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3" name="Freeform 1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721" name="Freeform 1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22" name="Freeform 1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23" name="Oval 1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4" name="Oval 2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5" name="Oval 2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6" name="Oval 2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7" name="Oval 2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69675" name="Group 24"/>
            <p:cNvGrpSpPr>
              <a:grpSpLocks/>
            </p:cNvGrpSpPr>
            <p:nvPr/>
          </p:nvGrpSpPr>
          <p:grpSpPr bwMode="auto">
            <a:xfrm flipH="1">
              <a:off x="3408" y="1056"/>
              <a:ext cx="240" cy="626"/>
              <a:chOff x="2308" y="1513"/>
              <a:chExt cx="1162" cy="2570"/>
            </a:xfrm>
          </p:grpSpPr>
          <p:grpSp>
            <p:nvGrpSpPr>
              <p:cNvPr id="369706" name="Group 2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714" name="Freeform 2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5" name="Freeform 2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6" name="Freeform 2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7" name="Freeform 2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8" name="Freeform 3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9" name="Freeform 3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707" name="Freeform 3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08" name="Freeform 3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09" name="Oval 3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0" name="Oval 3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1" name="Oval 3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2" name="Oval 3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3" name="Oval 3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69676" name="Group 39"/>
            <p:cNvGrpSpPr>
              <a:grpSpLocks/>
            </p:cNvGrpSpPr>
            <p:nvPr/>
          </p:nvGrpSpPr>
          <p:grpSpPr bwMode="auto">
            <a:xfrm flipH="1">
              <a:off x="3408" y="2446"/>
              <a:ext cx="240" cy="626"/>
              <a:chOff x="2308" y="1513"/>
              <a:chExt cx="1162" cy="2570"/>
            </a:xfrm>
          </p:grpSpPr>
          <p:grpSp>
            <p:nvGrpSpPr>
              <p:cNvPr id="369692" name="Group 4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700" name="Freeform 4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1" name="Freeform 4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2" name="Freeform 4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3" name="Freeform 4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4" name="Freeform 4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5" name="Freeform 4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693" name="Freeform 4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94" name="Freeform 4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95" name="Oval 4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6" name="Oval 5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7" name="Oval 5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8" name="Oval 5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9" name="Oval 5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69677" name="Group 54"/>
            <p:cNvGrpSpPr>
              <a:grpSpLocks/>
            </p:cNvGrpSpPr>
            <p:nvPr/>
          </p:nvGrpSpPr>
          <p:grpSpPr bwMode="auto">
            <a:xfrm flipH="1">
              <a:off x="1152" y="2400"/>
              <a:ext cx="240" cy="626"/>
              <a:chOff x="2308" y="1513"/>
              <a:chExt cx="1162" cy="2570"/>
            </a:xfrm>
          </p:grpSpPr>
          <p:grpSp>
            <p:nvGrpSpPr>
              <p:cNvPr id="369678" name="Group 5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686" name="Freeform 5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87" name="Freeform 5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88" name="Freeform 5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89" name="Freeform 5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90" name="Freeform 6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91" name="Freeform 6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679" name="Freeform 6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80" name="Freeform 6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81" name="Oval 6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2" name="Oval 6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3" name="Oval 6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4" name="Oval 6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5" name="Oval 6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0690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0691" name="Line 3"/>
          <p:cNvSpPr>
            <a:spLocks noChangeShapeType="1"/>
          </p:cNvSpPr>
          <p:nvPr/>
        </p:nvSpPr>
        <p:spPr bwMode="auto">
          <a:xfrm>
            <a:off x="762000" y="2895600"/>
            <a:ext cx="80010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0692" name="Line 4"/>
          <p:cNvSpPr>
            <a:spLocks noChangeShapeType="1"/>
          </p:cNvSpPr>
          <p:nvPr/>
        </p:nvSpPr>
        <p:spPr bwMode="auto">
          <a:xfrm>
            <a:off x="3124200" y="1219200"/>
            <a:ext cx="0" cy="5257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714" name="Picture 2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1715" name="Rectangle 5"/>
          <p:cNvSpPr>
            <a:spLocks noChangeArrowheads="1"/>
          </p:cNvSpPr>
          <p:nvPr/>
        </p:nvSpPr>
        <p:spPr bwMode="auto">
          <a:xfrm>
            <a:off x="609600" y="28194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71716" name="Rectangle 6"/>
          <p:cNvSpPr>
            <a:spLocks noChangeArrowheads="1"/>
          </p:cNvSpPr>
          <p:nvPr/>
        </p:nvSpPr>
        <p:spPr bwMode="auto">
          <a:xfrm>
            <a:off x="3048000" y="9906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3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pic>
        <p:nvPicPr>
          <p:cNvPr id="143363" name="Picture 3" descr="capture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9169"/>
          <a:stretch>
            <a:fillRect/>
          </a:stretch>
        </p:blipFill>
        <p:spPr bwMode="auto">
          <a:xfrm>
            <a:off x="373063" y="550863"/>
            <a:ext cx="5130800" cy="417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6" name="Object 3"/>
          <p:cNvGraphicFramePr>
            <a:graphicFrameLocks noChangeAspect="1"/>
          </p:cNvGraphicFramePr>
          <p:nvPr/>
        </p:nvGraphicFramePr>
        <p:xfrm>
          <a:off x="6019800" y="5310188"/>
          <a:ext cx="2819400" cy="14938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4" imgW="1485900" imgH="787400" progId="Equation.3">
                  <p:embed/>
                </p:oleObj>
              </mc:Choice>
              <mc:Fallback>
                <p:oleObj name="Equation" r:id="rId4" imgW="1485900" imgH="787400" progId="Equation.3">
                  <p:embed/>
                  <p:pic>
                    <p:nvPicPr>
                      <p:cNvPr id="16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19800" y="5310188"/>
                        <a:ext cx="2819400" cy="1493837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9"/>
          <p:cNvGrpSpPr>
            <a:grpSpLocks/>
          </p:cNvGrpSpPr>
          <p:nvPr/>
        </p:nvGrpSpPr>
        <p:grpSpPr bwMode="auto">
          <a:xfrm>
            <a:off x="381000" y="5518150"/>
            <a:ext cx="5302250" cy="1330325"/>
            <a:chOff x="381000" y="5257800"/>
            <a:chExt cx="5832475" cy="1462823"/>
          </a:xfrm>
        </p:grpSpPr>
        <p:sp>
          <p:nvSpPr>
            <p:cNvPr id="372763" name="Rectangle 13"/>
            <p:cNvSpPr>
              <a:spLocks noChangeArrowheads="1"/>
            </p:cNvSpPr>
            <p:nvPr/>
          </p:nvSpPr>
          <p:spPr bwMode="auto">
            <a:xfrm>
              <a:off x="381000" y="5257800"/>
              <a:ext cx="5832475" cy="146282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372764" name="Object 2"/>
            <p:cNvGraphicFramePr>
              <a:graphicFrameLocks noChangeAspect="1"/>
            </p:cNvGraphicFramePr>
            <p:nvPr/>
          </p:nvGraphicFramePr>
          <p:xfrm>
            <a:off x="381000" y="5299810"/>
            <a:ext cx="5832475" cy="857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6" imgW="2768600" imgH="406400" progId="Equation.3">
                    <p:embed/>
                  </p:oleObj>
                </mc:Choice>
                <mc:Fallback>
                  <p:oleObj name="Equation" r:id="rId6" imgW="2768600" imgH="406400" progId="Equation.3">
                    <p:embed/>
                    <p:pic>
                      <p:nvPicPr>
                        <p:cNvPr id="372764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7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1000" y="5299810"/>
                          <a:ext cx="5832475" cy="857250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" name="Right Brace 6"/>
            <p:cNvSpPr/>
            <p:nvPr/>
          </p:nvSpPr>
          <p:spPr bwMode="auto">
            <a:xfrm rot="5400000">
              <a:off x="3171549" y="4777231"/>
              <a:ext cx="228676" cy="2879566"/>
            </a:xfrm>
            <a:prstGeom prst="rightBrace">
              <a:avLst/>
            </a:prstGeom>
            <a:noFill/>
            <a:ln w="25400" cap="sq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74320" rIns="274320">
              <a:spAutoFit/>
            </a:bodyPr>
            <a:lstStyle/>
            <a:p>
              <a:pPr eaLnBrk="0" hangingPunct="0">
                <a:defRPr/>
              </a:pPr>
              <a:endParaRPr lang="en-CA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72766" name="TextBox 18"/>
            <p:cNvSpPr txBox="1">
              <a:spLocks noChangeArrowheads="1"/>
            </p:cNvSpPr>
            <p:nvPr/>
          </p:nvSpPr>
          <p:spPr bwMode="auto">
            <a:xfrm>
              <a:off x="2337756" y="6188777"/>
              <a:ext cx="2185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>
                  <a:solidFill>
                    <a:schemeClr val="bg2"/>
                  </a:solidFill>
                </a:rPr>
                <a:t>n applications</a:t>
              </a:r>
            </a:p>
          </p:txBody>
        </p:sp>
      </p:grpSp>
      <p:graphicFrame>
        <p:nvGraphicFramePr>
          <p:cNvPr id="450568" name="Object 4"/>
          <p:cNvGraphicFramePr>
            <a:graphicFrameLocks noChangeAspect="1"/>
          </p:cNvGraphicFramePr>
          <p:nvPr/>
        </p:nvGraphicFramePr>
        <p:xfrm>
          <a:off x="381000" y="4756150"/>
          <a:ext cx="4572000" cy="7778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8" imgW="2387600" imgH="406400" progId="Equation.3">
                  <p:embed/>
                </p:oleObj>
              </mc:Choice>
              <mc:Fallback>
                <p:oleObj name="Equation" r:id="rId8" imgW="2387600" imgH="406400" progId="Equation.3">
                  <p:embed/>
                  <p:pic>
                    <p:nvPicPr>
                      <p:cNvPr id="450568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000" y="4756150"/>
                        <a:ext cx="4572000" cy="777875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Text Box 5"/>
          <p:cNvSpPr txBox="1">
            <a:spLocks noChangeArrowheads="1"/>
          </p:cNvSpPr>
          <p:nvPr/>
        </p:nvSpPr>
        <p:spPr bwMode="auto">
          <a:xfrm>
            <a:off x="5775325" y="1847850"/>
            <a:ext cx="327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How big is A(5,5)?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6324600" y="2743200"/>
            <a:ext cx="2282825" cy="2743200"/>
            <a:chOff x="2065" y="1551"/>
            <a:chExt cx="1628" cy="1988"/>
          </a:xfrm>
        </p:grpSpPr>
        <p:sp>
          <p:nvSpPr>
            <p:cNvPr id="25" name="Freeform 10"/>
            <p:cNvSpPr>
              <a:spLocks/>
            </p:cNvSpPr>
            <p:nvPr/>
          </p:nvSpPr>
          <p:spPr bwMode="auto">
            <a:xfrm>
              <a:off x="2778" y="1977"/>
              <a:ext cx="331" cy="335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26" name="Freeform 11"/>
            <p:cNvSpPr>
              <a:spLocks/>
            </p:cNvSpPr>
            <p:nvPr/>
          </p:nvSpPr>
          <p:spPr bwMode="auto">
            <a:xfrm>
              <a:off x="2811" y="1930"/>
              <a:ext cx="303" cy="130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27" name="Freeform 12"/>
            <p:cNvSpPr>
              <a:spLocks/>
            </p:cNvSpPr>
            <p:nvPr/>
          </p:nvSpPr>
          <p:spPr bwMode="auto">
            <a:xfrm>
              <a:off x="2890" y="1839"/>
              <a:ext cx="515" cy="634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3189" y="2046"/>
              <a:ext cx="45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29" name="Freeform 14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0" name="Freeform 15"/>
            <p:cNvSpPr>
              <a:spLocks/>
            </p:cNvSpPr>
            <p:nvPr/>
          </p:nvSpPr>
          <p:spPr bwMode="auto">
            <a:xfrm>
              <a:off x="3135" y="2056"/>
              <a:ext cx="32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1" name="Freeform 16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2" name="Freeform 17"/>
            <p:cNvSpPr>
              <a:spLocks/>
            </p:cNvSpPr>
            <p:nvPr/>
          </p:nvSpPr>
          <p:spPr bwMode="auto">
            <a:xfrm>
              <a:off x="3037" y="1831"/>
              <a:ext cx="67" cy="76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3" name="Freeform 18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4" name="Freeform 19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5" name="Freeform 20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6" name="Freeform 21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7" name="Freeform 22"/>
            <p:cNvSpPr>
              <a:spLocks/>
            </p:cNvSpPr>
            <p:nvPr/>
          </p:nvSpPr>
          <p:spPr bwMode="auto">
            <a:xfrm>
              <a:off x="2666" y="1961"/>
              <a:ext cx="80" cy="68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8" name="Freeform 23"/>
            <p:cNvSpPr>
              <a:spLocks/>
            </p:cNvSpPr>
            <p:nvPr/>
          </p:nvSpPr>
          <p:spPr bwMode="auto">
            <a:xfrm>
              <a:off x="2689" y="1989"/>
              <a:ext cx="83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9" name="Freeform 24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0" name="Freeform 25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1" name="Freeform 26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</p:grpSp>
      <p:graphicFrame>
        <p:nvGraphicFramePr>
          <p:cNvPr id="42" name="Object 6"/>
          <p:cNvGraphicFramePr>
            <a:graphicFrameLocks noChangeAspect="1"/>
          </p:cNvGraphicFramePr>
          <p:nvPr/>
        </p:nvGraphicFramePr>
        <p:xfrm>
          <a:off x="6015038" y="5815013"/>
          <a:ext cx="1809750" cy="4333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0" imgW="952087" imgH="228501" progId="Equation.3">
                  <p:embed/>
                </p:oleObj>
              </mc:Choice>
              <mc:Fallback>
                <p:oleObj name="Equation" r:id="rId10" imgW="952087" imgH="228501" progId="Equation.3">
                  <p:embed/>
                  <p:pic>
                    <p:nvPicPr>
                      <p:cNvPr id="42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015038" y="5815013"/>
                        <a:ext cx="1809750" cy="433387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3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33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33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5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505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505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2" grpId="1"/>
    </p:bldLst>
  </p:timing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76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grpSp>
        <p:nvGrpSpPr>
          <p:cNvPr id="2" name="Group 19"/>
          <p:cNvGrpSpPr>
            <a:grpSpLocks/>
          </p:cNvGrpSpPr>
          <p:nvPr/>
        </p:nvGrpSpPr>
        <p:grpSpPr bwMode="auto">
          <a:xfrm>
            <a:off x="457200" y="609600"/>
            <a:ext cx="5302250" cy="1330325"/>
            <a:chOff x="381000" y="5257800"/>
            <a:chExt cx="5832475" cy="1462823"/>
          </a:xfrm>
        </p:grpSpPr>
        <p:sp>
          <p:nvSpPr>
            <p:cNvPr id="373775" name="Rectangle 13"/>
            <p:cNvSpPr>
              <a:spLocks noChangeArrowheads="1"/>
            </p:cNvSpPr>
            <p:nvPr/>
          </p:nvSpPr>
          <p:spPr bwMode="auto">
            <a:xfrm>
              <a:off x="381000" y="5257800"/>
              <a:ext cx="5832475" cy="146282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373776" name="Object 2"/>
            <p:cNvGraphicFramePr>
              <a:graphicFrameLocks noChangeAspect="1"/>
            </p:cNvGraphicFramePr>
            <p:nvPr/>
          </p:nvGraphicFramePr>
          <p:xfrm>
            <a:off x="381000" y="5299810"/>
            <a:ext cx="5832475" cy="857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3" imgW="2768600" imgH="406400" progId="Equation.3">
                    <p:embed/>
                  </p:oleObj>
                </mc:Choice>
                <mc:Fallback>
                  <p:oleObj name="Equation" r:id="rId3" imgW="2768600" imgH="406400" progId="Equation.3">
                    <p:embed/>
                    <p:pic>
                      <p:nvPicPr>
                        <p:cNvPr id="373776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1000" y="5299810"/>
                          <a:ext cx="5832475" cy="857250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" name="Right Brace 6"/>
            <p:cNvSpPr/>
            <p:nvPr/>
          </p:nvSpPr>
          <p:spPr bwMode="auto">
            <a:xfrm rot="5400000">
              <a:off x="3171549" y="4777231"/>
              <a:ext cx="228676" cy="2879566"/>
            </a:xfrm>
            <a:prstGeom prst="rightBrace">
              <a:avLst/>
            </a:prstGeom>
            <a:noFill/>
            <a:ln w="25400" cap="sq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74320" rIns="274320">
              <a:spAutoFit/>
            </a:bodyPr>
            <a:lstStyle/>
            <a:p>
              <a:pPr eaLnBrk="0" hangingPunct="0">
                <a:defRPr/>
              </a:pPr>
              <a:endParaRPr lang="en-CA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73778" name="TextBox 18"/>
            <p:cNvSpPr txBox="1">
              <a:spLocks noChangeArrowheads="1"/>
            </p:cNvSpPr>
            <p:nvPr/>
          </p:nvSpPr>
          <p:spPr bwMode="auto">
            <a:xfrm>
              <a:off x="2337756" y="6188777"/>
              <a:ext cx="2185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>
                  <a:solidFill>
                    <a:schemeClr val="bg2"/>
                  </a:solidFill>
                </a:rPr>
                <a:t>n applications</a:t>
              </a:r>
            </a:p>
          </p:txBody>
        </p:sp>
      </p:grpSp>
      <p:graphicFrame>
        <p:nvGraphicFramePr>
          <p:cNvPr id="42" name="Object 6"/>
          <p:cNvGraphicFramePr>
            <a:graphicFrameLocks noChangeAspect="1"/>
          </p:cNvGraphicFramePr>
          <p:nvPr/>
        </p:nvGraphicFramePr>
        <p:xfrm>
          <a:off x="441325" y="2032000"/>
          <a:ext cx="1808163" cy="433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952087" imgH="228501" progId="Equation.3">
                  <p:embed/>
                </p:oleObj>
              </mc:Choice>
              <mc:Fallback>
                <p:oleObj name="Equation" r:id="rId5" imgW="952087" imgH="228501" progId="Equation.3">
                  <p:embed/>
                  <p:pic>
                    <p:nvPicPr>
                      <p:cNvPr id="42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1325" y="2032000"/>
                        <a:ext cx="1808163" cy="433388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" name="Object 5"/>
          <p:cNvGraphicFramePr>
            <a:graphicFrameLocks noChangeAspect="1"/>
          </p:cNvGraphicFramePr>
          <p:nvPr/>
        </p:nvGraphicFramePr>
        <p:xfrm>
          <a:off x="457200" y="2544763"/>
          <a:ext cx="1206500" cy="407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634449" imgH="215713" progId="Equation.3">
                  <p:embed/>
                </p:oleObj>
              </mc:Choice>
              <mc:Fallback>
                <p:oleObj name="Equation" r:id="rId7" imgW="634449" imgH="215713" progId="Equation.3">
                  <p:embed/>
                  <p:pic>
                    <p:nvPicPr>
                      <p:cNvPr id="45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7200" y="2544763"/>
                        <a:ext cx="1206500" cy="407987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Group 59"/>
          <p:cNvGrpSpPr>
            <a:grpSpLocks/>
          </p:cNvGrpSpPr>
          <p:nvPr/>
        </p:nvGrpSpPr>
        <p:grpSpPr bwMode="auto">
          <a:xfrm>
            <a:off x="1450975" y="2541588"/>
            <a:ext cx="3017838" cy="971550"/>
            <a:chOff x="1390650" y="2549525"/>
            <a:chExt cx="3017838" cy="972788"/>
          </a:xfrm>
        </p:grpSpPr>
        <p:graphicFrame>
          <p:nvGraphicFramePr>
            <p:cNvPr id="373770" name="Object 4"/>
            <p:cNvGraphicFramePr>
              <a:graphicFrameLocks noChangeAspect="1"/>
            </p:cNvGraphicFramePr>
            <p:nvPr/>
          </p:nvGraphicFramePr>
          <p:xfrm>
            <a:off x="1390650" y="2549525"/>
            <a:ext cx="3017838" cy="407988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9" imgW="1586811" imgH="215806" progId="Equation.3">
                    <p:embed/>
                  </p:oleObj>
                </mc:Choice>
                <mc:Fallback>
                  <p:oleObj name="Equation" r:id="rId9" imgW="1586811" imgH="215806" progId="Equation.3">
                    <p:embed/>
                    <p:pic>
                      <p:nvPicPr>
                        <p:cNvPr id="373770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0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390650" y="2549525"/>
                          <a:ext cx="3017838" cy="407988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373771" name="Group 52"/>
            <p:cNvGrpSpPr>
              <a:grpSpLocks/>
            </p:cNvGrpSpPr>
            <p:nvPr/>
          </p:nvGrpSpPr>
          <p:grpSpPr bwMode="auto">
            <a:xfrm>
              <a:off x="1515374" y="2946313"/>
              <a:ext cx="2160000" cy="576000"/>
              <a:chOff x="1549878" y="2954939"/>
              <a:chExt cx="2160000" cy="576000"/>
            </a:xfrm>
          </p:grpSpPr>
          <p:sp>
            <p:nvSpPr>
              <p:cNvPr id="373772" name="Rectangle 46"/>
              <p:cNvSpPr>
                <a:spLocks noChangeArrowheads="1"/>
              </p:cNvSpPr>
              <p:nvPr/>
            </p:nvSpPr>
            <p:spPr bwMode="auto">
              <a:xfrm>
                <a:off x="1549878" y="2954939"/>
                <a:ext cx="2160000" cy="5760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9" name="Right Brace 48"/>
              <p:cNvSpPr/>
              <p:nvPr/>
            </p:nvSpPr>
            <p:spPr bwMode="auto">
              <a:xfrm rot="5400000">
                <a:off x="2425942" y="2177016"/>
                <a:ext cx="206638" cy="1798637"/>
              </a:xfrm>
              <a:prstGeom prst="rightBrace">
                <a:avLst/>
              </a:prstGeom>
              <a:noFill/>
              <a:ln w="25400" cap="sq" cmpd="sng" algn="ctr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274320" rIns="274320">
                <a:spAutoFit/>
              </a:bodyPr>
              <a:lstStyle/>
              <a:p>
                <a:pPr eaLnBrk="0" hangingPunct="0">
                  <a:defRPr/>
                </a:pPr>
                <a:endParaRPr lang="en-CA" i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cs typeface="+mn-cs"/>
                </a:endParaRPr>
              </a:p>
            </p:txBody>
          </p:sp>
          <p:sp>
            <p:nvSpPr>
              <p:cNvPr id="373774" name="TextBox 49"/>
              <p:cNvSpPr txBox="1">
                <a:spLocks noChangeArrowheads="1"/>
              </p:cNvSpPr>
              <p:nvPr/>
            </p:nvSpPr>
            <p:spPr bwMode="auto">
              <a:xfrm>
                <a:off x="1600200" y="3049319"/>
                <a:ext cx="1986559" cy="4756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800">
                    <a:solidFill>
                      <a:schemeClr val="bg2"/>
                    </a:solidFill>
                  </a:rPr>
                  <a:t>n applications</a:t>
                </a:r>
              </a:p>
            </p:txBody>
          </p:sp>
        </p:grpSp>
      </p:grpSp>
      <p:grpSp>
        <p:nvGrpSpPr>
          <p:cNvPr id="5" name="Group 58"/>
          <p:cNvGrpSpPr>
            <a:grpSpLocks/>
          </p:cNvGrpSpPr>
          <p:nvPr/>
        </p:nvGrpSpPr>
        <p:grpSpPr bwMode="auto">
          <a:xfrm>
            <a:off x="4437063" y="2540000"/>
            <a:ext cx="904875" cy="414338"/>
            <a:chOff x="4185128" y="2548426"/>
            <a:chExt cx="905872" cy="414000"/>
          </a:xfrm>
        </p:grpSpPr>
        <p:sp>
          <p:nvSpPr>
            <p:cNvPr id="373768" name="Rectangle 55"/>
            <p:cNvSpPr>
              <a:spLocks noChangeArrowheads="1"/>
            </p:cNvSpPr>
            <p:nvPr/>
          </p:nvSpPr>
          <p:spPr bwMode="auto">
            <a:xfrm>
              <a:off x="4191000" y="2548426"/>
              <a:ext cx="900000" cy="4140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373769" name="Object 6"/>
            <p:cNvGraphicFramePr>
              <a:graphicFrameLocks noChangeAspect="1"/>
            </p:cNvGraphicFramePr>
            <p:nvPr/>
          </p:nvGraphicFramePr>
          <p:xfrm>
            <a:off x="4185128" y="2592388"/>
            <a:ext cx="747713" cy="3365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11" imgW="393359" imgH="177646" progId="Equation.3">
                    <p:embed/>
                  </p:oleObj>
                </mc:Choice>
                <mc:Fallback>
                  <p:oleObj name="Equation" r:id="rId11" imgW="393359" imgH="177646" progId="Equation.3">
                    <p:embed/>
                    <p:pic>
                      <p:nvPicPr>
                        <p:cNvPr id="373769" name="Object 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185128" y="2592388"/>
                          <a:ext cx="747713" cy="336550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8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grpSp>
        <p:nvGrpSpPr>
          <p:cNvPr id="374787" name="Group 19"/>
          <p:cNvGrpSpPr>
            <a:grpSpLocks/>
          </p:cNvGrpSpPr>
          <p:nvPr/>
        </p:nvGrpSpPr>
        <p:grpSpPr bwMode="auto">
          <a:xfrm>
            <a:off x="457200" y="609600"/>
            <a:ext cx="5302250" cy="1330325"/>
            <a:chOff x="381000" y="5257800"/>
            <a:chExt cx="5832475" cy="1462823"/>
          </a:xfrm>
        </p:grpSpPr>
        <p:sp>
          <p:nvSpPr>
            <p:cNvPr id="374800" name="Rectangle 13"/>
            <p:cNvSpPr>
              <a:spLocks noChangeArrowheads="1"/>
            </p:cNvSpPr>
            <p:nvPr/>
          </p:nvSpPr>
          <p:spPr bwMode="auto">
            <a:xfrm>
              <a:off x="381000" y="5257800"/>
              <a:ext cx="5832475" cy="146282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374801" name="Object 2"/>
            <p:cNvGraphicFramePr>
              <a:graphicFrameLocks noChangeAspect="1"/>
            </p:cNvGraphicFramePr>
            <p:nvPr/>
          </p:nvGraphicFramePr>
          <p:xfrm>
            <a:off x="381000" y="5299810"/>
            <a:ext cx="5832475" cy="857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3" imgW="2768600" imgH="406400" progId="Equation.3">
                    <p:embed/>
                  </p:oleObj>
                </mc:Choice>
                <mc:Fallback>
                  <p:oleObj name="Equation" r:id="rId3" imgW="2768600" imgH="406400" progId="Equation.3">
                    <p:embed/>
                    <p:pic>
                      <p:nvPicPr>
                        <p:cNvPr id="374801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1000" y="5299810"/>
                          <a:ext cx="5832475" cy="857250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" name="Right Brace 6"/>
            <p:cNvSpPr/>
            <p:nvPr/>
          </p:nvSpPr>
          <p:spPr bwMode="auto">
            <a:xfrm rot="5400000">
              <a:off x="3171549" y="4777231"/>
              <a:ext cx="228676" cy="2879566"/>
            </a:xfrm>
            <a:prstGeom prst="rightBrace">
              <a:avLst/>
            </a:prstGeom>
            <a:noFill/>
            <a:ln w="25400" cap="sq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74320" rIns="274320">
              <a:spAutoFit/>
            </a:bodyPr>
            <a:lstStyle/>
            <a:p>
              <a:pPr eaLnBrk="0" hangingPunct="0">
                <a:defRPr/>
              </a:pPr>
              <a:endParaRPr lang="en-CA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74803" name="TextBox 18"/>
            <p:cNvSpPr txBox="1">
              <a:spLocks noChangeArrowheads="1"/>
            </p:cNvSpPr>
            <p:nvPr/>
          </p:nvSpPr>
          <p:spPr bwMode="auto">
            <a:xfrm>
              <a:off x="2337756" y="6188777"/>
              <a:ext cx="2185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>
                  <a:solidFill>
                    <a:schemeClr val="bg2"/>
                  </a:solidFill>
                </a:rPr>
                <a:t>n applications</a:t>
              </a:r>
            </a:p>
          </p:txBody>
        </p:sp>
      </p:grpSp>
      <p:graphicFrame>
        <p:nvGraphicFramePr>
          <p:cNvPr id="374788" name="Object 6"/>
          <p:cNvGraphicFramePr>
            <a:graphicFrameLocks noChangeAspect="1"/>
          </p:cNvGraphicFramePr>
          <p:nvPr/>
        </p:nvGraphicFramePr>
        <p:xfrm>
          <a:off x="441325" y="2032000"/>
          <a:ext cx="1808163" cy="433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952087" imgH="228501" progId="Equation.3">
                  <p:embed/>
                </p:oleObj>
              </mc:Choice>
              <mc:Fallback>
                <p:oleObj name="Equation" r:id="rId5" imgW="952087" imgH="228501" progId="Equation.3">
                  <p:embed/>
                  <p:pic>
                    <p:nvPicPr>
                      <p:cNvPr id="374788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1325" y="2032000"/>
                        <a:ext cx="1808163" cy="433388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74789" name="Object 8"/>
          <p:cNvGraphicFramePr>
            <a:graphicFrameLocks noChangeAspect="1"/>
          </p:cNvGraphicFramePr>
          <p:nvPr/>
        </p:nvGraphicFramePr>
        <p:xfrm>
          <a:off x="438150" y="2544763"/>
          <a:ext cx="1736725" cy="407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914003" imgH="215806" progId="Equation.3">
                  <p:embed/>
                </p:oleObj>
              </mc:Choice>
              <mc:Fallback>
                <p:oleObj name="Equation" r:id="rId7" imgW="914003" imgH="215806" progId="Equation.3">
                  <p:embed/>
                  <p:pic>
                    <p:nvPicPr>
                      <p:cNvPr id="374789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8150" y="2544763"/>
                        <a:ext cx="1736725" cy="407987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0" name="Object 5"/>
          <p:cNvGraphicFramePr>
            <a:graphicFrameLocks noChangeAspect="1"/>
          </p:cNvGraphicFramePr>
          <p:nvPr/>
        </p:nvGraphicFramePr>
        <p:xfrm>
          <a:off x="433388" y="3048000"/>
          <a:ext cx="1254125" cy="4079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660113" imgH="215806" progId="Equation.3">
                  <p:embed/>
                </p:oleObj>
              </mc:Choice>
              <mc:Fallback>
                <p:oleObj name="Equation" r:id="rId9" imgW="660113" imgH="215806" progId="Equation.3">
                  <p:embed/>
                  <p:pic>
                    <p:nvPicPr>
                      <p:cNvPr id="2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3388" y="3048000"/>
                        <a:ext cx="1254125" cy="407988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" name="Group 59"/>
          <p:cNvGrpSpPr>
            <a:grpSpLocks/>
          </p:cNvGrpSpPr>
          <p:nvPr/>
        </p:nvGrpSpPr>
        <p:grpSpPr bwMode="auto">
          <a:xfrm>
            <a:off x="1460500" y="3052763"/>
            <a:ext cx="2895600" cy="973137"/>
            <a:chOff x="1452562" y="2549469"/>
            <a:chExt cx="2895601" cy="972844"/>
          </a:xfrm>
        </p:grpSpPr>
        <p:graphicFrame>
          <p:nvGraphicFramePr>
            <p:cNvPr id="374795" name="Object 7"/>
            <p:cNvGraphicFramePr>
              <a:graphicFrameLocks noChangeAspect="1"/>
            </p:cNvGraphicFramePr>
            <p:nvPr/>
          </p:nvGraphicFramePr>
          <p:xfrm>
            <a:off x="1452562" y="2549469"/>
            <a:ext cx="2895601" cy="407864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11" imgW="1523339" imgH="215806" progId="Equation.3">
                    <p:embed/>
                  </p:oleObj>
                </mc:Choice>
                <mc:Fallback>
                  <p:oleObj name="Equation" r:id="rId11" imgW="1523339" imgH="215806" progId="Equation.3">
                    <p:embed/>
                    <p:pic>
                      <p:nvPicPr>
                        <p:cNvPr id="374795" name="Object 7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2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452562" y="2549469"/>
                          <a:ext cx="2895601" cy="407864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grpSp>
          <p:nvGrpSpPr>
            <p:cNvPr id="374796" name="Group 52"/>
            <p:cNvGrpSpPr>
              <a:grpSpLocks/>
            </p:cNvGrpSpPr>
            <p:nvPr/>
          </p:nvGrpSpPr>
          <p:grpSpPr bwMode="auto">
            <a:xfrm>
              <a:off x="1515374" y="2946313"/>
              <a:ext cx="2160000" cy="576000"/>
              <a:chOff x="1549878" y="2954939"/>
              <a:chExt cx="2160000" cy="576000"/>
            </a:xfrm>
          </p:grpSpPr>
          <p:sp>
            <p:nvSpPr>
              <p:cNvPr id="374797" name="Rectangle 23"/>
              <p:cNvSpPr>
                <a:spLocks noChangeArrowheads="1"/>
              </p:cNvSpPr>
              <p:nvPr/>
            </p:nvSpPr>
            <p:spPr bwMode="auto">
              <a:xfrm>
                <a:off x="1549878" y="2954939"/>
                <a:ext cx="2160000" cy="576000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25" name="Right Brace 24"/>
              <p:cNvSpPr/>
              <p:nvPr/>
            </p:nvSpPr>
            <p:spPr bwMode="auto">
              <a:xfrm rot="5400000">
                <a:off x="2425310" y="2176938"/>
                <a:ext cx="207901" cy="1798639"/>
              </a:xfrm>
              <a:prstGeom prst="rightBrace">
                <a:avLst/>
              </a:prstGeom>
              <a:noFill/>
              <a:ln w="25400" cap="sq" cmpd="sng" algn="ctr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lIns="274320" rIns="274320">
                <a:spAutoFit/>
              </a:bodyPr>
              <a:lstStyle/>
              <a:p>
                <a:pPr eaLnBrk="0" hangingPunct="0">
                  <a:defRPr/>
                </a:pPr>
                <a:endParaRPr lang="en-CA" i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cs typeface="+mn-cs"/>
                </a:endParaRPr>
              </a:p>
            </p:txBody>
          </p:sp>
          <p:sp>
            <p:nvSpPr>
              <p:cNvPr id="374799" name="TextBox 25"/>
              <p:cNvSpPr txBox="1">
                <a:spLocks noChangeArrowheads="1"/>
              </p:cNvSpPr>
              <p:nvPr/>
            </p:nvSpPr>
            <p:spPr bwMode="auto">
              <a:xfrm>
                <a:off x="1600200" y="3049319"/>
                <a:ext cx="1986559" cy="47565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800">
                    <a:solidFill>
                      <a:schemeClr val="bg2"/>
                    </a:solidFill>
                  </a:rPr>
                  <a:t>n applications</a:t>
                </a:r>
              </a:p>
            </p:txBody>
          </p:sp>
        </p:grpSp>
      </p:grpSp>
      <p:grpSp>
        <p:nvGrpSpPr>
          <p:cNvPr id="5" name="Group 58"/>
          <p:cNvGrpSpPr>
            <a:grpSpLocks/>
          </p:cNvGrpSpPr>
          <p:nvPr/>
        </p:nvGrpSpPr>
        <p:grpSpPr bwMode="auto">
          <a:xfrm>
            <a:off x="4298950" y="3051175"/>
            <a:ext cx="900113" cy="414338"/>
            <a:chOff x="4191000" y="2548426"/>
            <a:chExt cx="900000" cy="414000"/>
          </a:xfrm>
        </p:grpSpPr>
        <p:sp>
          <p:nvSpPr>
            <p:cNvPr id="374793" name="Rectangle 27"/>
            <p:cNvSpPr>
              <a:spLocks noChangeArrowheads="1"/>
            </p:cNvSpPr>
            <p:nvPr/>
          </p:nvSpPr>
          <p:spPr bwMode="auto">
            <a:xfrm>
              <a:off x="4191000" y="2548426"/>
              <a:ext cx="900000" cy="41400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374794" name="Object 10"/>
            <p:cNvGraphicFramePr>
              <a:graphicFrameLocks noChangeAspect="1"/>
            </p:cNvGraphicFramePr>
            <p:nvPr/>
          </p:nvGraphicFramePr>
          <p:xfrm>
            <a:off x="4389536" y="2581219"/>
            <a:ext cx="338137" cy="360362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13" imgW="177646" imgH="190335" progId="Equation.3">
                    <p:embed/>
                  </p:oleObj>
                </mc:Choice>
                <mc:Fallback>
                  <p:oleObj name="Equation" r:id="rId13" imgW="177646" imgH="190335" progId="Equation.3">
                    <p:embed/>
                    <p:pic>
                      <p:nvPicPr>
                        <p:cNvPr id="374794" name="Object 10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389536" y="2581219"/>
                          <a:ext cx="338137" cy="360362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Ackermann’s Function</a:t>
            </a:r>
          </a:p>
        </p:txBody>
      </p:sp>
      <p:grpSp>
        <p:nvGrpSpPr>
          <p:cNvPr id="375811" name="Group 19"/>
          <p:cNvGrpSpPr>
            <a:grpSpLocks/>
          </p:cNvGrpSpPr>
          <p:nvPr/>
        </p:nvGrpSpPr>
        <p:grpSpPr bwMode="auto">
          <a:xfrm>
            <a:off x="457200" y="609600"/>
            <a:ext cx="5302250" cy="1330325"/>
            <a:chOff x="381000" y="5257800"/>
            <a:chExt cx="5832475" cy="1462823"/>
          </a:xfrm>
        </p:grpSpPr>
        <p:sp>
          <p:nvSpPr>
            <p:cNvPr id="375836" name="Rectangle 13"/>
            <p:cNvSpPr>
              <a:spLocks noChangeArrowheads="1"/>
            </p:cNvSpPr>
            <p:nvPr/>
          </p:nvSpPr>
          <p:spPr bwMode="auto">
            <a:xfrm>
              <a:off x="381000" y="5257800"/>
              <a:ext cx="5832475" cy="146282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375837" name="Object 2"/>
            <p:cNvGraphicFramePr>
              <a:graphicFrameLocks noChangeAspect="1"/>
            </p:cNvGraphicFramePr>
            <p:nvPr/>
          </p:nvGraphicFramePr>
          <p:xfrm>
            <a:off x="381000" y="5299810"/>
            <a:ext cx="5832475" cy="857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3" imgW="2768600" imgH="406400" progId="Equation.3">
                    <p:embed/>
                  </p:oleObj>
                </mc:Choice>
                <mc:Fallback>
                  <p:oleObj name="Equation" r:id="rId3" imgW="2768600" imgH="406400" progId="Equation.3">
                    <p:embed/>
                    <p:pic>
                      <p:nvPicPr>
                        <p:cNvPr id="375837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1000" y="5299810"/>
                          <a:ext cx="5832475" cy="857250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" name="Right Brace 6"/>
            <p:cNvSpPr/>
            <p:nvPr/>
          </p:nvSpPr>
          <p:spPr bwMode="auto">
            <a:xfrm rot="5400000">
              <a:off x="3171549" y="4777231"/>
              <a:ext cx="228676" cy="2879566"/>
            </a:xfrm>
            <a:prstGeom prst="rightBrace">
              <a:avLst/>
            </a:prstGeom>
            <a:noFill/>
            <a:ln w="25400" cap="sq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74320" rIns="274320">
              <a:spAutoFit/>
            </a:bodyPr>
            <a:lstStyle/>
            <a:p>
              <a:pPr eaLnBrk="0" hangingPunct="0">
                <a:defRPr/>
              </a:pPr>
              <a:endParaRPr lang="en-CA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375839" name="TextBox 18"/>
            <p:cNvSpPr txBox="1">
              <a:spLocks noChangeArrowheads="1"/>
            </p:cNvSpPr>
            <p:nvPr/>
          </p:nvSpPr>
          <p:spPr bwMode="auto">
            <a:xfrm>
              <a:off x="2337756" y="6188777"/>
              <a:ext cx="2185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>
                  <a:solidFill>
                    <a:schemeClr val="bg2"/>
                  </a:solidFill>
                </a:rPr>
                <a:t>n applications</a:t>
              </a:r>
            </a:p>
          </p:txBody>
        </p:sp>
      </p:grpSp>
      <p:graphicFrame>
        <p:nvGraphicFramePr>
          <p:cNvPr id="375812" name="Object 6"/>
          <p:cNvGraphicFramePr>
            <a:graphicFrameLocks noChangeAspect="1"/>
          </p:cNvGraphicFramePr>
          <p:nvPr/>
        </p:nvGraphicFramePr>
        <p:xfrm>
          <a:off x="441325" y="2032000"/>
          <a:ext cx="1808163" cy="4333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952087" imgH="228501" progId="Equation.3">
                  <p:embed/>
                </p:oleObj>
              </mc:Choice>
              <mc:Fallback>
                <p:oleObj name="Equation" r:id="rId5" imgW="952087" imgH="228501" progId="Equation.3">
                  <p:embed/>
                  <p:pic>
                    <p:nvPicPr>
                      <p:cNvPr id="375812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1325" y="2032000"/>
                        <a:ext cx="1808163" cy="433388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75813" name="Object 8"/>
          <p:cNvGraphicFramePr>
            <a:graphicFrameLocks noChangeAspect="1"/>
          </p:cNvGraphicFramePr>
          <p:nvPr/>
        </p:nvGraphicFramePr>
        <p:xfrm>
          <a:off x="438150" y="2544763"/>
          <a:ext cx="1736725" cy="4079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914003" imgH="215806" progId="Equation.3">
                  <p:embed/>
                </p:oleObj>
              </mc:Choice>
              <mc:Fallback>
                <p:oleObj name="Equation" r:id="rId7" imgW="914003" imgH="215806" progId="Equation.3">
                  <p:embed/>
                  <p:pic>
                    <p:nvPicPr>
                      <p:cNvPr id="375813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38150" y="2544763"/>
                        <a:ext cx="1736725" cy="407987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75814" name="Object 5"/>
          <p:cNvGraphicFramePr>
            <a:graphicFrameLocks noChangeAspect="1"/>
          </p:cNvGraphicFramePr>
          <p:nvPr/>
        </p:nvGraphicFramePr>
        <p:xfrm>
          <a:off x="461963" y="3036888"/>
          <a:ext cx="1493837" cy="43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9" imgW="787400" imgH="228600" progId="Equation.3">
                  <p:embed/>
                </p:oleObj>
              </mc:Choice>
              <mc:Fallback>
                <p:oleObj name="Equation" r:id="rId9" imgW="787400" imgH="228600" progId="Equation.3">
                  <p:embed/>
                  <p:pic>
                    <p:nvPicPr>
                      <p:cNvPr id="375814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61963" y="3036888"/>
                        <a:ext cx="1493837" cy="431800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1" name="Object 6"/>
          <p:cNvGraphicFramePr>
            <a:graphicFrameLocks noChangeAspect="1"/>
          </p:cNvGraphicFramePr>
          <p:nvPr/>
        </p:nvGraphicFramePr>
        <p:xfrm>
          <a:off x="476250" y="3548063"/>
          <a:ext cx="1230313" cy="4318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11" imgW="647700" imgH="228600" progId="Equation.3">
                  <p:embed/>
                </p:oleObj>
              </mc:Choice>
              <mc:Fallback>
                <p:oleObj name="Equation" r:id="rId11" imgW="647700" imgH="228600" progId="Equation.3">
                  <p:embed/>
                  <p:pic>
                    <p:nvPicPr>
                      <p:cNvPr id="21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76250" y="3548063"/>
                        <a:ext cx="1230313" cy="431800"/>
                      </a:xfrm>
                      <a:prstGeom prst="rect">
                        <a:avLst/>
                      </a:prstGeom>
                      <a:solidFill>
                        <a:schemeClr val="tx1"/>
                      </a:solidFill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53643" name="Picture 11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1325" y="3505200"/>
            <a:ext cx="1219200" cy="923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cap="sq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536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536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Ackermann’s Function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2007374"/>
            <a:ext cx="2488108" cy="1117786"/>
          </a:xfrm>
          <a:prstGeom prst="rect">
            <a:avLst/>
          </a:prstGeom>
        </p:spPr>
      </p:pic>
      <p:grpSp>
        <p:nvGrpSpPr>
          <p:cNvPr id="38" name="Group 19"/>
          <p:cNvGrpSpPr>
            <a:grpSpLocks/>
          </p:cNvGrpSpPr>
          <p:nvPr/>
        </p:nvGrpSpPr>
        <p:grpSpPr bwMode="auto">
          <a:xfrm>
            <a:off x="457200" y="609600"/>
            <a:ext cx="5302250" cy="1330325"/>
            <a:chOff x="381000" y="5257800"/>
            <a:chExt cx="5832475" cy="1462823"/>
          </a:xfrm>
        </p:grpSpPr>
        <p:sp>
          <p:nvSpPr>
            <p:cNvPr id="42" name="Rectangle 13"/>
            <p:cNvSpPr>
              <a:spLocks noChangeArrowheads="1"/>
            </p:cNvSpPr>
            <p:nvPr/>
          </p:nvSpPr>
          <p:spPr bwMode="auto">
            <a:xfrm>
              <a:off x="381000" y="5257800"/>
              <a:ext cx="5832475" cy="146282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45" name="Object 2"/>
            <p:cNvGraphicFramePr>
              <a:graphicFrameLocks noChangeAspect="1"/>
            </p:cNvGraphicFramePr>
            <p:nvPr/>
          </p:nvGraphicFramePr>
          <p:xfrm>
            <a:off x="381000" y="5299810"/>
            <a:ext cx="5832475" cy="857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4" imgW="2768600" imgH="406400" progId="Equation.3">
                    <p:embed/>
                  </p:oleObj>
                </mc:Choice>
                <mc:Fallback>
                  <p:oleObj name="Equation" r:id="rId4" imgW="2768600" imgH="406400" progId="Equation.3">
                    <p:embed/>
                    <p:pic>
                      <p:nvPicPr>
                        <p:cNvPr id="45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1000" y="5299810"/>
                          <a:ext cx="5832475" cy="857250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8" name="Right Brace 57"/>
            <p:cNvSpPr/>
            <p:nvPr/>
          </p:nvSpPr>
          <p:spPr bwMode="auto">
            <a:xfrm rot="5400000">
              <a:off x="3171549" y="4777231"/>
              <a:ext cx="228676" cy="2879566"/>
            </a:xfrm>
            <a:prstGeom prst="rightBrace">
              <a:avLst/>
            </a:prstGeom>
            <a:noFill/>
            <a:ln w="25400" cap="sq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74320" rIns="274320">
              <a:spAutoFit/>
            </a:bodyPr>
            <a:lstStyle/>
            <a:p>
              <a:pPr eaLnBrk="0" hangingPunct="0">
                <a:defRPr/>
              </a:pPr>
              <a:endParaRPr lang="en-CA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9" name="TextBox 18"/>
            <p:cNvSpPr txBox="1">
              <a:spLocks noChangeArrowheads="1"/>
            </p:cNvSpPr>
            <p:nvPr/>
          </p:nvSpPr>
          <p:spPr bwMode="auto">
            <a:xfrm>
              <a:off x="2337756" y="6188777"/>
              <a:ext cx="2185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>
                  <a:solidFill>
                    <a:schemeClr val="bg2"/>
                  </a:solidFill>
                </a:rPr>
                <a:t>n applications</a:t>
              </a:r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996852" y="2003198"/>
            <a:ext cx="6081387" cy="4169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385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1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Ackermann’s Function</a:t>
            </a:r>
          </a:p>
        </p:txBody>
      </p:sp>
      <p:grpSp>
        <p:nvGrpSpPr>
          <p:cNvPr id="3" name="Group 9"/>
          <p:cNvGrpSpPr>
            <a:grpSpLocks/>
          </p:cNvGrpSpPr>
          <p:nvPr/>
        </p:nvGrpSpPr>
        <p:grpSpPr bwMode="auto">
          <a:xfrm>
            <a:off x="5715000" y="2514600"/>
            <a:ext cx="2282825" cy="2743200"/>
            <a:chOff x="2065" y="1551"/>
            <a:chExt cx="1628" cy="1988"/>
          </a:xfrm>
        </p:grpSpPr>
        <p:sp>
          <p:nvSpPr>
            <p:cNvPr id="39" name="Freeform 10"/>
            <p:cNvSpPr>
              <a:spLocks/>
            </p:cNvSpPr>
            <p:nvPr/>
          </p:nvSpPr>
          <p:spPr bwMode="auto">
            <a:xfrm>
              <a:off x="2778" y="1977"/>
              <a:ext cx="331" cy="335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2811" y="1930"/>
              <a:ext cx="303" cy="130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auto">
            <a:xfrm>
              <a:off x="2890" y="1839"/>
              <a:ext cx="515" cy="634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3" name="Freeform 13"/>
            <p:cNvSpPr>
              <a:spLocks/>
            </p:cNvSpPr>
            <p:nvPr/>
          </p:nvSpPr>
          <p:spPr bwMode="auto">
            <a:xfrm>
              <a:off x="3189" y="2046"/>
              <a:ext cx="45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4" name="Freeform 14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auto">
            <a:xfrm>
              <a:off x="3135" y="2056"/>
              <a:ext cx="32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auto">
            <a:xfrm>
              <a:off x="3037" y="1831"/>
              <a:ext cx="67" cy="76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2" name="Freeform 21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3" name="Freeform 22"/>
            <p:cNvSpPr>
              <a:spLocks/>
            </p:cNvSpPr>
            <p:nvPr/>
          </p:nvSpPr>
          <p:spPr bwMode="auto">
            <a:xfrm>
              <a:off x="2666" y="1961"/>
              <a:ext cx="80" cy="68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4" name="Freeform 23"/>
            <p:cNvSpPr>
              <a:spLocks/>
            </p:cNvSpPr>
            <p:nvPr/>
          </p:nvSpPr>
          <p:spPr bwMode="auto">
            <a:xfrm>
              <a:off x="2689" y="1989"/>
              <a:ext cx="83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5" name="Freeform 24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6" name="Freeform 25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57" name="Freeform 26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1981200"/>
            <a:ext cx="3891828" cy="4709732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775614" y="6096000"/>
            <a:ext cx="3676650" cy="564949"/>
          </a:xfrm>
          <a:prstGeom prst="rect">
            <a:avLst/>
          </a:prstGeom>
        </p:spPr>
      </p:pic>
      <p:grpSp>
        <p:nvGrpSpPr>
          <p:cNvPr id="25" name="Group 19"/>
          <p:cNvGrpSpPr>
            <a:grpSpLocks/>
          </p:cNvGrpSpPr>
          <p:nvPr/>
        </p:nvGrpSpPr>
        <p:grpSpPr bwMode="auto">
          <a:xfrm>
            <a:off x="457200" y="609600"/>
            <a:ext cx="5302250" cy="1330325"/>
            <a:chOff x="381000" y="5257800"/>
            <a:chExt cx="5832475" cy="1462823"/>
          </a:xfrm>
        </p:grpSpPr>
        <p:sp>
          <p:nvSpPr>
            <p:cNvPr id="26" name="Rectangle 13"/>
            <p:cNvSpPr>
              <a:spLocks noChangeArrowheads="1"/>
            </p:cNvSpPr>
            <p:nvPr/>
          </p:nvSpPr>
          <p:spPr bwMode="auto">
            <a:xfrm>
              <a:off x="381000" y="5257800"/>
              <a:ext cx="5832475" cy="146282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aphicFrame>
          <p:nvGraphicFramePr>
            <p:cNvPr id="27" name="Object 2"/>
            <p:cNvGraphicFramePr>
              <a:graphicFrameLocks noChangeAspect="1"/>
            </p:cNvGraphicFramePr>
            <p:nvPr/>
          </p:nvGraphicFramePr>
          <p:xfrm>
            <a:off x="381000" y="5299810"/>
            <a:ext cx="5832475" cy="857250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5" imgW="2768600" imgH="406400" progId="Equation.3">
                    <p:embed/>
                  </p:oleObj>
                </mc:Choice>
                <mc:Fallback>
                  <p:oleObj name="Equation" r:id="rId5" imgW="2768600" imgH="406400" progId="Equation.3">
                    <p:embed/>
                    <p:pic>
                      <p:nvPicPr>
                        <p:cNvPr id="27" name="Object 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1000" y="5299810"/>
                          <a:ext cx="5832475" cy="857250"/>
                        </a:xfrm>
                        <a:prstGeom prst="rect">
                          <a:avLst/>
                        </a:prstGeom>
                        <a:solidFill>
                          <a:schemeClr val="tx1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28" name="Right Brace 27"/>
            <p:cNvSpPr/>
            <p:nvPr/>
          </p:nvSpPr>
          <p:spPr bwMode="auto">
            <a:xfrm rot="5400000">
              <a:off x="3171549" y="4777231"/>
              <a:ext cx="228676" cy="2879566"/>
            </a:xfrm>
            <a:prstGeom prst="rightBrace">
              <a:avLst/>
            </a:prstGeom>
            <a:noFill/>
            <a:ln w="25400" cap="sq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lIns="274320" rIns="274320">
              <a:spAutoFit/>
            </a:bodyPr>
            <a:lstStyle/>
            <a:p>
              <a:pPr eaLnBrk="0" hangingPunct="0">
                <a:defRPr/>
              </a:pPr>
              <a:endParaRPr lang="en-CA" i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29" name="TextBox 18"/>
            <p:cNvSpPr txBox="1">
              <a:spLocks noChangeArrowheads="1"/>
            </p:cNvSpPr>
            <p:nvPr/>
          </p:nvSpPr>
          <p:spPr bwMode="auto">
            <a:xfrm>
              <a:off x="2337756" y="6188777"/>
              <a:ext cx="2185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>
                  <a:solidFill>
                    <a:schemeClr val="bg2"/>
                  </a:solidFill>
                </a:rPr>
                <a:t>n applications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81790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94" name="Picture 8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7395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4228" name="Text Box 4"/>
          <p:cNvSpPr txBox="1">
            <a:spLocks noChangeArrowheads="1"/>
          </p:cNvSpPr>
          <p:nvPr/>
        </p:nvSpPr>
        <p:spPr bwMode="auto">
          <a:xfrm>
            <a:off x="1768475" y="4191000"/>
            <a:ext cx="553402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The &lt;preCond&gt; &amp; &lt;postCond&gt; must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document these variables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what you must do. </a:t>
            </a:r>
          </a:p>
        </p:txBody>
      </p:sp>
      <p:sp>
        <p:nvSpPr>
          <p:cNvPr id="187397" name="Oval 5"/>
          <p:cNvSpPr>
            <a:spLocks noChangeArrowheads="1"/>
          </p:cNvSpPr>
          <p:nvPr/>
        </p:nvSpPr>
        <p:spPr bwMode="auto">
          <a:xfrm>
            <a:off x="2667000" y="609600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4230" name="Rectangle 6"/>
          <p:cNvSpPr>
            <a:spLocks noChangeArrowheads="1"/>
          </p:cNvSpPr>
          <p:nvPr/>
        </p:nvSpPr>
        <p:spPr bwMode="auto">
          <a:xfrm>
            <a:off x="1143000" y="914400"/>
            <a:ext cx="64770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187399" name="Oval 7"/>
          <p:cNvSpPr>
            <a:spLocks noChangeArrowheads="1"/>
          </p:cNvSpPr>
          <p:nvPr/>
        </p:nvSpPr>
        <p:spPr bwMode="auto">
          <a:xfrm>
            <a:off x="2438400" y="3481388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  <p:extLst>
      <p:ext uri="{BB962C8B-B14F-4D97-AF65-F5344CB8AC3E}">
        <p14:creationId xmlns:p14="http://schemas.microsoft.com/office/powerpoint/2010/main" val="12103275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28">
                                            <p:txEl>
                                              <p:charRg st="0" end="3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4228">
                                            <p:txEl>
                                              <p:charRg st="0" end="3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4228">
                                            <p:txEl>
                                              <p:charRg st="0" end="3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4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4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28">
                                            <p:txEl>
                                              <p:charRg st="32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4228">
                                            <p:txEl>
                                              <p:charRg st="32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4228">
                                            <p:txEl>
                                              <p:charRg st="32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28">
                                            <p:txEl>
                                              <p:charRg st="57" end="8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64228">
                                            <p:txEl>
                                              <p:charRg st="57" end="8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64228">
                                            <p:txEl>
                                              <p:charRg st="57" end="8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4230" grpId="0" animBg="1"/>
    </p:bldLst>
  </p:timing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954" name="Group 11"/>
          <p:cNvGrpSpPr>
            <a:grpSpLocks/>
          </p:cNvGrpSpPr>
          <p:nvPr/>
        </p:nvGrpSpPr>
        <p:grpSpPr bwMode="auto">
          <a:xfrm>
            <a:off x="5878513" y="228600"/>
            <a:ext cx="3036887" cy="6627813"/>
            <a:chOff x="3314" y="144"/>
            <a:chExt cx="1913" cy="4175"/>
          </a:xfrm>
        </p:grpSpPr>
        <p:sp>
          <p:nvSpPr>
            <p:cNvPr id="381958" name="Freeform 2"/>
            <p:cNvSpPr>
              <a:spLocks/>
            </p:cNvSpPr>
            <p:nvPr/>
          </p:nvSpPr>
          <p:spPr bwMode="auto">
            <a:xfrm>
              <a:off x="3971" y="2236"/>
              <a:ext cx="618" cy="1008"/>
            </a:xfrm>
            <a:custGeom>
              <a:avLst/>
              <a:gdLst>
                <a:gd name="T0" fmla="*/ 236 w 618"/>
                <a:gd name="T1" fmla="*/ 0 h 1008"/>
                <a:gd name="T2" fmla="*/ 329 w 618"/>
                <a:gd name="T3" fmla="*/ 0 h 1008"/>
                <a:gd name="T4" fmla="*/ 443 w 618"/>
                <a:gd name="T5" fmla="*/ 17 h 1008"/>
                <a:gd name="T6" fmla="*/ 504 w 618"/>
                <a:gd name="T7" fmla="*/ 70 h 1008"/>
                <a:gd name="T8" fmla="*/ 566 w 618"/>
                <a:gd name="T9" fmla="*/ 169 h 1008"/>
                <a:gd name="T10" fmla="*/ 597 w 618"/>
                <a:gd name="T11" fmla="*/ 241 h 1008"/>
                <a:gd name="T12" fmla="*/ 618 w 618"/>
                <a:gd name="T13" fmla="*/ 329 h 1008"/>
                <a:gd name="T14" fmla="*/ 618 w 618"/>
                <a:gd name="T15" fmla="*/ 437 h 1008"/>
                <a:gd name="T16" fmla="*/ 607 w 618"/>
                <a:gd name="T17" fmla="*/ 544 h 1008"/>
                <a:gd name="T18" fmla="*/ 597 w 618"/>
                <a:gd name="T19" fmla="*/ 659 h 1008"/>
                <a:gd name="T20" fmla="*/ 555 w 618"/>
                <a:gd name="T21" fmla="*/ 802 h 1008"/>
                <a:gd name="T22" fmla="*/ 504 w 618"/>
                <a:gd name="T23" fmla="*/ 900 h 1008"/>
                <a:gd name="T24" fmla="*/ 412 w 618"/>
                <a:gd name="T25" fmla="*/ 980 h 1008"/>
                <a:gd name="T26" fmla="*/ 309 w 618"/>
                <a:gd name="T27" fmla="*/ 1008 h 1008"/>
                <a:gd name="T28" fmla="*/ 195 w 618"/>
                <a:gd name="T29" fmla="*/ 980 h 1008"/>
                <a:gd name="T30" fmla="*/ 124 w 618"/>
                <a:gd name="T31" fmla="*/ 856 h 1008"/>
                <a:gd name="T32" fmla="*/ 71 w 618"/>
                <a:gd name="T33" fmla="*/ 740 h 1008"/>
                <a:gd name="T34" fmla="*/ 40 w 618"/>
                <a:gd name="T35" fmla="*/ 606 h 1008"/>
                <a:gd name="T36" fmla="*/ 0 w 618"/>
                <a:gd name="T37" fmla="*/ 481 h 1008"/>
                <a:gd name="T38" fmla="*/ 0 w 618"/>
                <a:gd name="T39" fmla="*/ 312 h 1008"/>
                <a:gd name="T40" fmla="*/ 31 w 618"/>
                <a:gd name="T41" fmla="*/ 195 h 1008"/>
                <a:gd name="T42" fmla="*/ 71 w 618"/>
                <a:gd name="T43" fmla="*/ 107 h 1008"/>
                <a:gd name="T44" fmla="*/ 124 w 618"/>
                <a:gd name="T45" fmla="*/ 0 h 1008"/>
                <a:gd name="T46" fmla="*/ 236 w 618"/>
                <a:gd name="T47" fmla="*/ 0 h 10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18"/>
                <a:gd name="T73" fmla="*/ 0 h 1008"/>
                <a:gd name="T74" fmla="*/ 618 w 618"/>
                <a:gd name="T75" fmla="*/ 1008 h 100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18" h="1008">
                  <a:moveTo>
                    <a:pt x="236" y="0"/>
                  </a:moveTo>
                  <a:lnTo>
                    <a:pt x="329" y="0"/>
                  </a:lnTo>
                  <a:lnTo>
                    <a:pt x="443" y="17"/>
                  </a:lnTo>
                  <a:lnTo>
                    <a:pt x="504" y="70"/>
                  </a:lnTo>
                  <a:lnTo>
                    <a:pt x="566" y="169"/>
                  </a:lnTo>
                  <a:lnTo>
                    <a:pt x="597" y="241"/>
                  </a:lnTo>
                  <a:lnTo>
                    <a:pt x="618" y="329"/>
                  </a:lnTo>
                  <a:lnTo>
                    <a:pt x="618" y="437"/>
                  </a:lnTo>
                  <a:lnTo>
                    <a:pt x="607" y="544"/>
                  </a:lnTo>
                  <a:lnTo>
                    <a:pt x="597" y="659"/>
                  </a:lnTo>
                  <a:lnTo>
                    <a:pt x="555" y="802"/>
                  </a:lnTo>
                  <a:lnTo>
                    <a:pt x="504" y="900"/>
                  </a:lnTo>
                  <a:lnTo>
                    <a:pt x="412" y="980"/>
                  </a:lnTo>
                  <a:lnTo>
                    <a:pt x="309" y="1008"/>
                  </a:lnTo>
                  <a:lnTo>
                    <a:pt x="195" y="980"/>
                  </a:lnTo>
                  <a:lnTo>
                    <a:pt x="124" y="856"/>
                  </a:lnTo>
                  <a:lnTo>
                    <a:pt x="71" y="740"/>
                  </a:lnTo>
                  <a:lnTo>
                    <a:pt x="40" y="606"/>
                  </a:lnTo>
                  <a:lnTo>
                    <a:pt x="0" y="481"/>
                  </a:lnTo>
                  <a:lnTo>
                    <a:pt x="0" y="312"/>
                  </a:lnTo>
                  <a:lnTo>
                    <a:pt x="31" y="195"/>
                  </a:lnTo>
                  <a:lnTo>
                    <a:pt x="71" y="107"/>
                  </a:lnTo>
                  <a:lnTo>
                    <a:pt x="124" y="0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1959" name="Group 3"/>
            <p:cNvGrpSpPr>
              <a:grpSpLocks/>
            </p:cNvGrpSpPr>
            <p:nvPr/>
          </p:nvGrpSpPr>
          <p:grpSpPr bwMode="auto">
            <a:xfrm>
              <a:off x="3314" y="144"/>
              <a:ext cx="1913" cy="4175"/>
              <a:chOff x="3314" y="144"/>
              <a:chExt cx="1913" cy="4175"/>
            </a:xfrm>
          </p:grpSpPr>
          <p:sp>
            <p:nvSpPr>
              <p:cNvPr id="381960" name="Freeform 4"/>
              <p:cNvSpPr>
                <a:spLocks/>
              </p:cNvSpPr>
              <p:nvPr/>
            </p:nvSpPr>
            <p:spPr bwMode="auto">
              <a:xfrm>
                <a:off x="3930" y="1491"/>
                <a:ext cx="571" cy="697"/>
              </a:xfrm>
              <a:custGeom>
                <a:avLst/>
                <a:gdLst>
                  <a:gd name="T0" fmla="*/ 331 w 571"/>
                  <a:gd name="T1" fmla="*/ 0 h 697"/>
                  <a:gd name="T2" fmla="*/ 405 w 571"/>
                  <a:gd name="T3" fmla="*/ 9 h 697"/>
                  <a:gd name="T4" fmla="*/ 479 w 571"/>
                  <a:gd name="T5" fmla="*/ 45 h 697"/>
                  <a:gd name="T6" fmla="*/ 525 w 571"/>
                  <a:gd name="T7" fmla="*/ 99 h 697"/>
                  <a:gd name="T8" fmla="*/ 562 w 571"/>
                  <a:gd name="T9" fmla="*/ 178 h 697"/>
                  <a:gd name="T10" fmla="*/ 571 w 571"/>
                  <a:gd name="T11" fmla="*/ 314 h 697"/>
                  <a:gd name="T12" fmla="*/ 544 w 571"/>
                  <a:gd name="T13" fmla="*/ 448 h 697"/>
                  <a:gd name="T14" fmla="*/ 497 w 571"/>
                  <a:gd name="T15" fmla="*/ 545 h 697"/>
                  <a:gd name="T16" fmla="*/ 433 w 571"/>
                  <a:gd name="T17" fmla="*/ 626 h 697"/>
                  <a:gd name="T18" fmla="*/ 368 w 571"/>
                  <a:gd name="T19" fmla="*/ 679 h 697"/>
                  <a:gd name="T20" fmla="*/ 294 w 571"/>
                  <a:gd name="T21" fmla="*/ 697 h 697"/>
                  <a:gd name="T22" fmla="*/ 220 w 571"/>
                  <a:gd name="T23" fmla="*/ 688 h 697"/>
                  <a:gd name="T24" fmla="*/ 183 w 571"/>
                  <a:gd name="T25" fmla="*/ 644 h 697"/>
                  <a:gd name="T26" fmla="*/ 128 w 571"/>
                  <a:gd name="T27" fmla="*/ 572 h 697"/>
                  <a:gd name="T28" fmla="*/ 109 w 571"/>
                  <a:gd name="T29" fmla="*/ 438 h 697"/>
                  <a:gd name="T30" fmla="*/ 114 w 571"/>
                  <a:gd name="T31" fmla="*/ 393 h 697"/>
                  <a:gd name="T32" fmla="*/ 0 w 571"/>
                  <a:gd name="T33" fmla="*/ 371 h 697"/>
                  <a:gd name="T34" fmla="*/ 3 w 571"/>
                  <a:gd name="T35" fmla="*/ 327 h 697"/>
                  <a:gd name="T36" fmla="*/ 114 w 571"/>
                  <a:gd name="T37" fmla="*/ 331 h 697"/>
                  <a:gd name="T38" fmla="*/ 123 w 571"/>
                  <a:gd name="T39" fmla="*/ 281 h 697"/>
                  <a:gd name="T40" fmla="*/ 151 w 571"/>
                  <a:gd name="T41" fmla="*/ 210 h 697"/>
                  <a:gd name="T42" fmla="*/ 183 w 571"/>
                  <a:gd name="T43" fmla="*/ 143 h 697"/>
                  <a:gd name="T44" fmla="*/ 239 w 571"/>
                  <a:gd name="T45" fmla="*/ 54 h 697"/>
                  <a:gd name="T46" fmla="*/ 294 w 571"/>
                  <a:gd name="T47" fmla="*/ 19 h 697"/>
                  <a:gd name="T48" fmla="*/ 331 w 571"/>
                  <a:gd name="T49" fmla="*/ 0 h 6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71"/>
                  <a:gd name="T76" fmla="*/ 0 h 697"/>
                  <a:gd name="T77" fmla="*/ 571 w 571"/>
                  <a:gd name="T78" fmla="*/ 697 h 69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71" h="697">
                    <a:moveTo>
                      <a:pt x="331" y="0"/>
                    </a:moveTo>
                    <a:lnTo>
                      <a:pt x="405" y="9"/>
                    </a:lnTo>
                    <a:lnTo>
                      <a:pt x="479" y="45"/>
                    </a:lnTo>
                    <a:lnTo>
                      <a:pt x="525" y="99"/>
                    </a:lnTo>
                    <a:lnTo>
                      <a:pt x="562" y="178"/>
                    </a:lnTo>
                    <a:lnTo>
                      <a:pt x="571" y="314"/>
                    </a:lnTo>
                    <a:lnTo>
                      <a:pt x="544" y="448"/>
                    </a:lnTo>
                    <a:lnTo>
                      <a:pt x="497" y="545"/>
                    </a:lnTo>
                    <a:lnTo>
                      <a:pt x="433" y="626"/>
                    </a:lnTo>
                    <a:lnTo>
                      <a:pt x="368" y="679"/>
                    </a:lnTo>
                    <a:lnTo>
                      <a:pt x="294" y="697"/>
                    </a:lnTo>
                    <a:lnTo>
                      <a:pt x="220" y="688"/>
                    </a:lnTo>
                    <a:lnTo>
                      <a:pt x="183" y="644"/>
                    </a:lnTo>
                    <a:lnTo>
                      <a:pt x="128" y="572"/>
                    </a:lnTo>
                    <a:lnTo>
                      <a:pt x="109" y="438"/>
                    </a:lnTo>
                    <a:lnTo>
                      <a:pt x="114" y="393"/>
                    </a:lnTo>
                    <a:lnTo>
                      <a:pt x="0" y="371"/>
                    </a:lnTo>
                    <a:lnTo>
                      <a:pt x="3" y="327"/>
                    </a:lnTo>
                    <a:lnTo>
                      <a:pt x="114" y="331"/>
                    </a:lnTo>
                    <a:lnTo>
                      <a:pt x="123" y="281"/>
                    </a:lnTo>
                    <a:lnTo>
                      <a:pt x="151" y="210"/>
                    </a:lnTo>
                    <a:lnTo>
                      <a:pt x="183" y="143"/>
                    </a:lnTo>
                    <a:lnTo>
                      <a:pt x="239" y="54"/>
                    </a:lnTo>
                    <a:lnTo>
                      <a:pt x="294" y="19"/>
                    </a:lnTo>
                    <a:lnTo>
                      <a:pt x="331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1" name="Freeform 5"/>
              <p:cNvSpPr>
                <a:spLocks/>
              </p:cNvSpPr>
              <p:nvPr/>
            </p:nvSpPr>
            <p:spPr bwMode="auto">
              <a:xfrm>
                <a:off x="4384" y="3101"/>
                <a:ext cx="475" cy="1158"/>
              </a:xfrm>
              <a:custGeom>
                <a:avLst/>
                <a:gdLst>
                  <a:gd name="T0" fmla="*/ 88 w 475"/>
                  <a:gd name="T1" fmla="*/ 134 h 1158"/>
                  <a:gd name="T2" fmla="*/ 26 w 475"/>
                  <a:gd name="T3" fmla="*/ 57 h 1158"/>
                  <a:gd name="T4" fmla="*/ 46 w 475"/>
                  <a:gd name="T5" fmla="*/ 0 h 1158"/>
                  <a:gd name="T6" fmla="*/ 108 w 475"/>
                  <a:gd name="T7" fmla="*/ 0 h 1158"/>
                  <a:gd name="T8" fmla="*/ 181 w 475"/>
                  <a:gd name="T9" fmla="*/ 62 h 1158"/>
                  <a:gd name="T10" fmla="*/ 273 w 475"/>
                  <a:gd name="T11" fmla="*/ 191 h 1158"/>
                  <a:gd name="T12" fmla="*/ 325 w 475"/>
                  <a:gd name="T13" fmla="*/ 314 h 1158"/>
                  <a:gd name="T14" fmla="*/ 372 w 475"/>
                  <a:gd name="T15" fmla="*/ 433 h 1158"/>
                  <a:gd name="T16" fmla="*/ 387 w 475"/>
                  <a:gd name="T17" fmla="*/ 542 h 1158"/>
                  <a:gd name="T18" fmla="*/ 382 w 475"/>
                  <a:gd name="T19" fmla="*/ 599 h 1158"/>
                  <a:gd name="T20" fmla="*/ 336 w 475"/>
                  <a:gd name="T21" fmla="*/ 669 h 1158"/>
                  <a:gd name="T22" fmla="*/ 258 w 475"/>
                  <a:gd name="T23" fmla="*/ 859 h 1158"/>
                  <a:gd name="T24" fmla="*/ 170 w 475"/>
                  <a:gd name="T25" fmla="*/ 968 h 1158"/>
                  <a:gd name="T26" fmla="*/ 150 w 475"/>
                  <a:gd name="T27" fmla="*/ 1016 h 1158"/>
                  <a:gd name="T28" fmla="*/ 233 w 475"/>
                  <a:gd name="T29" fmla="*/ 1025 h 1158"/>
                  <a:gd name="T30" fmla="*/ 341 w 475"/>
                  <a:gd name="T31" fmla="*/ 1025 h 1158"/>
                  <a:gd name="T32" fmla="*/ 475 w 475"/>
                  <a:gd name="T33" fmla="*/ 1068 h 1158"/>
                  <a:gd name="T34" fmla="*/ 464 w 475"/>
                  <a:gd name="T35" fmla="*/ 1102 h 1158"/>
                  <a:gd name="T36" fmla="*/ 444 w 475"/>
                  <a:gd name="T37" fmla="*/ 1140 h 1158"/>
                  <a:gd name="T38" fmla="*/ 402 w 475"/>
                  <a:gd name="T39" fmla="*/ 1158 h 1158"/>
                  <a:gd name="T40" fmla="*/ 321 w 475"/>
                  <a:gd name="T41" fmla="*/ 1131 h 1158"/>
                  <a:gd name="T42" fmla="*/ 233 w 475"/>
                  <a:gd name="T43" fmla="*/ 1088 h 1158"/>
                  <a:gd name="T44" fmla="*/ 108 w 475"/>
                  <a:gd name="T45" fmla="*/ 1083 h 1158"/>
                  <a:gd name="T46" fmla="*/ 31 w 475"/>
                  <a:gd name="T47" fmla="*/ 1097 h 1158"/>
                  <a:gd name="T48" fmla="*/ 0 w 475"/>
                  <a:gd name="T49" fmla="*/ 1073 h 1158"/>
                  <a:gd name="T50" fmla="*/ 0 w 475"/>
                  <a:gd name="T51" fmla="*/ 1040 h 1158"/>
                  <a:gd name="T52" fmla="*/ 42 w 475"/>
                  <a:gd name="T53" fmla="*/ 1002 h 1158"/>
                  <a:gd name="T54" fmla="*/ 108 w 475"/>
                  <a:gd name="T55" fmla="*/ 941 h 1158"/>
                  <a:gd name="T56" fmla="*/ 227 w 475"/>
                  <a:gd name="T57" fmla="*/ 784 h 1158"/>
                  <a:gd name="T58" fmla="*/ 279 w 475"/>
                  <a:gd name="T59" fmla="*/ 646 h 1158"/>
                  <a:gd name="T60" fmla="*/ 295 w 475"/>
                  <a:gd name="T61" fmla="*/ 513 h 1158"/>
                  <a:gd name="T62" fmla="*/ 288 w 475"/>
                  <a:gd name="T63" fmla="*/ 442 h 1158"/>
                  <a:gd name="T64" fmla="*/ 248 w 475"/>
                  <a:gd name="T65" fmla="*/ 314 h 1158"/>
                  <a:gd name="T66" fmla="*/ 139 w 475"/>
                  <a:gd name="T67" fmla="*/ 176 h 1158"/>
                  <a:gd name="T68" fmla="*/ 62 w 475"/>
                  <a:gd name="T69" fmla="*/ 105 h 1158"/>
                  <a:gd name="T70" fmla="*/ 88 w 475"/>
                  <a:gd name="T71" fmla="*/ 134 h 11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75"/>
                  <a:gd name="T109" fmla="*/ 0 h 1158"/>
                  <a:gd name="T110" fmla="*/ 475 w 475"/>
                  <a:gd name="T111" fmla="*/ 1158 h 115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75" h="1158">
                    <a:moveTo>
                      <a:pt x="88" y="134"/>
                    </a:moveTo>
                    <a:lnTo>
                      <a:pt x="26" y="57"/>
                    </a:lnTo>
                    <a:lnTo>
                      <a:pt x="46" y="0"/>
                    </a:lnTo>
                    <a:lnTo>
                      <a:pt x="108" y="0"/>
                    </a:lnTo>
                    <a:lnTo>
                      <a:pt x="181" y="62"/>
                    </a:lnTo>
                    <a:lnTo>
                      <a:pt x="273" y="191"/>
                    </a:lnTo>
                    <a:lnTo>
                      <a:pt x="325" y="314"/>
                    </a:lnTo>
                    <a:lnTo>
                      <a:pt x="372" y="433"/>
                    </a:lnTo>
                    <a:lnTo>
                      <a:pt x="387" y="542"/>
                    </a:lnTo>
                    <a:lnTo>
                      <a:pt x="382" y="599"/>
                    </a:lnTo>
                    <a:lnTo>
                      <a:pt x="336" y="669"/>
                    </a:lnTo>
                    <a:lnTo>
                      <a:pt x="258" y="859"/>
                    </a:lnTo>
                    <a:lnTo>
                      <a:pt x="170" y="968"/>
                    </a:lnTo>
                    <a:lnTo>
                      <a:pt x="150" y="1016"/>
                    </a:lnTo>
                    <a:lnTo>
                      <a:pt x="233" y="1025"/>
                    </a:lnTo>
                    <a:lnTo>
                      <a:pt x="341" y="1025"/>
                    </a:lnTo>
                    <a:lnTo>
                      <a:pt x="475" y="1068"/>
                    </a:lnTo>
                    <a:lnTo>
                      <a:pt x="464" y="1102"/>
                    </a:lnTo>
                    <a:lnTo>
                      <a:pt x="444" y="1140"/>
                    </a:lnTo>
                    <a:lnTo>
                      <a:pt x="402" y="1158"/>
                    </a:lnTo>
                    <a:lnTo>
                      <a:pt x="321" y="1131"/>
                    </a:lnTo>
                    <a:lnTo>
                      <a:pt x="233" y="1088"/>
                    </a:lnTo>
                    <a:lnTo>
                      <a:pt x="108" y="1083"/>
                    </a:lnTo>
                    <a:lnTo>
                      <a:pt x="31" y="1097"/>
                    </a:lnTo>
                    <a:lnTo>
                      <a:pt x="0" y="1073"/>
                    </a:lnTo>
                    <a:lnTo>
                      <a:pt x="0" y="1040"/>
                    </a:lnTo>
                    <a:lnTo>
                      <a:pt x="42" y="1002"/>
                    </a:lnTo>
                    <a:lnTo>
                      <a:pt x="108" y="941"/>
                    </a:lnTo>
                    <a:lnTo>
                      <a:pt x="227" y="784"/>
                    </a:lnTo>
                    <a:lnTo>
                      <a:pt x="279" y="646"/>
                    </a:lnTo>
                    <a:lnTo>
                      <a:pt x="295" y="513"/>
                    </a:lnTo>
                    <a:lnTo>
                      <a:pt x="288" y="442"/>
                    </a:lnTo>
                    <a:lnTo>
                      <a:pt x="248" y="314"/>
                    </a:lnTo>
                    <a:lnTo>
                      <a:pt x="139" y="176"/>
                    </a:lnTo>
                    <a:lnTo>
                      <a:pt x="62" y="105"/>
                    </a:lnTo>
                    <a:lnTo>
                      <a:pt x="88" y="13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2" name="Freeform 6"/>
              <p:cNvSpPr>
                <a:spLocks/>
              </p:cNvSpPr>
              <p:nvPr/>
            </p:nvSpPr>
            <p:spPr bwMode="auto">
              <a:xfrm>
                <a:off x="3754" y="3084"/>
                <a:ext cx="475" cy="1235"/>
              </a:xfrm>
              <a:custGeom>
                <a:avLst/>
                <a:gdLst>
                  <a:gd name="T0" fmla="*/ 247 w 475"/>
                  <a:gd name="T1" fmla="*/ 222 h 1235"/>
                  <a:gd name="T2" fmla="*/ 319 w 475"/>
                  <a:gd name="T3" fmla="*/ 97 h 1235"/>
                  <a:gd name="T4" fmla="*/ 388 w 475"/>
                  <a:gd name="T5" fmla="*/ 0 h 1235"/>
                  <a:gd name="T6" fmla="*/ 439 w 475"/>
                  <a:gd name="T7" fmla="*/ 0 h 1235"/>
                  <a:gd name="T8" fmla="*/ 470 w 475"/>
                  <a:gd name="T9" fmla="*/ 40 h 1235"/>
                  <a:gd name="T10" fmla="*/ 475 w 475"/>
                  <a:gd name="T11" fmla="*/ 106 h 1235"/>
                  <a:gd name="T12" fmla="*/ 432 w 475"/>
                  <a:gd name="T13" fmla="*/ 156 h 1235"/>
                  <a:gd name="T14" fmla="*/ 358 w 475"/>
                  <a:gd name="T15" fmla="*/ 217 h 1235"/>
                  <a:gd name="T16" fmla="*/ 298 w 475"/>
                  <a:gd name="T17" fmla="*/ 288 h 1235"/>
                  <a:gd name="T18" fmla="*/ 237 w 475"/>
                  <a:gd name="T19" fmla="*/ 386 h 1235"/>
                  <a:gd name="T20" fmla="*/ 211 w 475"/>
                  <a:gd name="T21" fmla="*/ 453 h 1235"/>
                  <a:gd name="T22" fmla="*/ 187 w 475"/>
                  <a:gd name="T23" fmla="*/ 537 h 1235"/>
                  <a:gd name="T24" fmla="*/ 182 w 475"/>
                  <a:gd name="T25" fmla="*/ 645 h 1235"/>
                  <a:gd name="T26" fmla="*/ 190 w 475"/>
                  <a:gd name="T27" fmla="*/ 742 h 1235"/>
                  <a:gd name="T28" fmla="*/ 220 w 475"/>
                  <a:gd name="T29" fmla="*/ 862 h 1235"/>
                  <a:gd name="T30" fmla="*/ 276 w 475"/>
                  <a:gd name="T31" fmla="*/ 968 h 1235"/>
                  <a:gd name="T32" fmla="*/ 324 w 475"/>
                  <a:gd name="T33" fmla="*/ 1031 h 1235"/>
                  <a:gd name="T34" fmla="*/ 353 w 475"/>
                  <a:gd name="T35" fmla="*/ 1075 h 1235"/>
                  <a:gd name="T36" fmla="*/ 358 w 475"/>
                  <a:gd name="T37" fmla="*/ 1110 h 1235"/>
                  <a:gd name="T38" fmla="*/ 331 w 475"/>
                  <a:gd name="T39" fmla="*/ 1124 h 1235"/>
                  <a:gd name="T40" fmla="*/ 271 w 475"/>
                  <a:gd name="T41" fmla="*/ 1132 h 1235"/>
                  <a:gd name="T42" fmla="*/ 182 w 475"/>
                  <a:gd name="T43" fmla="*/ 1159 h 1235"/>
                  <a:gd name="T44" fmla="*/ 113 w 475"/>
                  <a:gd name="T45" fmla="*/ 1194 h 1235"/>
                  <a:gd name="T46" fmla="*/ 69 w 475"/>
                  <a:gd name="T47" fmla="*/ 1235 h 1235"/>
                  <a:gd name="T48" fmla="*/ 31 w 475"/>
                  <a:gd name="T49" fmla="*/ 1226 h 1235"/>
                  <a:gd name="T50" fmla="*/ 0 w 475"/>
                  <a:gd name="T51" fmla="*/ 1178 h 1235"/>
                  <a:gd name="T52" fmla="*/ 0 w 475"/>
                  <a:gd name="T53" fmla="*/ 1137 h 1235"/>
                  <a:gd name="T54" fmla="*/ 69 w 475"/>
                  <a:gd name="T55" fmla="*/ 1101 h 1235"/>
                  <a:gd name="T56" fmla="*/ 187 w 475"/>
                  <a:gd name="T57" fmla="*/ 1079 h 1235"/>
                  <a:gd name="T58" fmla="*/ 293 w 475"/>
                  <a:gd name="T59" fmla="*/ 1066 h 1235"/>
                  <a:gd name="T60" fmla="*/ 247 w 475"/>
                  <a:gd name="T61" fmla="*/ 1018 h 1235"/>
                  <a:gd name="T62" fmla="*/ 216 w 475"/>
                  <a:gd name="T63" fmla="*/ 955 h 1235"/>
                  <a:gd name="T64" fmla="*/ 177 w 475"/>
                  <a:gd name="T65" fmla="*/ 866 h 1235"/>
                  <a:gd name="T66" fmla="*/ 134 w 475"/>
                  <a:gd name="T67" fmla="*/ 773 h 1235"/>
                  <a:gd name="T68" fmla="*/ 122 w 475"/>
                  <a:gd name="T69" fmla="*/ 658 h 1235"/>
                  <a:gd name="T70" fmla="*/ 117 w 475"/>
                  <a:gd name="T71" fmla="*/ 546 h 1235"/>
                  <a:gd name="T72" fmla="*/ 147 w 475"/>
                  <a:gd name="T73" fmla="*/ 439 h 1235"/>
                  <a:gd name="T74" fmla="*/ 204 w 475"/>
                  <a:gd name="T75" fmla="*/ 297 h 1235"/>
                  <a:gd name="T76" fmla="*/ 247 w 475"/>
                  <a:gd name="T77" fmla="*/ 222 h 123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75"/>
                  <a:gd name="T118" fmla="*/ 0 h 1235"/>
                  <a:gd name="T119" fmla="*/ 475 w 475"/>
                  <a:gd name="T120" fmla="*/ 1235 h 123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75" h="1235">
                    <a:moveTo>
                      <a:pt x="247" y="222"/>
                    </a:moveTo>
                    <a:lnTo>
                      <a:pt x="319" y="97"/>
                    </a:lnTo>
                    <a:lnTo>
                      <a:pt x="388" y="0"/>
                    </a:lnTo>
                    <a:lnTo>
                      <a:pt x="439" y="0"/>
                    </a:lnTo>
                    <a:lnTo>
                      <a:pt x="470" y="40"/>
                    </a:lnTo>
                    <a:lnTo>
                      <a:pt x="475" y="106"/>
                    </a:lnTo>
                    <a:lnTo>
                      <a:pt x="432" y="156"/>
                    </a:lnTo>
                    <a:lnTo>
                      <a:pt x="358" y="217"/>
                    </a:lnTo>
                    <a:lnTo>
                      <a:pt x="298" y="288"/>
                    </a:lnTo>
                    <a:lnTo>
                      <a:pt x="237" y="386"/>
                    </a:lnTo>
                    <a:lnTo>
                      <a:pt x="211" y="453"/>
                    </a:lnTo>
                    <a:lnTo>
                      <a:pt x="187" y="537"/>
                    </a:lnTo>
                    <a:lnTo>
                      <a:pt x="182" y="645"/>
                    </a:lnTo>
                    <a:lnTo>
                      <a:pt x="190" y="742"/>
                    </a:lnTo>
                    <a:lnTo>
                      <a:pt x="220" y="862"/>
                    </a:lnTo>
                    <a:lnTo>
                      <a:pt x="276" y="968"/>
                    </a:lnTo>
                    <a:lnTo>
                      <a:pt x="324" y="1031"/>
                    </a:lnTo>
                    <a:lnTo>
                      <a:pt x="353" y="1075"/>
                    </a:lnTo>
                    <a:lnTo>
                      <a:pt x="358" y="1110"/>
                    </a:lnTo>
                    <a:lnTo>
                      <a:pt x="331" y="1124"/>
                    </a:lnTo>
                    <a:lnTo>
                      <a:pt x="271" y="1132"/>
                    </a:lnTo>
                    <a:lnTo>
                      <a:pt x="182" y="1159"/>
                    </a:lnTo>
                    <a:lnTo>
                      <a:pt x="113" y="1194"/>
                    </a:lnTo>
                    <a:lnTo>
                      <a:pt x="69" y="1235"/>
                    </a:lnTo>
                    <a:lnTo>
                      <a:pt x="31" y="1226"/>
                    </a:lnTo>
                    <a:lnTo>
                      <a:pt x="0" y="1178"/>
                    </a:lnTo>
                    <a:lnTo>
                      <a:pt x="0" y="1137"/>
                    </a:lnTo>
                    <a:lnTo>
                      <a:pt x="69" y="1101"/>
                    </a:lnTo>
                    <a:lnTo>
                      <a:pt x="187" y="1079"/>
                    </a:lnTo>
                    <a:lnTo>
                      <a:pt x="293" y="1066"/>
                    </a:lnTo>
                    <a:lnTo>
                      <a:pt x="247" y="1018"/>
                    </a:lnTo>
                    <a:lnTo>
                      <a:pt x="216" y="955"/>
                    </a:lnTo>
                    <a:lnTo>
                      <a:pt x="177" y="866"/>
                    </a:lnTo>
                    <a:lnTo>
                      <a:pt x="134" y="773"/>
                    </a:lnTo>
                    <a:lnTo>
                      <a:pt x="122" y="658"/>
                    </a:lnTo>
                    <a:lnTo>
                      <a:pt x="117" y="546"/>
                    </a:lnTo>
                    <a:lnTo>
                      <a:pt x="147" y="439"/>
                    </a:lnTo>
                    <a:lnTo>
                      <a:pt x="204" y="297"/>
                    </a:lnTo>
                    <a:lnTo>
                      <a:pt x="247" y="22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3" name="Freeform 7"/>
              <p:cNvSpPr>
                <a:spLocks/>
              </p:cNvSpPr>
              <p:nvPr/>
            </p:nvSpPr>
            <p:spPr bwMode="auto">
              <a:xfrm>
                <a:off x="4463" y="144"/>
                <a:ext cx="764" cy="2360"/>
              </a:xfrm>
              <a:custGeom>
                <a:avLst/>
                <a:gdLst>
                  <a:gd name="T0" fmla="*/ 15 w 764"/>
                  <a:gd name="T1" fmla="*/ 1781920903 h 1400"/>
                  <a:gd name="T2" fmla="*/ 0 w 764"/>
                  <a:gd name="T3" fmla="*/ 1703670088 h 1400"/>
                  <a:gd name="T4" fmla="*/ 24 w 764"/>
                  <a:gd name="T5" fmla="*/ 1643782409 h 1400"/>
                  <a:gd name="T6" fmla="*/ 88 w 764"/>
                  <a:gd name="T7" fmla="*/ 1584271103 h 1400"/>
                  <a:gd name="T8" fmla="*/ 208 w 764"/>
                  <a:gd name="T9" fmla="*/ 1471506381 h 1400"/>
                  <a:gd name="T10" fmla="*/ 353 w 764"/>
                  <a:gd name="T11" fmla="*/ 1298938955 h 1400"/>
                  <a:gd name="T12" fmla="*/ 431 w 764"/>
                  <a:gd name="T13" fmla="*/ 1142960645 h 1400"/>
                  <a:gd name="T14" fmla="*/ 467 w 764"/>
                  <a:gd name="T15" fmla="*/ 1058885580 h 1400"/>
                  <a:gd name="T16" fmla="*/ 504 w 764"/>
                  <a:gd name="T17" fmla="*/ 830443657 h 1400"/>
                  <a:gd name="T18" fmla="*/ 497 w 764"/>
                  <a:gd name="T19" fmla="*/ 513718489 h 1400"/>
                  <a:gd name="T20" fmla="*/ 482 w 764"/>
                  <a:gd name="T21" fmla="*/ 358513962 h 1400"/>
                  <a:gd name="T22" fmla="*/ 473 w 764"/>
                  <a:gd name="T23" fmla="*/ 298598622 h 1400"/>
                  <a:gd name="T24" fmla="*/ 326 w 764"/>
                  <a:gd name="T25" fmla="*/ 214820236 h 1400"/>
                  <a:gd name="T26" fmla="*/ 322 w 764"/>
                  <a:gd name="T27" fmla="*/ 183989371 h 1400"/>
                  <a:gd name="T28" fmla="*/ 337 w 764"/>
                  <a:gd name="T29" fmla="*/ 166913908 h 1400"/>
                  <a:gd name="T30" fmla="*/ 473 w 764"/>
                  <a:gd name="T31" fmla="*/ 214820236 h 1400"/>
                  <a:gd name="T32" fmla="*/ 504 w 764"/>
                  <a:gd name="T33" fmla="*/ 203303351 h 1400"/>
                  <a:gd name="T34" fmla="*/ 420 w 764"/>
                  <a:gd name="T35" fmla="*/ 23788980 h 1400"/>
                  <a:gd name="T36" fmla="*/ 431 w 764"/>
                  <a:gd name="T37" fmla="*/ 0 h 1400"/>
                  <a:gd name="T38" fmla="*/ 462 w 764"/>
                  <a:gd name="T39" fmla="*/ 6062675 h 1400"/>
                  <a:gd name="T40" fmla="*/ 539 w 764"/>
                  <a:gd name="T41" fmla="*/ 162157694 h 1400"/>
                  <a:gd name="T42" fmla="*/ 561 w 764"/>
                  <a:gd name="T43" fmla="*/ 166913908 h 1400"/>
                  <a:gd name="T44" fmla="*/ 602 w 764"/>
                  <a:gd name="T45" fmla="*/ 6062675 h 1400"/>
                  <a:gd name="T46" fmla="*/ 628 w 764"/>
                  <a:gd name="T47" fmla="*/ 0 h 1400"/>
                  <a:gd name="T48" fmla="*/ 639 w 764"/>
                  <a:gd name="T49" fmla="*/ 29041309 h 1400"/>
                  <a:gd name="T50" fmla="*/ 607 w 764"/>
                  <a:gd name="T51" fmla="*/ 203303351 h 1400"/>
                  <a:gd name="T52" fmla="*/ 618 w 764"/>
                  <a:gd name="T53" fmla="*/ 228357877 h 1400"/>
                  <a:gd name="T54" fmla="*/ 742 w 764"/>
                  <a:gd name="T55" fmla="*/ 203303351 h 1400"/>
                  <a:gd name="T56" fmla="*/ 764 w 764"/>
                  <a:gd name="T57" fmla="*/ 214820236 h 1400"/>
                  <a:gd name="T58" fmla="*/ 758 w 764"/>
                  <a:gd name="T59" fmla="*/ 245828884 h 1400"/>
                  <a:gd name="T60" fmla="*/ 591 w 764"/>
                  <a:gd name="T61" fmla="*/ 293786820 h 1400"/>
                  <a:gd name="T62" fmla="*/ 576 w 764"/>
                  <a:gd name="T63" fmla="*/ 317345146 h 1400"/>
                  <a:gd name="T64" fmla="*/ 561 w 764"/>
                  <a:gd name="T65" fmla="*/ 424765043 h 1400"/>
                  <a:gd name="T66" fmla="*/ 561 w 764"/>
                  <a:gd name="T67" fmla="*/ 580566965 h 1400"/>
                  <a:gd name="T68" fmla="*/ 565 w 764"/>
                  <a:gd name="T69" fmla="*/ 807492378 h 1400"/>
                  <a:gd name="T70" fmla="*/ 561 w 764"/>
                  <a:gd name="T71" fmla="*/ 1016796388 h 1400"/>
                  <a:gd name="T72" fmla="*/ 550 w 764"/>
                  <a:gd name="T73" fmla="*/ 1111656682 h 1400"/>
                  <a:gd name="T74" fmla="*/ 467 w 764"/>
                  <a:gd name="T75" fmla="*/ 1261291599 h 1400"/>
                  <a:gd name="T76" fmla="*/ 374 w 764"/>
                  <a:gd name="T77" fmla="*/ 1417391244 h 1400"/>
                  <a:gd name="T78" fmla="*/ 274 w 764"/>
                  <a:gd name="T79" fmla="*/ 1584271103 h 1400"/>
                  <a:gd name="T80" fmla="*/ 191 w 764"/>
                  <a:gd name="T81" fmla="*/ 1744774491 h 1400"/>
                  <a:gd name="T82" fmla="*/ 134 w 764"/>
                  <a:gd name="T83" fmla="*/ 1835382146 h 1400"/>
                  <a:gd name="T84" fmla="*/ 51 w 764"/>
                  <a:gd name="T85" fmla="*/ 1858876648 h 1400"/>
                  <a:gd name="T86" fmla="*/ 15 w 764"/>
                  <a:gd name="T87" fmla="*/ 1781920903 h 14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64"/>
                  <a:gd name="T133" fmla="*/ 0 h 1400"/>
                  <a:gd name="T134" fmla="*/ 764 w 764"/>
                  <a:gd name="T135" fmla="*/ 1400 h 14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64" h="1400">
                    <a:moveTo>
                      <a:pt x="15" y="1342"/>
                    </a:moveTo>
                    <a:lnTo>
                      <a:pt x="0" y="1283"/>
                    </a:lnTo>
                    <a:lnTo>
                      <a:pt x="24" y="1238"/>
                    </a:lnTo>
                    <a:lnTo>
                      <a:pt x="88" y="1193"/>
                    </a:lnTo>
                    <a:lnTo>
                      <a:pt x="208" y="1108"/>
                    </a:lnTo>
                    <a:lnTo>
                      <a:pt x="353" y="978"/>
                    </a:lnTo>
                    <a:lnTo>
                      <a:pt x="431" y="861"/>
                    </a:lnTo>
                    <a:lnTo>
                      <a:pt x="467" y="797"/>
                    </a:lnTo>
                    <a:lnTo>
                      <a:pt x="504" y="625"/>
                    </a:lnTo>
                    <a:lnTo>
                      <a:pt x="497" y="387"/>
                    </a:lnTo>
                    <a:lnTo>
                      <a:pt x="482" y="270"/>
                    </a:lnTo>
                    <a:lnTo>
                      <a:pt x="473" y="225"/>
                    </a:lnTo>
                    <a:lnTo>
                      <a:pt x="326" y="162"/>
                    </a:lnTo>
                    <a:lnTo>
                      <a:pt x="322" y="139"/>
                    </a:lnTo>
                    <a:lnTo>
                      <a:pt x="337" y="126"/>
                    </a:lnTo>
                    <a:lnTo>
                      <a:pt x="473" y="162"/>
                    </a:lnTo>
                    <a:lnTo>
                      <a:pt x="504" y="153"/>
                    </a:lnTo>
                    <a:lnTo>
                      <a:pt x="420" y="18"/>
                    </a:lnTo>
                    <a:lnTo>
                      <a:pt x="431" y="0"/>
                    </a:lnTo>
                    <a:lnTo>
                      <a:pt x="462" y="5"/>
                    </a:lnTo>
                    <a:lnTo>
                      <a:pt x="539" y="122"/>
                    </a:lnTo>
                    <a:lnTo>
                      <a:pt x="561" y="126"/>
                    </a:lnTo>
                    <a:lnTo>
                      <a:pt x="602" y="5"/>
                    </a:lnTo>
                    <a:lnTo>
                      <a:pt x="628" y="0"/>
                    </a:lnTo>
                    <a:lnTo>
                      <a:pt x="639" y="22"/>
                    </a:lnTo>
                    <a:lnTo>
                      <a:pt x="607" y="153"/>
                    </a:lnTo>
                    <a:lnTo>
                      <a:pt x="618" y="172"/>
                    </a:lnTo>
                    <a:lnTo>
                      <a:pt x="742" y="153"/>
                    </a:lnTo>
                    <a:lnTo>
                      <a:pt x="764" y="162"/>
                    </a:lnTo>
                    <a:lnTo>
                      <a:pt x="758" y="185"/>
                    </a:lnTo>
                    <a:lnTo>
                      <a:pt x="591" y="221"/>
                    </a:lnTo>
                    <a:lnTo>
                      <a:pt x="576" y="239"/>
                    </a:lnTo>
                    <a:lnTo>
                      <a:pt x="561" y="320"/>
                    </a:lnTo>
                    <a:lnTo>
                      <a:pt x="561" y="437"/>
                    </a:lnTo>
                    <a:lnTo>
                      <a:pt x="565" y="608"/>
                    </a:lnTo>
                    <a:lnTo>
                      <a:pt x="561" y="766"/>
                    </a:lnTo>
                    <a:lnTo>
                      <a:pt x="550" y="837"/>
                    </a:lnTo>
                    <a:lnTo>
                      <a:pt x="467" y="950"/>
                    </a:lnTo>
                    <a:lnTo>
                      <a:pt x="374" y="1067"/>
                    </a:lnTo>
                    <a:lnTo>
                      <a:pt x="274" y="1193"/>
                    </a:lnTo>
                    <a:lnTo>
                      <a:pt x="191" y="1314"/>
                    </a:lnTo>
                    <a:lnTo>
                      <a:pt x="134" y="1382"/>
                    </a:lnTo>
                    <a:lnTo>
                      <a:pt x="51" y="1400"/>
                    </a:lnTo>
                    <a:lnTo>
                      <a:pt x="15" y="134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4" name="Freeform 8"/>
              <p:cNvSpPr>
                <a:spLocks/>
              </p:cNvSpPr>
              <p:nvPr/>
            </p:nvSpPr>
            <p:spPr bwMode="auto">
              <a:xfrm>
                <a:off x="3314" y="2262"/>
                <a:ext cx="795" cy="1147"/>
              </a:xfrm>
              <a:custGeom>
                <a:avLst/>
                <a:gdLst>
                  <a:gd name="T0" fmla="*/ 576 w 795"/>
                  <a:gd name="T1" fmla="*/ 112 h 1147"/>
                  <a:gd name="T2" fmla="*/ 659 w 795"/>
                  <a:gd name="T3" fmla="*/ 30 h 1147"/>
                  <a:gd name="T4" fmla="*/ 711 w 795"/>
                  <a:gd name="T5" fmla="*/ 0 h 1147"/>
                  <a:gd name="T6" fmla="*/ 753 w 795"/>
                  <a:gd name="T7" fmla="*/ 5 h 1147"/>
                  <a:gd name="T8" fmla="*/ 795 w 795"/>
                  <a:gd name="T9" fmla="*/ 30 h 1147"/>
                  <a:gd name="T10" fmla="*/ 795 w 795"/>
                  <a:gd name="T11" fmla="*/ 81 h 1147"/>
                  <a:gd name="T12" fmla="*/ 784 w 795"/>
                  <a:gd name="T13" fmla="*/ 152 h 1147"/>
                  <a:gd name="T14" fmla="*/ 753 w 795"/>
                  <a:gd name="T15" fmla="*/ 203 h 1147"/>
                  <a:gd name="T16" fmla="*/ 716 w 795"/>
                  <a:gd name="T17" fmla="*/ 224 h 1147"/>
                  <a:gd name="T18" fmla="*/ 637 w 795"/>
                  <a:gd name="T19" fmla="*/ 255 h 1147"/>
                  <a:gd name="T20" fmla="*/ 539 w 795"/>
                  <a:gd name="T21" fmla="*/ 327 h 1147"/>
                  <a:gd name="T22" fmla="*/ 436 w 795"/>
                  <a:gd name="T23" fmla="*/ 438 h 1147"/>
                  <a:gd name="T24" fmla="*/ 394 w 795"/>
                  <a:gd name="T25" fmla="*/ 529 h 1147"/>
                  <a:gd name="T26" fmla="*/ 337 w 795"/>
                  <a:gd name="T27" fmla="*/ 637 h 1147"/>
                  <a:gd name="T28" fmla="*/ 306 w 795"/>
                  <a:gd name="T29" fmla="*/ 718 h 1147"/>
                  <a:gd name="T30" fmla="*/ 265 w 795"/>
                  <a:gd name="T31" fmla="*/ 820 h 1147"/>
                  <a:gd name="T32" fmla="*/ 248 w 795"/>
                  <a:gd name="T33" fmla="*/ 897 h 1147"/>
                  <a:gd name="T34" fmla="*/ 265 w 795"/>
                  <a:gd name="T35" fmla="*/ 973 h 1147"/>
                  <a:gd name="T36" fmla="*/ 300 w 795"/>
                  <a:gd name="T37" fmla="*/ 1034 h 1147"/>
                  <a:gd name="T38" fmla="*/ 315 w 795"/>
                  <a:gd name="T39" fmla="*/ 1054 h 1147"/>
                  <a:gd name="T40" fmla="*/ 306 w 795"/>
                  <a:gd name="T41" fmla="*/ 1075 h 1147"/>
                  <a:gd name="T42" fmla="*/ 289 w 795"/>
                  <a:gd name="T43" fmla="*/ 1080 h 1147"/>
                  <a:gd name="T44" fmla="*/ 228 w 795"/>
                  <a:gd name="T45" fmla="*/ 978 h 1147"/>
                  <a:gd name="T46" fmla="*/ 212 w 795"/>
                  <a:gd name="T47" fmla="*/ 988 h 1147"/>
                  <a:gd name="T48" fmla="*/ 228 w 795"/>
                  <a:gd name="T49" fmla="*/ 1116 h 1147"/>
                  <a:gd name="T50" fmla="*/ 206 w 795"/>
                  <a:gd name="T51" fmla="*/ 1126 h 1147"/>
                  <a:gd name="T52" fmla="*/ 191 w 795"/>
                  <a:gd name="T53" fmla="*/ 1110 h 1147"/>
                  <a:gd name="T54" fmla="*/ 181 w 795"/>
                  <a:gd name="T55" fmla="*/ 988 h 1147"/>
                  <a:gd name="T56" fmla="*/ 160 w 795"/>
                  <a:gd name="T57" fmla="*/ 988 h 1147"/>
                  <a:gd name="T58" fmla="*/ 160 w 795"/>
                  <a:gd name="T59" fmla="*/ 1110 h 1147"/>
                  <a:gd name="T60" fmla="*/ 144 w 795"/>
                  <a:gd name="T61" fmla="*/ 1147 h 1147"/>
                  <a:gd name="T62" fmla="*/ 118 w 795"/>
                  <a:gd name="T63" fmla="*/ 1126 h 1147"/>
                  <a:gd name="T64" fmla="*/ 140 w 795"/>
                  <a:gd name="T65" fmla="*/ 937 h 1147"/>
                  <a:gd name="T66" fmla="*/ 129 w 795"/>
                  <a:gd name="T67" fmla="*/ 922 h 1147"/>
                  <a:gd name="T68" fmla="*/ 72 w 795"/>
                  <a:gd name="T69" fmla="*/ 932 h 1147"/>
                  <a:gd name="T70" fmla="*/ 9 w 795"/>
                  <a:gd name="T71" fmla="*/ 922 h 1147"/>
                  <a:gd name="T72" fmla="*/ 0 w 795"/>
                  <a:gd name="T73" fmla="*/ 892 h 1147"/>
                  <a:gd name="T74" fmla="*/ 46 w 795"/>
                  <a:gd name="T75" fmla="*/ 897 h 1147"/>
                  <a:gd name="T76" fmla="*/ 107 w 795"/>
                  <a:gd name="T77" fmla="*/ 892 h 1147"/>
                  <a:gd name="T78" fmla="*/ 171 w 795"/>
                  <a:gd name="T79" fmla="*/ 850 h 1147"/>
                  <a:gd name="T80" fmla="*/ 265 w 795"/>
                  <a:gd name="T81" fmla="*/ 667 h 1147"/>
                  <a:gd name="T82" fmla="*/ 322 w 795"/>
                  <a:gd name="T83" fmla="*/ 519 h 1147"/>
                  <a:gd name="T84" fmla="*/ 372 w 795"/>
                  <a:gd name="T85" fmla="*/ 412 h 1147"/>
                  <a:gd name="T86" fmla="*/ 436 w 795"/>
                  <a:gd name="T87" fmla="*/ 316 h 1147"/>
                  <a:gd name="T88" fmla="*/ 503 w 795"/>
                  <a:gd name="T89" fmla="*/ 213 h 1147"/>
                  <a:gd name="T90" fmla="*/ 545 w 795"/>
                  <a:gd name="T91" fmla="*/ 147 h 1147"/>
                  <a:gd name="T92" fmla="*/ 576 w 795"/>
                  <a:gd name="T93" fmla="*/ 112 h 114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95"/>
                  <a:gd name="T142" fmla="*/ 0 h 1147"/>
                  <a:gd name="T143" fmla="*/ 795 w 795"/>
                  <a:gd name="T144" fmla="*/ 1147 h 114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95" h="1147">
                    <a:moveTo>
                      <a:pt x="576" y="112"/>
                    </a:moveTo>
                    <a:lnTo>
                      <a:pt x="659" y="30"/>
                    </a:lnTo>
                    <a:lnTo>
                      <a:pt x="711" y="0"/>
                    </a:lnTo>
                    <a:lnTo>
                      <a:pt x="753" y="5"/>
                    </a:lnTo>
                    <a:lnTo>
                      <a:pt x="795" y="30"/>
                    </a:lnTo>
                    <a:lnTo>
                      <a:pt x="795" y="81"/>
                    </a:lnTo>
                    <a:lnTo>
                      <a:pt x="784" y="152"/>
                    </a:lnTo>
                    <a:lnTo>
                      <a:pt x="753" y="203"/>
                    </a:lnTo>
                    <a:lnTo>
                      <a:pt x="716" y="224"/>
                    </a:lnTo>
                    <a:lnTo>
                      <a:pt x="637" y="255"/>
                    </a:lnTo>
                    <a:lnTo>
                      <a:pt x="539" y="327"/>
                    </a:lnTo>
                    <a:lnTo>
                      <a:pt x="436" y="438"/>
                    </a:lnTo>
                    <a:lnTo>
                      <a:pt x="394" y="529"/>
                    </a:lnTo>
                    <a:lnTo>
                      <a:pt x="337" y="637"/>
                    </a:lnTo>
                    <a:lnTo>
                      <a:pt x="306" y="718"/>
                    </a:lnTo>
                    <a:lnTo>
                      <a:pt x="265" y="820"/>
                    </a:lnTo>
                    <a:lnTo>
                      <a:pt x="248" y="897"/>
                    </a:lnTo>
                    <a:lnTo>
                      <a:pt x="265" y="973"/>
                    </a:lnTo>
                    <a:lnTo>
                      <a:pt x="300" y="1034"/>
                    </a:lnTo>
                    <a:lnTo>
                      <a:pt x="315" y="1054"/>
                    </a:lnTo>
                    <a:lnTo>
                      <a:pt x="306" y="1075"/>
                    </a:lnTo>
                    <a:lnTo>
                      <a:pt x="289" y="1080"/>
                    </a:lnTo>
                    <a:lnTo>
                      <a:pt x="228" y="978"/>
                    </a:lnTo>
                    <a:lnTo>
                      <a:pt x="212" y="988"/>
                    </a:lnTo>
                    <a:lnTo>
                      <a:pt x="228" y="1116"/>
                    </a:lnTo>
                    <a:lnTo>
                      <a:pt x="206" y="1126"/>
                    </a:lnTo>
                    <a:lnTo>
                      <a:pt x="191" y="1110"/>
                    </a:lnTo>
                    <a:lnTo>
                      <a:pt x="181" y="988"/>
                    </a:lnTo>
                    <a:lnTo>
                      <a:pt x="160" y="988"/>
                    </a:lnTo>
                    <a:lnTo>
                      <a:pt x="160" y="1110"/>
                    </a:lnTo>
                    <a:lnTo>
                      <a:pt x="144" y="1147"/>
                    </a:lnTo>
                    <a:lnTo>
                      <a:pt x="118" y="1126"/>
                    </a:lnTo>
                    <a:lnTo>
                      <a:pt x="140" y="937"/>
                    </a:lnTo>
                    <a:lnTo>
                      <a:pt x="129" y="922"/>
                    </a:lnTo>
                    <a:lnTo>
                      <a:pt x="72" y="932"/>
                    </a:lnTo>
                    <a:lnTo>
                      <a:pt x="9" y="922"/>
                    </a:lnTo>
                    <a:lnTo>
                      <a:pt x="0" y="892"/>
                    </a:lnTo>
                    <a:lnTo>
                      <a:pt x="46" y="897"/>
                    </a:lnTo>
                    <a:lnTo>
                      <a:pt x="107" y="892"/>
                    </a:lnTo>
                    <a:lnTo>
                      <a:pt x="171" y="850"/>
                    </a:lnTo>
                    <a:lnTo>
                      <a:pt x="265" y="667"/>
                    </a:lnTo>
                    <a:lnTo>
                      <a:pt x="322" y="519"/>
                    </a:lnTo>
                    <a:lnTo>
                      <a:pt x="372" y="412"/>
                    </a:lnTo>
                    <a:lnTo>
                      <a:pt x="436" y="316"/>
                    </a:lnTo>
                    <a:lnTo>
                      <a:pt x="503" y="213"/>
                    </a:lnTo>
                    <a:lnTo>
                      <a:pt x="545" y="147"/>
                    </a:lnTo>
                    <a:lnTo>
                      <a:pt x="576" y="1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81955" name="AutoShape 9"/>
          <p:cNvSpPr>
            <a:spLocks noChangeArrowheads="1"/>
          </p:cNvSpPr>
          <p:nvPr/>
        </p:nvSpPr>
        <p:spPr bwMode="auto">
          <a:xfrm>
            <a:off x="304800" y="457200"/>
            <a:ext cx="5410200" cy="1200150"/>
          </a:xfrm>
          <a:prstGeom prst="wedgeRectCallout">
            <a:avLst>
              <a:gd name="adj1" fmla="val -53815"/>
              <a:gd name="adj2" fmla="val 75528"/>
            </a:avLst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 dirty="0">
                <a:solidFill>
                  <a:schemeClr val="tx2"/>
                </a:solidFill>
              </a:rPr>
              <a:t>Please feel free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 dirty="0">
                <a:solidFill>
                  <a:schemeClr val="tx2"/>
                </a:solidFill>
              </a:rPr>
              <a:t>to ask questions!</a:t>
            </a:r>
            <a:endParaRPr lang="en-US" altLang="en-US" sz="2400" i="0" dirty="0">
              <a:solidFill>
                <a:schemeClr val="tx2"/>
              </a:solidFill>
            </a:endParaRPr>
          </a:p>
        </p:txBody>
      </p:sp>
      <p:sp>
        <p:nvSpPr>
          <p:cNvPr id="260106" name="AutoShape 10"/>
          <p:cNvSpPr>
            <a:spLocks noChangeArrowheads="1"/>
          </p:cNvSpPr>
          <p:nvPr/>
        </p:nvSpPr>
        <p:spPr bwMode="auto">
          <a:xfrm>
            <a:off x="292100" y="2057400"/>
            <a:ext cx="5410200" cy="1749425"/>
          </a:xfrm>
          <a:prstGeom prst="wedgeRectCallout">
            <a:avLst>
              <a:gd name="adj1" fmla="val -54019"/>
              <a:gd name="adj2" fmla="val 16968"/>
            </a:avLst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Please give me feedback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so that I can better serve you.</a:t>
            </a:r>
            <a:endParaRPr lang="en-US" altLang="en-US" sz="2400" i="0">
              <a:solidFill>
                <a:schemeClr val="tx2"/>
              </a:solidFill>
            </a:endParaRPr>
          </a:p>
        </p:txBody>
      </p:sp>
      <p:sp>
        <p:nvSpPr>
          <p:cNvPr id="260110" name="AutoShape 14"/>
          <p:cNvSpPr>
            <a:spLocks noChangeArrowheads="1"/>
          </p:cNvSpPr>
          <p:nvPr/>
        </p:nvSpPr>
        <p:spPr bwMode="auto">
          <a:xfrm>
            <a:off x="381000" y="4117975"/>
            <a:ext cx="5410200" cy="1749425"/>
          </a:xfrm>
          <a:prstGeom prst="wedgeRectCallout">
            <a:avLst>
              <a:gd name="adj1" fmla="val -55694"/>
              <a:gd name="adj2" fmla="val -29583"/>
            </a:avLst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Thanks for the feedback that you have given me already.</a:t>
            </a:r>
            <a:endParaRPr lang="en-US" altLang="en-US" sz="2400" i="0">
              <a:solidFill>
                <a:schemeClr val="tx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392651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19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19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0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60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0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0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1955" grpId="0" animBg="1"/>
      <p:bldP spid="260106" grpId="0" animBg="1" autoUpdateAnimBg="0"/>
      <p:bldP spid="260110" grpId="0" animBg="1" autoUpdateAnimBg="0"/>
    </p:bldLst>
  </p:timing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End</a:t>
            </a:r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929451724"/>
      </p:ext>
    </p:extLst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3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pic>
        <p:nvPicPr>
          <p:cNvPr id="147459" name="Picture 3" descr="capture1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2314575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460" name="Picture 5" descr="capture3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2133600"/>
            <a:ext cx="1619250" cy="428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7461" name="Picture 6" descr="capture3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2667000"/>
            <a:ext cx="2705100" cy="2085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7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7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7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7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7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7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5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pic>
        <p:nvPicPr>
          <p:cNvPr id="377859" name="Picture 3" descr="capture1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2314575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8484" name="Picture 5" descr="capture1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2133600"/>
            <a:ext cx="1714500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8485" name="Picture 6" descr="capture1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14700" y="2667000"/>
            <a:ext cx="2781300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84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84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8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pic>
        <p:nvPicPr>
          <p:cNvPr id="378883" name="Picture 3" descr="capture1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2314575" cy="904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9508" name="Picture 4" descr="capture2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2133600"/>
            <a:ext cx="1647825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9509" name="Picture 5" descr="capture2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38500" y="2724150"/>
            <a:ext cx="2705100" cy="3590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95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9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0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pic>
        <p:nvPicPr>
          <p:cNvPr id="150531" name="Picture 6" descr="capture39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5600" y="1981200"/>
            <a:ext cx="2971800" cy="1838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0532" name="Picture 7" descr="capture3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4191000"/>
            <a:ext cx="6286500" cy="1390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79909" name="Picture 9" descr="capture44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8450" y="828675"/>
            <a:ext cx="3467100" cy="100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05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05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05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05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30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Ackermann’s Function</a:t>
            </a:r>
          </a:p>
        </p:txBody>
      </p:sp>
      <p:pic>
        <p:nvPicPr>
          <p:cNvPr id="151555" name="Picture 4" descr="capture4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43100" y="1905000"/>
            <a:ext cx="5257800" cy="1619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3200400" y="3810000"/>
            <a:ext cx="2282825" cy="2743200"/>
            <a:chOff x="2065" y="1551"/>
            <a:chExt cx="1628" cy="1988"/>
          </a:xfrm>
        </p:grpSpPr>
        <p:sp>
          <p:nvSpPr>
            <p:cNvPr id="5" name="Freeform 10"/>
            <p:cNvSpPr>
              <a:spLocks/>
            </p:cNvSpPr>
            <p:nvPr/>
          </p:nvSpPr>
          <p:spPr bwMode="auto">
            <a:xfrm>
              <a:off x="2778" y="1977"/>
              <a:ext cx="331" cy="335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6" name="Freeform 11"/>
            <p:cNvSpPr>
              <a:spLocks/>
            </p:cNvSpPr>
            <p:nvPr/>
          </p:nvSpPr>
          <p:spPr bwMode="auto">
            <a:xfrm>
              <a:off x="2811" y="1930"/>
              <a:ext cx="303" cy="130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7" name="Freeform 12"/>
            <p:cNvSpPr>
              <a:spLocks/>
            </p:cNvSpPr>
            <p:nvPr/>
          </p:nvSpPr>
          <p:spPr bwMode="auto">
            <a:xfrm>
              <a:off x="2890" y="1839"/>
              <a:ext cx="515" cy="634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8" name="Freeform 13"/>
            <p:cNvSpPr>
              <a:spLocks/>
            </p:cNvSpPr>
            <p:nvPr/>
          </p:nvSpPr>
          <p:spPr bwMode="auto">
            <a:xfrm>
              <a:off x="3189" y="2046"/>
              <a:ext cx="45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9" name="Freeform 14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0" name="Freeform 15"/>
            <p:cNvSpPr>
              <a:spLocks/>
            </p:cNvSpPr>
            <p:nvPr/>
          </p:nvSpPr>
          <p:spPr bwMode="auto">
            <a:xfrm>
              <a:off x="3135" y="2056"/>
              <a:ext cx="32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1" name="Freeform 16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2" name="Freeform 17"/>
            <p:cNvSpPr>
              <a:spLocks/>
            </p:cNvSpPr>
            <p:nvPr/>
          </p:nvSpPr>
          <p:spPr bwMode="auto">
            <a:xfrm>
              <a:off x="3037" y="1831"/>
              <a:ext cx="67" cy="76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3" name="Freeform 18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4" name="Freeform 19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5" name="Freeform 20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6" name="Freeform 21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7" name="Freeform 22"/>
            <p:cNvSpPr>
              <a:spLocks/>
            </p:cNvSpPr>
            <p:nvPr/>
          </p:nvSpPr>
          <p:spPr bwMode="auto">
            <a:xfrm>
              <a:off x="2666" y="1961"/>
              <a:ext cx="80" cy="68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8" name="Freeform 23"/>
            <p:cNvSpPr>
              <a:spLocks/>
            </p:cNvSpPr>
            <p:nvPr/>
          </p:nvSpPr>
          <p:spPr bwMode="auto">
            <a:xfrm>
              <a:off x="2689" y="1989"/>
              <a:ext cx="83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19" name="Freeform 24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20" name="Freeform 25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  <p:sp>
          <p:nvSpPr>
            <p:cNvPr id="21" name="Freeform 26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CA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15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15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02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Cut Out</a:t>
            </a:r>
            <a:endParaRPr lang="en-CA" altLang="en-US"/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5026" name="Picture 2" descr="02-26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066800"/>
            <a:ext cx="6858000" cy="571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5027" name="Rectangle 3"/>
          <p:cNvSpPr>
            <a:spLocks noChangeArrowheads="1"/>
          </p:cNvSpPr>
          <p:nvPr/>
        </p:nvSpPr>
        <p:spPr bwMode="auto">
          <a:xfrm>
            <a:off x="1417638" y="-76200"/>
            <a:ext cx="65071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Hard to write an iterative program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to traverse on a recursive structure tree</a:t>
            </a:r>
          </a:p>
        </p:txBody>
      </p:sp>
      <p:sp useBgFill="1">
        <p:nvSpPr>
          <p:cNvPr id="385028" name="Rectangle 4"/>
          <p:cNvSpPr>
            <a:spLocks noChangeArrowheads="1"/>
          </p:cNvSpPr>
          <p:nvPr/>
        </p:nvSpPr>
        <p:spPr bwMode="auto">
          <a:xfrm>
            <a:off x="5105400" y="914400"/>
            <a:ext cx="25908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385029" name="Group 5"/>
          <p:cNvGrpSpPr>
            <a:grpSpLocks noChangeAspect="1"/>
          </p:cNvGrpSpPr>
          <p:nvPr/>
        </p:nvGrpSpPr>
        <p:grpSpPr bwMode="auto">
          <a:xfrm>
            <a:off x="5181600" y="1527175"/>
            <a:ext cx="3838575" cy="1673225"/>
            <a:chOff x="288" y="2016"/>
            <a:chExt cx="4848" cy="2112"/>
          </a:xfrm>
        </p:grpSpPr>
        <p:grpSp>
          <p:nvGrpSpPr>
            <p:cNvPr id="385031" name="Group 6"/>
            <p:cNvGrpSpPr>
              <a:grpSpLocks noChangeAspect="1"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385077" name="Oval 7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78" name="Rectangle 8"/>
              <p:cNvSpPr>
                <a:spLocks noChangeAspect="1" noChangeArrowheads="1"/>
              </p:cNvSpPr>
              <p:nvPr/>
            </p:nvSpPr>
            <p:spPr bwMode="auto">
              <a:xfrm>
                <a:off x="2388" y="974"/>
                <a:ext cx="234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3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2" name="Group 9"/>
            <p:cNvGrpSpPr>
              <a:grpSpLocks noChangeAspect="1"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385075" name="Oval 10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76" name="Rectangle 11"/>
              <p:cNvSpPr>
                <a:spLocks noChangeAspect="1" noChangeArrowheads="1"/>
              </p:cNvSpPr>
              <p:nvPr/>
            </p:nvSpPr>
            <p:spPr bwMode="auto">
              <a:xfrm>
                <a:off x="2388" y="974"/>
                <a:ext cx="234" cy="2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8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3" name="Group 12"/>
            <p:cNvGrpSpPr>
              <a:grpSpLocks noChangeAspect="1"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385073" name="Oval 13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74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1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4" name="Group 15"/>
            <p:cNvGrpSpPr>
              <a:grpSpLocks noChangeAspect="1"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385071" name="Oval 16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72" name="Rectangle 17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3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5" name="Group 18"/>
            <p:cNvGrpSpPr>
              <a:grpSpLocks noChangeAspect="1"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385069" name="Oval 19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70" name="Rectangle 20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2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6" name="Group 21"/>
            <p:cNvGrpSpPr>
              <a:grpSpLocks noChangeAspect="1"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385067" name="Oval 22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68" name="Rectangle 23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2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7" name="Group 24"/>
            <p:cNvGrpSpPr>
              <a:grpSpLocks noChangeAspect="1"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385065" name="Oval 25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66" name="Rectangle 26"/>
              <p:cNvSpPr>
                <a:spLocks noChangeAspect="1" noChangeArrowheads="1"/>
              </p:cNvSpPr>
              <p:nvPr/>
            </p:nvSpPr>
            <p:spPr bwMode="auto">
              <a:xfrm>
                <a:off x="2388" y="974"/>
                <a:ext cx="234" cy="2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7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8" name="Group 27"/>
            <p:cNvGrpSpPr>
              <a:grpSpLocks noChangeAspect="1"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385063" name="Oval 28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64" name="Rectangle 29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6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39" name="Group 30"/>
            <p:cNvGrpSpPr>
              <a:grpSpLocks noChangeAspect="1"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385061" name="Oval 31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62" name="Rectangle 32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5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40" name="Group 33"/>
            <p:cNvGrpSpPr>
              <a:grpSpLocks noChangeAspect="1"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385059" name="Oval 34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60" name="Rectangle 35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9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41" name="Group 36"/>
            <p:cNvGrpSpPr>
              <a:grpSpLocks noChangeAspect="1"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385057" name="Oval 37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58" name="Rectangle 38"/>
              <p:cNvSpPr>
                <a:spLocks noChangeAspect="1" noChangeArrowheads="1"/>
              </p:cNvSpPr>
              <p:nvPr/>
            </p:nvSpPr>
            <p:spPr bwMode="auto">
              <a:xfrm>
                <a:off x="2390" y="974"/>
                <a:ext cx="232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4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grpSp>
          <p:nvGrpSpPr>
            <p:cNvPr id="385042" name="Group 39"/>
            <p:cNvGrpSpPr>
              <a:grpSpLocks noChangeAspect="1"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385055" name="Oval 40"/>
              <p:cNvSpPr>
                <a:spLocks noChangeAspect="1"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85056" name="Rectangle 41"/>
              <p:cNvSpPr>
                <a:spLocks noChangeAspect="1" noChangeArrowheads="1"/>
              </p:cNvSpPr>
              <p:nvPr/>
            </p:nvSpPr>
            <p:spPr bwMode="auto">
              <a:xfrm>
                <a:off x="2388" y="974"/>
                <a:ext cx="234" cy="2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500" i="0">
                    <a:solidFill>
                      <a:srgbClr val="33CC33"/>
                    </a:solidFill>
                  </a:rPr>
                  <a:t>1</a:t>
                </a:r>
                <a:endParaRPr lang="en-US" altLang="en-US" sz="500" i="0">
                  <a:solidFill>
                    <a:srgbClr val="33CC33"/>
                  </a:solidFill>
                </a:endParaRPr>
              </a:p>
            </p:txBody>
          </p:sp>
        </p:grpSp>
        <p:sp>
          <p:nvSpPr>
            <p:cNvPr id="385043" name="Line 42"/>
            <p:cNvSpPr>
              <a:spLocks noChangeAspect="1"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4" name="Line 43"/>
            <p:cNvSpPr>
              <a:spLocks noChangeAspect="1"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5" name="Line 44"/>
            <p:cNvSpPr>
              <a:spLocks noChangeAspect="1"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6" name="Line 45"/>
            <p:cNvSpPr>
              <a:spLocks noChangeAspect="1"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7" name="Line 46"/>
            <p:cNvSpPr>
              <a:spLocks noChangeAspect="1"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8" name="Line 47"/>
            <p:cNvSpPr>
              <a:spLocks noChangeAspect="1"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9" name="Line 48"/>
            <p:cNvSpPr>
              <a:spLocks noChangeAspect="1"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0" name="Line 49"/>
            <p:cNvSpPr>
              <a:spLocks noChangeAspect="1"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1" name="Line 50"/>
            <p:cNvSpPr>
              <a:spLocks noChangeAspect="1"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2" name="Line 51"/>
            <p:cNvSpPr>
              <a:spLocks noChangeAspect="1"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3" name="Line 52"/>
            <p:cNvSpPr>
              <a:spLocks noChangeAspect="1"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4" name="Line 53"/>
            <p:cNvSpPr>
              <a:spLocks noChangeAspect="1"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01526" name="Rectangle 54"/>
          <p:cNvSpPr>
            <a:spLocks noChangeArrowheads="1"/>
          </p:cNvSpPr>
          <p:nvPr/>
        </p:nvSpPr>
        <p:spPr bwMode="auto">
          <a:xfrm>
            <a:off x="2716213" y="5783263"/>
            <a:ext cx="393065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chemeClr val="hlink"/>
                </a:solidFill>
              </a:rPr>
              <a:t>Need pointers from each node </a:t>
            </a:r>
            <a:br>
              <a:rPr lang="en-US" altLang="en-US" sz="2400" i="0">
                <a:solidFill>
                  <a:schemeClr val="hlink"/>
                </a:solidFill>
              </a:rPr>
            </a:br>
            <a:r>
              <a:rPr lang="en-US" altLang="en-US" sz="2400" i="0">
                <a:solidFill>
                  <a:schemeClr val="hlink"/>
                </a:solidFill>
              </a:rPr>
              <a:t>to its parent.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1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01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01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1526" grpId="0"/>
    </p:bldLst>
  </p:timing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Rectangle 2"/>
          <p:cNvSpPr>
            <a:spLocks noChangeArrowheads="1"/>
          </p:cNvSpPr>
          <p:nvPr/>
        </p:nvSpPr>
        <p:spPr bwMode="auto">
          <a:xfrm>
            <a:off x="685800" y="76200"/>
            <a:ext cx="79248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Hard to write a recursive program that implements an iterative algorithm. </a:t>
            </a:r>
          </a:p>
        </p:txBody>
      </p:sp>
      <p:pic>
        <p:nvPicPr>
          <p:cNvPr id="386051" name="Picture 3" descr="02-26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76400" y="1212850"/>
            <a:ext cx="5794375" cy="5645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418" name="Picture 13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8419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59108" name="Text Box 4"/>
          <p:cNvSpPr txBox="1">
            <a:spLocks noChangeArrowheads="1"/>
          </p:cNvSpPr>
          <p:nvPr/>
        </p:nvSpPr>
        <p:spPr bwMode="auto">
          <a:xfrm>
            <a:off x="1565275" y="4191000"/>
            <a:ext cx="5964238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To get help,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 construct an instance for each friend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It must be </a:t>
            </a:r>
            <a:r>
              <a:rPr lang="en-US" altLang="en-US" sz="2800" b="1" i="0" u="sng"/>
              <a:t>valid</a:t>
            </a:r>
            <a:r>
              <a:rPr lang="en-US" altLang="en-US" sz="2800" i="0"/>
              <a:t> and </a:t>
            </a:r>
            <a:r>
              <a:rPr lang="en-US" altLang="en-US" sz="2800" b="1" i="0" u="sng"/>
              <a:t>smaller</a:t>
            </a:r>
            <a:r>
              <a:rPr lang="en-US" altLang="en-US" sz="2800" i="0"/>
              <a:t>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pass them to them.</a:t>
            </a:r>
          </a:p>
        </p:txBody>
      </p:sp>
      <p:sp>
        <p:nvSpPr>
          <p:cNvPr id="559109" name="Oval 5"/>
          <p:cNvSpPr>
            <a:spLocks noChangeArrowheads="1"/>
          </p:cNvSpPr>
          <p:nvPr/>
        </p:nvSpPr>
        <p:spPr bwMode="auto">
          <a:xfrm>
            <a:off x="1524000" y="208915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59114" name="Oval 10"/>
          <p:cNvSpPr>
            <a:spLocks noChangeArrowheads="1"/>
          </p:cNvSpPr>
          <p:nvPr/>
        </p:nvSpPr>
        <p:spPr bwMode="auto">
          <a:xfrm>
            <a:off x="1547813" y="2643188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  <p:extLst>
      <p:ext uri="{BB962C8B-B14F-4D97-AF65-F5344CB8AC3E}">
        <p14:creationId xmlns:p14="http://schemas.microsoft.com/office/powerpoint/2010/main" val="602986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9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9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59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59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59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59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49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27088E-6 L 0.2625 0.04534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25" y="2267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9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27088E-6 L 0.2625 0.04534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25" y="226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9109" grpId="0" animBg="1"/>
      <p:bldP spid="559109" grpId="1" animBg="1"/>
      <p:bldP spid="559114" grpId="0" animBg="1"/>
      <p:bldP spid="559114" grpId="1" animBg="1"/>
    </p:bldLst>
  </p:timing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7074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960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7075" name="Rectangle 3"/>
          <p:cNvSpPr>
            <a:spLocks noChangeArrowheads="1"/>
          </p:cNvSpPr>
          <p:nvPr/>
        </p:nvSpPr>
        <p:spPr bwMode="auto">
          <a:xfrm>
            <a:off x="5943600" y="639763"/>
            <a:ext cx="27701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387076" name="Rectangle 4"/>
          <p:cNvSpPr>
            <a:spLocks noChangeArrowheads="1"/>
          </p:cNvSpPr>
          <p:nvPr/>
        </p:nvSpPr>
        <p:spPr bwMode="auto">
          <a:xfrm>
            <a:off x="6116638" y="1143000"/>
            <a:ext cx="25209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 the correct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types of input</a:t>
            </a:r>
          </a:p>
        </p:txBody>
      </p:sp>
      <p:sp useBgFill="1">
        <p:nvSpPr>
          <p:cNvPr id="387077" name="Rectangle 5"/>
          <p:cNvSpPr>
            <a:spLocks noChangeArrowheads="1"/>
          </p:cNvSpPr>
          <p:nvPr/>
        </p:nvSpPr>
        <p:spPr bwMode="auto">
          <a:xfrm>
            <a:off x="0" y="1981200"/>
            <a:ext cx="5715000" cy="1295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87078" name="Text Box 6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 useBgFill="1">
        <p:nvSpPr>
          <p:cNvPr id="387079" name="Rectangle 7"/>
          <p:cNvSpPr>
            <a:spLocks noChangeArrowheads="1"/>
          </p:cNvSpPr>
          <p:nvPr/>
        </p:nvSpPr>
        <p:spPr bwMode="auto">
          <a:xfrm>
            <a:off x="0" y="358140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7080" name="Rectangle 8"/>
          <p:cNvSpPr>
            <a:spLocks noChangeArrowheads="1"/>
          </p:cNvSpPr>
          <p:nvPr/>
        </p:nvSpPr>
        <p:spPr bwMode="auto">
          <a:xfrm>
            <a:off x="0" y="403860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7081" name="Rectangle 9"/>
          <p:cNvSpPr>
            <a:spLocks noChangeArrowheads="1"/>
          </p:cNvSpPr>
          <p:nvPr/>
        </p:nvSpPr>
        <p:spPr bwMode="auto">
          <a:xfrm>
            <a:off x="0" y="320040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7082" name="Rectangle 10"/>
          <p:cNvSpPr>
            <a:spLocks noChangeArrowheads="1"/>
          </p:cNvSpPr>
          <p:nvPr/>
        </p:nvSpPr>
        <p:spPr bwMode="auto">
          <a:xfrm>
            <a:off x="3962400" y="3200400"/>
            <a:ext cx="1876425" cy="914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387083" name="Group 11"/>
          <p:cNvGrpSpPr>
            <a:grpSpLocks/>
          </p:cNvGrpSpPr>
          <p:nvPr/>
        </p:nvGrpSpPr>
        <p:grpSpPr bwMode="auto">
          <a:xfrm>
            <a:off x="6934200" y="3429000"/>
            <a:ext cx="1143000" cy="1219200"/>
            <a:chOff x="2641" y="1488"/>
            <a:chExt cx="2655" cy="2488"/>
          </a:xfrm>
        </p:grpSpPr>
        <p:grpSp>
          <p:nvGrpSpPr>
            <p:cNvPr id="387084" name="Group 12"/>
            <p:cNvGrpSpPr>
              <a:grpSpLocks/>
            </p:cNvGrpSpPr>
            <p:nvPr/>
          </p:nvGrpSpPr>
          <p:grpSpPr bwMode="auto">
            <a:xfrm>
              <a:off x="2641" y="1488"/>
              <a:ext cx="2496" cy="2436"/>
              <a:chOff x="2641" y="1488"/>
              <a:chExt cx="2496" cy="2436"/>
            </a:xfrm>
          </p:grpSpPr>
          <p:sp>
            <p:nvSpPr>
              <p:cNvPr id="387089" name="Freeform 13"/>
              <p:cNvSpPr>
                <a:spLocks/>
              </p:cNvSpPr>
              <p:nvPr/>
            </p:nvSpPr>
            <p:spPr bwMode="auto">
              <a:xfrm>
                <a:off x="3465" y="1900"/>
                <a:ext cx="434" cy="514"/>
              </a:xfrm>
              <a:custGeom>
                <a:avLst/>
                <a:gdLst>
                  <a:gd name="T0" fmla="*/ 132 w 434"/>
                  <a:gd name="T1" fmla="*/ 186 h 514"/>
                  <a:gd name="T2" fmla="*/ 157 w 434"/>
                  <a:gd name="T3" fmla="*/ 114 h 514"/>
                  <a:gd name="T4" fmla="*/ 189 w 434"/>
                  <a:gd name="T5" fmla="*/ 42 h 514"/>
                  <a:gd name="T6" fmla="*/ 236 w 434"/>
                  <a:gd name="T7" fmla="*/ 6 h 514"/>
                  <a:gd name="T8" fmla="*/ 302 w 434"/>
                  <a:gd name="T9" fmla="*/ 0 h 514"/>
                  <a:gd name="T10" fmla="*/ 355 w 434"/>
                  <a:gd name="T11" fmla="*/ 24 h 514"/>
                  <a:gd name="T12" fmla="*/ 393 w 434"/>
                  <a:gd name="T13" fmla="*/ 63 h 514"/>
                  <a:gd name="T14" fmla="*/ 421 w 434"/>
                  <a:gd name="T15" fmla="*/ 135 h 514"/>
                  <a:gd name="T16" fmla="*/ 434 w 434"/>
                  <a:gd name="T17" fmla="*/ 222 h 514"/>
                  <a:gd name="T18" fmla="*/ 434 w 434"/>
                  <a:gd name="T19" fmla="*/ 312 h 514"/>
                  <a:gd name="T20" fmla="*/ 412 w 434"/>
                  <a:gd name="T21" fmla="*/ 411 h 514"/>
                  <a:gd name="T22" fmla="*/ 355 w 434"/>
                  <a:gd name="T23" fmla="*/ 474 h 514"/>
                  <a:gd name="T24" fmla="*/ 299 w 434"/>
                  <a:gd name="T25" fmla="*/ 514 h 514"/>
                  <a:gd name="T26" fmla="*/ 245 w 434"/>
                  <a:gd name="T27" fmla="*/ 510 h 514"/>
                  <a:gd name="T28" fmla="*/ 198 w 434"/>
                  <a:gd name="T29" fmla="*/ 468 h 514"/>
                  <a:gd name="T30" fmla="*/ 157 w 434"/>
                  <a:gd name="T31" fmla="*/ 396 h 514"/>
                  <a:gd name="T32" fmla="*/ 129 w 434"/>
                  <a:gd name="T33" fmla="*/ 333 h 514"/>
                  <a:gd name="T34" fmla="*/ 129 w 434"/>
                  <a:gd name="T35" fmla="*/ 252 h 514"/>
                  <a:gd name="T36" fmla="*/ 0 w 434"/>
                  <a:gd name="T37" fmla="*/ 234 h 514"/>
                  <a:gd name="T38" fmla="*/ 16 w 434"/>
                  <a:gd name="T39" fmla="*/ 189 h 514"/>
                  <a:gd name="T40" fmla="*/ 132 w 434"/>
                  <a:gd name="T41" fmla="*/ 186 h 5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34"/>
                  <a:gd name="T64" fmla="*/ 0 h 514"/>
                  <a:gd name="T65" fmla="*/ 434 w 434"/>
                  <a:gd name="T66" fmla="*/ 514 h 5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34" h="514">
                    <a:moveTo>
                      <a:pt x="132" y="186"/>
                    </a:moveTo>
                    <a:lnTo>
                      <a:pt x="157" y="114"/>
                    </a:lnTo>
                    <a:lnTo>
                      <a:pt x="189" y="42"/>
                    </a:lnTo>
                    <a:lnTo>
                      <a:pt x="236" y="6"/>
                    </a:lnTo>
                    <a:lnTo>
                      <a:pt x="302" y="0"/>
                    </a:lnTo>
                    <a:lnTo>
                      <a:pt x="355" y="24"/>
                    </a:lnTo>
                    <a:lnTo>
                      <a:pt x="393" y="63"/>
                    </a:lnTo>
                    <a:lnTo>
                      <a:pt x="421" y="135"/>
                    </a:lnTo>
                    <a:lnTo>
                      <a:pt x="434" y="222"/>
                    </a:lnTo>
                    <a:lnTo>
                      <a:pt x="434" y="312"/>
                    </a:lnTo>
                    <a:lnTo>
                      <a:pt x="412" y="411"/>
                    </a:lnTo>
                    <a:lnTo>
                      <a:pt x="355" y="474"/>
                    </a:lnTo>
                    <a:lnTo>
                      <a:pt x="299" y="514"/>
                    </a:lnTo>
                    <a:lnTo>
                      <a:pt x="245" y="510"/>
                    </a:lnTo>
                    <a:lnTo>
                      <a:pt x="198" y="468"/>
                    </a:lnTo>
                    <a:lnTo>
                      <a:pt x="157" y="396"/>
                    </a:lnTo>
                    <a:lnTo>
                      <a:pt x="129" y="333"/>
                    </a:lnTo>
                    <a:lnTo>
                      <a:pt x="129" y="252"/>
                    </a:lnTo>
                    <a:lnTo>
                      <a:pt x="0" y="234"/>
                    </a:lnTo>
                    <a:lnTo>
                      <a:pt x="16" y="189"/>
                    </a:lnTo>
                    <a:lnTo>
                      <a:pt x="132" y="18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90" name="Freeform 14"/>
              <p:cNvSpPr>
                <a:spLocks/>
              </p:cNvSpPr>
              <p:nvPr/>
            </p:nvSpPr>
            <p:spPr bwMode="auto">
              <a:xfrm>
                <a:off x="3752" y="1488"/>
                <a:ext cx="566" cy="1154"/>
              </a:xfrm>
              <a:custGeom>
                <a:avLst/>
                <a:gdLst>
                  <a:gd name="T0" fmla="*/ 13 w 566"/>
                  <a:gd name="T1" fmla="*/ 1145 h 1154"/>
                  <a:gd name="T2" fmla="*/ 0 w 566"/>
                  <a:gd name="T3" fmla="*/ 1088 h 1154"/>
                  <a:gd name="T4" fmla="*/ 31 w 566"/>
                  <a:gd name="T5" fmla="*/ 1042 h 1154"/>
                  <a:gd name="T6" fmla="*/ 134 w 566"/>
                  <a:gd name="T7" fmla="*/ 988 h 1154"/>
                  <a:gd name="T8" fmla="*/ 226 w 566"/>
                  <a:gd name="T9" fmla="*/ 927 h 1154"/>
                  <a:gd name="T10" fmla="*/ 313 w 566"/>
                  <a:gd name="T11" fmla="*/ 827 h 1154"/>
                  <a:gd name="T12" fmla="*/ 432 w 566"/>
                  <a:gd name="T13" fmla="*/ 689 h 1154"/>
                  <a:gd name="T14" fmla="*/ 463 w 566"/>
                  <a:gd name="T15" fmla="*/ 634 h 1154"/>
                  <a:gd name="T16" fmla="*/ 479 w 566"/>
                  <a:gd name="T17" fmla="*/ 580 h 1154"/>
                  <a:gd name="T18" fmla="*/ 472 w 566"/>
                  <a:gd name="T19" fmla="*/ 526 h 1154"/>
                  <a:gd name="T20" fmla="*/ 444 w 566"/>
                  <a:gd name="T21" fmla="*/ 426 h 1154"/>
                  <a:gd name="T22" fmla="*/ 376 w 566"/>
                  <a:gd name="T23" fmla="*/ 299 h 1154"/>
                  <a:gd name="T24" fmla="*/ 301 w 566"/>
                  <a:gd name="T25" fmla="*/ 229 h 1154"/>
                  <a:gd name="T26" fmla="*/ 235 w 566"/>
                  <a:gd name="T27" fmla="*/ 190 h 1154"/>
                  <a:gd name="T28" fmla="*/ 181 w 566"/>
                  <a:gd name="T29" fmla="*/ 184 h 1154"/>
                  <a:gd name="T30" fmla="*/ 153 w 566"/>
                  <a:gd name="T31" fmla="*/ 190 h 1154"/>
                  <a:gd name="T32" fmla="*/ 150 w 566"/>
                  <a:gd name="T33" fmla="*/ 163 h 1154"/>
                  <a:gd name="T34" fmla="*/ 215 w 566"/>
                  <a:gd name="T35" fmla="*/ 154 h 1154"/>
                  <a:gd name="T36" fmla="*/ 291 w 566"/>
                  <a:gd name="T37" fmla="*/ 154 h 1154"/>
                  <a:gd name="T38" fmla="*/ 238 w 566"/>
                  <a:gd name="T39" fmla="*/ 93 h 1154"/>
                  <a:gd name="T40" fmla="*/ 206 w 566"/>
                  <a:gd name="T41" fmla="*/ 45 h 1154"/>
                  <a:gd name="T42" fmla="*/ 229 w 566"/>
                  <a:gd name="T43" fmla="*/ 27 h 1154"/>
                  <a:gd name="T44" fmla="*/ 313 w 566"/>
                  <a:gd name="T45" fmla="*/ 109 h 1154"/>
                  <a:gd name="T46" fmla="*/ 329 w 566"/>
                  <a:gd name="T47" fmla="*/ 121 h 1154"/>
                  <a:gd name="T48" fmla="*/ 313 w 566"/>
                  <a:gd name="T49" fmla="*/ 57 h 1154"/>
                  <a:gd name="T50" fmla="*/ 301 w 566"/>
                  <a:gd name="T51" fmla="*/ 9 h 1154"/>
                  <a:gd name="T52" fmla="*/ 313 w 566"/>
                  <a:gd name="T53" fmla="*/ 0 h 1154"/>
                  <a:gd name="T54" fmla="*/ 341 w 566"/>
                  <a:gd name="T55" fmla="*/ 9 h 1154"/>
                  <a:gd name="T56" fmla="*/ 366 w 566"/>
                  <a:gd name="T57" fmla="*/ 121 h 1154"/>
                  <a:gd name="T58" fmla="*/ 379 w 566"/>
                  <a:gd name="T59" fmla="*/ 118 h 1154"/>
                  <a:gd name="T60" fmla="*/ 379 w 566"/>
                  <a:gd name="T61" fmla="*/ 30 h 1154"/>
                  <a:gd name="T62" fmla="*/ 404 w 566"/>
                  <a:gd name="T63" fmla="*/ 21 h 1154"/>
                  <a:gd name="T64" fmla="*/ 422 w 566"/>
                  <a:gd name="T65" fmla="*/ 36 h 1154"/>
                  <a:gd name="T66" fmla="*/ 413 w 566"/>
                  <a:gd name="T67" fmla="*/ 154 h 1154"/>
                  <a:gd name="T68" fmla="*/ 407 w 566"/>
                  <a:gd name="T69" fmla="*/ 202 h 1154"/>
                  <a:gd name="T70" fmla="*/ 422 w 566"/>
                  <a:gd name="T71" fmla="*/ 299 h 1154"/>
                  <a:gd name="T72" fmla="*/ 472 w 566"/>
                  <a:gd name="T73" fmla="*/ 402 h 1154"/>
                  <a:gd name="T74" fmla="*/ 525 w 566"/>
                  <a:gd name="T75" fmla="*/ 520 h 1154"/>
                  <a:gd name="T76" fmla="*/ 566 w 566"/>
                  <a:gd name="T77" fmla="*/ 607 h 1154"/>
                  <a:gd name="T78" fmla="*/ 563 w 566"/>
                  <a:gd name="T79" fmla="*/ 652 h 1154"/>
                  <a:gd name="T80" fmla="*/ 488 w 566"/>
                  <a:gd name="T81" fmla="*/ 734 h 1154"/>
                  <a:gd name="T82" fmla="*/ 385 w 566"/>
                  <a:gd name="T83" fmla="*/ 836 h 1154"/>
                  <a:gd name="T84" fmla="*/ 301 w 566"/>
                  <a:gd name="T85" fmla="*/ 937 h 1154"/>
                  <a:gd name="T86" fmla="*/ 197 w 566"/>
                  <a:gd name="T87" fmla="*/ 1070 h 1154"/>
                  <a:gd name="T88" fmla="*/ 112 w 566"/>
                  <a:gd name="T89" fmla="*/ 1136 h 1154"/>
                  <a:gd name="T90" fmla="*/ 47 w 566"/>
                  <a:gd name="T91" fmla="*/ 1154 h 1154"/>
                  <a:gd name="T92" fmla="*/ 13 w 566"/>
                  <a:gd name="T93" fmla="*/ 1145 h 11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66"/>
                  <a:gd name="T142" fmla="*/ 0 h 1154"/>
                  <a:gd name="T143" fmla="*/ 566 w 566"/>
                  <a:gd name="T144" fmla="*/ 1154 h 115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66" h="1154">
                    <a:moveTo>
                      <a:pt x="13" y="1145"/>
                    </a:moveTo>
                    <a:lnTo>
                      <a:pt x="0" y="1088"/>
                    </a:lnTo>
                    <a:lnTo>
                      <a:pt x="31" y="1042"/>
                    </a:lnTo>
                    <a:lnTo>
                      <a:pt x="134" y="988"/>
                    </a:lnTo>
                    <a:lnTo>
                      <a:pt x="226" y="927"/>
                    </a:lnTo>
                    <a:lnTo>
                      <a:pt x="313" y="827"/>
                    </a:lnTo>
                    <a:lnTo>
                      <a:pt x="432" y="689"/>
                    </a:lnTo>
                    <a:lnTo>
                      <a:pt x="463" y="634"/>
                    </a:lnTo>
                    <a:lnTo>
                      <a:pt x="479" y="580"/>
                    </a:lnTo>
                    <a:lnTo>
                      <a:pt x="472" y="526"/>
                    </a:lnTo>
                    <a:lnTo>
                      <a:pt x="444" y="426"/>
                    </a:lnTo>
                    <a:lnTo>
                      <a:pt x="376" y="299"/>
                    </a:lnTo>
                    <a:lnTo>
                      <a:pt x="301" y="229"/>
                    </a:lnTo>
                    <a:lnTo>
                      <a:pt x="235" y="190"/>
                    </a:lnTo>
                    <a:lnTo>
                      <a:pt x="181" y="184"/>
                    </a:lnTo>
                    <a:lnTo>
                      <a:pt x="153" y="190"/>
                    </a:lnTo>
                    <a:lnTo>
                      <a:pt x="150" y="163"/>
                    </a:lnTo>
                    <a:lnTo>
                      <a:pt x="215" y="154"/>
                    </a:lnTo>
                    <a:lnTo>
                      <a:pt x="291" y="154"/>
                    </a:lnTo>
                    <a:lnTo>
                      <a:pt x="238" y="93"/>
                    </a:lnTo>
                    <a:lnTo>
                      <a:pt x="206" y="45"/>
                    </a:lnTo>
                    <a:lnTo>
                      <a:pt x="229" y="27"/>
                    </a:lnTo>
                    <a:lnTo>
                      <a:pt x="313" y="109"/>
                    </a:lnTo>
                    <a:lnTo>
                      <a:pt x="329" y="121"/>
                    </a:lnTo>
                    <a:lnTo>
                      <a:pt x="313" y="57"/>
                    </a:lnTo>
                    <a:lnTo>
                      <a:pt x="301" y="9"/>
                    </a:lnTo>
                    <a:lnTo>
                      <a:pt x="313" y="0"/>
                    </a:lnTo>
                    <a:lnTo>
                      <a:pt x="341" y="9"/>
                    </a:lnTo>
                    <a:lnTo>
                      <a:pt x="366" y="121"/>
                    </a:lnTo>
                    <a:lnTo>
                      <a:pt x="379" y="118"/>
                    </a:lnTo>
                    <a:lnTo>
                      <a:pt x="379" y="30"/>
                    </a:lnTo>
                    <a:lnTo>
                      <a:pt x="404" y="21"/>
                    </a:lnTo>
                    <a:lnTo>
                      <a:pt x="422" y="36"/>
                    </a:lnTo>
                    <a:lnTo>
                      <a:pt x="413" y="154"/>
                    </a:lnTo>
                    <a:lnTo>
                      <a:pt x="407" y="202"/>
                    </a:lnTo>
                    <a:lnTo>
                      <a:pt x="422" y="299"/>
                    </a:lnTo>
                    <a:lnTo>
                      <a:pt x="472" y="402"/>
                    </a:lnTo>
                    <a:lnTo>
                      <a:pt x="525" y="520"/>
                    </a:lnTo>
                    <a:lnTo>
                      <a:pt x="566" y="607"/>
                    </a:lnTo>
                    <a:lnTo>
                      <a:pt x="563" y="652"/>
                    </a:lnTo>
                    <a:lnTo>
                      <a:pt x="488" y="734"/>
                    </a:lnTo>
                    <a:lnTo>
                      <a:pt x="385" y="836"/>
                    </a:lnTo>
                    <a:lnTo>
                      <a:pt x="301" y="937"/>
                    </a:lnTo>
                    <a:lnTo>
                      <a:pt x="197" y="1070"/>
                    </a:lnTo>
                    <a:lnTo>
                      <a:pt x="112" y="1136"/>
                    </a:lnTo>
                    <a:lnTo>
                      <a:pt x="47" y="1154"/>
                    </a:lnTo>
                    <a:lnTo>
                      <a:pt x="13" y="114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91" name="Freeform 15"/>
              <p:cNvSpPr>
                <a:spLocks/>
              </p:cNvSpPr>
              <p:nvPr/>
            </p:nvSpPr>
            <p:spPr bwMode="auto">
              <a:xfrm>
                <a:off x="2641" y="2564"/>
                <a:ext cx="1037" cy="581"/>
              </a:xfrm>
              <a:custGeom>
                <a:avLst/>
                <a:gdLst>
                  <a:gd name="T0" fmla="*/ 210 w 1037"/>
                  <a:gd name="T1" fmla="*/ 468 h 581"/>
                  <a:gd name="T2" fmla="*/ 361 w 1037"/>
                  <a:gd name="T3" fmla="*/ 462 h 581"/>
                  <a:gd name="T4" fmla="*/ 498 w 1037"/>
                  <a:gd name="T5" fmla="*/ 444 h 581"/>
                  <a:gd name="T6" fmla="*/ 583 w 1037"/>
                  <a:gd name="T7" fmla="*/ 423 h 581"/>
                  <a:gd name="T8" fmla="*/ 705 w 1037"/>
                  <a:gd name="T9" fmla="*/ 354 h 581"/>
                  <a:gd name="T10" fmla="*/ 792 w 1037"/>
                  <a:gd name="T11" fmla="*/ 288 h 581"/>
                  <a:gd name="T12" fmla="*/ 906 w 1037"/>
                  <a:gd name="T13" fmla="*/ 207 h 581"/>
                  <a:gd name="T14" fmla="*/ 959 w 1037"/>
                  <a:gd name="T15" fmla="*/ 156 h 581"/>
                  <a:gd name="T16" fmla="*/ 1000 w 1037"/>
                  <a:gd name="T17" fmla="*/ 120 h 581"/>
                  <a:gd name="T18" fmla="*/ 1037 w 1037"/>
                  <a:gd name="T19" fmla="*/ 81 h 581"/>
                  <a:gd name="T20" fmla="*/ 1037 w 1037"/>
                  <a:gd name="T21" fmla="*/ 39 h 581"/>
                  <a:gd name="T22" fmla="*/ 996 w 1037"/>
                  <a:gd name="T23" fmla="*/ 0 h 581"/>
                  <a:gd name="T24" fmla="*/ 971 w 1037"/>
                  <a:gd name="T25" fmla="*/ 9 h 581"/>
                  <a:gd name="T26" fmla="*/ 903 w 1037"/>
                  <a:gd name="T27" fmla="*/ 90 h 581"/>
                  <a:gd name="T28" fmla="*/ 828 w 1037"/>
                  <a:gd name="T29" fmla="*/ 183 h 581"/>
                  <a:gd name="T30" fmla="*/ 752 w 1037"/>
                  <a:gd name="T31" fmla="*/ 270 h 581"/>
                  <a:gd name="T32" fmla="*/ 642 w 1037"/>
                  <a:gd name="T33" fmla="*/ 342 h 581"/>
                  <a:gd name="T34" fmla="*/ 548 w 1037"/>
                  <a:gd name="T35" fmla="*/ 390 h 581"/>
                  <a:gd name="T36" fmla="*/ 445 w 1037"/>
                  <a:gd name="T37" fmla="*/ 414 h 581"/>
                  <a:gd name="T38" fmla="*/ 301 w 1037"/>
                  <a:gd name="T39" fmla="*/ 417 h 581"/>
                  <a:gd name="T40" fmla="*/ 216 w 1037"/>
                  <a:gd name="T41" fmla="*/ 417 h 581"/>
                  <a:gd name="T42" fmla="*/ 144 w 1037"/>
                  <a:gd name="T43" fmla="*/ 363 h 581"/>
                  <a:gd name="T44" fmla="*/ 125 w 1037"/>
                  <a:gd name="T45" fmla="*/ 327 h 581"/>
                  <a:gd name="T46" fmla="*/ 94 w 1037"/>
                  <a:gd name="T47" fmla="*/ 327 h 581"/>
                  <a:gd name="T48" fmla="*/ 116 w 1037"/>
                  <a:gd name="T49" fmla="*/ 372 h 581"/>
                  <a:gd name="T50" fmla="*/ 150 w 1037"/>
                  <a:gd name="T51" fmla="*/ 414 h 581"/>
                  <a:gd name="T52" fmla="*/ 66 w 1037"/>
                  <a:gd name="T53" fmla="*/ 396 h 581"/>
                  <a:gd name="T54" fmla="*/ 3 w 1037"/>
                  <a:gd name="T55" fmla="*/ 387 h 581"/>
                  <a:gd name="T56" fmla="*/ 3 w 1037"/>
                  <a:gd name="T57" fmla="*/ 405 h 581"/>
                  <a:gd name="T58" fmla="*/ 59 w 1037"/>
                  <a:gd name="T59" fmla="*/ 417 h 581"/>
                  <a:gd name="T60" fmla="*/ 97 w 1037"/>
                  <a:gd name="T61" fmla="*/ 441 h 581"/>
                  <a:gd name="T62" fmla="*/ 131 w 1037"/>
                  <a:gd name="T63" fmla="*/ 444 h 581"/>
                  <a:gd name="T64" fmla="*/ 78 w 1037"/>
                  <a:gd name="T65" fmla="*/ 462 h 581"/>
                  <a:gd name="T66" fmla="*/ 0 w 1037"/>
                  <a:gd name="T67" fmla="*/ 481 h 581"/>
                  <a:gd name="T68" fmla="*/ 3 w 1037"/>
                  <a:gd name="T69" fmla="*/ 499 h 581"/>
                  <a:gd name="T70" fmla="*/ 28 w 1037"/>
                  <a:gd name="T71" fmla="*/ 505 h 581"/>
                  <a:gd name="T72" fmla="*/ 103 w 1037"/>
                  <a:gd name="T73" fmla="*/ 481 h 581"/>
                  <a:gd name="T74" fmla="*/ 150 w 1037"/>
                  <a:gd name="T75" fmla="*/ 477 h 581"/>
                  <a:gd name="T76" fmla="*/ 122 w 1037"/>
                  <a:gd name="T77" fmla="*/ 505 h 581"/>
                  <a:gd name="T78" fmla="*/ 78 w 1037"/>
                  <a:gd name="T79" fmla="*/ 550 h 581"/>
                  <a:gd name="T80" fmla="*/ 59 w 1037"/>
                  <a:gd name="T81" fmla="*/ 562 h 581"/>
                  <a:gd name="T82" fmla="*/ 75 w 1037"/>
                  <a:gd name="T83" fmla="*/ 581 h 581"/>
                  <a:gd name="T84" fmla="*/ 113 w 1037"/>
                  <a:gd name="T85" fmla="*/ 559 h 581"/>
                  <a:gd name="T86" fmla="*/ 163 w 1037"/>
                  <a:gd name="T87" fmla="*/ 514 h 581"/>
                  <a:gd name="T88" fmla="*/ 210 w 1037"/>
                  <a:gd name="T89" fmla="*/ 468 h 58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37"/>
                  <a:gd name="T136" fmla="*/ 0 h 581"/>
                  <a:gd name="T137" fmla="*/ 1037 w 1037"/>
                  <a:gd name="T138" fmla="*/ 581 h 58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37" h="581">
                    <a:moveTo>
                      <a:pt x="210" y="468"/>
                    </a:moveTo>
                    <a:lnTo>
                      <a:pt x="361" y="462"/>
                    </a:lnTo>
                    <a:lnTo>
                      <a:pt x="498" y="444"/>
                    </a:lnTo>
                    <a:lnTo>
                      <a:pt x="583" y="423"/>
                    </a:lnTo>
                    <a:lnTo>
                      <a:pt x="705" y="354"/>
                    </a:lnTo>
                    <a:lnTo>
                      <a:pt x="792" y="288"/>
                    </a:lnTo>
                    <a:lnTo>
                      <a:pt x="906" y="207"/>
                    </a:lnTo>
                    <a:lnTo>
                      <a:pt x="959" y="156"/>
                    </a:lnTo>
                    <a:lnTo>
                      <a:pt x="1000" y="120"/>
                    </a:lnTo>
                    <a:lnTo>
                      <a:pt x="1037" y="81"/>
                    </a:lnTo>
                    <a:lnTo>
                      <a:pt x="1037" y="39"/>
                    </a:lnTo>
                    <a:lnTo>
                      <a:pt x="996" y="0"/>
                    </a:lnTo>
                    <a:lnTo>
                      <a:pt x="971" y="9"/>
                    </a:lnTo>
                    <a:lnTo>
                      <a:pt x="903" y="90"/>
                    </a:lnTo>
                    <a:lnTo>
                      <a:pt x="828" y="183"/>
                    </a:lnTo>
                    <a:lnTo>
                      <a:pt x="752" y="270"/>
                    </a:lnTo>
                    <a:lnTo>
                      <a:pt x="642" y="342"/>
                    </a:lnTo>
                    <a:lnTo>
                      <a:pt x="548" y="390"/>
                    </a:lnTo>
                    <a:lnTo>
                      <a:pt x="445" y="414"/>
                    </a:lnTo>
                    <a:lnTo>
                      <a:pt x="301" y="417"/>
                    </a:lnTo>
                    <a:lnTo>
                      <a:pt x="216" y="417"/>
                    </a:lnTo>
                    <a:lnTo>
                      <a:pt x="144" y="363"/>
                    </a:lnTo>
                    <a:lnTo>
                      <a:pt x="125" y="327"/>
                    </a:lnTo>
                    <a:lnTo>
                      <a:pt x="94" y="327"/>
                    </a:lnTo>
                    <a:lnTo>
                      <a:pt x="116" y="372"/>
                    </a:lnTo>
                    <a:lnTo>
                      <a:pt x="150" y="414"/>
                    </a:lnTo>
                    <a:lnTo>
                      <a:pt x="66" y="396"/>
                    </a:lnTo>
                    <a:lnTo>
                      <a:pt x="3" y="387"/>
                    </a:lnTo>
                    <a:lnTo>
                      <a:pt x="3" y="405"/>
                    </a:lnTo>
                    <a:lnTo>
                      <a:pt x="59" y="417"/>
                    </a:lnTo>
                    <a:lnTo>
                      <a:pt x="97" y="441"/>
                    </a:lnTo>
                    <a:lnTo>
                      <a:pt x="131" y="444"/>
                    </a:lnTo>
                    <a:lnTo>
                      <a:pt x="78" y="462"/>
                    </a:lnTo>
                    <a:lnTo>
                      <a:pt x="0" y="481"/>
                    </a:lnTo>
                    <a:lnTo>
                      <a:pt x="3" y="499"/>
                    </a:lnTo>
                    <a:lnTo>
                      <a:pt x="28" y="505"/>
                    </a:lnTo>
                    <a:lnTo>
                      <a:pt x="103" y="481"/>
                    </a:lnTo>
                    <a:lnTo>
                      <a:pt x="150" y="477"/>
                    </a:lnTo>
                    <a:lnTo>
                      <a:pt x="122" y="505"/>
                    </a:lnTo>
                    <a:lnTo>
                      <a:pt x="78" y="550"/>
                    </a:lnTo>
                    <a:lnTo>
                      <a:pt x="59" y="562"/>
                    </a:lnTo>
                    <a:lnTo>
                      <a:pt x="75" y="581"/>
                    </a:lnTo>
                    <a:lnTo>
                      <a:pt x="113" y="559"/>
                    </a:lnTo>
                    <a:lnTo>
                      <a:pt x="163" y="514"/>
                    </a:lnTo>
                    <a:lnTo>
                      <a:pt x="210" y="46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92" name="Freeform 16"/>
              <p:cNvSpPr>
                <a:spLocks/>
              </p:cNvSpPr>
              <p:nvPr/>
            </p:nvSpPr>
            <p:spPr bwMode="auto">
              <a:xfrm>
                <a:off x="3596" y="2504"/>
                <a:ext cx="608" cy="800"/>
              </a:xfrm>
              <a:custGeom>
                <a:avLst/>
                <a:gdLst>
                  <a:gd name="T0" fmla="*/ 38 w 608"/>
                  <a:gd name="T1" fmla="*/ 90 h 800"/>
                  <a:gd name="T2" fmla="*/ 63 w 608"/>
                  <a:gd name="T3" fmla="*/ 27 h 800"/>
                  <a:gd name="T4" fmla="*/ 104 w 608"/>
                  <a:gd name="T5" fmla="*/ 0 h 800"/>
                  <a:gd name="T6" fmla="*/ 141 w 608"/>
                  <a:gd name="T7" fmla="*/ 0 h 800"/>
                  <a:gd name="T8" fmla="*/ 179 w 608"/>
                  <a:gd name="T9" fmla="*/ 18 h 800"/>
                  <a:gd name="T10" fmla="*/ 216 w 608"/>
                  <a:gd name="T11" fmla="*/ 54 h 800"/>
                  <a:gd name="T12" fmla="*/ 235 w 608"/>
                  <a:gd name="T13" fmla="*/ 117 h 800"/>
                  <a:gd name="T14" fmla="*/ 245 w 608"/>
                  <a:gd name="T15" fmla="*/ 180 h 800"/>
                  <a:gd name="T16" fmla="*/ 263 w 608"/>
                  <a:gd name="T17" fmla="*/ 243 h 800"/>
                  <a:gd name="T18" fmla="*/ 298 w 608"/>
                  <a:gd name="T19" fmla="*/ 312 h 800"/>
                  <a:gd name="T20" fmla="*/ 357 w 608"/>
                  <a:gd name="T21" fmla="*/ 384 h 800"/>
                  <a:gd name="T22" fmla="*/ 415 w 608"/>
                  <a:gd name="T23" fmla="*/ 432 h 800"/>
                  <a:gd name="T24" fmla="*/ 499 w 608"/>
                  <a:gd name="T25" fmla="*/ 468 h 800"/>
                  <a:gd name="T26" fmla="*/ 571 w 608"/>
                  <a:gd name="T27" fmla="*/ 522 h 800"/>
                  <a:gd name="T28" fmla="*/ 608 w 608"/>
                  <a:gd name="T29" fmla="*/ 577 h 800"/>
                  <a:gd name="T30" fmla="*/ 602 w 608"/>
                  <a:gd name="T31" fmla="*/ 622 h 800"/>
                  <a:gd name="T32" fmla="*/ 593 w 608"/>
                  <a:gd name="T33" fmla="*/ 676 h 800"/>
                  <a:gd name="T34" fmla="*/ 565 w 608"/>
                  <a:gd name="T35" fmla="*/ 712 h 800"/>
                  <a:gd name="T36" fmla="*/ 518 w 608"/>
                  <a:gd name="T37" fmla="*/ 757 h 800"/>
                  <a:gd name="T38" fmla="*/ 449 w 608"/>
                  <a:gd name="T39" fmla="*/ 790 h 800"/>
                  <a:gd name="T40" fmla="*/ 396 w 608"/>
                  <a:gd name="T41" fmla="*/ 800 h 800"/>
                  <a:gd name="T42" fmla="*/ 320 w 608"/>
                  <a:gd name="T43" fmla="*/ 784 h 800"/>
                  <a:gd name="T44" fmla="*/ 251 w 608"/>
                  <a:gd name="T45" fmla="*/ 748 h 800"/>
                  <a:gd name="T46" fmla="*/ 179 w 608"/>
                  <a:gd name="T47" fmla="*/ 694 h 800"/>
                  <a:gd name="T48" fmla="*/ 129 w 608"/>
                  <a:gd name="T49" fmla="*/ 631 h 800"/>
                  <a:gd name="T50" fmla="*/ 82 w 608"/>
                  <a:gd name="T51" fmla="*/ 550 h 800"/>
                  <a:gd name="T52" fmla="*/ 44 w 608"/>
                  <a:gd name="T53" fmla="*/ 456 h 800"/>
                  <a:gd name="T54" fmla="*/ 19 w 608"/>
                  <a:gd name="T55" fmla="*/ 375 h 800"/>
                  <a:gd name="T56" fmla="*/ 7 w 608"/>
                  <a:gd name="T57" fmla="*/ 297 h 800"/>
                  <a:gd name="T58" fmla="*/ 0 w 608"/>
                  <a:gd name="T59" fmla="*/ 189 h 800"/>
                  <a:gd name="T60" fmla="*/ 19 w 608"/>
                  <a:gd name="T61" fmla="*/ 117 h 800"/>
                  <a:gd name="T62" fmla="*/ 38 w 608"/>
                  <a:gd name="T63" fmla="*/ 90 h 8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08"/>
                  <a:gd name="T97" fmla="*/ 0 h 800"/>
                  <a:gd name="T98" fmla="*/ 608 w 608"/>
                  <a:gd name="T99" fmla="*/ 800 h 8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08" h="800">
                    <a:moveTo>
                      <a:pt x="38" y="90"/>
                    </a:moveTo>
                    <a:lnTo>
                      <a:pt x="63" y="27"/>
                    </a:lnTo>
                    <a:lnTo>
                      <a:pt x="104" y="0"/>
                    </a:lnTo>
                    <a:lnTo>
                      <a:pt x="141" y="0"/>
                    </a:lnTo>
                    <a:lnTo>
                      <a:pt x="179" y="18"/>
                    </a:lnTo>
                    <a:lnTo>
                      <a:pt x="216" y="54"/>
                    </a:lnTo>
                    <a:lnTo>
                      <a:pt x="235" y="117"/>
                    </a:lnTo>
                    <a:lnTo>
                      <a:pt x="245" y="180"/>
                    </a:lnTo>
                    <a:lnTo>
                      <a:pt x="263" y="243"/>
                    </a:lnTo>
                    <a:lnTo>
                      <a:pt x="298" y="312"/>
                    </a:lnTo>
                    <a:lnTo>
                      <a:pt x="357" y="384"/>
                    </a:lnTo>
                    <a:lnTo>
                      <a:pt x="415" y="432"/>
                    </a:lnTo>
                    <a:lnTo>
                      <a:pt x="499" y="468"/>
                    </a:lnTo>
                    <a:lnTo>
                      <a:pt x="571" y="522"/>
                    </a:lnTo>
                    <a:lnTo>
                      <a:pt x="608" y="577"/>
                    </a:lnTo>
                    <a:lnTo>
                      <a:pt x="602" y="622"/>
                    </a:lnTo>
                    <a:lnTo>
                      <a:pt x="593" y="676"/>
                    </a:lnTo>
                    <a:lnTo>
                      <a:pt x="565" y="712"/>
                    </a:lnTo>
                    <a:lnTo>
                      <a:pt x="518" y="757"/>
                    </a:lnTo>
                    <a:lnTo>
                      <a:pt x="449" y="790"/>
                    </a:lnTo>
                    <a:lnTo>
                      <a:pt x="396" y="800"/>
                    </a:lnTo>
                    <a:lnTo>
                      <a:pt x="320" y="784"/>
                    </a:lnTo>
                    <a:lnTo>
                      <a:pt x="251" y="748"/>
                    </a:lnTo>
                    <a:lnTo>
                      <a:pt x="179" y="694"/>
                    </a:lnTo>
                    <a:lnTo>
                      <a:pt x="129" y="631"/>
                    </a:lnTo>
                    <a:lnTo>
                      <a:pt x="82" y="550"/>
                    </a:lnTo>
                    <a:lnTo>
                      <a:pt x="44" y="456"/>
                    </a:lnTo>
                    <a:lnTo>
                      <a:pt x="19" y="375"/>
                    </a:lnTo>
                    <a:lnTo>
                      <a:pt x="7" y="297"/>
                    </a:lnTo>
                    <a:lnTo>
                      <a:pt x="0" y="189"/>
                    </a:lnTo>
                    <a:lnTo>
                      <a:pt x="19" y="117"/>
                    </a:lnTo>
                    <a:lnTo>
                      <a:pt x="38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93" name="Freeform 17"/>
              <p:cNvSpPr>
                <a:spLocks/>
              </p:cNvSpPr>
              <p:nvPr/>
            </p:nvSpPr>
            <p:spPr bwMode="auto">
              <a:xfrm>
                <a:off x="4094" y="2846"/>
                <a:ext cx="1043" cy="726"/>
              </a:xfrm>
              <a:custGeom>
                <a:avLst/>
                <a:gdLst>
                  <a:gd name="T0" fmla="*/ 116 w 1043"/>
                  <a:gd name="T1" fmla="*/ 230 h 726"/>
                  <a:gd name="T2" fmla="*/ 216 w 1043"/>
                  <a:gd name="T3" fmla="*/ 147 h 726"/>
                  <a:gd name="T4" fmla="*/ 338 w 1043"/>
                  <a:gd name="T5" fmla="*/ 72 h 726"/>
                  <a:gd name="T6" fmla="*/ 417 w 1043"/>
                  <a:gd name="T7" fmla="*/ 27 h 726"/>
                  <a:gd name="T8" fmla="*/ 479 w 1043"/>
                  <a:gd name="T9" fmla="*/ 12 h 726"/>
                  <a:gd name="T10" fmla="*/ 529 w 1043"/>
                  <a:gd name="T11" fmla="*/ 0 h 726"/>
                  <a:gd name="T12" fmla="*/ 573 w 1043"/>
                  <a:gd name="T13" fmla="*/ 18 h 726"/>
                  <a:gd name="T14" fmla="*/ 601 w 1043"/>
                  <a:gd name="T15" fmla="*/ 75 h 726"/>
                  <a:gd name="T16" fmla="*/ 620 w 1043"/>
                  <a:gd name="T17" fmla="*/ 230 h 726"/>
                  <a:gd name="T18" fmla="*/ 620 w 1043"/>
                  <a:gd name="T19" fmla="*/ 416 h 726"/>
                  <a:gd name="T20" fmla="*/ 620 w 1043"/>
                  <a:gd name="T21" fmla="*/ 536 h 726"/>
                  <a:gd name="T22" fmla="*/ 642 w 1043"/>
                  <a:gd name="T23" fmla="*/ 609 h 726"/>
                  <a:gd name="T24" fmla="*/ 686 w 1043"/>
                  <a:gd name="T25" fmla="*/ 597 h 726"/>
                  <a:gd name="T26" fmla="*/ 717 w 1043"/>
                  <a:gd name="T27" fmla="*/ 552 h 726"/>
                  <a:gd name="T28" fmla="*/ 779 w 1043"/>
                  <a:gd name="T29" fmla="*/ 500 h 726"/>
                  <a:gd name="T30" fmla="*/ 876 w 1043"/>
                  <a:gd name="T31" fmla="*/ 470 h 726"/>
                  <a:gd name="T32" fmla="*/ 943 w 1043"/>
                  <a:gd name="T33" fmla="*/ 470 h 726"/>
                  <a:gd name="T34" fmla="*/ 1043 w 1043"/>
                  <a:gd name="T35" fmla="*/ 488 h 726"/>
                  <a:gd name="T36" fmla="*/ 1037 w 1043"/>
                  <a:gd name="T37" fmla="*/ 524 h 726"/>
                  <a:gd name="T38" fmla="*/ 1015 w 1043"/>
                  <a:gd name="T39" fmla="*/ 555 h 726"/>
                  <a:gd name="T40" fmla="*/ 981 w 1043"/>
                  <a:gd name="T41" fmla="*/ 561 h 726"/>
                  <a:gd name="T42" fmla="*/ 943 w 1043"/>
                  <a:gd name="T43" fmla="*/ 542 h 726"/>
                  <a:gd name="T44" fmla="*/ 886 w 1043"/>
                  <a:gd name="T45" fmla="*/ 518 h 726"/>
                  <a:gd name="T46" fmla="*/ 829 w 1043"/>
                  <a:gd name="T47" fmla="*/ 518 h 726"/>
                  <a:gd name="T48" fmla="*/ 754 w 1043"/>
                  <a:gd name="T49" fmla="*/ 564 h 726"/>
                  <a:gd name="T50" fmla="*/ 708 w 1043"/>
                  <a:gd name="T51" fmla="*/ 633 h 726"/>
                  <a:gd name="T52" fmla="*/ 698 w 1043"/>
                  <a:gd name="T53" fmla="*/ 690 h 726"/>
                  <a:gd name="T54" fmla="*/ 679 w 1043"/>
                  <a:gd name="T55" fmla="*/ 726 h 726"/>
                  <a:gd name="T56" fmla="*/ 604 w 1043"/>
                  <a:gd name="T57" fmla="*/ 723 h 726"/>
                  <a:gd name="T58" fmla="*/ 601 w 1043"/>
                  <a:gd name="T59" fmla="*/ 669 h 726"/>
                  <a:gd name="T60" fmla="*/ 576 w 1043"/>
                  <a:gd name="T61" fmla="*/ 591 h 726"/>
                  <a:gd name="T62" fmla="*/ 567 w 1043"/>
                  <a:gd name="T63" fmla="*/ 509 h 726"/>
                  <a:gd name="T64" fmla="*/ 573 w 1043"/>
                  <a:gd name="T65" fmla="*/ 401 h 726"/>
                  <a:gd name="T66" fmla="*/ 564 w 1043"/>
                  <a:gd name="T67" fmla="*/ 248 h 726"/>
                  <a:gd name="T68" fmla="*/ 558 w 1043"/>
                  <a:gd name="T69" fmla="*/ 147 h 726"/>
                  <a:gd name="T70" fmla="*/ 539 w 1043"/>
                  <a:gd name="T71" fmla="*/ 111 h 726"/>
                  <a:gd name="T72" fmla="*/ 501 w 1043"/>
                  <a:gd name="T73" fmla="*/ 75 h 726"/>
                  <a:gd name="T74" fmla="*/ 461 w 1043"/>
                  <a:gd name="T75" fmla="*/ 75 h 726"/>
                  <a:gd name="T76" fmla="*/ 403 w 1043"/>
                  <a:gd name="T77" fmla="*/ 111 h 726"/>
                  <a:gd name="T78" fmla="*/ 328 w 1043"/>
                  <a:gd name="T79" fmla="*/ 181 h 726"/>
                  <a:gd name="T80" fmla="*/ 235 w 1043"/>
                  <a:gd name="T81" fmla="*/ 272 h 726"/>
                  <a:gd name="T82" fmla="*/ 141 w 1043"/>
                  <a:gd name="T83" fmla="*/ 356 h 726"/>
                  <a:gd name="T84" fmla="*/ 94 w 1043"/>
                  <a:gd name="T85" fmla="*/ 383 h 726"/>
                  <a:gd name="T86" fmla="*/ 38 w 1043"/>
                  <a:gd name="T87" fmla="*/ 383 h 726"/>
                  <a:gd name="T88" fmla="*/ 0 w 1043"/>
                  <a:gd name="T89" fmla="*/ 344 h 726"/>
                  <a:gd name="T90" fmla="*/ 3 w 1043"/>
                  <a:gd name="T91" fmla="*/ 281 h 726"/>
                  <a:gd name="T92" fmla="*/ 41 w 1043"/>
                  <a:gd name="T93" fmla="*/ 248 h 726"/>
                  <a:gd name="T94" fmla="*/ 84 w 1043"/>
                  <a:gd name="T95" fmla="*/ 239 h 726"/>
                  <a:gd name="T96" fmla="*/ 116 w 1043"/>
                  <a:gd name="T97" fmla="*/ 230 h 72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43"/>
                  <a:gd name="T148" fmla="*/ 0 h 726"/>
                  <a:gd name="T149" fmla="*/ 1043 w 1043"/>
                  <a:gd name="T150" fmla="*/ 726 h 72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43" h="726">
                    <a:moveTo>
                      <a:pt x="116" y="230"/>
                    </a:moveTo>
                    <a:lnTo>
                      <a:pt x="216" y="147"/>
                    </a:lnTo>
                    <a:lnTo>
                      <a:pt x="338" y="72"/>
                    </a:lnTo>
                    <a:lnTo>
                      <a:pt x="417" y="27"/>
                    </a:lnTo>
                    <a:lnTo>
                      <a:pt x="479" y="12"/>
                    </a:lnTo>
                    <a:lnTo>
                      <a:pt x="529" y="0"/>
                    </a:lnTo>
                    <a:lnTo>
                      <a:pt x="573" y="18"/>
                    </a:lnTo>
                    <a:lnTo>
                      <a:pt x="601" y="75"/>
                    </a:lnTo>
                    <a:lnTo>
                      <a:pt x="620" y="230"/>
                    </a:lnTo>
                    <a:lnTo>
                      <a:pt x="620" y="416"/>
                    </a:lnTo>
                    <a:lnTo>
                      <a:pt x="620" y="536"/>
                    </a:lnTo>
                    <a:lnTo>
                      <a:pt x="642" y="609"/>
                    </a:lnTo>
                    <a:lnTo>
                      <a:pt x="686" y="597"/>
                    </a:lnTo>
                    <a:lnTo>
                      <a:pt x="717" y="552"/>
                    </a:lnTo>
                    <a:lnTo>
                      <a:pt x="779" y="500"/>
                    </a:lnTo>
                    <a:lnTo>
                      <a:pt x="876" y="470"/>
                    </a:lnTo>
                    <a:lnTo>
                      <a:pt x="943" y="470"/>
                    </a:lnTo>
                    <a:lnTo>
                      <a:pt x="1043" y="488"/>
                    </a:lnTo>
                    <a:lnTo>
                      <a:pt x="1037" y="524"/>
                    </a:lnTo>
                    <a:lnTo>
                      <a:pt x="1015" y="555"/>
                    </a:lnTo>
                    <a:lnTo>
                      <a:pt x="981" y="561"/>
                    </a:lnTo>
                    <a:lnTo>
                      <a:pt x="943" y="542"/>
                    </a:lnTo>
                    <a:lnTo>
                      <a:pt x="886" y="518"/>
                    </a:lnTo>
                    <a:lnTo>
                      <a:pt x="829" y="518"/>
                    </a:lnTo>
                    <a:lnTo>
                      <a:pt x="754" y="564"/>
                    </a:lnTo>
                    <a:lnTo>
                      <a:pt x="708" y="633"/>
                    </a:lnTo>
                    <a:lnTo>
                      <a:pt x="698" y="690"/>
                    </a:lnTo>
                    <a:lnTo>
                      <a:pt x="679" y="726"/>
                    </a:lnTo>
                    <a:lnTo>
                      <a:pt x="604" y="723"/>
                    </a:lnTo>
                    <a:lnTo>
                      <a:pt x="601" y="669"/>
                    </a:lnTo>
                    <a:lnTo>
                      <a:pt x="576" y="591"/>
                    </a:lnTo>
                    <a:lnTo>
                      <a:pt x="567" y="509"/>
                    </a:lnTo>
                    <a:lnTo>
                      <a:pt x="573" y="401"/>
                    </a:lnTo>
                    <a:lnTo>
                      <a:pt x="564" y="248"/>
                    </a:lnTo>
                    <a:lnTo>
                      <a:pt x="558" y="147"/>
                    </a:lnTo>
                    <a:lnTo>
                      <a:pt x="539" y="111"/>
                    </a:lnTo>
                    <a:lnTo>
                      <a:pt x="501" y="75"/>
                    </a:lnTo>
                    <a:lnTo>
                      <a:pt x="461" y="75"/>
                    </a:lnTo>
                    <a:lnTo>
                      <a:pt x="403" y="111"/>
                    </a:lnTo>
                    <a:lnTo>
                      <a:pt x="328" y="181"/>
                    </a:lnTo>
                    <a:lnTo>
                      <a:pt x="235" y="272"/>
                    </a:lnTo>
                    <a:lnTo>
                      <a:pt x="141" y="356"/>
                    </a:lnTo>
                    <a:lnTo>
                      <a:pt x="94" y="383"/>
                    </a:lnTo>
                    <a:lnTo>
                      <a:pt x="38" y="383"/>
                    </a:lnTo>
                    <a:lnTo>
                      <a:pt x="0" y="344"/>
                    </a:lnTo>
                    <a:lnTo>
                      <a:pt x="3" y="281"/>
                    </a:lnTo>
                    <a:lnTo>
                      <a:pt x="41" y="248"/>
                    </a:lnTo>
                    <a:lnTo>
                      <a:pt x="84" y="239"/>
                    </a:lnTo>
                    <a:lnTo>
                      <a:pt x="116" y="23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94" name="Freeform 18"/>
              <p:cNvSpPr>
                <a:spLocks/>
              </p:cNvSpPr>
              <p:nvPr/>
            </p:nvSpPr>
            <p:spPr bwMode="auto">
              <a:xfrm>
                <a:off x="4038" y="3162"/>
                <a:ext cx="713" cy="762"/>
              </a:xfrm>
              <a:custGeom>
                <a:avLst/>
                <a:gdLst>
                  <a:gd name="T0" fmla="*/ 0 w 713"/>
                  <a:gd name="T1" fmla="*/ 64 h 762"/>
                  <a:gd name="T2" fmla="*/ 22 w 713"/>
                  <a:gd name="T3" fmla="*/ 16 h 762"/>
                  <a:gd name="T4" fmla="*/ 69 w 713"/>
                  <a:gd name="T5" fmla="*/ 0 h 762"/>
                  <a:gd name="T6" fmla="*/ 134 w 713"/>
                  <a:gd name="T7" fmla="*/ 7 h 762"/>
                  <a:gd name="T8" fmla="*/ 150 w 713"/>
                  <a:gd name="T9" fmla="*/ 52 h 762"/>
                  <a:gd name="T10" fmla="*/ 125 w 713"/>
                  <a:gd name="T11" fmla="*/ 227 h 762"/>
                  <a:gd name="T12" fmla="*/ 122 w 713"/>
                  <a:gd name="T13" fmla="*/ 360 h 762"/>
                  <a:gd name="T14" fmla="*/ 116 w 713"/>
                  <a:gd name="T15" fmla="*/ 435 h 762"/>
                  <a:gd name="T16" fmla="*/ 116 w 713"/>
                  <a:gd name="T17" fmla="*/ 450 h 762"/>
                  <a:gd name="T18" fmla="*/ 131 w 713"/>
                  <a:gd name="T19" fmla="*/ 524 h 762"/>
                  <a:gd name="T20" fmla="*/ 172 w 713"/>
                  <a:gd name="T21" fmla="*/ 536 h 762"/>
                  <a:gd name="T22" fmla="*/ 225 w 713"/>
                  <a:gd name="T23" fmla="*/ 524 h 762"/>
                  <a:gd name="T24" fmla="*/ 303 w 713"/>
                  <a:gd name="T25" fmla="*/ 481 h 762"/>
                  <a:gd name="T26" fmla="*/ 387 w 713"/>
                  <a:gd name="T27" fmla="*/ 460 h 762"/>
                  <a:gd name="T28" fmla="*/ 482 w 713"/>
                  <a:gd name="T29" fmla="*/ 444 h 762"/>
                  <a:gd name="T30" fmla="*/ 585 w 713"/>
                  <a:gd name="T31" fmla="*/ 432 h 762"/>
                  <a:gd name="T32" fmla="*/ 660 w 713"/>
                  <a:gd name="T33" fmla="*/ 432 h 762"/>
                  <a:gd name="T34" fmla="*/ 694 w 713"/>
                  <a:gd name="T35" fmla="*/ 441 h 762"/>
                  <a:gd name="T36" fmla="*/ 713 w 713"/>
                  <a:gd name="T37" fmla="*/ 463 h 762"/>
                  <a:gd name="T38" fmla="*/ 704 w 713"/>
                  <a:gd name="T39" fmla="*/ 496 h 762"/>
                  <a:gd name="T40" fmla="*/ 657 w 713"/>
                  <a:gd name="T41" fmla="*/ 524 h 762"/>
                  <a:gd name="T42" fmla="*/ 613 w 713"/>
                  <a:gd name="T43" fmla="*/ 563 h 762"/>
                  <a:gd name="T44" fmla="*/ 572 w 713"/>
                  <a:gd name="T45" fmla="*/ 618 h 762"/>
                  <a:gd name="T46" fmla="*/ 547 w 713"/>
                  <a:gd name="T47" fmla="*/ 663 h 762"/>
                  <a:gd name="T48" fmla="*/ 526 w 713"/>
                  <a:gd name="T49" fmla="*/ 708 h 762"/>
                  <a:gd name="T50" fmla="*/ 510 w 713"/>
                  <a:gd name="T51" fmla="*/ 762 h 762"/>
                  <a:gd name="T52" fmla="*/ 488 w 713"/>
                  <a:gd name="T53" fmla="*/ 762 h 762"/>
                  <a:gd name="T54" fmla="*/ 469 w 713"/>
                  <a:gd name="T55" fmla="*/ 741 h 762"/>
                  <a:gd name="T56" fmla="*/ 462 w 713"/>
                  <a:gd name="T57" fmla="*/ 681 h 762"/>
                  <a:gd name="T58" fmla="*/ 507 w 713"/>
                  <a:gd name="T59" fmla="*/ 627 h 762"/>
                  <a:gd name="T60" fmla="*/ 566 w 713"/>
                  <a:gd name="T61" fmla="*/ 563 h 762"/>
                  <a:gd name="T62" fmla="*/ 622 w 713"/>
                  <a:gd name="T63" fmla="*/ 515 h 762"/>
                  <a:gd name="T64" fmla="*/ 647 w 713"/>
                  <a:gd name="T65" fmla="*/ 499 h 762"/>
                  <a:gd name="T66" fmla="*/ 657 w 713"/>
                  <a:gd name="T67" fmla="*/ 478 h 762"/>
                  <a:gd name="T68" fmla="*/ 632 w 713"/>
                  <a:gd name="T69" fmla="*/ 463 h 762"/>
                  <a:gd name="T70" fmla="*/ 547 w 713"/>
                  <a:gd name="T71" fmla="*/ 463 h 762"/>
                  <a:gd name="T72" fmla="*/ 440 w 713"/>
                  <a:gd name="T73" fmla="*/ 481 h 762"/>
                  <a:gd name="T74" fmla="*/ 356 w 713"/>
                  <a:gd name="T75" fmla="*/ 509 h 762"/>
                  <a:gd name="T76" fmla="*/ 265 w 713"/>
                  <a:gd name="T77" fmla="*/ 560 h 762"/>
                  <a:gd name="T78" fmla="*/ 187 w 713"/>
                  <a:gd name="T79" fmla="*/ 596 h 762"/>
                  <a:gd name="T80" fmla="*/ 103 w 713"/>
                  <a:gd name="T81" fmla="*/ 599 h 762"/>
                  <a:gd name="T82" fmla="*/ 69 w 713"/>
                  <a:gd name="T83" fmla="*/ 587 h 762"/>
                  <a:gd name="T84" fmla="*/ 50 w 713"/>
                  <a:gd name="T85" fmla="*/ 542 h 762"/>
                  <a:gd name="T86" fmla="*/ 37 w 713"/>
                  <a:gd name="T87" fmla="*/ 478 h 762"/>
                  <a:gd name="T88" fmla="*/ 31 w 713"/>
                  <a:gd name="T89" fmla="*/ 360 h 762"/>
                  <a:gd name="T90" fmla="*/ 19 w 713"/>
                  <a:gd name="T91" fmla="*/ 151 h 762"/>
                  <a:gd name="T92" fmla="*/ 0 w 713"/>
                  <a:gd name="T93" fmla="*/ 64 h 7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13"/>
                  <a:gd name="T142" fmla="*/ 0 h 762"/>
                  <a:gd name="T143" fmla="*/ 713 w 713"/>
                  <a:gd name="T144" fmla="*/ 762 h 76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13" h="762">
                    <a:moveTo>
                      <a:pt x="0" y="64"/>
                    </a:moveTo>
                    <a:lnTo>
                      <a:pt x="22" y="16"/>
                    </a:lnTo>
                    <a:lnTo>
                      <a:pt x="69" y="0"/>
                    </a:lnTo>
                    <a:lnTo>
                      <a:pt x="134" y="7"/>
                    </a:lnTo>
                    <a:lnTo>
                      <a:pt x="150" y="52"/>
                    </a:lnTo>
                    <a:lnTo>
                      <a:pt x="125" y="227"/>
                    </a:lnTo>
                    <a:lnTo>
                      <a:pt x="122" y="360"/>
                    </a:lnTo>
                    <a:lnTo>
                      <a:pt x="116" y="435"/>
                    </a:lnTo>
                    <a:lnTo>
                      <a:pt x="116" y="450"/>
                    </a:lnTo>
                    <a:lnTo>
                      <a:pt x="131" y="524"/>
                    </a:lnTo>
                    <a:lnTo>
                      <a:pt x="172" y="536"/>
                    </a:lnTo>
                    <a:lnTo>
                      <a:pt x="225" y="524"/>
                    </a:lnTo>
                    <a:lnTo>
                      <a:pt x="303" y="481"/>
                    </a:lnTo>
                    <a:lnTo>
                      <a:pt x="387" y="460"/>
                    </a:lnTo>
                    <a:lnTo>
                      <a:pt x="482" y="444"/>
                    </a:lnTo>
                    <a:lnTo>
                      <a:pt x="585" y="432"/>
                    </a:lnTo>
                    <a:lnTo>
                      <a:pt x="660" y="432"/>
                    </a:lnTo>
                    <a:lnTo>
                      <a:pt x="694" y="441"/>
                    </a:lnTo>
                    <a:lnTo>
                      <a:pt x="713" y="463"/>
                    </a:lnTo>
                    <a:lnTo>
                      <a:pt x="704" y="496"/>
                    </a:lnTo>
                    <a:lnTo>
                      <a:pt x="657" y="524"/>
                    </a:lnTo>
                    <a:lnTo>
                      <a:pt x="613" y="563"/>
                    </a:lnTo>
                    <a:lnTo>
                      <a:pt x="572" y="618"/>
                    </a:lnTo>
                    <a:lnTo>
                      <a:pt x="547" y="663"/>
                    </a:lnTo>
                    <a:lnTo>
                      <a:pt x="526" y="708"/>
                    </a:lnTo>
                    <a:lnTo>
                      <a:pt x="510" y="762"/>
                    </a:lnTo>
                    <a:lnTo>
                      <a:pt x="488" y="762"/>
                    </a:lnTo>
                    <a:lnTo>
                      <a:pt x="469" y="741"/>
                    </a:lnTo>
                    <a:lnTo>
                      <a:pt x="462" y="681"/>
                    </a:lnTo>
                    <a:lnTo>
                      <a:pt x="507" y="627"/>
                    </a:lnTo>
                    <a:lnTo>
                      <a:pt x="566" y="563"/>
                    </a:lnTo>
                    <a:lnTo>
                      <a:pt x="622" y="515"/>
                    </a:lnTo>
                    <a:lnTo>
                      <a:pt x="647" y="499"/>
                    </a:lnTo>
                    <a:lnTo>
                      <a:pt x="657" y="478"/>
                    </a:lnTo>
                    <a:lnTo>
                      <a:pt x="632" y="463"/>
                    </a:lnTo>
                    <a:lnTo>
                      <a:pt x="547" y="463"/>
                    </a:lnTo>
                    <a:lnTo>
                      <a:pt x="440" y="481"/>
                    </a:lnTo>
                    <a:lnTo>
                      <a:pt x="356" y="509"/>
                    </a:lnTo>
                    <a:lnTo>
                      <a:pt x="265" y="560"/>
                    </a:lnTo>
                    <a:lnTo>
                      <a:pt x="187" y="596"/>
                    </a:lnTo>
                    <a:lnTo>
                      <a:pt x="103" y="599"/>
                    </a:lnTo>
                    <a:lnTo>
                      <a:pt x="69" y="587"/>
                    </a:lnTo>
                    <a:lnTo>
                      <a:pt x="50" y="542"/>
                    </a:lnTo>
                    <a:lnTo>
                      <a:pt x="37" y="478"/>
                    </a:lnTo>
                    <a:lnTo>
                      <a:pt x="31" y="360"/>
                    </a:lnTo>
                    <a:lnTo>
                      <a:pt x="19" y="15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7085" name="Group 19"/>
            <p:cNvGrpSpPr>
              <a:grpSpLocks/>
            </p:cNvGrpSpPr>
            <p:nvPr/>
          </p:nvGrpSpPr>
          <p:grpSpPr bwMode="auto">
            <a:xfrm>
              <a:off x="4864" y="3099"/>
              <a:ext cx="432" cy="877"/>
              <a:chOff x="4864" y="3099"/>
              <a:chExt cx="432" cy="877"/>
            </a:xfrm>
          </p:grpSpPr>
          <p:sp>
            <p:nvSpPr>
              <p:cNvPr id="387086" name="Freeform 20"/>
              <p:cNvSpPr>
                <a:spLocks/>
              </p:cNvSpPr>
              <p:nvPr/>
            </p:nvSpPr>
            <p:spPr bwMode="auto">
              <a:xfrm>
                <a:off x="4956" y="3588"/>
                <a:ext cx="340" cy="109"/>
              </a:xfrm>
              <a:custGeom>
                <a:avLst/>
                <a:gdLst>
                  <a:gd name="T0" fmla="*/ 340 w 340"/>
                  <a:gd name="T1" fmla="*/ 109 h 109"/>
                  <a:gd name="T2" fmla="*/ 165 w 340"/>
                  <a:gd name="T3" fmla="*/ 30 h 109"/>
                  <a:gd name="T4" fmla="*/ 48 w 340"/>
                  <a:gd name="T5" fmla="*/ 0 h 109"/>
                  <a:gd name="T6" fmla="*/ 10 w 340"/>
                  <a:gd name="T7" fmla="*/ 0 h 109"/>
                  <a:gd name="T8" fmla="*/ 0 w 340"/>
                  <a:gd name="T9" fmla="*/ 27 h 109"/>
                  <a:gd name="T10" fmla="*/ 22 w 340"/>
                  <a:gd name="T11" fmla="*/ 48 h 109"/>
                  <a:gd name="T12" fmla="*/ 70 w 340"/>
                  <a:gd name="T13" fmla="*/ 54 h 109"/>
                  <a:gd name="T14" fmla="*/ 184 w 340"/>
                  <a:gd name="T15" fmla="*/ 75 h 109"/>
                  <a:gd name="T16" fmla="*/ 340 w 340"/>
                  <a:gd name="T17" fmla="*/ 10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0"/>
                  <a:gd name="T28" fmla="*/ 0 h 109"/>
                  <a:gd name="T29" fmla="*/ 340 w 340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0" h="109">
                    <a:moveTo>
                      <a:pt x="340" y="109"/>
                    </a:moveTo>
                    <a:lnTo>
                      <a:pt x="165" y="30"/>
                    </a:lnTo>
                    <a:lnTo>
                      <a:pt x="48" y="0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22" y="48"/>
                    </a:lnTo>
                    <a:lnTo>
                      <a:pt x="70" y="54"/>
                    </a:lnTo>
                    <a:lnTo>
                      <a:pt x="184" y="75"/>
                    </a:lnTo>
                    <a:lnTo>
                      <a:pt x="340" y="10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7" name="Freeform 21"/>
              <p:cNvSpPr>
                <a:spLocks/>
              </p:cNvSpPr>
              <p:nvPr/>
            </p:nvSpPr>
            <p:spPr bwMode="auto">
              <a:xfrm>
                <a:off x="4864" y="3685"/>
                <a:ext cx="97" cy="291"/>
              </a:xfrm>
              <a:custGeom>
                <a:avLst/>
                <a:gdLst>
                  <a:gd name="T0" fmla="*/ 97 w 97"/>
                  <a:gd name="T1" fmla="*/ 291 h 291"/>
                  <a:gd name="T2" fmla="*/ 94 w 97"/>
                  <a:gd name="T3" fmla="*/ 148 h 291"/>
                  <a:gd name="T4" fmla="*/ 69 w 97"/>
                  <a:gd name="T5" fmla="*/ 39 h 291"/>
                  <a:gd name="T6" fmla="*/ 41 w 97"/>
                  <a:gd name="T7" fmla="*/ 0 h 291"/>
                  <a:gd name="T8" fmla="*/ 19 w 97"/>
                  <a:gd name="T9" fmla="*/ 0 h 291"/>
                  <a:gd name="T10" fmla="*/ 0 w 97"/>
                  <a:gd name="T11" fmla="*/ 12 h 291"/>
                  <a:gd name="T12" fmla="*/ 0 w 97"/>
                  <a:gd name="T13" fmla="*/ 54 h 291"/>
                  <a:gd name="T14" fmla="*/ 47 w 97"/>
                  <a:gd name="T15" fmla="*/ 184 h 291"/>
                  <a:gd name="T16" fmla="*/ 97 w 97"/>
                  <a:gd name="T17" fmla="*/ 291 h 2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7"/>
                  <a:gd name="T28" fmla="*/ 0 h 291"/>
                  <a:gd name="T29" fmla="*/ 97 w 97"/>
                  <a:gd name="T30" fmla="*/ 291 h 2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7" h="291">
                    <a:moveTo>
                      <a:pt x="97" y="291"/>
                    </a:moveTo>
                    <a:lnTo>
                      <a:pt x="94" y="148"/>
                    </a:lnTo>
                    <a:lnTo>
                      <a:pt x="69" y="39"/>
                    </a:lnTo>
                    <a:lnTo>
                      <a:pt x="41" y="0"/>
                    </a:lnTo>
                    <a:lnTo>
                      <a:pt x="19" y="0"/>
                    </a:lnTo>
                    <a:lnTo>
                      <a:pt x="0" y="12"/>
                    </a:lnTo>
                    <a:lnTo>
                      <a:pt x="0" y="54"/>
                    </a:lnTo>
                    <a:lnTo>
                      <a:pt x="47" y="184"/>
                    </a:lnTo>
                    <a:lnTo>
                      <a:pt x="97" y="29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88" name="Freeform 22"/>
              <p:cNvSpPr>
                <a:spLocks/>
              </p:cNvSpPr>
              <p:nvPr/>
            </p:nvSpPr>
            <p:spPr bwMode="auto">
              <a:xfrm>
                <a:off x="5004" y="3099"/>
                <a:ext cx="214" cy="111"/>
              </a:xfrm>
              <a:custGeom>
                <a:avLst/>
                <a:gdLst>
                  <a:gd name="T0" fmla="*/ 0 w 214"/>
                  <a:gd name="T1" fmla="*/ 72 h 111"/>
                  <a:gd name="T2" fmla="*/ 42 w 214"/>
                  <a:gd name="T3" fmla="*/ 30 h 111"/>
                  <a:gd name="T4" fmla="*/ 100 w 214"/>
                  <a:gd name="T5" fmla="*/ 3 h 111"/>
                  <a:gd name="T6" fmla="*/ 166 w 214"/>
                  <a:gd name="T7" fmla="*/ 0 h 111"/>
                  <a:gd name="T8" fmla="*/ 214 w 214"/>
                  <a:gd name="T9" fmla="*/ 9 h 111"/>
                  <a:gd name="T10" fmla="*/ 138 w 214"/>
                  <a:gd name="T11" fmla="*/ 18 h 111"/>
                  <a:gd name="T12" fmla="*/ 109 w 214"/>
                  <a:gd name="T13" fmla="*/ 36 h 111"/>
                  <a:gd name="T14" fmla="*/ 81 w 214"/>
                  <a:gd name="T15" fmla="*/ 63 h 111"/>
                  <a:gd name="T16" fmla="*/ 68 w 214"/>
                  <a:gd name="T17" fmla="*/ 93 h 111"/>
                  <a:gd name="T18" fmla="*/ 42 w 214"/>
                  <a:gd name="T19" fmla="*/ 111 h 111"/>
                  <a:gd name="T20" fmla="*/ 10 w 214"/>
                  <a:gd name="T21" fmla="*/ 108 h 111"/>
                  <a:gd name="T22" fmla="*/ 0 w 214"/>
                  <a:gd name="T23" fmla="*/ 72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"/>
                  <a:gd name="T37" fmla="*/ 0 h 111"/>
                  <a:gd name="T38" fmla="*/ 214 w 214"/>
                  <a:gd name="T39" fmla="*/ 111 h 1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" h="111">
                    <a:moveTo>
                      <a:pt x="0" y="72"/>
                    </a:moveTo>
                    <a:lnTo>
                      <a:pt x="42" y="30"/>
                    </a:lnTo>
                    <a:lnTo>
                      <a:pt x="100" y="3"/>
                    </a:lnTo>
                    <a:lnTo>
                      <a:pt x="166" y="0"/>
                    </a:lnTo>
                    <a:lnTo>
                      <a:pt x="214" y="9"/>
                    </a:lnTo>
                    <a:lnTo>
                      <a:pt x="138" y="18"/>
                    </a:lnTo>
                    <a:lnTo>
                      <a:pt x="109" y="36"/>
                    </a:lnTo>
                    <a:lnTo>
                      <a:pt x="81" y="63"/>
                    </a:lnTo>
                    <a:lnTo>
                      <a:pt x="68" y="93"/>
                    </a:lnTo>
                    <a:lnTo>
                      <a:pt x="42" y="111"/>
                    </a:lnTo>
                    <a:lnTo>
                      <a:pt x="10" y="108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8098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88099" name="Rectangle 3"/>
          <p:cNvSpPr>
            <a:spLocks noChangeArrowheads="1"/>
          </p:cNvSpPr>
          <p:nvPr/>
        </p:nvSpPr>
        <p:spPr bwMode="auto">
          <a:xfrm>
            <a:off x="0" y="1981200"/>
            <a:ext cx="5715000" cy="128905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8100" name="Rectangle 4"/>
          <p:cNvSpPr>
            <a:spLocks noChangeArrowheads="1"/>
          </p:cNvSpPr>
          <p:nvPr/>
        </p:nvSpPr>
        <p:spPr bwMode="auto">
          <a:xfrm>
            <a:off x="0" y="357505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8101" name="Rectangle 5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8102" name="Rectangle 6"/>
          <p:cNvSpPr>
            <a:spLocks noChangeArrowheads="1"/>
          </p:cNvSpPr>
          <p:nvPr/>
        </p:nvSpPr>
        <p:spPr bwMode="auto">
          <a:xfrm>
            <a:off x="0" y="319405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8103" name="Rectangle 7"/>
          <p:cNvSpPr>
            <a:spLocks noChangeArrowheads="1"/>
          </p:cNvSpPr>
          <p:nvPr/>
        </p:nvSpPr>
        <p:spPr bwMode="auto">
          <a:xfrm>
            <a:off x="3962400" y="3194050"/>
            <a:ext cx="1876425" cy="914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88104" name="Text Box 8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88105" name="Rectangle 9"/>
          <p:cNvSpPr>
            <a:spLocks noChangeArrowheads="1"/>
          </p:cNvSpPr>
          <p:nvPr/>
        </p:nvSpPr>
        <p:spPr bwMode="auto">
          <a:xfrm>
            <a:off x="5943600" y="639763"/>
            <a:ext cx="27701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388106" name="Rectangle 10"/>
          <p:cNvSpPr>
            <a:spLocks noChangeArrowheads="1"/>
          </p:cNvSpPr>
          <p:nvPr/>
        </p:nvSpPr>
        <p:spPr bwMode="auto">
          <a:xfrm>
            <a:off x="5730875" y="1143000"/>
            <a:ext cx="329882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 sub-instances</a:t>
            </a:r>
            <a:br>
              <a:rPr lang="en-US" altLang="en-US" i="0"/>
            </a:br>
            <a:r>
              <a:rPr lang="en-US" altLang="en-US" i="0"/>
              <a:t>which will give</a:t>
            </a:r>
            <a:br>
              <a:rPr lang="en-US" altLang="en-US" i="0"/>
            </a:br>
            <a:r>
              <a:rPr lang="en-US" altLang="en-US" i="0"/>
              <a:t>useful information.</a:t>
            </a:r>
          </a:p>
        </p:txBody>
      </p:sp>
      <p:sp>
        <p:nvSpPr>
          <p:cNvPr id="388107" name="Text Box 11"/>
          <p:cNvSpPr txBox="1">
            <a:spLocks noChangeArrowheads="1"/>
          </p:cNvSpPr>
          <p:nvPr/>
        </p:nvSpPr>
        <p:spPr bwMode="auto">
          <a:xfrm>
            <a:off x="6340475" y="2743200"/>
            <a:ext cx="2803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node in sub-tree</a:t>
            </a:r>
          </a:p>
        </p:txBody>
      </p:sp>
      <p:sp>
        <p:nvSpPr>
          <p:cNvPr id="388108" name="Oval 12"/>
          <p:cNvSpPr>
            <a:spLocks noChangeArrowheads="1"/>
          </p:cNvSpPr>
          <p:nvPr/>
        </p:nvSpPr>
        <p:spPr bwMode="auto">
          <a:xfrm>
            <a:off x="7086600" y="5562600"/>
            <a:ext cx="533400" cy="457200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388109" name="Text Box 13"/>
          <p:cNvSpPr txBox="1">
            <a:spLocks noChangeArrowheads="1"/>
          </p:cNvSpPr>
          <p:nvPr/>
        </p:nvSpPr>
        <p:spPr bwMode="auto">
          <a:xfrm>
            <a:off x="6003925" y="2711450"/>
            <a:ext cx="387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hlink"/>
                </a:solidFill>
              </a:rPr>
              <a:t>?</a:t>
            </a:r>
          </a:p>
        </p:txBody>
      </p:sp>
      <p:sp>
        <p:nvSpPr>
          <p:cNvPr id="388110" name="Freeform 14"/>
          <p:cNvSpPr>
            <a:spLocks/>
          </p:cNvSpPr>
          <p:nvPr/>
        </p:nvSpPr>
        <p:spPr bwMode="auto">
          <a:xfrm>
            <a:off x="6553200" y="4343400"/>
            <a:ext cx="1981200" cy="1981200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3962400" y="4191000"/>
            <a:ext cx="4191000" cy="2514600"/>
            <a:chOff x="2496" y="2640"/>
            <a:chExt cx="2640" cy="1584"/>
          </a:xfrm>
        </p:grpSpPr>
        <p:sp useBgFill="1">
          <p:nvSpPr>
            <p:cNvPr id="388112" name="Rectangle 16"/>
            <p:cNvSpPr>
              <a:spLocks noChangeArrowheads="1"/>
            </p:cNvSpPr>
            <p:nvPr/>
          </p:nvSpPr>
          <p:spPr bwMode="auto">
            <a:xfrm>
              <a:off x="2496" y="2640"/>
              <a:ext cx="1152" cy="158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88113" name="Group 17"/>
            <p:cNvGrpSpPr>
              <a:grpSpLocks noChangeAspect="1"/>
            </p:cNvGrpSpPr>
            <p:nvPr/>
          </p:nvGrpSpPr>
          <p:grpSpPr bwMode="auto">
            <a:xfrm>
              <a:off x="2718" y="2882"/>
              <a:ext cx="2418" cy="1054"/>
              <a:chOff x="288" y="2016"/>
              <a:chExt cx="4848" cy="2112"/>
            </a:xfrm>
          </p:grpSpPr>
          <p:grpSp>
            <p:nvGrpSpPr>
              <p:cNvPr id="388114" name="Group 18"/>
              <p:cNvGrpSpPr>
                <a:grpSpLocks noChangeAspect="1"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388160" name="Oval 19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61" name="Rectangle 20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15" name="Group 21"/>
              <p:cNvGrpSpPr>
                <a:grpSpLocks noChangeAspect="1"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388158" name="Oval 22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59" name="Rectangle 23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8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16" name="Group 24"/>
              <p:cNvGrpSpPr>
                <a:grpSpLocks noChangeAspect="1"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388156" name="Oval 2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57" name="Rectangle 26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17" name="Group 27"/>
              <p:cNvGrpSpPr>
                <a:grpSpLocks noChangeAspect="1"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388154" name="Oval 2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55" name="Rectangle 29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18" name="Group 30"/>
              <p:cNvGrpSpPr>
                <a:grpSpLocks noChangeAspect="1"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388152" name="Oval 31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53" name="Rectangle 32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19" name="Group 33"/>
              <p:cNvGrpSpPr>
                <a:grpSpLocks noChangeAspect="1"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388150" name="Oval 34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51" name="Rectangle 35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20" name="Group 36"/>
              <p:cNvGrpSpPr>
                <a:grpSpLocks noChangeAspect="1"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388148" name="Oval 37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49" name="Rectangle 38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7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21" name="Group 39"/>
              <p:cNvGrpSpPr>
                <a:grpSpLocks noChangeAspect="1"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388146" name="Oval 40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47" name="Rectangle 41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6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22" name="Group 42"/>
              <p:cNvGrpSpPr>
                <a:grpSpLocks noChangeAspect="1"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388144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45" name="Rectangle 44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5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23" name="Group 45"/>
              <p:cNvGrpSpPr>
                <a:grpSpLocks noChangeAspect="1"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388142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43" name="Rectangle 47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9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24" name="Group 48"/>
              <p:cNvGrpSpPr>
                <a:grpSpLocks noChangeAspect="1"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388140" name="Oval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41" name="Rectangle 50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4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8125" name="Group 51"/>
              <p:cNvGrpSpPr>
                <a:grpSpLocks noChangeAspect="1"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388138" name="Oval 52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8139" name="Rectangle 53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sp>
            <p:nvSpPr>
              <p:cNvPr id="388126" name="Line 54"/>
              <p:cNvSpPr>
                <a:spLocks noChangeAspect="1"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7" name="Line 55"/>
              <p:cNvSpPr>
                <a:spLocks noChangeAspect="1"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8" name="Line 56"/>
              <p:cNvSpPr>
                <a:spLocks noChangeAspect="1"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9" name="Line 57"/>
              <p:cNvSpPr>
                <a:spLocks noChangeAspect="1"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0" name="Line 58"/>
              <p:cNvSpPr>
                <a:spLocks noChangeAspect="1"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1" name="Line 59"/>
              <p:cNvSpPr>
                <a:spLocks noChangeAspect="1"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2" name="Line 60"/>
              <p:cNvSpPr>
                <a:spLocks noChangeAspect="1"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3" name="Line 61"/>
              <p:cNvSpPr>
                <a:spLocks noChangeAspect="1"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4" name="Line 62"/>
              <p:cNvSpPr>
                <a:spLocks noChangeAspect="1"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5" name="Line 63"/>
              <p:cNvSpPr>
                <a:spLocks noChangeAspect="1"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6" name="Line 64"/>
              <p:cNvSpPr>
                <a:spLocks noChangeAspect="1"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7" name="Line 65"/>
              <p:cNvSpPr>
                <a:spLocks noChangeAspect="1"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22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89123" name="Rectangle 3"/>
          <p:cNvSpPr>
            <a:spLocks noChangeArrowheads="1"/>
          </p:cNvSpPr>
          <p:nvPr/>
        </p:nvSpPr>
        <p:spPr bwMode="auto">
          <a:xfrm>
            <a:off x="0" y="1981200"/>
            <a:ext cx="5715000" cy="128905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9124" name="Rectangle 4"/>
          <p:cNvSpPr>
            <a:spLocks noChangeArrowheads="1"/>
          </p:cNvSpPr>
          <p:nvPr/>
        </p:nvSpPr>
        <p:spPr bwMode="auto">
          <a:xfrm>
            <a:off x="0" y="357505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9125" name="Rectangle 5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9126" name="Rectangle 6"/>
          <p:cNvSpPr>
            <a:spLocks noChangeArrowheads="1"/>
          </p:cNvSpPr>
          <p:nvPr/>
        </p:nvSpPr>
        <p:spPr bwMode="auto">
          <a:xfrm>
            <a:off x="0" y="319405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89127" name="Rectangle 7"/>
          <p:cNvSpPr>
            <a:spLocks noChangeArrowheads="1"/>
          </p:cNvSpPr>
          <p:nvPr/>
        </p:nvSpPr>
        <p:spPr bwMode="auto">
          <a:xfrm>
            <a:off x="3962400" y="3194050"/>
            <a:ext cx="1876425" cy="914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89128" name="Text Box 8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89129" name="Rectangle 9"/>
          <p:cNvSpPr>
            <a:spLocks noChangeArrowheads="1"/>
          </p:cNvSpPr>
          <p:nvPr/>
        </p:nvSpPr>
        <p:spPr bwMode="auto">
          <a:xfrm>
            <a:off x="5943600" y="639763"/>
            <a:ext cx="27701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389130" name="Rectangle 10"/>
          <p:cNvSpPr>
            <a:spLocks noChangeArrowheads="1"/>
          </p:cNvSpPr>
          <p:nvPr/>
        </p:nvSpPr>
        <p:spPr bwMode="auto">
          <a:xfrm>
            <a:off x="5730875" y="1143000"/>
            <a:ext cx="329882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 sub-instances</a:t>
            </a:r>
            <a:br>
              <a:rPr lang="en-US" altLang="en-US" i="0"/>
            </a:br>
            <a:r>
              <a:rPr lang="en-US" altLang="en-US" i="0"/>
              <a:t>which will give</a:t>
            </a:r>
            <a:br>
              <a:rPr lang="en-US" altLang="en-US" i="0"/>
            </a:br>
            <a:r>
              <a:rPr lang="en-US" altLang="en-US" i="0"/>
              <a:t>useful information.</a:t>
            </a:r>
          </a:p>
        </p:txBody>
      </p:sp>
      <p:grpSp>
        <p:nvGrpSpPr>
          <p:cNvPr id="389131" name="Group 11"/>
          <p:cNvGrpSpPr>
            <a:grpSpLocks/>
          </p:cNvGrpSpPr>
          <p:nvPr/>
        </p:nvGrpSpPr>
        <p:grpSpPr bwMode="auto">
          <a:xfrm>
            <a:off x="3962400" y="4191000"/>
            <a:ext cx="4191000" cy="2514600"/>
            <a:chOff x="2496" y="2640"/>
            <a:chExt cx="2640" cy="1584"/>
          </a:xfrm>
        </p:grpSpPr>
        <p:sp useBgFill="1">
          <p:nvSpPr>
            <p:cNvPr id="389140" name="Rectangle 12"/>
            <p:cNvSpPr>
              <a:spLocks noChangeArrowheads="1"/>
            </p:cNvSpPr>
            <p:nvPr/>
          </p:nvSpPr>
          <p:spPr bwMode="auto">
            <a:xfrm>
              <a:off x="2496" y="2640"/>
              <a:ext cx="1152" cy="158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89141" name="Group 13"/>
            <p:cNvGrpSpPr>
              <a:grpSpLocks noChangeAspect="1"/>
            </p:cNvGrpSpPr>
            <p:nvPr/>
          </p:nvGrpSpPr>
          <p:grpSpPr bwMode="auto">
            <a:xfrm>
              <a:off x="2718" y="2882"/>
              <a:ext cx="2418" cy="1054"/>
              <a:chOff x="288" y="2016"/>
              <a:chExt cx="4848" cy="2112"/>
            </a:xfrm>
          </p:grpSpPr>
          <p:grpSp>
            <p:nvGrpSpPr>
              <p:cNvPr id="389142" name="Group 14"/>
              <p:cNvGrpSpPr>
                <a:grpSpLocks noChangeAspect="1"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389188" name="Oval 1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89" name="Rectangle 16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43" name="Group 17"/>
              <p:cNvGrpSpPr>
                <a:grpSpLocks noChangeAspect="1"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389186" name="Oval 1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87" name="Rectangle 19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8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44" name="Group 20"/>
              <p:cNvGrpSpPr>
                <a:grpSpLocks noChangeAspect="1"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389184" name="Oval 21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85" name="Rectangle 22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45" name="Group 23"/>
              <p:cNvGrpSpPr>
                <a:grpSpLocks noChangeAspect="1"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389182" name="Oval 24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83" name="Rectangle 25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46" name="Group 26"/>
              <p:cNvGrpSpPr>
                <a:grpSpLocks noChangeAspect="1"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389180" name="Oval 27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81" name="Rectangle 28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47" name="Group 29"/>
              <p:cNvGrpSpPr>
                <a:grpSpLocks noChangeAspect="1"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389178" name="Oval 30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79" name="Rectangle 31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48" name="Group 32"/>
              <p:cNvGrpSpPr>
                <a:grpSpLocks noChangeAspect="1"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389176" name="Oval 3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77" name="Rectangle 34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7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49" name="Group 35"/>
              <p:cNvGrpSpPr>
                <a:grpSpLocks noChangeAspect="1"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389174" name="Oval 3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75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6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50" name="Group 38"/>
              <p:cNvGrpSpPr>
                <a:grpSpLocks noChangeAspect="1"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389172" name="Oval 39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73" name="Rectangle 40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5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51" name="Group 41"/>
              <p:cNvGrpSpPr>
                <a:grpSpLocks noChangeAspect="1"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389170" name="Oval 42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71" name="Rectangle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9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52" name="Group 44"/>
              <p:cNvGrpSpPr>
                <a:grpSpLocks noChangeAspect="1"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389168" name="Oval 4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69" name="Rectangle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4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89153" name="Group 47"/>
              <p:cNvGrpSpPr>
                <a:grpSpLocks noChangeAspect="1"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389166" name="Oval 4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9167" name="Rectangle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sp>
            <p:nvSpPr>
              <p:cNvPr id="389154" name="Line 50"/>
              <p:cNvSpPr>
                <a:spLocks noChangeAspect="1"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55" name="Line 51"/>
              <p:cNvSpPr>
                <a:spLocks noChangeAspect="1"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56" name="Line 52"/>
              <p:cNvSpPr>
                <a:spLocks noChangeAspect="1"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57" name="Line 53"/>
              <p:cNvSpPr>
                <a:spLocks noChangeAspect="1"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58" name="Line 54"/>
              <p:cNvSpPr>
                <a:spLocks noChangeAspect="1"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59" name="Line 55"/>
              <p:cNvSpPr>
                <a:spLocks noChangeAspect="1"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60" name="Line 56"/>
              <p:cNvSpPr>
                <a:spLocks noChangeAspect="1"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61" name="Line 57"/>
              <p:cNvSpPr>
                <a:spLocks noChangeAspect="1"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62" name="Line 58"/>
              <p:cNvSpPr>
                <a:spLocks noChangeAspect="1"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63" name="Line 59"/>
              <p:cNvSpPr>
                <a:spLocks noChangeAspect="1"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64" name="Line 60"/>
              <p:cNvSpPr>
                <a:spLocks noChangeAspect="1"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165" name="Line 61"/>
              <p:cNvSpPr>
                <a:spLocks noChangeAspect="1"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89132" name="Text Box 62"/>
          <p:cNvSpPr txBox="1">
            <a:spLocks noChangeArrowheads="1"/>
          </p:cNvSpPr>
          <p:nvPr/>
        </p:nvSpPr>
        <p:spPr bwMode="auto">
          <a:xfrm>
            <a:off x="6340475" y="2743200"/>
            <a:ext cx="2803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node in sub-tree</a:t>
            </a:r>
          </a:p>
        </p:txBody>
      </p:sp>
      <p:sp>
        <p:nvSpPr>
          <p:cNvPr id="389133" name="Oval 63"/>
          <p:cNvSpPr>
            <a:spLocks noChangeArrowheads="1"/>
          </p:cNvSpPr>
          <p:nvPr/>
        </p:nvSpPr>
        <p:spPr bwMode="auto">
          <a:xfrm>
            <a:off x="7086600" y="5562600"/>
            <a:ext cx="533400" cy="457200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89134" name="Rectangle 64"/>
          <p:cNvSpPr>
            <a:spLocks noChangeArrowheads="1"/>
          </p:cNvSpPr>
          <p:nvPr/>
        </p:nvSpPr>
        <p:spPr bwMode="auto">
          <a:xfrm>
            <a:off x="5715000" y="2743200"/>
            <a:ext cx="711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3</a:t>
            </a:r>
            <a:r>
              <a:rPr lang="en-US" altLang="en-US" i="0" baseline="30000">
                <a:solidFill>
                  <a:srgbClr val="FF99FF"/>
                </a:solidFill>
              </a:rPr>
              <a:t>rd</a:t>
            </a:r>
            <a:r>
              <a:rPr lang="en-US" altLang="en-US" i="0">
                <a:solidFill>
                  <a:srgbClr val="FF99FF"/>
                </a:solidFill>
              </a:rPr>
              <a:t> </a:t>
            </a:r>
          </a:p>
        </p:txBody>
      </p:sp>
      <p:sp>
        <p:nvSpPr>
          <p:cNvPr id="1009729" name="Freeform 65"/>
          <p:cNvSpPr>
            <a:spLocks/>
          </p:cNvSpPr>
          <p:nvPr/>
        </p:nvSpPr>
        <p:spPr bwMode="auto">
          <a:xfrm>
            <a:off x="6553200" y="4343400"/>
            <a:ext cx="1981200" cy="1981200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6" name="Group 66"/>
          <p:cNvGrpSpPr>
            <a:grpSpLocks/>
          </p:cNvGrpSpPr>
          <p:nvPr/>
        </p:nvGrpSpPr>
        <p:grpSpPr bwMode="auto">
          <a:xfrm>
            <a:off x="3886200" y="3244850"/>
            <a:ext cx="4876800" cy="3003550"/>
            <a:chOff x="2448" y="2044"/>
            <a:chExt cx="3072" cy="1892"/>
          </a:xfrm>
        </p:grpSpPr>
        <p:sp>
          <p:nvSpPr>
            <p:cNvPr id="389137" name="Text Box 67"/>
            <p:cNvSpPr txBox="1">
              <a:spLocks noChangeArrowheads="1"/>
            </p:cNvSpPr>
            <p:nvPr/>
          </p:nvSpPr>
          <p:spPr bwMode="auto">
            <a:xfrm>
              <a:off x="3623" y="2083"/>
              <a:ext cx="176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                 node </a:t>
              </a:r>
              <a:br>
                <a:rPr lang="en-US" altLang="en-US" i="0"/>
              </a:br>
              <a:r>
                <a:rPr lang="en-US" altLang="en-US" i="0"/>
                <a:t>in whole tree</a:t>
              </a:r>
            </a:p>
          </p:txBody>
        </p:sp>
        <p:sp>
          <p:nvSpPr>
            <p:cNvPr id="389138" name="Text Box 68"/>
            <p:cNvSpPr txBox="1">
              <a:spLocks noChangeArrowheads="1"/>
            </p:cNvSpPr>
            <p:nvPr/>
          </p:nvSpPr>
          <p:spPr bwMode="auto">
            <a:xfrm>
              <a:off x="3980" y="2044"/>
              <a:ext cx="244" cy="4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3600" i="0">
                  <a:solidFill>
                    <a:schemeClr val="hlink"/>
                  </a:solidFill>
                </a:rPr>
                <a:t>?</a:t>
              </a:r>
            </a:p>
          </p:txBody>
        </p:sp>
        <p:sp>
          <p:nvSpPr>
            <p:cNvPr id="389139" name="Freeform 69"/>
            <p:cNvSpPr>
              <a:spLocks/>
            </p:cNvSpPr>
            <p:nvPr/>
          </p:nvSpPr>
          <p:spPr bwMode="auto">
            <a:xfrm>
              <a:off x="2448" y="2544"/>
              <a:ext cx="3072" cy="1392"/>
            </a:xfrm>
            <a:custGeom>
              <a:avLst/>
              <a:gdLst>
                <a:gd name="T0" fmla="*/ 5443 w 2928"/>
                <a:gd name="T1" fmla="*/ 0 h 1488"/>
                <a:gd name="T2" fmla="*/ 0 w 2928"/>
                <a:gd name="T3" fmla="*/ 197 h 1488"/>
                <a:gd name="T4" fmla="*/ 1054 w 2928"/>
                <a:gd name="T5" fmla="*/ 247 h 1488"/>
                <a:gd name="T6" fmla="*/ 9470 w 2928"/>
                <a:gd name="T7" fmla="*/ 247 h 1488"/>
                <a:gd name="T8" fmla="*/ 10702 w 2928"/>
                <a:gd name="T9" fmla="*/ 183 h 1488"/>
                <a:gd name="T10" fmla="*/ 5443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9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9729" grpId="0" animBg="1"/>
    </p:bldLst>
  </p:timing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0146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0147" name="Rectangle 3"/>
          <p:cNvSpPr>
            <a:spLocks noChangeArrowheads="1"/>
          </p:cNvSpPr>
          <p:nvPr/>
        </p:nvSpPr>
        <p:spPr bwMode="auto">
          <a:xfrm>
            <a:off x="0" y="1981200"/>
            <a:ext cx="5715000" cy="128905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0148" name="Rectangle 4"/>
          <p:cNvSpPr>
            <a:spLocks noChangeArrowheads="1"/>
          </p:cNvSpPr>
          <p:nvPr/>
        </p:nvSpPr>
        <p:spPr bwMode="auto">
          <a:xfrm>
            <a:off x="0" y="357505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0149" name="Rectangle 5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0150" name="Rectangle 6"/>
          <p:cNvSpPr>
            <a:spLocks noChangeArrowheads="1"/>
          </p:cNvSpPr>
          <p:nvPr/>
        </p:nvSpPr>
        <p:spPr bwMode="auto">
          <a:xfrm>
            <a:off x="0" y="319405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0151" name="Rectangle 7"/>
          <p:cNvSpPr>
            <a:spLocks noChangeArrowheads="1"/>
          </p:cNvSpPr>
          <p:nvPr/>
        </p:nvSpPr>
        <p:spPr bwMode="auto">
          <a:xfrm>
            <a:off x="3962400" y="3194050"/>
            <a:ext cx="1876425" cy="914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0152" name="Text Box 8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0153" name="Rectangle 9"/>
          <p:cNvSpPr>
            <a:spLocks noChangeArrowheads="1"/>
          </p:cNvSpPr>
          <p:nvPr/>
        </p:nvSpPr>
        <p:spPr bwMode="auto">
          <a:xfrm>
            <a:off x="5943600" y="639763"/>
            <a:ext cx="27701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390154" name="Rectangle 10"/>
          <p:cNvSpPr>
            <a:spLocks noChangeArrowheads="1"/>
          </p:cNvSpPr>
          <p:nvPr/>
        </p:nvSpPr>
        <p:spPr bwMode="auto">
          <a:xfrm>
            <a:off x="5730875" y="1143000"/>
            <a:ext cx="329882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 sub-instances</a:t>
            </a:r>
            <a:br>
              <a:rPr lang="en-US" altLang="en-US" i="0"/>
            </a:br>
            <a:r>
              <a:rPr lang="en-US" altLang="en-US" i="0"/>
              <a:t>which will give</a:t>
            </a:r>
            <a:br>
              <a:rPr lang="en-US" altLang="en-US" i="0"/>
            </a:br>
            <a:r>
              <a:rPr lang="en-US" altLang="en-US" i="0"/>
              <a:t>useful information.</a:t>
            </a:r>
          </a:p>
        </p:txBody>
      </p:sp>
      <p:grpSp>
        <p:nvGrpSpPr>
          <p:cNvPr id="390155" name="Group 11"/>
          <p:cNvGrpSpPr>
            <a:grpSpLocks/>
          </p:cNvGrpSpPr>
          <p:nvPr/>
        </p:nvGrpSpPr>
        <p:grpSpPr bwMode="auto">
          <a:xfrm>
            <a:off x="3962400" y="4191000"/>
            <a:ext cx="4191000" cy="2514600"/>
            <a:chOff x="2496" y="2640"/>
            <a:chExt cx="2640" cy="1584"/>
          </a:xfrm>
        </p:grpSpPr>
        <p:sp useBgFill="1">
          <p:nvSpPr>
            <p:cNvPr id="390171" name="Rectangle 12"/>
            <p:cNvSpPr>
              <a:spLocks noChangeArrowheads="1"/>
            </p:cNvSpPr>
            <p:nvPr/>
          </p:nvSpPr>
          <p:spPr bwMode="auto">
            <a:xfrm>
              <a:off x="2496" y="2640"/>
              <a:ext cx="1152" cy="158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90172" name="Group 13"/>
            <p:cNvGrpSpPr>
              <a:grpSpLocks noChangeAspect="1"/>
            </p:cNvGrpSpPr>
            <p:nvPr/>
          </p:nvGrpSpPr>
          <p:grpSpPr bwMode="auto">
            <a:xfrm>
              <a:off x="2718" y="2882"/>
              <a:ext cx="2418" cy="1054"/>
              <a:chOff x="288" y="2016"/>
              <a:chExt cx="4848" cy="2112"/>
            </a:xfrm>
          </p:grpSpPr>
          <p:grpSp>
            <p:nvGrpSpPr>
              <p:cNvPr id="390173" name="Group 14"/>
              <p:cNvGrpSpPr>
                <a:grpSpLocks noChangeAspect="1"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390219" name="Oval 1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20" name="Rectangle 16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74" name="Group 17"/>
              <p:cNvGrpSpPr>
                <a:grpSpLocks noChangeAspect="1"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390217" name="Oval 1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18" name="Rectangle 19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8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75" name="Group 20"/>
              <p:cNvGrpSpPr>
                <a:grpSpLocks noChangeAspect="1"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390215" name="Oval 21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16" name="Rectangle 22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76" name="Group 23"/>
              <p:cNvGrpSpPr>
                <a:grpSpLocks noChangeAspect="1"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390213" name="Oval 24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14" name="Rectangle 25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77" name="Group 26"/>
              <p:cNvGrpSpPr>
                <a:grpSpLocks noChangeAspect="1"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390211" name="Oval 27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12" name="Rectangle 28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78" name="Group 29"/>
              <p:cNvGrpSpPr>
                <a:grpSpLocks noChangeAspect="1"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390209" name="Oval 30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10" name="Rectangle 31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79" name="Group 32"/>
              <p:cNvGrpSpPr>
                <a:grpSpLocks noChangeAspect="1"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390207" name="Oval 3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08" name="Rectangle 34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7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80" name="Group 35"/>
              <p:cNvGrpSpPr>
                <a:grpSpLocks noChangeAspect="1"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390205" name="Oval 3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06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6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81" name="Group 38"/>
              <p:cNvGrpSpPr>
                <a:grpSpLocks noChangeAspect="1"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390203" name="Oval 39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04" name="Rectangle 40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5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82" name="Group 41"/>
              <p:cNvGrpSpPr>
                <a:grpSpLocks noChangeAspect="1"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390201" name="Oval 42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02" name="Rectangle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9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83" name="Group 44"/>
              <p:cNvGrpSpPr>
                <a:grpSpLocks noChangeAspect="1"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390199" name="Oval 4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200" name="Rectangle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4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0184" name="Group 47"/>
              <p:cNvGrpSpPr>
                <a:grpSpLocks noChangeAspect="1"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390197" name="Oval 4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0198" name="Rectangle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sp>
            <p:nvSpPr>
              <p:cNvPr id="390185" name="Line 50"/>
              <p:cNvSpPr>
                <a:spLocks noChangeAspect="1"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6" name="Line 51"/>
              <p:cNvSpPr>
                <a:spLocks noChangeAspect="1"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7" name="Line 52"/>
              <p:cNvSpPr>
                <a:spLocks noChangeAspect="1"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8" name="Line 53"/>
              <p:cNvSpPr>
                <a:spLocks noChangeAspect="1"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89" name="Line 54"/>
              <p:cNvSpPr>
                <a:spLocks noChangeAspect="1"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0" name="Line 55"/>
              <p:cNvSpPr>
                <a:spLocks noChangeAspect="1"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1" name="Line 56"/>
              <p:cNvSpPr>
                <a:spLocks noChangeAspect="1"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2" name="Line 57"/>
              <p:cNvSpPr>
                <a:spLocks noChangeAspect="1"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3" name="Line 58"/>
              <p:cNvSpPr>
                <a:spLocks noChangeAspect="1"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4" name="Line 59"/>
              <p:cNvSpPr>
                <a:spLocks noChangeAspect="1"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5" name="Line 60"/>
              <p:cNvSpPr>
                <a:spLocks noChangeAspect="1"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6" name="Line 61"/>
              <p:cNvSpPr>
                <a:spLocks noChangeAspect="1"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90156" name="Text Box 62"/>
          <p:cNvSpPr txBox="1">
            <a:spLocks noChangeArrowheads="1"/>
          </p:cNvSpPr>
          <p:nvPr/>
        </p:nvSpPr>
        <p:spPr bwMode="auto">
          <a:xfrm>
            <a:off x="6340475" y="2743200"/>
            <a:ext cx="2803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node in sub-tree</a:t>
            </a:r>
          </a:p>
        </p:txBody>
      </p:sp>
      <p:sp>
        <p:nvSpPr>
          <p:cNvPr id="390157" name="Oval 63"/>
          <p:cNvSpPr>
            <a:spLocks noChangeArrowheads="1"/>
          </p:cNvSpPr>
          <p:nvPr/>
        </p:nvSpPr>
        <p:spPr bwMode="auto">
          <a:xfrm>
            <a:off x="7086600" y="5562600"/>
            <a:ext cx="533400" cy="457200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0158" name="Text Box 64"/>
          <p:cNvSpPr txBox="1">
            <a:spLocks noChangeArrowheads="1"/>
          </p:cNvSpPr>
          <p:nvPr/>
        </p:nvSpPr>
        <p:spPr bwMode="auto">
          <a:xfrm>
            <a:off x="5751513" y="3306763"/>
            <a:ext cx="28035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 node </a:t>
            </a:r>
            <a:br>
              <a:rPr lang="en-US" altLang="en-US" i="0"/>
            </a:br>
            <a:r>
              <a:rPr lang="en-US" altLang="en-US" i="0"/>
              <a:t>in whole tree</a:t>
            </a:r>
          </a:p>
        </p:txBody>
      </p:sp>
      <p:grpSp>
        <p:nvGrpSpPr>
          <p:cNvPr id="16" name="Group 65"/>
          <p:cNvGrpSpPr>
            <a:grpSpLocks/>
          </p:cNvGrpSpPr>
          <p:nvPr/>
        </p:nvGrpSpPr>
        <p:grpSpPr bwMode="auto">
          <a:xfrm>
            <a:off x="6075363" y="3306763"/>
            <a:ext cx="615950" cy="1603375"/>
            <a:chOff x="3827" y="2083"/>
            <a:chExt cx="388" cy="1010"/>
          </a:xfrm>
        </p:grpSpPr>
        <p:sp>
          <p:nvSpPr>
            <p:cNvPr id="390169" name="Rectangle 66"/>
            <p:cNvSpPr>
              <a:spLocks noChangeArrowheads="1"/>
            </p:cNvSpPr>
            <p:nvPr/>
          </p:nvSpPr>
          <p:spPr bwMode="auto">
            <a:xfrm>
              <a:off x="3827" y="2083"/>
              <a:ext cx="3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+1</a:t>
              </a:r>
              <a:endParaRPr lang="en-US" altLang="en-US" i="0" baseline="30000">
                <a:solidFill>
                  <a:srgbClr val="FF99FF"/>
                </a:solidFill>
              </a:endParaRPr>
            </a:p>
          </p:txBody>
        </p:sp>
        <p:sp>
          <p:nvSpPr>
            <p:cNvPr id="390170" name="Oval 67"/>
            <p:cNvSpPr>
              <a:spLocks noChangeArrowheads="1"/>
            </p:cNvSpPr>
            <p:nvPr/>
          </p:nvSpPr>
          <p:spPr bwMode="auto">
            <a:xfrm>
              <a:off x="3879" y="2805"/>
              <a:ext cx="336" cy="288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90160" name="Rectangle 68"/>
          <p:cNvSpPr>
            <a:spLocks noChangeArrowheads="1"/>
          </p:cNvSpPr>
          <p:nvPr/>
        </p:nvSpPr>
        <p:spPr bwMode="auto">
          <a:xfrm>
            <a:off x="5715000" y="2743200"/>
            <a:ext cx="60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3</a:t>
            </a:r>
            <a:r>
              <a:rPr lang="en-US" altLang="en-US" i="0" baseline="30000">
                <a:solidFill>
                  <a:srgbClr val="FF99FF"/>
                </a:solidFill>
              </a:rPr>
              <a:t>rd</a:t>
            </a:r>
            <a:endParaRPr lang="en-US" altLang="en-US" i="0">
              <a:solidFill>
                <a:srgbClr val="FF99FF"/>
              </a:solidFill>
            </a:endParaRPr>
          </a:p>
        </p:txBody>
      </p:sp>
      <p:sp>
        <p:nvSpPr>
          <p:cNvPr id="390161" name="Freeform 69"/>
          <p:cNvSpPr>
            <a:spLocks/>
          </p:cNvSpPr>
          <p:nvPr/>
        </p:nvSpPr>
        <p:spPr bwMode="auto">
          <a:xfrm>
            <a:off x="3886200" y="4038600"/>
            <a:ext cx="4876800" cy="2209800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" name="Group 70"/>
          <p:cNvGrpSpPr>
            <a:grpSpLocks/>
          </p:cNvGrpSpPr>
          <p:nvPr/>
        </p:nvGrpSpPr>
        <p:grpSpPr bwMode="auto">
          <a:xfrm>
            <a:off x="4114800" y="3249613"/>
            <a:ext cx="2286000" cy="2767012"/>
            <a:chOff x="2592" y="2047"/>
            <a:chExt cx="1440" cy="1743"/>
          </a:xfrm>
        </p:grpSpPr>
        <p:sp>
          <p:nvSpPr>
            <p:cNvPr id="390166" name="Freeform 71"/>
            <p:cNvSpPr>
              <a:spLocks/>
            </p:cNvSpPr>
            <p:nvPr/>
          </p:nvSpPr>
          <p:spPr bwMode="auto">
            <a:xfrm>
              <a:off x="2592" y="3024"/>
              <a:ext cx="1440" cy="766"/>
            </a:xfrm>
            <a:custGeom>
              <a:avLst/>
              <a:gdLst>
                <a:gd name="T0" fmla="*/ 0 w 2928"/>
                <a:gd name="T1" fmla="*/ 0 h 1488"/>
                <a:gd name="T2" fmla="*/ 0 w 2928"/>
                <a:gd name="T3" fmla="*/ 1 h 1488"/>
                <a:gd name="T4" fmla="*/ 0 w 2928"/>
                <a:gd name="T5" fmla="*/ 1 h 1488"/>
                <a:gd name="T6" fmla="*/ 0 w 2928"/>
                <a:gd name="T7" fmla="*/ 1 h 1488"/>
                <a:gd name="T8" fmla="*/ 0 w 2928"/>
                <a:gd name="T9" fmla="*/ 1 h 1488"/>
                <a:gd name="T10" fmla="*/ 0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67" name="Text Box 72"/>
            <p:cNvSpPr txBox="1">
              <a:spLocks noChangeArrowheads="1"/>
            </p:cNvSpPr>
            <p:nvPr/>
          </p:nvSpPr>
          <p:spPr bwMode="auto">
            <a:xfrm>
              <a:off x="2774" y="2796"/>
              <a:ext cx="2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n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l</a:t>
              </a:r>
            </a:p>
          </p:txBody>
        </p:sp>
        <p:sp>
          <p:nvSpPr>
            <p:cNvPr id="390168" name="Rectangle 73"/>
            <p:cNvSpPr>
              <a:spLocks noChangeArrowheads="1"/>
            </p:cNvSpPr>
            <p:nvPr/>
          </p:nvSpPr>
          <p:spPr bwMode="auto">
            <a:xfrm>
              <a:off x="3621" y="2047"/>
              <a:ext cx="2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n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l</a:t>
              </a:r>
            </a:p>
          </p:txBody>
        </p:sp>
      </p:grpSp>
      <p:grpSp>
        <p:nvGrpSpPr>
          <p:cNvPr id="18" name="Group 74"/>
          <p:cNvGrpSpPr>
            <a:grpSpLocks/>
          </p:cNvGrpSpPr>
          <p:nvPr/>
        </p:nvGrpSpPr>
        <p:grpSpPr bwMode="auto">
          <a:xfrm>
            <a:off x="6553200" y="3306763"/>
            <a:ext cx="1981200" cy="3017837"/>
            <a:chOff x="4128" y="2083"/>
            <a:chExt cx="1248" cy="1901"/>
          </a:xfrm>
        </p:grpSpPr>
        <p:sp>
          <p:nvSpPr>
            <p:cNvPr id="390164" name="Rectangle 75"/>
            <p:cNvSpPr>
              <a:spLocks noChangeArrowheads="1"/>
            </p:cNvSpPr>
            <p:nvPr/>
          </p:nvSpPr>
          <p:spPr bwMode="auto">
            <a:xfrm>
              <a:off x="4128" y="2083"/>
              <a:ext cx="59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+3</a:t>
              </a:r>
              <a:r>
                <a:rPr lang="en-US" altLang="en-US" i="0" baseline="30000">
                  <a:solidFill>
                    <a:srgbClr val="FF99FF"/>
                  </a:solidFill>
                </a:rPr>
                <a:t>rd</a:t>
              </a:r>
              <a:r>
                <a:rPr lang="en-US" altLang="en-US" i="0">
                  <a:solidFill>
                    <a:srgbClr val="FF99FF"/>
                  </a:solidFill>
                </a:rPr>
                <a:t> </a:t>
              </a:r>
              <a:endParaRPr lang="en-US" altLang="en-US" i="0" baseline="30000">
                <a:solidFill>
                  <a:srgbClr val="FF99FF"/>
                </a:solidFill>
              </a:endParaRPr>
            </a:p>
          </p:txBody>
        </p:sp>
        <p:sp>
          <p:nvSpPr>
            <p:cNvPr id="390165" name="Freeform 76"/>
            <p:cNvSpPr>
              <a:spLocks/>
            </p:cNvSpPr>
            <p:nvPr/>
          </p:nvSpPr>
          <p:spPr bwMode="auto">
            <a:xfrm>
              <a:off x="4128" y="2736"/>
              <a:ext cx="1248" cy="1248"/>
            </a:xfrm>
            <a:custGeom>
              <a:avLst/>
              <a:gdLst>
                <a:gd name="T0" fmla="*/ 0 w 2928"/>
                <a:gd name="T1" fmla="*/ 0 h 1488"/>
                <a:gd name="T2" fmla="*/ 0 w 2928"/>
                <a:gd name="T3" fmla="*/ 10 h 1488"/>
                <a:gd name="T4" fmla="*/ 0 w 2928"/>
                <a:gd name="T5" fmla="*/ 13 h 1488"/>
                <a:gd name="T6" fmla="*/ 0 w 2928"/>
                <a:gd name="T7" fmla="*/ 13 h 1488"/>
                <a:gd name="T8" fmla="*/ 0 w 2928"/>
                <a:gd name="T9" fmla="*/ 9 h 1488"/>
                <a:gd name="T10" fmla="*/ 0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1170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1171" name="Rectangle 3"/>
          <p:cNvSpPr>
            <a:spLocks noChangeArrowheads="1"/>
          </p:cNvSpPr>
          <p:nvPr/>
        </p:nvSpPr>
        <p:spPr bwMode="auto">
          <a:xfrm>
            <a:off x="0" y="1981200"/>
            <a:ext cx="5715000" cy="128905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1172" name="Rectangle 4"/>
          <p:cNvSpPr>
            <a:spLocks noChangeArrowheads="1"/>
          </p:cNvSpPr>
          <p:nvPr/>
        </p:nvSpPr>
        <p:spPr bwMode="auto">
          <a:xfrm>
            <a:off x="0" y="357505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1173" name="Rectangle 5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1174" name="Rectangle 6"/>
          <p:cNvSpPr>
            <a:spLocks noChangeArrowheads="1"/>
          </p:cNvSpPr>
          <p:nvPr/>
        </p:nvSpPr>
        <p:spPr bwMode="auto">
          <a:xfrm>
            <a:off x="0" y="319405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1175" name="Text Box 7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1176" name="Rectangle 8"/>
          <p:cNvSpPr>
            <a:spLocks noChangeArrowheads="1"/>
          </p:cNvSpPr>
          <p:nvPr/>
        </p:nvSpPr>
        <p:spPr bwMode="auto">
          <a:xfrm>
            <a:off x="5943600" y="639763"/>
            <a:ext cx="27701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391177" name="Rectangle 9"/>
          <p:cNvSpPr>
            <a:spLocks noChangeArrowheads="1"/>
          </p:cNvSpPr>
          <p:nvPr/>
        </p:nvSpPr>
        <p:spPr bwMode="auto">
          <a:xfrm>
            <a:off x="5730875" y="1143000"/>
            <a:ext cx="329882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 sub-instances</a:t>
            </a:r>
            <a:br>
              <a:rPr lang="en-US" altLang="en-US" i="0"/>
            </a:br>
            <a:r>
              <a:rPr lang="en-US" altLang="en-US" i="0"/>
              <a:t>which will give</a:t>
            </a:r>
            <a:br>
              <a:rPr lang="en-US" altLang="en-US" i="0"/>
            </a:br>
            <a:r>
              <a:rPr lang="en-US" altLang="en-US" i="0"/>
              <a:t>useful information.</a:t>
            </a:r>
          </a:p>
        </p:txBody>
      </p:sp>
      <p:sp>
        <p:nvSpPr>
          <p:cNvPr id="391178" name="Text Box 10"/>
          <p:cNvSpPr txBox="1">
            <a:spLocks noChangeArrowheads="1"/>
          </p:cNvSpPr>
          <p:nvPr/>
        </p:nvSpPr>
        <p:spPr bwMode="auto">
          <a:xfrm>
            <a:off x="6340475" y="2743200"/>
            <a:ext cx="2803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node in sub-tree</a:t>
            </a:r>
          </a:p>
        </p:txBody>
      </p:sp>
      <p:sp>
        <p:nvSpPr>
          <p:cNvPr id="391179" name="Oval 11"/>
          <p:cNvSpPr>
            <a:spLocks noChangeArrowheads="1"/>
          </p:cNvSpPr>
          <p:nvPr/>
        </p:nvSpPr>
        <p:spPr bwMode="auto">
          <a:xfrm>
            <a:off x="7086600" y="5562600"/>
            <a:ext cx="533400" cy="457200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1180" name="Text Box 12"/>
          <p:cNvSpPr txBox="1">
            <a:spLocks noChangeArrowheads="1"/>
          </p:cNvSpPr>
          <p:nvPr/>
        </p:nvSpPr>
        <p:spPr bwMode="auto">
          <a:xfrm>
            <a:off x="5751513" y="3306763"/>
            <a:ext cx="28035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 node </a:t>
            </a:r>
            <a:br>
              <a:rPr lang="en-US" altLang="en-US" i="0"/>
            </a:br>
            <a:r>
              <a:rPr lang="en-US" altLang="en-US" i="0"/>
              <a:t>in whole tree</a:t>
            </a:r>
          </a:p>
        </p:txBody>
      </p:sp>
      <p:sp>
        <p:nvSpPr>
          <p:cNvPr id="391181" name="Rectangle 13"/>
          <p:cNvSpPr>
            <a:spLocks noChangeArrowheads="1"/>
          </p:cNvSpPr>
          <p:nvPr/>
        </p:nvSpPr>
        <p:spPr bwMode="auto">
          <a:xfrm>
            <a:off x="6075363" y="3306763"/>
            <a:ext cx="6159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+1</a:t>
            </a:r>
            <a:endParaRPr lang="en-US" altLang="en-US" i="0" baseline="30000">
              <a:solidFill>
                <a:srgbClr val="FF99FF"/>
              </a:solidFill>
            </a:endParaRPr>
          </a:p>
        </p:txBody>
      </p:sp>
      <p:sp>
        <p:nvSpPr>
          <p:cNvPr id="391182" name="Rectangle 14"/>
          <p:cNvSpPr>
            <a:spLocks noChangeArrowheads="1"/>
          </p:cNvSpPr>
          <p:nvPr/>
        </p:nvSpPr>
        <p:spPr bwMode="auto">
          <a:xfrm>
            <a:off x="5715000" y="2743200"/>
            <a:ext cx="60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3</a:t>
            </a:r>
            <a:r>
              <a:rPr lang="en-US" altLang="en-US" i="0" baseline="30000">
                <a:solidFill>
                  <a:srgbClr val="FF99FF"/>
                </a:solidFill>
              </a:rPr>
              <a:t>rd</a:t>
            </a:r>
            <a:endParaRPr lang="en-US" altLang="en-US" i="0">
              <a:solidFill>
                <a:srgbClr val="FF99FF"/>
              </a:solidFill>
            </a:endParaRPr>
          </a:p>
        </p:txBody>
      </p:sp>
      <p:sp>
        <p:nvSpPr>
          <p:cNvPr id="391183" name="Rectangle 15"/>
          <p:cNvSpPr>
            <a:spLocks noChangeArrowheads="1"/>
          </p:cNvSpPr>
          <p:nvPr/>
        </p:nvSpPr>
        <p:spPr bwMode="auto">
          <a:xfrm>
            <a:off x="5748338" y="3249613"/>
            <a:ext cx="4619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n</a:t>
            </a:r>
            <a:r>
              <a:rPr lang="en-US" altLang="en-US" i="0" baseline="-25000">
                <a:solidFill>
                  <a:srgbClr val="FF99FF"/>
                </a:solidFill>
              </a:rPr>
              <a:t>l</a:t>
            </a:r>
          </a:p>
        </p:txBody>
      </p:sp>
      <p:sp>
        <p:nvSpPr>
          <p:cNvPr id="391184" name="Rectangle 16"/>
          <p:cNvSpPr>
            <a:spLocks noChangeArrowheads="1"/>
          </p:cNvSpPr>
          <p:nvPr/>
        </p:nvSpPr>
        <p:spPr bwMode="auto">
          <a:xfrm>
            <a:off x="6553200" y="3306763"/>
            <a:ext cx="838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+3</a:t>
            </a:r>
            <a:r>
              <a:rPr lang="en-US" altLang="en-US" i="0" baseline="30000">
                <a:solidFill>
                  <a:srgbClr val="FF99FF"/>
                </a:solidFill>
              </a:rPr>
              <a:t>rd</a:t>
            </a:r>
          </a:p>
        </p:txBody>
      </p:sp>
      <p:grpSp>
        <p:nvGrpSpPr>
          <p:cNvPr id="391185" name="Group 17"/>
          <p:cNvGrpSpPr>
            <a:grpSpLocks/>
          </p:cNvGrpSpPr>
          <p:nvPr/>
        </p:nvGrpSpPr>
        <p:grpSpPr bwMode="auto">
          <a:xfrm>
            <a:off x="3962400" y="4191000"/>
            <a:ext cx="4191000" cy="2514600"/>
            <a:chOff x="2496" y="2640"/>
            <a:chExt cx="2640" cy="1584"/>
          </a:xfrm>
        </p:grpSpPr>
        <p:sp useBgFill="1">
          <p:nvSpPr>
            <p:cNvPr id="391199" name="Rectangle 18"/>
            <p:cNvSpPr>
              <a:spLocks noChangeArrowheads="1"/>
            </p:cNvSpPr>
            <p:nvPr/>
          </p:nvSpPr>
          <p:spPr bwMode="auto">
            <a:xfrm>
              <a:off x="2496" y="2640"/>
              <a:ext cx="1152" cy="158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91200" name="Group 19"/>
            <p:cNvGrpSpPr>
              <a:grpSpLocks noChangeAspect="1"/>
            </p:cNvGrpSpPr>
            <p:nvPr/>
          </p:nvGrpSpPr>
          <p:grpSpPr bwMode="auto">
            <a:xfrm>
              <a:off x="2718" y="2882"/>
              <a:ext cx="2418" cy="1054"/>
              <a:chOff x="288" y="2016"/>
              <a:chExt cx="4848" cy="2112"/>
            </a:xfrm>
          </p:grpSpPr>
          <p:grpSp>
            <p:nvGrpSpPr>
              <p:cNvPr id="391201" name="Group 20"/>
              <p:cNvGrpSpPr>
                <a:grpSpLocks noChangeAspect="1"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391247" name="Oval 21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48" name="Rectangle 22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2" name="Group 23"/>
              <p:cNvGrpSpPr>
                <a:grpSpLocks noChangeAspect="1"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391245" name="Oval 24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46" name="Rectangle 25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8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3" name="Group 26"/>
              <p:cNvGrpSpPr>
                <a:grpSpLocks noChangeAspect="1"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391243" name="Oval 27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44" name="Rectangle 28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4" name="Group 29"/>
              <p:cNvGrpSpPr>
                <a:grpSpLocks noChangeAspect="1"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391241" name="Oval 30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42" name="Rectangle 31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5" name="Group 32"/>
              <p:cNvGrpSpPr>
                <a:grpSpLocks noChangeAspect="1"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391239" name="Oval 3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40" name="Rectangle 34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6" name="Group 35"/>
              <p:cNvGrpSpPr>
                <a:grpSpLocks noChangeAspect="1"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391237" name="Oval 3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38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7" name="Group 38"/>
              <p:cNvGrpSpPr>
                <a:grpSpLocks noChangeAspect="1"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391235" name="Oval 39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36" name="Rectangle 40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7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8" name="Group 41"/>
              <p:cNvGrpSpPr>
                <a:grpSpLocks noChangeAspect="1"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391233" name="Oval 42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34" name="Rectangle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6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09" name="Group 44"/>
              <p:cNvGrpSpPr>
                <a:grpSpLocks noChangeAspect="1"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391231" name="Oval 4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32" name="Rectangle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5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10" name="Group 47"/>
              <p:cNvGrpSpPr>
                <a:grpSpLocks noChangeAspect="1"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391229" name="Oval 4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30" name="Rectangle 49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9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11" name="Group 50"/>
              <p:cNvGrpSpPr>
                <a:grpSpLocks noChangeAspect="1"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391227" name="Oval 51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28" name="Rectangle 52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4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1212" name="Group 53"/>
              <p:cNvGrpSpPr>
                <a:grpSpLocks noChangeAspect="1"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391225" name="Oval 54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1226" name="Rectangle 55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sp>
            <p:nvSpPr>
              <p:cNvPr id="391213" name="Line 56"/>
              <p:cNvSpPr>
                <a:spLocks noChangeAspect="1"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4" name="Line 57"/>
              <p:cNvSpPr>
                <a:spLocks noChangeAspect="1"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5" name="Line 58"/>
              <p:cNvSpPr>
                <a:spLocks noChangeAspect="1"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6" name="Line 59"/>
              <p:cNvSpPr>
                <a:spLocks noChangeAspect="1"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7" name="Line 60"/>
              <p:cNvSpPr>
                <a:spLocks noChangeAspect="1"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8" name="Line 61"/>
              <p:cNvSpPr>
                <a:spLocks noChangeAspect="1"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19" name="Line 62"/>
              <p:cNvSpPr>
                <a:spLocks noChangeAspect="1"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0" name="Line 63"/>
              <p:cNvSpPr>
                <a:spLocks noChangeAspect="1"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1" name="Line 64"/>
              <p:cNvSpPr>
                <a:spLocks noChangeAspect="1"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2" name="Line 65"/>
              <p:cNvSpPr>
                <a:spLocks noChangeAspect="1"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3" name="Line 66"/>
              <p:cNvSpPr>
                <a:spLocks noChangeAspect="1"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224" name="Line 67"/>
              <p:cNvSpPr>
                <a:spLocks noChangeAspect="1"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91186" name="Group 68"/>
          <p:cNvGrpSpPr>
            <a:grpSpLocks/>
          </p:cNvGrpSpPr>
          <p:nvPr/>
        </p:nvGrpSpPr>
        <p:grpSpPr bwMode="auto">
          <a:xfrm>
            <a:off x="2971800" y="4191000"/>
            <a:ext cx="1143000" cy="1219200"/>
            <a:chOff x="2641" y="1488"/>
            <a:chExt cx="2655" cy="2488"/>
          </a:xfrm>
        </p:grpSpPr>
        <p:grpSp>
          <p:nvGrpSpPr>
            <p:cNvPr id="391188" name="Group 69"/>
            <p:cNvGrpSpPr>
              <a:grpSpLocks/>
            </p:cNvGrpSpPr>
            <p:nvPr/>
          </p:nvGrpSpPr>
          <p:grpSpPr bwMode="auto">
            <a:xfrm>
              <a:off x="2641" y="1488"/>
              <a:ext cx="2496" cy="2436"/>
              <a:chOff x="2641" y="1488"/>
              <a:chExt cx="2496" cy="2436"/>
            </a:xfrm>
          </p:grpSpPr>
          <p:sp>
            <p:nvSpPr>
              <p:cNvPr id="391193" name="Freeform 70"/>
              <p:cNvSpPr>
                <a:spLocks/>
              </p:cNvSpPr>
              <p:nvPr/>
            </p:nvSpPr>
            <p:spPr bwMode="auto">
              <a:xfrm>
                <a:off x="3465" y="1900"/>
                <a:ext cx="434" cy="514"/>
              </a:xfrm>
              <a:custGeom>
                <a:avLst/>
                <a:gdLst>
                  <a:gd name="T0" fmla="*/ 132 w 434"/>
                  <a:gd name="T1" fmla="*/ 186 h 514"/>
                  <a:gd name="T2" fmla="*/ 157 w 434"/>
                  <a:gd name="T3" fmla="*/ 114 h 514"/>
                  <a:gd name="T4" fmla="*/ 189 w 434"/>
                  <a:gd name="T5" fmla="*/ 42 h 514"/>
                  <a:gd name="T6" fmla="*/ 236 w 434"/>
                  <a:gd name="T7" fmla="*/ 6 h 514"/>
                  <a:gd name="T8" fmla="*/ 302 w 434"/>
                  <a:gd name="T9" fmla="*/ 0 h 514"/>
                  <a:gd name="T10" fmla="*/ 355 w 434"/>
                  <a:gd name="T11" fmla="*/ 24 h 514"/>
                  <a:gd name="T12" fmla="*/ 393 w 434"/>
                  <a:gd name="T13" fmla="*/ 63 h 514"/>
                  <a:gd name="T14" fmla="*/ 421 w 434"/>
                  <a:gd name="T15" fmla="*/ 135 h 514"/>
                  <a:gd name="T16" fmla="*/ 434 w 434"/>
                  <a:gd name="T17" fmla="*/ 222 h 514"/>
                  <a:gd name="T18" fmla="*/ 434 w 434"/>
                  <a:gd name="T19" fmla="*/ 312 h 514"/>
                  <a:gd name="T20" fmla="*/ 412 w 434"/>
                  <a:gd name="T21" fmla="*/ 411 h 514"/>
                  <a:gd name="T22" fmla="*/ 355 w 434"/>
                  <a:gd name="T23" fmla="*/ 474 h 514"/>
                  <a:gd name="T24" fmla="*/ 299 w 434"/>
                  <a:gd name="T25" fmla="*/ 514 h 514"/>
                  <a:gd name="T26" fmla="*/ 245 w 434"/>
                  <a:gd name="T27" fmla="*/ 510 h 514"/>
                  <a:gd name="T28" fmla="*/ 198 w 434"/>
                  <a:gd name="T29" fmla="*/ 468 h 514"/>
                  <a:gd name="T30" fmla="*/ 157 w 434"/>
                  <a:gd name="T31" fmla="*/ 396 h 514"/>
                  <a:gd name="T32" fmla="*/ 129 w 434"/>
                  <a:gd name="T33" fmla="*/ 333 h 514"/>
                  <a:gd name="T34" fmla="*/ 129 w 434"/>
                  <a:gd name="T35" fmla="*/ 252 h 514"/>
                  <a:gd name="T36" fmla="*/ 0 w 434"/>
                  <a:gd name="T37" fmla="*/ 234 h 514"/>
                  <a:gd name="T38" fmla="*/ 16 w 434"/>
                  <a:gd name="T39" fmla="*/ 189 h 514"/>
                  <a:gd name="T40" fmla="*/ 132 w 434"/>
                  <a:gd name="T41" fmla="*/ 186 h 5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34"/>
                  <a:gd name="T64" fmla="*/ 0 h 514"/>
                  <a:gd name="T65" fmla="*/ 434 w 434"/>
                  <a:gd name="T66" fmla="*/ 514 h 5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34" h="514">
                    <a:moveTo>
                      <a:pt x="132" y="186"/>
                    </a:moveTo>
                    <a:lnTo>
                      <a:pt x="157" y="114"/>
                    </a:lnTo>
                    <a:lnTo>
                      <a:pt x="189" y="42"/>
                    </a:lnTo>
                    <a:lnTo>
                      <a:pt x="236" y="6"/>
                    </a:lnTo>
                    <a:lnTo>
                      <a:pt x="302" y="0"/>
                    </a:lnTo>
                    <a:lnTo>
                      <a:pt x="355" y="24"/>
                    </a:lnTo>
                    <a:lnTo>
                      <a:pt x="393" y="63"/>
                    </a:lnTo>
                    <a:lnTo>
                      <a:pt x="421" y="135"/>
                    </a:lnTo>
                    <a:lnTo>
                      <a:pt x="434" y="222"/>
                    </a:lnTo>
                    <a:lnTo>
                      <a:pt x="434" y="312"/>
                    </a:lnTo>
                    <a:lnTo>
                      <a:pt x="412" y="411"/>
                    </a:lnTo>
                    <a:lnTo>
                      <a:pt x="355" y="474"/>
                    </a:lnTo>
                    <a:lnTo>
                      <a:pt x="299" y="514"/>
                    </a:lnTo>
                    <a:lnTo>
                      <a:pt x="245" y="510"/>
                    </a:lnTo>
                    <a:lnTo>
                      <a:pt x="198" y="468"/>
                    </a:lnTo>
                    <a:lnTo>
                      <a:pt x="157" y="396"/>
                    </a:lnTo>
                    <a:lnTo>
                      <a:pt x="129" y="333"/>
                    </a:lnTo>
                    <a:lnTo>
                      <a:pt x="129" y="252"/>
                    </a:lnTo>
                    <a:lnTo>
                      <a:pt x="0" y="234"/>
                    </a:lnTo>
                    <a:lnTo>
                      <a:pt x="16" y="189"/>
                    </a:lnTo>
                    <a:lnTo>
                      <a:pt x="132" y="18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4" name="Freeform 71"/>
              <p:cNvSpPr>
                <a:spLocks/>
              </p:cNvSpPr>
              <p:nvPr/>
            </p:nvSpPr>
            <p:spPr bwMode="auto">
              <a:xfrm>
                <a:off x="3752" y="1488"/>
                <a:ext cx="566" cy="1154"/>
              </a:xfrm>
              <a:custGeom>
                <a:avLst/>
                <a:gdLst>
                  <a:gd name="T0" fmla="*/ 13 w 566"/>
                  <a:gd name="T1" fmla="*/ 1145 h 1154"/>
                  <a:gd name="T2" fmla="*/ 0 w 566"/>
                  <a:gd name="T3" fmla="*/ 1088 h 1154"/>
                  <a:gd name="T4" fmla="*/ 31 w 566"/>
                  <a:gd name="T5" fmla="*/ 1042 h 1154"/>
                  <a:gd name="T6" fmla="*/ 134 w 566"/>
                  <a:gd name="T7" fmla="*/ 988 h 1154"/>
                  <a:gd name="T8" fmla="*/ 226 w 566"/>
                  <a:gd name="T9" fmla="*/ 927 h 1154"/>
                  <a:gd name="T10" fmla="*/ 313 w 566"/>
                  <a:gd name="T11" fmla="*/ 827 h 1154"/>
                  <a:gd name="T12" fmla="*/ 432 w 566"/>
                  <a:gd name="T13" fmla="*/ 689 h 1154"/>
                  <a:gd name="T14" fmla="*/ 463 w 566"/>
                  <a:gd name="T15" fmla="*/ 634 h 1154"/>
                  <a:gd name="T16" fmla="*/ 479 w 566"/>
                  <a:gd name="T17" fmla="*/ 580 h 1154"/>
                  <a:gd name="T18" fmla="*/ 472 w 566"/>
                  <a:gd name="T19" fmla="*/ 526 h 1154"/>
                  <a:gd name="T20" fmla="*/ 444 w 566"/>
                  <a:gd name="T21" fmla="*/ 426 h 1154"/>
                  <a:gd name="T22" fmla="*/ 376 w 566"/>
                  <a:gd name="T23" fmla="*/ 299 h 1154"/>
                  <a:gd name="T24" fmla="*/ 301 w 566"/>
                  <a:gd name="T25" fmla="*/ 229 h 1154"/>
                  <a:gd name="T26" fmla="*/ 235 w 566"/>
                  <a:gd name="T27" fmla="*/ 190 h 1154"/>
                  <a:gd name="T28" fmla="*/ 181 w 566"/>
                  <a:gd name="T29" fmla="*/ 184 h 1154"/>
                  <a:gd name="T30" fmla="*/ 153 w 566"/>
                  <a:gd name="T31" fmla="*/ 190 h 1154"/>
                  <a:gd name="T32" fmla="*/ 150 w 566"/>
                  <a:gd name="T33" fmla="*/ 163 h 1154"/>
                  <a:gd name="T34" fmla="*/ 215 w 566"/>
                  <a:gd name="T35" fmla="*/ 154 h 1154"/>
                  <a:gd name="T36" fmla="*/ 291 w 566"/>
                  <a:gd name="T37" fmla="*/ 154 h 1154"/>
                  <a:gd name="T38" fmla="*/ 238 w 566"/>
                  <a:gd name="T39" fmla="*/ 93 h 1154"/>
                  <a:gd name="T40" fmla="*/ 206 w 566"/>
                  <a:gd name="T41" fmla="*/ 45 h 1154"/>
                  <a:gd name="T42" fmla="*/ 229 w 566"/>
                  <a:gd name="T43" fmla="*/ 27 h 1154"/>
                  <a:gd name="T44" fmla="*/ 313 w 566"/>
                  <a:gd name="T45" fmla="*/ 109 h 1154"/>
                  <a:gd name="T46" fmla="*/ 329 w 566"/>
                  <a:gd name="T47" fmla="*/ 121 h 1154"/>
                  <a:gd name="T48" fmla="*/ 313 w 566"/>
                  <a:gd name="T49" fmla="*/ 57 h 1154"/>
                  <a:gd name="T50" fmla="*/ 301 w 566"/>
                  <a:gd name="T51" fmla="*/ 9 h 1154"/>
                  <a:gd name="T52" fmla="*/ 313 w 566"/>
                  <a:gd name="T53" fmla="*/ 0 h 1154"/>
                  <a:gd name="T54" fmla="*/ 341 w 566"/>
                  <a:gd name="T55" fmla="*/ 9 h 1154"/>
                  <a:gd name="T56" fmla="*/ 366 w 566"/>
                  <a:gd name="T57" fmla="*/ 121 h 1154"/>
                  <a:gd name="T58" fmla="*/ 379 w 566"/>
                  <a:gd name="T59" fmla="*/ 118 h 1154"/>
                  <a:gd name="T60" fmla="*/ 379 w 566"/>
                  <a:gd name="T61" fmla="*/ 30 h 1154"/>
                  <a:gd name="T62" fmla="*/ 404 w 566"/>
                  <a:gd name="T63" fmla="*/ 21 h 1154"/>
                  <a:gd name="T64" fmla="*/ 422 w 566"/>
                  <a:gd name="T65" fmla="*/ 36 h 1154"/>
                  <a:gd name="T66" fmla="*/ 413 w 566"/>
                  <a:gd name="T67" fmla="*/ 154 h 1154"/>
                  <a:gd name="T68" fmla="*/ 407 w 566"/>
                  <a:gd name="T69" fmla="*/ 202 h 1154"/>
                  <a:gd name="T70" fmla="*/ 422 w 566"/>
                  <a:gd name="T71" fmla="*/ 299 h 1154"/>
                  <a:gd name="T72" fmla="*/ 472 w 566"/>
                  <a:gd name="T73" fmla="*/ 402 h 1154"/>
                  <a:gd name="T74" fmla="*/ 525 w 566"/>
                  <a:gd name="T75" fmla="*/ 520 h 1154"/>
                  <a:gd name="T76" fmla="*/ 566 w 566"/>
                  <a:gd name="T77" fmla="*/ 607 h 1154"/>
                  <a:gd name="T78" fmla="*/ 563 w 566"/>
                  <a:gd name="T79" fmla="*/ 652 h 1154"/>
                  <a:gd name="T80" fmla="*/ 488 w 566"/>
                  <a:gd name="T81" fmla="*/ 734 h 1154"/>
                  <a:gd name="T82" fmla="*/ 385 w 566"/>
                  <a:gd name="T83" fmla="*/ 836 h 1154"/>
                  <a:gd name="T84" fmla="*/ 301 w 566"/>
                  <a:gd name="T85" fmla="*/ 937 h 1154"/>
                  <a:gd name="T86" fmla="*/ 197 w 566"/>
                  <a:gd name="T87" fmla="*/ 1070 h 1154"/>
                  <a:gd name="T88" fmla="*/ 112 w 566"/>
                  <a:gd name="T89" fmla="*/ 1136 h 1154"/>
                  <a:gd name="T90" fmla="*/ 47 w 566"/>
                  <a:gd name="T91" fmla="*/ 1154 h 1154"/>
                  <a:gd name="T92" fmla="*/ 13 w 566"/>
                  <a:gd name="T93" fmla="*/ 1145 h 11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66"/>
                  <a:gd name="T142" fmla="*/ 0 h 1154"/>
                  <a:gd name="T143" fmla="*/ 566 w 566"/>
                  <a:gd name="T144" fmla="*/ 1154 h 115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66" h="1154">
                    <a:moveTo>
                      <a:pt x="13" y="1145"/>
                    </a:moveTo>
                    <a:lnTo>
                      <a:pt x="0" y="1088"/>
                    </a:lnTo>
                    <a:lnTo>
                      <a:pt x="31" y="1042"/>
                    </a:lnTo>
                    <a:lnTo>
                      <a:pt x="134" y="988"/>
                    </a:lnTo>
                    <a:lnTo>
                      <a:pt x="226" y="927"/>
                    </a:lnTo>
                    <a:lnTo>
                      <a:pt x="313" y="827"/>
                    </a:lnTo>
                    <a:lnTo>
                      <a:pt x="432" y="689"/>
                    </a:lnTo>
                    <a:lnTo>
                      <a:pt x="463" y="634"/>
                    </a:lnTo>
                    <a:lnTo>
                      <a:pt x="479" y="580"/>
                    </a:lnTo>
                    <a:lnTo>
                      <a:pt x="472" y="526"/>
                    </a:lnTo>
                    <a:lnTo>
                      <a:pt x="444" y="426"/>
                    </a:lnTo>
                    <a:lnTo>
                      <a:pt x="376" y="299"/>
                    </a:lnTo>
                    <a:lnTo>
                      <a:pt x="301" y="229"/>
                    </a:lnTo>
                    <a:lnTo>
                      <a:pt x="235" y="190"/>
                    </a:lnTo>
                    <a:lnTo>
                      <a:pt x="181" y="184"/>
                    </a:lnTo>
                    <a:lnTo>
                      <a:pt x="153" y="190"/>
                    </a:lnTo>
                    <a:lnTo>
                      <a:pt x="150" y="163"/>
                    </a:lnTo>
                    <a:lnTo>
                      <a:pt x="215" y="154"/>
                    </a:lnTo>
                    <a:lnTo>
                      <a:pt x="291" y="154"/>
                    </a:lnTo>
                    <a:lnTo>
                      <a:pt x="238" y="93"/>
                    </a:lnTo>
                    <a:lnTo>
                      <a:pt x="206" y="45"/>
                    </a:lnTo>
                    <a:lnTo>
                      <a:pt x="229" y="27"/>
                    </a:lnTo>
                    <a:lnTo>
                      <a:pt x="313" y="109"/>
                    </a:lnTo>
                    <a:lnTo>
                      <a:pt x="329" y="121"/>
                    </a:lnTo>
                    <a:lnTo>
                      <a:pt x="313" y="57"/>
                    </a:lnTo>
                    <a:lnTo>
                      <a:pt x="301" y="9"/>
                    </a:lnTo>
                    <a:lnTo>
                      <a:pt x="313" y="0"/>
                    </a:lnTo>
                    <a:lnTo>
                      <a:pt x="341" y="9"/>
                    </a:lnTo>
                    <a:lnTo>
                      <a:pt x="366" y="121"/>
                    </a:lnTo>
                    <a:lnTo>
                      <a:pt x="379" y="118"/>
                    </a:lnTo>
                    <a:lnTo>
                      <a:pt x="379" y="30"/>
                    </a:lnTo>
                    <a:lnTo>
                      <a:pt x="404" y="21"/>
                    </a:lnTo>
                    <a:lnTo>
                      <a:pt x="422" y="36"/>
                    </a:lnTo>
                    <a:lnTo>
                      <a:pt x="413" y="154"/>
                    </a:lnTo>
                    <a:lnTo>
                      <a:pt x="407" y="202"/>
                    </a:lnTo>
                    <a:lnTo>
                      <a:pt x="422" y="299"/>
                    </a:lnTo>
                    <a:lnTo>
                      <a:pt x="472" y="402"/>
                    </a:lnTo>
                    <a:lnTo>
                      <a:pt x="525" y="520"/>
                    </a:lnTo>
                    <a:lnTo>
                      <a:pt x="566" y="607"/>
                    </a:lnTo>
                    <a:lnTo>
                      <a:pt x="563" y="652"/>
                    </a:lnTo>
                    <a:lnTo>
                      <a:pt x="488" y="734"/>
                    </a:lnTo>
                    <a:lnTo>
                      <a:pt x="385" y="836"/>
                    </a:lnTo>
                    <a:lnTo>
                      <a:pt x="301" y="937"/>
                    </a:lnTo>
                    <a:lnTo>
                      <a:pt x="197" y="1070"/>
                    </a:lnTo>
                    <a:lnTo>
                      <a:pt x="112" y="1136"/>
                    </a:lnTo>
                    <a:lnTo>
                      <a:pt x="47" y="1154"/>
                    </a:lnTo>
                    <a:lnTo>
                      <a:pt x="13" y="114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5" name="Freeform 72"/>
              <p:cNvSpPr>
                <a:spLocks/>
              </p:cNvSpPr>
              <p:nvPr/>
            </p:nvSpPr>
            <p:spPr bwMode="auto">
              <a:xfrm>
                <a:off x="2641" y="2564"/>
                <a:ext cx="1037" cy="581"/>
              </a:xfrm>
              <a:custGeom>
                <a:avLst/>
                <a:gdLst>
                  <a:gd name="T0" fmla="*/ 210 w 1037"/>
                  <a:gd name="T1" fmla="*/ 468 h 581"/>
                  <a:gd name="T2" fmla="*/ 361 w 1037"/>
                  <a:gd name="T3" fmla="*/ 462 h 581"/>
                  <a:gd name="T4" fmla="*/ 498 w 1037"/>
                  <a:gd name="T5" fmla="*/ 444 h 581"/>
                  <a:gd name="T6" fmla="*/ 583 w 1037"/>
                  <a:gd name="T7" fmla="*/ 423 h 581"/>
                  <a:gd name="T8" fmla="*/ 705 w 1037"/>
                  <a:gd name="T9" fmla="*/ 354 h 581"/>
                  <a:gd name="T10" fmla="*/ 792 w 1037"/>
                  <a:gd name="T11" fmla="*/ 288 h 581"/>
                  <a:gd name="T12" fmla="*/ 906 w 1037"/>
                  <a:gd name="T13" fmla="*/ 207 h 581"/>
                  <a:gd name="T14" fmla="*/ 959 w 1037"/>
                  <a:gd name="T15" fmla="*/ 156 h 581"/>
                  <a:gd name="T16" fmla="*/ 1000 w 1037"/>
                  <a:gd name="T17" fmla="*/ 120 h 581"/>
                  <a:gd name="T18" fmla="*/ 1037 w 1037"/>
                  <a:gd name="T19" fmla="*/ 81 h 581"/>
                  <a:gd name="T20" fmla="*/ 1037 w 1037"/>
                  <a:gd name="T21" fmla="*/ 39 h 581"/>
                  <a:gd name="T22" fmla="*/ 996 w 1037"/>
                  <a:gd name="T23" fmla="*/ 0 h 581"/>
                  <a:gd name="T24" fmla="*/ 971 w 1037"/>
                  <a:gd name="T25" fmla="*/ 9 h 581"/>
                  <a:gd name="T26" fmla="*/ 903 w 1037"/>
                  <a:gd name="T27" fmla="*/ 90 h 581"/>
                  <a:gd name="T28" fmla="*/ 828 w 1037"/>
                  <a:gd name="T29" fmla="*/ 183 h 581"/>
                  <a:gd name="T30" fmla="*/ 752 w 1037"/>
                  <a:gd name="T31" fmla="*/ 270 h 581"/>
                  <a:gd name="T32" fmla="*/ 642 w 1037"/>
                  <a:gd name="T33" fmla="*/ 342 h 581"/>
                  <a:gd name="T34" fmla="*/ 548 w 1037"/>
                  <a:gd name="T35" fmla="*/ 390 h 581"/>
                  <a:gd name="T36" fmla="*/ 445 w 1037"/>
                  <a:gd name="T37" fmla="*/ 414 h 581"/>
                  <a:gd name="T38" fmla="*/ 301 w 1037"/>
                  <a:gd name="T39" fmla="*/ 417 h 581"/>
                  <a:gd name="T40" fmla="*/ 216 w 1037"/>
                  <a:gd name="T41" fmla="*/ 417 h 581"/>
                  <a:gd name="T42" fmla="*/ 144 w 1037"/>
                  <a:gd name="T43" fmla="*/ 363 h 581"/>
                  <a:gd name="T44" fmla="*/ 125 w 1037"/>
                  <a:gd name="T45" fmla="*/ 327 h 581"/>
                  <a:gd name="T46" fmla="*/ 94 w 1037"/>
                  <a:gd name="T47" fmla="*/ 327 h 581"/>
                  <a:gd name="T48" fmla="*/ 116 w 1037"/>
                  <a:gd name="T49" fmla="*/ 372 h 581"/>
                  <a:gd name="T50" fmla="*/ 150 w 1037"/>
                  <a:gd name="T51" fmla="*/ 414 h 581"/>
                  <a:gd name="T52" fmla="*/ 66 w 1037"/>
                  <a:gd name="T53" fmla="*/ 396 h 581"/>
                  <a:gd name="T54" fmla="*/ 3 w 1037"/>
                  <a:gd name="T55" fmla="*/ 387 h 581"/>
                  <a:gd name="T56" fmla="*/ 3 w 1037"/>
                  <a:gd name="T57" fmla="*/ 405 h 581"/>
                  <a:gd name="T58" fmla="*/ 59 w 1037"/>
                  <a:gd name="T59" fmla="*/ 417 h 581"/>
                  <a:gd name="T60" fmla="*/ 97 w 1037"/>
                  <a:gd name="T61" fmla="*/ 441 h 581"/>
                  <a:gd name="T62" fmla="*/ 131 w 1037"/>
                  <a:gd name="T63" fmla="*/ 444 h 581"/>
                  <a:gd name="T64" fmla="*/ 78 w 1037"/>
                  <a:gd name="T65" fmla="*/ 462 h 581"/>
                  <a:gd name="T66" fmla="*/ 0 w 1037"/>
                  <a:gd name="T67" fmla="*/ 481 h 581"/>
                  <a:gd name="T68" fmla="*/ 3 w 1037"/>
                  <a:gd name="T69" fmla="*/ 499 h 581"/>
                  <a:gd name="T70" fmla="*/ 28 w 1037"/>
                  <a:gd name="T71" fmla="*/ 505 h 581"/>
                  <a:gd name="T72" fmla="*/ 103 w 1037"/>
                  <a:gd name="T73" fmla="*/ 481 h 581"/>
                  <a:gd name="T74" fmla="*/ 150 w 1037"/>
                  <a:gd name="T75" fmla="*/ 477 h 581"/>
                  <a:gd name="T76" fmla="*/ 122 w 1037"/>
                  <a:gd name="T77" fmla="*/ 505 h 581"/>
                  <a:gd name="T78" fmla="*/ 78 w 1037"/>
                  <a:gd name="T79" fmla="*/ 550 h 581"/>
                  <a:gd name="T80" fmla="*/ 59 w 1037"/>
                  <a:gd name="T81" fmla="*/ 562 h 581"/>
                  <a:gd name="T82" fmla="*/ 75 w 1037"/>
                  <a:gd name="T83" fmla="*/ 581 h 581"/>
                  <a:gd name="T84" fmla="*/ 113 w 1037"/>
                  <a:gd name="T85" fmla="*/ 559 h 581"/>
                  <a:gd name="T86" fmla="*/ 163 w 1037"/>
                  <a:gd name="T87" fmla="*/ 514 h 581"/>
                  <a:gd name="T88" fmla="*/ 210 w 1037"/>
                  <a:gd name="T89" fmla="*/ 468 h 58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37"/>
                  <a:gd name="T136" fmla="*/ 0 h 581"/>
                  <a:gd name="T137" fmla="*/ 1037 w 1037"/>
                  <a:gd name="T138" fmla="*/ 581 h 58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37" h="581">
                    <a:moveTo>
                      <a:pt x="210" y="468"/>
                    </a:moveTo>
                    <a:lnTo>
                      <a:pt x="361" y="462"/>
                    </a:lnTo>
                    <a:lnTo>
                      <a:pt x="498" y="444"/>
                    </a:lnTo>
                    <a:lnTo>
                      <a:pt x="583" y="423"/>
                    </a:lnTo>
                    <a:lnTo>
                      <a:pt x="705" y="354"/>
                    </a:lnTo>
                    <a:lnTo>
                      <a:pt x="792" y="288"/>
                    </a:lnTo>
                    <a:lnTo>
                      <a:pt x="906" y="207"/>
                    </a:lnTo>
                    <a:lnTo>
                      <a:pt x="959" y="156"/>
                    </a:lnTo>
                    <a:lnTo>
                      <a:pt x="1000" y="120"/>
                    </a:lnTo>
                    <a:lnTo>
                      <a:pt x="1037" y="81"/>
                    </a:lnTo>
                    <a:lnTo>
                      <a:pt x="1037" y="39"/>
                    </a:lnTo>
                    <a:lnTo>
                      <a:pt x="996" y="0"/>
                    </a:lnTo>
                    <a:lnTo>
                      <a:pt x="971" y="9"/>
                    </a:lnTo>
                    <a:lnTo>
                      <a:pt x="903" y="90"/>
                    </a:lnTo>
                    <a:lnTo>
                      <a:pt x="828" y="183"/>
                    </a:lnTo>
                    <a:lnTo>
                      <a:pt x="752" y="270"/>
                    </a:lnTo>
                    <a:lnTo>
                      <a:pt x="642" y="342"/>
                    </a:lnTo>
                    <a:lnTo>
                      <a:pt x="548" y="390"/>
                    </a:lnTo>
                    <a:lnTo>
                      <a:pt x="445" y="414"/>
                    </a:lnTo>
                    <a:lnTo>
                      <a:pt x="301" y="417"/>
                    </a:lnTo>
                    <a:lnTo>
                      <a:pt x="216" y="417"/>
                    </a:lnTo>
                    <a:lnTo>
                      <a:pt x="144" y="363"/>
                    </a:lnTo>
                    <a:lnTo>
                      <a:pt x="125" y="327"/>
                    </a:lnTo>
                    <a:lnTo>
                      <a:pt x="94" y="327"/>
                    </a:lnTo>
                    <a:lnTo>
                      <a:pt x="116" y="372"/>
                    </a:lnTo>
                    <a:lnTo>
                      <a:pt x="150" y="414"/>
                    </a:lnTo>
                    <a:lnTo>
                      <a:pt x="66" y="396"/>
                    </a:lnTo>
                    <a:lnTo>
                      <a:pt x="3" y="387"/>
                    </a:lnTo>
                    <a:lnTo>
                      <a:pt x="3" y="405"/>
                    </a:lnTo>
                    <a:lnTo>
                      <a:pt x="59" y="417"/>
                    </a:lnTo>
                    <a:lnTo>
                      <a:pt x="97" y="441"/>
                    </a:lnTo>
                    <a:lnTo>
                      <a:pt x="131" y="444"/>
                    </a:lnTo>
                    <a:lnTo>
                      <a:pt x="78" y="462"/>
                    </a:lnTo>
                    <a:lnTo>
                      <a:pt x="0" y="481"/>
                    </a:lnTo>
                    <a:lnTo>
                      <a:pt x="3" y="499"/>
                    </a:lnTo>
                    <a:lnTo>
                      <a:pt x="28" y="505"/>
                    </a:lnTo>
                    <a:lnTo>
                      <a:pt x="103" y="481"/>
                    </a:lnTo>
                    <a:lnTo>
                      <a:pt x="150" y="477"/>
                    </a:lnTo>
                    <a:lnTo>
                      <a:pt x="122" y="505"/>
                    </a:lnTo>
                    <a:lnTo>
                      <a:pt x="78" y="550"/>
                    </a:lnTo>
                    <a:lnTo>
                      <a:pt x="59" y="562"/>
                    </a:lnTo>
                    <a:lnTo>
                      <a:pt x="75" y="581"/>
                    </a:lnTo>
                    <a:lnTo>
                      <a:pt x="113" y="559"/>
                    </a:lnTo>
                    <a:lnTo>
                      <a:pt x="163" y="514"/>
                    </a:lnTo>
                    <a:lnTo>
                      <a:pt x="210" y="46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6" name="Freeform 73"/>
              <p:cNvSpPr>
                <a:spLocks/>
              </p:cNvSpPr>
              <p:nvPr/>
            </p:nvSpPr>
            <p:spPr bwMode="auto">
              <a:xfrm>
                <a:off x="3596" y="2504"/>
                <a:ext cx="608" cy="800"/>
              </a:xfrm>
              <a:custGeom>
                <a:avLst/>
                <a:gdLst>
                  <a:gd name="T0" fmla="*/ 38 w 608"/>
                  <a:gd name="T1" fmla="*/ 90 h 800"/>
                  <a:gd name="T2" fmla="*/ 63 w 608"/>
                  <a:gd name="T3" fmla="*/ 27 h 800"/>
                  <a:gd name="T4" fmla="*/ 104 w 608"/>
                  <a:gd name="T5" fmla="*/ 0 h 800"/>
                  <a:gd name="T6" fmla="*/ 141 w 608"/>
                  <a:gd name="T7" fmla="*/ 0 h 800"/>
                  <a:gd name="T8" fmla="*/ 179 w 608"/>
                  <a:gd name="T9" fmla="*/ 18 h 800"/>
                  <a:gd name="T10" fmla="*/ 216 w 608"/>
                  <a:gd name="T11" fmla="*/ 54 h 800"/>
                  <a:gd name="T12" fmla="*/ 235 w 608"/>
                  <a:gd name="T13" fmla="*/ 117 h 800"/>
                  <a:gd name="T14" fmla="*/ 245 w 608"/>
                  <a:gd name="T15" fmla="*/ 180 h 800"/>
                  <a:gd name="T16" fmla="*/ 263 w 608"/>
                  <a:gd name="T17" fmla="*/ 243 h 800"/>
                  <a:gd name="T18" fmla="*/ 298 w 608"/>
                  <a:gd name="T19" fmla="*/ 312 h 800"/>
                  <a:gd name="T20" fmla="*/ 357 w 608"/>
                  <a:gd name="T21" fmla="*/ 384 h 800"/>
                  <a:gd name="T22" fmla="*/ 415 w 608"/>
                  <a:gd name="T23" fmla="*/ 432 h 800"/>
                  <a:gd name="T24" fmla="*/ 499 w 608"/>
                  <a:gd name="T25" fmla="*/ 468 h 800"/>
                  <a:gd name="T26" fmla="*/ 571 w 608"/>
                  <a:gd name="T27" fmla="*/ 522 h 800"/>
                  <a:gd name="T28" fmla="*/ 608 w 608"/>
                  <a:gd name="T29" fmla="*/ 577 h 800"/>
                  <a:gd name="T30" fmla="*/ 602 w 608"/>
                  <a:gd name="T31" fmla="*/ 622 h 800"/>
                  <a:gd name="T32" fmla="*/ 593 w 608"/>
                  <a:gd name="T33" fmla="*/ 676 h 800"/>
                  <a:gd name="T34" fmla="*/ 565 w 608"/>
                  <a:gd name="T35" fmla="*/ 712 h 800"/>
                  <a:gd name="T36" fmla="*/ 518 w 608"/>
                  <a:gd name="T37" fmla="*/ 757 h 800"/>
                  <a:gd name="T38" fmla="*/ 449 w 608"/>
                  <a:gd name="T39" fmla="*/ 790 h 800"/>
                  <a:gd name="T40" fmla="*/ 396 w 608"/>
                  <a:gd name="T41" fmla="*/ 800 h 800"/>
                  <a:gd name="T42" fmla="*/ 320 w 608"/>
                  <a:gd name="T43" fmla="*/ 784 h 800"/>
                  <a:gd name="T44" fmla="*/ 251 w 608"/>
                  <a:gd name="T45" fmla="*/ 748 h 800"/>
                  <a:gd name="T46" fmla="*/ 179 w 608"/>
                  <a:gd name="T47" fmla="*/ 694 h 800"/>
                  <a:gd name="T48" fmla="*/ 129 w 608"/>
                  <a:gd name="T49" fmla="*/ 631 h 800"/>
                  <a:gd name="T50" fmla="*/ 82 w 608"/>
                  <a:gd name="T51" fmla="*/ 550 h 800"/>
                  <a:gd name="T52" fmla="*/ 44 w 608"/>
                  <a:gd name="T53" fmla="*/ 456 h 800"/>
                  <a:gd name="T54" fmla="*/ 19 w 608"/>
                  <a:gd name="T55" fmla="*/ 375 h 800"/>
                  <a:gd name="T56" fmla="*/ 7 w 608"/>
                  <a:gd name="T57" fmla="*/ 297 h 800"/>
                  <a:gd name="T58" fmla="*/ 0 w 608"/>
                  <a:gd name="T59" fmla="*/ 189 h 800"/>
                  <a:gd name="T60" fmla="*/ 19 w 608"/>
                  <a:gd name="T61" fmla="*/ 117 h 800"/>
                  <a:gd name="T62" fmla="*/ 38 w 608"/>
                  <a:gd name="T63" fmla="*/ 90 h 8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08"/>
                  <a:gd name="T97" fmla="*/ 0 h 800"/>
                  <a:gd name="T98" fmla="*/ 608 w 608"/>
                  <a:gd name="T99" fmla="*/ 800 h 8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08" h="800">
                    <a:moveTo>
                      <a:pt x="38" y="90"/>
                    </a:moveTo>
                    <a:lnTo>
                      <a:pt x="63" y="27"/>
                    </a:lnTo>
                    <a:lnTo>
                      <a:pt x="104" y="0"/>
                    </a:lnTo>
                    <a:lnTo>
                      <a:pt x="141" y="0"/>
                    </a:lnTo>
                    <a:lnTo>
                      <a:pt x="179" y="18"/>
                    </a:lnTo>
                    <a:lnTo>
                      <a:pt x="216" y="54"/>
                    </a:lnTo>
                    <a:lnTo>
                      <a:pt x="235" y="117"/>
                    </a:lnTo>
                    <a:lnTo>
                      <a:pt x="245" y="180"/>
                    </a:lnTo>
                    <a:lnTo>
                      <a:pt x="263" y="243"/>
                    </a:lnTo>
                    <a:lnTo>
                      <a:pt x="298" y="312"/>
                    </a:lnTo>
                    <a:lnTo>
                      <a:pt x="357" y="384"/>
                    </a:lnTo>
                    <a:lnTo>
                      <a:pt x="415" y="432"/>
                    </a:lnTo>
                    <a:lnTo>
                      <a:pt x="499" y="468"/>
                    </a:lnTo>
                    <a:lnTo>
                      <a:pt x="571" y="522"/>
                    </a:lnTo>
                    <a:lnTo>
                      <a:pt x="608" y="577"/>
                    </a:lnTo>
                    <a:lnTo>
                      <a:pt x="602" y="622"/>
                    </a:lnTo>
                    <a:lnTo>
                      <a:pt x="593" y="676"/>
                    </a:lnTo>
                    <a:lnTo>
                      <a:pt x="565" y="712"/>
                    </a:lnTo>
                    <a:lnTo>
                      <a:pt x="518" y="757"/>
                    </a:lnTo>
                    <a:lnTo>
                      <a:pt x="449" y="790"/>
                    </a:lnTo>
                    <a:lnTo>
                      <a:pt x="396" y="800"/>
                    </a:lnTo>
                    <a:lnTo>
                      <a:pt x="320" y="784"/>
                    </a:lnTo>
                    <a:lnTo>
                      <a:pt x="251" y="748"/>
                    </a:lnTo>
                    <a:lnTo>
                      <a:pt x="179" y="694"/>
                    </a:lnTo>
                    <a:lnTo>
                      <a:pt x="129" y="631"/>
                    </a:lnTo>
                    <a:lnTo>
                      <a:pt x="82" y="550"/>
                    </a:lnTo>
                    <a:lnTo>
                      <a:pt x="44" y="456"/>
                    </a:lnTo>
                    <a:lnTo>
                      <a:pt x="19" y="375"/>
                    </a:lnTo>
                    <a:lnTo>
                      <a:pt x="7" y="297"/>
                    </a:lnTo>
                    <a:lnTo>
                      <a:pt x="0" y="189"/>
                    </a:lnTo>
                    <a:lnTo>
                      <a:pt x="19" y="117"/>
                    </a:lnTo>
                    <a:lnTo>
                      <a:pt x="38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7" name="Freeform 74"/>
              <p:cNvSpPr>
                <a:spLocks/>
              </p:cNvSpPr>
              <p:nvPr/>
            </p:nvSpPr>
            <p:spPr bwMode="auto">
              <a:xfrm>
                <a:off x="4094" y="2846"/>
                <a:ext cx="1043" cy="726"/>
              </a:xfrm>
              <a:custGeom>
                <a:avLst/>
                <a:gdLst>
                  <a:gd name="T0" fmla="*/ 116 w 1043"/>
                  <a:gd name="T1" fmla="*/ 230 h 726"/>
                  <a:gd name="T2" fmla="*/ 216 w 1043"/>
                  <a:gd name="T3" fmla="*/ 147 h 726"/>
                  <a:gd name="T4" fmla="*/ 338 w 1043"/>
                  <a:gd name="T5" fmla="*/ 72 h 726"/>
                  <a:gd name="T6" fmla="*/ 417 w 1043"/>
                  <a:gd name="T7" fmla="*/ 27 h 726"/>
                  <a:gd name="T8" fmla="*/ 479 w 1043"/>
                  <a:gd name="T9" fmla="*/ 12 h 726"/>
                  <a:gd name="T10" fmla="*/ 529 w 1043"/>
                  <a:gd name="T11" fmla="*/ 0 h 726"/>
                  <a:gd name="T12" fmla="*/ 573 w 1043"/>
                  <a:gd name="T13" fmla="*/ 18 h 726"/>
                  <a:gd name="T14" fmla="*/ 601 w 1043"/>
                  <a:gd name="T15" fmla="*/ 75 h 726"/>
                  <a:gd name="T16" fmla="*/ 620 w 1043"/>
                  <a:gd name="T17" fmla="*/ 230 h 726"/>
                  <a:gd name="T18" fmla="*/ 620 w 1043"/>
                  <a:gd name="T19" fmla="*/ 416 h 726"/>
                  <a:gd name="T20" fmla="*/ 620 w 1043"/>
                  <a:gd name="T21" fmla="*/ 536 h 726"/>
                  <a:gd name="T22" fmla="*/ 642 w 1043"/>
                  <a:gd name="T23" fmla="*/ 609 h 726"/>
                  <a:gd name="T24" fmla="*/ 686 w 1043"/>
                  <a:gd name="T25" fmla="*/ 597 h 726"/>
                  <a:gd name="T26" fmla="*/ 717 w 1043"/>
                  <a:gd name="T27" fmla="*/ 552 h 726"/>
                  <a:gd name="T28" fmla="*/ 779 w 1043"/>
                  <a:gd name="T29" fmla="*/ 500 h 726"/>
                  <a:gd name="T30" fmla="*/ 876 w 1043"/>
                  <a:gd name="T31" fmla="*/ 470 h 726"/>
                  <a:gd name="T32" fmla="*/ 943 w 1043"/>
                  <a:gd name="T33" fmla="*/ 470 h 726"/>
                  <a:gd name="T34" fmla="*/ 1043 w 1043"/>
                  <a:gd name="T35" fmla="*/ 488 h 726"/>
                  <a:gd name="T36" fmla="*/ 1037 w 1043"/>
                  <a:gd name="T37" fmla="*/ 524 h 726"/>
                  <a:gd name="T38" fmla="*/ 1015 w 1043"/>
                  <a:gd name="T39" fmla="*/ 555 h 726"/>
                  <a:gd name="T40" fmla="*/ 981 w 1043"/>
                  <a:gd name="T41" fmla="*/ 561 h 726"/>
                  <a:gd name="T42" fmla="*/ 943 w 1043"/>
                  <a:gd name="T43" fmla="*/ 542 h 726"/>
                  <a:gd name="T44" fmla="*/ 886 w 1043"/>
                  <a:gd name="T45" fmla="*/ 518 h 726"/>
                  <a:gd name="T46" fmla="*/ 829 w 1043"/>
                  <a:gd name="T47" fmla="*/ 518 h 726"/>
                  <a:gd name="T48" fmla="*/ 754 w 1043"/>
                  <a:gd name="T49" fmla="*/ 564 h 726"/>
                  <a:gd name="T50" fmla="*/ 708 w 1043"/>
                  <a:gd name="T51" fmla="*/ 633 h 726"/>
                  <a:gd name="T52" fmla="*/ 698 w 1043"/>
                  <a:gd name="T53" fmla="*/ 690 h 726"/>
                  <a:gd name="T54" fmla="*/ 679 w 1043"/>
                  <a:gd name="T55" fmla="*/ 726 h 726"/>
                  <a:gd name="T56" fmla="*/ 604 w 1043"/>
                  <a:gd name="T57" fmla="*/ 723 h 726"/>
                  <a:gd name="T58" fmla="*/ 601 w 1043"/>
                  <a:gd name="T59" fmla="*/ 669 h 726"/>
                  <a:gd name="T60" fmla="*/ 576 w 1043"/>
                  <a:gd name="T61" fmla="*/ 591 h 726"/>
                  <a:gd name="T62" fmla="*/ 567 w 1043"/>
                  <a:gd name="T63" fmla="*/ 509 h 726"/>
                  <a:gd name="T64" fmla="*/ 573 w 1043"/>
                  <a:gd name="T65" fmla="*/ 401 h 726"/>
                  <a:gd name="T66" fmla="*/ 564 w 1043"/>
                  <a:gd name="T67" fmla="*/ 248 h 726"/>
                  <a:gd name="T68" fmla="*/ 558 w 1043"/>
                  <a:gd name="T69" fmla="*/ 147 h 726"/>
                  <a:gd name="T70" fmla="*/ 539 w 1043"/>
                  <a:gd name="T71" fmla="*/ 111 h 726"/>
                  <a:gd name="T72" fmla="*/ 501 w 1043"/>
                  <a:gd name="T73" fmla="*/ 75 h 726"/>
                  <a:gd name="T74" fmla="*/ 461 w 1043"/>
                  <a:gd name="T75" fmla="*/ 75 h 726"/>
                  <a:gd name="T76" fmla="*/ 403 w 1043"/>
                  <a:gd name="T77" fmla="*/ 111 h 726"/>
                  <a:gd name="T78" fmla="*/ 328 w 1043"/>
                  <a:gd name="T79" fmla="*/ 181 h 726"/>
                  <a:gd name="T80" fmla="*/ 235 w 1043"/>
                  <a:gd name="T81" fmla="*/ 272 h 726"/>
                  <a:gd name="T82" fmla="*/ 141 w 1043"/>
                  <a:gd name="T83" fmla="*/ 356 h 726"/>
                  <a:gd name="T84" fmla="*/ 94 w 1043"/>
                  <a:gd name="T85" fmla="*/ 383 h 726"/>
                  <a:gd name="T86" fmla="*/ 38 w 1043"/>
                  <a:gd name="T87" fmla="*/ 383 h 726"/>
                  <a:gd name="T88" fmla="*/ 0 w 1043"/>
                  <a:gd name="T89" fmla="*/ 344 h 726"/>
                  <a:gd name="T90" fmla="*/ 3 w 1043"/>
                  <a:gd name="T91" fmla="*/ 281 h 726"/>
                  <a:gd name="T92" fmla="*/ 41 w 1043"/>
                  <a:gd name="T93" fmla="*/ 248 h 726"/>
                  <a:gd name="T94" fmla="*/ 84 w 1043"/>
                  <a:gd name="T95" fmla="*/ 239 h 726"/>
                  <a:gd name="T96" fmla="*/ 116 w 1043"/>
                  <a:gd name="T97" fmla="*/ 230 h 72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43"/>
                  <a:gd name="T148" fmla="*/ 0 h 726"/>
                  <a:gd name="T149" fmla="*/ 1043 w 1043"/>
                  <a:gd name="T150" fmla="*/ 726 h 72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43" h="726">
                    <a:moveTo>
                      <a:pt x="116" y="230"/>
                    </a:moveTo>
                    <a:lnTo>
                      <a:pt x="216" y="147"/>
                    </a:lnTo>
                    <a:lnTo>
                      <a:pt x="338" y="72"/>
                    </a:lnTo>
                    <a:lnTo>
                      <a:pt x="417" y="27"/>
                    </a:lnTo>
                    <a:lnTo>
                      <a:pt x="479" y="12"/>
                    </a:lnTo>
                    <a:lnTo>
                      <a:pt x="529" y="0"/>
                    </a:lnTo>
                    <a:lnTo>
                      <a:pt x="573" y="18"/>
                    </a:lnTo>
                    <a:lnTo>
                      <a:pt x="601" y="75"/>
                    </a:lnTo>
                    <a:lnTo>
                      <a:pt x="620" y="230"/>
                    </a:lnTo>
                    <a:lnTo>
                      <a:pt x="620" y="416"/>
                    </a:lnTo>
                    <a:lnTo>
                      <a:pt x="620" y="536"/>
                    </a:lnTo>
                    <a:lnTo>
                      <a:pt x="642" y="609"/>
                    </a:lnTo>
                    <a:lnTo>
                      <a:pt x="686" y="597"/>
                    </a:lnTo>
                    <a:lnTo>
                      <a:pt x="717" y="552"/>
                    </a:lnTo>
                    <a:lnTo>
                      <a:pt x="779" y="500"/>
                    </a:lnTo>
                    <a:lnTo>
                      <a:pt x="876" y="470"/>
                    </a:lnTo>
                    <a:lnTo>
                      <a:pt x="943" y="470"/>
                    </a:lnTo>
                    <a:lnTo>
                      <a:pt x="1043" y="488"/>
                    </a:lnTo>
                    <a:lnTo>
                      <a:pt x="1037" y="524"/>
                    </a:lnTo>
                    <a:lnTo>
                      <a:pt x="1015" y="555"/>
                    </a:lnTo>
                    <a:lnTo>
                      <a:pt x="981" y="561"/>
                    </a:lnTo>
                    <a:lnTo>
                      <a:pt x="943" y="542"/>
                    </a:lnTo>
                    <a:lnTo>
                      <a:pt x="886" y="518"/>
                    </a:lnTo>
                    <a:lnTo>
                      <a:pt x="829" y="518"/>
                    </a:lnTo>
                    <a:lnTo>
                      <a:pt x="754" y="564"/>
                    </a:lnTo>
                    <a:lnTo>
                      <a:pt x="708" y="633"/>
                    </a:lnTo>
                    <a:lnTo>
                      <a:pt x="698" y="690"/>
                    </a:lnTo>
                    <a:lnTo>
                      <a:pt x="679" y="726"/>
                    </a:lnTo>
                    <a:lnTo>
                      <a:pt x="604" y="723"/>
                    </a:lnTo>
                    <a:lnTo>
                      <a:pt x="601" y="669"/>
                    </a:lnTo>
                    <a:lnTo>
                      <a:pt x="576" y="591"/>
                    </a:lnTo>
                    <a:lnTo>
                      <a:pt x="567" y="509"/>
                    </a:lnTo>
                    <a:lnTo>
                      <a:pt x="573" y="401"/>
                    </a:lnTo>
                    <a:lnTo>
                      <a:pt x="564" y="248"/>
                    </a:lnTo>
                    <a:lnTo>
                      <a:pt x="558" y="147"/>
                    </a:lnTo>
                    <a:lnTo>
                      <a:pt x="539" y="111"/>
                    </a:lnTo>
                    <a:lnTo>
                      <a:pt x="501" y="75"/>
                    </a:lnTo>
                    <a:lnTo>
                      <a:pt x="461" y="75"/>
                    </a:lnTo>
                    <a:lnTo>
                      <a:pt x="403" y="111"/>
                    </a:lnTo>
                    <a:lnTo>
                      <a:pt x="328" y="181"/>
                    </a:lnTo>
                    <a:lnTo>
                      <a:pt x="235" y="272"/>
                    </a:lnTo>
                    <a:lnTo>
                      <a:pt x="141" y="356"/>
                    </a:lnTo>
                    <a:lnTo>
                      <a:pt x="94" y="383"/>
                    </a:lnTo>
                    <a:lnTo>
                      <a:pt x="38" y="383"/>
                    </a:lnTo>
                    <a:lnTo>
                      <a:pt x="0" y="344"/>
                    </a:lnTo>
                    <a:lnTo>
                      <a:pt x="3" y="281"/>
                    </a:lnTo>
                    <a:lnTo>
                      <a:pt x="41" y="248"/>
                    </a:lnTo>
                    <a:lnTo>
                      <a:pt x="84" y="239"/>
                    </a:lnTo>
                    <a:lnTo>
                      <a:pt x="116" y="23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8" name="Freeform 75"/>
              <p:cNvSpPr>
                <a:spLocks/>
              </p:cNvSpPr>
              <p:nvPr/>
            </p:nvSpPr>
            <p:spPr bwMode="auto">
              <a:xfrm>
                <a:off x="4038" y="3162"/>
                <a:ext cx="713" cy="762"/>
              </a:xfrm>
              <a:custGeom>
                <a:avLst/>
                <a:gdLst>
                  <a:gd name="T0" fmla="*/ 0 w 713"/>
                  <a:gd name="T1" fmla="*/ 64 h 762"/>
                  <a:gd name="T2" fmla="*/ 22 w 713"/>
                  <a:gd name="T3" fmla="*/ 16 h 762"/>
                  <a:gd name="T4" fmla="*/ 69 w 713"/>
                  <a:gd name="T5" fmla="*/ 0 h 762"/>
                  <a:gd name="T6" fmla="*/ 134 w 713"/>
                  <a:gd name="T7" fmla="*/ 7 h 762"/>
                  <a:gd name="T8" fmla="*/ 150 w 713"/>
                  <a:gd name="T9" fmla="*/ 52 h 762"/>
                  <a:gd name="T10" fmla="*/ 125 w 713"/>
                  <a:gd name="T11" fmla="*/ 227 h 762"/>
                  <a:gd name="T12" fmla="*/ 122 w 713"/>
                  <a:gd name="T13" fmla="*/ 360 h 762"/>
                  <a:gd name="T14" fmla="*/ 116 w 713"/>
                  <a:gd name="T15" fmla="*/ 435 h 762"/>
                  <a:gd name="T16" fmla="*/ 116 w 713"/>
                  <a:gd name="T17" fmla="*/ 450 h 762"/>
                  <a:gd name="T18" fmla="*/ 131 w 713"/>
                  <a:gd name="T19" fmla="*/ 524 h 762"/>
                  <a:gd name="T20" fmla="*/ 172 w 713"/>
                  <a:gd name="T21" fmla="*/ 536 h 762"/>
                  <a:gd name="T22" fmla="*/ 225 w 713"/>
                  <a:gd name="T23" fmla="*/ 524 h 762"/>
                  <a:gd name="T24" fmla="*/ 303 w 713"/>
                  <a:gd name="T25" fmla="*/ 481 h 762"/>
                  <a:gd name="T26" fmla="*/ 387 w 713"/>
                  <a:gd name="T27" fmla="*/ 460 h 762"/>
                  <a:gd name="T28" fmla="*/ 482 w 713"/>
                  <a:gd name="T29" fmla="*/ 444 h 762"/>
                  <a:gd name="T30" fmla="*/ 585 w 713"/>
                  <a:gd name="T31" fmla="*/ 432 h 762"/>
                  <a:gd name="T32" fmla="*/ 660 w 713"/>
                  <a:gd name="T33" fmla="*/ 432 h 762"/>
                  <a:gd name="T34" fmla="*/ 694 w 713"/>
                  <a:gd name="T35" fmla="*/ 441 h 762"/>
                  <a:gd name="T36" fmla="*/ 713 w 713"/>
                  <a:gd name="T37" fmla="*/ 463 h 762"/>
                  <a:gd name="T38" fmla="*/ 704 w 713"/>
                  <a:gd name="T39" fmla="*/ 496 h 762"/>
                  <a:gd name="T40" fmla="*/ 657 w 713"/>
                  <a:gd name="T41" fmla="*/ 524 h 762"/>
                  <a:gd name="T42" fmla="*/ 613 w 713"/>
                  <a:gd name="T43" fmla="*/ 563 h 762"/>
                  <a:gd name="T44" fmla="*/ 572 w 713"/>
                  <a:gd name="T45" fmla="*/ 618 h 762"/>
                  <a:gd name="T46" fmla="*/ 547 w 713"/>
                  <a:gd name="T47" fmla="*/ 663 h 762"/>
                  <a:gd name="T48" fmla="*/ 526 w 713"/>
                  <a:gd name="T49" fmla="*/ 708 h 762"/>
                  <a:gd name="T50" fmla="*/ 510 w 713"/>
                  <a:gd name="T51" fmla="*/ 762 h 762"/>
                  <a:gd name="T52" fmla="*/ 488 w 713"/>
                  <a:gd name="T53" fmla="*/ 762 h 762"/>
                  <a:gd name="T54" fmla="*/ 469 w 713"/>
                  <a:gd name="T55" fmla="*/ 741 h 762"/>
                  <a:gd name="T56" fmla="*/ 462 w 713"/>
                  <a:gd name="T57" fmla="*/ 681 h 762"/>
                  <a:gd name="T58" fmla="*/ 507 w 713"/>
                  <a:gd name="T59" fmla="*/ 627 h 762"/>
                  <a:gd name="T60" fmla="*/ 566 w 713"/>
                  <a:gd name="T61" fmla="*/ 563 h 762"/>
                  <a:gd name="T62" fmla="*/ 622 w 713"/>
                  <a:gd name="T63" fmla="*/ 515 h 762"/>
                  <a:gd name="T64" fmla="*/ 647 w 713"/>
                  <a:gd name="T65" fmla="*/ 499 h 762"/>
                  <a:gd name="T66" fmla="*/ 657 w 713"/>
                  <a:gd name="T67" fmla="*/ 478 h 762"/>
                  <a:gd name="T68" fmla="*/ 632 w 713"/>
                  <a:gd name="T69" fmla="*/ 463 h 762"/>
                  <a:gd name="T70" fmla="*/ 547 w 713"/>
                  <a:gd name="T71" fmla="*/ 463 h 762"/>
                  <a:gd name="T72" fmla="*/ 440 w 713"/>
                  <a:gd name="T73" fmla="*/ 481 h 762"/>
                  <a:gd name="T74" fmla="*/ 356 w 713"/>
                  <a:gd name="T75" fmla="*/ 509 h 762"/>
                  <a:gd name="T76" fmla="*/ 265 w 713"/>
                  <a:gd name="T77" fmla="*/ 560 h 762"/>
                  <a:gd name="T78" fmla="*/ 187 w 713"/>
                  <a:gd name="T79" fmla="*/ 596 h 762"/>
                  <a:gd name="T80" fmla="*/ 103 w 713"/>
                  <a:gd name="T81" fmla="*/ 599 h 762"/>
                  <a:gd name="T82" fmla="*/ 69 w 713"/>
                  <a:gd name="T83" fmla="*/ 587 h 762"/>
                  <a:gd name="T84" fmla="*/ 50 w 713"/>
                  <a:gd name="T85" fmla="*/ 542 h 762"/>
                  <a:gd name="T86" fmla="*/ 37 w 713"/>
                  <a:gd name="T87" fmla="*/ 478 h 762"/>
                  <a:gd name="T88" fmla="*/ 31 w 713"/>
                  <a:gd name="T89" fmla="*/ 360 h 762"/>
                  <a:gd name="T90" fmla="*/ 19 w 713"/>
                  <a:gd name="T91" fmla="*/ 151 h 762"/>
                  <a:gd name="T92" fmla="*/ 0 w 713"/>
                  <a:gd name="T93" fmla="*/ 64 h 7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13"/>
                  <a:gd name="T142" fmla="*/ 0 h 762"/>
                  <a:gd name="T143" fmla="*/ 713 w 713"/>
                  <a:gd name="T144" fmla="*/ 762 h 76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13" h="762">
                    <a:moveTo>
                      <a:pt x="0" y="64"/>
                    </a:moveTo>
                    <a:lnTo>
                      <a:pt x="22" y="16"/>
                    </a:lnTo>
                    <a:lnTo>
                      <a:pt x="69" y="0"/>
                    </a:lnTo>
                    <a:lnTo>
                      <a:pt x="134" y="7"/>
                    </a:lnTo>
                    <a:lnTo>
                      <a:pt x="150" y="52"/>
                    </a:lnTo>
                    <a:lnTo>
                      <a:pt x="125" y="227"/>
                    </a:lnTo>
                    <a:lnTo>
                      <a:pt x="122" y="360"/>
                    </a:lnTo>
                    <a:lnTo>
                      <a:pt x="116" y="435"/>
                    </a:lnTo>
                    <a:lnTo>
                      <a:pt x="116" y="450"/>
                    </a:lnTo>
                    <a:lnTo>
                      <a:pt x="131" y="524"/>
                    </a:lnTo>
                    <a:lnTo>
                      <a:pt x="172" y="536"/>
                    </a:lnTo>
                    <a:lnTo>
                      <a:pt x="225" y="524"/>
                    </a:lnTo>
                    <a:lnTo>
                      <a:pt x="303" y="481"/>
                    </a:lnTo>
                    <a:lnTo>
                      <a:pt x="387" y="460"/>
                    </a:lnTo>
                    <a:lnTo>
                      <a:pt x="482" y="444"/>
                    </a:lnTo>
                    <a:lnTo>
                      <a:pt x="585" y="432"/>
                    </a:lnTo>
                    <a:lnTo>
                      <a:pt x="660" y="432"/>
                    </a:lnTo>
                    <a:lnTo>
                      <a:pt x="694" y="441"/>
                    </a:lnTo>
                    <a:lnTo>
                      <a:pt x="713" y="463"/>
                    </a:lnTo>
                    <a:lnTo>
                      <a:pt x="704" y="496"/>
                    </a:lnTo>
                    <a:lnTo>
                      <a:pt x="657" y="524"/>
                    </a:lnTo>
                    <a:lnTo>
                      <a:pt x="613" y="563"/>
                    </a:lnTo>
                    <a:lnTo>
                      <a:pt x="572" y="618"/>
                    </a:lnTo>
                    <a:lnTo>
                      <a:pt x="547" y="663"/>
                    </a:lnTo>
                    <a:lnTo>
                      <a:pt x="526" y="708"/>
                    </a:lnTo>
                    <a:lnTo>
                      <a:pt x="510" y="762"/>
                    </a:lnTo>
                    <a:lnTo>
                      <a:pt x="488" y="762"/>
                    </a:lnTo>
                    <a:lnTo>
                      <a:pt x="469" y="741"/>
                    </a:lnTo>
                    <a:lnTo>
                      <a:pt x="462" y="681"/>
                    </a:lnTo>
                    <a:lnTo>
                      <a:pt x="507" y="627"/>
                    </a:lnTo>
                    <a:lnTo>
                      <a:pt x="566" y="563"/>
                    </a:lnTo>
                    <a:lnTo>
                      <a:pt x="622" y="515"/>
                    </a:lnTo>
                    <a:lnTo>
                      <a:pt x="647" y="499"/>
                    </a:lnTo>
                    <a:lnTo>
                      <a:pt x="657" y="478"/>
                    </a:lnTo>
                    <a:lnTo>
                      <a:pt x="632" y="463"/>
                    </a:lnTo>
                    <a:lnTo>
                      <a:pt x="547" y="463"/>
                    </a:lnTo>
                    <a:lnTo>
                      <a:pt x="440" y="481"/>
                    </a:lnTo>
                    <a:lnTo>
                      <a:pt x="356" y="509"/>
                    </a:lnTo>
                    <a:lnTo>
                      <a:pt x="265" y="560"/>
                    </a:lnTo>
                    <a:lnTo>
                      <a:pt x="187" y="596"/>
                    </a:lnTo>
                    <a:lnTo>
                      <a:pt x="103" y="599"/>
                    </a:lnTo>
                    <a:lnTo>
                      <a:pt x="69" y="587"/>
                    </a:lnTo>
                    <a:lnTo>
                      <a:pt x="50" y="542"/>
                    </a:lnTo>
                    <a:lnTo>
                      <a:pt x="37" y="478"/>
                    </a:lnTo>
                    <a:lnTo>
                      <a:pt x="31" y="360"/>
                    </a:lnTo>
                    <a:lnTo>
                      <a:pt x="19" y="15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1189" name="Group 76"/>
            <p:cNvGrpSpPr>
              <a:grpSpLocks/>
            </p:cNvGrpSpPr>
            <p:nvPr/>
          </p:nvGrpSpPr>
          <p:grpSpPr bwMode="auto">
            <a:xfrm>
              <a:off x="4864" y="3099"/>
              <a:ext cx="432" cy="877"/>
              <a:chOff x="4864" y="3099"/>
              <a:chExt cx="432" cy="877"/>
            </a:xfrm>
          </p:grpSpPr>
          <p:sp>
            <p:nvSpPr>
              <p:cNvPr id="391190" name="Freeform 77"/>
              <p:cNvSpPr>
                <a:spLocks/>
              </p:cNvSpPr>
              <p:nvPr/>
            </p:nvSpPr>
            <p:spPr bwMode="auto">
              <a:xfrm>
                <a:off x="4956" y="3588"/>
                <a:ext cx="340" cy="109"/>
              </a:xfrm>
              <a:custGeom>
                <a:avLst/>
                <a:gdLst>
                  <a:gd name="T0" fmla="*/ 340 w 340"/>
                  <a:gd name="T1" fmla="*/ 109 h 109"/>
                  <a:gd name="T2" fmla="*/ 165 w 340"/>
                  <a:gd name="T3" fmla="*/ 30 h 109"/>
                  <a:gd name="T4" fmla="*/ 48 w 340"/>
                  <a:gd name="T5" fmla="*/ 0 h 109"/>
                  <a:gd name="T6" fmla="*/ 10 w 340"/>
                  <a:gd name="T7" fmla="*/ 0 h 109"/>
                  <a:gd name="T8" fmla="*/ 0 w 340"/>
                  <a:gd name="T9" fmla="*/ 27 h 109"/>
                  <a:gd name="T10" fmla="*/ 22 w 340"/>
                  <a:gd name="T11" fmla="*/ 48 h 109"/>
                  <a:gd name="T12" fmla="*/ 70 w 340"/>
                  <a:gd name="T13" fmla="*/ 54 h 109"/>
                  <a:gd name="T14" fmla="*/ 184 w 340"/>
                  <a:gd name="T15" fmla="*/ 75 h 109"/>
                  <a:gd name="T16" fmla="*/ 340 w 340"/>
                  <a:gd name="T17" fmla="*/ 10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0"/>
                  <a:gd name="T28" fmla="*/ 0 h 109"/>
                  <a:gd name="T29" fmla="*/ 340 w 340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0" h="109">
                    <a:moveTo>
                      <a:pt x="340" y="109"/>
                    </a:moveTo>
                    <a:lnTo>
                      <a:pt x="165" y="30"/>
                    </a:lnTo>
                    <a:lnTo>
                      <a:pt x="48" y="0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22" y="48"/>
                    </a:lnTo>
                    <a:lnTo>
                      <a:pt x="70" y="54"/>
                    </a:lnTo>
                    <a:lnTo>
                      <a:pt x="184" y="75"/>
                    </a:lnTo>
                    <a:lnTo>
                      <a:pt x="340" y="10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1" name="Freeform 78"/>
              <p:cNvSpPr>
                <a:spLocks/>
              </p:cNvSpPr>
              <p:nvPr/>
            </p:nvSpPr>
            <p:spPr bwMode="auto">
              <a:xfrm>
                <a:off x="4864" y="3685"/>
                <a:ext cx="97" cy="291"/>
              </a:xfrm>
              <a:custGeom>
                <a:avLst/>
                <a:gdLst>
                  <a:gd name="T0" fmla="*/ 97 w 97"/>
                  <a:gd name="T1" fmla="*/ 291 h 291"/>
                  <a:gd name="T2" fmla="*/ 94 w 97"/>
                  <a:gd name="T3" fmla="*/ 148 h 291"/>
                  <a:gd name="T4" fmla="*/ 69 w 97"/>
                  <a:gd name="T5" fmla="*/ 39 h 291"/>
                  <a:gd name="T6" fmla="*/ 41 w 97"/>
                  <a:gd name="T7" fmla="*/ 0 h 291"/>
                  <a:gd name="T8" fmla="*/ 19 w 97"/>
                  <a:gd name="T9" fmla="*/ 0 h 291"/>
                  <a:gd name="T10" fmla="*/ 0 w 97"/>
                  <a:gd name="T11" fmla="*/ 12 h 291"/>
                  <a:gd name="T12" fmla="*/ 0 w 97"/>
                  <a:gd name="T13" fmla="*/ 54 h 291"/>
                  <a:gd name="T14" fmla="*/ 47 w 97"/>
                  <a:gd name="T15" fmla="*/ 184 h 291"/>
                  <a:gd name="T16" fmla="*/ 97 w 97"/>
                  <a:gd name="T17" fmla="*/ 291 h 2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7"/>
                  <a:gd name="T28" fmla="*/ 0 h 291"/>
                  <a:gd name="T29" fmla="*/ 97 w 97"/>
                  <a:gd name="T30" fmla="*/ 291 h 2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7" h="291">
                    <a:moveTo>
                      <a:pt x="97" y="291"/>
                    </a:moveTo>
                    <a:lnTo>
                      <a:pt x="94" y="148"/>
                    </a:lnTo>
                    <a:lnTo>
                      <a:pt x="69" y="39"/>
                    </a:lnTo>
                    <a:lnTo>
                      <a:pt x="41" y="0"/>
                    </a:lnTo>
                    <a:lnTo>
                      <a:pt x="19" y="0"/>
                    </a:lnTo>
                    <a:lnTo>
                      <a:pt x="0" y="12"/>
                    </a:lnTo>
                    <a:lnTo>
                      <a:pt x="0" y="54"/>
                    </a:lnTo>
                    <a:lnTo>
                      <a:pt x="47" y="184"/>
                    </a:lnTo>
                    <a:lnTo>
                      <a:pt x="97" y="29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192" name="Freeform 79"/>
              <p:cNvSpPr>
                <a:spLocks/>
              </p:cNvSpPr>
              <p:nvPr/>
            </p:nvSpPr>
            <p:spPr bwMode="auto">
              <a:xfrm>
                <a:off x="5004" y="3099"/>
                <a:ext cx="214" cy="111"/>
              </a:xfrm>
              <a:custGeom>
                <a:avLst/>
                <a:gdLst>
                  <a:gd name="T0" fmla="*/ 0 w 214"/>
                  <a:gd name="T1" fmla="*/ 72 h 111"/>
                  <a:gd name="T2" fmla="*/ 42 w 214"/>
                  <a:gd name="T3" fmla="*/ 30 h 111"/>
                  <a:gd name="T4" fmla="*/ 100 w 214"/>
                  <a:gd name="T5" fmla="*/ 3 h 111"/>
                  <a:gd name="T6" fmla="*/ 166 w 214"/>
                  <a:gd name="T7" fmla="*/ 0 h 111"/>
                  <a:gd name="T8" fmla="*/ 214 w 214"/>
                  <a:gd name="T9" fmla="*/ 9 h 111"/>
                  <a:gd name="T10" fmla="*/ 138 w 214"/>
                  <a:gd name="T11" fmla="*/ 18 h 111"/>
                  <a:gd name="T12" fmla="*/ 109 w 214"/>
                  <a:gd name="T13" fmla="*/ 36 h 111"/>
                  <a:gd name="T14" fmla="*/ 81 w 214"/>
                  <a:gd name="T15" fmla="*/ 63 h 111"/>
                  <a:gd name="T16" fmla="*/ 68 w 214"/>
                  <a:gd name="T17" fmla="*/ 93 h 111"/>
                  <a:gd name="T18" fmla="*/ 42 w 214"/>
                  <a:gd name="T19" fmla="*/ 111 h 111"/>
                  <a:gd name="T20" fmla="*/ 10 w 214"/>
                  <a:gd name="T21" fmla="*/ 108 h 111"/>
                  <a:gd name="T22" fmla="*/ 0 w 214"/>
                  <a:gd name="T23" fmla="*/ 72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"/>
                  <a:gd name="T37" fmla="*/ 0 h 111"/>
                  <a:gd name="T38" fmla="*/ 214 w 214"/>
                  <a:gd name="T39" fmla="*/ 111 h 1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" h="111">
                    <a:moveTo>
                      <a:pt x="0" y="72"/>
                    </a:moveTo>
                    <a:lnTo>
                      <a:pt x="42" y="30"/>
                    </a:lnTo>
                    <a:lnTo>
                      <a:pt x="100" y="3"/>
                    </a:lnTo>
                    <a:lnTo>
                      <a:pt x="166" y="0"/>
                    </a:lnTo>
                    <a:lnTo>
                      <a:pt x="214" y="9"/>
                    </a:lnTo>
                    <a:lnTo>
                      <a:pt x="138" y="18"/>
                    </a:lnTo>
                    <a:lnTo>
                      <a:pt x="109" y="36"/>
                    </a:lnTo>
                    <a:lnTo>
                      <a:pt x="81" y="63"/>
                    </a:lnTo>
                    <a:lnTo>
                      <a:pt x="68" y="93"/>
                    </a:lnTo>
                    <a:lnTo>
                      <a:pt x="42" y="111"/>
                    </a:lnTo>
                    <a:lnTo>
                      <a:pt x="10" y="108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91187" name="Freeform 80"/>
          <p:cNvSpPr>
            <a:spLocks/>
          </p:cNvSpPr>
          <p:nvPr/>
        </p:nvSpPr>
        <p:spPr bwMode="auto">
          <a:xfrm>
            <a:off x="6553200" y="4343400"/>
            <a:ext cx="1981200" cy="1981200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194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2195" name="Rectangle 3"/>
          <p:cNvSpPr>
            <a:spLocks noChangeArrowheads="1"/>
          </p:cNvSpPr>
          <p:nvPr/>
        </p:nvSpPr>
        <p:spPr bwMode="auto">
          <a:xfrm>
            <a:off x="0" y="1981200"/>
            <a:ext cx="5715000" cy="128905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2196" name="Rectangle 4"/>
          <p:cNvSpPr>
            <a:spLocks noChangeArrowheads="1"/>
          </p:cNvSpPr>
          <p:nvPr/>
        </p:nvSpPr>
        <p:spPr bwMode="auto">
          <a:xfrm>
            <a:off x="0" y="357505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2197" name="Rectangle 5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2198" name="Rectangle 6"/>
          <p:cNvSpPr>
            <a:spLocks noChangeArrowheads="1"/>
          </p:cNvSpPr>
          <p:nvPr/>
        </p:nvSpPr>
        <p:spPr bwMode="auto">
          <a:xfrm>
            <a:off x="0" y="319405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2199" name="Text Box 7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2200" name="Text Box 8"/>
          <p:cNvSpPr txBox="1">
            <a:spLocks noChangeArrowheads="1"/>
          </p:cNvSpPr>
          <p:nvPr/>
        </p:nvSpPr>
        <p:spPr bwMode="auto">
          <a:xfrm>
            <a:off x="4403725" y="4438650"/>
            <a:ext cx="4619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n</a:t>
            </a:r>
            <a:r>
              <a:rPr lang="en-US" altLang="en-US" i="0" baseline="-25000">
                <a:solidFill>
                  <a:srgbClr val="FF99FF"/>
                </a:solidFill>
              </a:rPr>
              <a:t>l</a:t>
            </a:r>
          </a:p>
        </p:txBody>
      </p:sp>
      <p:grpSp>
        <p:nvGrpSpPr>
          <p:cNvPr id="392201" name="Group 9"/>
          <p:cNvGrpSpPr>
            <a:grpSpLocks/>
          </p:cNvGrpSpPr>
          <p:nvPr/>
        </p:nvGrpSpPr>
        <p:grpSpPr bwMode="auto">
          <a:xfrm>
            <a:off x="3962400" y="4191000"/>
            <a:ext cx="4191000" cy="2514600"/>
            <a:chOff x="2496" y="2640"/>
            <a:chExt cx="2640" cy="1584"/>
          </a:xfrm>
        </p:grpSpPr>
        <p:sp useBgFill="1">
          <p:nvSpPr>
            <p:cNvPr id="392222" name="Rectangle 10"/>
            <p:cNvSpPr>
              <a:spLocks noChangeArrowheads="1"/>
            </p:cNvSpPr>
            <p:nvPr/>
          </p:nvSpPr>
          <p:spPr bwMode="auto">
            <a:xfrm>
              <a:off x="2496" y="2640"/>
              <a:ext cx="1152" cy="158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92223" name="Group 11"/>
            <p:cNvGrpSpPr>
              <a:grpSpLocks noChangeAspect="1"/>
            </p:cNvGrpSpPr>
            <p:nvPr/>
          </p:nvGrpSpPr>
          <p:grpSpPr bwMode="auto">
            <a:xfrm>
              <a:off x="2718" y="2882"/>
              <a:ext cx="2418" cy="1054"/>
              <a:chOff x="288" y="2016"/>
              <a:chExt cx="4848" cy="2112"/>
            </a:xfrm>
          </p:grpSpPr>
          <p:grpSp>
            <p:nvGrpSpPr>
              <p:cNvPr id="392224" name="Group 12"/>
              <p:cNvGrpSpPr>
                <a:grpSpLocks noChangeAspect="1"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392270" name="Oval 1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71" name="Rectangle 14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25" name="Group 15"/>
              <p:cNvGrpSpPr>
                <a:grpSpLocks noChangeAspect="1"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392268" name="Oval 1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69" name="Rectangle 17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8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26" name="Group 18"/>
              <p:cNvGrpSpPr>
                <a:grpSpLocks noChangeAspect="1"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392266" name="Oval 19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67" name="Rectangle 20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27" name="Group 21"/>
              <p:cNvGrpSpPr>
                <a:grpSpLocks noChangeAspect="1"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392264" name="Oval 22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65" name="Rectangle 23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28" name="Group 24"/>
              <p:cNvGrpSpPr>
                <a:grpSpLocks noChangeAspect="1"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392262" name="Oval 2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63" name="Rectangle 26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29" name="Group 27"/>
              <p:cNvGrpSpPr>
                <a:grpSpLocks noChangeAspect="1"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392260" name="Oval 2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61" name="Rectangle 29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30" name="Group 30"/>
              <p:cNvGrpSpPr>
                <a:grpSpLocks noChangeAspect="1"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392258" name="Oval 31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59" name="Rectangle 32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7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31" name="Group 33"/>
              <p:cNvGrpSpPr>
                <a:grpSpLocks noChangeAspect="1"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392256" name="Oval 34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57" name="Rectangle 35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6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32" name="Group 36"/>
              <p:cNvGrpSpPr>
                <a:grpSpLocks noChangeAspect="1"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392254" name="Oval 37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55" name="Rectangle 38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5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33" name="Group 39"/>
              <p:cNvGrpSpPr>
                <a:grpSpLocks noChangeAspect="1"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392252" name="Oval 40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53" name="Rectangle 41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9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34" name="Group 42"/>
              <p:cNvGrpSpPr>
                <a:grpSpLocks noChangeAspect="1"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392250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51" name="Rectangle 44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4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2235" name="Group 45"/>
              <p:cNvGrpSpPr>
                <a:grpSpLocks noChangeAspect="1"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392248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2249" name="Rectangle 47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sp>
            <p:nvSpPr>
              <p:cNvPr id="392236" name="Line 48"/>
              <p:cNvSpPr>
                <a:spLocks noChangeAspect="1"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7" name="Line 49"/>
              <p:cNvSpPr>
                <a:spLocks noChangeAspect="1"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8" name="Line 50"/>
              <p:cNvSpPr>
                <a:spLocks noChangeAspect="1"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39" name="Line 51"/>
              <p:cNvSpPr>
                <a:spLocks noChangeAspect="1"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0" name="Line 52"/>
              <p:cNvSpPr>
                <a:spLocks noChangeAspect="1"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1" name="Line 53"/>
              <p:cNvSpPr>
                <a:spLocks noChangeAspect="1"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2" name="Line 54"/>
              <p:cNvSpPr>
                <a:spLocks noChangeAspect="1"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3" name="Line 55"/>
              <p:cNvSpPr>
                <a:spLocks noChangeAspect="1"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4" name="Line 56"/>
              <p:cNvSpPr>
                <a:spLocks noChangeAspect="1"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5" name="Line 57"/>
              <p:cNvSpPr>
                <a:spLocks noChangeAspect="1"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6" name="Line 58"/>
              <p:cNvSpPr>
                <a:spLocks noChangeAspect="1"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47" name="Line 59"/>
              <p:cNvSpPr>
                <a:spLocks noChangeAspect="1"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92202" name="Freeform 60"/>
          <p:cNvSpPr>
            <a:spLocks/>
          </p:cNvSpPr>
          <p:nvPr/>
        </p:nvSpPr>
        <p:spPr bwMode="auto">
          <a:xfrm>
            <a:off x="4114800" y="4800600"/>
            <a:ext cx="2286000" cy="1216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2203" name="Text Box 61"/>
          <p:cNvSpPr txBox="1">
            <a:spLocks noChangeArrowheads="1"/>
          </p:cNvSpPr>
          <p:nvPr/>
        </p:nvSpPr>
        <p:spPr bwMode="auto">
          <a:xfrm>
            <a:off x="4403725" y="4438650"/>
            <a:ext cx="4619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n</a:t>
            </a:r>
            <a:r>
              <a:rPr lang="en-US" altLang="en-US" i="0" baseline="-25000">
                <a:solidFill>
                  <a:srgbClr val="FF99FF"/>
                </a:solidFill>
              </a:rPr>
              <a:t>l</a:t>
            </a:r>
          </a:p>
        </p:txBody>
      </p:sp>
      <p:sp>
        <p:nvSpPr>
          <p:cNvPr id="392204" name="Text Box 62"/>
          <p:cNvSpPr txBox="1">
            <a:spLocks noChangeArrowheads="1"/>
          </p:cNvSpPr>
          <p:nvPr/>
        </p:nvSpPr>
        <p:spPr bwMode="auto">
          <a:xfrm>
            <a:off x="6308725" y="1009650"/>
            <a:ext cx="255587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But who will </a:t>
            </a:r>
            <a:br>
              <a:rPr lang="en-US" altLang="en-US" i="0"/>
            </a:br>
            <a:r>
              <a:rPr lang="en-US" altLang="en-US" i="0"/>
              <a:t>count nodes in</a:t>
            </a:r>
            <a:br>
              <a:rPr lang="en-US" altLang="en-US" i="0"/>
            </a:br>
            <a:r>
              <a:rPr lang="en-US" altLang="en-US" i="0"/>
              <a:t>left sub-tree?</a:t>
            </a:r>
          </a:p>
        </p:txBody>
      </p:sp>
      <p:grpSp>
        <p:nvGrpSpPr>
          <p:cNvPr id="16" name="Group 63"/>
          <p:cNvGrpSpPr>
            <a:grpSpLocks/>
          </p:cNvGrpSpPr>
          <p:nvPr/>
        </p:nvGrpSpPr>
        <p:grpSpPr bwMode="auto">
          <a:xfrm>
            <a:off x="1684338" y="4568825"/>
            <a:ext cx="2506662" cy="993775"/>
            <a:chOff x="1061" y="2878"/>
            <a:chExt cx="1579" cy="626"/>
          </a:xfrm>
        </p:grpSpPr>
        <p:grpSp>
          <p:nvGrpSpPr>
            <p:cNvPr id="392206" name="Group 64"/>
            <p:cNvGrpSpPr>
              <a:grpSpLocks/>
            </p:cNvGrpSpPr>
            <p:nvPr/>
          </p:nvGrpSpPr>
          <p:grpSpPr bwMode="auto">
            <a:xfrm flipH="1">
              <a:off x="2400" y="2878"/>
              <a:ext cx="240" cy="626"/>
              <a:chOff x="2308" y="1513"/>
              <a:chExt cx="1162" cy="2570"/>
            </a:xfrm>
          </p:grpSpPr>
          <p:grpSp>
            <p:nvGrpSpPr>
              <p:cNvPr id="392208" name="Group 6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92216" name="Freeform 6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17" name="Freeform 6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18" name="Freeform 6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19" name="Freeform 6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20" name="Freeform 7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21" name="Freeform 7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2209" name="Freeform 7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0" name="Freeform 7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211" name="Oval 7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2212" name="Oval 7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2213" name="Oval 7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2214" name="Oval 7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2215" name="Oval 7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92207" name="Text Box 79"/>
            <p:cNvSpPr txBox="1">
              <a:spLocks noChangeArrowheads="1"/>
            </p:cNvSpPr>
            <p:nvPr/>
          </p:nvSpPr>
          <p:spPr bwMode="auto">
            <a:xfrm>
              <a:off x="1061" y="3024"/>
              <a:ext cx="11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My friend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218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3219" name="Rectangle 3"/>
          <p:cNvSpPr>
            <a:spLocks noChangeArrowheads="1"/>
          </p:cNvSpPr>
          <p:nvPr/>
        </p:nvSpPr>
        <p:spPr bwMode="auto">
          <a:xfrm>
            <a:off x="0" y="2209800"/>
            <a:ext cx="5715000" cy="106045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3220" name="Rectangle 4"/>
          <p:cNvSpPr>
            <a:spLocks noChangeArrowheads="1"/>
          </p:cNvSpPr>
          <p:nvPr/>
        </p:nvSpPr>
        <p:spPr bwMode="auto">
          <a:xfrm>
            <a:off x="0" y="357505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3221" name="Rectangle 5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3222" name="Rectangle 6"/>
          <p:cNvSpPr>
            <a:spLocks noChangeArrowheads="1"/>
          </p:cNvSpPr>
          <p:nvPr/>
        </p:nvSpPr>
        <p:spPr bwMode="auto">
          <a:xfrm>
            <a:off x="0" y="319405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3223" name="Text Box 7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3224" name="Text Box 8"/>
          <p:cNvSpPr txBox="1">
            <a:spLocks noChangeArrowheads="1"/>
          </p:cNvSpPr>
          <p:nvPr/>
        </p:nvSpPr>
        <p:spPr bwMode="auto">
          <a:xfrm>
            <a:off x="4403725" y="4438650"/>
            <a:ext cx="4619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n</a:t>
            </a:r>
            <a:r>
              <a:rPr lang="en-US" altLang="en-US" i="0" baseline="-25000">
                <a:solidFill>
                  <a:srgbClr val="FF99FF"/>
                </a:solidFill>
              </a:rPr>
              <a:t>l</a:t>
            </a:r>
          </a:p>
        </p:txBody>
      </p:sp>
      <p:grpSp>
        <p:nvGrpSpPr>
          <p:cNvPr id="393225" name="Group 9"/>
          <p:cNvGrpSpPr>
            <a:grpSpLocks/>
          </p:cNvGrpSpPr>
          <p:nvPr/>
        </p:nvGrpSpPr>
        <p:grpSpPr bwMode="auto">
          <a:xfrm>
            <a:off x="3962400" y="4191000"/>
            <a:ext cx="4191000" cy="2514600"/>
            <a:chOff x="2496" y="2640"/>
            <a:chExt cx="2640" cy="1584"/>
          </a:xfrm>
        </p:grpSpPr>
        <p:sp useBgFill="1">
          <p:nvSpPr>
            <p:cNvPr id="393246" name="Rectangle 10"/>
            <p:cNvSpPr>
              <a:spLocks noChangeArrowheads="1"/>
            </p:cNvSpPr>
            <p:nvPr/>
          </p:nvSpPr>
          <p:spPr bwMode="auto">
            <a:xfrm>
              <a:off x="2496" y="2640"/>
              <a:ext cx="1152" cy="158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93247" name="Group 11"/>
            <p:cNvGrpSpPr>
              <a:grpSpLocks noChangeAspect="1"/>
            </p:cNvGrpSpPr>
            <p:nvPr/>
          </p:nvGrpSpPr>
          <p:grpSpPr bwMode="auto">
            <a:xfrm>
              <a:off x="2718" y="2882"/>
              <a:ext cx="2418" cy="1054"/>
              <a:chOff x="288" y="2016"/>
              <a:chExt cx="4848" cy="2112"/>
            </a:xfrm>
          </p:grpSpPr>
          <p:grpSp>
            <p:nvGrpSpPr>
              <p:cNvPr id="393248" name="Group 12"/>
              <p:cNvGrpSpPr>
                <a:grpSpLocks noChangeAspect="1"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393294" name="Oval 1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95" name="Rectangle 14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49" name="Group 15"/>
              <p:cNvGrpSpPr>
                <a:grpSpLocks noChangeAspect="1"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393292" name="Oval 1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93" name="Rectangle 17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8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0" name="Group 18"/>
              <p:cNvGrpSpPr>
                <a:grpSpLocks noChangeAspect="1"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393290" name="Oval 19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91" name="Rectangle 20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1" name="Group 21"/>
              <p:cNvGrpSpPr>
                <a:grpSpLocks noChangeAspect="1"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393288" name="Oval 22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89" name="Rectangle 23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3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2" name="Group 24"/>
              <p:cNvGrpSpPr>
                <a:grpSpLocks noChangeAspect="1"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393286" name="Oval 25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87" name="Rectangle 26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3" name="Group 27"/>
              <p:cNvGrpSpPr>
                <a:grpSpLocks noChangeAspect="1"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393284" name="Oval 28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85" name="Rectangle 29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2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4" name="Group 30"/>
              <p:cNvGrpSpPr>
                <a:grpSpLocks noChangeAspect="1"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393282" name="Oval 31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83" name="Rectangle 32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7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5" name="Group 33"/>
              <p:cNvGrpSpPr>
                <a:grpSpLocks noChangeAspect="1"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393280" name="Oval 34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81" name="Rectangle 35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6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6" name="Group 36"/>
              <p:cNvGrpSpPr>
                <a:grpSpLocks noChangeAspect="1"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393278" name="Oval 37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79" name="Rectangle 38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5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7" name="Group 39"/>
              <p:cNvGrpSpPr>
                <a:grpSpLocks noChangeAspect="1"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393276" name="Oval 40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77" name="Rectangle 41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9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8" name="Group 42"/>
              <p:cNvGrpSpPr>
                <a:grpSpLocks noChangeAspect="1"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393274" name="Oval 43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75" name="Rectangle 44"/>
                <p:cNvSpPr>
                  <a:spLocks noChangeAspect="1" noChangeArrowheads="1"/>
                </p:cNvSpPr>
                <p:nvPr/>
              </p:nvSpPr>
              <p:spPr bwMode="auto">
                <a:xfrm>
                  <a:off x="2390" y="974"/>
                  <a:ext cx="232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4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grpSp>
            <p:nvGrpSpPr>
              <p:cNvPr id="393259" name="Group 45"/>
              <p:cNvGrpSpPr>
                <a:grpSpLocks noChangeAspect="1"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393272" name="Oval 46"/>
                <p:cNvSpPr>
                  <a:spLocks noChangeAspect="1"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93273" name="Rectangle 47"/>
                <p:cNvSpPr>
                  <a:spLocks noChangeAspect="1" noChangeArrowheads="1"/>
                </p:cNvSpPr>
                <p:nvPr/>
              </p:nvSpPr>
              <p:spPr bwMode="auto">
                <a:xfrm>
                  <a:off x="2388" y="974"/>
                  <a:ext cx="234" cy="2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500" i="0">
                      <a:solidFill>
                        <a:srgbClr val="33CC33"/>
                      </a:solidFill>
                    </a:rPr>
                    <a:t>1</a:t>
                  </a:r>
                  <a:endParaRPr lang="en-US" altLang="en-US" sz="500" i="0">
                    <a:solidFill>
                      <a:srgbClr val="33CC33"/>
                    </a:solidFill>
                  </a:endParaRPr>
                </a:p>
              </p:txBody>
            </p:sp>
          </p:grpSp>
          <p:sp>
            <p:nvSpPr>
              <p:cNvPr id="393260" name="Line 48"/>
              <p:cNvSpPr>
                <a:spLocks noChangeAspect="1"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1" name="Line 49"/>
              <p:cNvSpPr>
                <a:spLocks noChangeAspect="1"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2" name="Line 50"/>
              <p:cNvSpPr>
                <a:spLocks noChangeAspect="1"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3" name="Line 51"/>
              <p:cNvSpPr>
                <a:spLocks noChangeAspect="1"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4" name="Line 52"/>
              <p:cNvSpPr>
                <a:spLocks noChangeAspect="1"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5" name="Line 53"/>
              <p:cNvSpPr>
                <a:spLocks noChangeAspect="1"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6" name="Line 54"/>
              <p:cNvSpPr>
                <a:spLocks noChangeAspect="1"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7" name="Line 55"/>
              <p:cNvSpPr>
                <a:spLocks noChangeAspect="1"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8" name="Line 56"/>
              <p:cNvSpPr>
                <a:spLocks noChangeAspect="1"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9" name="Line 57"/>
              <p:cNvSpPr>
                <a:spLocks noChangeAspect="1"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0" name="Line 58"/>
              <p:cNvSpPr>
                <a:spLocks noChangeAspect="1"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1" name="Line 59"/>
              <p:cNvSpPr>
                <a:spLocks noChangeAspect="1"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93226" name="Freeform 60"/>
          <p:cNvSpPr>
            <a:spLocks/>
          </p:cNvSpPr>
          <p:nvPr/>
        </p:nvSpPr>
        <p:spPr bwMode="auto">
          <a:xfrm>
            <a:off x="4114800" y="4800600"/>
            <a:ext cx="2286000" cy="1216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3227" name="Text Box 61"/>
          <p:cNvSpPr txBox="1">
            <a:spLocks noChangeArrowheads="1"/>
          </p:cNvSpPr>
          <p:nvPr/>
        </p:nvSpPr>
        <p:spPr bwMode="auto">
          <a:xfrm>
            <a:off x="4403725" y="4438650"/>
            <a:ext cx="4619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n</a:t>
            </a:r>
            <a:r>
              <a:rPr lang="en-US" altLang="en-US" i="0" baseline="-25000">
                <a:solidFill>
                  <a:srgbClr val="FF99FF"/>
                </a:solidFill>
              </a:rPr>
              <a:t>l</a:t>
            </a:r>
          </a:p>
        </p:txBody>
      </p:sp>
      <p:sp>
        <p:nvSpPr>
          <p:cNvPr id="393228" name="Text Box 62"/>
          <p:cNvSpPr txBox="1">
            <a:spLocks noChangeArrowheads="1"/>
          </p:cNvSpPr>
          <p:nvPr/>
        </p:nvSpPr>
        <p:spPr bwMode="auto">
          <a:xfrm>
            <a:off x="6308725" y="1009650"/>
            <a:ext cx="255587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But who will </a:t>
            </a:r>
            <a:br>
              <a:rPr lang="en-US" altLang="en-US" i="0"/>
            </a:br>
            <a:r>
              <a:rPr lang="en-US" altLang="en-US" i="0"/>
              <a:t>count nodes in</a:t>
            </a:r>
            <a:br>
              <a:rPr lang="en-US" altLang="en-US" i="0"/>
            </a:br>
            <a:r>
              <a:rPr lang="en-US" altLang="en-US" i="0"/>
              <a:t>left sub-tree?</a:t>
            </a:r>
          </a:p>
        </p:txBody>
      </p:sp>
      <p:grpSp>
        <p:nvGrpSpPr>
          <p:cNvPr id="393229" name="Group 63"/>
          <p:cNvGrpSpPr>
            <a:grpSpLocks/>
          </p:cNvGrpSpPr>
          <p:nvPr/>
        </p:nvGrpSpPr>
        <p:grpSpPr bwMode="auto">
          <a:xfrm>
            <a:off x="1684338" y="4568825"/>
            <a:ext cx="2506662" cy="993775"/>
            <a:chOff x="1061" y="2878"/>
            <a:chExt cx="1579" cy="626"/>
          </a:xfrm>
        </p:grpSpPr>
        <p:grpSp>
          <p:nvGrpSpPr>
            <p:cNvPr id="393230" name="Group 64"/>
            <p:cNvGrpSpPr>
              <a:grpSpLocks/>
            </p:cNvGrpSpPr>
            <p:nvPr/>
          </p:nvGrpSpPr>
          <p:grpSpPr bwMode="auto">
            <a:xfrm flipH="1">
              <a:off x="2400" y="2878"/>
              <a:ext cx="240" cy="626"/>
              <a:chOff x="2308" y="1513"/>
              <a:chExt cx="1162" cy="2570"/>
            </a:xfrm>
          </p:grpSpPr>
          <p:grpSp>
            <p:nvGrpSpPr>
              <p:cNvPr id="393232" name="Group 6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93240" name="Freeform 6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241" name="Freeform 6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242" name="Freeform 6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243" name="Freeform 6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244" name="Freeform 7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245" name="Freeform 7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3233" name="Freeform 7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4" name="Freeform 7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5" name="Oval 7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3236" name="Oval 7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3237" name="Oval 7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3238" name="Oval 7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93239" name="Oval 7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93231" name="Text Box 79"/>
            <p:cNvSpPr txBox="1">
              <a:spLocks noChangeArrowheads="1"/>
            </p:cNvSpPr>
            <p:nvPr/>
          </p:nvSpPr>
          <p:spPr bwMode="auto">
            <a:xfrm>
              <a:off x="1061" y="3024"/>
              <a:ext cx="114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My friend</a:t>
              </a:r>
            </a:p>
          </p:txBody>
        </p:sp>
      </p:grp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4242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4243" name="Rectangle 3"/>
          <p:cNvSpPr>
            <a:spLocks noChangeArrowheads="1"/>
          </p:cNvSpPr>
          <p:nvPr/>
        </p:nvSpPr>
        <p:spPr bwMode="auto">
          <a:xfrm>
            <a:off x="0" y="2209800"/>
            <a:ext cx="5715000" cy="106045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4244" name="Rectangle 4"/>
          <p:cNvSpPr>
            <a:spLocks noChangeArrowheads="1"/>
          </p:cNvSpPr>
          <p:nvPr/>
        </p:nvSpPr>
        <p:spPr bwMode="auto">
          <a:xfrm>
            <a:off x="0" y="3575050"/>
            <a:ext cx="5715000" cy="1857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4245" name="Rectangle 5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4246" name="Rectangle 6"/>
          <p:cNvSpPr>
            <a:spLocks noChangeArrowheads="1"/>
          </p:cNvSpPr>
          <p:nvPr/>
        </p:nvSpPr>
        <p:spPr bwMode="auto">
          <a:xfrm>
            <a:off x="0" y="3194050"/>
            <a:ext cx="1752600" cy="871538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4247" name="Text Box 7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4248" name="Rectangle 8"/>
          <p:cNvSpPr>
            <a:spLocks noChangeArrowheads="1"/>
          </p:cNvSpPr>
          <p:nvPr/>
        </p:nvSpPr>
        <p:spPr bwMode="auto">
          <a:xfrm>
            <a:off x="5840413" y="609600"/>
            <a:ext cx="2770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394249" name="Rectangle 9"/>
          <p:cNvSpPr>
            <a:spLocks noChangeArrowheads="1"/>
          </p:cNvSpPr>
          <p:nvPr/>
        </p:nvSpPr>
        <p:spPr bwMode="auto">
          <a:xfrm>
            <a:off x="5181600" y="2133600"/>
            <a:ext cx="41148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Save the results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(or don't bother calling)</a:t>
            </a:r>
          </a:p>
        </p:txBody>
      </p:sp>
      <p:sp>
        <p:nvSpPr>
          <p:cNvPr id="394250" name="Rectangle 10"/>
          <p:cNvSpPr>
            <a:spLocks noChangeArrowheads="1"/>
          </p:cNvSpPr>
          <p:nvPr/>
        </p:nvSpPr>
        <p:spPr bwMode="auto">
          <a:xfrm>
            <a:off x="5540375" y="1066800"/>
            <a:ext cx="36036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returning the correct </a:t>
            </a:r>
            <a:br>
              <a:rPr lang="en-US" altLang="en-US" i="0"/>
            </a:br>
            <a:r>
              <a:rPr lang="en-US" altLang="en-US" i="0"/>
              <a:t>types of output</a:t>
            </a: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266" name="Text Box 2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5267" name="Rectangle 3"/>
          <p:cNvSpPr>
            <a:spLocks noChangeArrowheads="1"/>
          </p:cNvSpPr>
          <p:nvPr/>
        </p:nvSpPr>
        <p:spPr bwMode="auto">
          <a:xfrm>
            <a:off x="5645150" y="777875"/>
            <a:ext cx="33464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Combine solutions </a:t>
            </a:r>
            <a:br>
              <a:rPr lang="en-US" altLang="en-US" i="0"/>
            </a:br>
            <a:r>
              <a:rPr lang="en-US" altLang="en-US" i="0"/>
              <a:t>given by friends </a:t>
            </a:r>
            <a:br>
              <a:rPr lang="en-US" altLang="en-US" i="0"/>
            </a:br>
            <a:r>
              <a:rPr lang="en-US" altLang="en-US" i="0"/>
              <a:t>to construct </a:t>
            </a:r>
            <a:br>
              <a:rPr lang="en-US" altLang="en-US" i="0"/>
            </a:br>
            <a:r>
              <a:rPr lang="en-US" altLang="en-US" i="0"/>
              <a:t>your own solution.</a:t>
            </a:r>
          </a:p>
        </p:txBody>
      </p:sp>
      <p:pic>
        <p:nvPicPr>
          <p:cNvPr id="395268" name="Picture 4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5269" name="Rectangle 5"/>
          <p:cNvSpPr>
            <a:spLocks noChangeArrowheads="1"/>
          </p:cNvSpPr>
          <p:nvPr/>
        </p:nvSpPr>
        <p:spPr bwMode="auto">
          <a:xfrm>
            <a:off x="0" y="2209800"/>
            <a:ext cx="5715000" cy="1143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 useBgFill="1">
        <p:nvSpPr>
          <p:cNvPr id="395270" name="Rectangle 6"/>
          <p:cNvSpPr>
            <a:spLocks noChangeArrowheads="1"/>
          </p:cNvSpPr>
          <p:nvPr/>
        </p:nvSpPr>
        <p:spPr bwMode="auto">
          <a:xfrm>
            <a:off x="0" y="4032250"/>
            <a:ext cx="5791200" cy="2819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6290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6291" name="Rectangle 3"/>
          <p:cNvSpPr>
            <a:spLocks noChangeArrowheads="1"/>
          </p:cNvSpPr>
          <p:nvPr/>
        </p:nvSpPr>
        <p:spPr bwMode="auto">
          <a:xfrm>
            <a:off x="0" y="2209800"/>
            <a:ext cx="5715000" cy="1143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6292" name="Text Box 4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6293" name="Rectangle 5"/>
          <p:cNvSpPr>
            <a:spLocks noChangeArrowheads="1"/>
          </p:cNvSpPr>
          <p:nvPr/>
        </p:nvSpPr>
        <p:spPr bwMode="auto">
          <a:xfrm>
            <a:off x="5730875" y="976313"/>
            <a:ext cx="32559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Sub-instances</a:t>
            </a:r>
            <a:br>
              <a:rPr lang="en-US" altLang="en-US" i="0"/>
            </a:br>
            <a:r>
              <a:rPr lang="en-US" altLang="en-US" i="0"/>
              <a:t>need to be smaller.</a:t>
            </a:r>
          </a:p>
        </p:txBody>
      </p:sp>
      <p:grpSp>
        <p:nvGrpSpPr>
          <p:cNvPr id="396294" name="Group 6"/>
          <p:cNvGrpSpPr>
            <a:grpSpLocks/>
          </p:cNvGrpSpPr>
          <p:nvPr/>
        </p:nvGrpSpPr>
        <p:grpSpPr bwMode="auto">
          <a:xfrm>
            <a:off x="6781800" y="2209800"/>
            <a:ext cx="1143000" cy="1219200"/>
            <a:chOff x="2641" y="1488"/>
            <a:chExt cx="2655" cy="2488"/>
          </a:xfrm>
        </p:grpSpPr>
        <p:grpSp>
          <p:nvGrpSpPr>
            <p:cNvPr id="396298" name="Group 7"/>
            <p:cNvGrpSpPr>
              <a:grpSpLocks/>
            </p:cNvGrpSpPr>
            <p:nvPr/>
          </p:nvGrpSpPr>
          <p:grpSpPr bwMode="auto">
            <a:xfrm>
              <a:off x="2641" y="1488"/>
              <a:ext cx="2496" cy="2436"/>
              <a:chOff x="2641" y="1488"/>
              <a:chExt cx="2496" cy="2436"/>
            </a:xfrm>
          </p:grpSpPr>
          <p:sp>
            <p:nvSpPr>
              <p:cNvPr id="396303" name="Freeform 8"/>
              <p:cNvSpPr>
                <a:spLocks/>
              </p:cNvSpPr>
              <p:nvPr/>
            </p:nvSpPr>
            <p:spPr bwMode="auto">
              <a:xfrm>
                <a:off x="3465" y="1900"/>
                <a:ext cx="434" cy="514"/>
              </a:xfrm>
              <a:custGeom>
                <a:avLst/>
                <a:gdLst>
                  <a:gd name="T0" fmla="*/ 132 w 434"/>
                  <a:gd name="T1" fmla="*/ 186 h 514"/>
                  <a:gd name="T2" fmla="*/ 157 w 434"/>
                  <a:gd name="T3" fmla="*/ 114 h 514"/>
                  <a:gd name="T4" fmla="*/ 189 w 434"/>
                  <a:gd name="T5" fmla="*/ 42 h 514"/>
                  <a:gd name="T6" fmla="*/ 236 w 434"/>
                  <a:gd name="T7" fmla="*/ 6 h 514"/>
                  <a:gd name="T8" fmla="*/ 302 w 434"/>
                  <a:gd name="T9" fmla="*/ 0 h 514"/>
                  <a:gd name="T10" fmla="*/ 355 w 434"/>
                  <a:gd name="T11" fmla="*/ 24 h 514"/>
                  <a:gd name="T12" fmla="*/ 393 w 434"/>
                  <a:gd name="T13" fmla="*/ 63 h 514"/>
                  <a:gd name="T14" fmla="*/ 421 w 434"/>
                  <a:gd name="T15" fmla="*/ 135 h 514"/>
                  <a:gd name="T16" fmla="*/ 434 w 434"/>
                  <a:gd name="T17" fmla="*/ 222 h 514"/>
                  <a:gd name="T18" fmla="*/ 434 w 434"/>
                  <a:gd name="T19" fmla="*/ 312 h 514"/>
                  <a:gd name="T20" fmla="*/ 412 w 434"/>
                  <a:gd name="T21" fmla="*/ 411 h 514"/>
                  <a:gd name="T22" fmla="*/ 355 w 434"/>
                  <a:gd name="T23" fmla="*/ 474 h 514"/>
                  <a:gd name="T24" fmla="*/ 299 w 434"/>
                  <a:gd name="T25" fmla="*/ 514 h 514"/>
                  <a:gd name="T26" fmla="*/ 245 w 434"/>
                  <a:gd name="T27" fmla="*/ 510 h 514"/>
                  <a:gd name="T28" fmla="*/ 198 w 434"/>
                  <a:gd name="T29" fmla="*/ 468 h 514"/>
                  <a:gd name="T30" fmla="*/ 157 w 434"/>
                  <a:gd name="T31" fmla="*/ 396 h 514"/>
                  <a:gd name="T32" fmla="*/ 129 w 434"/>
                  <a:gd name="T33" fmla="*/ 333 h 514"/>
                  <a:gd name="T34" fmla="*/ 129 w 434"/>
                  <a:gd name="T35" fmla="*/ 252 h 514"/>
                  <a:gd name="T36" fmla="*/ 0 w 434"/>
                  <a:gd name="T37" fmla="*/ 234 h 514"/>
                  <a:gd name="T38" fmla="*/ 16 w 434"/>
                  <a:gd name="T39" fmla="*/ 189 h 514"/>
                  <a:gd name="T40" fmla="*/ 132 w 434"/>
                  <a:gd name="T41" fmla="*/ 186 h 5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34"/>
                  <a:gd name="T64" fmla="*/ 0 h 514"/>
                  <a:gd name="T65" fmla="*/ 434 w 434"/>
                  <a:gd name="T66" fmla="*/ 514 h 5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34" h="514">
                    <a:moveTo>
                      <a:pt x="132" y="186"/>
                    </a:moveTo>
                    <a:lnTo>
                      <a:pt x="157" y="114"/>
                    </a:lnTo>
                    <a:lnTo>
                      <a:pt x="189" y="42"/>
                    </a:lnTo>
                    <a:lnTo>
                      <a:pt x="236" y="6"/>
                    </a:lnTo>
                    <a:lnTo>
                      <a:pt x="302" y="0"/>
                    </a:lnTo>
                    <a:lnTo>
                      <a:pt x="355" y="24"/>
                    </a:lnTo>
                    <a:lnTo>
                      <a:pt x="393" y="63"/>
                    </a:lnTo>
                    <a:lnTo>
                      <a:pt x="421" y="135"/>
                    </a:lnTo>
                    <a:lnTo>
                      <a:pt x="434" y="222"/>
                    </a:lnTo>
                    <a:lnTo>
                      <a:pt x="434" y="312"/>
                    </a:lnTo>
                    <a:lnTo>
                      <a:pt x="412" y="411"/>
                    </a:lnTo>
                    <a:lnTo>
                      <a:pt x="355" y="474"/>
                    </a:lnTo>
                    <a:lnTo>
                      <a:pt x="299" y="514"/>
                    </a:lnTo>
                    <a:lnTo>
                      <a:pt x="245" y="510"/>
                    </a:lnTo>
                    <a:lnTo>
                      <a:pt x="198" y="468"/>
                    </a:lnTo>
                    <a:lnTo>
                      <a:pt x="157" y="396"/>
                    </a:lnTo>
                    <a:lnTo>
                      <a:pt x="129" y="333"/>
                    </a:lnTo>
                    <a:lnTo>
                      <a:pt x="129" y="252"/>
                    </a:lnTo>
                    <a:lnTo>
                      <a:pt x="0" y="234"/>
                    </a:lnTo>
                    <a:lnTo>
                      <a:pt x="16" y="189"/>
                    </a:lnTo>
                    <a:lnTo>
                      <a:pt x="132" y="18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4" name="Freeform 9"/>
              <p:cNvSpPr>
                <a:spLocks/>
              </p:cNvSpPr>
              <p:nvPr/>
            </p:nvSpPr>
            <p:spPr bwMode="auto">
              <a:xfrm>
                <a:off x="3752" y="1488"/>
                <a:ext cx="566" cy="1154"/>
              </a:xfrm>
              <a:custGeom>
                <a:avLst/>
                <a:gdLst>
                  <a:gd name="T0" fmla="*/ 13 w 566"/>
                  <a:gd name="T1" fmla="*/ 1145 h 1154"/>
                  <a:gd name="T2" fmla="*/ 0 w 566"/>
                  <a:gd name="T3" fmla="*/ 1088 h 1154"/>
                  <a:gd name="T4" fmla="*/ 31 w 566"/>
                  <a:gd name="T5" fmla="*/ 1042 h 1154"/>
                  <a:gd name="T6" fmla="*/ 134 w 566"/>
                  <a:gd name="T7" fmla="*/ 988 h 1154"/>
                  <a:gd name="T8" fmla="*/ 226 w 566"/>
                  <a:gd name="T9" fmla="*/ 927 h 1154"/>
                  <a:gd name="T10" fmla="*/ 313 w 566"/>
                  <a:gd name="T11" fmla="*/ 827 h 1154"/>
                  <a:gd name="T12" fmla="*/ 432 w 566"/>
                  <a:gd name="T13" fmla="*/ 689 h 1154"/>
                  <a:gd name="T14" fmla="*/ 463 w 566"/>
                  <a:gd name="T15" fmla="*/ 634 h 1154"/>
                  <a:gd name="T16" fmla="*/ 479 w 566"/>
                  <a:gd name="T17" fmla="*/ 580 h 1154"/>
                  <a:gd name="T18" fmla="*/ 472 w 566"/>
                  <a:gd name="T19" fmla="*/ 526 h 1154"/>
                  <a:gd name="T20" fmla="*/ 444 w 566"/>
                  <a:gd name="T21" fmla="*/ 426 h 1154"/>
                  <a:gd name="T22" fmla="*/ 376 w 566"/>
                  <a:gd name="T23" fmla="*/ 299 h 1154"/>
                  <a:gd name="T24" fmla="*/ 301 w 566"/>
                  <a:gd name="T25" fmla="*/ 229 h 1154"/>
                  <a:gd name="T26" fmla="*/ 235 w 566"/>
                  <a:gd name="T27" fmla="*/ 190 h 1154"/>
                  <a:gd name="T28" fmla="*/ 181 w 566"/>
                  <a:gd name="T29" fmla="*/ 184 h 1154"/>
                  <a:gd name="T30" fmla="*/ 153 w 566"/>
                  <a:gd name="T31" fmla="*/ 190 h 1154"/>
                  <a:gd name="T32" fmla="*/ 150 w 566"/>
                  <a:gd name="T33" fmla="*/ 163 h 1154"/>
                  <a:gd name="T34" fmla="*/ 215 w 566"/>
                  <a:gd name="T35" fmla="*/ 154 h 1154"/>
                  <a:gd name="T36" fmla="*/ 291 w 566"/>
                  <a:gd name="T37" fmla="*/ 154 h 1154"/>
                  <a:gd name="T38" fmla="*/ 238 w 566"/>
                  <a:gd name="T39" fmla="*/ 93 h 1154"/>
                  <a:gd name="T40" fmla="*/ 206 w 566"/>
                  <a:gd name="T41" fmla="*/ 45 h 1154"/>
                  <a:gd name="T42" fmla="*/ 229 w 566"/>
                  <a:gd name="T43" fmla="*/ 27 h 1154"/>
                  <a:gd name="T44" fmla="*/ 313 w 566"/>
                  <a:gd name="T45" fmla="*/ 109 h 1154"/>
                  <a:gd name="T46" fmla="*/ 329 w 566"/>
                  <a:gd name="T47" fmla="*/ 121 h 1154"/>
                  <a:gd name="T48" fmla="*/ 313 w 566"/>
                  <a:gd name="T49" fmla="*/ 57 h 1154"/>
                  <a:gd name="T50" fmla="*/ 301 w 566"/>
                  <a:gd name="T51" fmla="*/ 9 h 1154"/>
                  <a:gd name="T52" fmla="*/ 313 w 566"/>
                  <a:gd name="T53" fmla="*/ 0 h 1154"/>
                  <a:gd name="T54" fmla="*/ 341 w 566"/>
                  <a:gd name="T55" fmla="*/ 9 h 1154"/>
                  <a:gd name="T56" fmla="*/ 366 w 566"/>
                  <a:gd name="T57" fmla="*/ 121 h 1154"/>
                  <a:gd name="T58" fmla="*/ 379 w 566"/>
                  <a:gd name="T59" fmla="*/ 118 h 1154"/>
                  <a:gd name="T60" fmla="*/ 379 w 566"/>
                  <a:gd name="T61" fmla="*/ 30 h 1154"/>
                  <a:gd name="T62" fmla="*/ 404 w 566"/>
                  <a:gd name="T63" fmla="*/ 21 h 1154"/>
                  <a:gd name="T64" fmla="*/ 422 w 566"/>
                  <a:gd name="T65" fmla="*/ 36 h 1154"/>
                  <a:gd name="T66" fmla="*/ 413 w 566"/>
                  <a:gd name="T67" fmla="*/ 154 h 1154"/>
                  <a:gd name="T68" fmla="*/ 407 w 566"/>
                  <a:gd name="T69" fmla="*/ 202 h 1154"/>
                  <a:gd name="T70" fmla="*/ 422 w 566"/>
                  <a:gd name="T71" fmla="*/ 299 h 1154"/>
                  <a:gd name="T72" fmla="*/ 472 w 566"/>
                  <a:gd name="T73" fmla="*/ 402 h 1154"/>
                  <a:gd name="T74" fmla="*/ 525 w 566"/>
                  <a:gd name="T75" fmla="*/ 520 h 1154"/>
                  <a:gd name="T76" fmla="*/ 566 w 566"/>
                  <a:gd name="T77" fmla="*/ 607 h 1154"/>
                  <a:gd name="T78" fmla="*/ 563 w 566"/>
                  <a:gd name="T79" fmla="*/ 652 h 1154"/>
                  <a:gd name="T80" fmla="*/ 488 w 566"/>
                  <a:gd name="T81" fmla="*/ 734 h 1154"/>
                  <a:gd name="T82" fmla="*/ 385 w 566"/>
                  <a:gd name="T83" fmla="*/ 836 h 1154"/>
                  <a:gd name="T84" fmla="*/ 301 w 566"/>
                  <a:gd name="T85" fmla="*/ 937 h 1154"/>
                  <a:gd name="T86" fmla="*/ 197 w 566"/>
                  <a:gd name="T87" fmla="*/ 1070 h 1154"/>
                  <a:gd name="T88" fmla="*/ 112 w 566"/>
                  <a:gd name="T89" fmla="*/ 1136 h 1154"/>
                  <a:gd name="T90" fmla="*/ 47 w 566"/>
                  <a:gd name="T91" fmla="*/ 1154 h 1154"/>
                  <a:gd name="T92" fmla="*/ 13 w 566"/>
                  <a:gd name="T93" fmla="*/ 1145 h 11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66"/>
                  <a:gd name="T142" fmla="*/ 0 h 1154"/>
                  <a:gd name="T143" fmla="*/ 566 w 566"/>
                  <a:gd name="T144" fmla="*/ 1154 h 115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66" h="1154">
                    <a:moveTo>
                      <a:pt x="13" y="1145"/>
                    </a:moveTo>
                    <a:lnTo>
                      <a:pt x="0" y="1088"/>
                    </a:lnTo>
                    <a:lnTo>
                      <a:pt x="31" y="1042"/>
                    </a:lnTo>
                    <a:lnTo>
                      <a:pt x="134" y="988"/>
                    </a:lnTo>
                    <a:lnTo>
                      <a:pt x="226" y="927"/>
                    </a:lnTo>
                    <a:lnTo>
                      <a:pt x="313" y="827"/>
                    </a:lnTo>
                    <a:lnTo>
                      <a:pt x="432" y="689"/>
                    </a:lnTo>
                    <a:lnTo>
                      <a:pt x="463" y="634"/>
                    </a:lnTo>
                    <a:lnTo>
                      <a:pt x="479" y="580"/>
                    </a:lnTo>
                    <a:lnTo>
                      <a:pt x="472" y="526"/>
                    </a:lnTo>
                    <a:lnTo>
                      <a:pt x="444" y="426"/>
                    </a:lnTo>
                    <a:lnTo>
                      <a:pt x="376" y="299"/>
                    </a:lnTo>
                    <a:lnTo>
                      <a:pt x="301" y="229"/>
                    </a:lnTo>
                    <a:lnTo>
                      <a:pt x="235" y="190"/>
                    </a:lnTo>
                    <a:lnTo>
                      <a:pt x="181" y="184"/>
                    </a:lnTo>
                    <a:lnTo>
                      <a:pt x="153" y="190"/>
                    </a:lnTo>
                    <a:lnTo>
                      <a:pt x="150" y="163"/>
                    </a:lnTo>
                    <a:lnTo>
                      <a:pt x="215" y="154"/>
                    </a:lnTo>
                    <a:lnTo>
                      <a:pt x="291" y="154"/>
                    </a:lnTo>
                    <a:lnTo>
                      <a:pt x="238" y="93"/>
                    </a:lnTo>
                    <a:lnTo>
                      <a:pt x="206" y="45"/>
                    </a:lnTo>
                    <a:lnTo>
                      <a:pt x="229" y="27"/>
                    </a:lnTo>
                    <a:lnTo>
                      <a:pt x="313" y="109"/>
                    </a:lnTo>
                    <a:lnTo>
                      <a:pt x="329" y="121"/>
                    </a:lnTo>
                    <a:lnTo>
                      <a:pt x="313" y="57"/>
                    </a:lnTo>
                    <a:lnTo>
                      <a:pt x="301" y="9"/>
                    </a:lnTo>
                    <a:lnTo>
                      <a:pt x="313" y="0"/>
                    </a:lnTo>
                    <a:lnTo>
                      <a:pt x="341" y="9"/>
                    </a:lnTo>
                    <a:lnTo>
                      <a:pt x="366" y="121"/>
                    </a:lnTo>
                    <a:lnTo>
                      <a:pt x="379" y="118"/>
                    </a:lnTo>
                    <a:lnTo>
                      <a:pt x="379" y="30"/>
                    </a:lnTo>
                    <a:lnTo>
                      <a:pt x="404" y="21"/>
                    </a:lnTo>
                    <a:lnTo>
                      <a:pt x="422" y="36"/>
                    </a:lnTo>
                    <a:lnTo>
                      <a:pt x="413" y="154"/>
                    </a:lnTo>
                    <a:lnTo>
                      <a:pt x="407" y="202"/>
                    </a:lnTo>
                    <a:lnTo>
                      <a:pt x="422" y="299"/>
                    </a:lnTo>
                    <a:lnTo>
                      <a:pt x="472" y="402"/>
                    </a:lnTo>
                    <a:lnTo>
                      <a:pt x="525" y="520"/>
                    </a:lnTo>
                    <a:lnTo>
                      <a:pt x="566" y="607"/>
                    </a:lnTo>
                    <a:lnTo>
                      <a:pt x="563" y="652"/>
                    </a:lnTo>
                    <a:lnTo>
                      <a:pt x="488" y="734"/>
                    </a:lnTo>
                    <a:lnTo>
                      <a:pt x="385" y="836"/>
                    </a:lnTo>
                    <a:lnTo>
                      <a:pt x="301" y="937"/>
                    </a:lnTo>
                    <a:lnTo>
                      <a:pt x="197" y="1070"/>
                    </a:lnTo>
                    <a:lnTo>
                      <a:pt x="112" y="1136"/>
                    </a:lnTo>
                    <a:lnTo>
                      <a:pt x="47" y="1154"/>
                    </a:lnTo>
                    <a:lnTo>
                      <a:pt x="13" y="114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5" name="Freeform 10"/>
              <p:cNvSpPr>
                <a:spLocks/>
              </p:cNvSpPr>
              <p:nvPr/>
            </p:nvSpPr>
            <p:spPr bwMode="auto">
              <a:xfrm>
                <a:off x="2641" y="2564"/>
                <a:ext cx="1037" cy="581"/>
              </a:xfrm>
              <a:custGeom>
                <a:avLst/>
                <a:gdLst>
                  <a:gd name="T0" fmla="*/ 210 w 1037"/>
                  <a:gd name="T1" fmla="*/ 468 h 581"/>
                  <a:gd name="T2" fmla="*/ 361 w 1037"/>
                  <a:gd name="T3" fmla="*/ 462 h 581"/>
                  <a:gd name="T4" fmla="*/ 498 w 1037"/>
                  <a:gd name="T5" fmla="*/ 444 h 581"/>
                  <a:gd name="T6" fmla="*/ 583 w 1037"/>
                  <a:gd name="T7" fmla="*/ 423 h 581"/>
                  <a:gd name="T8" fmla="*/ 705 w 1037"/>
                  <a:gd name="T9" fmla="*/ 354 h 581"/>
                  <a:gd name="T10" fmla="*/ 792 w 1037"/>
                  <a:gd name="T11" fmla="*/ 288 h 581"/>
                  <a:gd name="T12" fmla="*/ 906 w 1037"/>
                  <a:gd name="T13" fmla="*/ 207 h 581"/>
                  <a:gd name="T14" fmla="*/ 959 w 1037"/>
                  <a:gd name="T15" fmla="*/ 156 h 581"/>
                  <a:gd name="T16" fmla="*/ 1000 w 1037"/>
                  <a:gd name="T17" fmla="*/ 120 h 581"/>
                  <a:gd name="T18" fmla="*/ 1037 w 1037"/>
                  <a:gd name="T19" fmla="*/ 81 h 581"/>
                  <a:gd name="T20" fmla="*/ 1037 w 1037"/>
                  <a:gd name="T21" fmla="*/ 39 h 581"/>
                  <a:gd name="T22" fmla="*/ 996 w 1037"/>
                  <a:gd name="T23" fmla="*/ 0 h 581"/>
                  <a:gd name="T24" fmla="*/ 971 w 1037"/>
                  <a:gd name="T25" fmla="*/ 9 h 581"/>
                  <a:gd name="T26" fmla="*/ 903 w 1037"/>
                  <a:gd name="T27" fmla="*/ 90 h 581"/>
                  <a:gd name="T28" fmla="*/ 828 w 1037"/>
                  <a:gd name="T29" fmla="*/ 183 h 581"/>
                  <a:gd name="T30" fmla="*/ 752 w 1037"/>
                  <a:gd name="T31" fmla="*/ 270 h 581"/>
                  <a:gd name="T32" fmla="*/ 642 w 1037"/>
                  <a:gd name="T33" fmla="*/ 342 h 581"/>
                  <a:gd name="T34" fmla="*/ 548 w 1037"/>
                  <a:gd name="T35" fmla="*/ 390 h 581"/>
                  <a:gd name="T36" fmla="*/ 445 w 1037"/>
                  <a:gd name="T37" fmla="*/ 414 h 581"/>
                  <a:gd name="T38" fmla="*/ 301 w 1037"/>
                  <a:gd name="T39" fmla="*/ 417 h 581"/>
                  <a:gd name="T40" fmla="*/ 216 w 1037"/>
                  <a:gd name="T41" fmla="*/ 417 h 581"/>
                  <a:gd name="T42" fmla="*/ 144 w 1037"/>
                  <a:gd name="T43" fmla="*/ 363 h 581"/>
                  <a:gd name="T44" fmla="*/ 125 w 1037"/>
                  <a:gd name="T45" fmla="*/ 327 h 581"/>
                  <a:gd name="T46" fmla="*/ 94 w 1037"/>
                  <a:gd name="T47" fmla="*/ 327 h 581"/>
                  <a:gd name="T48" fmla="*/ 116 w 1037"/>
                  <a:gd name="T49" fmla="*/ 372 h 581"/>
                  <a:gd name="T50" fmla="*/ 150 w 1037"/>
                  <a:gd name="T51" fmla="*/ 414 h 581"/>
                  <a:gd name="T52" fmla="*/ 66 w 1037"/>
                  <a:gd name="T53" fmla="*/ 396 h 581"/>
                  <a:gd name="T54" fmla="*/ 3 w 1037"/>
                  <a:gd name="T55" fmla="*/ 387 h 581"/>
                  <a:gd name="T56" fmla="*/ 3 w 1037"/>
                  <a:gd name="T57" fmla="*/ 405 h 581"/>
                  <a:gd name="T58" fmla="*/ 59 w 1037"/>
                  <a:gd name="T59" fmla="*/ 417 h 581"/>
                  <a:gd name="T60" fmla="*/ 97 w 1037"/>
                  <a:gd name="T61" fmla="*/ 441 h 581"/>
                  <a:gd name="T62" fmla="*/ 131 w 1037"/>
                  <a:gd name="T63" fmla="*/ 444 h 581"/>
                  <a:gd name="T64" fmla="*/ 78 w 1037"/>
                  <a:gd name="T65" fmla="*/ 462 h 581"/>
                  <a:gd name="T66" fmla="*/ 0 w 1037"/>
                  <a:gd name="T67" fmla="*/ 481 h 581"/>
                  <a:gd name="T68" fmla="*/ 3 w 1037"/>
                  <a:gd name="T69" fmla="*/ 499 h 581"/>
                  <a:gd name="T70" fmla="*/ 28 w 1037"/>
                  <a:gd name="T71" fmla="*/ 505 h 581"/>
                  <a:gd name="T72" fmla="*/ 103 w 1037"/>
                  <a:gd name="T73" fmla="*/ 481 h 581"/>
                  <a:gd name="T74" fmla="*/ 150 w 1037"/>
                  <a:gd name="T75" fmla="*/ 477 h 581"/>
                  <a:gd name="T76" fmla="*/ 122 w 1037"/>
                  <a:gd name="T77" fmla="*/ 505 h 581"/>
                  <a:gd name="T78" fmla="*/ 78 w 1037"/>
                  <a:gd name="T79" fmla="*/ 550 h 581"/>
                  <a:gd name="T80" fmla="*/ 59 w 1037"/>
                  <a:gd name="T81" fmla="*/ 562 h 581"/>
                  <a:gd name="T82" fmla="*/ 75 w 1037"/>
                  <a:gd name="T83" fmla="*/ 581 h 581"/>
                  <a:gd name="T84" fmla="*/ 113 w 1037"/>
                  <a:gd name="T85" fmla="*/ 559 h 581"/>
                  <a:gd name="T86" fmla="*/ 163 w 1037"/>
                  <a:gd name="T87" fmla="*/ 514 h 581"/>
                  <a:gd name="T88" fmla="*/ 210 w 1037"/>
                  <a:gd name="T89" fmla="*/ 468 h 58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37"/>
                  <a:gd name="T136" fmla="*/ 0 h 581"/>
                  <a:gd name="T137" fmla="*/ 1037 w 1037"/>
                  <a:gd name="T138" fmla="*/ 581 h 58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37" h="581">
                    <a:moveTo>
                      <a:pt x="210" y="468"/>
                    </a:moveTo>
                    <a:lnTo>
                      <a:pt x="361" y="462"/>
                    </a:lnTo>
                    <a:lnTo>
                      <a:pt x="498" y="444"/>
                    </a:lnTo>
                    <a:lnTo>
                      <a:pt x="583" y="423"/>
                    </a:lnTo>
                    <a:lnTo>
                      <a:pt x="705" y="354"/>
                    </a:lnTo>
                    <a:lnTo>
                      <a:pt x="792" y="288"/>
                    </a:lnTo>
                    <a:lnTo>
                      <a:pt x="906" y="207"/>
                    </a:lnTo>
                    <a:lnTo>
                      <a:pt x="959" y="156"/>
                    </a:lnTo>
                    <a:lnTo>
                      <a:pt x="1000" y="120"/>
                    </a:lnTo>
                    <a:lnTo>
                      <a:pt x="1037" y="81"/>
                    </a:lnTo>
                    <a:lnTo>
                      <a:pt x="1037" y="39"/>
                    </a:lnTo>
                    <a:lnTo>
                      <a:pt x="996" y="0"/>
                    </a:lnTo>
                    <a:lnTo>
                      <a:pt x="971" y="9"/>
                    </a:lnTo>
                    <a:lnTo>
                      <a:pt x="903" y="90"/>
                    </a:lnTo>
                    <a:lnTo>
                      <a:pt x="828" y="183"/>
                    </a:lnTo>
                    <a:lnTo>
                      <a:pt x="752" y="270"/>
                    </a:lnTo>
                    <a:lnTo>
                      <a:pt x="642" y="342"/>
                    </a:lnTo>
                    <a:lnTo>
                      <a:pt x="548" y="390"/>
                    </a:lnTo>
                    <a:lnTo>
                      <a:pt x="445" y="414"/>
                    </a:lnTo>
                    <a:lnTo>
                      <a:pt x="301" y="417"/>
                    </a:lnTo>
                    <a:lnTo>
                      <a:pt x="216" y="417"/>
                    </a:lnTo>
                    <a:lnTo>
                      <a:pt x="144" y="363"/>
                    </a:lnTo>
                    <a:lnTo>
                      <a:pt x="125" y="327"/>
                    </a:lnTo>
                    <a:lnTo>
                      <a:pt x="94" y="327"/>
                    </a:lnTo>
                    <a:lnTo>
                      <a:pt x="116" y="372"/>
                    </a:lnTo>
                    <a:lnTo>
                      <a:pt x="150" y="414"/>
                    </a:lnTo>
                    <a:lnTo>
                      <a:pt x="66" y="396"/>
                    </a:lnTo>
                    <a:lnTo>
                      <a:pt x="3" y="387"/>
                    </a:lnTo>
                    <a:lnTo>
                      <a:pt x="3" y="405"/>
                    </a:lnTo>
                    <a:lnTo>
                      <a:pt x="59" y="417"/>
                    </a:lnTo>
                    <a:lnTo>
                      <a:pt x="97" y="441"/>
                    </a:lnTo>
                    <a:lnTo>
                      <a:pt x="131" y="444"/>
                    </a:lnTo>
                    <a:lnTo>
                      <a:pt x="78" y="462"/>
                    </a:lnTo>
                    <a:lnTo>
                      <a:pt x="0" y="481"/>
                    </a:lnTo>
                    <a:lnTo>
                      <a:pt x="3" y="499"/>
                    </a:lnTo>
                    <a:lnTo>
                      <a:pt x="28" y="505"/>
                    </a:lnTo>
                    <a:lnTo>
                      <a:pt x="103" y="481"/>
                    </a:lnTo>
                    <a:lnTo>
                      <a:pt x="150" y="477"/>
                    </a:lnTo>
                    <a:lnTo>
                      <a:pt x="122" y="505"/>
                    </a:lnTo>
                    <a:lnTo>
                      <a:pt x="78" y="550"/>
                    </a:lnTo>
                    <a:lnTo>
                      <a:pt x="59" y="562"/>
                    </a:lnTo>
                    <a:lnTo>
                      <a:pt x="75" y="581"/>
                    </a:lnTo>
                    <a:lnTo>
                      <a:pt x="113" y="559"/>
                    </a:lnTo>
                    <a:lnTo>
                      <a:pt x="163" y="514"/>
                    </a:lnTo>
                    <a:lnTo>
                      <a:pt x="210" y="46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6" name="Freeform 11"/>
              <p:cNvSpPr>
                <a:spLocks/>
              </p:cNvSpPr>
              <p:nvPr/>
            </p:nvSpPr>
            <p:spPr bwMode="auto">
              <a:xfrm>
                <a:off x="3596" y="2504"/>
                <a:ext cx="608" cy="800"/>
              </a:xfrm>
              <a:custGeom>
                <a:avLst/>
                <a:gdLst>
                  <a:gd name="T0" fmla="*/ 38 w 608"/>
                  <a:gd name="T1" fmla="*/ 90 h 800"/>
                  <a:gd name="T2" fmla="*/ 63 w 608"/>
                  <a:gd name="T3" fmla="*/ 27 h 800"/>
                  <a:gd name="T4" fmla="*/ 104 w 608"/>
                  <a:gd name="T5" fmla="*/ 0 h 800"/>
                  <a:gd name="T6" fmla="*/ 141 w 608"/>
                  <a:gd name="T7" fmla="*/ 0 h 800"/>
                  <a:gd name="T8" fmla="*/ 179 w 608"/>
                  <a:gd name="T9" fmla="*/ 18 h 800"/>
                  <a:gd name="T10" fmla="*/ 216 w 608"/>
                  <a:gd name="T11" fmla="*/ 54 h 800"/>
                  <a:gd name="T12" fmla="*/ 235 w 608"/>
                  <a:gd name="T13" fmla="*/ 117 h 800"/>
                  <a:gd name="T14" fmla="*/ 245 w 608"/>
                  <a:gd name="T15" fmla="*/ 180 h 800"/>
                  <a:gd name="T16" fmla="*/ 263 w 608"/>
                  <a:gd name="T17" fmla="*/ 243 h 800"/>
                  <a:gd name="T18" fmla="*/ 298 w 608"/>
                  <a:gd name="T19" fmla="*/ 312 h 800"/>
                  <a:gd name="T20" fmla="*/ 357 w 608"/>
                  <a:gd name="T21" fmla="*/ 384 h 800"/>
                  <a:gd name="T22" fmla="*/ 415 w 608"/>
                  <a:gd name="T23" fmla="*/ 432 h 800"/>
                  <a:gd name="T24" fmla="*/ 499 w 608"/>
                  <a:gd name="T25" fmla="*/ 468 h 800"/>
                  <a:gd name="T26" fmla="*/ 571 w 608"/>
                  <a:gd name="T27" fmla="*/ 522 h 800"/>
                  <a:gd name="T28" fmla="*/ 608 w 608"/>
                  <a:gd name="T29" fmla="*/ 577 h 800"/>
                  <a:gd name="T30" fmla="*/ 602 w 608"/>
                  <a:gd name="T31" fmla="*/ 622 h 800"/>
                  <a:gd name="T32" fmla="*/ 593 w 608"/>
                  <a:gd name="T33" fmla="*/ 676 h 800"/>
                  <a:gd name="T34" fmla="*/ 565 w 608"/>
                  <a:gd name="T35" fmla="*/ 712 h 800"/>
                  <a:gd name="T36" fmla="*/ 518 w 608"/>
                  <a:gd name="T37" fmla="*/ 757 h 800"/>
                  <a:gd name="T38" fmla="*/ 449 w 608"/>
                  <a:gd name="T39" fmla="*/ 790 h 800"/>
                  <a:gd name="T40" fmla="*/ 396 w 608"/>
                  <a:gd name="T41" fmla="*/ 800 h 800"/>
                  <a:gd name="T42" fmla="*/ 320 w 608"/>
                  <a:gd name="T43" fmla="*/ 784 h 800"/>
                  <a:gd name="T44" fmla="*/ 251 w 608"/>
                  <a:gd name="T45" fmla="*/ 748 h 800"/>
                  <a:gd name="T46" fmla="*/ 179 w 608"/>
                  <a:gd name="T47" fmla="*/ 694 h 800"/>
                  <a:gd name="T48" fmla="*/ 129 w 608"/>
                  <a:gd name="T49" fmla="*/ 631 h 800"/>
                  <a:gd name="T50" fmla="*/ 82 w 608"/>
                  <a:gd name="T51" fmla="*/ 550 h 800"/>
                  <a:gd name="T52" fmla="*/ 44 w 608"/>
                  <a:gd name="T53" fmla="*/ 456 h 800"/>
                  <a:gd name="T54" fmla="*/ 19 w 608"/>
                  <a:gd name="T55" fmla="*/ 375 h 800"/>
                  <a:gd name="T56" fmla="*/ 7 w 608"/>
                  <a:gd name="T57" fmla="*/ 297 h 800"/>
                  <a:gd name="T58" fmla="*/ 0 w 608"/>
                  <a:gd name="T59" fmla="*/ 189 h 800"/>
                  <a:gd name="T60" fmla="*/ 19 w 608"/>
                  <a:gd name="T61" fmla="*/ 117 h 800"/>
                  <a:gd name="T62" fmla="*/ 38 w 608"/>
                  <a:gd name="T63" fmla="*/ 90 h 8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08"/>
                  <a:gd name="T97" fmla="*/ 0 h 800"/>
                  <a:gd name="T98" fmla="*/ 608 w 608"/>
                  <a:gd name="T99" fmla="*/ 800 h 8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08" h="800">
                    <a:moveTo>
                      <a:pt x="38" y="90"/>
                    </a:moveTo>
                    <a:lnTo>
                      <a:pt x="63" y="27"/>
                    </a:lnTo>
                    <a:lnTo>
                      <a:pt x="104" y="0"/>
                    </a:lnTo>
                    <a:lnTo>
                      <a:pt x="141" y="0"/>
                    </a:lnTo>
                    <a:lnTo>
                      <a:pt x="179" y="18"/>
                    </a:lnTo>
                    <a:lnTo>
                      <a:pt x="216" y="54"/>
                    </a:lnTo>
                    <a:lnTo>
                      <a:pt x="235" y="117"/>
                    </a:lnTo>
                    <a:lnTo>
                      <a:pt x="245" y="180"/>
                    </a:lnTo>
                    <a:lnTo>
                      <a:pt x="263" y="243"/>
                    </a:lnTo>
                    <a:lnTo>
                      <a:pt x="298" y="312"/>
                    </a:lnTo>
                    <a:lnTo>
                      <a:pt x="357" y="384"/>
                    </a:lnTo>
                    <a:lnTo>
                      <a:pt x="415" y="432"/>
                    </a:lnTo>
                    <a:lnTo>
                      <a:pt x="499" y="468"/>
                    </a:lnTo>
                    <a:lnTo>
                      <a:pt x="571" y="522"/>
                    </a:lnTo>
                    <a:lnTo>
                      <a:pt x="608" y="577"/>
                    </a:lnTo>
                    <a:lnTo>
                      <a:pt x="602" y="622"/>
                    </a:lnTo>
                    <a:lnTo>
                      <a:pt x="593" y="676"/>
                    </a:lnTo>
                    <a:lnTo>
                      <a:pt x="565" y="712"/>
                    </a:lnTo>
                    <a:lnTo>
                      <a:pt x="518" y="757"/>
                    </a:lnTo>
                    <a:lnTo>
                      <a:pt x="449" y="790"/>
                    </a:lnTo>
                    <a:lnTo>
                      <a:pt x="396" y="800"/>
                    </a:lnTo>
                    <a:lnTo>
                      <a:pt x="320" y="784"/>
                    </a:lnTo>
                    <a:lnTo>
                      <a:pt x="251" y="748"/>
                    </a:lnTo>
                    <a:lnTo>
                      <a:pt x="179" y="694"/>
                    </a:lnTo>
                    <a:lnTo>
                      <a:pt x="129" y="631"/>
                    </a:lnTo>
                    <a:lnTo>
                      <a:pt x="82" y="550"/>
                    </a:lnTo>
                    <a:lnTo>
                      <a:pt x="44" y="456"/>
                    </a:lnTo>
                    <a:lnTo>
                      <a:pt x="19" y="375"/>
                    </a:lnTo>
                    <a:lnTo>
                      <a:pt x="7" y="297"/>
                    </a:lnTo>
                    <a:lnTo>
                      <a:pt x="0" y="189"/>
                    </a:lnTo>
                    <a:lnTo>
                      <a:pt x="19" y="117"/>
                    </a:lnTo>
                    <a:lnTo>
                      <a:pt x="38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7" name="Freeform 12"/>
              <p:cNvSpPr>
                <a:spLocks/>
              </p:cNvSpPr>
              <p:nvPr/>
            </p:nvSpPr>
            <p:spPr bwMode="auto">
              <a:xfrm>
                <a:off x="4094" y="2846"/>
                <a:ext cx="1043" cy="726"/>
              </a:xfrm>
              <a:custGeom>
                <a:avLst/>
                <a:gdLst>
                  <a:gd name="T0" fmla="*/ 116 w 1043"/>
                  <a:gd name="T1" fmla="*/ 230 h 726"/>
                  <a:gd name="T2" fmla="*/ 216 w 1043"/>
                  <a:gd name="T3" fmla="*/ 147 h 726"/>
                  <a:gd name="T4" fmla="*/ 338 w 1043"/>
                  <a:gd name="T5" fmla="*/ 72 h 726"/>
                  <a:gd name="T6" fmla="*/ 417 w 1043"/>
                  <a:gd name="T7" fmla="*/ 27 h 726"/>
                  <a:gd name="T8" fmla="*/ 479 w 1043"/>
                  <a:gd name="T9" fmla="*/ 12 h 726"/>
                  <a:gd name="T10" fmla="*/ 529 w 1043"/>
                  <a:gd name="T11" fmla="*/ 0 h 726"/>
                  <a:gd name="T12" fmla="*/ 573 w 1043"/>
                  <a:gd name="T13" fmla="*/ 18 h 726"/>
                  <a:gd name="T14" fmla="*/ 601 w 1043"/>
                  <a:gd name="T15" fmla="*/ 75 h 726"/>
                  <a:gd name="T16" fmla="*/ 620 w 1043"/>
                  <a:gd name="T17" fmla="*/ 230 h 726"/>
                  <a:gd name="T18" fmla="*/ 620 w 1043"/>
                  <a:gd name="T19" fmla="*/ 416 h 726"/>
                  <a:gd name="T20" fmla="*/ 620 w 1043"/>
                  <a:gd name="T21" fmla="*/ 536 h 726"/>
                  <a:gd name="T22" fmla="*/ 642 w 1043"/>
                  <a:gd name="T23" fmla="*/ 609 h 726"/>
                  <a:gd name="T24" fmla="*/ 686 w 1043"/>
                  <a:gd name="T25" fmla="*/ 597 h 726"/>
                  <a:gd name="T26" fmla="*/ 717 w 1043"/>
                  <a:gd name="T27" fmla="*/ 552 h 726"/>
                  <a:gd name="T28" fmla="*/ 779 w 1043"/>
                  <a:gd name="T29" fmla="*/ 500 h 726"/>
                  <a:gd name="T30" fmla="*/ 876 w 1043"/>
                  <a:gd name="T31" fmla="*/ 470 h 726"/>
                  <a:gd name="T32" fmla="*/ 943 w 1043"/>
                  <a:gd name="T33" fmla="*/ 470 h 726"/>
                  <a:gd name="T34" fmla="*/ 1043 w 1043"/>
                  <a:gd name="T35" fmla="*/ 488 h 726"/>
                  <a:gd name="T36" fmla="*/ 1037 w 1043"/>
                  <a:gd name="T37" fmla="*/ 524 h 726"/>
                  <a:gd name="T38" fmla="*/ 1015 w 1043"/>
                  <a:gd name="T39" fmla="*/ 555 h 726"/>
                  <a:gd name="T40" fmla="*/ 981 w 1043"/>
                  <a:gd name="T41" fmla="*/ 561 h 726"/>
                  <a:gd name="T42" fmla="*/ 943 w 1043"/>
                  <a:gd name="T43" fmla="*/ 542 h 726"/>
                  <a:gd name="T44" fmla="*/ 886 w 1043"/>
                  <a:gd name="T45" fmla="*/ 518 h 726"/>
                  <a:gd name="T46" fmla="*/ 829 w 1043"/>
                  <a:gd name="T47" fmla="*/ 518 h 726"/>
                  <a:gd name="T48" fmla="*/ 754 w 1043"/>
                  <a:gd name="T49" fmla="*/ 564 h 726"/>
                  <a:gd name="T50" fmla="*/ 708 w 1043"/>
                  <a:gd name="T51" fmla="*/ 633 h 726"/>
                  <a:gd name="T52" fmla="*/ 698 w 1043"/>
                  <a:gd name="T53" fmla="*/ 690 h 726"/>
                  <a:gd name="T54" fmla="*/ 679 w 1043"/>
                  <a:gd name="T55" fmla="*/ 726 h 726"/>
                  <a:gd name="T56" fmla="*/ 604 w 1043"/>
                  <a:gd name="T57" fmla="*/ 723 h 726"/>
                  <a:gd name="T58" fmla="*/ 601 w 1043"/>
                  <a:gd name="T59" fmla="*/ 669 h 726"/>
                  <a:gd name="T60" fmla="*/ 576 w 1043"/>
                  <a:gd name="T61" fmla="*/ 591 h 726"/>
                  <a:gd name="T62" fmla="*/ 567 w 1043"/>
                  <a:gd name="T63" fmla="*/ 509 h 726"/>
                  <a:gd name="T64" fmla="*/ 573 w 1043"/>
                  <a:gd name="T65" fmla="*/ 401 h 726"/>
                  <a:gd name="T66" fmla="*/ 564 w 1043"/>
                  <a:gd name="T67" fmla="*/ 248 h 726"/>
                  <a:gd name="T68" fmla="*/ 558 w 1043"/>
                  <a:gd name="T69" fmla="*/ 147 h 726"/>
                  <a:gd name="T70" fmla="*/ 539 w 1043"/>
                  <a:gd name="T71" fmla="*/ 111 h 726"/>
                  <a:gd name="T72" fmla="*/ 501 w 1043"/>
                  <a:gd name="T73" fmla="*/ 75 h 726"/>
                  <a:gd name="T74" fmla="*/ 461 w 1043"/>
                  <a:gd name="T75" fmla="*/ 75 h 726"/>
                  <a:gd name="T76" fmla="*/ 403 w 1043"/>
                  <a:gd name="T77" fmla="*/ 111 h 726"/>
                  <a:gd name="T78" fmla="*/ 328 w 1043"/>
                  <a:gd name="T79" fmla="*/ 181 h 726"/>
                  <a:gd name="T80" fmla="*/ 235 w 1043"/>
                  <a:gd name="T81" fmla="*/ 272 h 726"/>
                  <a:gd name="T82" fmla="*/ 141 w 1043"/>
                  <a:gd name="T83" fmla="*/ 356 h 726"/>
                  <a:gd name="T84" fmla="*/ 94 w 1043"/>
                  <a:gd name="T85" fmla="*/ 383 h 726"/>
                  <a:gd name="T86" fmla="*/ 38 w 1043"/>
                  <a:gd name="T87" fmla="*/ 383 h 726"/>
                  <a:gd name="T88" fmla="*/ 0 w 1043"/>
                  <a:gd name="T89" fmla="*/ 344 h 726"/>
                  <a:gd name="T90" fmla="*/ 3 w 1043"/>
                  <a:gd name="T91" fmla="*/ 281 h 726"/>
                  <a:gd name="T92" fmla="*/ 41 w 1043"/>
                  <a:gd name="T93" fmla="*/ 248 h 726"/>
                  <a:gd name="T94" fmla="*/ 84 w 1043"/>
                  <a:gd name="T95" fmla="*/ 239 h 726"/>
                  <a:gd name="T96" fmla="*/ 116 w 1043"/>
                  <a:gd name="T97" fmla="*/ 230 h 72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43"/>
                  <a:gd name="T148" fmla="*/ 0 h 726"/>
                  <a:gd name="T149" fmla="*/ 1043 w 1043"/>
                  <a:gd name="T150" fmla="*/ 726 h 72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43" h="726">
                    <a:moveTo>
                      <a:pt x="116" y="230"/>
                    </a:moveTo>
                    <a:lnTo>
                      <a:pt x="216" y="147"/>
                    </a:lnTo>
                    <a:lnTo>
                      <a:pt x="338" y="72"/>
                    </a:lnTo>
                    <a:lnTo>
                      <a:pt x="417" y="27"/>
                    </a:lnTo>
                    <a:lnTo>
                      <a:pt x="479" y="12"/>
                    </a:lnTo>
                    <a:lnTo>
                      <a:pt x="529" y="0"/>
                    </a:lnTo>
                    <a:lnTo>
                      <a:pt x="573" y="18"/>
                    </a:lnTo>
                    <a:lnTo>
                      <a:pt x="601" y="75"/>
                    </a:lnTo>
                    <a:lnTo>
                      <a:pt x="620" y="230"/>
                    </a:lnTo>
                    <a:lnTo>
                      <a:pt x="620" y="416"/>
                    </a:lnTo>
                    <a:lnTo>
                      <a:pt x="620" y="536"/>
                    </a:lnTo>
                    <a:lnTo>
                      <a:pt x="642" y="609"/>
                    </a:lnTo>
                    <a:lnTo>
                      <a:pt x="686" y="597"/>
                    </a:lnTo>
                    <a:lnTo>
                      <a:pt x="717" y="552"/>
                    </a:lnTo>
                    <a:lnTo>
                      <a:pt x="779" y="500"/>
                    </a:lnTo>
                    <a:lnTo>
                      <a:pt x="876" y="470"/>
                    </a:lnTo>
                    <a:lnTo>
                      <a:pt x="943" y="470"/>
                    </a:lnTo>
                    <a:lnTo>
                      <a:pt x="1043" y="488"/>
                    </a:lnTo>
                    <a:lnTo>
                      <a:pt x="1037" y="524"/>
                    </a:lnTo>
                    <a:lnTo>
                      <a:pt x="1015" y="555"/>
                    </a:lnTo>
                    <a:lnTo>
                      <a:pt x="981" y="561"/>
                    </a:lnTo>
                    <a:lnTo>
                      <a:pt x="943" y="542"/>
                    </a:lnTo>
                    <a:lnTo>
                      <a:pt x="886" y="518"/>
                    </a:lnTo>
                    <a:lnTo>
                      <a:pt x="829" y="518"/>
                    </a:lnTo>
                    <a:lnTo>
                      <a:pt x="754" y="564"/>
                    </a:lnTo>
                    <a:lnTo>
                      <a:pt x="708" y="633"/>
                    </a:lnTo>
                    <a:lnTo>
                      <a:pt x="698" y="690"/>
                    </a:lnTo>
                    <a:lnTo>
                      <a:pt x="679" y="726"/>
                    </a:lnTo>
                    <a:lnTo>
                      <a:pt x="604" y="723"/>
                    </a:lnTo>
                    <a:lnTo>
                      <a:pt x="601" y="669"/>
                    </a:lnTo>
                    <a:lnTo>
                      <a:pt x="576" y="591"/>
                    </a:lnTo>
                    <a:lnTo>
                      <a:pt x="567" y="509"/>
                    </a:lnTo>
                    <a:lnTo>
                      <a:pt x="573" y="401"/>
                    </a:lnTo>
                    <a:lnTo>
                      <a:pt x="564" y="248"/>
                    </a:lnTo>
                    <a:lnTo>
                      <a:pt x="558" y="147"/>
                    </a:lnTo>
                    <a:lnTo>
                      <a:pt x="539" y="111"/>
                    </a:lnTo>
                    <a:lnTo>
                      <a:pt x="501" y="75"/>
                    </a:lnTo>
                    <a:lnTo>
                      <a:pt x="461" y="75"/>
                    </a:lnTo>
                    <a:lnTo>
                      <a:pt x="403" y="111"/>
                    </a:lnTo>
                    <a:lnTo>
                      <a:pt x="328" y="181"/>
                    </a:lnTo>
                    <a:lnTo>
                      <a:pt x="235" y="272"/>
                    </a:lnTo>
                    <a:lnTo>
                      <a:pt x="141" y="356"/>
                    </a:lnTo>
                    <a:lnTo>
                      <a:pt x="94" y="383"/>
                    </a:lnTo>
                    <a:lnTo>
                      <a:pt x="38" y="383"/>
                    </a:lnTo>
                    <a:lnTo>
                      <a:pt x="0" y="344"/>
                    </a:lnTo>
                    <a:lnTo>
                      <a:pt x="3" y="281"/>
                    </a:lnTo>
                    <a:lnTo>
                      <a:pt x="41" y="248"/>
                    </a:lnTo>
                    <a:lnTo>
                      <a:pt x="84" y="239"/>
                    </a:lnTo>
                    <a:lnTo>
                      <a:pt x="116" y="23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8" name="Freeform 13"/>
              <p:cNvSpPr>
                <a:spLocks/>
              </p:cNvSpPr>
              <p:nvPr/>
            </p:nvSpPr>
            <p:spPr bwMode="auto">
              <a:xfrm>
                <a:off x="4038" y="3162"/>
                <a:ext cx="713" cy="762"/>
              </a:xfrm>
              <a:custGeom>
                <a:avLst/>
                <a:gdLst>
                  <a:gd name="T0" fmla="*/ 0 w 713"/>
                  <a:gd name="T1" fmla="*/ 64 h 762"/>
                  <a:gd name="T2" fmla="*/ 22 w 713"/>
                  <a:gd name="T3" fmla="*/ 16 h 762"/>
                  <a:gd name="T4" fmla="*/ 69 w 713"/>
                  <a:gd name="T5" fmla="*/ 0 h 762"/>
                  <a:gd name="T6" fmla="*/ 134 w 713"/>
                  <a:gd name="T7" fmla="*/ 7 h 762"/>
                  <a:gd name="T8" fmla="*/ 150 w 713"/>
                  <a:gd name="T9" fmla="*/ 52 h 762"/>
                  <a:gd name="T10" fmla="*/ 125 w 713"/>
                  <a:gd name="T11" fmla="*/ 227 h 762"/>
                  <a:gd name="T12" fmla="*/ 122 w 713"/>
                  <a:gd name="T13" fmla="*/ 360 h 762"/>
                  <a:gd name="T14" fmla="*/ 116 w 713"/>
                  <a:gd name="T15" fmla="*/ 435 h 762"/>
                  <a:gd name="T16" fmla="*/ 116 w 713"/>
                  <a:gd name="T17" fmla="*/ 450 h 762"/>
                  <a:gd name="T18" fmla="*/ 131 w 713"/>
                  <a:gd name="T19" fmla="*/ 524 h 762"/>
                  <a:gd name="T20" fmla="*/ 172 w 713"/>
                  <a:gd name="T21" fmla="*/ 536 h 762"/>
                  <a:gd name="T22" fmla="*/ 225 w 713"/>
                  <a:gd name="T23" fmla="*/ 524 h 762"/>
                  <a:gd name="T24" fmla="*/ 303 w 713"/>
                  <a:gd name="T25" fmla="*/ 481 h 762"/>
                  <a:gd name="T26" fmla="*/ 387 w 713"/>
                  <a:gd name="T27" fmla="*/ 460 h 762"/>
                  <a:gd name="T28" fmla="*/ 482 w 713"/>
                  <a:gd name="T29" fmla="*/ 444 h 762"/>
                  <a:gd name="T30" fmla="*/ 585 w 713"/>
                  <a:gd name="T31" fmla="*/ 432 h 762"/>
                  <a:gd name="T32" fmla="*/ 660 w 713"/>
                  <a:gd name="T33" fmla="*/ 432 h 762"/>
                  <a:gd name="T34" fmla="*/ 694 w 713"/>
                  <a:gd name="T35" fmla="*/ 441 h 762"/>
                  <a:gd name="T36" fmla="*/ 713 w 713"/>
                  <a:gd name="T37" fmla="*/ 463 h 762"/>
                  <a:gd name="T38" fmla="*/ 704 w 713"/>
                  <a:gd name="T39" fmla="*/ 496 h 762"/>
                  <a:gd name="T40" fmla="*/ 657 w 713"/>
                  <a:gd name="T41" fmla="*/ 524 h 762"/>
                  <a:gd name="T42" fmla="*/ 613 w 713"/>
                  <a:gd name="T43" fmla="*/ 563 h 762"/>
                  <a:gd name="T44" fmla="*/ 572 w 713"/>
                  <a:gd name="T45" fmla="*/ 618 h 762"/>
                  <a:gd name="T46" fmla="*/ 547 w 713"/>
                  <a:gd name="T47" fmla="*/ 663 h 762"/>
                  <a:gd name="T48" fmla="*/ 526 w 713"/>
                  <a:gd name="T49" fmla="*/ 708 h 762"/>
                  <a:gd name="T50" fmla="*/ 510 w 713"/>
                  <a:gd name="T51" fmla="*/ 762 h 762"/>
                  <a:gd name="T52" fmla="*/ 488 w 713"/>
                  <a:gd name="T53" fmla="*/ 762 h 762"/>
                  <a:gd name="T54" fmla="*/ 469 w 713"/>
                  <a:gd name="T55" fmla="*/ 741 h 762"/>
                  <a:gd name="T56" fmla="*/ 462 w 713"/>
                  <a:gd name="T57" fmla="*/ 681 h 762"/>
                  <a:gd name="T58" fmla="*/ 507 w 713"/>
                  <a:gd name="T59" fmla="*/ 627 h 762"/>
                  <a:gd name="T60" fmla="*/ 566 w 713"/>
                  <a:gd name="T61" fmla="*/ 563 h 762"/>
                  <a:gd name="T62" fmla="*/ 622 w 713"/>
                  <a:gd name="T63" fmla="*/ 515 h 762"/>
                  <a:gd name="T64" fmla="*/ 647 w 713"/>
                  <a:gd name="T65" fmla="*/ 499 h 762"/>
                  <a:gd name="T66" fmla="*/ 657 w 713"/>
                  <a:gd name="T67" fmla="*/ 478 h 762"/>
                  <a:gd name="T68" fmla="*/ 632 w 713"/>
                  <a:gd name="T69" fmla="*/ 463 h 762"/>
                  <a:gd name="T70" fmla="*/ 547 w 713"/>
                  <a:gd name="T71" fmla="*/ 463 h 762"/>
                  <a:gd name="T72" fmla="*/ 440 w 713"/>
                  <a:gd name="T73" fmla="*/ 481 h 762"/>
                  <a:gd name="T74" fmla="*/ 356 w 713"/>
                  <a:gd name="T75" fmla="*/ 509 h 762"/>
                  <a:gd name="T76" fmla="*/ 265 w 713"/>
                  <a:gd name="T77" fmla="*/ 560 h 762"/>
                  <a:gd name="T78" fmla="*/ 187 w 713"/>
                  <a:gd name="T79" fmla="*/ 596 h 762"/>
                  <a:gd name="T80" fmla="*/ 103 w 713"/>
                  <a:gd name="T81" fmla="*/ 599 h 762"/>
                  <a:gd name="T82" fmla="*/ 69 w 713"/>
                  <a:gd name="T83" fmla="*/ 587 h 762"/>
                  <a:gd name="T84" fmla="*/ 50 w 713"/>
                  <a:gd name="T85" fmla="*/ 542 h 762"/>
                  <a:gd name="T86" fmla="*/ 37 w 713"/>
                  <a:gd name="T87" fmla="*/ 478 h 762"/>
                  <a:gd name="T88" fmla="*/ 31 w 713"/>
                  <a:gd name="T89" fmla="*/ 360 h 762"/>
                  <a:gd name="T90" fmla="*/ 19 w 713"/>
                  <a:gd name="T91" fmla="*/ 151 h 762"/>
                  <a:gd name="T92" fmla="*/ 0 w 713"/>
                  <a:gd name="T93" fmla="*/ 64 h 7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13"/>
                  <a:gd name="T142" fmla="*/ 0 h 762"/>
                  <a:gd name="T143" fmla="*/ 713 w 713"/>
                  <a:gd name="T144" fmla="*/ 762 h 76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13" h="762">
                    <a:moveTo>
                      <a:pt x="0" y="64"/>
                    </a:moveTo>
                    <a:lnTo>
                      <a:pt x="22" y="16"/>
                    </a:lnTo>
                    <a:lnTo>
                      <a:pt x="69" y="0"/>
                    </a:lnTo>
                    <a:lnTo>
                      <a:pt x="134" y="7"/>
                    </a:lnTo>
                    <a:lnTo>
                      <a:pt x="150" y="52"/>
                    </a:lnTo>
                    <a:lnTo>
                      <a:pt x="125" y="227"/>
                    </a:lnTo>
                    <a:lnTo>
                      <a:pt x="122" y="360"/>
                    </a:lnTo>
                    <a:lnTo>
                      <a:pt x="116" y="435"/>
                    </a:lnTo>
                    <a:lnTo>
                      <a:pt x="116" y="450"/>
                    </a:lnTo>
                    <a:lnTo>
                      <a:pt x="131" y="524"/>
                    </a:lnTo>
                    <a:lnTo>
                      <a:pt x="172" y="536"/>
                    </a:lnTo>
                    <a:lnTo>
                      <a:pt x="225" y="524"/>
                    </a:lnTo>
                    <a:lnTo>
                      <a:pt x="303" y="481"/>
                    </a:lnTo>
                    <a:lnTo>
                      <a:pt x="387" y="460"/>
                    </a:lnTo>
                    <a:lnTo>
                      <a:pt x="482" y="444"/>
                    </a:lnTo>
                    <a:lnTo>
                      <a:pt x="585" y="432"/>
                    </a:lnTo>
                    <a:lnTo>
                      <a:pt x="660" y="432"/>
                    </a:lnTo>
                    <a:lnTo>
                      <a:pt x="694" y="441"/>
                    </a:lnTo>
                    <a:lnTo>
                      <a:pt x="713" y="463"/>
                    </a:lnTo>
                    <a:lnTo>
                      <a:pt x="704" y="496"/>
                    </a:lnTo>
                    <a:lnTo>
                      <a:pt x="657" y="524"/>
                    </a:lnTo>
                    <a:lnTo>
                      <a:pt x="613" y="563"/>
                    </a:lnTo>
                    <a:lnTo>
                      <a:pt x="572" y="618"/>
                    </a:lnTo>
                    <a:lnTo>
                      <a:pt x="547" y="663"/>
                    </a:lnTo>
                    <a:lnTo>
                      <a:pt x="526" y="708"/>
                    </a:lnTo>
                    <a:lnTo>
                      <a:pt x="510" y="762"/>
                    </a:lnTo>
                    <a:lnTo>
                      <a:pt x="488" y="762"/>
                    </a:lnTo>
                    <a:lnTo>
                      <a:pt x="469" y="741"/>
                    </a:lnTo>
                    <a:lnTo>
                      <a:pt x="462" y="681"/>
                    </a:lnTo>
                    <a:lnTo>
                      <a:pt x="507" y="627"/>
                    </a:lnTo>
                    <a:lnTo>
                      <a:pt x="566" y="563"/>
                    </a:lnTo>
                    <a:lnTo>
                      <a:pt x="622" y="515"/>
                    </a:lnTo>
                    <a:lnTo>
                      <a:pt x="647" y="499"/>
                    </a:lnTo>
                    <a:lnTo>
                      <a:pt x="657" y="478"/>
                    </a:lnTo>
                    <a:lnTo>
                      <a:pt x="632" y="463"/>
                    </a:lnTo>
                    <a:lnTo>
                      <a:pt x="547" y="463"/>
                    </a:lnTo>
                    <a:lnTo>
                      <a:pt x="440" y="481"/>
                    </a:lnTo>
                    <a:lnTo>
                      <a:pt x="356" y="509"/>
                    </a:lnTo>
                    <a:lnTo>
                      <a:pt x="265" y="560"/>
                    </a:lnTo>
                    <a:lnTo>
                      <a:pt x="187" y="596"/>
                    </a:lnTo>
                    <a:lnTo>
                      <a:pt x="103" y="599"/>
                    </a:lnTo>
                    <a:lnTo>
                      <a:pt x="69" y="587"/>
                    </a:lnTo>
                    <a:lnTo>
                      <a:pt x="50" y="542"/>
                    </a:lnTo>
                    <a:lnTo>
                      <a:pt x="37" y="478"/>
                    </a:lnTo>
                    <a:lnTo>
                      <a:pt x="31" y="360"/>
                    </a:lnTo>
                    <a:lnTo>
                      <a:pt x="19" y="15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6299" name="Group 14"/>
            <p:cNvGrpSpPr>
              <a:grpSpLocks/>
            </p:cNvGrpSpPr>
            <p:nvPr/>
          </p:nvGrpSpPr>
          <p:grpSpPr bwMode="auto">
            <a:xfrm>
              <a:off x="4864" y="3099"/>
              <a:ext cx="432" cy="877"/>
              <a:chOff x="4864" y="3099"/>
              <a:chExt cx="432" cy="877"/>
            </a:xfrm>
          </p:grpSpPr>
          <p:sp>
            <p:nvSpPr>
              <p:cNvPr id="396300" name="Freeform 15"/>
              <p:cNvSpPr>
                <a:spLocks/>
              </p:cNvSpPr>
              <p:nvPr/>
            </p:nvSpPr>
            <p:spPr bwMode="auto">
              <a:xfrm>
                <a:off x="4956" y="3588"/>
                <a:ext cx="340" cy="109"/>
              </a:xfrm>
              <a:custGeom>
                <a:avLst/>
                <a:gdLst>
                  <a:gd name="T0" fmla="*/ 340 w 340"/>
                  <a:gd name="T1" fmla="*/ 109 h 109"/>
                  <a:gd name="T2" fmla="*/ 165 w 340"/>
                  <a:gd name="T3" fmla="*/ 30 h 109"/>
                  <a:gd name="T4" fmla="*/ 48 w 340"/>
                  <a:gd name="T5" fmla="*/ 0 h 109"/>
                  <a:gd name="T6" fmla="*/ 10 w 340"/>
                  <a:gd name="T7" fmla="*/ 0 h 109"/>
                  <a:gd name="T8" fmla="*/ 0 w 340"/>
                  <a:gd name="T9" fmla="*/ 27 h 109"/>
                  <a:gd name="T10" fmla="*/ 22 w 340"/>
                  <a:gd name="T11" fmla="*/ 48 h 109"/>
                  <a:gd name="T12" fmla="*/ 70 w 340"/>
                  <a:gd name="T13" fmla="*/ 54 h 109"/>
                  <a:gd name="T14" fmla="*/ 184 w 340"/>
                  <a:gd name="T15" fmla="*/ 75 h 109"/>
                  <a:gd name="T16" fmla="*/ 340 w 340"/>
                  <a:gd name="T17" fmla="*/ 10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0"/>
                  <a:gd name="T28" fmla="*/ 0 h 109"/>
                  <a:gd name="T29" fmla="*/ 340 w 340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0" h="109">
                    <a:moveTo>
                      <a:pt x="340" y="109"/>
                    </a:moveTo>
                    <a:lnTo>
                      <a:pt x="165" y="30"/>
                    </a:lnTo>
                    <a:lnTo>
                      <a:pt x="48" y="0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22" y="48"/>
                    </a:lnTo>
                    <a:lnTo>
                      <a:pt x="70" y="54"/>
                    </a:lnTo>
                    <a:lnTo>
                      <a:pt x="184" y="75"/>
                    </a:lnTo>
                    <a:lnTo>
                      <a:pt x="340" y="10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1" name="Freeform 16"/>
              <p:cNvSpPr>
                <a:spLocks/>
              </p:cNvSpPr>
              <p:nvPr/>
            </p:nvSpPr>
            <p:spPr bwMode="auto">
              <a:xfrm>
                <a:off x="4864" y="3685"/>
                <a:ext cx="97" cy="291"/>
              </a:xfrm>
              <a:custGeom>
                <a:avLst/>
                <a:gdLst>
                  <a:gd name="T0" fmla="*/ 97 w 97"/>
                  <a:gd name="T1" fmla="*/ 291 h 291"/>
                  <a:gd name="T2" fmla="*/ 94 w 97"/>
                  <a:gd name="T3" fmla="*/ 148 h 291"/>
                  <a:gd name="T4" fmla="*/ 69 w 97"/>
                  <a:gd name="T5" fmla="*/ 39 h 291"/>
                  <a:gd name="T6" fmla="*/ 41 w 97"/>
                  <a:gd name="T7" fmla="*/ 0 h 291"/>
                  <a:gd name="T8" fmla="*/ 19 w 97"/>
                  <a:gd name="T9" fmla="*/ 0 h 291"/>
                  <a:gd name="T10" fmla="*/ 0 w 97"/>
                  <a:gd name="T11" fmla="*/ 12 h 291"/>
                  <a:gd name="T12" fmla="*/ 0 w 97"/>
                  <a:gd name="T13" fmla="*/ 54 h 291"/>
                  <a:gd name="T14" fmla="*/ 47 w 97"/>
                  <a:gd name="T15" fmla="*/ 184 h 291"/>
                  <a:gd name="T16" fmla="*/ 97 w 97"/>
                  <a:gd name="T17" fmla="*/ 291 h 2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7"/>
                  <a:gd name="T28" fmla="*/ 0 h 291"/>
                  <a:gd name="T29" fmla="*/ 97 w 97"/>
                  <a:gd name="T30" fmla="*/ 291 h 2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7" h="291">
                    <a:moveTo>
                      <a:pt x="97" y="291"/>
                    </a:moveTo>
                    <a:lnTo>
                      <a:pt x="94" y="148"/>
                    </a:lnTo>
                    <a:lnTo>
                      <a:pt x="69" y="39"/>
                    </a:lnTo>
                    <a:lnTo>
                      <a:pt x="41" y="0"/>
                    </a:lnTo>
                    <a:lnTo>
                      <a:pt x="19" y="0"/>
                    </a:lnTo>
                    <a:lnTo>
                      <a:pt x="0" y="12"/>
                    </a:lnTo>
                    <a:lnTo>
                      <a:pt x="0" y="54"/>
                    </a:lnTo>
                    <a:lnTo>
                      <a:pt x="47" y="184"/>
                    </a:lnTo>
                    <a:lnTo>
                      <a:pt x="97" y="29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302" name="Freeform 17"/>
              <p:cNvSpPr>
                <a:spLocks/>
              </p:cNvSpPr>
              <p:nvPr/>
            </p:nvSpPr>
            <p:spPr bwMode="auto">
              <a:xfrm>
                <a:off x="5004" y="3099"/>
                <a:ext cx="214" cy="111"/>
              </a:xfrm>
              <a:custGeom>
                <a:avLst/>
                <a:gdLst>
                  <a:gd name="T0" fmla="*/ 0 w 214"/>
                  <a:gd name="T1" fmla="*/ 72 h 111"/>
                  <a:gd name="T2" fmla="*/ 42 w 214"/>
                  <a:gd name="T3" fmla="*/ 30 h 111"/>
                  <a:gd name="T4" fmla="*/ 100 w 214"/>
                  <a:gd name="T5" fmla="*/ 3 h 111"/>
                  <a:gd name="T6" fmla="*/ 166 w 214"/>
                  <a:gd name="T7" fmla="*/ 0 h 111"/>
                  <a:gd name="T8" fmla="*/ 214 w 214"/>
                  <a:gd name="T9" fmla="*/ 9 h 111"/>
                  <a:gd name="T10" fmla="*/ 138 w 214"/>
                  <a:gd name="T11" fmla="*/ 18 h 111"/>
                  <a:gd name="T12" fmla="*/ 109 w 214"/>
                  <a:gd name="T13" fmla="*/ 36 h 111"/>
                  <a:gd name="T14" fmla="*/ 81 w 214"/>
                  <a:gd name="T15" fmla="*/ 63 h 111"/>
                  <a:gd name="T16" fmla="*/ 68 w 214"/>
                  <a:gd name="T17" fmla="*/ 93 h 111"/>
                  <a:gd name="T18" fmla="*/ 42 w 214"/>
                  <a:gd name="T19" fmla="*/ 111 h 111"/>
                  <a:gd name="T20" fmla="*/ 10 w 214"/>
                  <a:gd name="T21" fmla="*/ 108 h 111"/>
                  <a:gd name="T22" fmla="*/ 0 w 214"/>
                  <a:gd name="T23" fmla="*/ 72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"/>
                  <a:gd name="T37" fmla="*/ 0 h 111"/>
                  <a:gd name="T38" fmla="*/ 214 w 214"/>
                  <a:gd name="T39" fmla="*/ 111 h 1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" h="111">
                    <a:moveTo>
                      <a:pt x="0" y="72"/>
                    </a:moveTo>
                    <a:lnTo>
                      <a:pt x="42" y="30"/>
                    </a:lnTo>
                    <a:lnTo>
                      <a:pt x="100" y="3"/>
                    </a:lnTo>
                    <a:lnTo>
                      <a:pt x="166" y="0"/>
                    </a:lnTo>
                    <a:lnTo>
                      <a:pt x="214" y="9"/>
                    </a:lnTo>
                    <a:lnTo>
                      <a:pt x="138" y="18"/>
                    </a:lnTo>
                    <a:lnTo>
                      <a:pt x="109" y="36"/>
                    </a:lnTo>
                    <a:lnTo>
                      <a:pt x="81" y="63"/>
                    </a:lnTo>
                    <a:lnTo>
                      <a:pt x="68" y="93"/>
                    </a:lnTo>
                    <a:lnTo>
                      <a:pt x="42" y="111"/>
                    </a:lnTo>
                    <a:lnTo>
                      <a:pt x="10" y="108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96295" name="Oval 18"/>
          <p:cNvSpPr>
            <a:spLocks noChangeArrowheads="1"/>
          </p:cNvSpPr>
          <p:nvPr/>
        </p:nvSpPr>
        <p:spPr bwMode="auto">
          <a:xfrm>
            <a:off x="2286000" y="3200400"/>
            <a:ext cx="1676400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6296" name="Oval 19"/>
          <p:cNvSpPr>
            <a:spLocks noChangeArrowheads="1"/>
          </p:cNvSpPr>
          <p:nvPr/>
        </p:nvSpPr>
        <p:spPr bwMode="auto">
          <a:xfrm>
            <a:off x="2362200" y="3581400"/>
            <a:ext cx="1676400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6297" name="Text Box 20"/>
          <p:cNvSpPr txBox="1">
            <a:spLocks noChangeArrowheads="1"/>
          </p:cNvSpPr>
          <p:nvPr/>
        </p:nvSpPr>
        <p:spPr bwMode="auto">
          <a:xfrm>
            <a:off x="5838825" y="3662363"/>
            <a:ext cx="30765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“Size” is # nodes </a:t>
            </a:r>
            <a:br>
              <a:rPr lang="en-US" altLang="en-US" i="0"/>
            </a:br>
            <a:r>
              <a:rPr lang="en-US" altLang="en-US" i="0"/>
              <a:t>in the tree</a:t>
            </a: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9442" name="Picture 9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9443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2180" name="Text Box 4"/>
          <p:cNvSpPr txBox="1">
            <a:spLocks noChangeArrowheads="1"/>
          </p:cNvSpPr>
          <p:nvPr/>
        </p:nvSpPr>
        <p:spPr bwMode="auto">
          <a:xfrm>
            <a:off x="803275" y="4191000"/>
            <a:ext cx="7505700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Each friend returns a solution his sub-instance.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Trust him to do this.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But don’t expect him to do or know anything else.  </a:t>
            </a:r>
          </a:p>
        </p:txBody>
      </p:sp>
      <p:sp>
        <p:nvSpPr>
          <p:cNvPr id="562183" name="Oval 7"/>
          <p:cNvSpPr>
            <a:spLocks noChangeArrowheads="1"/>
          </p:cNvSpPr>
          <p:nvPr/>
        </p:nvSpPr>
        <p:spPr bwMode="auto">
          <a:xfrm>
            <a:off x="1571625" y="23622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2184" name="Oval 8"/>
          <p:cNvSpPr>
            <a:spLocks noChangeArrowheads="1"/>
          </p:cNvSpPr>
          <p:nvPr/>
        </p:nvSpPr>
        <p:spPr bwMode="auto">
          <a:xfrm>
            <a:off x="1560513" y="28956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  <p:extLst>
      <p:ext uri="{BB962C8B-B14F-4D97-AF65-F5344CB8AC3E}">
        <p14:creationId xmlns:p14="http://schemas.microsoft.com/office/powerpoint/2010/main" val="10877179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0">
                                            <p:txEl>
                                              <p:charRg st="0" end="4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2180">
                                            <p:txEl>
                                              <p:charRg st="0" end="4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2180">
                                            <p:txEl>
                                              <p:charRg st="0" end="4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2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2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62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62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0">
                                            <p:txEl>
                                              <p:charRg st="48" end="7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62180">
                                            <p:txEl>
                                              <p:charRg st="48" end="7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62180">
                                            <p:txEl>
                                              <p:charRg st="48" end="7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0">
                                            <p:txEl>
                                              <p:charRg st="70" end="12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2180">
                                            <p:txEl>
                                              <p:charRg st="70" end="12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2180">
                                            <p:txEl>
                                              <p:charRg st="70" end="12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2183" grpId="0" animBg="1"/>
      <p:bldP spid="562184" grpId="0" animBg="1"/>
    </p:bldLst>
  </p:timing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4" name="Text Box 2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7315" name="Rectangle 3"/>
          <p:cNvSpPr>
            <a:spLocks noChangeArrowheads="1"/>
          </p:cNvSpPr>
          <p:nvPr/>
        </p:nvSpPr>
        <p:spPr bwMode="auto">
          <a:xfrm>
            <a:off x="5730875" y="976313"/>
            <a:ext cx="32559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Sub-instances</a:t>
            </a:r>
            <a:br>
              <a:rPr lang="en-US" altLang="en-US" i="0"/>
            </a:br>
            <a:r>
              <a:rPr lang="en-US" altLang="en-US" i="0"/>
              <a:t>need to be smaller.</a:t>
            </a:r>
          </a:p>
        </p:txBody>
      </p:sp>
      <p:sp>
        <p:nvSpPr>
          <p:cNvPr id="1026052" name="Rectangle 4"/>
          <p:cNvSpPr>
            <a:spLocks noChangeArrowheads="1"/>
          </p:cNvSpPr>
          <p:nvPr/>
        </p:nvSpPr>
        <p:spPr bwMode="auto">
          <a:xfrm>
            <a:off x="5589588" y="2179638"/>
            <a:ext cx="3402012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When the instance </a:t>
            </a:r>
            <a:br>
              <a:rPr lang="en-US" altLang="en-US" i="0"/>
            </a:br>
            <a:r>
              <a:rPr lang="en-US" altLang="en-US" i="0"/>
              <a:t>sufficiently small</a:t>
            </a:r>
            <a:br>
              <a:rPr lang="en-US" altLang="en-US" i="0"/>
            </a:br>
            <a:r>
              <a:rPr lang="en-US" altLang="en-US" i="0"/>
              <a:t>solve on your own. </a:t>
            </a:r>
          </a:p>
        </p:txBody>
      </p:sp>
      <p:pic>
        <p:nvPicPr>
          <p:cNvPr id="397317" name="Picture 5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97318" name="Rectangle 6"/>
          <p:cNvSpPr>
            <a:spLocks noChangeArrowheads="1"/>
          </p:cNvSpPr>
          <p:nvPr/>
        </p:nvSpPr>
        <p:spPr bwMode="auto">
          <a:xfrm>
            <a:off x="0" y="2209800"/>
            <a:ext cx="5715000" cy="1143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26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26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6052" grpId="0" autoUpdateAnimBg="0"/>
    </p:bldLst>
  </p:timing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8338" name="Picture 2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8339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8340" name="Rectangle 4"/>
          <p:cNvSpPr>
            <a:spLocks noChangeArrowheads="1"/>
          </p:cNvSpPr>
          <p:nvPr/>
        </p:nvSpPr>
        <p:spPr bwMode="auto">
          <a:xfrm>
            <a:off x="5654675" y="838200"/>
            <a:ext cx="34131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Return things </a:t>
            </a:r>
            <a:br>
              <a:rPr lang="en-US" altLang="en-US" i="0"/>
            </a:br>
            <a:r>
              <a:rPr lang="en-US" altLang="en-US" i="0"/>
              <a:t>of the correct types.</a:t>
            </a:r>
          </a:p>
        </p:txBody>
      </p:sp>
      <p:sp>
        <p:nvSpPr>
          <p:cNvPr id="398341" name="Oval 5"/>
          <p:cNvSpPr>
            <a:spLocks noChangeArrowheads="1"/>
          </p:cNvSpPr>
          <p:nvPr/>
        </p:nvSpPr>
        <p:spPr bwMode="auto">
          <a:xfrm>
            <a:off x="838200" y="6096000"/>
            <a:ext cx="16002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98342" name="Oval 6"/>
          <p:cNvSpPr>
            <a:spLocks noChangeArrowheads="1"/>
          </p:cNvSpPr>
          <p:nvPr/>
        </p:nvSpPr>
        <p:spPr bwMode="auto">
          <a:xfrm>
            <a:off x="1524000" y="2819400"/>
            <a:ext cx="16002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62" name="Text Box 2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399363" name="Rectangle 3"/>
          <p:cNvSpPr>
            <a:spLocks noChangeArrowheads="1"/>
          </p:cNvSpPr>
          <p:nvPr/>
        </p:nvSpPr>
        <p:spPr bwMode="auto">
          <a:xfrm>
            <a:off x="6091238" y="838200"/>
            <a:ext cx="25431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Running Time</a:t>
            </a:r>
          </a:p>
        </p:txBody>
      </p:sp>
      <p:sp>
        <p:nvSpPr>
          <p:cNvPr id="399364" name="Rectangle 4"/>
          <p:cNvSpPr>
            <a:spLocks noChangeArrowheads="1"/>
          </p:cNvSpPr>
          <p:nvPr/>
        </p:nvSpPr>
        <p:spPr bwMode="auto">
          <a:xfrm>
            <a:off x="5410200" y="1752600"/>
            <a:ext cx="1314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</a:p>
        </p:txBody>
      </p:sp>
      <p:sp>
        <p:nvSpPr>
          <p:cNvPr id="1030149" name="Rectangle 5"/>
          <p:cNvSpPr>
            <a:spLocks noChangeArrowheads="1"/>
          </p:cNvSpPr>
          <p:nvPr/>
        </p:nvSpPr>
        <p:spPr bwMode="auto">
          <a:xfrm>
            <a:off x="6529388" y="1706563"/>
            <a:ext cx="27098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sym typeface="Symbol" pitchFamily="18" charset="2"/>
              </a:rPr>
              <a:t></a:t>
            </a:r>
            <a:r>
              <a:rPr lang="en-US" altLang="en-US" i="0"/>
              <a:t>(1) </a:t>
            </a:r>
          </a:p>
        </p:txBody>
      </p:sp>
      <p:sp>
        <p:nvSpPr>
          <p:cNvPr id="1030150" name="Rectangle 6"/>
          <p:cNvSpPr>
            <a:spLocks noChangeArrowheads="1"/>
          </p:cNvSpPr>
          <p:nvPr/>
        </p:nvSpPr>
        <p:spPr bwMode="auto">
          <a:xfrm>
            <a:off x="6215063" y="2239963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ym typeface="Symbol" pitchFamily="18" charset="2"/>
              </a:rPr>
              <a:t>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sp>
        <p:nvSpPr>
          <p:cNvPr id="1030151" name="Text Box 7"/>
          <p:cNvSpPr txBox="1">
            <a:spLocks noChangeArrowheads="1"/>
          </p:cNvSpPr>
          <p:nvPr/>
        </p:nvSpPr>
        <p:spPr bwMode="auto">
          <a:xfrm>
            <a:off x="6553200" y="3295650"/>
            <a:ext cx="1358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Faster?</a:t>
            </a:r>
          </a:p>
        </p:txBody>
      </p:sp>
      <p:sp>
        <p:nvSpPr>
          <p:cNvPr id="1030152" name="Text Box 8"/>
          <p:cNvSpPr txBox="1">
            <a:spLocks noChangeArrowheads="1"/>
          </p:cNvSpPr>
          <p:nvPr/>
        </p:nvSpPr>
        <p:spPr bwMode="auto">
          <a:xfrm>
            <a:off x="6080125" y="4114800"/>
            <a:ext cx="2443163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Not possible </a:t>
            </a:r>
            <a:br>
              <a:rPr lang="en-US" altLang="en-US" i="0"/>
            </a:br>
            <a:r>
              <a:rPr lang="en-US" altLang="en-US" i="0"/>
              <a:t>because must</a:t>
            </a:r>
            <a:br>
              <a:rPr lang="en-US" altLang="en-US" i="0"/>
            </a:br>
            <a:r>
              <a:rPr lang="en-US" altLang="en-US" i="0"/>
              <a:t>count # nodes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in left tree.</a:t>
            </a:r>
          </a:p>
        </p:txBody>
      </p:sp>
      <p:pic>
        <p:nvPicPr>
          <p:cNvPr id="399369" name="Picture 9" descr="02-26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03250"/>
            <a:ext cx="5383213" cy="624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30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30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30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30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30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30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30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30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0149" grpId="0"/>
      <p:bldP spid="1030150" grpId="0"/>
      <p:bldP spid="1030151" grpId="0"/>
      <p:bldP spid="1030152" grpId="0"/>
    </p:bldLst>
  </p:timing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0386" name="Picture 2" descr="02-27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38200"/>
            <a:ext cx="5414963" cy="601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0387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495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Writing a Recursive Program</a:t>
            </a:r>
          </a:p>
        </p:txBody>
      </p:sp>
      <p:sp>
        <p:nvSpPr>
          <p:cNvPr id="400388" name="Rectangle 4"/>
          <p:cNvSpPr>
            <a:spLocks noChangeArrowheads="1"/>
          </p:cNvSpPr>
          <p:nvPr/>
        </p:nvSpPr>
        <p:spPr bwMode="auto">
          <a:xfrm>
            <a:off x="6091238" y="838200"/>
            <a:ext cx="25431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Running Time</a:t>
            </a:r>
          </a:p>
        </p:txBody>
      </p:sp>
      <p:sp>
        <p:nvSpPr>
          <p:cNvPr id="400389" name="Rectangle 5"/>
          <p:cNvSpPr>
            <a:spLocks noChangeArrowheads="1"/>
          </p:cNvSpPr>
          <p:nvPr/>
        </p:nvSpPr>
        <p:spPr bwMode="auto">
          <a:xfrm>
            <a:off x="5410200" y="1752600"/>
            <a:ext cx="13144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</a:p>
        </p:txBody>
      </p:sp>
      <p:sp>
        <p:nvSpPr>
          <p:cNvPr id="1032198" name="Rectangle 6"/>
          <p:cNvSpPr>
            <a:spLocks noChangeArrowheads="1"/>
          </p:cNvSpPr>
          <p:nvPr/>
        </p:nvSpPr>
        <p:spPr bwMode="auto">
          <a:xfrm>
            <a:off x="6529388" y="1706563"/>
            <a:ext cx="27098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sym typeface="Symbol" pitchFamily="18" charset="2"/>
              </a:rPr>
              <a:t>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sp>
        <p:nvSpPr>
          <p:cNvPr id="1032199" name="Rectangle 7"/>
          <p:cNvSpPr>
            <a:spLocks noChangeArrowheads="1"/>
          </p:cNvSpPr>
          <p:nvPr/>
        </p:nvSpPr>
        <p:spPr bwMode="auto">
          <a:xfrm>
            <a:off x="6215063" y="2239963"/>
            <a:ext cx="22145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ym typeface="Symbol" pitchFamily="18" charset="2"/>
              </a:rPr>
              <a:t>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 log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sp>
        <p:nvSpPr>
          <p:cNvPr id="400392" name="Oval 8"/>
          <p:cNvSpPr>
            <a:spLocks noChangeArrowheads="1"/>
          </p:cNvSpPr>
          <p:nvPr/>
        </p:nvSpPr>
        <p:spPr bwMode="auto">
          <a:xfrm>
            <a:off x="762000" y="3581400"/>
            <a:ext cx="35814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1032201" name="Text Box 9"/>
          <p:cNvSpPr txBox="1">
            <a:spLocks noChangeArrowheads="1"/>
          </p:cNvSpPr>
          <p:nvPr/>
        </p:nvSpPr>
        <p:spPr bwMode="auto">
          <a:xfrm>
            <a:off x="6316663" y="3124200"/>
            <a:ext cx="2217737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tree very </a:t>
            </a:r>
            <a:br>
              <a:rPr lang="en-US" altLang="en-US" i="0"/>
            </a:br>
            <a:r>
              <a:rPr lang="en-US" altLang="en-US" i="0"/>
              <a:t>unbalanced?</a:t>
            </a:r>
          </a:p>
        </p:txBody>
      </p:sp>
      <p:sp>
        <p:nvSpPr>
          <p:cNvPr id="1032202" name="Rectangle 10"/>
          <p:cNvSpPr>
            <a:spLocks noChangeArrowheads="1"/>
          </p:cNvSpPr>
          <p:nvPr/>
        </p:nvSpPr>
        <p:spPr bwMode="auto">
          <a:xfrm>
            <a:off x="5410200" y="4389438"/>
            <a:ext cx="1314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</a:p>
        </p:txBody>
      </p:sp>
      <p:sp>
        <p:nvSpPr>
          <p:cNvPr id="1032203" name="Rectangle 11"/>
          <p:cNvSpPr>
            <a:spLocks noChangeArrowheads="1"/>
          </p:cNvSpPr>
          <p:nvPr/>
        </p:nvSpPr>
        <p:spPr bwMode="auto">
          <a:xfrm>
            <a:off x="6529388" y="4343400"/>
            <a:ext cx="27320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sym typeface="Symbol" pitchFamily="18" charset="2"/>
              </a:rPr>
              <a:t>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sp>
        <p:nvSpPr>
          <p:cNvPr id="1032204" name="Rectangle 12"/>
          <p:cNvSpPr>
            <a:spLocks noChangeArrowheads="1"/>
          </p:cNvSpPr>
          <p:nvPr/>
        </p:nvSpPr>
        <p:spPr bwMode="auto">
          <a:xfrm>
            <a:off x="6215063" y="4876800"/>
            <a:ext cx="1524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ym typeface="Symbol" pitchFamily="18" charset="2"/>
              </a:rPr>
              <a:t>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 baseline="30000"/>
              <a:t>2</a:t>
            </a:r>
            <a:r>
              <a:rPr lang="en-US" altLang="en-US" i="0"/>
              <a:t>)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32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32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32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32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32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32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32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32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32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32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322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322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2198" grpId="0"/>
      <p:bldP spid="1032199" grpId="0"/>
      <p:bldP spid="1032201" grpId="0"/>
      <p:bldP spid="1032202" grpId="0"/>
      <p:bldP spid="1032203" grpId="0"/>
      <p:bldP spid="1032204" grpId="0"/>
    </p:bldLst>
  </p:timing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141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End Recursive Algorithms</a:t>
            </a:r>
            <a:endParaRPr lang="en-CA" altLang="en-US"/>
          </a:p>
        </p:txBody>
      </p:sp>
      <p:sp>
        <p:nvSpPr>
          <p:cNvPr id="40141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3886200"/>
            <a:ext cx="6477000" cy="609600"/>
          </a:xfrm>
        </p:spPr>
        <p:txBody>
          <a:bodyPr/>
          <a:lstStyle/>
          <a:p>
            <a:pPr eaLnBrk="1" hangingPunct="1"/>
            <a:r>
              <a:rPr lang="en-US" altLang="en-US">
                <a:hlinkClick r:id="rId3" action="ppaction://hlinkpres?slideindex=1&amp;slidetitle="/>
              </a:rPr>
              <a:t>Graphs Searching Algorithms</a:t>
            </a:r>
            <a:endParaRPr lang="en-US" altLang="en-US"/>
          </a:p>
        </p:txBody>
      </p:sp>
      <p:sp>
        <p:nvSpPr>
          <p:cNvPr id="401412" name="Rectangle 4"/>
          <p:cNvSpPr>
            <a:spLocks noChangeArrowheads="1"/>
          </p:cNvSpPr>
          <p:nvPr/>
        </p:nvSpPr>
        <p:spPr bwMode="auto">
          <a:xfrm>
            <a:off x="1371600" y="3352800"/>
            <a:ext cx="64008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0">
                <a:hlinkClick r:id="rId4" action="ppaction://hlinkpres?slideindex=1&amp;slidetitle="/>
              </a:rPr>
              <a:t>Math Review</a:t>
            </a:r>
            <a:endParaRPr lang="en-US" altLang="en-US" i="0"/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4" name="Rectangle 2"/>
          <p:cNvSpPr>
            <a:spLocks noChangeArrowheads="1"/>
          </p:cNvSpPr>
          <p:nvPr/>
        </p:nvSpPr>
        <p:spPr bwMode="auto">
          <a:xfrm>
            <a:off x="685800" y="2209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Heaps, Heap Sort, &amp;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Priority Queues</a:t>
            </a:r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458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 Definition</a:t>
            </a:r>
          </a:p>
        </p:txBody>
      </p:sp>
      <p:sp>
        <p:nvSpPr>
          <p:cNvPr id="623619" name="Text Box 3"/>
          <p:cNvSpPr txBox="1">
            <a:spLocks noChangeArrowheads="1"/>
          </p:cNvSpPr>
          <p:nvPr/>
        </p:nvSpPr>
        <p:spPr bwMode="auto">
          <a:xfrm>
            <a:off x="1381125" y="746125"/>
            <a:ext cx="5543550" cy="192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Completely Balanced Binary Tree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The value of each node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000" i="0">
                <a:latin typeface="Symbol" pitchFamily="18" charset="2"/>
              </a:rPr>
              <a:t>     ³</a:t>
            </a:r>
            <a:r>
              <a:rPr lang="en-US" altLang="en-US" sz="3000" i="0"/>
              <a:t> each of the node's children.  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3000" i="0"/>
              <a:t>Left or right child could be larger.</a:t>
            </a:r>
          </a:p>
        </p:txBody>
      </p:sp>
      <p:pic>
        <p:nvPicPr>
          <p:cNvPr id="403460" name="Picture 4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28838" y="2743200"/>
            <a:ext cx="4427537" cy="2916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23621" name="Text Box 5"/>
          <p:cNvSpPr txBox="1">
            <a:spLocks noChangeArrowheads="1"/>
          </p:cNvSpPr>
          <p:nvPr/>
        </p:nvSpPr>
        <p:spPr bwMode="auto">
          <a:xfrm>
            <a:off x="1135063" y="6062663"/>
            <a:ext cx="2759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Where can 1 go?</a:t>
            </a:r>
          </a:p>
        </p:txBody>
      </p:sp>
      <p:sp>
        <p:nvSpPr>
          <p:cNvPr id="623622" name="Text Box 6"/>
          <p:cNvSpPr txBox="1">
            <a:spLocks noChangeArrowheads="1"/>
          </p:cNvSpPr>
          <p:nvPr/>
        </p:nvSpPr>
        <p:spPr bwMode="auto">
          <a:xfrm>
            <a:off x="4549775" y="5715000"/>
            <a:ext cx="329882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Maximum is at root.</a:t>
            </a:r>
          </a:p>
        </p:txBody>
      </p:sp>
      <p:sp>
        <p:nvSpPr>
          <p:cNvPr id="623623" name="Oval 7"/>
          <p:cNvSpPr>
            <a:spLocks noChangeArrowheads="1"/>
          </p:cNvSpPr>
          <p:nvPr/>
        </p:nvSpPr>
        <p:spPr bwMode="auto">
          <a:xfrm>
            <a:off x="4127500" y="2819400"/>
            <a:ext cx="676275" cy="6223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623624" name="Text Box 8"/>
          <p:cNvSpPr txBox="1">
            <a:spLocks noChangeArrowheads="1"/>
          </p:cNvSpPr>
          <p:nvPr/>
        </p:nvSpPr>
        <p:spPr bwMode="auto">
          <a:xfrm>
            <a:off x="1143000" y="6384925"/>
            <a:ext cx="2759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Where can 8 go?</a:t>
            </a:r>
          </a:p>
        </p:txBody>
      </p:sp>
      <p:sp>
        <p:nvSpPr>
          <p:cNvPr id="623625" name="Text Box 9"/>
          <p:cNvSpPr txBox="1">
            <a:spLocks noChangeArrowheads="1"/>
          </p:cNvSpPr>
          <p:nvPr/>
        </p:nvSpPr>
        <p:spPr bwMode="auto">
          <a:xfrm>
            <a:off x="1127125" y="5715000"/>
            <a:ext cx="2759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Where can 9 go?</a:t>
            </a:r>
          </a:p>
        </p:txBody>
      </p:sp>
      <p:grpSp>
        <p:nvGrpSpPr>
          <p:cNvPr id="2" name="Group 10"/>
          <p:cNvGrpSpPr>
            <a:grpSpLocks/>
          </p:cNvGrpSpPr>
          <p:nvPr/>
        </p:nvGrpSpPr>
        <p:grpSpPr bwMode="auto">
          <a:xfrm>
            <a:off x="2130425" y="4279900"/>
            <a:ext cx="4295775" cy="1295400"/>
            <a:chOff x="1342" y="2696"/>
            <a:chExt cx="2706" cy="816"/>
          </a:xfrm>
        </p:grpSpPr>
        <p:sp>
          <p:nvSpPr>
            <p:cNvPr id="403470" name="Oval 11"/>
            <p:cNvSpPr>
              <a:spLocks noChangeArrowheads="1"/>
            </p:cNvSpPr>
            <p:nvPr/>
          </p:nvSpPr>
          <p:spPr bwMode="auto">
            <a:xfrm>
              <a:off x="3622" y="2704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3471" name="Oval 12"/>
            <p:cNvSpPr>
              <a:spLocks noChangeArrowheads="1"/>
            </p:cNvSpPr>
            <p:nvPr/>
          </p:nvSpPr>
          <p:spPr bwMode="auto">
            <a:xfrm>
              <a:off x="3032" y="2696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3472" name="Oval 13"/>
            <p:cNvSpPr>
              <a:spLocks noChangeArrowheads="1"/>
            </p:cNvSpPr>
            <p:nvPr/>
          </p:nvSpPr>
          <p:spPr bwMode="auto">
            <a:xfrm>
              <a:off x="2440" y="2704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3473" name="Oval 14"/>
            <p:cNvSpPr>
              <a:spLocks noChangeArrowheads="1"/>
            </p:cNvSpPr>
            <p:nvPr/>
          </p:nvSpPr>
          <p:spPr bwMode="auto">
            <a:xfrm>
              <a:off x="1848" y="312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3474" name="Oval 15"/>
            <p:cNvSpPr>
              <a:spLocks noChangeArrowheads="1"/>
            </p:cNvSpPr>
            <p:nvPr/>
          </p:nvSpPr>
          <p:spPr bwMode="auto">
            <a:xfrm>
              <a:off x="1342" y="312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" name="Group 16"/>
          <p:cNvGrpSpPr>
            <a:grpSpLocks/>
          </p:cNvGrpSpPr>
          <p:nvPr/>
        </p:nvGrpSpPr>
        <p:grpSpPr bwMode="auto">
          <a:xfrm>
            <a:off x="3209925" y="3492500"/>
            <a:ext cx="2695575" cy="749300"/>
            <a:chOff x="2022" y="2200"/>
            <a:chExt cx="1698" cy="472"/>
          </a:xfrm>
        </p:grpSpPr>
        <p:sp>
          <p:nvSpPr>
            <p:cNvPr id="403468" name="Oval 17"/>
            <p:cNvSpPr>
              <a:spLocks noChangeArrowheads="1"/>
            </p:cNvSpPr>
            <p:nvPr/>
          </p:nvSpPr>
          <p:spPr bwMode="auto">
            <a:xfrm>
              <a:off x="3294" y="220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3469" name="Oval 18"/>
            <p:cNvSpPr>
              <a:spLocks noChangeArrowheads="1"/>
            </p:cNvSpPr>
            <p:nvPr/>
          </p:nvSpPr>
          <p:spPr bwMode="auto">
            <a:xfrm>
              <a:off x="2022" y="2280"/>
              <a:ext cx="426" cy="39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36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236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236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236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236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2361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236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236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3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236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236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2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236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3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23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23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3619" grpId="0" build="p" autoUpdateAnimBg="0"/>
      <p:bldP spid="623621" grpId="0" autoUpdateAnimBg="0"/>
      <p:bldP spid="623622" grpId="0" autoUpdateAnimBg="0"/>
      <p:bldP spid="623623" grpId="0" animBg="1" autoUpdateAnimBg="0"/>
      <p:bldP spid="623624" grpId="0" autoUpdateAnimBg="0"/>
      <p:bldP spid="623625" grpId="0" autoUpdateAnimBg="0"/>
    </p:bldLst>
  </p:timing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48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 Data Structure</a:t>
            </a:r>
          </a:p>
        </p:txBody>
      </p:sp>
      <p:pic>
        <p:nvPicPr>
          <p:cNvPr id="404483" name="Picture 3" descr="capture1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47788" y="4117975"/>
            <a:ext cx="6446837" cy="266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4484" name="Text Box 4"/>
          <p:cNvSpPr txBox="1">
            <a:spLocks noChangeArrowheads="1"/>
          </p:cNvSpPr>
          <p:nvPr/>
        </p:nvSpPr>
        <p:spPr bwMode="auto">
          <a:xfrm>
            <a:off x="2057400" y="685800"/>
            <a:ext cx="54102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Completely Balanced Binary Tree</a:t>
            </a:r>
            <a:br>
              <a:rPr lang="en-US" altLang="en-US" sz="3000" i="0"/>
            </a:br>
            <a:r>
              <a:rPr lang="en-US" altLang="en-US" sz="3000" i="0"/>
              <a:t>Implemented by an Array</a:t>
            </a:r>
          </a:p>
        </p:txBody>
      </p:sp>
      <p:pic>
        <p:nvPicPr>
          <p:cNvPr id="404485" name="Picture 5" descr="capture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1676400"/>
            <a:ext cx="3675063" cy="2357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4486" name="Picture 6" descr="capture10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24400" y="2514600"/>
            <a:ext cx="4017963" cy="688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506" name="Group 2"/>
          <p:cNvGrpSpPr>
            <a:grpSpLocks/>
          </p:cNvGrpSpPr>
          <p:nvPr/>
        </p:nvGrpSpPr>
        <p:grpSpPr bwMode="auto">
          <a:xfrm>
            <a:off x="457200" y="762000"/>
            <a:ext cx="8077200" cy="3124200"/>
            <a:chOff x="288" y="96"/>
            <a:chExt cx="5088" cy="1968"/>
          </a:xfrm>
        </p:grpSpPr>
        <p:pic>
          <p:nvPicPr>
            <p:cNvPr id="405554" name="Picture 3" descr="capture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4" y="96"/>
              <a:ext cx="4889" cy="1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405555" name="Rectangle 4"/>
            <p:cNvSpPr>
              <a:spLocks noChangeArrowheads="1"/>
            </p:cNvSpPr>
            <p:nvPr/>
          </p:nvSpPr>
          <p:spPr bwMode="auto">
            <a:xfrm>
              <a:off x="288" y="1008"/>
              <a:ext cx="5088" cy="1056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405507" name="Rectangle 5"/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Make Heap</a:t>
            </a:r>
          </a:p>
        </p:txBody>
      </p:sp>
      <p:pic>
        <p:nvPicPr>
          <p:cNvPr id="405508" name="Picture 6" descr="capture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3935413"/>
            <a:ext cx="4310063" cy="280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05509" name="Group 7"/>
          <p:cNvGrpSpPr>
            <a:grpSpLocks/>
          </p:cNvGrpSpPr>
          <p:nvPr/>
        </p:nvGrpSpPr>
        <p:grpSpPr bwMode="auto">
          <a:xfrm>
            <a:off x="1828800" y="3276600"/>
            <a:ext cx="457200" cy="914400"/>
            <a:chOff x="2448" y="1997"/>
            <a:chExt cx="288" cy="576"/>
          </a:xfrm>
        </p:grpSpPr>
        <p:sp>
          <p:nvSpPr>
            <p:cNvPr id="405548" name="Freeform 8"/>
            <p:cNvSpPr>
              <a:spLocks/>
            </p:cNvSpPr>
            <p:nvPr/>
          </p:nvSpPr>
          <p:spPr bwMode="auto">
            <a:xfrm>
              <a:off x="2499" y="1997"/>
              <a:ext cx="144" cy="120"/>
            </a:xfrm>
            <a:custGeom>
              <a:avLst/>
              <a:gdLst>
                <a:gd name="T0" fmla="*/ 0 w 410"/>
                <a:gd name="T1" fmla="*/ 0 h 406"/>
                <a:gd name="T2" fmla="*/ 0 w 410"/>
                <a:gd name="T3" fmla="*/ 0 h 406"/>
                <a:gd name="T4" fmla="*/ 0 w 410"/>
                <a:gd name="T5" fmla="*/ 0 h 406"/>
                <a:gd name="T6" fmla="*/ 0 w 410"/>
                <a:gd name="T7" fmla="*/ 0 h 406"/>
                <a:gd name="T8" fmla="*/ 0 w 410"/>
                <a:gd name="T9" fmla="*/ 0 h 406"/>
                <a:gd name="T10" fmla="*/ 0 w 410"/>
                <a:gd name="T11" fmla="*/ 0 h 406"/>
                <a:gd name="T12" fmla="*/ 0 w 410"/>
                <a:gd name="T13" fmla="*/ 0 h 406"/>
                <a:gd name="T14" fmla="*/ 0 w 410"/>
                <a:gd name="T15" fmla="*/ 0 h 406"/>
                <a:gd name="T16" fmla="*/ 0 w 410"/>
                <a:gd name="T17" fmla="*/ 0 h 406"/>
                <a:gd name="T18" fmla="*/ 0 w 410"/>
                <a:gd name="T19" fmla="*/ 0 h 406"/>
                <a:gd name="T20" fmla="*/ 0 w 410"/>
                <a:gd name="T21" fmla="*/ 0 h 406"/>
                <a:gd name="T22" fmla="*/ 0 w 410"/>
                <a:gd name="T23" fmla="*/ 0 h 406"/>
                <a:gd name="T24" fmla="*/ 0 w 410"/>
                <a:gd name="T25" fmla="*/ 0 h 406"/>
                <a:gd name="T26" fmla="*/ 0 w 410"/>
                <a:gd name="T27" fmla="*/ 0 h 406"/>
                <a:gd name="T28" fmla="*/ 0 w 410"/>
                <a:gd name="T29" fmla="*/ 0 h 406"/>
                <a:gd name="T30" fmla="*/ 0 w 410"/>
                <a:gd name="T31" fmla="*/ 0 h 406"/>
                <a:gd name="T32" fmla="*/ 0 w 410"/>
                <a:gd name="T33" fmla="*/ 0 h 406"/>
                <a:gd name="T34" fmla="*/ 0 w 410"/>
                <a:gd name="T35" fmla="*/ 0 h 406"/>
                <a:gd name="T36" fmla="*/ 0 w 410"/>
                <a:gd name="T37" fmla="*/ 0 h 406"/>
                <a:gd name="T38" fmla="*/ 0 w 410"/>
                <a:gd name="T39" fmla="*/ 0 h 406"/>
                <a:gd name="T40" fmla="*/ 0 w 410"/>
                <a:gd name="T41" fmla="*/ 0 h 406"/>
                <a:gd name="T42" fmla="*/ 0 w 410"/>
                <a:gd name="T43" fmla="*/ 0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49" name="Freeform 9"/>
            <p:cNvSpPr>
              <a:spLocks/>
            </p:cNvSpPr>
            <p:nvPr/>
          </p:nvSpPr>
          <p:spPr bwMode="auto">
            <a:xfrm>
              <a:off x="2448" y="2131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0" name="Freeform 10"/>
            <p:cNvSpPr>
              <a:spLocks/>
            </p:cNvSpPr>
            <p:nvPr/>
          </p:nvSpPr>
          <p:spPr bwMode="auto">
            <a:xfrm>
              <a:off x="2545" y="2131"/>
              <a:ext cx="108" cy="199"/>
            </a:xfrm>
            <a:custGeom>
              <a:avLst/>
              <a:gdLst>
                <a:gd name="T0" fmla="*/ 0 w 309"/>
                <a:gd name="T1" fmla="*/ 0 h 673"/>
                <a:gd name="T2" fmla="*/ 0 w 309"/>
                <a:gd name="T3" fmla="*/ 0 h 673"/>
                <a:gd name="T4" fmla="*/ 0 w 309"/>
                <a:gd name="T5" fmla="*/ 0 h 673"/>
                <a:gd name="T6" fmla="*/ 0 w 309"/>
                <a:gd name="T7" fmla="*/ 0 h 673"/>
                <a:gd name="T8" fmla="*/ 0 w 309"/>
                <a:gd name="T9" fmla="*/ 0 h 673"/>
                <a:gd name="T10" fmla="*/ 0 w 309"/>
                <a:gd name="T11" fmla="*/ 0 h 673"/>
                <a:gd name="T12" fmla="*/ 0 w 309"/>
                <a:gd name="T13" fmla="*/ 0 h 673"/>
                <a:gd name="T14" fmla="*/ 0 w 309"/>
                <a:gd name="T15" fmla="*/ 0 h 673"/>
                <a:gd name="T16" fmla="*/ 0 w 309"/>
                <a:gd name="T17" fmla="*/ 0 h 673"/>
                <a:gd name="T18" fmla="*/ 0 w 309"/>
                <a:gd name="T19" fmla="*/ 0 h 673"/>
                <a:gd name="T20" fmla="*/ 0 w 309"/>
                <a:gd name="T21" fmla="*/ 0 h 673"/>
                <a:gd name="T22" fmla="*/ 0 w 309"/>
                <a:gd name="T23" fmla="*/ 0 h 673"/>
                <a:gd name="T24" fmla="*/ 0 w 309"/>
                <a:gd name="T25" fmla="*/ 0 h 673"/>
                <a:gd name="T26" fmla="*/ 0 w 309"/>
                <a:gd name="T27" fmla="*/ 0 h 673"/>
                <a:gd name="T28" fmla="*/ 0 w 309"/>
                <a:gd name="T29" fmla="*/ 0 h 673"/>
                <a:gd name="T30" fmla="*/ 0 w 309"/>
                <a:gd name="T31" fmla="*/ 0 h 673"/>
                <a:gd name="T32" fmla="*/ 0 w 309"/>
                <a:gd name="T33" fmla="*/ 0 h 673"/>
                <a:gd name="T34" fmla="*/ 0 w 309"/>
                <a:gd name="T35" fmla="*/ 0 h 673"/>
                <a:gd name="T36" fmla="*/ 0 w 309"/>
                <a:gd name="T37" fmla="*/ 0 h 673"/>
                <a:gd name="T38" fmla="*/ 0 w 309"/>
                <a:gd name="T39" fmla="*/ 0 h 673"/>
                <a:gd name="T40" fmla="*/ 0 w 309"/>
                <a:gd name="T41" fmla="*/ 0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1" name="Freeform 11"/>
            <p:cNvSpPr>
              <a:spLocks/>
            </p:cNvSpPr>
            <p:nvPr/>
          </p:nvSpPr>
          <p:spPr bwMode="auto">
            <a:xfrm>
              <a:off x="2509" y="2285"/>
              <a:ext cx="83" cy="288"/>
            </a:xfrm>
            <a:custGeom>
              <a:avLst/>
              <a:gdLst>
                <a:gd name="T0" fmla="*/ 0 w 235"/>
                <a:gd name="T1" fmla="*/ 0 h 973"/>
                <a:gd name="T2" fmla="*/ 0 w 235"/>
                <a:gd name="T3" fmla="*/ 0 h 973"/>
                <a:gd name="T4" fmla="*/ 0 w 235"/>
                <a:gd name="T5" fmla="*/ 0 h 973"/>
                <a:gd name="T6" fmla="*/ 0 w 235"/>
                <a:gd name="T7" fmla="*/ 0 h 973"/>
                <a:gd name="T8" fmla="*/ 0 w 235"/>
                <a:gd name="T9" fmla="*/ 0 h 973"/>
                <a:gd name="T10" fmla="*/ 0 w 235"/>
                <a:gd name="T11" fmla="*/ 0 h 973"/>
                <a:gd name="T12" fmla="*/ 0 w 235"/>
                <a:gd name="T13" fmla="*/ 0 h 973"/>
                <a:gd name="T14" fmla="*/ 0 w 235"/>
                <a:gd name="T15" fmla="*/ 0 h 973"/>
                <a:gd name="T16" fmla="*/ 0 w 235"/>
                <a:gd name="T17" fmla="*/ 0 h 973"/>
                <a:gd name="T18" fmla="*/ 0 w 235"/>
                <a:gd name="T19" fmla="*/ 0 h 973"/>
                <a:gd name="T20" fmla="*/ 0 w 235"/>
                <a:gd name="T21" fmla="*/ 0 h 973"/>
                <a:gd name="T22" fmla="*/ 0 w 235"/>
                <a:gd name="T23" fmla="*/ 0 h 973"/>
                <a:gd name="T24" fmla="*/ 0 w 235"/>
                <a:gd name="T25" fmla="*/ 0 h 973"/>
                <a:gd name="T26" fmla="*/ 0 w 235"/>
                <a:gd name="T27" fmla="*/ 0 h 973"/>
                <a:gd name="T28" fmla="*/ 0 w 235"/>
                <a:gd name="T29" fmla="*/ 0 h 973"/>
                <a:gd name="T30" fmla="*/ 0 w 235"/>
                <a:gd name="T31" fmla="*/ 0 h 973"/>
                <a:gd name="T32" fmla="*/ 0 w 235"/>
                <a:gd name="T33" fmla="*/ 0 h 973"/>
                <a:gd name="T34" fmla="*/ 0 w 235"/>
                <a:gd name="T35" fmla="*/ 0 h 973"/>
                <a:gd name="T36" fmla="*/ 0 w 235"/>
                <a:gd name="T37" fmla="*/ 0 h 973"/>
                <a:gd name="T38" fmla="*/ 0 w 235"/>
                <a:gd name="T39" fmla="*/ 0 h 973"/>
                <a:gd name="T40" fmla="*/ 0 w 235"/>
                <a:gd name="T41" fmla="*/ 0 h 973"/>
                <a:gd name="T42" fmla="*/ 0 w 235"/>
                <a:gd name="T43" fmla="*/ 0 h 973"/>
                <a:gd name="T44" fmla="*/ 0 w 235"/>
                <a:gd name="T45" fmla="*/ 0 h 973"/>
                <a:gd name="T46" fmla="*/ 0 w 235"/>
                <a:gd name="T47" fmla="*/ 0 h 973"/>
                <a:gd name="T48" fmla="*/ 0 w 235"/>
                <a:gd name="T49" fmla="*/ 0 h 973"/>
                <a:gd name="T50" fmla="*/ 0 w 235"/>
                <a:gd name="T51" fmla="*/ 0 h 973"/>
                <a:gd name="T52" fmla="*/ 0 w 235"/>
                <a:gd name="T53" fmla="*/ 0 h 973"/>
                <a:gd name="T54" fmla="*/ 0 w 235"/>
                <a:gd name="T55" fmla="*/ 0 h 973"/>
                <a:gd name="T56" fmla="*/ 0 w 235"/>
                <a:gd name="T57" fmla="*/ 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2" name="Freeform 12"/>
            <p:cNvSpPr>
              <a:spLocks/>
            </p:cNvSpPr>
            <p:nvPr/>
          </p:nvSpPr>
          <p:spPr bwMode="auto">
            <a:xfrm>
              <a:off x="2599" y="2285"/>
              <a:ext cx="134" cy="243"/>
            </a:xfrm>
            <a:custGeom>
              <a:avLst/>
              <a:gdLst>
                <a:gd name="T0" fmla="*/ 0 w 384"/>
                <a:gd name="T1" fmla="*/ 0 h 821"/>
                <a:gd name="T2" fmla="*/ 0 w 384"/>
                <a:gd name="T3" fmla="*/ 0 h 821"/>
                <a:gd name="T4" fmla="*/ 0 w 384"/>
                <a:gd name="T5" fmla="*/ 0 h 821"/>
                <a:gd name="T6" fmla="*/ 0 w 384"/>
                <a:gd name="T7" fmla="*/ 0 h 821"/>
                <a:gd name="T8" fmla="*/ 0 w 384"/>
                <a:gd name="T9" fmla="*/ 0 h 821"/>
                <a:gd name="T10" fmla="*/ 0 w 384"/>
                <a:gd name="T11" fmla="*/ 0 h 821"/>
                <a:gd name="T12" fmla="*/ 0 w 384"/>
                <a:gd name="T13" fmla="*/ 0 h 821"/>
                <a:gd name="T14" fmla="*/ 0 w 384"/>
                <a:gd name="T15" fmla="*/ 0 h 821"/>
                <a:gd name="T16" fmla="*/ 0 w 384"/>
                <a:gd name="T17" fmla="*/ 0 h 821"/>
                <a:gd name="T18" fmla="*/ 0 w 384"/>
                <a:gd name="T19" fmla="*/ 0 h 821"/>
                <a:gd name="T20" fmla="*/ 0 w 384"/>
                <a:gd name="T21" fmla="*/ 0 h 821"/>
                <a:gd name="T22" fmla="*/ 0 w 384"/>
                <a:gd name="T23" fmla="*/ 0 h 821"/>
                <a:gd name="T24" fmla="*/ 0 w 384"/>
                <a:gd name="T25" fmla="*/ 0 h 821"/>
                <a:gd name="T26" fmla="*/ 0 w 384"/>
                <a:gd name="T27" fmla="*/ 0 h 821"/>
                <a:gd name="T28" fmla="*/ 0 w 384"/>
                <a:gd name="T29" fmla="*/ 0 h 821"/>
                <a:gd name="T30" fmla="*/ 0 w 384"/>
                <a:gd name="T31" fmla="*/ 0 h 821"/>
                <a:gd name="T32" fmla="*/ 0 w 384"/>
                <a:gd name="T33" fmla="*/ 0 h 821"/>
                <a:gd name="T34" fmla="*/ 0 w 384"/>
                <a:gd name="T35" fmla="*/ 0 h 821"/>
                <a:gd name="T36" fmla="*/ 0 w 384"/>
                <a:gd name="T37" fmla="*/ 0 h 821"/>
                <a:gd name="T38" fmla="*/ 0 w 384"/>
                <a:gd name="T39" fmla="*/ 0 h 821"/>
                <a:gd name="T40" fmla="*/ 0 w 384"/>
                <a:gd name="T41" fmla="*/ 0 h 821"/>
                <a:gd name="T42" fmla="*/ 0 w 384"/>
                <a:gd name="T43" fmla="*/ 0 h 821"/>
                <a:gd name="T44" fmla="*/ 0 w 384"/>
                <a:gd name="T45" fmla="*/ 0 h 821"/>
                <a:gd name="T46" fmla="*/ 0 w 384"/>
                <a:gd name="T47" fmla="*/ 0 h 821"/>
                <a:gd name="T48" fmla="*/ 0 w 384"/>
                <a:gd name="T49" fmla="*/ 0 h 821"/>
                <a:gd name="T50" fmla="*/ 0 w 384"/>
                <a:gd name="T51" fmla="*/ 0 h 821"/>
                <a:gd name="T52" fmla="*/ 0 w 384"/>
                <a:gd name="T53" fmla="*/ 0 h 821"/>
                <a:gd name="T54" fmla="*/ 0 w 384"/>
                <a:gd name="T55" fmla="*/ 0 h 821"/>
                <a:gd name="T56" fmla="*/ 0 w 384"/>
                <a:gd name="T57" fmla="*/ 0 h 821"/>
                <a:gd name="T58" fmla="*/ 0 w 384"/>
                <a:gd name="T59" fmla="*/ 0 h 821"/>
                <a:gd name="T60" fmla="*/ 0 w 384"/>
                <a:gd name="T61" fmla="*/ 0 h 821"/>
                <a:gd name="T62" fmla="*/ 0 w 384"/>
                <a:gd name="T63" fmla="*/ 0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553" name="Freeform 13"/>
            <p:cNvSpPr>
              <a:spLocks/>
            </p:cNvSpPr>
            <p:nvPr/>
          </p:nvSpPr>
          <p:spPr bwMode="auto">
            <a:xfrm rot="10800000" flipV="1">
              <a:off x="2621" y="2135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4382" name="Text Box 14"/>
          <p:cNvSpPr txBox="1">
            <a:spLocks noChangeArrowheads="1"/>
          </p:cNvSpPr>
          <p:nvPr/>
        </p:nvSpPr>
        <p:spPr bwMode="auto">
          <a:xfrm>
            <a:off x="1736725" y="2362200"/>
            <a:ext cx="369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Get help from friends</a:t>
            </a: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4648200" y="3938588"/>
            <a:ext cx="4419600" cy="2767012"/>
            <a:chOff x="2928" y="2481"/>
            <a:chExt cx="2784" cy="1743"/>
          </a:xfrm>
        </p:grpSpPr>
        <p:pic>
          <p:nvPicPr>
            <p:cNvPr id="405545" name="Picture 16" descr="capture1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72" y="2481"/>
              <a:ext cx="2609" cy="1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5546" name="Freeform 17"/>
            <p:cNvSpPr>
              <a:spLocks/>
            </p:cNvSpPr>
            <p:nvPr/>
          </p:nvSpPr>
          <p:spPr bwMode="auto">
            <a:xfrm>
              <a:off x="2928" y="2880"/>
              <a:ext cx="1680" cy="1344"/>
            </a:xfrm>
            <a:custGeom>
              <a:avLst/>
              <a:gdLst>
                <a:gd name="T0" fmla="*/ 1008 w 1680"/>
                <a:gd name="T1" fmla="*/ 0 h 1344"/>
                <a:gd name="T2" fmla="*/ 288 w 1680"/>
                <a:gd name="T3" fmla="*/ 576 h 1344"/>
                <a:gd name="T4" fmla="*/ 0 w 1680"/>
                <a:gd name="T5" fmla="*/ 1344 h 1344"/>
                <a:gd name="T6" fmla="*/ 1680 w 1680"/>
                <a:gd name="T7" fmla="*/ 1344 h 1344"/>
                <a:gd name="T8" fmla="*/ 1584 w 1680"/>
                <a:gd name="T9" fmla="*/ 432 h 1344"/>
                <a:gd name="T10" fmla="*/ 1008 w 1680"/>
                <a:gd name="T11" fmla="*/ 0 h 1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80"/>
                <a:gd name="T19" fmla="*/ 0 h 1344"/>
                <a:gd name="T20" fmla="*/ 1680 w 1680"/>
                <a:gd name="T21" fmla="*/ 1344 h 13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80" h="1344">
                  <a:moveTo>
                    <a:pt x="1008" y="0"/>
                  </a:moveTo>
                  <a:lnTo>
                    <a:pt x="288" y="576"/>
                  </a:lnTo>
                  <a:lnTo>
                    <a:pt x="0" y="1344"/>
                  </a:lnTo>
                  <a:lnTo>
                    <a:pt x="1680" y="1344"/>
                  </a:lnTo>
                  <a:lnTo>
                    <a:pt x="1584" y="432"/>
                  </a:lnTo>
                  <a:lnTo>
                    <a:pt x="100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547" name="Freeform 18"/>
            <p:cNvSpPr>
              <a:spLocks/>
            </p:cNvSpPr>
            <p:nvPr/>
          </p:nvSpPr>
          <p:spPr bwMode="auto">
            <a:xfrm>
              <a:off x="4608" y="2784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5" name="Group 19"/>
          <p:cNvGrpSpPr>
            <a:grpSpLocks/>
          </p:cNvGrpSpPr>
          <p:nvPr/>
        </p:nvGrpSpPr>
        <p:grpSpPr bwMode="auto">
          <a:xfrm>
            <a:off x="76200" y="3932238"/>
            <a:ext cx="4419600" cy="2743200"/>
            <a:chOff x="48" y="2477"/>
            <a:chExt cx="2784" cy="1728"/>
          </a:xfrm>
        </p:grpSpPr>
        <p:sp>
          <p:nvSpPr>
            <p:cNvPr id="405513" name="Freeform 20"/>
            <p:cNvSpPr>
              <a:spLocks/>
            </p:cNvSpPr>
            <p:nvPr/>
          </p:nvSpPr>
          <p:spPr bwMode="auto">
            <a:xfrm>
              <a:off x="48" y="2861"/>
              <a:ext cx="1680" cy="1344"/>
            </a:xfrm>
            <a:custGeom>
              <a:avLst/>
              <a:gdLst>
                <a:gd name="T0" fmla="*/ 1008 w 1680"/>
                <a:gd name="T1" fmla="*/ 0 h 1344"/>
                <a:gd name="T2" fmla="*/ 288 w 1680"/>
                <a:gd name="T3" fmla="*/ 576 h 1344"/>
                <a:gd name="T4" fmla="*/ 0 w 1680"/>
                <a:gd name="T5" fmla="*/ 1344 h 1344"/>
                <a:gd name="T6" fmla="*/ 1680 w 1680"/>
                <a:gd name="T7" fmla="*/ 1344 h 1344"/>
                <a:gd name="T8" fmla="*/ 1584 w 1680"/>
                <a:gd name="T9" fmla="*/ 432 h 1344"/>
                <a:gd name="T10" fmla="*/ 1008 w 1680"/>
                <a:gd name="T11" fmla="*/ 0 h 1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80"/>
                <a:gd name="T19" fmla="*/ 0 h 1344"/>
                <a:gd name="T20" fmla="*/ 1680 w 1680"/>
                <a:gd name="T21" fmla="*/ 1344 h 13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80" h="1344">
                  <a:moveTo>
                    <a:pt x="1008" y="0"/>
                  </a:moveTo>
                  <a:lnTo>
                    <a:pt x="288" y="576"/>
                  </a:lnTo>
                  <a:lnTo>
                    <a:pt x="0" y="1344"/>
                  </a:lnTo>
                  <a:lnTo>
                    <a:pt x="1680" y="1344"/>
                  </a:lnTo>
                  <a:lnTo>
                    <a:pt x="1584" y="432"/>
                  </a:lnTo>
                  <a:lnTo>
                    <a:pt x="100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5514" name="Freeform 21"/>
            <p:cNvSpPr>
              <a:spLocks/>
            </p:cNvSpPr>
            <p:nvPr/>
          </p:nvSpPr>
          <p:spPr bwMode="auto">
            <a:xfrm>
              <a:off x="1728" y="2784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05515" name="Group 22"/>
            <p:cNvGrpSpPr>
              <a:grpSpLocks/>
            </p:cNvGrpSpPr>
            <p:nvPr/>
          </p:nvGrpSpPr>
          <p:grpSpPr bwMode="auto">
            <a:xfrm>
              <a:off x="768" y="2477"/>
              <a:ext cx="240" cy="626"/>
              <a:chOff x="768" y="2477"/>
              <a:chExt cx="240" cy="626"/>
            </a:xfrm>
          </p:grpSpPr>
          <p:grpSp>
            <p:nvGrpSpPr>
              <p:cNvPr id="405531" name="Group 23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405539" name="Freeform 24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40" name="Freeform 25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41" name="Freeform 26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42" name="Freeform 27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43" name="Freeform 28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44" name="Freeform 29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5532" name="Freeform 30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33" name="Freeform 31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34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35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36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3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38" name="Oval 36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405516" name="Group 37"/>
            <p:cNvGrpSpPr>
              <a:grpSpLocks/>
            </p:cNvGrpSpPr>
            <p:nvPr/>
          </p:nvGrpSpPr>
          <p:grpSpPr bwMode="auto">
            <a:xfrm>
              <a:off x="1872" y="2542"/>
              <a:ext cx="240" cy="626"/>
              <a:chOff x="768" y="2477"/>
              <a:chExt cx="240" cy="626"/>
            </a:xfrm>
          </p:grpSpPr>
          <p:grpSp>
            <p:nvGrpSpPr>
              <p:cNvPr id="405517" name="Group 38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405525" name="Freeform 3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26" name="Freeform 4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27" name="Freeform 4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28" name="Freeform 4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29" name="Freeform 4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530" name="Freeform 4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5518" name="Freeform 45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19" name="Freeform 46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20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21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22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23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524" name="Oval 51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4382" grpId="0" autoUpdateAnimBg="0"/>
    </p:bldLst>
  </p:timing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6530" name="Picture 2" descr="capture1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9906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6531" name="Rectangle 3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Heapify</a:t>
            </a:r>
          </a:p>
        </p:txBody>
      </p:sp>
      <p:pic>
        <p:nvPicPr>
          <p:cNvPr id="406532" name="Picture 4" descr="capture1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60800"/>
            <a:ext cx="4141788" cy="276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6533" name="Freeform 5"/>
          <p:cNvSpPr>
            <a:spLocks/>
          </p:cNvSpPr>
          <p:nvPr/>
        </p:nvSpPr>
        <p:spPr bwMode="auto">
          <a:xfrm>
            <a:off x="0" y="4494213"/>
            <a:ext cx="2667000" cy="2133600"/>
          </a:xfrm>
          <a:custGeom>
            <a:avLst/>
            <a:gdLst>
              <a:gd name="T0" fmla="*/ 2147483647 w 1680"/>
              <a:gd name="T1" fmla="*/ 0 h 1344"/>
              <a:gd name="T2" fmla="*/ 2147483647 w 1680"/>
              <a:gd name="T3" fmla="*/ 2147483647 h 1344"/>
              <a:gd name="T4" fmla="*/ 0 w 1680"/>
              <a:gd name="T5" fmla="*/ 2147483647 h 1344"/>
              <a:gd name="T6" fmla="*/ 2147483647 w 1680"/>
              <a:gd name="T7" fmla="*/ 2147483647 h 1344"/>
              <a:gd name="T8" fmla="*/ 2147483647 w 1680"/>
              <a:gd name="T9" fmla="*/ 2147483647 h 1344"/>
              <a:gd name="T10" fmla="*/ 2147483647 w 1680"/>
              <a:gd name="T11" fmla="*/ 0 h 1344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680"/>
              <a:gd name="T19" fmla="*/ 0 h 1344"/>
              <a:gd name="T20" fmla="*/ 1680 w 1680"/>
              <a:gd name="T21" fmla="*/ 1344 h 1344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680" h="1344">
                <a:moveTo>
                  <a:pt x="1008" y="0"/>
                </a:moveTo>
                <a:lnTo>
                  <a:pt x="288" y="576"/>
                </a:lnTo>
                <a:lnTo>
                  <a:pt x="0" y="1344"/>
                </a:lnTo>
                <a:lnTo>
                  <a:pt x="1680" y="1344"/>
                </a:lnTo>
                <a:lnTo>
                  <a:pt x="1584" y="432"/>
                </a:lnTo>
                <a:lnTo>
                  <a:pt x="1008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06534" name="Freeform 6"/>
          <p:cNvSpPr>
            <a:spLocks/>
          </p:cNvSpPr>
          <p:nvPr/>
        </p:nvSpPr>
        <p:spPr bwMode="auto">
          <a:xfrm>
            <a:off x="2667000" y="4341813"/>
            <a:ext cx="1752600" cy="1524000"/>
          </a:xfrm>
          <a:custGeom>
            <a:avLst/>
            <a:gdLst>
              <a:gd name="T0" fmla="*/ 2147483647 w 1104"/>
              <a:gd name="T1" fmla="*/ 0 h 960"/>
              <a:gd name="T2" fmla="*/ 0 w 1104"/>
              <a:gd name="T3" fmla="*/ 2147483647 h 960"/>
              <a:gd name="T4" fmla="*/ 2147483647 w 1104"/>
              <a:gd name="T5" fmla="*/ 2147483647 h 960"/>
              <a:gd name="T6" fmla="*/ 2147483647 w 1104"/>
              <a:gd name="T7" fmla="*/ 0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1104"/>
              <a:gd name="T13" fmla="*/ 0 h 960"/>
              <a:gd name="T14" fmla="*/ 1104 w 1104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04" h="960">
                <a:moveTo>
                  <a:pt x="528" y="0"/>
                </a:moveTo>
                <a:lnTo>
                  <a:pt x="0" y="960"/>
                </a:lnTo>
                <a:lnTo>
                  <a:pt x="1104" y="960"/>
                </a:lnTo>
                <a:lnTo>
                  <a:pt x="528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06535" name="Text Box 7"/>
          <p:cNvSpPr txBox="1">
            <a:spLocks noChangeArrowheads="1"/>
          </p:cNvSpPr>
          <p:nvPr/>
        </p:nvSpPr>
        <p:spPr bwMode="auto">
          <a:xfrm>
            <a:off x="2776538" y="3579813"/>
            <a:ext cx="500062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56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15400" name="Text Box 8"/>
          <p:cNvSpPr txBox="1">
            <a:spLocks noChangeArrowheads="1"/>
          </p:cNvSpPr>
          <p:nvPr/>
        </p:nvSpPr>
        <p:spPr bwMode="auto">
          <a:xfrm>
            <a:off x="5470525" y="2971800"/>
            <a:ext cx="28321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Maximum needs </a:t>
            </a:r>
            <a:br>
              <a:rPr lang="en-US" altLang="en-US" sz="3000" i="0">
                <a:solidFill>
                  <a:schemeClr val="hlink"/>
                </a:solidFill>
              </a:rPr>
            </a:br>
            <a:r>
              <a:rPr lang="en-US" altLang="en-US" sz="3000" i="0">
                <a:solidFill>
                  <a:schemeClr val="hlink"/>
                </a:solidFill>
              </a:rPr>
              <a:t>to be at root.</a:t>
            </a:r>
          </a:p>
        </p:txBody>
      </p:sp>
      <p:sp>
        <p:nvSpPr>
          <p:cNvPr id="315401" name="Text Box 9"/>
          <p:cNvSpPr txBox="1">
            <a:spLocks noChangeArrowheads="1"/>
          </p:cNvSpPr>
          <p:nvPr/>
        </p:nvSpPr>
        <p:spPr bwMode="auto">
          <a:xfrm>
            <a:off x="381000" y="2963863"/>
            <a:ext cx="3925888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Where is the maximum?</a:t>
            </a:r>
          </a:p>
        </p:txBody>
      </p:sp>
      <p:sp>
        <p:nvSpPr>
          <p:cNvPr id="315402" name="Freeform 10"/>
          <p:cNvSpPr>
            <a:spLocks/>
          </p:cNvSpPr>
          <p:nvPr/>
        </p:nvSpPr>
        <p:spPr bwMode="auto">
          <a:xfrm>
            <a:off x="1039813" y="3657600"/>
            <a:ext cx="3143250" cy="1528763"/>
          </a:xfrm>
          <a:custGeom>
            <a:avLst/>
            <a:gdLst>
              <a:gd name="T0" fmla="*/ 2147483647 w 1980"/>
              <a:gd name="T1" fmla="*/ 0 h 963"/>
              <a:gd name="T2" fmla="*/ 0 w 1980"/>
              <a:gd name="T3" fmla="*/ 2147483647 h 963"/>
              <a:gd name="T4" fmla="*/ 2147483647 w 1980"/>
              <a:gd name="T5" fmla="*/ 2147483647 h 963"/>
              <a:gd name="T6" fmla="*/ 2147483647 w 1980"/>
              <a:gd name="T7" fmla="*/ 0 h 963"/>
              <a:gd name="T8" fmla="*/ 0 60000 65536"/>
              <a:gd name="T9" fmla="*/ 0 60000 65536"/>
              <a:gd name="T10" fmla="*/ 0 60000 65536"/>
              <a:gd name="T11" fmla="*/ 0 60000 65536"/>
              <a:gd name="T12" fmla="*/ 0 w 1980"/>
              <a:gd name="T13" fmla="*/ 0 h 963"/>
              <a:gd name="T14" fmla="*/ 1980 w 1980"/>
              <a:gd name="T15" fmla="*/ 963 h 96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80" h="963">
                <a:moveTo>
                  <a:pt x="881" y="0"/>
                </a:moveTo>
                <a:lnTo>
                  <a:pt x="0" y="963"/>
                </a:lnTo>
                <a:lnTo>
                  <a:pt x="1980" y="900"/>
                </a:lnTo>
                <a:lnTo>
                  <a:pt x="881" y="0"/>
                </a:lnTo>
                <a:close/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54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5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154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5400" grpId="0" autoUpdateAnimBg="0"/>
      <p:bldP spid="315401" grpId="0" autoUpdateAnimBg="0"/>
      <p:bldP spid="315402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6" name="Picture 12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0467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3204" name="Text Box 4"/>
          <p:cNvSpPr txBox="1">
            <a:spLocks noChangeArrowheads="1"/>
          </p:cNvSpPr>
          <p:nvPr/>
        </p:nvSpPr>
        <p:spPr bwMode="auto">
          <a:xfrm>
            <a:off x="1665288" y="4191000"/>
            <a:ext cx="5776912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Combine their solutions</a:t>
            </a:r>
            <a:br>
              <a:rPr lang="en-US" altLang="en-US" sz="2800" i="0"/>
            </a:br>
            <a:r>
              <a:rPr lang="en-US" altLang="en-US" sz="2800" i="0"/>
              <a:t>to construct a solution to your instance.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Return your solution.</a:t>
            </a:r>
          </a:p>
        </p:txBody>
      </p:sp>
      <p:sp>
        <p:nvSpPr>
          <p:cNvPr id="563205" name="Oval 5"/>
          <p:cNvSpPr>
            <a:spLocks noChangeArrowheads="1"/>
          </p:cNvSpPr>
          <p:nvPr/>
        </p:nvSpPr>
        <p:spPr bwMode="auto">
          <a:xfrm>
            <a:off x="1571625" y="23622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3206" name="Oval 6"/>
          <p:cNvSpPr>
            <a:spLocks noChangeArrowheads="1"/>
          </p:cNvSpPr>
          <p:nvPr/>
        </p:nvSpPr>
        <p:spPr bwMode="auto">
          <a:xfrm>
            <a:off x="1560513" y="28956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3208" name="Oval 8"/>
          <p:cNvSpPr>
            <a:spLocks noChangeArrowheads="1"/>
          </p:cNvSpPr>
          <p:nvPr/>
        </p:nvSpPr>
        <p:spPr bwMode="auto">
          <a:xfrm>
            <a:off x="1524000" y="3200400"/>
            <a:ext cx="9906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3209" name="Freeform 9"/>
          <p:cNvSpPr>
            <a:spLocks/>
          </p:cNvSpPr>
          <p:nvPr/>
        </p:nvSpPr>
        <p:spPr bwMode="auto">
          <a:xfrm>
            <a:off x="1323975" y="2560638"/>
            <a:ext cx="225425" cy="792162"/>
          </a:xfrm>
          <a:custGeom>
            <a:avLst/>
            <a:gdLst>
              <a:gd name="T0" fmla="*/ 2147483647 w 142"/>
              <a:gd name="T1" fmla="*/ 0 h 499"/>
              <a:gd name="T2" fmla="*/ 0 w 142"/>
              <a:gd name="T3" fmla="*/ 2147483647 h 499"/>
              <a:gd name="T4" fmla="*/ 2147483647 w 142"/>
              <a:gd name="T5" fmla="*/ 2147483647 h 499"/>
              <a:gd name="T6" fmla="*/ 0 60000 65536"/>
              <a:gd name="T7" fmla="*/ 0 60000 65536"/>
              <a:gd name="T8" fmla="*/ 0 60000 65536"/>
              <a:gd name="T9" fmla="*/ 0 w 142"/>
              <a:gd name="T10" fmla="*/ 0 h 499"/>
              <a:gd name="T11" fmla="*/ 142 w 142"/>
              <a:gd name="T12" fmla="*/ 499 h 4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42" h="499">
                <a:moveTo>
                  <a:pt x="142" y="0"/>
                </a:moveTo>
                <a:cubicBezTo>
                  <a:pt x="119" y="39"/>
                  <a:pt x="2" y="153"/>
                  <a:pt x="0" y="236"/>
                </a:cubicBezTo>
                <a:cubicBezTo>
                  <a:pt x="0" y="324"/>
                  <a:pt x="101" y="444"/>
                  <a:pt x="127" y="499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210" name="Freeform 10"/>
          <p:cNvSpPr>
            <a:spLocks/>
          </p:cNvSpPr>
          <p:nvPr/>
        </p:nvSpPr>
        <p:spPr bwMode="auto">
          <a:xfrm>
            <a:off x="1516063" y="3082925"/>
            <a:ext cx="50800" cy="269875"/>
          </a:xfrm>
          <a:custGeom>
            <a:avLst/>
            <a:gdLst>
              <a:gd name="T0" fmla="*/ 2147483647 w 32"/>
              <a:gd name="T1" fmla="*/ 0 h 170"/>
              <a:gd name="T2" fmla="*/ 0 w 32"/>
              <a:gd name="T3" fmla="*/ 2147483647 h 170"/>
              <a:gd name="T4" fmla="*/ 2147483647 w 32"/>
              <a:gd name="T5" fmla="*/ 2147483647 h 170"/>
              <a:gd name="T6" fmla="*/ 0 60000 65536"/>
              <a:gd name="T7" fmla="*/ 0 60000 65536"/>
              <a:gd name="T8" fmla="*/ 0 60000 65536"/>
              <a:gd name="T9" fmla="*/ 0 w 32"/>
              <a:gd name="T10" fmla="*/ 0 h 170"/>
              <a:gd name="T11" fmla="*/ 32 w 32"/>
              <a:gd name="T12" fmla="*/ 170 h 1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2" h="170">
                <a:moveTo>
                  <a:pt x="32" y="0"/>
                </a:moveTo>
                <a:cubicBezTo>
                  <a:pt x="27" y="5"/>
                  <a:pt x="5" y="5"/>
                  <a:pt x="0" y="33"/>
                </a:cubicBezTo>
                <a:cubicBezTo>
                  <a:pt x="0" y="121"/>
                  <a:pt x="3" y="142"/>
                  <a:pt x="3" y="17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9269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3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3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63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63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49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81679E-7 L 0.07917 0.04441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58" y="22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205" grpId="0" animBg="1"/>
      <p:bldP spid="563206" grpId="0" animBg="1"/>
      <p:bldP spid="563208" grpId="0" animBg="1"/>
      <p:bldP spid="563208" grpId="1" animBg="1"/>
      <p:bldP spid="563209" grpId="0" animBg="1"/>
      <p:bldP spid="563209" grpId="1" animBg="1"/>
      <p:bldP spid="563210" grpId="0" animBg="1"/>
      <p:bldP spid="563210" grpId="1" animBg="1"/>
    </p:bldLst>
  </p:timing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7554" name="Picture 2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9906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7555" name="Picture 3" descr="capture1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60800"/>
            <a:ext cx="4141788" cy="276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7556" name="Text Box 4"/>
          <p:cNvSpPr txBox="1">
            <a:spLocks noChangeArrowheads="1"/>
          </p:cNvSpPr>
          <p:nvPr/>
        </p:nvSpPr>
        <p:spPr bwMode="auto">
          <a:xfrm>
            <a:off x="381000" y="2963863"/>
            <a:ext cx="3182938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Find the maximum.</a:t>
            </a:r>
          </a:p>
        </p:txBody>
      </p:sp>
      <p:sp>
        <p:nvSpPr>
          <p:cNvPr id="407557" name="Freeform 5"/>
          <p:cNvSpPr>
            <a:spLocks/>
          </p:cNvSpPr>
          <p:nvPr/>
        </p:nvSpPr>
        <p:spPr bwMode="auto">
          <a:xfrm>
            <a:off x="1039813" y="3657600"/>
            <a:ext cx="3143250" cy="1528763"/>
          </a:xfrm>
          <a:custGeom>
            <a:avLst/>
            <a:gdLst>
              <a:gd name="T0" fmla="*/ 2147483647 w 1980"/>
              <a:gd name="T1" fmla="*/ 0 h 963"/>
              <a:gd name="T2" fmla="*/ 0 w 1980"/>
              <a:gd name="T3" fmla="*/ 2147483647 h 963"/>
              <a:gd name="T4" fmla="*/ 2147483647 w 1980"/>
              <a:gd name="T5" fmla="*/ 2147483647 h 963"/>
              <a:gd name="T6" fmla="*/ 2147483647 w 1980"/>
              <a:gd name="T7" fmla="*/ 0 h 963"/>
              <a:gd name="T8" fmla="*/ 0 60000 65536"/>
              <a:gd name="T9" fmla="*/ 0 60000 65536"/>
              <a:gd name="T10" fmla="*/ 0 60000 65536"/>
              <a:gd name="T11" fmla="*/ 0 60000 65536"/>
              <a:gd name="T12" fmla="*/ 0 w 1980"/>
              <a:gd name="T13" fmla="*/ 0 h 963"/>
              <a:gd name="T14" fmla="*/ 1980 w 1980"/>
              <a:gd name="T15" fmla="*/ 963 h 96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980" h="963">
                <a:moveTo>
                  <a:pt x="881" y="0"/>
                </a:moveTo>
                <a:lnTo>
                  <a:pt x="0" y="963"/>
                </a:lnTo>
                <a:lnTo>
                  <a:pt x="1980" y="900"/>
                </a:lnTo>
                <a:lnTo>
                  <a:pt x="881" y="0"/>
                </a:lnTo>
                <a:close/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1828800" y="2971800"/>
            <a:ext cx="6997700" cy="3630613"/>
            <a:chOff x="1152" y="1872"/>
            <a:chExt cx="4408" cy="2287"/>
          </a:xfrm>
        </p:grpSpPr>
        <p:sp>
          <p:nvSpPr>
            <p:cNvPr id="407565" name="Text Box 7"/>
            <p:cNvSpPr txBox="1">
              <a:spLocks noChangeArrowheads="1"/>
            </p:cNvSpPr>
            <p:nvPr/>
          </p:nvSpPr>
          <p:spPr bwMode="auto">
            <a:xfrm>
              <a:off x="3618" y="1872"/>
              <a:ext cx="1445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hlink"/>
                  </a:solidFill>
                </a:rPr>
                <a:t>Put it in place</a:t>
              </a:r>
            </a:p>
          </p:txBody>
        </p:sp>
        <p:pic>
          <p:nvPicPr>
            <p:cNvPr id="407566" name="Picture 8" descr="capture15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65" y="2424"/>
              <a:ext cx="2495" cy="17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7567" name="Freeform 9"/>
            <p:cNvSpPr>
              <a:spLocks/>
            </p:cNvSpPr>
            <p:nvPr/>
          </p:nvSpPr>
          <p:spPr bwMode="auto">
            <a:xfrm>
              <a:off x="1152" y="2832"/>
              <a:ext cx="435" cy="336"/>
            </a:xfrm>
            <a:custGeom>
              <a:avLst/>
              <a:gdLst>
                <a:gd name="T0" fmla="*/ 0 w 435"/>
                <a:gd name="T1" fmla="*/ 336 h 336"/>
                <a:gd name="T2" fmla="*/ 363 w 435"/>
                <a:gd name="T3" fmla="*/ 277 h 336"/>
                <a:gd name="T4" fmla="*/ 432 w 435"/>
                <a:gd name="T5" fmla="*/ 0 h 336"/>
                <a:gd name="T6" fmla="*/ 0 60000 65536"/>
                <a:gd name="T7" fmla="*/ 0 60000 65536"/>
                <a:gd name="T8" fmla="*/ 0 60000 65536"/>
                <a:gd name="T9" fmla="*/ 0 w 435"/>
                <a:gd name="T10" fmla="*/ 0 h 336"/>
                <a:gd name="T11" fmla="*/ 435 w 435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5" h="336">
                  <a:moveTo>
                    <a:pt x="0" y="336"/>
                  </a:moveTo>
                  <a:cubicBezTo>
                    <a:pt x="60" y="326"/>
                    <a:pt x="291" y="333"/>
                    <a:pt x="363" y="277"/>
                  </a:cubicBezTo>
                  <a:cubicBezTo>
                    <a:pt x="435" y="221"/>
                    <a:pt x="418" y="58"/>
                    <a:pt x="43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arrow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4648200" y="4235450"/>
            <a:ext cx="2590800" cy="2241550"/>
            <a:chOff x="2928" y="2668"/>
            <a:chExt cx="1632" cy="1412"/>
          </a:xfrm>
        </p:grpSpPr>
        <p:sp>
          <p:nvSpPr>
            <p:cNvPr id="407562" name="Freeform 11"/>
            <p:cNvSpPr>
              <a:spLocks/>
            </p:cNvSpPr>
            <p:nvPr/>
          </p:nvSpPr>
          <p:spPr bwMode="auto">
            <a:xfrm>
              <a:off x="2928" y="3120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563" name="Freeform 12"/>
            <p:cNvSpPr>
              <a:spLocks/>
            </p:cNvSpPr>
            <p:nvPr/>
          </p:nvSpPr>
          <p:spPr bwMode="auto">
            <a:xfrm>
              <a:off x="3984" y="3168"/>
              <a:ext cx="576" cy="528"/>
            </a:xfrm>
            <a:custGeom>
              <a:avLst/>
              <a:gdLst>
                <a:gd name="T0" fmla="*/ 1 w 1104"/>
                <a:gd name="T1" fmla="*/ 0 h 960"/>
                <a:gd name="T2" fmla="*/ 0 w 1104"/>
                <a:gd name="T3" fmla="*/ 1 h 960"/>
                <a:gd name="T4" fmla="*/ 1 w 1104"/>
                <a:gd name="T5" fmla="*/ 1 h 960"/>
                <a:gd name="T6" fmla="*/ 1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07564" name="Text Box 13"/>
            <p:cNvSpPr txBox="1">
              <a:spLocks noChangeArrowheads="1"/>
            </p:cNvSpPr>
            <p:nvPr/>
          </p:nvSpPr>
          <p:spPr bwMode="auto">
            <a:xfrm>
              <a:off x="3909" y="2668"/>
              <a:ext cx="315" cy="5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5600" i="0">
                  <a:solidFill>
                    <a:schemeClr val="accent2"/>
                  </a:solidFill>
                </a:rPr>
                <a:t>?</a:t>
              </a:r>
            </a:p>
          </p:txBody>
        </p:sp>
      </p:grpSp>
      <p:sp>
        <p:nvSpPr>
          <p:cNvPr id="316430" name="Text Box 14"/>
          <p:cNvSpPr txBox="1">
            <a:spLocks noChangeArrowheads="1"/>
          </p:cNvSpPr>
          <p:nvPr/>
        </p:nvSpPr>
        <p:spPr bwMode="auto">
          <a:xfrm>
            <a:off x="7061200" y="6019800"/>
            <a:ext cx="12446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Repeat</a:t>
            </a:r>
          </a:p>
        </p:txBody>
      </p:sp>
      <p:sp>
        <p:nvSpPr>
          <p:cNvPr id="407561" name="Rectangle 15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Heapify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316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430" grpId="0" autoUpdateAnimBg="0"/>
    </p:bldLst>
  </p:timing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8578" name="Picture 2" descr="heapify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3200400"/>
            <a:ext cx="9067800" cy="181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8579" name="Picture 3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9906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444" name="Freeform 4"/>
          <p:cNvSpPr>
            <a:spLocks/>
          </p:cNvSpPr>
          <p:nvPr/>
        </p:nvSpPr>
        <p:spPr bwMode="auto">
          <a:xfrm>
            <a:off x="1143000" y="3657600"/>
            <a:ext cx="381000" cy="381000"/>
          </a:xfrm>
          <a:custGeom>
            <a:avLst/>
            <a:gdLst>
              <a:gd name="T0" fmla="*/ 0 w 240"/>
              <a:gd name="T1" fmla="*/ 2147483647 h 240"/>
              <a:gd name="T2" fmla="*/ 2147483647 w 240"/>
              <a:gd name="T3" fmla="*/ 2147483647 h 240"/>
              <a:gd name="T4" fmla="*/ 2147483647 w 240"/>
              <a:gd name="T5" fmla="*/ 0 h 240"/>
              <a:gd name="T6" fmla="*/ 0 60000 65536"/>
              <a:gd name="T7" fmla="*/ 0 60000 65536"/>
              <a:gd name="T8" fmla="*/ 0 60000 65536"/>
              <a:gd name="T9" fmla="*/ 0 w 240"/>
              <a:gd name="T10" fmla="*/ 0 h 240"/>
              <a:gd name="T11" fmla="*/ 240 w 240"/>
              <a:gd name="T12" fmla="*/ 240 h 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" h="240">
                <a:moveTo>
                  <a:pt x="0" y="240"/>
                </a:moveTo>
                <a:cubicBezTo>
                  <a:pt x="76" y="212"/>
                  <a:pt x="152" y="184"/>
                  <a:pt x="192" y="144"/>
                </a:cubicBezTo>
                <a:cubicBezTo>
                  <a:pt x="232" y="104"/>
                  <a:pt x="236" y="52"/>
                  <a:pt x="240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arrow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445" name="Freeform 5"/>
          <p:cNvSpPr>
            <a:spLocks/>
          </p:cNvSpPr>
          <p:nvPr/>
        </p:nvSpPr>
        <p:spPr bwMode="auto">
          <a:xfrm>
            <a:off x="3886200" y="4038600"/>
            <a:ext cx="381000" cy="381000"/>
          </a:xfrm>
          <a:custGeom>
            <a:avLst/>
            <a:gdLst>
              <a:gd name="T0" fmla="*/ 0 w 240"/>
              <a:gd name="T1" fmla="*/ 2147483647 h 240"/>
              <a:gd name="T2" fmla="*/ 2147483647 w 240"/>
              <a:gd name="T3" fmla="*/ 2147483647 h 240"/>
              <a:gd name="T4" fmla="*/ 2147483647 w 240"/>
              <a:gd name="T5" fmla="*/ 0 h 240"/>
              <a:gd name="T6" fmla="*/ 0 60000 65536"/>
              <a:gd name="T7" fmla="*/ 0 60000 65536"/>
              <a:gd name="T8" fmla="*/ 0 60000 65536"/>
              <a:gd name="T9" fmla="*/ 0 w 240"/>
              <a:gd name="T10" fmla="*/ 0 h 240"/>
              <a:gd name="T11" fmla="*/ 240 w 240"/>
              <a:gd name="T12" fmla="*/ 240 h 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" h="240">
                <a:moveTo>
                  <a:pt x="0" y="240"/>
                </a:moveTo>
                <a:cubicBezTo>
                  <a:pt x="76" y="212"/>
                  <a:pt x="152" y="184"/>
                  <a:pt x="192" y="144"/>
                </a:cubicBezTo>
                <a:cubicBezTo>
                  <a:pt x="232" y="104"/>
                  <a:pt x="236" y="52"/>
                  <a:pt x="240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arrow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446" name="Freeform 6"/>
          <p:cNvSpPr>
            <a:spLocks/>
          </p:cNvSpPr>
          <p:nvPr/>
        </p:nvSpPr>
        <p:spPr bwMode="auto">
          <a:xfrm>
            <a:off x="6477000" y="3962400"/>
            <a:ext cx="990600" cy="990600"/>
          </a:xfrm>
          <a:custGeom>
            <a:avLst/>
            <a:gdLst>
              <a:gd name="T0" fmla="*/ 2147483647 w 1104"/>
              <a:gd name="T1" fmla="*/ 0 h 960"/>
              <a:gd name="T2" fmla="*/ 0 w 1104"/>
              <a:gd name="T3" fmla="*/ 2147483647 h 960"/>
              <a:gd name="T4" fmla="*/ 2147483647 w 1104"/>
              <a:gd name="T5" fmla="*/ 2147483647 h 960"/>
              <a:gd name="T6" fmla="*/ 2147483647 w 1104"/>
              <a:gd name="T7" fmla="*/ 0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1104"/>
              <a:gd name="T13" fmla="*/ 0 h 960"/>
              <a:gd name="T14" fmla="*/ 1104 w 1104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04" h="960">
                <a:moveTo>
                  <a:pt x="528" y="0"/>
                </a:moveTo>
                <a:lnTo>
                  <a:pt x="0" y="960"/>
                </a:lnTo>
                <a:lnTo>
                  <a:pt x="1104" y="960"/>
                </a:lnTo>
                <a:lnTo>
                  <a:pt x="528" y="0"/>
                </a:lnTo>
                <a:close/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447" name="Freeform 7"/>
          <p:cNvSpPr>
            <a:spLocks/>
          </p:cNvSpPr>
          <p:nvPr/>
        </p:nvSpPr>
        <p:spPr bwMode="auto">
          <a:xfrm>
            <a:off x="3352800" y="3505200"/>
            <a:ext cx="1600200" cy="1066800"/>
          </a:xfrm>
          <a:custGeom>
            <a:avLst/>
            <a:gdLst>
              <a:gd name="T0" fmla="*/ 2147483647 w 1104"/>
              <a:gd name="T1" fmla="*/ 0 h 960"/>
              <a:gd name="T2" fmla="*/ 0 w 1104"/>
              <a:gd name="T3" fmla="*/ 2147483647 h 960"/>
              <a:gd name="T4" fmla="*/ 2147483647 w 1104"/>
              <a:gd name="T5" fmla="*/ 2147483647 h 960"/>
              <a:gd name="T6" fmla="*/ 2147483647 w 1104"/>
              <a:gd name="T7" fmla="*/ 0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1104"/>
              <a:gd name="T13" fmla="*/ 0 h 960"/>
              <a:gd name="T14" fmla="*/ 1104 w 1104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04" h="960">
                <a:moveTo>
                  <a:pt x="528" y="0"/>
                </a:moveTo>
                <a:lnTo>
                  <a:pt x="0" y="960"/>
                </a:lnTo>
                <a:lnTo>
                  <a:pt x="1104" y="960"/>
                </a:lnTo>
                <a:lnTo>
                  <a:pt x="528" y="0"/>
                </a:lnTo>
                <a:close/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17448" name="Freeform 8"/>
          <p:cNvSpPr>
            <a:spLocks/>
          </p:cNvSpPr>
          <p:nvPr/>
        </p:nvSpPr>
        <p:spPr bwMode="auto">
          <a:xfrm>
            <a:off x="533400" y="3124200"/>
            <a:ext cx="2133600" cy="990600"/>
          </a:xfrm>
          <a:custGeom>
            <a:avLst/>
            <a:gdLst>
              <a:gd name="T0" fmla="*/ 2147483647 w 1104"/>
              <a:gd name="T1" fmla="*/ 0 h 960"/>
              <a:gd name="T2" fmla="*/ 0 w 1104"/>
              <a:gd name="T3" fmla="*/ 2147483647 h 960"/>
              <a:gd name="T4" fmla="*/ 2147483647 w 1104"/>
              <a:gd name="T5" fmla="*/ 2147483647 h 960"/>
              <a:gd name="T6" fmla="*/ 2147483647 w 1104"/>
              <a:gd name="T7" fmla="*/ 0 h 960"/>
              <a:gd name="T8" fmla="*/ 0 60000 65536"/>
              <a:gd name="T9" fmla="*/ 0 60000 65536"/>
              <a:gd name="T10" fmla="*/ 0 60000 65536"/>
              <a:gd name="T11" fmla="*/ 0 60000 65536"/>
              <a:gd name="T12" fmla="*/ 0 w 1104"/>
              <a:gd name="T13" fmla="*/ 0 h 960"/>
              <a:gd name="T14" fmla="*/ 1104 w 1104"/>
              <a:gd name="T15" fmla="*/ 960 h 96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104" h="960">
                <a:moveTo>
                  <a:pt x="528" y="0"/>
                </a:moveTo>
                <a:lnTo>
                  <a:pt x="0" y="960"/>
                </a:lnTo>
                <a:lnTo>
                  <a:pt x="1104" y="960"/>
                </a:lnTo>
                <a:lnTo>
                  <a:pt x="528" y="0"/>
                </a:lnTo>
                <a:close/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6248400" y="2819400"/>
            <a:ext cx="3505200" cy="2133600"/>
            <a:chOff x="3936" y="1776"/>
            <a:chExt cx="2208" cy="1344"/>
          </a:xfrm>
        </p:grpSpPr>
        <p:sp>
          <p:nvSpPr>
            <p:cNvPr id="408591" name="Text Box 10"/>
            <p:cNvSpPr txBox="1">
              <a:spLocks noChangeArrowheads="1"/>
            </p:cNvSpPr>
            <p:nvPr/>
          </p:nvSpPr>
          <p:spPr bwMode="auto">
            <a:xfrm>
              <a:off x="4740" y="2774"/>
              <a:ext cx="623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hlink"/>
                  </a:solidFill>
                </a:rPr>
                <a:t>Heap</a:t>
              </a:r>
            </a:p>
          </p:txBody>
        </p:sp>
        <p:sp>
          <p:nvSpPr>
            <p:cNvPr id="408592" name="Freeform 11"/>
            <p:cNvSpPr>
              <a:spLocks/>
            </p:cNvSpPr>
            <p:nvPr/>
          </p:nvSpPr>
          <p:spPr bwMode="auto">
            <a:xfrm>
              <a:off x="3936" y="1776"/>
              <a:ext cx="2208" cy="1296"/>
            </a:xfrm>
            <a:custGeom>
              <a:avLst/>
              <a:gdLst>
                <a:gd name="T0" fmla="*/ 2147483647 w 1104"/>
                <a:gd name="T1" fmla="*/ 0 h 960"/>
                <a:gd name="T2" fmla="*/ 0 w 1104"/>
                <a:gd name="T3" fmla="*/ 3173264 h 960"/>
                <a:gd name="T4" fmla="*/ 2147483647 w 1104"/>
                <a:gd name="T5" fmla="*/ 3173264 h 960"/>
                <a:gd name="T6" fmla="*/ 2147483647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" name="Group 12"/>
          <p:cNvGrpSpPr>
            <a:grpSpLocks/>
          </p:cNvGrpSpPr>
          <p:nvPr/>
        </p:nvGrpSpPr>
        <p:grpSpPr bwMode="auto">
          <a:xfrm>
            <a:off x="1752600" y="5657850"/>
            <a:ext cx="6904038" cy="1093788"/>
            <a:chOff x="1104" y="3564"/>
            <a:chExt cx="4349" cy="689"/>
          </a:xfrm>
        </p:grpSpPr>
        <p:pic>
          <p:nvPicPr>
            <p:cNvPr id="408589" name="Picture 13" descr="capture1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4" y="3936"/>
              <a:ext cx="3982" cy="3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8590" name="Picture 14" descr="capture19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04" y="3564"/>
              <a:ext cx="4349" cy="3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17455" name="Text Box 15"/>
          <p:cNvSpPr txBox="1">
            <a:spLocks noChangeArrowheads="1"/>
          </p:cNvSpPr>
          <p:nvPr/>
        </p:nvSpPr>
        <p:spPr bwMode="auto">
          <a:xfrm>
            <a:off x="136525" y="5148263"/>
            <a:ext cx="2505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 dirty="0"/>
              <a:t>Running Time:</a:t>
            </a:r>
          </a:p>
        </p:txBody>
      </p:sp>
      <p:sp>
        <p:nvSpPr>
          <p:cNvPr id="408588" name="Rectangle 16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Heapify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7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7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74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74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7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7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174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174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74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74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4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174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174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7444" grpId="0" animBg="1"/>
      <p:bldP spid="317445" grpId="0" animBg="1"/>
      <p:bldP spid="317446" grpId="0" animBg="1"/>
      <p:bldP spid="317447" grpId="0" animBg="1"/>
      <p:bldP spid="317448" grpId="0" animBg="1"/>
      <p:bldP spid="317455" grpId="0" autoUpdateAnimBg="0"/>
    </p:bldLst>
  </p:timing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602" name="Picture 2" descr="heapify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5319713"/>
            <a:ext cx="6934200" cy="1385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9603" name="Picture 3" descr="capture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3813" y="53975"/>
            <a:ext cx="6783387" cy="5203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0626" name="Picture 2" descr="capture1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388" y="228600"/>
            <a:ext cx="8275637" cy="4514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627" name="Picture 3" descr="heapify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5319713"/>
            <a:ext cx="6934200" cy="1385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1650" name="Group 2"/>
          <p:cNvGrpSpPr>
            <a:grpSpLocks/>
          </p:cNvGrpSpPr>
          <p:nvPr/>
        </p:nvGrpSpPr>
        <p:grpSpPr bwMode="auto">
          <a:xfrm>
            <a:off x="457200" y="762000"/>
            <a:ext cx="8077200" cy="3124200"/>
            <a:chOff x="288" y="96"/>
            <a:chExt cx="5088" cy="1968"/>
          </a:xfrm>
        </p:grpSpPr>
        <p:pic>
          <p:nvPicPr>
            <p:cNvPr id="411701" name="Picture 3" descr="capture1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4" y="96"/>
              <a:ext cx="4889" cy="1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411702" name="Rectangle 4"/>
            <p:cNvSpPr>
              <a:spLocks noChangeArrowheads="1"/>
            </p:cNvSpPr>
            <p:nvPr/>
          </p:nvSpPr>
          <p:spPr bwMode="auto">
            <a:xfrm>
              <a:off x="288" y="1008"/>
              <a:ext cx="5088" cy="1056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411651" name="Rectangle 5"/>
          <p:cNvSpPr>
            <a:spLocks noChangeArrowheads="1"/>
          </p:cNvSpPr>
          <p:nvPr/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Make Heap</a:t>
            </a:r>
          </a:p>
        </p:txBody>
      </p:sp>
      <p:pic>
        <p:nvPicPr>
          <p:cNvPr id="411652" name="Picture 6" descr="capture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" y="3935413"/>
            <a:ext cx="4310063" cy="280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1653" name="Group 7"/>
          <p:cNvGrpSpPr>
            <a:grpSpLocks/>
          </p:cNvGrpSpPr>
          <p:nvPr/>
        </p:nvGrpSpPr>
        <p:grpSpPr bwMode="auto">
          <a:xfrm>
            <a:off x="1828800" y="3276600"/>
            <a:ext cx="457200" cy="914400"/>
            <a:chOff x="2448" y="1997"/>
            <a:chExt cx="288" cy="576"/>
          </a:xfrm>
        </p:grpSpPr>
        <p:sp>
          <p:nvSpPr>
            <p:cNvPr id="411695" name="Freeform 8"/>
            <p:cNvSpPr>
              <a:spLocks/>
            </p:cNvSpPr>
            <p:nvPr/>
          </p:nvSpPr>
          <p:spPr bwMode="auto">
            <a:xfrm>
              <a:off x="2499" y="1997"/>
              <a:ext cx="144" cy="120"/>
            </a:xfrm>
            <a:custGeom>
              <a:avLst/>
              <a:gdLst>
                <a:gd name="T0" fmla="*/ 0 w 410"/>
                <a:gd name="T1" fmla="*/ 0 h 406"/>
                <a:gd name="T2" fmla="*/ 0 w 410"/>
                <a:gd name="T3" fmla="*/ 0 h 406"/>
                <a:gd name="T4" fmla="*/ 0 w 410"/>
                <a:gd name="T5" fmla="*/ 0 h 406"/>
                <a:gd name="T6" fmla="*/ 0 w 410"/>
                <a:gd name="T7" fmla="*/ 0 h 406"/>
                <a:gd name="T8" fmla="*/ 0 w 410"/>
                <a:gd name="T9" fmla="*/ 0 h 406"/>
                <a:gd name="T10" fmla="*/ 0 w 410"/>
                <a:gd name="T11" fmla="*/ 0 h 406"/>
                <a:gd name="T12" fmla="*/ 0 w 410"/>
                <a:gd name="T13" fmla="*/ 0 h 406"/>
                <a:gd name="T14" fmla="*/ 0 w 410"/>
                <a:gd name="T15" fmla="*/ 0 h 406"/>
                <a:gd name="T16" fmla="*/ 0 w 410"/>
                <a:gd name="T17" fmla="*/ 0 h 406"/>
                <a:gd name="T18" fmla="*/ 0 w 410"/>
                <a:gd name="T19" fmla="*/ 0 h 406"/>
                <a:gd name="T20" fmla="*/ 0 w 410"/>
                <a:gd name="T21" fmla="*/ 0 h 406"/>
                <a:gd name="T22" fmla="*/ 0 w 410"/>
                <a:gd name="T23" fmla="*/ 0 h 406"/>
                <a:gd name="T24" fmla="*/ 0 w 410"/>
                <a:gd name="T25" fmla="*/ 0 h 406"/>
                <a:gd name="T26" fmla="*/ 0 w 410"/>
                <a:gd name="T27" fmla="*/ 0 h 406"/>
                <a:gd name="T28" fmla="*/ 0 w 410"/>
                <a:gd name="T29" fmla="*/ 0 h 406"/>
                <a:gd name="T30" fmla="*/ 0 w 410"/>
                <a:gd name="T31" fmla="*/ 0 h 406"/>
                <a:gd name="T32" fmla="*/ 0 w 410"/>
                <a:gd name="T33" fmla="*/ 0 h 406"/>
                <a:gd name="T34" fmla="*/ 0 w 410"/>
                <a:gd name="T35" fmla="*/ 0 h 406"/>
                <a:gd name="T36" fmla="*/ 0 w 410"/>
                <a:gd name="T37" fmla="*/ 0 h 406"/>
                <a:gd name="T38" fmla="*/ 0 w 410"/>
                <a:gd name="T39" fmla="*/ 0 h 406"/>
                <a:gd name="T40" fmla="*/ 0 w 410"/>
                <a:gd name="T41" fmla="*/ 0 h 406"/>
                <a:gd name="T42" fmla="*/ 0 w 410"/>
                <a:gd name="T43" fmla="*/ 0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6" name="Freeform 9"/>
            <p:cNvSpPr>
              <a:spLocks/>
            </p:cNvSpPr>
            <p:nvPr/>
          </p:nvSpPr>
          <p:spPr bwMode="auto">
            <a:xfrm>
              <a:off x="2448" y="2131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7" name="Freeform 10"/>
            <p:cNvSpPr>
              <a:spLocks/>
            </p:cNvSpPr>
            <p:nvPr/>
          </p:nvSpPr>
          <p:spPr bwMode="auto">
            <a:xfrm>
              <a:off x="2545" y="2131"/>
              <a:ext cx="108" cy="199"/>
            </a:xfrm>
            <a:custGeom>
              <a:avLst/>
              <a:gdLst>
                <a:gd name="T0" fmla="*/ 0 w 309"/>
                <a:gd name="T1" fmla="*/ 0 h 673"/>
                <a:gd name="T2" fmla="*/ 0 w 309"/>
                <a:gd name="T3" fmla="*/ 0 h 673"/>
                <a:gd name="T4" fmla="*/ 0 w 309"/>
                <a:gd name="T5" fmla="*/ 0 h 673"/>
                <a:gd name="T6" fmla="*/ 0 w 309"/>
                <a:gd name="T7" fmla="*/ 0 h 673"/>
                <a:gd name="T8" fmla="*/ 0 w 309"/>
                <a:gd name="T9" fmla="*/ 0 h 673"/>
                <a:gd name="T10" fmla="*/ 0 w 309"/>
                <a:gd name="T11" fmla="*/ 0 h 673"/>
                <a:gd name="T12" fmla="*/ 0 w 309"/>
                <a:gd name="T13" fmla="*/ 0 h 673"/>
                <a:gd name="T14" fmla="*/ 0 w 309"/>
                <a:gd name="T15" fmla="*/ 0 h 673"/>
                <a:gd name="T16" fmla="*/ 0 w 309"/>
                <a:gd name="T17" fmla="*/ 0 h 673"/>
                <a:gd name="T18" fmla="*/ 0 w 309"/>
                <a:gd name="T19" fmla="*/ 0 h 673"/>
                <a:gd name="T20" fmla="*/ 0 w 309"/>
                <a:gd name="T21" fmla="*/ 0 h 673"/>
                <a:gd name="T22" fmla="*/ 0 w 309"/>
                <a:gd name="T23" fmla="*/ 0 h 673"/>
                <a:gd name="T24" fmla="*/ 0 w 309"/>
                <a:gd name="T25" fmla="*/ 0 h 673"/>
                <a:gd name="T26" fmla="*/ 0 w 309"/>
                <a:gd name="T27" fmla="*/ 0 h 673"/>
                <a:gd name="T28" fmla="*/ 0 w 309"/>
                <a:gd name="T29" fmla="*/ 0 h 673"/>
                <a:gd name="T30" fmla="*/ 0 w 309"/>
                <a:gd name="T31" fmla="*/ 0 h 673"/>
                <a:gd name="T32" fmla="*/ 0 w 309"/>
                <a:gd name="T33" fmla="*/ 0 h 673"/>
                <a:gd name="T34" fmla="*/ 0 w 309"/>
                <a:gd name="T35" fmla="*/ 0 h 673"/>
                <a:gd name="T36" fmla="*/ 0 w 309"/>
                <a:gd name="T37" fmla="*/ 0 h 673"/>
                <a:gd name="T38" fmla="*/ 0 w 309"/>
                <a:gd name="T39" fmla="*/ 0 h 673"/>
                <a:gd name="T40" fmla="*/ 0 w 309"/>
                <a:gd name="T41" fmla="*/ 0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8" name="Freeform 11"/>
            <p:cNvSpPr>
              <a:spLocks/>
            </p:cNvSpPr>
            <p:nvPr/>
          </p:nvSpPr>
          <p:spPr bwMode="auto">
            <a:xfrm>
              <a:off x="2509" y="2285"/>
              <a:ext cx="83" cy="288"/>
            </a:xfrm>
            <a:custGeom>
              <a:avLst/>
              <a:gdLst>
                <a:gd name="T0" fmla="*/ 0 w 235"/>
                <a:gd name="T1" fmla="*/ 0 h 973"/>
                <a:gd name="T2" fmla="*/ 0 w 235"/>
                <a:gd name="T3" fmla="*/ 0 h 973"/>
                <a:gd name="T4" fmla="*/ 0 w 235"/>
                <a:gd name="T5" fmla="*/ 0 h 973"/>
                <a:gd name="T6" fmla="*/ 0 w 235"/>
                <a:gd name="T7" fmla="*/ 0 h 973"/>
                <a:gd name="T8" fmla="*/ 0 w 235"/>
                <a:gd name="T9" fmla="*/ 0 h 973"/>
                <a:gd name="T10" fmla="*/ 0 w 235"/>
                <a:gd name="T11" fmla="*/ 0 h 973"/>
                <a:gd name="T12" fmla="*/ 0 w 235"/>
                <a:gd name="T13" fmla="*/ 0 h 973"/>
                <a:gd name="T14" fmla="*/ 0 w 235"/>
                <a:gd name="T15" fmla="*/ 0 h 973"/>
                <a:gd name="T16" fmla="*/ 0 w 235"/>
                <a:gd name="T17" fmla="*/ 0 h 973"/>
                <a:gd name="T18" fmla="*/ 0 w 235"/>
                <a:gd name="T19" fmla="*/ 0 h 973"/>
                <a:gd name="T20" fmla="*/ 0 w 235"/>
                <a:gd name="T21" fmla="*/ 0 h 973"/>
                <a:gd name="T22" fmla="*/ 0 w 235"/>
                <a:gd name="T23" fmla="*/ 0 h 973"/>
                <a:gd name="T24" fmla="*/ 0 w 235"/>
                <a:gd name="T25" fmla="*/ 0 h 973"/>
                <a:gd name="T26" fmla="*/ 0 w 235"/>
                <a:gd name="T27" fmla="*/ 0 h 973"/>
                <a:gd name="T28" fmla="*/ 0 w 235"/>
                <a:gd name="T29" fmla="*/ 0 h 973"/>
                <a:gd name="T30" fmla="*/ 0 w 235"/>
                <a:gd name="T31" fmla="*/ 0 h 973"/>
                <a:gd name="T32" fmla="*/ 0 w 235"/>
                <a:gd name="T33" fmla="*/ 0 h 973"/>
                <a:gd name="T34" fmla="*/ 0 w 235"/>
                <a:gd name="T35" fmla="*/ 0 h 973"/>
                <a:gd name="T36" fmla="*/ 0 w 235"/>
                <a:gd name="T37" fmla="*/ 0 h 973"/>
                <a:gd name="T38" fmla="*/ 0 w 235"/>
                <a:gd name="T39" fmla="*/ 0 h 973"/>
                <a:gd name="T40" fmla="*/ 0 w 235"/>
                <a:gd name="T41" fmla="*/ 0 h 973"/>
                <a:gd name="T42" fmla="*/ 0 w 235"/>
                <a:gd name="T43" fmla="*/ 0 h 973"/>
                <a:gd name="T44" fmla="*/ 0 w 235"/>
                <a:gd name="T45" fmla="*/ 0 h 973"/>
                <a:gd name="T46" fmla="*/ 0 w 235"/>
                <a:gd name="T47" fmla="*/ 0 h 973"/>
                <a:gd name="T48" fmla="*/ 0 w 235"/>
                <a:gd name="T49" fmla="*/ 0 h 973"/>
                <a:gd name="T50" fmla="*/ 0 w 235"/>
                <a:gd name="T51" fmla="*/ 0 h 973"/>
                <a:gd name="T52" fmla="*/ 0 w 235"/>
                <a:gd name="T53" fmla="*/ 0 h 973"/>
                <a:gd name="T54" fmla="*/ 0 w 235"/>
                <a:gd name="T55" fmla="*/ 0 h 973"/>
                <a:gd name="T56" fmla="*/ 0 w 235"/>
                <a:gd name="T57" fmla="*/ 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699" name="Freeform 12"/>
            <p:cNvSpPr>
              <a:spLocks/>
            </p:cNvSpPr>
            <p:nvPr/>
          </p:nvSpPr>
          <p:spPr bwMode="auto">
            <a:xfrm>
              <a:off x="2599" y="2285"/>
              <a:ext cx="134" cy="243"/>
            </a:xfrm>
            <a:custGeom>
              <a:avLst/>
              <a:gdLst>
                <a:gd name="T0" fmla="*/ 0 w 384"/>
                <a:gd name="T1" fmla="*/ 0 h 821"/>
                <a:gd name="T2" fmla="*/ 0 w 384"/>
                <a:gd name="T3" fmla="*/ 0 h 821"/>
                <a:gd name="T4" fmla="*/ 0 w 384"/>
                <a:gd name="T5" fmla="*/ 0 h 821"/>
                <a:gd name="T6" fmla="*/ 0 w 384"/>
                <a:gd name="T7" fmla="*/ 0 h 821"/>
                <a:gd name="T8" fmla="*/ 0 w 384"/>
                <a:gd name="T9" fmla="*/ 0 h 821"/>
                <a:gd name="T10" fmla="*/ 0 w 384"/>
                <a:gd name="T11" fmla="*/ 0 h 821"/>
                <a:gd name="T12" fmla="*/ 0 w 384"/>
                <a:gd name="T13" fmla="*/ 0 h 821"/>
                <a:gd name="T14" fmla="*/ 0 w 384"/>
                <a:gd name="T15" fmla="*/ 0 h 821"/>
                <a:gd name="T16" fmla="*/ 0 w 384"/>
                <a:gd name="T17" fmla="*/ 0 h 821"/>
                <a:gd name="T18" fmla="*/ 0 w 384"/>
                <a:gd name="T19" fmla="*/ 0 h 821"/>
                <a:gd name="T20" fmla="*/ 0 w 384"/>
                <a:gd name="T21" fmla="*/ 0 h 821"/>
                <a:gd name="T22" fmla="*/ 0 w 384"/>
                <a:gd name="T23" fmla="*/ 0 h 821"/>
                <a:gd name="T24" fmla="*/ 0 w 384"/>
                <a:gd name="T25" fmla="*/ 0 h 821"/>
                <a:gd name="T26" fmla="*/ 0 w 384"/>
                <a:gd name="T27" fmla="*/ 0 h 821"/>
                <a:gd name="T28" fmla="*/ 0 w 384"/>
                <a:gd name="T29" fmla="*/ 0 h 821"/>
                <a:gd name="T30" fmla="*/ 0 w 384"/>
                <a:gd name="T31" fmla="*/ 0 h 821"/>
                <a:gd name="T32" fmla="*/ 0 w 384"/>
                <a:gd name="T33" fmla="*/ 0 h 821"/>
                <a:gd name="T34" fmla="*/ 0 w 384"/>
                <a:gd name="T35" fmla="*/ 0 h 821"/>
                <a:gd name="T36" fmla="*/ 0 w 384"/>
                <a:gd name="T37" fmla="*/ 0 h 821"/>
                <a:gd name="T38" fmla="*/ 0 w 384"/>
                <a:gd name="T39" fmla="*/ 0 h 821"/>
                <a:gd name="T40" fmla="*/ 0 w 384"/>
                <a:gd name="T41" fmla="*/ 0 h 821"/>
                <a:gd name="T42" fmla="*/ 0 w 384"/>
                <a:gd name="T43" fmla="*/ 0 h 821"/>
                <a:gd name="T44" fmla="*/ 0 w 384"/>
                <a:gd name="T45" fmla="*/ 0 h 821"/>
                <a:gd name="T46" fmla="*/ 0 w 384"/>
                <a:gd name="T47" fmla="*/ 0 h 821"/>
                <a:gd name="T48" fmla="*/ 0 w 384"/>
                <a:gd name="T49" fmla="*/ 0 h 821"/>
                <a:gd name="T50" fmla="*/ 0 w 384"/>
                <a:gd name="T51" fmla="*/ 0 h 821"/>
                <a:gd name="T52" fmla="*/ 0 w 384"/>
                <a:gd name="T53" fmla="*/ 0 h 821"/>
                <a:gd name="T54" fmla="*/ 0 w 384"/>
                <a:gd name="T55" fmla="*/ 0 h 821"/>
                <a:gd name="T56" fmla="*/ 0 w 384"/>
                <a:gd name="T57" fmla="*/ 0 h 821"/>
                <a:gd name="T58" fmla="*/ 0 w 384"/>
                <a:gd name="T59" fmla="*/ 0 h 821"/>
                <a:gd name="T60" fmla="*/ 0 w 384"/>
                <a:gd name="T61" fmla="*/ 0 h 821"/>
                <a:gd name="T62" fmla="*/ 0 w 384"/>
                <a:gd name="T63" fmla="*/ 0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1700" name="Freeform 13"/>
            <p:cNvSpPr>
              <a:spLocks/>
            </p:cNvSpPr>
            <p:nvPr/>
          </p:nvSpPr>
          <p:spPr bwMode="auto">
            <a:xfrm rot="10800000" flipV="1">
              <a:off x="2621" y="2135"/>
              <a:ext cx="115" cy="161"/>
            </a:xfrm>
            <a:custGeom>
              <a:avLst/>
              <a:gdLst>
                <a:gd name="T0" fmla="*/ 0 w 329"/>
                <a:gd name="T1" fmla="*/ 0 h 546"/>
                <a:gd name="T2" fmla="*/ 0 w 329"/>
                <a:gd name="T3" fmla="*/ 0 h 546"/>
                <a:gd name="T4" fmla="*/ 0 w 329"/>
                <a:gd name="T5" fmla="*/ 0 h 546"/>
                <a:gd name="T6" fmla="*/ 0 w 329"/>
                <a:gd name="T7" fmla="*/ 0 h 546"/>
                <a:gd name="T8" fmla="*/ 0 w 329"/>
                <a:gd name="T9" fmla="*/ 0 h 546"/>
                <a:gd name="T10" fmla="*/ 0 w 329"/>
                <a:gd name="T11" fmla="*/ 0 h 546"/>
                <a:gd name="T12" fmla="*/ 0 w 329"/>
                <a:gd name="T13" fmla="*/ 0 h 546"/>
                <a:gd name="T14" fmla="*/ 0 w 329"/>
                <a:gd name="T15" fmla="*/ 0 h 546"/>
                <a:gd name="T16" fmla="*/ 0 w 329"/>
                <a:gd name="T17" fmla="*/ 0 h 546"/>
                <a:gd name="T18" fmla="*/ 0 w 329"/>
                <a:gd name="T19" fmla="*/ 0 h 546"/>
                <a:gd name="T20" fmla="*/ 0 w 329"/>
                <a:gd name="T21" fmla="*/ 0 h 546"/>
                <a:gd name="T22" fmla="*/ 0 w 329"/>
                <a:gd name="T23" fmla="*/ 0 h 546"/>
                <a:gd name="T24" fmla="*/ 0 w 329"/>
                <a:gd name="T25" fmla="*/ 0 h 546"/>
                <a:gd name="T26" fmla="*/ 0 w 329"/>
                <a:gd name="T27" fmla="*/ 0 h 546"/>
                <a:gd name="T28" fmla="*/ 0 w 329"/>
                <a:gd name="T29" fmla="*/ 0 h 546"/>
                <a:gd name="T30" fmla="*/ 0 w 329"/>
                <a:gd name="T31" fmla="*/ 0 h 546"/>
                <a:gd name="T32" fmla="*/ 0 w 329"/>
                <a:gd name="T33" fmla="*/ 0 h 546"/>
                <a:gd name="T34" fmla="*/ 0 w 329"/>
                <a:gd name="T35" fmla="*/ 0 h 546"/>
                <a:gd name="T36" fmla="*/ 0 w 329"/>
                <a:gd name="T37" fmla="*/ 0 h 546"/>
                <a:gd name="T38" fmla="*/ 0 w 329"/>
                <a:gd name="T39" fmla="*/ 0 h 546"/>
                <a:gd name="T40" fmla="*/ 0 w 329"/>
                <a:gd name="T41" fmla="*/ 0 h 546"/>
                <a:gd name="T42" fmla="*/ 0 w 329"/>
                <a:gd name="T43" fmla="*/ 0 h 546"/>
                <a:gd name="T44" fmla="*/ 0 w 329"/>
                <a:gd name="T45" fmla="*/ 0 h 546"/>
                <a:gd name="T46" fmla="*/ 0 w 329"/>
                <a:gd name="T47" fmla="*/ 0 h 546"/>
                <a:gd name="T48" fmla="*/ 0 w 329"/>
                <a:gd name="T49" fmla="*/ 0 h 546"/>
                <a:gd name="T50" fmla="*/ 0 w 329"/>
                <a:gd name="T51" fmla="*/ 0 h 546"/>
                <a:gd name="T52" fmla="*/ 0 w 329"/>
                <a:gd name="T53" fmla="*/ 0 h 546"/>
                <a:gd name="T54" fmla="*/ 0 w 329"/>
                <a:gd name="T55" fmla="*/ 0 h 546"/>
                <a:gd name="T56" fmla="*/ 0 w 329"/>
                <a:gd name="T57" fmla="*/ 0 h 546"/>
                <a:gd name="T58" fmla="*/ 0 w 329"/>
                <a:gd name="T59" fmla="*/ 0 h 546"/>
                <a:gd name="T60" fmla="*/ 0 w 329"/>
                <a:gd name="T61" fmla="*/ 0 h 546"/>
                <a:gd name="T62" fmla="*/ 0 w 329"/>
                <a:gd name="T63" fmla="*/ 0 h 546"/>
                <a:gd name="T64" fmla="*/ 0 w 329"/>
                <a:gd name="T65" fmla="*/ 0 h 546"/>
                <a:gd name="T66" fmla="*/ 0 w 329"/>
                <a:gd name="T67" fmla="*/ 0 h 546"/>
                <a:gd name="T68" fmla="*/ 0 w 329"/>
                <a:gd name="T69" fmla="*/ 0 h 546"/>
                <a:gd name="T70" fmla="*/ 0 w 329"/>
                <a:gd name="T71" fmla="*/ 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26" name="Text Box 14"/>
          <p:cNvSpPr txBox="1">
            <a:spLocks noChangeArrowheads="1"/>
          </p:cNvSpPr>
          <p:nvPr/>
        </p:nvSpPr>
        <p:spPr bwMode="auto">
          <a:xfrm>
            <a:off x="1752600" y="2362200"/>
            <a:ext cx="369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Get help from friends</a:t>
            </a: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76200" y="3932238"/>
            <a:ext cx="4419600" cy="2743200"/>
            <a:chOff x="48" y="2477"/>
            <a:chExt cx="2784" cy="1728"/>
          </a:xfrm>
        </p:grpSpPr>
        <p:sp>
          <p:nvSpPr>
            <p:cNvPr id="411663" name="Freeform 16"/>
            <p:cNvSpPr>
              <a:spLocks/>
            </p:cNvSpPr>
            <p:nvPr/>
          </p:nvSpPr>
          <p:spPr bwMode="auto">
            <a:xfrm>
              <a:off x="48" y="2861"/>
              <a:ext cx="1680" cy="1344"/>
            </a:xfrm>
            <a:custGeom>
              <a:avLst/>
              <a:gdLst>
                <a:gd name="T0" fmla="*/ 1008 w 1680"/>
                <a:gd name="T1" fmla="*/ 0 h 1344"/>
                <a:gd name="T2" fmla="*/ 288 w 1680"/>
                <a:gd name="T3" fmla="*/ 576 h 1344"/>
                <a:gd name="T4" fmla="*/ 0 w 1680"/>
                <a:gd name="T5" fmla="*/ 1344 h 1344"/>
                <a:gd name="T6" fmla="*/ 1680 w 1680"/>
                <a:gd name="T7" fmla="*/ 1344 h 1344"/>
                <a:gd name="T8" fmla="*/ 1584 w 1680"/>
                <a:gd name="T9" fmla="*/ 432 h 1344"/>
                <a:gd name="T10" fmla="*/ 1008 w 1680"/>
                <a:gd name="T11" fmla="*/ 0 h 13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680"/>
                <a:gd name="T19" fmla="*/ 0 h 1344"/>
                <a:gd name="T20" fmla="*/ 1680 w 1680"/>
                <a:gd name="T21" fmla="*/ 1344 h 13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680" h="1344">
                  <a:moveTo>
                    <a:pt x="1008" y="0"/>
                  </a:moveTo>
                  <a:lnTo>
                    <a:pt x="288" y="576"/>
                  </a:lnTo>
                  <a:lnTo>
                    <a:pt x="0" y="1344"/>
                  </a:lnTo>
                  <a:lnTo>
                    <a:pt x="1680" y="1344"/>
                  </a:lnTo>
                  <a:lnTo>
                    <a:pt x="1584" y="432"/>
                  </a:lnTo>
                  <a:lnTo>
                    <a:pt x="100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1664" name="Freeform 17"/>
            <p:cNvSpPr>
              <a:spLocks/>
            </p:cNvSpPr>
            <p:nvPr/>
          </p:nvSpPr>
          <p:spPr bwMode="auto">
            <a:xfrm>
              <a:off x="1728" y="2784"/>
              <a:ext cx="1104" cy="960"/>
            </a:xfrm>
            <a:custGeom>
              <a:avLst/>
              <a:gdLst>
                <a:gd name="T0" fmla="*/ 528 w 1104"/>
                <a:gd name="T1" fmla="*/ 0 h 960"/>
                <a:gd name="T2" fmla="*/ 0 w 1104"/>
                <a:gd name="T3" fmla="*/ 960 h 960"/>
                <a:gd name="T4" fmla="*/ 1104 w 1104"/>
                <a:gd name="T5" fmla="*/ 960 h 960"/>
                <a:gd name="T6" fmla="*/ 52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11665" name="Group 18"/>
            <p:cNvGrpSpPr>
              <a:grpSpLocks/>
            </p:cNvGrpSpPr>
            <p:nvPr/>
          </p:nvGrpSpPr>
          <p:grpSpPr bwMode="auto">
            <a:xfrm>
              <a:off x="768" y="2477"/>
              <a:ext cx="240" cy="626"/>
              <a:chOff x="768" y="2477"/>
              <a:chExt cx="240" cy="626"/>
            </a:xfrm>
          </p:grpSpPr>
          <p:grpSp>
            <p:nvGrpSpPr>
              <p:cNvPr id="411681" name="Group 19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411689" name="Freeform 20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90" name="Freeform 21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91" name="Freeform 22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92" name="Freeform 23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93" name="Freeform 24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94" name="Freeform 25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11682" name="Freeform 26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3" name="Freeform 27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84" name="Oval 28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85" name="Oval 29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86" name="Oval 30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87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88" name="Oval 32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411666" name="Group 33"/>
            <p:cNvGrpSpPr>
              <a:grpSpLocks/>
            </p:cNvGrpSpPr>
            <p:nvPr/>
          </p:nvGrpSpPr>
          <p:grpSpPr bwMode="auto">
            <a:xfrm>
              <a:off x="1872" y="2542"/>
              <a:ext cx="240" cy="626"/>
              <a:chOff x="768" y="2477"/>
              <a:chExt cx="240" cy="626"/>
            </a:xfrm>
          </p:grpSpPr>
          <p:grpSp>
            <p:nvGrpSpPr>
              <p:cNvPr id="411667" name="Group 34"/>
              <p:cNvGrpSpPr>
                <a:grpSpLocks/>
              </p:cNvGrpSpPr>
              <p:nvPr/>
            </p:nvGrpSpPr>
            <p:grpSpPr bwMode="auto">
              <a:xfrm flipH="1">
                <a:off x="810" y="2532"/>
                <a:ext cx="198" cy="571"/>
                <a:chOff x="2308" y="1740"/>
                <a:chExt cx="957" cy="2343"/>
              </a:xfrm>
            </p:grpSpPr>
            <p:sp>
              <p:nvSpPr>
                <p:cNvPr id="411675" name="Freeform 3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76" name="Freeform 3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77" name="Freeform 3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78" name="Freeform 3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79" name="Freeform 3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680" name="Freeform 4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11668" name="Freeform 41"/>
              <p:cNvSpPr>
                <a:spLocks/>
              </p:cNvSpPr>
              <p:nvPr/>
            </p:nvSpPr>
            <p:spPr bwMode="auto">
              <a:xfrm flipH="1">
                <a:off x="772" y="2484"/>
                <a:ext cx="170" cy="137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9" name="Freeform 42"/>
              <p:cNvSpPr>
                <a:spLocks/>
              </p:cNvSpPr>
              <p:nvPr/>
            </p:nvSpPr>
            <p:spPr bwMode="auto">
              <a:xfrm flipH="1">
                <a:off x="768" y="2477"/>
                <a:ext cx="177" cy="14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0" name="Oval 43"/>
              <p:cNvSpPr>
                <a:spLocks noChangeArrowheads="1"/>
              </p:cNvSpPr>
              <p:nvPr/>
            </p:nvSpPr>
            <p:spPr bwMode="auto">
              <a:xfrm rot="4286940" flipH="1">
                <a:off x="877" y="2568"/>
                <a:ext cx="34" cy="11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71" name="Oval 44"/>
              <p:cNvSpPr>
                <a:spLocks noChangeArrowheads="1"/>
              </p:cNvSpPr>
              <p:nvPr/>
            </p:nvSpPr>
            <p:spPr bwMode="auto">
              <a:xfrm rot="4286940" flipH="1">
                <a:off x="88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72" name="Oval 45"/>
              <p:cNvSpPr>
                <a:spLocks noChangeArrowheads="1"/>
              </p:cNvSpPr>
              <p:nvPr/>
            </p:nvSpPr>
            <p:spPr bwMode="auto">
              <a:xfrm rot="4286940" flipH="1">
                <a:off x="887" y="2569"/>
                <a:ext cx="34" cy="1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73" name="Oval 46"/>
              <p:cNvSpPr>
                <a:spLocks noChangeArrowheads="1"/>
              </p:cNvSpPr>
              <p:nvPr/>
            </p:nvSpPr>
            <p:spPr bwMode="auto">
              <a:xfrm rot="4286940" flipH="1">
                <a:off x="896" y="2575"/>
                <a:ext cx="20" cy="4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11674" name="Oval 47"/>
              <p:cNvSpPr>
                <a:spLocks noChangeArrowheads="1"/>
              </p:cNvSpPr>
              <p:nvPr/>
            </p:nvSpPr>
            <p:spPr bwMode="auto">
              <a:xfrm flipH="1">
                <a:off x="889" y="2617"/>
                <a:ext cx="41" cy="21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</p:grpSp>
      <p:sp>
        <p:nvSpPr>
          <p:cNvPr id="411656" name="Text Box 48"/>
          <p:cNvSpPr txBox="1">
            <a:spLocks noChangeArrowheads="1"/>
          </p:cNvSpPr>
          <p:nvPr/>
        </p:nvSpPr>
        <p:spPr bwMode="auto">
          <a:xfrm>
            <a:off x="5089525" y="4724400"/>
            <a:ext cx="37242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/>
              <a:t>T</a:t>
            </a:r>
            <a:r>
              <a:rPr lang="en-US" altLang="en-US" sz="3000" i="0"/>
              <a:t>(</a:t>
            </a:r>
            <a:r>
              <a:rPr lang="en-US" altLang="en-US" sz="3000"/>
              <a:t>n</a:t>
            </a:r>
            <a:r>
              <a:rPr lang="en-US" altLang="en-US" sz="3000" i="0"/>
              <a:t>) = 2</a:t>
            </a:r>
            <a:r>
              <a:rPr lang="en-US" altLang="en-US" sz="3000"/>
              <a:t>T</a:t>
            </a:r>
            <a:r>
              <a:rPr lang="en-US" altLang="en-US" sz="3000" i="0"/>
              <a:t>(</a:t>
            </a:r>
            <a:r>
              <a:rPr lang="en-US" altLang="en-US" sz="3000"/>
              <a:t>n</a:t>
            </a:r>
            <a:r>
              <a:rPr lang="en-US" altLang="en-US" sz="3000" i="0"/>
              <a:t>/2) + log(</a:t>
            </a:r>
            <a:r>
              <a:rPr lang="en-US" altLang="en-US" sz="3000"/>
              <a:t>n</a:t>
            </a:r>
            <a:r>
              <a:rPr lang="en-US" altLang="en-US" sz="3000" i="0"/>
              <a:t>)</a:t>
            </a:r>
          </a:p>
        </p:txBody>
      </p:sp>
      <p:sp>
        <p:nvSpPr>
          <p:cNvPr id="411657" name="Text Box 49"/>
          <p:cNvSpPr txBox="1">
            <a:spLocks noChangeArrowheads="1"/>
          </p:cNvSpPr>
          <p:nvPr/>
        </p:nvSpPr>
        <p:spPr bwMode="auto">
          <a:xfrm>
            <a:off x="4937125" y="4175125"/>
            <a:ext cx="2378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 dirty="0"/>
              <a:t>Running time:</a:t>
            </a:r>
          </a:p>
        </p:txBody>
      </p:sp>
      <p:sp>
        <p:nvSpPr>
          <p:cNvPr id="411658" name="Text Box 50"/>
          <p:cNvSpPr txBox="1">
            <a:spLocks noChangeArrowheads="1"/>
          </p:cNvSpPr>
          <p:nvPr/>
        </p:nvSpPr>
        <p:spPr bwMode="auto">
          <a:xfrm>
            <a:off x="5867400" y="5294313"/>
            <a:ext cx="1220788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= </a:t>
            </a:r>
            <a:r>
              <a:rPr lang="en-US" altLang="en-US" sz="3000" i="0">
                <a:latin typeface="Symbol" pitchFamily="18" charset="2"/>
              </a:rPr>
              <a:t>Q</a:t>
            </a:r>
            <a:r>
              <a:rPr lang="en-US" altLang="en-US" sz="3000" i="0"/>
              <a:t>(</a:t>
            </a:r>
            <a:r>
              <a:rPr lang="en-US" altLang="en-US" sz="3000"/>
              <a:t>n</a:t>
            </a:r>
            <a:r>
              <a:rPr lang="en-US" altLang="en-US" sz="3000" i="0"/>
              <a:t>)</a:t>
            </a:r>
          </a:p>
        </p:txBody>
      </p:sp>
      <p:sp>
        <p:nvSpPr>
          <p:cNvPr id="320563" name="Text Box 51"/>
          <p:cNvSpPr txBox="1">
            <a:spLocks noChangeArrowheads="1"/>
          </p:cNvSpPr>
          <p:nvPr/>
        </p:nvSpPr>
        <p:spPr bwMode="auto">
          <a:xfrm>
            <a:off x="1752600" y="2773363"/>
            <a:ext cx="1493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Heapify</a:t>
            </a:r>
          </a:p>
        </p:txBody>
      </p:sp>
      <p:grpSp>
        <p:nvGrpSpPr>
          <p:cNvPr id="9" name="Group 52"/>
          <p:cNvGrpSpPr>
            <a:grpSpLocks/>
          </p:cNvGrpSpPr>
          <p:nvPr/>
        </p:nvGrpSpPr>
        <p:grpSpPr bwMode="auto">
          <a:xfrm>
            <a:off x="0" y="3276600"/>
            <a:ext cx="5410200" cy="3475038"/>
            <a:chOff x="3936" y="1776"/>
            <a:chExt cx="2208" cy="1296"/>
          </a:xfrm>
        </p:grpSpPr>
        <p:sp>
          <p:nvSpPr>
            <p:cNvPr id="411661" name="Text Box 53"/>
            <p:cNvSpPr txBox="1">
              <a:spLocks noChangeArrowheads="1"/>
            </p:cNvSpPr>
            <p:nvPr/>
          </p:nvSpPr>
          <p:spPr bwMode="auto">
            <a:xfrm>
              <a:off x="4740" y="2774"/>
              <a:ext cx="404" cy="2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hlink"/>
                  </a:solidFill>
                </a:rPr>
                <a:t>Heap</a:t>
              </a:r>
            </a:p>
          </p:txBody>
        </p:sp>
        <p:sp>
          <p:nvSpPr>
            <p:cNvPr id="411662" name="Freeform 54"/>
            <p:cNvSpPr>
              <a:spLocks/>
            </p:cNvSpPr>
            <p:nvPr/>
          </p:nvSpPr>
          <p:spPr bwMode="auto">
            <a:xfrm>
              <a:off x="3936" y="1776"/>
              <a:ext cx="2208" cy="1296"/>
            </a:xfrm>
            <a:custGeom>
              <a:avLst/>
              <a:gdLst>
                <a:gd name="T0" fmla="*/ 2147483647 w 1104"/>
                <a:gd name="T1" fmla="*/ 0 h 960"/>
                <a:gd name="T2" fmla="*/ 0 w 1104"/>
                <a:gd name="T3" fmla="*/ 3173264 h 960"/>
                <a:gd name="T4" fmla="*/ 2147483647 w 1104"/>
                <a:gd name="T5" fmla="*/ 3173264 h 960"/>
                <a:gd name="T6" fmla="*/ 2147483647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05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05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20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20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526" grpId="0" autoUpdateAnimBg="0"/>
      <p:bldP spid="320563" grpId="0" autoUpdateAnimBg="0"/>
    </p:bldLst>
  </p:timing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674" name="Picture 2" descr="capture1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13" y="152400"/>
            <a:ext cx="8867775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2675" name="Picture 3" descr="makeheap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870325"/>
            <a:ext cx="9096375" cy="1027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114300" y="4346575"/>
            <a:ext cx="1600200" cy="593725"/>
            <a:chOff x="72" y="2354"/>
            <a:chExt cx="1008" cy="374"/>
          </a:xfrm>
        </p:grpSpPr>
        <p:sp>
          <p:nvSpPr>
            <p:cNvPr id="412686" name="Freeform 5"/>
            <p:cNvSpPr>
              <a:spLocks/>
            </p:cNvSpPr>
            <p:nvPr/>
          </p:nvSpPr>
          <p:spPr bwMode="auto">
            <a:xfrm>
              <a:off x="240" y="2497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687" name="Text Box 6"/>
            <p:cNvSpPr txBox="1">
              <a:spLocks noChangeArrowheads="1"/>
            </p:cNvSpPr>
            <p:nvPr/>
          </p:nvSpPr>
          <p:spPr bwMode="auto">
            <a:xfrm>
              <a:off x="532" y="2497"/>
              <a:ext cx="476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800" i="0">
                  <a:solidFill>
                    <a:schemeClr val="hlink"/>
                  </a:solidFill>
                </a:rPr>
                <a:t>Heaps</a:t>
              </a:r>
            </a:p>
          </p:txBody>
        </p:sp>
        <p:sp>
          <p:nvSpPr>
            <p:cNvPr id="412688" name="Freeform 7"/>
            <p:cNvSpPr>
              <a:spLocks/>
            </p:cNvSpPr>
            <p:nvPr/>
          </p:nvSpPr>
          <p:spPr bwMode="auto">
            <a:xfrm>
              <a:off x="72" y="2497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689" name="Freeform 8"/>
            <p:cNvSpPr>
              <a:spLocks/>
            </p:cNvSpPr>
            <p:nvPr/>
          </p:nvSpPr>
          <p:spPr bwMode="auto">
            <a:xfrm>
              <a:off x="888" y="2354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690" name="Freeform 9"/>
            <p:cNvSpPr>
              <a:spLocks/>
            </p:cNvSpPr>
            <p:nvPr/>
          </p:nvSpPr>
          <p:spPr bwMode="auto">
            <a:xfrm>
              <a:off x="672" y="2354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691" name="Freeform 10"/>
            <p:cNvSpPr>
              <a:spLocks/>
            </p:cNvSpPr>
            <p:nvPr/>
          </p:nvSpPr>
          <p:spPr bwMode="auto">
            <a:xfrm>
              <a:off x="456" y="2354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1981200" y="4267200"/>
            <a:ext cx="1276350" cy="685800"/>
            <a:chOff x="1248" y="2304"/>
            <a:chExt cx="804" cy="432"/>
          </a:xfrm>
        </p:grpSpPr>
        <p:sp>
          <p:nvSpPr>
            <p:cNvPr id="412684" name="Freeform 12"/>
            <p:cNvSpPr>
              <a:spLocks/>
            </p:cNvSpPr>
            <p:nvPr/>
          </p:nvSpPr>
          <p:spPr bwMode="auto">
            <a:xfrm>
              <a:off x="1248" y="2304"/>
              <a:ext cx="480" cy="43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685" name="Text Box 13"/>
            <p:cNvSpPr txBox="1">
              <a:spLocks noChangeArrowheads="1"/>
            </p:cNvSpPr>
            <p:nvPr/>
          </p:nvSpPr>
          <p:spPr bwMode="auto">
            <a:xfrm>
              <a:off x="1632" y="2448"/>
              <a:ext cx="4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800" i="0">
                  <a:solidFill>
                    <a:schemeClr val="hlink"/>
                  </a:solidFill>
                </a:rPr>
                <a:t>Heap</a:t>
              </a:r>
            </a:p>
          </p:txBody>
        </p:sp>
      </p:grpSp>
      <p:sp>
        <p:nvSpPr>
          <p:cNvPr id="321550" name="Text Box 14"/>
          <p:cNvSpPr txBox="1">
            <a:spLocks noChangeArrowheads="1"/>
          </p:cNvSpPr>
          <p:nvPr/>
        </p:nvSpPr>
        <p:spPr bwMode="auto">
          <a:xfrm>
            <a:off x="381000" y="4191000"/>
            <a:ext cx="307975" cy="427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200" i="0">
                <a:solidFill>
                  <a:schemeClr val="accent2"/>
                </a:solidFill>
              </a:rPr>
              <a:t>?</a:t>
            </a:r>
          </a:p>
        </p:txBody>
      </p: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76200" y="3917950"/>
            <a:ext cx="9067800" cy="2847975"/>
            <a:chOff x="48" y="2468"/>
            <a:chExt cx="5712" cy="1794"/>
          </a:xfrm>
        </p:grpSpPr>
        <p:sp>
          <p:nvSpPr>
            <p:cNvPr id="412681" name="Freeform 16"/>
            <p:cNvSpPr>
              <a:spLocks/>
            </p:cNvSpPr>
            <p:nvPr/>
          </p:nvSpPr>
          <p:spPr bwMode="auto">
            <a:xfrm>
              <a:off x="264" y="2477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2682" name="Freeform 17"/>
            <p:cNvSpPr>
              <a:spLocks/>
            </p:cNvSpPr>
            <p:nvPr/>
          </p:nvSpPr>
          <p:spPr bwMode="auto">
            <a:xfrm>
              <a:off x="48" y="2468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pic>
          <p:nvPicPr>
            <p:cNvPr id="412683" name="Picture 18" descr="capture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" y="3168"/>
              <a:ext cx="5712" cy="10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21555" name="Text Box 19"/>
          <p:cNvSpPr txBox="1">
            <a:spLocks noChangeArrowheads="1"/>
          </p:cNvSpPr>
          <p:nvPr/>
        </p:nvSpPr>
        <p:spPr bwMode="auto">
          <a:xfrm>
            <a:off x="3565525" y="42863"/>
            <a:ext cx="3013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bg2"/>
                </a:solidFill>
              </a:rPr>
              <a:t>Another algorithm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  <p:par>
                                <p:cTn id="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15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15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1550" grpId="0" autoUpdateAnimBg="0"/>
      <p:bldP spid="321555" grpId="0"/>
    </p:bldLst>
  </p:timing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3698" name="Picture 2" descr="makeheap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849688"/>
            <a:ext cx="9096375" cy="1027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3699" name="Picture 3" descr="capture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0292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3700" name="Group 4"/>
          <p:cNvGrpSpPr>
            <a:grpSpLocks/>
          </p:cNvGrpSpPr>
          <p:nvPr/>
        </p:nvGrpSpPr>
        <p:grpSpPr bwMode="auto">
          <a:xfrm>
            <a:off x="3009900" y="3971925"/>
            <a:ext cx="647700" cy="655638"/>
            <a:chOff x="48" y="3216"/>
            <a:chExt cx="408" cy="413"/>
          </a:xfrm>
        </p:grpSpPr>
        <p:sp>
          <p:nvSpPr>
            <p:cNvPr id="413705" name="Freeform 5"/>
            <p:cNvSpPr>
              <a:spLocks/>
            </p:cNvSpPr>
            <p:nvPr/>
          </p:nvSpPr>
          <p:spPr bwMode="auto">
            <a:xfrm>
              <a:off x="264" y="3437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706" name="Freeform 6"/>
            <p:cNvSpPr>
              <a:spLocks/>
            </p:cNvSpPr>
            <p:nvPr/>
          </p:nvSpPr>
          <p:spPr bwMode="auto">
            <a:xfrm>
              <a:off x="48" y="3428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707" name="Text Box 7"/>
            <p:cNvSpPr txBox="1">
              <a:spLocks noChangeArrowheads="1"/>
            </p:cNvSpPr>
            <p:nvPr/>
          </p:nvSpPr>
          <p:spPr bwMode="auto">
            <a:xfrm>
              <a:off x="240" y="3216"/>
              <a:ext cx="19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200" i="0">
                  <a:solidFill>
                    <a:schemeClr val="accent2"/>
                  </a:solidFill>
                </a:rPr>
                <a:t>?</a:t>
              </a:r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4876800" y="3967163"/>
            <a:ext cx="1276350" cy="685800"/>
            <a:chOff x="1248" y="2304"/>
            <a:chExt cx="804" cy="432"/>
          </a:xfrm>
        </p:grpSpPr>
        <p:sp>
          <p:nvSpPr>
            <p:cNvPr id="413703" name="Freeform 9"/>
            <p:cNvSpPr>
              <a:spLocks/>
            </p:cNvSpPr>
            <p:nvPr/>
          </p:nvSpPr>
          <p:spPr bwMode="auto">
            <a:xfrm>
              <a:off x="1248" y="2304"/>
              <a:ext cx="480" cy="43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3704" name="Text Box 10"/>
            <p:cNvSpPr txBox="1">
              <a:spLocks noChangeArrowheads="1"/>
            </p:cNvSpPr>
            <p:nvPr/>
          </p:nvSpPr>
          <p:spPr bwMode="auto">
            <a:xfrm>
              <a:off x="1632" y="2448"/>
              <a:ext cx="4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800" i="0">
                  <a:solidFill>
                    <a:schemeClr val="hlink"/>
                  </a:solidFill>
                </a:rPr>
                <a:t>Heap</a:t>
              </a:r>
            </a:p>
          </p:txBody>
        </p:sp>
      </p:grpSp>
      <p:pic>
        <p:nvPicPr>
          <p:cNvPr id="413702" name="Picture 11" descr="capture1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13" y="152400"/>
            <a:ext cx="8867775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4722" name="Picture 2" descr="makeheap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844925"/>
            <a:ext cx="9096375" cy="1027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4723" name="Picture 3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0292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4724" name="Group 4"/>
          <p:cNvGrpSpPr>
            <a:grpSpLocks/>
          </p:cNvGrpSpPr>
          <p:nvPr/>
        </p:nvGrpSpPr>
        <p:grpSpPr bwMode="auto">
          <a:xfrm>
            <a:off x="5753100" y="3937000"/>
            <a:ext cx="1028700" cy="939800"/>
            <a:chOff x="3624" y="2112"/>
            <a:chExt cx="648" cy="592"/>
          </a:xfrm>
        </p:grpSpPr>
        <p:sp>
          <p:nvSpPr>
            <p:cNvPr id="414729" name="Freeform 5"/>
            <p:cNvSpPr>
              <a:spLocks/>
            </p:cNvSpPr>
            <p:nvPr/>
          </p:nvSpPr>
          <p:spPr bwMode="auto">
            <a:xfrm>
              <a:off x="4080" y="2333"/>
              <a:ext cx="192" cy="19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730" name="Text Box 6"/>
            <p:cNvSpPr txBox="1">
              <a:spLocks noChangeArrowheads="1"/>
            </p:cNvSpPr>
            <p:nvPr/>
          </p:nvSpPr>
          <p:spPr bwMode="auto">
            <a:xfrm>
              <a:off x="4008" y="2112"/>
              <a:ext cx="19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200" i="0">
                  <a:solidFill>
                    <a:schemeClr val="accent2"/>
                  </a:solidFill>
                </a:rPr>
                <a:t>?</a:t>
              </a:r>
            </a:p>
          </p:txBody>
        </p:sp>
        <p:sp>
          <p:nvSpPr>
            <p:cNvPr id="414731" name="Freeform 7"/>
            <p:cNvSpPr>
              <a:spLocks/>
            </p:cNvSpPr>
            <p:nvPr/>
          </p:nvSpPr>
          <p:spPr bwMode="auto">
            <a:xfrm>
              <a:off x="3624" y="2272"/>
              <a:ext cx="480" cy="43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7439025" y="4089400"/>
            <a:ext cx="1704975" cy="762000"/>
            <a:chOff x="1248" y="2304"/>
            <a:chExt cx="631" cy="432"/>
          </a:xfrm>
        </p:grpSpPr>
        <p:sp>
          <p:nvSpPr>
            <p:cNvPr id="414727" name="Freeform 9"/>
            <p:cNvSpPr>
              <a:spLocks/>
            </p:cNvSpPr>
            <p:nvPr/>
          </p:nvSpPr>
          <p:spPr bwMode="auto">
            <a:xfrm>
              <a:off x="1248" y="2304"/>
              <a:ext cx="480" cy="43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4728" name="Text Box 10"/>
            <p:cNvSpPr txBox="1">
              <a:spLocks noChangeArrowheads="1"/>
            </p:cNvSpPr>
            <p:nvPr/>
          </p:nvSpPr>
          <p:spPr bwMode="auto">
            <a:xfrm>
              <a:off x="1632" y="2448"/>
              <a:ext cx="247" cy="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800" i="0">
                  <a:solidFill>
                    <a:schemeClr val="hlink"/>
                  </a:solidFill>
                </a:rPr>
                <a:t>Heap</a:t>
              </a:r>
            </a:p>
          </p:txBody>
        </p:sp>
      </p:grpSp>
      <p:pic>
        <p:nvPicPr>
          <p:cNvPr id="414726" name="Picture 11" descr="capture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13" y="152400"/>
            <a:ext cx="8867775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5746" name="Picture 2" descr="makeheap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849688"/>
            <a:ext cx="9096375" cy="1027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5747" name="Picture 3" descr="capture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0292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5748" name="Group 4"/>
          <p:cNvGrpSpPr>
            <a:grpSpLocks/>
          </p:cNvGrpSpPr>
          <p:nvPr/>
        </p:nvGrpSpPr>
        <p:grpSpPr bwMode="auto">
          <a:xfrm>
            <a:off x="7466013" y="3743325"/>
            <a:ext cx="1754187" cy="1112838"/>
            <a:chOff x="4703" y="1987"/>
            <a:chExt cx="1105" cy="701"/>
          </a:xfrm>
        </p:grpSpPr>
        <p:sp>
          <p:nvSpPr>
            <p:cNvPr id="415750" name="Freeform 5"/>
            <p:cNvSpPr>
              <a:spLocks/>
            </p:cNvSpPr>
            <p:nvPr/>
          </p:nvSpPr>
          <p:spPr bwMode="auto">
            <a:xfrm>
              <a:off x="4703" y="2208"/>
              <a:ext cx="817" cy="480"/>
            </a:xfrm>
            <a:custGeom>
              <a:avLst/>
              <a:gdLst>
                <a:gd name="T0" fmla="*/ 1 w 1104"/>
                <a:gd name="T1" fmla="*/ 0 h 960"/>
                <a:gd name="T2" fmla="*/ 0 w 1104"/>
                <a:gd name="T3" fmla="*/ 1 h 960"/>
                <a:gd name="T4" fmla="*/ 1 w 1104"/>
                <a:gd name="T5" fmla="*/ 1 h 960"/>
                <a:gd name="T6" fmla="*/ 1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5751" name="Text Box 6"/>
            <p:cNvSpPr txBox="1">
              <a:spLocks noChangeArrowheads="1"/>
            </p:cNvSpPr>
            <p:nvPr/>
          </p:nvSpPr>
          <p:spPr bwMode="auto">
            <a:xfrm>
              <a:off x="5328" y="1987"/>
              <a:ext cx="194" cy="2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200" i="0">
                  <a:solidFill>
                    <a:schemeClr val="accent2"/>
                  </a:solidFill>
                </a:rPr>
                <a:t>?</a:t>
              </a:r>
            </a:p>
          </p:txBody>
        </p:sp>
        <p:sp>
          <p:nvSpPr>
            <p:cNvPr id="415752" name="Freeform 7"/>
            <p:cNvSpPr>
              <a:spLocks/>
            </p:cNvSpPr>
            <p:nvPr/>
          </p:nvSpPr>
          <p:spPr bwMode="auto">
            <a:xfrm>
              <a:off x="5328" y="2112"/>
              <a:ext cx="480" cy="432"/>
            </a:xfrm>
            <a:custGeom>
              <a:avLst/>
              <a:gdLst>
                <a:gd name="T0" fmla="*/ 0 w 1104"/>
                <a:gd name="T1" fmla="*/ 0 h 960"/>
                <a:gd name="T2" fmla="*/ 0 w 1104"/>
                <a:gd name="T3" fmla="*/ 0 h 960"/>
                <a:gd name="T4" fmla="*/ 0 w 1104"/>
                <a:gd name="T5" fmla="*/ 0 h 960"/>
                <a:gd name="T6" fmla="*/ 0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pic>
        <p:nvPicPr>
          <p:cNvPr id="415749" name="Picture 8" descr="capture1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13" y="152400"/>
            <a:ext cx="8867775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6770" name="Picture 2" descr="makeheap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3849688"/>
            <a:ext cx="9096375" cy="1027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6771" name="Picture 3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029200"/>
            <a:ext cx="9067800" cy="173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16772" name="Group 4"/>
          <p:cNvGrpSpPr>
            <a:grpSpLocks/>
          </p:cNvGrpSpPr>
          <p:nvPr/>
        </p:nvGrpSpPr>
        <p:grpSpPr bwMode="auto">
          <a:xfrm>
            <a:off x="7467600" y="3636963"/>
            <a:ext cx="2133600" cy="1219200"/>
            <a:chOff x="4704" y="1920"/>
            <a:chExt cx="1344" cy="768"/>
          </a:xfrm>
        </p:grpSpPr>
        <p:sp>
          <p:nvSpPr>
            <p:cNvPr id="416774" name="Freeform 5"/>
            <p:cNvSpPr>
              <a:spLocks/>
            </p:cNvSpPr>
            <p:nvPr/>
          </p:nvSpPr>
          <p:spPr bwMode="auto">
            <a:xfrm>
              <a:off x="4704" y="1920"/>
              <a:ext cx="1344" cy="768"/>
            </a:xfrm>
            <a:custGeom>
              <a:avLst/>
              <a:gdLst>
                <a:gd name="T0" fmla="*/ 106988 w 1104"/>
                <a:gd name="T1" fmla="*/ 0 h 960"/>
                <a:gd name="T2" fmla="*/ 0 w 1104"/>
                <a:gd name="T3" fmla="*/ 2 h 960"/>
                <a:gd name="T4" fmla="*/ 223653 w 1104"/>
                <a:gd name="T5" fmla="*/ 2 h 960"/>
                <a:gd name="T6" fmla="*/ 106988 w 1104"/>
                <a:gd name="T7" fmla="*/ 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960"/>
                <a:gd name="T14" fmla="*/ 1104 w 1104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960">
                  <a:moveTo>
                    <a:pt x="528" y="0"/>
                  </a:moveTo>
                  <a:lnTo>
                    <a:pt x="0" y="960"/>
                  </a:lnTo>
                  <a:lnTo>
                    <a:pt x="1104" y="960"/>
                  </a:lnTo>
                  <a:lnTo>
                    <a:pt x="52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6775" name="Text Box 6"/>
            <p:cNvSpPr txBox="1">
              <a:spLocks noChangeArrowheads="1"/>
            </p:cNvSpPr>
            <p:nvPr/>
          </p:nvSpPr>
          <p:spPr bwMode="auto">
            <a:xfrm>
              <a:off x="5328" y="2360"/>
              <a:ext cx="42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800" i="0">
                  <a:solidFill>
                    <a:schemeClr val="hlink"/>
                  </a:solidFill>
                </a:rPr>
                <a:t>Heap</a:t>
              </a:r>
            </a:p>
          </p:txBody>
        </p:sp>
      </p:grpSp>
      <p:pic>
        <p:nvPicPr>
          <p:cNvPr id="416773" name="Picture 7" descr="capture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113" y="152400"/>
            <a:ext cx="8867775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490" name="Picture 11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1491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5252" name="Text Box 4"/>
          <p:cNvSpPr txBox="1">
            <a:spLocks noChangeArrowheads="1"/>
          </p:cNvSpPr>
          <p:nvPr/>
        </p:nvSpPr>
        <p:spPr bwMode="auto">
          <a:xfrm>
            <a:off x="1604963" y="4191000"/>
            <a:ext cx="591185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If your solution is too small </a:t>
            </a:r>
            <a:br>
              <a:rPr lang="en-US" altLang="en-US" sz="2800" i="0"/>
            </a:br>
            <a:r>
              <a:rPr lang="en-US" altLang="en-US" sz="2800" i="0"/>
              <a:t>to get solved by the general technique</a:t>
            </a:r>
            <a:br>
              <a:rPr lang="en-US" altLang="en-US" sz="2800" i="0"/>
            </a:br>
            <a:r>
              <a:rPr lang="en-US" altLang="en-US" sz="2800" i="0"/>
              <a:t>solve it yourself.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Be sure you handle every legal instance.</a:t>
            </a:r>
          </a:p>
        </p:txBody>
      </p:sp>
      <p:sp>
        <p:nvSpPr>
          <p:cNvPr id="565258" name="Rectangle 10"/>
          <p:cNvSpPr>
            <a:spLocks noChangeArrowheads="1"/>
          </p:cNvSpPr>
          <p:nvPr/>
        </p:nvSpPr>
        <p:spPr bwMode="auto">
          <a:xfrm>
            <a:off x="1555750" y="1868488"/>
            <a:ext cx="5715000" cy="3048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  <p:extLst>
      <p:ext uri="{BB962C8B-B14F-4D97-AF65-F5344CB8AC3E}">
        <p14:creationId xmlns:p14="http://schemas.microsoft.com/office/powerpoint/2010/main" val="317403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52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52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5258" grpId="0" animBg="1"/>
      <p:bldP spid="565258" grpId="1" animBg="1"/>
    </p:bldLst>
  </p:timing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4" name="Text Box 2"/>
          <p:cNvSpPr txBox="1">
            <a:spLocks noChangeArrowheads="1"/>
          </p:cNvSpPr>
          <p:nvPr/>
        </p:nvSpPr>
        <p:spPr bwMode="auto">
          <a:xfrm>
            <a:off x="136525" y="2362200"/>
            <a:ext cx="2505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 dirty="0"/>
              <a:t>Running Time:</a:t>
            </a:r>
          </a:p>
        </p:txBody>
      </p:sp>
      <p:pic>
        <p:nvPicPr>
          <p:cNvPr id="326659" name="Picture 3" descr="capture2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2600" y="3733800"/>
            <a:ext cx="33528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6660" name="Picture 4" descr="capture2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475" y="4267200"/>
            <a:ext cx="3616325" cy="48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6661" name="Picture 5" descr="capture2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2763" y="4827588"/>
            <a:ext cx="2916237" cy="354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6662" name="Picture 6" descr="capture25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00" y="5276850"/>
            <a:ext cx="8372475" cy="43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6663" name="Picture 7" descr="capture2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525" y="5783263"/>
            <a:ext cx="8601075" cy="388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6664" name="Picture 8" descr="capture27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8000" y="6267450"/>
            <a:ext cx="243522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481013" y="2895600"/>
            <a:ext cx="8688387" cy="2057400"/>
            <a:chOff x="303" y="1824"/>
            <a:chExt cx="5473" cy="1296"/>
          </a:xfrm>
        </p:grpSpPr>
        <p:pic>
          <p:nvPicPr>
            <p:cNvPr id="417803" name="Picture 10" descr="capture20"/>
            <p:cNvPicPr>
              <a:picLocks noChangeAspect="1" noChangeArrowheads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3" y="1824"/>
              <a:ext cx="5313" cy="4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7804" name="Group 11"/>
            <p:cNvGrpSpPr>
              <a:grpSpLocks/>
            </p:cNvGrpSpPr>
            <p:nvPr/>
          </p:nvGrpSpPr>
          <p:grpSpPr bwMode="auto">
            <a:xfrm>
              <a:off x="4128" y="2448"/>
              <a:ext cx="1648" cy="672"/>
              <a:chOff x="4128" y="2448"/>
              <a:chExt cx="1648" cy="672"/>
            </a:xfrm>
          </p:grpSpPr>
          <p:sp>
            <p:nvSpPr>
              <p:cNvPr id="417805" name="Freeform 12"/>
              <p:cNvSpPr>
                <a:spLocks/>
              </p:cNvSpPr>
              <p:nvPr/>
            </p:nvSpPr>
            <p:spPr bwMode="auto">
              <a:xfrm>
                <a:off x="4512" y="2448"/>
                <a:ext cx="528" cy="672"/>
              </a:xfrm>
              <a:custGeom>
                <a:avLst/>
                <a:gdLst>
                  <a:gd name="T0" fmla="*/ 0 w 1104"/>
                  <a:gd name="T1" fmla="*/ 0 h 960"/>
                  <a:gd name="T2" fmla="*/ 0 w 1104"/>
                  <a:gd name="T3" fmla="*/ 1 h 960"/>
                  <a:gd name="T4" fmla="*/ 0 w 1104"/>
                  <a:gd name="T5" fmla="*/ 1 h 960"/>
                  <a:gd name="T6" fmla="*/ 0 w 1104"/>
                  <a:gd name="T7" fmla="*/ 0 h 9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04"/>
                  <a:gd name="T13" fmla="*/ 0 h 960"/>
                  <a:gd name="T14" fmla="*/ 1104 w 1104"/>
                  <a:gd name="T15" fmla="*/ 960 h 9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04" h="960">
                    <a:moveTo>
                      <a:pt x="528" y="0"/>
                    </a:moveTo>
                    <a:lnTo>
                      <a:pt x="0" y="960"/>
                    </a:lnTo>
                    <a:lnTo>
                      <a:pt x="1104" y="960"/>
                    </a:lnTo>
                    <a:lnTo>
                      <a:pt x="528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7806" name="Text Box 13"/>
              <p:cNvSpPr txBox="1">
                <a:spLocks noChangeArrowheads="1"/>
              </p:cNvSpPr>
              <p:nvPr/>
            </p:nvSpPr>
            <p:spPr bwMode="auto">
              <a:xfrm>
                <a:off x="5184" y="2840"/>
                <a:ext cx="15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1800">
                    <a:solidFill>
                      <a:schemeClr val="hlink"/>
                    </a:solidFill>
                  </a:rPr>
                  <a:t>i</a:t>
                </a:r>
              </a:p>
            </p:txBody>
          </p:sp>
          <p:sp>
            <p:nvSpPr>
              <p:cNvPr id="417807" name="Line 14"/>
              <p:cNvSpPr>
                <a:spLocks noChangeShapeType="1"/>
              </p:cNvSpPr>
              <p:nvPr/>
            </p:nvSpPr>
            <p:spPr bwMode="auto">
              <a:xfrm>
                <a:off x="5184" y="2448"/>
                <a:ext cx="0" cy="336"/>
              </a:xfrm>
              <a:prstGeom prst="line">
                <a:avLst/>
              </a:prstGeom>
              <a:noFill/>
              <a:ln w="12700">
                <a:solidFill>
                  <a:schemeClr val="hlink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7808" name="Line 15"/>
              <p:cNvSpPr>
                <a:spLocks noChangeShapeType="1"/>
              </p:cNvSpPr>
              <p:nvPr/>
            </p:nvSpPr>
            <p:spPr bwMode="auto">
              <a:xfrm>
                <a:off x="5184" y="2784"/>
                <a:ext cx="0" cy="336"/>
              </a:xfrm>
              <a:prstGeom prst="line">
                <a:avLst/>
              </a:prstGeom>
              <a:noFill/>
              <a:ln w="12700">
                <a:solidFill>
                  <a:schemeClr val="hlink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7809" name="Text Box 16"/>
              <p:cNvSpPr txBox="1">
                <a:spLocks noChangeArrowheads="1"/>
              </p:cNvSpPr>
              <p:nvPr/>
            </p:nvSpPr>
            <p:spPr bwMode="auto">
              <a:xfrm>
                <a:off x="5184" y="2505"/>
                <a:ext cx="59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1800" i="0">
                    <a:solidFill>
                      <a:schemeClr val="hlink"/>
                    </a:solidFill>
                  </a:rPr>
                  <a:t>log(</a:t>
                </a:r>
                <a:r>
                  <a:rPr lang="en-US" altLang="en-US" sz="1800">
                    <a:solidFill>
                      <a:schemeClr val="hlink"/>
                    </a:solidFill>
                  </a:rPr>
                  <a:t>n</a:t>
                </a:r>
                <a:r>
                  <a:rPr lang="en-US" altLang="en-US" sz="1800" i="0">
                    <a:solidFill>
                      <a:schemeClr val="hlink"/>
                    </a:solidFill>
                  </a:rPr>
                  <a:t>) -</a:t>
                </a:r>
                <a:r>
                  <a:rPr lang="en-US" altLang="en-US" sz="1800">
                    <a:solidFill>
                      <a:schemeClr val="hlink"/>
                    </a:solidFill>
                  </a:rPr>
                  <a:t>i</a:t>
                </a:r>
              </a:p>
            </p:txBody>
          </p:sp>
          <p:sp>
            <p:nvSpPr>
              <p:cNvPr id="417810" name="Freeform 17"/>
              <p:cNvSpPr>
                <a:spLocks/>
              </p:cNvSpPr>
              <p:nvPr/>
            </p:nvSpPr>
            <p:spPr bwMode="auto">
              <a:xfrm>
                <a:off x="4641" y="2780"/>
                <a:ext cx="263" cy="8"/>
              </a:xfrm>
              <a:custGeom>
                <a:avLst/>
                <a:gdLst>
                  <a:gd name="T0" fmla="*/ 263 w 263"/>
                  <a:gd name="T1" fmla="*/ 4 h 8"/>
                  <a:gd name="T2" fmla="*/ 9 w 263"/>
                  <a:gd name="T3" fmla="*/ 0 h 8"/>
                  <a:gd name="T4" fmla="*/ 0 w 263"/>
                  <a:gd name="T5" fmla="*/ 8 h 8"/>
                  <a:gd name="T6" fmla="*/ 0 60000 65536"/>
                  <a:gd name="T7" fmla="*/ 0 60000 65536"/>
                  <a:gd name="T8" fmla="*/ 0 60000 65536"/>
                  <a:gd name="T9" fmla="*/ 0 w 263"/>
                  <a:gd name="T10" fmla="*/ 0 h 8"/>
                  <a:gd name="T11" fmla="*/ 263 w 263"/>
                  <a:gd name="T12" fmla="*/ 8 h 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63" h="8">
                    <a:moveTo>
                      <a:pt x="263" y="4"/>
                    </a:moveTo>
                    <a:lnTo>
                      <a:pt x="9" y="0"/>
                    </a:lnTo>
                    <a:lnTo>
                      <a:pt x="0" y="8"/>
                    </a:lnTo>
                  </a:path>
                </a:pathLst>
              </a:custGeom>
              <a:noFill/>
              <a:ln w="12700" cap="flat" cmpd="sng">
                <a:solidFill>
                  <a:schemeClr val="hlink"/>
                </a:solidFill>
                <a:prstDash val="solid"/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17811" name="Text Box 18"/>
              <p:cNvSpPr txBox="1">
                <a:spLocks noChangeArrowheads="1"/>
              </p:cNvSpPr>
              <p:nvPr/>
            </p:nvSpPr>
            <p:spPr bwMode="auto">
              <a:xfrm>
                <a:off x="4128" y="2640"/>
                <a:ext cx="506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1800" i="0">
                    <a:solidFill>
                      <a:schemeClr val="hlink"/>
                    </a:solidFill>
                  </a:rPr>
                  <a:t>2</a:t>
                </a:r>
                <a:r>
                  <a:rPr lang="en-US" altLang="en-US" sz="1800" i="0" baseline="30000">
                    <a:solidFill>
                      <a:schemeClr val="hlink"/>
                    </a:solidFill>
                  </a:rPr>
                  <a:t>log(</a:t>
                </a:r>
                <a:r>
                  <a:rPr lang="en-US" altLang="en-US" sz="1800" baseline="30000">
                    <a:solidFill>
                      <a:schemeClr val="hlink"/>
                    </a:solidFill>
                  </a:rPr>
                  <a:t>n</a:t>
                </a:r>
                <a:r>
                  <a:rPr lang="en-US" altLang="en-US" sz="1800" i="0" baseline="30000">
                    <a:solidFill>
                      <a:schemeClr val="hlink"/>
                    </a:solidFill>
                  </a:rPr>
                  <a:t>) -i</a:t>
                </a:r>
              </a:p>
            </p:txBody>
          </p:sp>
        </p:grpSp>
      </p:grpSp>
      <p:pic>
        <p:nvPicPr>
          <p:cNvPr id="417802" name="Picture 19" descr="capture1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04913" y="80963"/>
            <a:ext cx="6034087" cy="2281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6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266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266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266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266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266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266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66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66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266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266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6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26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26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8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Priority Queues</a:t>
            </a:r>
            <a:br>
              <a:rPr lang="en-US" altLang="en-US"/>
            </a:br>
            <a:endParaRPr lang="en-US" altLang="en-US"/>
          </a:p>
        </p:txBody>
      </p:sp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42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Selection Sort</a:t>
            </a:r>
          </a:p>
        </p:txBody>
      </p:sp>
      <p:grpSp>
        <p:nvGrpSpPr>
          <p:cNvPr id="2" name="Group 3"/>
          <p:cNvGrpSpPr>
            <a:grpSpLocks noChangeAspect="1"/>
          </p:cNvGrpSpPr>
          <p:nvPr/>
        </p:nvGrpSpPr>
        <p:grpSpPr bwMode="auto">
          <a:xfrm>
            <a:off x="1676400" y="2743200"/>
            <a:ext cx="1439863" cy="1439863"/>
            <a:chOff x="4464" y="2736"/>
            <a:chExt cx="912" cy="912"/>
          </a:xfrm>
        </p:grpSpPr>
        <p:grpSp>
          <p:nvGrpSpPr>
            <p:cNvPr id="419910" name="Group 4"/>
            <p:cNvGrpSpPr>
              <a:grpSpLocks noChangeAspect="1"/>
            </p:cNvGrpSpPr>
            <p:nvPr/>
          </p:nvGrpSpPr>
          <p:grpSpPr bwMode="auto">
            <a:xfrm>
              <a:off x="4560" y="2832"/>
              <a:ext cx="744" cy="672"/>
              <a:chOff x="1224" y="2539"/>
              <a:chExt cx="2280" cy="1785"/>
            </a:xfrm>
          </p:grpSpPr>
          <p:sp>
            <p:nvSpPr>
              <p:cNvPr id="419912" name="Freeform 5" descr="Green marble"/>
              <p:cNvSpPr>
                <a:spLocks noChangeAspect="1"/>
              </p:cNvSpPr>
              <p:nvPr/>
            </p:nvSpPr>
            <p:spPr bwMode="auto">
              <a:xfrm>
                <a:off x="1224" y="2539"/>
                <a:ext cx="2280" cy="1785"/>
              </a:xfrm>
              <a:custGeom>
                <a:avLst/>
                <a:gdLst>
                  <a:gd name="T0" fmla="*/ 748 w 2280"/>
                  <a:gd name="T1" fmla="*/ 30 h 1785"/>
                  <a:gd name="T2" fmla="*/ 1224 w 2280"/>
                  <a:gd name="T3" fmla="*/ 305 h 1785"/>
                  <a:gd name="T4" fmla="*/ 2184 w 2280"/>
                  <a:gd name="T5" fmla="*/ 257 h 1785"/>
                  <a:gd name="T6" fmla="*/ 1800 w 2280"/>
                  <a:gd name="T7" fmla="*/ 1121 h 1785"/>
                  <a:gd name="T8" fmla="*/ 1743 w 2280"/>
                  <a:gd name="T9" fmla="*/ 1313 h 1785"/>
                  <a:gd name="T10" fmla="*/ 1717 w 2280"/>
                  <a:gd name="T11" fmla="*/ 1479 h 1785"/>
                  <a:gd name="T12" fmla="*/ 1560 w 2280"/>
                  <a:gd name="T13" fmla="*/ 1549 h 1785"/>
                  <a:gd name="T14" fmla="*/ 1272 w 2280"/>
                  <a:gd name="T15" fmla="*/ 1553 h 1785"/>
                  <a:gd name="T16" fmla="*/ 168 w 2280"/>
                  <a:gd name="T17" fmla="*/ 1649 h 1785"/>
                  <a:gd name="T18" fmla="*/ 264 w 2280"/>
                  <a:gd name="T19" fmla="*/ 737 h 1785"/>
                  <a:gd name="T20" fmla="*/ 425 w 2280"/>
                  <a:gd name="T21" fmla="*/ 126 h 1785"/>
                  <a:gd name="T22" fmla="*/ 748 w 2280"/>
                  <a:gd name="T23" fmla="*/ 3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3" cstate="print"/>
                <a:srcRect/>
                <a:tile tx="0" ty="0" sx="100000" sy="100000" flip="none" algn="tl"/>
              </a:blipFill>
              <a:ln w="952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9913" name="Group 6"/>
              <p:cNvGrpSpPr>
                <a:grpSpLocks noChangeAspect="1"/>
              </p:cNvGrpSpPr>
              <p:nvPr/>
            </p:nvGrpSpPr>
            <p:grpSpPr bwMode="auto">
              <a:xfrm>
                <a:off x="1584" y="2688"/>
                <a:ext cx="1216" cy="1440"/>
                <a:chOff x="2641" y="1488"/>
                <a:chExt cx="2655" cy="2488"/>
              </a:xfrm>
            </p:grpSpPr>
            <p:grpSp>
              <p:nvGrpSpPr>
                <p:cNvPr id="419914" name="Group 7"/>
                <p:cNvGrpSpPr>
                  <a:grpSpLocks noChangeAspect="1"/>
                </p:cNvGrpSpPr>
                <p:nvPr/>
              </p:nvGrpSpPr>
              <p:grpSpPr bwMode="auto">
                <a:xfrm>
                  <a:off x="2641" y="1488"/>
                  <a:ext cx="2496" cy="2436"/>
                  <a:chOff x="2641" y="1488"/>
                  <a:chExt cx="2496" cy="2436"/>
                </a:xfrm>
              </p:grpSpPr>
              <p:sp>
                <p:nvSpPr>
                  <p:cNvPr id="419919" name="Freeform 8"/>
                  <p:cNvSpPr>
                    <a:spLocks noChangeAspect="1"/>
                  </p:cNvSpPr>
                  <p:nvPr/>
                </p:nvSpPr>
                <p:spPr bwMode="auto">
                  <a:xfrm>
                    <a:off x="3465" y="1900"/>
                    <a:ext cx="434" cy="514"/>
                  </a:xfrm>
                  <a:custGeom>
                    <a:avLst/>
                    <a:gdLst>
                      <a:gd name="T0" fmla="*/ 132 w 434"/>
                      <a:gd name="T1" fmla="*/ 186 h 514"/>
                      <a:gd name="T2" fmla="*/ 157 w 434"/>
                      <a:gd name="T3" fmla="*/ 114 h 514"/>
                      <a:gd name="T4" fmla="*/ 189 w 434"/>
                      <a:gd name="T5" fmla="*/ 42 h 514"/>
                      <a:gd name="T6" fmla="*/ 236 w 434"/>
                      <a:gd name="T7" fmla="*/ 6 h 514"/>
                      <a:gd name="T8" fmla="*/ 302 w 434"/>
                      <a:gd name="T9" fmla="*/ 0 h 514"/>
                      <a:gd name="T10" fmla="*/ 355 w 434"/>
                      <a:gd name="T11" fmla="*/ 24 h 514"/>
                      <a:gd name="T12" fmla="*/ 393 w 434"/>
                      <a:gd name="T13" fmla="*/ 63 h 514"/>
                      <a:gd name="T14" fmla="*/ 421 w 434"/>
                      <a:gd name="T15" fmla="*/ 135 h 514"/>
                      <a:gd name="T16" fmla="*/ 434 w 434"/>
                      <a:gd name="T17" fmla="*/ 222 h 514"/>
                      <a:gd name="T18" fmla="*/ 434 w 434"/>
                      <a:gd name="T19" fmla="*/ 312 h 514"/>
                      <a:gd name="T20" fmla="*/ 412 w 434"/>
                      <a:gd name="T21" fmla="*/ 411 h 514"/>
                      <a:gd name="T22" fmla="*/ 355 w 434"/>
                      <a:gd name="T23" fmla="*/ 474 h 514"/>
                      <a:gd name="T24" fmla="*/ 299 w 434"/>
                      <a:gd name="T25" fmla="*/ 514 h 514"/>
                      <a:gd name="T26" fmla="*/ 245 w 434"/>
                      <a:gd name="T27" fmla="*/ 510 h 514"/>
                      <a:gd name="T28" fmla="*/ 198 w 434"/>
                      <a:gd name="T29" fmla="*/ 468 h 514"/>
                      <a:gd name="T30" fmla="*/ 157 w 434"/>
                      <a:gd name="T31" fmla="*/ 396 h 514"/>
                      <a:gd name="T32" fmla="*/ 129 w 434"/>
                      <a:gd name="T33" fmla="*/ 333 h 514"/>
                      <a:gd name="T34" fmla="*/ 129 w 434"/>
                      <a:gd name="T35" fmla="*/ 252 h 514"/>
                      <a:gd name="T36" fmla="*/ 0 w 434"/>
                      <a:gd name="T37" fmla="*/ 234 h 514"/>
                      <a:gd name="T38" fmla="*/ 16 w 434"/>
                      <a:gd name="T39" fmla="*/ 189 h 514"/>
                      <a:gd name="T40" fmla="*/ 132 w 434"/>
                      <a:gd name="T41" fmla="*/ 186 h 51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34"/>
                      <a:gd name="T64" fmla="*/ 0 h 514"/>
                      <a:gd name="T65" fmla="*/ 434 w 434"/>
                      <a:gd name="T66" fmla="*/ 514 h 51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34" h="514">
                        <a:moveTo>
                          <a:pt x="132" y="186"/>
                        </a:moveTo>
                        <a:lnTo>
                          <a:pt x="157" y="114"/>
                        </a:lnTo>
                        <a:lnTo>
                          <a:pt x="189" y="42"/>
                        </a:lnTo>
                        <a:lnTo>
                          <a:pt x="236" y="6"/>
                        </a:lnTo>
                        <a:lnTo>
                          <a:pt x="302" y="0"/>
                        </a:lnTo>
                        <a:lnTo>
                          <a:pt x="355" y="24"/>
                        </a:lnTo>
                        <a:lnTo>
                          <a:pt x="393" y="63"/>
                        </a:lnTo>
                        <a:lnTo>
                          <a:pt x="421" y="135"/>
                        </a:lnTo>
                        <a:lnTo>
                          <a:pt x="434" y="222"/>
                        </a:lnTo>
                        <a:lnTo>
                          <a:pt x="434" y="312"/>
                        </a:lnTo>
                        <a:lnTo>
                          <a:pt x="412" y="411"/>
                        </a:lnTo>
                        <a:lnTo>
                          <a:pt x="355" y="474"/>
                        </a:lnTo>
                        <a:lnTo>
                          <a:pt x="299" y="514"/>
                        </a:lnTo>
                        <a:lnTo>
                          <a:pt x="245" y="510"/>
                        </a:lnTo>
                        <a:lnTo>
                          <a:pt x="198" y="468"/>
                        </a:lnTo>
                        <a:lnTo>
                          <a:pt x="157" y="396"/>
                        </a:lnTo>
                        <a:lnTo>
                          <a:pt x="129" y="333"/>
                        </a:lnTo>
                        <a:lnTo>
                          <a:pt x="129" y="252"/>
                        </a:lnTo>
                        <a:lnTo>
                          <a:pt x="0" y="234"/>
                        </a:lnTo>
                        <a:lnTo>
                          <a:pt x="16" y="189"/>
                        </a:lnTo>
                        <a:lnTo>
                          <a:pt x="132" y="18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920" name="Freeform 9"/>
                  <p:cNvSpPr>
                    <a:spLocks noChangeAspect="1"/>
                  </p:cNvSpPr>
                  <p:nvPr/>
                </p:nvSpPr>
                <p:spPr bwMode="auto">
                  <a:xfrm>
                    <a:off x="3752" y="1488"/>
                    <a:ext cx="566" cy="1154"/>
                  </a:xfrm>
                  <a:custGeom>
                    <a:avLst/>
                    <a:gdLst>
                      <a:gd name="T0" fmla="*/ 13 w 566"/>
                      <a:gd name="T1" fmla="*/ 1145 h 1154"/>
                      <a:gd name="T2" fmla="*/ 0 w 566"/>
                      <a:gd name="T3" fmla="*/ 1088 h 1154"/>
                      <a:gd name="T4" fmla="*/ 31 w 566"/>
                      <a:gd name="T5" fmla="*/ 1042 h 1154"/>
                      <a:gd name="T6" fmla="*/ 134 w 566"/>
                      <a:gd name="T7" fmla="*/ 988 h 1154"/>
                      <a:gd name="T8" fmla="*/ 226 w 566"/>
                      <a:gd name="T9" fmla="*/ 927 h 1154"/>
                      <a:gd name="T10" fmla="*/ 313 w 566"/>
                      <a:gd name="T11" fmla="*/ 827 h 1154"/>
                      <a:gd name="T12" fmla="*/ 432 w 566"/>
                      <a:gd name="T13" fmla="*/ 689 h 1154"/>
                      <a:gd name="T14" fmla="*/ 463 w 566"/>
                      <a:gd name="T15" fmla="*/ 634 h 1154"/>
                      <a:gd name="T16" fmla="*/ 479 w 566"/>
                      <a:gd name="T17" fmla="*/ 580 h 1154"/>
                      <a:gd name="T18" fmla="*/ 472 w 566"/>
                      <a:gd name="T19" fmla="*/ 526 h 1154"/>
                      <a:gd name="T20" fmla="*/ 444 w 566"/>
                      <a:gd name="T21" fmla="*/ 426 h 1154"/>
                      <a:gd name="T22" fmla="*/ 376 w 566"/>
                      <a:gd name="T23" fmla="*/ 299 h 1154"/>
                      <a:gd name="T24" fmla="*/ 301 w 566"/>
                      <a:gd name="T25" fmla="*/ 229 h 1154"/>
                      <a:gd name="T26" fmla="*/ 235 w 566"/>
                      <a:gd name="T27" fmla="*/ 190 h 1154"/>
                      <a:gd name="T28" fmla="*/ 181 w 566"/>
                      <a:gd name="T29" fmla="*/ 184 h 1154"/>
                      <a:gd name="T30" fmla="*/ 153 w 566"/>
                      <a:gd name="T31" fmla="*/ 190 h 1154"/>
                      <a:gd name="T32" fmla="*/ 150 w 566"/>
                      <a:gd name="T33" fmla="*/ 163 h 1154"/>
                      <a:gd name="T34" fmla="*/ 215 w 566"/>
                      <a:gd name="T35" fmla="*/ 154 h 1154"/>
                      <a:gd name="T36" fmla="*/ 291 w 566"/>
                      <a:gd name="T37" fmla="*/ 154 h 1154"/>
                      <a:gd name="T38" fmla="*/ 238 w 566"/>
                      <a:gd name="T39" fmla="*/ 93 h 1154"/>
                      <a:gd name="T40" fmla="*/ 206 w 566"/>
                      <a:gd name="T41" fmla="*/ 45 h 1154"/>
                      <a:gd name="T42" fmla="*/ 229 w 566"/>
                      <a:gd name="T43" fmla="*/ 27 h 1154"/>
                      <a:gd name="T44" fmla="*/ 313 w 566"/>
                      <a:gd name="T45" fmla="*/ 109 h 1154"/>
                      <a:gd name="T46" fmla="*/ 329 w 566"/>
                      <a:gd name="T47" fmla="*/ 121 h 1154"/>
                      <a:gd name="T48" fmla="*/ 313 w 566"/>
                      <a:gd name="T49" fmla="*/ 57 h 1154"/>
                      <a:gd name="T50" fmla="*/ 301 w 566"/>
                      <a:gd name="T51" fmla="*/ 9 h 1154"/>
                      <a:gd name="T52" fmla="*/ 313 w 566"/>
                      <a:gd name="T53" fmla="*/ 0 h 1154"/>
                      <a:gd name="T54" fmla="*/ 341 w 566"/>
                      <a:gd name="T55" fmla="*/ 9 h 1154"/>
                      <a:gd name="T56" fmla="*/ 366 w 566"/>
                      <a:gd name="T57" fmla="*/ 121 h 1154"/>
                      <a:gd name="T58" fmla="*/ 379 w 566"/>
                      <a:gd name="T59" fmla="*/ 118 h 1154"/>
                      <a:gd name="T60" fmla="*/ 379 w 566"/>
                      <a:gd name="T61" fmla="*/ 30 h 1154"/>
                      <a:gd name="T62" fmla="*/ 404 w 566"/>
                      <a:gd name="T63" fmla="*/ 21 h 1154"/>
                      <a:gd name="T64" fmla="*/ 422 w 566"/>
                      <a:gd name="T65" fmla="*/ 36 h 1154"/>
                      <a:gd name="T66" fmla="*/ 413 w 566"/>
                      <a:gd name="T67" fmla="*/ 154 h 1154"/>
                      <a:gd name="T68" fmla="*/ 407 w 566"/>
                      <a:gd name="T69" fmla="*/ 202 h 1154"/>
                      <a:gd name="T70" fmla="*/ 422 w 566"/>
                      <a:gd name="T71" fmla="*/ 299 h 1154"/>
                      <a:gd name="T72" fmla="*/ 472 w 566"/>
                      <a:gd name="T73" fmla="*/ 402 h 1154"/>
                      <a:gd name="T74" fmla="*/ 525 w 566"/>
                      <a:gd name="T75" fmla="*/ 520 h 1154"/>
                      <a:gd name="T76" fmla="*/ 566 w 566"/>
                      <a:gd name="T77" fmla="*/ 607 h 1154"/>
                      <a:gd name="T78" fmla="*/ 563 w 566"/>
                      <a:gd name="T79" fmla="*/ 652 h 1154"/>
                      <a:gd name="T80" fmla="*/ 488 w 566"/>
                      <a:gd name="T81" fmla="*/ 734 h 1154"/>
                      <a:gd name="T82" fmla="*/ 385 w 566"/>
                      <a:gd name="T83" fmla="*/ 836 h 1154"/>
                      <a:gd name="T84" fmla="*/ 301 w 566"/>
                      <a:gd name="T85" fmla="*/ 937 h 1154"/>
                      <a:gd name="T86" fmla="*/ 197 w 566"/>
                      <a:gd name="T87" fmla="*/ 1070 h 1154"/>
                      <a:gd name="T88" fmla="*/ 112 w 566"/>
                      <a:gd name="T89" fmla="*/ 1136 h 1154"/>
                      <a:gd name="T90" fmla="*/ 47 w 566"/>
                      <a:gd name="T91" fmla="*/ 1154 h 1154"/>
                      <a:gd name="T92" fmla="*/ 13 w 566"/>
                      <a:gd name="T93" fmla="*/ 1145 h 1154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566"/>
                      <a:gd name="T142" fmla="*/ 0 h 1154"/>
                      <a:gd name="T143" fmla="*/ 566 w 566"/>
                      <a:gd name="T144" fmla="*/ 1154 h 1154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566" h="1154">
                        <a:moveTo>
                          <a:pt x="13" y="1145"/>
                        </a:moveTo>
                        <a:lnTo>
                          <a:pt x="0" y="1088"/>
                        </a:lnTo>
                        <a:lnTo>
                          <a:pt x="31" y="1042"/>
                        </a:lnTo>
                        <a:lnTo>
                          <a:pt x="134" y="988"/>
                        </a:lnTo>
                        <a:lnTo>
                          <a:pt x="226" y="927"/>
                        </a:lnTo>
                        <a:lnTo>
                          <a:pt x="313" y="827"/>
                        </a:lnTo>
                        <a:lnTo>
                          <a:pt x="432" y="689"/>
                        </a:lnTo>
                        <a:lnTo>
                          <a:pt x="463" y="634"/>
                        </a:lnTo>
                        <a:lnTo>
                          <a:pt x="479" y="580"/>
                        </a:lnTo>
                        <a:lnTo>
                          <a:pt x="472" y="526"/>
                        </a:lnTo>
                        <a:lnTo>
                          <a:pt x="444" y="426"/>
                        </a:lnTo>
                        <a:lnTo>
                          <a:pt x="376" y="299"/>
                        </a:lnTo>
                        <a:lnTo>
                          <a:pt x="301" y="229"/>
                        </a:lnTo>
                        <a:lnTo>
                          <a:pt x="235" y="190"/>
                        </a:lnTo>
                        <a:lnTo>
                          <a:pt x="181" y="184"/>
                        </a:lnTo>
                        <a:lnTo>
                          <a:pt x="153" y="190"/>
                        </a:lnTo>
                        <a:lnTo>
                          <a:pt x="150" y="163"/>
                        </a:lnTo>
                        <a:lnTo>
                          <a:pt x="215" y="154"/>
                        </a:lnTo>
                        <a:lnTo>
                          <a:pt x="291" y="154"/>
                        </a:lnTo>
                        <a:lnTo>
                          <a:pt x="238" y="93"/>
                        </a:lnTo>
                        <a:lnTo>
                          <a:pt x="206" y="45"/>
                        </a:lnTo>
                        <a:lnTo>
                          <a:pt x="229" y="27"/>
                        </a:lnTo>
                        <a:lnTo>
                          <a:pt x="313" y="109"/>
                        </a:lnTo>
                        <a:lnTo>
                          <a:pt x="329" y="121"/>
                        </a:lnTo>
                        <a:lnTo>
                          <a:pt x="313" y="57"/>
                        </a:lnTo>
                        <a:lnTo>
                          <a:pt x="301" y="9"/>
                        </a:lnTo>
                        <a:lnTo>
                          <a:pt x="313" y="0"/>
                        </a:lnTo>
                        <a:lnTo>
                          <a:pt x="341" y="9"/>
                        </a:lnTo>
                        <a:lnTo>
                          <a:pt x="366" y="121"/>
                        </a:lnTo>
                        <a:lnTo>
                          <a:pt x="379" y="118"/>
                        </a:lnTo>
                        <a:lnTo>
                          <a:pt x="379" y="30"/>
                        </a:lnTo>
                        <a:lnTo>
                          <a:pt x="404" y="21"/>
                        </a:lnTo>
                        <a:lnTo>
                          <a:pt x="422" y="36"/>
                        </a:lnTo>
                        <a:lnTo>
                          <a:pt x="413" y="154"/>
                        </a:lnTo>
                        <a:lnTo>
                          <a:pt x="407" y="202"/>
                        </a:lnTo>
                        <a:lnTo>
                          <a:pt x="422" y="299"/>
                        </a:lnTo>
                        <a:lnTo>
                          <a:pt x="472" y="402"/>
                        </a:lnTo>
                        <a:lnTo>
                          <a:pt x="525" y="520"/>
                        </a:lnTo>
                        <a:lnTo>
                          <a:pt x="566" y="607"/>
                        </a:lnTo>
                        <a:lnTo>
                          <a:pt x="563" y="652"/>
                        </a:lnTo>
                        <a:lnTo>
                          <a:pt x="488" y="734"/>
                        </a:lnTo>
                        <a:lnTo>
                          <a:pt x="385" y="836"/>
                        </a:lnTo>
                        <a:lnTo>
                          <a:pt x="301" y="937"/>
                        </a:lnTo>
                        <a:lnTo>
                          <a:pt x="197" y="1070"/>
                        </a:lnTo>
                        <a:lnTo>
                          <a:pt x="112" y="1136"/>
                        </a:lnTo>
                        <a:lnTo>
                          <a:pt x="47" y="1154"/>
                        </a:lnTo>
                        <a:lnTo>
                          <a:pt x="13" y="1145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921" name="Freeform 10"/>
                  <p:cNvSpPr>
                    <a:spLocks noChangeAspect="1"/>
                  </p:cNvSpPr>
                  <p:nvPr/>
                </p:nvSpPr>
                <p:spPr bwMode="auto">
                  <a:xfrm>
                    <a:off x="2641" y="2564"/>
                    <a:ext cx="1037" cy="581"/>
                  </a:xfrm>
                  <a:custGeom>
                    <a:avLst/>
                    <a:gdLst>
                      <a:gd name="T0" fmla="*/ 210 w 1037"/>
                      <a:gd name="T1" fmla="*/ 468 h 581"/>
                      <a:gd name="T2" fmla="*/ 361 w 1037"/>
                      <a:gd name="T3" fmla="*/ 462 h 581"/>
                      <a:gd name="T4" fmla="*/ 498 w 1037"/>
                      <a:gd name="T5" fmla="*/ 444 h 581"/>
                      <a:gd name="T6" fmla="*/ 583 w 1037"/>
                      <a:gd name="T7" fmla="*/ 423 h 581"/>
                      <a:gd name="T8" fmla="*/ 705 w 1037"/>
                      <a:gd name="T9" fmla="*/ 354 h 581"/>
                      <a:gd name="T10" fmla="*/ 792 w 1037"/>
                      <a:gd name="T11" fmla="*/ 288 h 581"/>
                      <a:gd name="T12" fmla="*/ 906 w 1037"/>
                      <a:gd name="T13" fmla="*/ 207 h 581"/>
                      <a:gd name="T14" fmla="*/ 959 w 1037"/>
                      <a:gd name="T15" fmla="*/ 156 h 581"/>
                      <a:gd name="T16" fmla="*/ 1000 w 1037"/>
                      <a:gd name="T17" fmla="*/ 120 h 581"/>
                      <a:gd name="T18" fmla="*/ 1037 w 1037"/>
                      <a:gd name="T19" fmla="*/ 81 h 581"/>
                      <a:gd name="T20" fmla="*/ 1037 w 1037"/>
                      <a:gd name="T21" fmla="*/ 39 h 581"/>
                      <a:gd name="T22" fmla="*/ 996 w 1037"/>
                      <a:gd name="T23" fmla="*/ 0 h 581"/>
                      <a:gd name="T24" fmla="*/ 971 w 1037"/>
                      <a:gd name="T25" fmla="*/ 9 h 581"/>
                      <a:gd name="T26" fmla="*/ 903 w 1037"/>
                      <a:gd name="T27" fmla="*/ 90 h 581"/>
                      <a:gd name="T28" fmla="*/ 828 w 1037"/>
                      <a:gd name="T29" fmla="*/ 183 h 581"/>
                      <a:gd name="T30" fmla="*/ 752 w 1037"/>
                      <a:gd name="T31" fmla="*/ 270 h 581"/>
                      <a:gd name="T32" fmla="*/ 642 w 1037"/>
                      <a:gd name="T33" fmla="*/ 342 h 581"/>
                      <a:gd name="T34" fmla="*/ 548 w 1037"/>
                      <a:gd name="T35" fmla="*/ 390 h 581"/>
                      <a:gd name="T36" fmla="*/ 445 w 1037"/>
                      <a:gd name="T37" fmla="*/ 414 h 581"/>
                      <a:gd name="T38" fmla="*/ 301 w 1037"/>
                      <a:gd name="T39" fmla="*/ 417 h 581"/>
                      <a:gd name="T40" fmla="*/ 216 w 1037"/>
                      <a:gd name="T41" fmla="*/ 417 h 581"/>
                      <a:gd name="T42" fmla="*/ 144 w 1037"/>
                      <a:gd name="T43" fmla="*/ 363 h 581"/>
                      <a:gd name="T44" fmla="*/ 125 w 1037"/>
                      <a:gd name="T45" fmla="*/ 327 h 581"/>
                      <a:gd name="T46" fmla="*/ 94 w 1037"/>
                      <a:gd name="T47" fmla="*/ 327 h 581"/>
                      <a:gd name="T48" fmla="*/ 116 w 1037"/>
                      <a:gd name="T49" fmla="*/ 372 h 581"/>
                      <a:gd name="T50" fmla="*/ 150 w 1037"/>
                      <a:gd name="T51" fmla="*/ 414 h 581"/>
                      <a:gd name="T52" fmla="*/ 66 w 1037"/>
                      <a:gd name="T53" fmla="*/ 396 h 581"/>
                      <a:gd name="T54" fmla="*/ 3 w 1037"/>
                      <a:gd name="T55" fmla="*/ 387 h 581"/>
                      <a:gd name="T56" fmla="*/ 3 w 1037"/>
                      <a:gd name="T57" fmla="*/ 405 h 581"/>
                      <a:gd name="T58" fmla="*/ 59 w 1037"/>
                      <a:gd name="T59" fmla="*/ 417 h 581"/>
                      <a:gd name="T60" fmla="*/ 97 w 1037"/>
                      <a:gd name="T61" fmla="*/ 441 h 581"/>
                      <a:gd name="T62" fmla="*/ 131 w 1037"/>
                      <a:gd name="T63" fmla="*/ 444 h 581"/>
                      <a:gd name="T64" fmla="*/ 78 w 1037"/>
                      <a:gd name="T65" fmla="*/ 462 h 581"/>
                      <a:gd name="T66" fmla="*/ 0 w 1037"/>
                      <a:gd name="T67" fmla="*/ 481 h 581"/>
                      <a:gd name="T68" fmla="*/ 3 w 1037"/>
                      <a:gd name="T69" fmla="*/ 499 h 581"/>
                      <a:gd name="T70" fmla="*/ 28 w 1037"/>
                      <a:gd name="T71" fmla="*/ 505 h 581"/>
                      <a:gd name="T72" fmla="*/ 103 w 1037"/>
                      <a:gd name="T73" fmla="*/ 481 h 581"/>
                      <a:gd name="T74" fmla="*/ 150 w 1037"/>
                      <a:gd name="T75" fmla="*/ 477 h 581"/>
                      <a:gd name="T76" fmla="*/ 122 w 1037"/>
                      <a:gd name="T77" fmla="*/ 505 h 581"/>
                      <a:gd name="T78" fmla="*/ 78 w 1037"/>
                      <a:gd name="T79" fmla="*/ 550 h 581"/>
                      <a:gd name="T80" fmla="*/ 59 w 1037"/>
                      <a:gd name="T81" fmla="*/ 562 h 581"/>
                      <a:gd name="T82" fmla="*/ 75 w 1037"/>
                      <a:gd name="T83" fmla="*/ 581 h 581"/>
                      <a:gd name="T84" fmla="*/ 113 w 1037"/>
                      <a:gd name="T85" fmla="*/ 559 h 581"/>
                      <a:gd name="T86" fmla="*/ 163 w 1037"/>
                      <a:gd name="T87" fmla="*/ 514 h 581"/>
                      <a:gd name="T88" fmla="*/ 210 w 1037"/>
                      <a:gd name="T89" fmla="*/ 468 h 581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1037"/>
                      <a:gd name="T136" fmla="*/ 0 h 581"/>
                      <a:gd name="T137" fmla="*/ 1037 w 1037"/>
                      <a:gd name="T138" fmla="*/ 581 h 581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1037" h="581">
                        <a:moveTo>
                          <a:pt x="210" y="468"/>
                        </a:moveTo>
                        <a:lnTo>
                          <a:pt x="361" y="462"/>
                        </a:lnTo>
                        <a:lnTo>
                          <a:pt x="498" y="444"/>
                        </a:lnTo>
                        <a:lnTo>
                          <a:pt x="583" y="423"/>
                        </a:lnTo>
                        <a:lnTo>
                          <a:pt x="705" y="354"/>
                        </a:lnTo>
                        <a:lnTo>
                          <a:pt x="792" y="288"/>
                        </a:lnTo>
                        <a:lnTo>
                          <a:pt x="906" y="207"/>
                        </a:lnTo>
                        <a:lnTo>
                          <a:pt x="959" y="156"/>
                        </a:lnTo>
                        <a:lnTo>
                          <a:pt x="1000" y="120"/>
                        </a:lnTo>
                        <a:lnTo>
                          <a:pt x="1037" y="81"/>
                        </a:lnTo>
                        <a:lnTo>
                          <a:pt x="1037" y="39"/>
                        </a:lnTo>
                        <a:lnTo>
                          <a:pt x="996" y="0"/>
                        </a:lnTo>
                        <a:lnTo>
                          <a:pt x="971" y="9"/>
                        </a:lnTo>
                        <a:lnTo>
                          <a:pt x="903" y="90"/>
                        </a:lnTo>
                        <a:lnTo>
                          <a:pt x="828" y="183"/>
                        </a:lnTo>
                        <a:lnTo>
                          <a:pt x="752" y="270"/>
                        </a:lnTo>
                        <a:lnTo>
                          <a:pt x="642" y="342"/>
                        </a:lnTo>
                        <a:lnTo>
                          <a:pt x="548" y="390"/>
                        </a:lnTo>
                        <a:lnTo>
                          <a:pt x="445" y="414"/>
                        </a:lnTo>
                        <a:lnTo>
                          <a:pt x="301" y="417"/>
                        </a:lnTo>
                        <a:lnTo>
                          <a:pt x="216" y="417"/>
                        </a:lnTo>
                        <a:lnTo>
                          <a:pt x="144" y="363"/>
                        </a:lnTo>
                        <a:lnTo>
                          <a:pt x="125" y="327"/>
                        </a:lnTo>
                        <a:lnTo>
                          <a:pt x="94" y="327"/>
                        </a:lnTo>
                        <a:lnTo>
                          <a:pt x="116" y="372"/>
                        </a:lnTo>
                        <a:lnTo>
                          <a:pt x="150" y="414"/>
                        </a:lnTo>
                        <a:lnTo>
                          <a:pt x="66" y="396"/>
                        </a:lnTo>
                        <a:lnTo>
                          <a:pt x="3" y="387"/>
                        </a:lnTo>
                        <a:lnTo>
                          <a:pt x="3" y="405"/>
                        </a:lnTo>
                        <a:lnTo>
                          <a:pt x="59" y="417"/>
                        </a:lnTo>
                        <a:lnTo>
                          <a:pt x="97" y="441"/>
                        </a:lnTo>
                        <a:lnTo>
                          <a:pt x="131" y="444"/>
                        </a:lnTo>
                        <a:lnTo>
                          <a:pt x="78" y="462"/>
                        </a:lnTo>
                        <a:lnTo>
                          <a:pt x="0" y="481"/>
                        </a:lnTo>
                        <a:lnTo>
                          <a:pt x="3" y="499"/>
                        </a:lnTo>
                        <a:lnTo>
                          <a:pt x="28" y="505"/>
                        </a:lnTo>
                        <a:lnTo>
                          <a:pt x="103" y="481"/>
                        </a:lnTo>
                        <a:lnTo>
                          <a:pt x="150" y="477"/>
                        </a:lnTo>
                        <a:lnTo>
                          <a:pt x="122" y="505"/>
                        </a:lnTo>
                        <a:lnTo>
                          <a:pt x="78" y="550"/>
                        </a:lnTo>
                        <a:lnTo>
                          <a:pt x="59" y="562"/>
                        </a:lnTo>
                        <a:lnTo>
                          <a:pt x="75" y="581"/>
                        </a:lnTo>
                        <a:lnTo>
                          <a:pt x="113" y="559"/>
                        </a:lnTo>
                        <a:lnTo>
                          <a:pt x="163" y="514"/>
                        </a:lnTo>
                        <a:lnTo>
                          <a:pt x="210" y="46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922" name="Freeform 11"/>
                  <p:cNvSpPr>
                    <a:spLocks noChangeAspect="1"/>
                  </p:cNvSpPr>
                  <p:nvPr/>
                </p:nvSpPr>
                <p:spPr bwMode="auto">
                  <a:xfrm>
                    <a:off x="3596" y="2504"/>
                    <a:ext cx="608" cy="800"/>
                  </a:xfrm>
                  <a:custGeom>
                    <a:avLst/>
                    <a:gdLst>
                      <a:gd name="T0" fmla="*/ 38 w 608"/>
                      <a:gd name="T1" fmla="*/ 90 h 800"/>
                      <a:gd name="T2" fmla="*/ 63 w 608"/>
                      <a:gd name="T3" fmla="*/ 27 h 800"/>
                      <a:gd name="T4" fmla="*/ 104 w 608"/>
                      <a:gd name="T5" fmla="*/ 0 h 800"/>
                      <a:gd name="T6" fmla="*/ 141 w 608"/>
                      <a:gd name="T7" fmla="*/ 0 h 800"/>
                      <a:gd name="T8" fmla="*/ 179 w 608"/>
                      <a:gd name="T9" fmla="*/ 18 h 800"/>
                      <a:gd name="T10" fmla="*/ 216 w 608"/>
                      <a:gd name="T11" fmla="*/ 54 h 800"/>
                      <a:gd name="T12" fmla="*/ 235 w 608"/>
                      <a:gd name="T13" fmla="*/ 117 h 800"/>
                      <a:gd name="T14" fmla="*/ 245 w 608"/>
                      <a:gd name="T15" fmla="*/ 180 h 800"/>
                      <a:gd name="T16" fmla="*/ 263 w 608"/>
                      <a:gd name="T17" fmla="*/ 243 h 800"/>
                      <a:gd name="T18" fmla="*/ 298 w 608"/>
                      <a:gd name="T19" fmla="*/ 312 h 800"/>
                      <a:gd name="T20" fmla="*/ 357 w 608"/>
                      <a:gd name="T21" fmla="*/ 384 h 800"/>
                      <a:gd name="T22" fmla="*/ 415 w 608"/>
                      <a:gd name="T23" fmla="*/ 432 h 800"/>
                      <a:gd name="T24" fmla="*/ 499 w 608"/>
                      <a:gd name="T25" fmla="*/ 468 h 800"/>
                      <a:gd name="T26" fmla="*/ 571 w 608"/>
                      <a:gd name="T27" fmla="*/ 522 h 800"/>
                      <a:gd name="T28" fmla="*/ 608 w 608"/>
                      <a:gd name="T29" fmla="*/ 577 h 800"/>
                      <a:gd name="T30" fmla="*/ 602 w 608"/>
                      <a:gd name="T31" fmla="*/ 622 h 800"/>
                      <a:gd name="T32" fmla="*/ 593 w 608"/>
                      <a:gd name="T33" fmla="*/ 676 h 800"/>
                      <a:gd name="T34" fmla="*/ 565 w 608"/>
                      <a:gd name="T35" fmla="*/ 712 h 800"/>
                      <a:gd name="T36" fmla="*/ 518 w 608"/>
                      <a:gd name="T37" fmla="*/ 757 h 800"/>
                      <a:gd name="T38" fmla="*/ 449 w 608"/>
                      <a:gd name="T39" fmla="*/ 790 h 800"/>
                      <a:gd name="T40" fmla="*/ 396 w 608"/>
                      <a:gd name="T41" fmla="*/ 800 h 800"/>
                      <a:gd name="T42" fmla="*/ 320 w 608"/>
                      <a:gd name="T43" fmla="*/ 784 h 800"/>
                      <a:gd name="T44" fmla="*/ 251 w 608"/>
                      <a:gd name="T45" fmla="*/ 748 h 800"/>
                      <a:gd name="T46" fmla="*/ 179 w 608"/>
                      <a:gd name="T47" fmla="*/ 694 h 800"/>
                      <a:gd name="T48" fmla="*/ 129 w 608"/>
                      <a:gd name="T49" fmla="*/ 631 h 800"/>
                      <a:gd name="T50" fmla="*/ 82 w 608"/>
                      <a:gd name="T51" fmla="*/ 550 h 800"/>
                      <a:gd name="T52" fmla="*/ 44 w 608"/>
                      <a:gd name="T53" fmla="*/ 456 h 800"/>
                      <a:gd name="T54" fmla="*/ 19 w 608"/>
                      <a:gd name="T55" fmla="*/ 375 h 800"/>
                      <a:gd name="T56" fmla="*/ 7 w 608"/>
                      <a:gd name="T57" fmla="*/ 297 h 800"/>
                      <a:gd name="T58" fmla="*/ 0 w 608"/>
                      <a:gd name="T59" fmla="*/ 189 h 800"/>
                      <a:gd name="T60" fmla="*/ 19 w 608"/>
                      <a:gd name="T61" fmla="*/ 117 h 800"/>
                      <a:gd name="T62" fmla="*/ 38 w 608"/>
                      <a:gd name="T63" fmla="*/ 90 h 80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608"/>
                      <a:gd name="T97" fmla="*/ 0 h 800"/>
                      <a:gd name="T98" fmla="*/ 608 w 608"/>
                      <a:gd name="T99" fmla="*/ 800 h 80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608" h="800">
                        <a:moveTo>
                          <a:pt x="38" y="90"/>
                        </a:moveTo>
                        <a:lnTo>
                          <a:pt x="63" y="27"/>
                        </a:lnTo>
                        <a:lnTo>
                          <a:pt x="104" y="0"/>
                        </a:lnTo>
                        <a:lnTo>
                          <a:pt x="141" y="0"/>
                        </a:lnTo>
                        <a:lnTo>
                          <a:pt x="179" y="18"/>
                        </a:lnTo>
                        <a:lnTo>
                          <a:pt x="216" y="54"/>
                        </a:lnTo>
                        <a:lnTo>
                          <a:pt x="235" y="117"/>
                        </a:lnTo>
                        <a:lnTo>
                          <a:pt x="245" y="180"/>
                        </a:lnTo>
                        <a:lnTo>
                          <a:pt x="263" y="243"/>
                        </a:lnTo>
                        <a:lnTo>
                          <a:pt x="298" y="312"/>
                        </a:lnTo>
                        <a:lnTo>
                          <a:pt x="357" y="384"/>
                        </a:lnTo>
                        <a:lnTo>
                          <a:pt x="415" y="432"/>
                        </a:lnTo>
                        <a:lnTo>
                          <a:pt x="499" y="468"/>
                        </a:lnTo>
                        <a:lnTo>
                          <a:pt x="571" y="522"/>
                        </a:lnTo>
                        <a:lnTo>
                          <a:pt x="608" y="577"/>
                        </a:lnTo>
                        <a:lnTo>
                          <a:pt x="602" y="622"/>
                        </a:lnTo>
                        <a:lnTo>
                          <a:pt x="593" y="676"/>
                        </a:lnTo>
                        <a:lnTo>
                          <a:pt x="565" y="712"/>
                        </a:lnTo>
                        <a:lnTo>
                          <a:pt x="518" y="757"/>
                        </a:lnTo>
                        <a:lnTo>
                          <a:pt x="449" y="790"/>
                        </a:lnTo>
                        <a:lnTo>
                          <a:pt x="396" y="800"/>
                        </a:lnTo>
                        <a:lnTo>
                          <a:pt x="320" y="784"/>
                        </a:lnTo>
                        <a:lnTo>
                          <a:pt x="251" y="748"/>
                        </a:lnTo>
                        <a:lnTo>
                          <a:pt x="179" y="694"/>
                        </a:lnTo>
                        <a:lnTo>
                          <a:pt x="129" y="631"/>
                        </a:lnTo>
                        <a:lnTo>
                          <a:pt x="82" y="550"/>
                        </a:lnTo>
                        <a:lnTo>
                          <a:pt x="44" y="456"/>
                        </a:lnTo>
                        <a:lnTo>
                          <a:pt x="19" y="375"/>
                        </a:lnTo>
                        <a:lnTo>
                          <a:pt x="7" y="297"/>
                        </a:lnTo>
                        <a:lnTo>
                          <a:pt x="0" y="189"/>
                        </a:lnTo>
                        <a:lnTo>
                          <a:pt x="19" y="117"/>
                        </a:lnTo>
                        <a:lnTo>
                          <a:pt x="38" y="9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923" name="Freeform 12"/>
                  <p:cNvSpPr>
                    <a:spLocks noChangeAspect="1"/>
                  </p:cNvSpPr>
                  <p:nvPr/>
                </p:nvSpPr>
                <p:spPr bwMode="auto">
                  <a:xfrm>
                    <a:off x="4094" y="2846"/>
                    <a:ext cx="1043" cy="726"/>
                  </a:xfrm>
                  <a:custGeom>
                    <a:avLst/>
                    <a:gdLst>
                      <a:gd name="T0" fmla="*/ 116 w 1043"/>
                      <a:gd name="T1" fmla="*/ 230 h 726"/>
                      <a:gd name="T2" fmla="*/ 216 w 1043"/>
                      <a:gd name="T3" fmla="*/ 147 h 726"/>
                      <a:gd name="T4" fmla="*/ 338 w 1043"/>
                      <a:gd name="T5" fmla="*/ 72 h 726"/>
                      <a:gd name="T6" fmla="*/ 417 w 1043"/>
                      <a:gd name="T7" fmla="*/ 27 h 726"/>
                      <a:gd name="T8" fmla="*/ 479 w 1043"/>
                      <a:gd name="T9" fmla="*/ 12 h 726"/>
                      <a:gd name="T10" fmla="*/ 529 w 1043"/>
                      <a:gd name="T11" fmla="*/ 0 h 726"/>
                      <a:gd name="T12" fmla="*/ 573 w 1043"/>
                      <a:gd name="T13" fmla="*/ 18 h 726"/>
                      <a:gd name="T14" fmla="*/ 601 w 1043"/>
                      <a:gd name="T15" fmla="*/ 75 h 726"/>
                      <a:gd name="T16" fmla="*/ 620 w 1043"/>
                      <a:gd name="T17" fmla="*/ 230 h 726"/>
                      <a:gd name="T18" fmla="*/ 620 w 1043"/>
                      <a:gd name="T19" fmla="*/ 416 h 726"/>
                      <a:gd name="T20" fmla="*/ 620 w 1043"/>
                      <a:gd name="T21" fmla="*/ 536 h 726"/>
                      <a:gd name="T22" fmla="*/ 642 w 1043"/>
                      <a:gd name="T23" fmla="*/ 609 h 726"/>
                      <a:gd name="T24" fmla="*/ 686 w 1043"/>
                      <a:gd name="T25" fmla="*/ 597 h 726"/>
                      <a:gd name="T26" fmla="*/ 717 w 1043"/>
                      <a:gd name="T27" fmla="*/ 552 h 726"/>
                      <a:gd name="T28" fmla="*/ 779 w 1043"/>
                      <a:gd name="T29" fmla="*/ 500 h 726"/>
                      <a:gd name="T30" fmla="*/ 876 w 1043"/>
                      <a:gd name="T31" fmla="*/ 470 h 726"/>
                      <a:gd name="T32" fmla="*/ 943 w 1043"/>
                      <a:gd name="T33" fmla="*/ 470 h 726"/>
                      <a:gd name="T34" fmla="*/ 1043 w 1043"/>
                      <a:gd name="T35" fmla="*/ 488 h 726"/>
                      <a:gd name="T36" fmla="*/ 1037 w 1043"/>
                      <a:gd name="T37" fmla="*/ 524 h 726"/>
                      <a:gd name="T38" fmla="*/ 1015 w 1043"/>
                      <a:gd name="T39" fmla="*/ 555 h 726"/>
                      <a:gd name="T40" fmla="*/ 981 w 1043"/>
                      <a:gd name="T41" fmla="*/ 561 h 726"/>
                      <a:gd name="T42" fmla="*/ 943 w 1043"/>
                      <a:gd name="T43" fmla="*/ 542 h 726"/>
                      <a:gd name="T44" fmla="*/ 886 w 1043"/>
                      <a:gd name="T45" fmla="*/ 518 h 726"/>
                      <a:gd name="T46" fmla="*/ 829 w 1043"/>
                      <a:gd name="T47" fmla="*/ 518 h 726"/>
                      <a:gd name="T48" fmla="*/ 754 w 1043"/>
                      <a:gd name="T49" fmla="*/ 564 h 726"/>
                      <a:gd name="T50" fmla="*/ 708 w 1043"/>
                      <a:gd name="T51" fmla="*/ 633 h 726"/>
                      <a:gd name="T52" fmla="*/ 698 w 1043"/>
                      <a:gd name="T53" fmla="*/ 690 h 726"/>
                      <a:gd name="T54" fmla="*/ 679 w 1043"/>
                      <a:gd name="T55" fmla="*/ 726 h 726"/>
                      <a:gd name="T56" fmla="*/ 604 w 1043"/>
                      <a:gd name="T57" fmla="*/ 723 h 726"/>
                      <a:gd name="T58" fmla="*/ 601 w 1043"/>
                      <a:gd name="T59" fmla="*/ 669 h 726"/>
                      <a:gd name="T60" fmla="*/ 576 w 1043"/>
                      <a:gd name="T61" fmla="*/ 591 h 726"/>
                      <a:gd name="T62" fmla="*/ 567 w 1043"/>
                      <a:gd name="T63" fmla="*/ 509 h 726"/>
                      <a:gd name="T64" fmla="*/ 573 w 1043"/>
                      <a:gd name="T65" fmla="*/ 401 h 726"/>
                      <a:gd name="T66" fmla="*/ 564 w 1043"/>
                      <a:gd name="T67" fmla="*/ 248 h 726"/>
                      <a:gd name="T68" fmla="*/ 558 w 1043"/>
                      <a:gd name="T69" fmla="*/ 147 h 726"/>
                      <a:gd name="T70" fmla="*/ 539 w 1043"/>
                      <a:gd name="T71" fmla="*/ 111 h 726"/>
                      <a:gd name="T72" fmla="*/ 501 w 1043"/>
                      <a:gd name="T73" fmla="*/ 75 h 726"/>
                      <a:gd name="T74" fmla="*/ 461 w 1043"/>
                      <a:gd name="T75" fmla="*/ 75 h 726"/>
                      <a:gd name="T76" fmla="*/ 403 w 1043"/>
                      <a:gd name="T77" fmla="*/ 111 h 726"/>
                      <a:gd name="T78" fmla="*/ 328 w 1043"/>
                      <a:gd name="T79" fmla="*/ 181 h 726"/>
                      <a:gd name="T80" fmla="*/ 235 w 1043"/>
                      <a:gd name="T81" fmla="*/ 272 h 726"/>
                      <a:gd name="T82" fmla="*/ 141 w 1043"/>
                      <a:gd name="T83" fmla="*/ 356 h 726"/>
                      <a:gd name="T84" fmla="*/ 94 w 1043"/>
                      <a:gd name="T85" fmla="*/ 383 h 726"/>
                      <a:gd name="T86" fmla="*/ 38 w 1043"/>
                      <a:gd name="T87" fmla="*/ 383 h 726"/>
                      <a:gd name="T88" fmla="*/ 0 w 1043"/>
                      <a:gd name="T89" fmla="*/ 344 h 726"/>
                      <a:gd name="T90" fmla="*/ 3 w 1043"/>
                      <a:gd name="T91" fmla="*/ 281 h 726"/>
                      <a:gd name="T92" fmla="*/ 41 w 1043"/>
                      <a:gd name="T93" fmla="*/ 248 h 726"/>
                      <a:gd name="T94" fmla="*/ 84 w 1043"/>
                      <a:gd name="T95" fmla="*/ 239 h 726"/>
                      <a:gd name="T96" fmla="*/ 116 w 1043"/>
                      <a:gd name="T97" fmla="*/ 230 h 72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043"/>
                      <a:gd name="T148" fmla="*/ 0 h 726"/>
                      <a:gd name="T149" fmla="*/ 1043 w 1043"/>
                      <a:gd name="T150" fmla="*/ 726 h 72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043" h="726">
                        <a:moveTo>
                          <a:pt x="116" y="230"/>
                        </a:moveTo>
                        <a:lnTo>
                          <a:pt x="216" y="147"/>
                        </a:lnTo>
                        <a:lnTo>
                          <a:pt x="338" y="72"/>
                        </a:lnTo>
                        <a:lnTo>
                          <a:pt x="417" y="27"/>
                        </a:lnTo>
                        <a:lnTo>
                          <a:pt x="479" y="12"/>
                        </a:lnTo>
                        <a:lnTo>
                          <a:pt x="529" y="0"/>
                        </a:lnTo>
                        <a:lnTo>
                          <a:pt x="573" y="18"/>
                        </a:lnTo>
                        <a:lnTo>
                          <a:pt x="601" y="75"/>
                        </a:lnTo>
                        <a:lnTo>
                          <a:pt x="620" y="230"/>
                        </a:lnTo>
                        <a:lnTo>
                          <a:pt x="620" y="416"/>
                        </a:lnTo>
                        <a:lnTo>
                          <a:pt x="620" y="536"/>
                        </a:lnTo>
                        <a:lnTo>
                          <a:pt x="642" y="609"/>
                        </a:lnTo>
                        <a:lnTo>
                          <a:pt x="686" y="597"/>
                        </a:lnTo>
                        <a:lnTo>
                          <a:pt x="717" y="552"/>
                        </a:lnTo>
                        <a:lnTo>
                          <a:pt x="779" y="500"/>
                        </a:lnTo>
                        <a:lnTo>
                          <a:pt x="876" y="470"/>
                        </a:lnTo>
                        <a:lnTo>
                          <a:pt x="943" y="470"/>
                        </a:lnTo>
                        <a:lnTo>
                          <a:pt x="1043" y="488"/>
                        </a:lnTo>
                        <a:lnTo>
                          <a:pt x="1037" y="524"/>
                        </a:lnTo>
                        <a:lnTo>
                          <a:pt x="1015" y="555"/>
                        </a:lnTo>
                        <a:lnTo>
                          <a:pt x="981" y="561"/>
                        </a:lnTo>
                        <a:lnTo>
                          <a:pt x="943" y="542"/>
                        </a:lnTo>
                        <a:lnTo>
                          <a:pt x="886" y="518"/>
                        </a:lnTo>
                        <a:lnTo>
                          <a:pt x="829" y="518"/>
                        </a:lnTo>
                        <a:lnTo>
                          <a:pt x="754" y="564"/>
                        </a:lnTo>
                        <a:lnTo>
                          <a:pt x="708" y="633"/>
                        </a:lnTo>
                        <a:lnTo>
                          <a:pt x="698" y="690"/>
                        </a:lnTo>
                        <a:lnTo>
                          <a:pt x="679" y="726"/>
                        </a:lnTo>
                        <a:lnTo>
                          <a:pt x="604" y="723"/>
                        </a:lnTo>
                        <a:lnTo>
                          <a:pt x="601" y="669"/>
                        </a:lnTo>
                        <a:lnTo>
                          <a:pt x="576" y="591"/>
                        </a:lnTo>
                        <a:lnTo>
                          <a:pt x="567" y="509"/>
                        </a:lnTo>
                        <a:lnTo>
                          <a:pt x="573" y="401"/>
                        </a:lnTo>
                        <a:lnTo>
                          <a:pt x="564" y="248"/>
                        </a:lnTo>
                        <a:lnTo>
                          <a:pt x="558" y="147"/>
                        </a:lnTo>
                        <a:lnTo>
                          <a:pt x="539" y="111"/>
                        </a:lnTo>
                        <a:lnTo>
                          <a:pt x="501" y="75"/>
                        </a:lnTo>
                        <a:lnTo>
                          <a:pt x="461" y="75"/>
                        </a:lnTo>
                        <a:lnTo>
                          <a:pt x="403" y="111"/>
                        </a:lnTo>
                        <a:lnTo>
                          <a:pt x="328" y="181"/>
                        </a:lnTo>
                        <a:lnTo>
                          <a:pt x="235" y="272"/>
                        </a:lnTo>
                        <a:lnTo>
                          <a:pt x="141" y="356"/>
                        </a:lnTo>
                        <a:lnTo>
                          <a:pt x="94" y="383"/>
                        </a:lnTo>
                        <a:lnTo>
                          <a:pt x="38" y="383"/>
                        </a:lnTo>
                        <a:lnTo>
                          <a:pt x="0" y="344"/>
                        </a:lnTo>
                        <a:lnTo>
                          <a:pt x="3" y="281"/>
                        </a:lnTo>
                        <a:lnTo>
                          <a:pt x="41" y="248"/>
                        </a:lnTo>
                        <a:lnTo>
                          <a:pt x="84" y="239"/>
                        </a:lnTo>
                        <a:lnTo>
                          <a:pt x="116" y="23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924" name="Freeform 13"/>
                  <p:cNvSpPr>
                    <a:spLocks noChangeAspect="1"/>
                  </p:cNvSpPr>
                  <p:nvPr/>
                </p:nvSpPr>
                <p:spPr bwMode="auto">
                  <a:xfrm>
                    <a:off x="4038" y="3162"/>
                    <a:ext cx="713" cy="762"/>
                  </a:xfrm>
                  <a:custGeom>
                    <a:avLst/>
                    <a:gdLst>
                      <a:gd name="T0" fmla="*/ 0 w 713"/>
                      <a:gd name="T1" fmla="*/ 64 h 762"/>
                      <a:gd name="T2" fmla="*/ 22 w 713"/>
                      <a:gd name="T3" fmla="*/ 16 h 762"/>
                      <a:gd name="T4" fmla="*/ 69 w 713"/>
                      <a:gd name="T5" fmla="*/ 0 h 762"/>
                      <a:gd name="T6" fmla="*/ 134 w 713"/>
                      <a:gd name="T7" fmla="*/ 7 h 762"/>
                      <a:gd name="T8" fmla="*/ 150 w 713"/>
                      <a:gd name="T9" fmla="*/ 52 h 762"/>
                      <a:gd name="T10" fmla="*/ 125 w 713"/>
                      <a:gd name="T11" fmla="*/ 227 h 762"/>
                      <a:gd name="T12" fmla="*/ 122 w 713"/>
                      <a:gd name="T13" fmla="*/ 360 h 762"/>
                      <a:gd name="T14" fmla="*/ 116 w 713"/>
                      <a:gd name="T15" fmla="*/ 435 h 762"/>
                      <a:gd name="T16" fmla="*/ 116 w 713"/>
                      <a:gd name="T17" fmla="*/ 450 h 762"/>
                      <a:gd name="T18" fmla="*/ 131 w 713"/>
                      <a:gd name="T19" fmla="*/ 524 h 762"/>
                      <a:gd name="T20" fmla="*/ 172 w 713"/>
                      <a:gd name="T21" fmla="*/ 536 h 762"/>
                      <a:gd name="T22" fmla="*/ 225 w 713"/>
                      <a:gd name="T23" fmla="*/ 524 h 762"/>
                      <a:gd name="T24" fmla="*/ 303 w 713"/>
                      <a:gd name="T25" fmla="*/ 481 h 762"/>
                      <a:gd name="T26" fmla="*/ 387 w 713"/>
                      <a:gd name="T27" fmla="*/ 460 h 762"/>
                      <a:gd name="T28" fmla="*/ 482 w 713"/>
                      <a:gd name="T29" fmla="*/ 444 h 762"/>
                      <a:gd name="T30" fmla="*/ 585 w 713"/>
                      <a:gd name="T31" fmla="*/ 432 h 762"/>
                      <a:gd name="T32" fmla="*/ 660 w 713"/>
                      <a:gd name="T33" fmla="*/ 432 h 762"/>
                      <a:gd name="T34" fmla="*/ 694 w 713"/>
                      <a:gd name="T35" fmla="*/ 441 h 762"/>
                      <a:gd name="T36" fmla="*/ 713 w 713"/>
                      <a:gd name="T37" fmla="*/ 463 h 762"/>
                      <a:gd name="T38" fmla="*/ 704 w 713"/>
                      <a:gd name="T39" fmla="*/ 496 h 762"/>
                      <a:gd name="T40" fmla="*/ 657 w 713"/>
                      <a:gd name="T41" fmla="*/ 524 h 762"/>
                      <a:gd name="T42" fmla="*/ 613 w 713"/>
                      <a:gd name="T43" fmla="*/ 563 h 762"/>
                      <a:gd name="T44" fmla="*/ 572 w 713"/>
                      <a:gd name="T45" fmla="*/ 618 h 762"/>
                      <a:gd name="T46" fmla="*/ 547 w 713"/>
                      <a:gd name="T47" fmla="*/ 663 h 762"/>
                      <a:gd name="T48" fmla="*/ 526 w 713"/>
                      <a:gd name="T49" fmla="*/ 708 h 762"/>
                      <a:gd name="T50" fmla="*/ 510 w 713"/>
                      <a:gd name="T51" fmla="*/ 762 h 762"/>
                      <a:gd name="T52" fmla="*/ 488 w 713"/>
                      <a:gd name="T53" fmla="*/ 762 h 762"/>
                      <a:gd name="T54" fmla="*/ 469 w 713"/>
                      <a:gd name="T55" fmla="*/ 741 h 762"/>
                      <a:gd name="T56" fmla="*/ 462 w 713"/>
                      <a:gd name="T57" fmla="*/ 681 h 762"/>
                      <a:gd name="T58" fmla="*/ 507 w 713"/>
                      <a:gd name="T59" fmla="*/ 627 h 762"/>
                      <a:gd name="T60" fmla="*/ 566 w 713"/>
                      <a:gd name="T61" fmla="*/ 563 h 762"/>
                      <a:gd name="T62" fmla="*/ 622 w 713"/>
                      <a:gd name="T63" fmla="*/ 515 h 762"/>
                      <a:gd name="T64" fmla="*/ 647 w 713"/>
                      <a:gd name="T65" fmla="*/ 499 h 762"/>
                      <a:gd name="T66" fmla="*/ 657 w 713"/>
                      <a:gd name="T67" fmla="*/ 478 h 762"/>
                      <a:gd name="T68" fmla="*/ 632 w 713"/>
                      <a:gd name="T69" fmla="*/ 463 h 762"/>
                      <a:gd name="T70" fmla="*/ 547 w 713"/>
                      <a:gd name="T71" fmla="*/ 463 h 762"/>
                      <a:gd name="T72" fmla="*/ 440 w 713"/>
                      <a:gd name="T73" fmla="*/ 481 h 762"/>
                      <a:gd name="T74" fmla="*/ 356 w 713"/>
                      <a:gd name="T75" fmla="*/ 509 h 762"/>
                      <a:gd name="T76" fmla="*/ 265 w 713"/>
                      <a:gd name="T77" fmla="*/ 560 h 762"/>
                      <a:gd name="T78" fmla="*/ 187 w 713"/>
                      <a:gd name="T79" fmla="*/ 596 h 762"/>
                      <a:gd name="T80" fmla="*/ 103 w 713"/>
                      <a:gd name="T81" fmla="*/ 599 h 762"/>
                      <a:gd name="T82" fmla="*/ 69 w 713"/>
                      <a:gd name="T83" fmla="*/ 587 h 762"/>
                      <a:gd name="T84" fmla="*/ 50 w 713"/>
                      <a:gd name="T85" fmla="*/ 542 h 762"/>
                      <a:gd name="T86" fmla="*/ 37 w 713"/>
                      <a:gd name="T87" fmla="*/ 478 h 762"/>
                      <a:gd name="T88" fmla="*/ 31 w 713"/>
                      <a:gd name="T89" fmla="*/ 360 h 762"/>
                      <a:gd name="T90" fmla="*/ 19 w 713"/>
                      <a:gd name="T91" fmla="*/ 151 h 762"/>
                      <a:gd name="T92" fmla="*/ 0 w 713"/>
                      <a:gd name="T93" fmla="*/ 64 h 762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13"/>
                      <a:gd name="T142" fmla="*/ 0 h 762"/>
                      <a:gd name="T143" fmla="*/ 713 w 713"/>
                      <a:gd name="T144" fmla="*/ 762 h 762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13" h="762">
                        <a:moveTo>
                          <a:pt x="0" y="64"/>
                        </a:moveTo>
                        <a:lnTo>
                          <a:pt x="22" y="16"/>
                        </a:lnTo>
                        <a:lnTo>
                          <a:pt x="69" y="0"/>
                        </a:lnTo>
                        <a:lnTo>
                          <a:pt x="134" y="7"/>
                        </a:lnTo>
                        <a:lnTo>
                          <a:pt x="150" y="52"/>
                        </a:lnTo>
                        <a:lnTo>
                          <a:pt x="125" y="227"/>
                        </a:lnTo>
                        <a:lnTo>
                          <a:pt x="122" y="360"/>
                        </a:lnTo>
                        <a:lnTo>
                          <a:pt x="116" y="435"/>
                        </a:lnTo>
                        <a:lnTo>
                          <a:pt x="116" y="450"/>
                        </a:lnTo>
                        <a:lnTo>
                          <a:pt x="131" y="524"/>
                        </a:lnTo>
                        <a:lnTo>
                          <a:pt x="172" y="536"/>
                        </a:lnTo>
                        <a:lnTo>
                          <a:pt x="225" y="524"/>
                        </a:lnTo>
                        <a:lnTo>
                          <a:pt x="303" y="481"/>
                        </a:lnTo>
                        <a:lnTo>
                          <a:pt x="387" y="460"/>
                        </a:lnTo>
                        <a:lnTo>
                          <a:pt x="482" y="444"/>
                        </a:lnTo>
                        <a:lnTo>
                          <a:pt x="585" y="432"/>
                        </a:lnTo>
                        <a:lnTo>
                          <a:pt x="660" y="432"/>
                        </a:lnTo>
                        <a:lnTo>
                          <a:pt x="694" y="441"/>
                        </a:lnTo>
                        <a:lnTo>
                          <a:pt x="713" y="463"/>
                        </a:lnTo>
                        <a:lnTo>
                          <a:pt x="704" y="496"/>
                        </a:lnTo>
                        <a:lnTo>
                          <a:pt x="657" y="524"/>
                        </a:lnTo>
                        <a:lnTo>
                          <a:pt x="613" y="563"/>
                        </a:lnTo>
                        <a:lnTo>
                          <a:pt x="572" y="618"/>
                        </a:lnTo>
                        <a:lnTo>
                          <a:pt x="547" y="663"/>
                        </a:lnTo>
                        <a:lnTo>
                          <a:pt x="526" y="708"/>
                        </a:lnTo>
                        <a:lnTo>
                          <a:pt x="510" y="762"/>
                        </a:lnTo>
                        <a:lnTo>
                          <a:pt x="488" y="762"/>
                        </a:lnTo>
                        <a:lnTo>
                          <a:pt x="469" y="741"/>
                        </a:lnTo>
                        <a:lnTo>
                          <a:pt x="462" y="681"/>
                        </a:lnTo>
                        <a:lnTo>
                          <a:pt x="507" y="627"/>
                        </a:lnTo>
                        <a:lnTo>
                          <a:pt x="566" y="563"/>
                        </a:lnTo>
                        <a:lnTo>
                          <a:pt x="622" y="515"/>
                        </a:lnTo>
                        <a:lnTo>
                          <a:pt x="647" y="499"/>
                        </a:lnTo>
                        <a:lnTo>
                          <a:pt x="657" y="478"/>
                        </a:lnTo>
                        <a:lnTo>
                          <a:pt x="632" y="463"/>
                        </a:lnTo>
                        <a:lnTo>
                          <a:pt x="547" y="463"/>
                        </a:lnTo>
                        <a:lnTo>
                          <a:pt x="440" y="481"/>
                        </a:lnTo>
                        <a:lnTo>
                          <a:pt x="356" y="509"/>
                        </a:lnTo>
                        <a:lnTo>
                          <a:pt x="265" y="560"/>
                        </a:lnTo>
                        <a:lnTo>
                          <a:pt x="187" y="596"/>
                        </a:lnTo>
                        <a:lnTo>
                          <a:pt x="103" y="599"/>
                        </a:lnTo>
                        <a:lnTo>
                          <a:pt x="69" y="587"/>
                        </a:lnTo>
                        <a:lnTo>
                          <a:pt x="50" y="542"/>
                        </a:lnTo>
                        <a:lnTo>
                          <a:pt x="37" y="478"/>
                        </a:lnTo>
                        <a:lnTo>
                          <a:pt x="31" y="360"/>
                        </a:lnTo>
                        <a:lnTo>
                          <a:pt x="19" y="151"/>
                        </a:lnTo>
                        <a:lnTo>
                          <a:pt x="0" y="64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19915" name="Group 14"/>
                <p:cNvGrpSpPr>
                  <a:grpSpLocks noChangeAspect="1"/>
                </p:cNvGrpSpPr>
                <p:nvPr/>
              </p:nvGrpSpPr>
              <p:grpSpPr bwMode="auto">
                <a:xfrm>
                  <a:off x="4864" y="3099"/>
                  <a:ext cx="432" cy="877"/>
                  <a:chOff x="4864" y="3099"/>
                  <a:chExt cx="432" cy="877"/>
                </a:xfrm>
              </p:grpSpPr>
              <p:sp>
                <p:nvSpPr>
                  <p:cNvPr id="419916" name="Freeform 15"/>
                  <p:cNvSpPr>
                    <a:spLocks noChangeAspect="1"/>
                  </p:cNvSpPr>
                  <p:nvPr/>
                </p:nvSpPr>
                <p:spPr bwMode="auto">
                  <a:xfrm>
                    <a:off x="4956" y="3588"/>
                    <a:ext cx="340" cy="109"/>
                  </a:xfrm>
                  <a:custGeom>
                    <a:avLst/>
                    <a:gdLst>
                      <a:gd name="T0" fmla="*/ 340 w 340"/>
                      <a:gd name="T1" fmla="*/ 109 h 109"/>
                      <a:gd name="T2" fmla="*/ 165 w 340"/>
                      <a:gd name="T3" fmla="*/ 30 h 109"/>
                      <a:gd name="T4" fmla="*/ 48 w 340"/>
                      <a:gd name="T5" fmla="*/ 0 h 109"/>
                      <a:gd name="T6" fmla="*/ 10 w 340"/>
                      <a:gd name="T7" fmla="*/ 0 h 109"/>
                      <a:gd name="T8" fmla="*/ 0 w 340"/>
                      <a:gd name="T9" fmla="*/ 27 h 109"/>
                      <a:gd name="T10" fmla="*/ 22 w 340"/>
                      <a:gd name="T11" fmla="*/ 48 h 109"/>
                      <a:gd name="T12" fmla="*/ 70 w 340"/>
                      <a:gd name="T13" fmla="*/ 54 h 109"/>
                      <a:gd name="T14" fmla="*/ 184 w 340"/>
                      <a:gd name="T15" fmla="*/ 75 h 109"/>
                      <a:gd name="T16" fmla="*/ 340 w 340"/>
                      <a:gd name="T17" fmla="*/ 109 h 1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340"/>
                      <a:gd name="T28" fmla="*/ 0 h 109"/>
                      <a:gd name="T29" fmla="*/ 340 w 340"/>
                      <a:gd name="T30" fmla="*/ 109 h 109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340" h="109">
                        <a:moveTo>
                          <a:pt x="340" y="109"/>
                        </a:moveTo>
                        <a:lnTo>
                          <a:pt x="165" y="30"/>
                        </a:lnTo>
                        <a:lnTo>
                          <a:pt x="48" y="0"/>
                        </a:lnTo>
                        <a:lnTo>
                          <a:pt x="10" y="0"/>
                        </a:lnTo>
                        <a:lnTo>
                          <a:pt x="0" y="27"/>
                        </a:lnTo>
                        <a:lnTo>
                          <a:pt x="22" y="48"/>
                        </a:lnTo>
                        <a:lnTo>
                          <a:pt x="70" y="54"/>
                        </a:lnTo>
                        <a:lnTo>
                          <a:pt x="184" y="75"/>
                        </a:lnTo>
                        <a:lnTo>
                          <a:pt x="340" y="10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917" name="Freeform 16"/>
                  <p:cNvSpPr>
                    <a:spLocks noChangeAspect="1"/>
                  </p:cNvSpPr>
                  <p:nvPr/>
                </p:nvSpPr>
                <p:spPr bwMode="auto">
                  <a:xfrm>
                    <a:off x="4864" y="3685"/>
                    <a:ext cx="97" cy="291"/>
                  </a:xfrm>
                  <a:custGeom>
                    <a:avLst/>
                    <a:gdLst>
                      <a:gd name="T0" fmla="*/ 97 w 97"/>
                      <a:gd name="T1" fmla="*/ 291 h 291"/>
                      <a:gd name="T2" fmla="*/ 94 w 97"/>
                      <a:gd name="T3" fmla="*/ 148 h 291"/>
                      <a:gd name="T4" fmla="*/ 69 w 97"/>
                      <a:gd name="T5" fmla="*/ 39 h 291"/>
                      <a:gd name="T6" fmla="*/ 41 w 97"/>
                      <a:gd name="T7" fmla="*/ 0 h 291"/>
                      <a:gd name="T8" fmla="*/ 19 w 97"/>
                      <a:gd name="T9" fmla="*/ 0 h 291"/>
                      <a:gd name="T10" fmla="*/ 0 w 97"/>
                      <a:gd name="T11" fmla="*/ 12 h 291"/>
                      <a:gd name="T12" fmla="*/ 0 w 97"/>
                      <a:gd name="T13" fmla="*/ 54 h 291"/>
                      <a:gd name="T14" fmla="*/ 47 w 97"/>
                      <a:gd name="T15" fmla="*/ 184 h 291"/>
                      <a:gd name="T16" fmla="*/ 97 w 97"/>
                      <a:gd name="T17" fmla="*/ 291 h 29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97"/>
                      <a:gd name="T28" fmla="*/ 0 h 291"/>
                      <a:gd name="T29" fmla="*/ 97 w 97"/>
                      <a:gd name="T30" fmla="*/ 291 h 29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97" h="291">
                        <a:moveTo>
                          <a:pt x="97" y="291"/>
                        </a:moveTo>
                        <a:lnTo>
                          <a:pt x="94" y="148"/>
                        </a:lnTo>
                        <a:lnTo>
                          <a:pt x="69" y="39"/>
                        </a:lnTo>
                        <a:lnTo>
                          <a:pt x="41" y="0"/>
                        </a:lnTo>
                        <a:lnTo>
                          <a:pt x="19" y="0"/>
                        </a:lnTo>
                        <a:lnTo>
                          <a:pt x="0" y="12"/>
                        </a:lnTo>
                        <a:lnTo>
                          <a:pt x="0" y="54"/>
                        </a:lnTo>
                        <a:lnTo>
                          <a:pt x="47" y="184"/>
                        </a:lnTo>
                        <a:lnTo>
                          <a:pt x="97" y="29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918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5004" y="3099"/>
                    <a:ext cx="214" cy="111"/>
                  </a:xfrm>
                  <a:custGeom>
                    <a:avLst/>
                    <a:gdLst>
                      <a:gd name="T0" fmla="*/ 0 w 214"/>
                      <a:gd name="T1" fmla="*/ 72 h 111"/>
                      <a:gd name="T2" fmla="*/ 42 w 214"/>
                      <a:gd name="T3" fmla="*/ 30 h 111"/>
                      <a:gd name="T4" fmla="*/ 100 w 214"/>
                      <a:gd name="T5" fmla="*/ 3 h 111"/>
                      <a:gd name="T6" fmla="*/ 166 w 214"/>
                      <a:gd name="T7" fmla="*/ 0 h 111"/>
                      <a:gd name="T8" fmla="*/ 214 w 214"/>
                      <a:gd name="T9" fmla="*/ 9 h 111"/>
                      <a:gd name="T10" fmla="*/ 138 w 214"/>
                      <a:gd name="T11" fmla="*/ 18 h 111"/>
                      <a:gd name="T12" fmla="*/ 109 w 214"/>
                      <a:gd name="T13" fmla="*/ 36 h 111"/>
                      <a:gd name="T14" fmla="*/ 81 w 214"/>
                      <a:gd name="T15" fmla="*/ 63 h 111"/>
                      <a:gd name="T16" fmla="*/ 68 w 214"/>
                      <a:gd name="T17" fmla="*/ 93 h 111"/>
                      <a:gd name="T18" fmla="*/ 42 w 214"/>
                      <a:gd name="T19" fmla="*/ 111 h 111"/>
                      <a:gd name="T20" fmla="*/ 10 w 214"/>
                      <a:gd name="T21" fmla="*/ 108 h 111"/>
                      <a:gd name="T22" fmla="*/ 0 w 214"/>
                      <a:gd name="T23" fmla="*/ 72 h 11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4"/>
                      <a:gd name="T37" fmla="*/ 0 h 111"/>
                      <a:gd name="T38" fmla="*/ 214 w 214"/>
                      <a:gd name="T39" fmla="*/ 111 h 11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4" h="111">
                        <a:moveTo>
                          <a:pt x="0" y="72"/>
                        </a:moveTo>
                        <a:lnTo>
                          <a:pt x="42" y="30"/>
                        </a:lnTo>
                        <a:lnTo>
                          <a:pt x="100" y="3"/>
                        </a:lnTo>
                        <a:lnTo>
                          <a:pt x="166" y="0"/>
                        </a:lnTo>
                        <a:lnTo>
                          <a:pt x="214" y="9"/>
                        </a:lnTo>
                        <a:lnTo>
                          <a:pt x="138" y="18"/>
                        </a:lnTo>
                        <a:lnTo>
                          <a:pt x="109" y="36"/>
                        </a:lnTo>
                        <a:lnTo>
                          <a:pt x="81" y="63"/>
                        </a:lnTo>
                        <a:lnTo>
                          <a:pt x="68" y="93"/>
                        </a:lnTo>
                        <a:lnTo>
                          <a:pt x="42" y="111"/>
                        </a:lnTo>
                        <a:lnTo>
                          <a:pt x="10" y="10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419911" name="Oval 18"/>
            <p:cNvSpPr>
              <a:spLocks noChangeAspect="1" noChangeArrowheads="1"/>
            </p:cNvSpPr>
            <p:nvPr/>
          </p:nvSpPr>
          <p:spPr bwMode="auto">
            <a:xfrm>
              <a:off x="4464" y="2736"/>
              <a:ext cx="912" cy="912"/>
            </a:xfrm>
            <a:prstGeom prst="ellipse">
              <a:avLst/>
            </a:prstGeom>
            <a:noFill/>
            <a:ln w="63500">
              <a:solidFill>
                <a:srgbClr val="3399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" name="Group 19"/>
          <p:cNvGrpSpPr>
            <a:grpSpLocks/>
          </p:cNvGrpSpPr>
          <p:nvPr/>
        </p:nvGrpSpPr>
        <p:grpSpPr bwMode="auto">
          <a:xfrm>
            <a:off x="3276600" y="2879725"/>
            <a:ext cx="5473700" cy="2765425"/>
            <a:chOff x="2064" y="1814"/>
            <a:chExt cx="3448" cy="1742"/>
          </a:xfrm>
        </p:grpSpPr>
        <p:grpSp>
          <p:nvGrpSpPr>
            <p:cNvPr id="419892" name="Group 20"/>
            <p:cNvGrpSpPr>
              <a:grpSpLocks/>
            </p:cNvGrpSpPr>
            <p:nvPr/>
          </p:nvGrpSpPr>
          <p:grpSpPr bwMode="auto">
            <a:xfrm>
              <a:off x="2064" y="1814"/>
              <a:ext cx="3448" cy="634"/>
              <a:chOff x="2160" y="1728"/>
              <a:chExt cx="3448" cy="634"/>
            </a:xfrm>
          </p:grpSpPr>
          <p:sp>
            <p:nvSpPr>
              <p:cNvPr id="419908" name="Text Box 21"/>
              <p:cNvSpPr txBox="1">
                <a:spLocks noChangeArrowheads="1"/>
              </p:cNvSpPr>
              <p:nvPr/>
            </p:nvSpPr>
            <p:spPr bwMode="auto">
              <a:xfrm>
                <a:off x="2162" y="1728"/>
                <a:ext cx="3446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3000" i="0"/>
                  <a:t>Largest </a:t>
                </a:r>
                <a:r>
                  <a:rPr lang="en-US" altLang="en-US" sz="3000"/>
                  <a:t>i</a:t>
                </a:r>
                <a:r>
                  <a:rPr lang="en-US" altLang="en-US" sz="3000" i="0"/>
                  <a:t> values are sorted on side.</a:t>
                </a:r>
              </a:p>
            </p:txBody>
          </p:sp>
          <p:sp>
            <p:nvSpPr>
              <p:cNvPr id="419909" name="Text Box 22"/>
              <p:cNvSpPr txBox="1">
                <a:spLocks noChangeArrowheads="1"/>
              </p:cNvSpPr>
              <p:nvPr/>
            </p:nvSpPr>
            <p:spPr bwMode="auto">
              <a:xfrm>
                <a:off x="2160" y="2016"/>
                <a:ext cx="3293" cy="3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3000" i="0"/>
                  <a:t>Remaining values are off to side.</a:t>
                </a:r>
              </a:p>
            </p:txBody>
          </p:sp>
        </p:grpSp>
        <p:grpSp>
          <p:nvGrpSpPr>
            <p:cNvPr id="419893" name="Group 23"/>
            <p:cNvGrpSpPr>
              <a:grpSpLocks/>
            </p:cNvGrpSpPr>
            <p:nvPr/>
          </p:nvGrpSpPr>
          <p:grpSpPr bwMode="auto">
            <a:xfrm>
              <a:off x="2397" y="2760"/>
              <a:ext cx="2929" cy="796"/>
              <a:chOff x="787" y="3226"/>
              <a:chExt cx="2929" cy="796"/>
            </a:xfrm>
          </p:grpSpPr>
          <p:sp>
            <p:nvSpPr>
              <p:cNvPr id="419894" name="Rectangle 24"/>
              <p:cNvSpPr>
                <a:spLocks noChangeAspect="1" noChangeArrowheads="1"/>
              </p:cNvSpPr>
              <p:nvPr/>
            </p:nvSpPr>
            <p:spPr bwMode="auto">
              <a:xfrm>
                <a:off x="3154" y="3503"/>
                <a:ext cx="512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800" i="0"/>
                  <a:t>6,7,8,9</a:t>
                </a:r>
                <a:endParaRPr lang="en-CA" altLang="en-US" sz="1800" i="0"/>
              </a:p>
            </p:txBody>
          </p:sp>
          <p:sp>
            <p:nvSpPr>
              <p:cNvPr id="419895" name="Rectangle 25"/>
              <p:cNvSpPr>
                <a:spLocks noChangeAspect="1" noChangeArrowheads="1"/>
              </p:cNvSpPr>
              <p:nvPr/>
            </p:nvSpPr>
            <p:spPr bwMode="auto">
              <a:xfrm>
                <a:off x="2523" y="3476"/>
                <a:ext cx="1193" cy="294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endParaRPr lang="en-CA" altLang="en-US" sz="3000" i="0"/>
              </a:p>
            </p:txBody>
          </p:sp>
          <p:sp>
            <p:nvSpPr>
              <p:cNvPr id="419896" name="Text Box 26"/>
              <p:cNvSpPr txBox="1">
                <a:spLocks noChangeArrowheads="1"/>
              </p:cNvSpPr>
              <p:nvPr/>
            </p:nvSpPr>
            <p:spPr bwMode="auto">
              <a:xfrm>
                <a:off x="2064" y="3370"/>
                <a:ext cx="315" cy="4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4400" i="0"/>
                  <a:t>&lt;</a:t>
                </a:r>
                <a:endParaRPr lang="en-CA" altLang="en-US" sz="4400" i="0"/>
              </a:p>
            </p:txBody>
          </p:sp>
          <p:grpSp>
            <p:nvGrpSpPr>
              <p:cNvPr id="419897" name="Group 27"/>
              <p:cNvGrpSpPr>
                <a:grpSpLocks/>
              </p:cNvGrpSpPr>
              <p:nvPr/>
            </p:nvGrpSpPr>
            <p:grpSpPr bwMode="auto">
              <a:xfrm>
                <a:off x="787" y="3226"/>
                <a:ext cx="1229" cy="796"/>
                <a:chOff x="4353" y="2485"/>
                <a:chExt cx="1229" cy="796"/>
              </a:xfrm>
            </p:grpSpPr>
            <p:sp>
              <p:nvSpPr>
                <p:cNvPr id="419898" name="Freeform 28"/>
                <p:cNvSpPr>
                  <a:spLocks noChangeAspect="1"/>
                </p:cNvSpPr>
                <p:nvPr/>
              </p:nvSpPr>
              <p:spPr bwMode="auto">
                <a:xfrm>
                  <a:off x="4353" y="2485"/>
                  <a:ext cx="1229" cy="789"/>
                </a:xfrm>
                <a:custGeom>
                  <a:avLst/>
                  <a:gdLst>
                    <a:gd name="T0" fmla="*/ 1 w 1856"/>
                    <a:gd name="T1" fmla="*/ 1 h 1355"/>
                    <a:gd name="T2" fmla="*/ 1 w 1856"/>
                    <a:gd name="T3" fmla="*/ 1 h 1355"/>
                    <a:gd name="T4" fmla="*/ 1 w 1856"/>
                    <a:gd name="T5" fmla="*/ 1 h 1355"/>
                    <a:gd name="T6" fmla="*/ 1 w 1856"/>
                    <a:gd name="T7" fmla="*/ 1 h 1355"/>
                    <a:gd name="T8" fmla="*/ 1 w 1856"/>
                    <a:gd name="T9" fmla="*/ 1 h 1355"/>
                    <a:gd name="T10" fmla="*/ 1 w 1856"/>
                    <a:gd name="T11" fmla="*/ 1 h 1355"/>
                    <a:gd name="T12" fmla="*/ 1 w 1856"/>
                    <a:gd name="T13" fmla="*/ 1 h 1355"/>
                    <a:gd name="T14" fmla="*/ 1 w 1856"/>
                    <a:gd name="T15" fmla="*/ 1 h 135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856"/>
                    <a:gd name="T25" fmla="*/ 0 h 1355"/>
                    <a:gd name="T26" fmla="*/ 1856 w 1856"/>
                    <a:gd name="T27" fmla="*/ 1355 h 1355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856" h="1355">
                      <a:moveTo>
                        <a:pt x="364" y="288"/>
                      </a:moveTo>
                      <a:cubicBezTo>
                        <a:pt x="204" y="400"/>
                        <a:pt x="0" y="662"/>
                        <a:pt x="28" y="768"/>
                      </a:cubicBezTo>
                      <a:cubicBezTo>
                        <a:pt x="56" y="874"/>
                        <a:pt x="392" y="846"/>
                        <a:pt x="535" y="923"/>
                      </a:cubicBezTo>
                      <a:cubicBezTo>
                        <a:pt x="678" y="1000"/>
                        <a:pt x="760" y="1171"/>
                        <a:pt x="888" y="1233"/>
                      </a:cubicBezTo>
                      <a:cubicBezTo>
                        <a:pt x="1016" y="1295"/>
                        <a:pt x="1148" y="1355"/>
                        <a:pt x="1301" y="1293"/>
                      </a:cubicBezTo>
                      <a:cubicBezTo>
                        <a:pt x="1454" y="1231"/>
                        <a:pt x="1856" y="1063"/>
                        <a:pt x="1804" y="864"/>
                      </a:cubicBezTo>
                      <a:cubicBezTo>
                        <a:pt x="1752" y="665"/>
                        <a:pt x="1228" y="192"/>
                        <a:pt x="988" y="96"/>
                      </a:cubicBezTo>
                      <a:cubicBezTo>
                        <a:pt x="748" y="0"/>
                        <a:pt x="524" y="176"/>
                        <a:pt x="364" y="288"/>
                      </a:cubicBezTo>
                      <a:close/>
                    </a:path>
                  </a:pathLst>
                </a:custGeom>
                <a:noFill/>
                <a:ln w="38100">
                  <a:solidFill>
                    <a:srgbClr val="0000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899" name="Text Box 29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4577" y="2578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i="0"/>
                    <a:t>3</a:t>
                  </a:r>
                  <a:endParaRPr lang="en-CA" altLang="en-US" sz="1800" i="0"/>
                </a:p>
              </p:txBody>
            </p:sp>
            <p:sp>
              <p:nvSpPr>
                <p:cNvPr id="419900" name="Text Box 30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5009" y="2642"/>
                  <a:ext cx="116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1800" i="0"/>
                </a:p>
              </p:txBody>
            </p:sp>
            <p:sp>
              <p:nvSpPr>
                <p:cNvPr id="419901" name="Text Box 31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4826" y="2928"/>
                  <a:ext cx="346" cy="2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i="0"/>
                    <a:t>4</a:t>
                  </a:r>
                  <a:endParaRPr lang="en-CA" altLang="en-US" sz="1800" i="0"/>
                </a:p>
              </p:txBody>
            </p:sp>
            <p:sp>
              <p:nvSpPr>
                <p:cNvPr id="419902" name="Text Box 32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4618" y="2811"/>
                  <a:ext cx="116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1800" i="0"/>
                </a:p>
              </p:txBody>
            </p:sp>
            <p:sp>
              <p:nvSpPr>
                <p:cNvPr id="419903" name="Text Box 33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4845" y="2772"/>
                  <a:ext cx="291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i="0"/>
                    <a:t>1</a:t>
                  </a:r>
                  <a:endParaRPr lang="en-CA" altLang="en-US" sz="1800" i="0"/>
                </a:p>
              </p:txBody>
            </p:sp>
            <p:sp>
              <p:nvSpPr>
                <p:cNvPr id="419904" name="Text Box 34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4826" y="2575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i="0"/>
                    <a:t>5</a:t>
                  </a:r>
                  <a:endParaRPr lang="en-CA" altLang="en-US" sz="1800" i="0"/>
                </a:p>
              </p:txBody>
            </p:sp>
            <p:sp>
              <p:nvSpPr>
                <p:cNvPr id="419905" name="Text Box 35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5060" y="3050"/>
                  <a:ext cx="188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i="0"/>
                    <a:t>2</a:t>
                  </a:r>
                  <a:endParaRPr lang="en-CA" altLang="en-US" sz="1800" i="0"/>
                </a:p>
              </p:txBody>
            </p:sp>
            <p:sp>
              <p:nvSpPr>
                <p:cNvPr id="419906" name="Text Box 36"/>
                <p:cNvSpPr txBox="1">
                  <a:spLocks noChangeAspect="1" noChangeArrowheads="1"/>
                </p:cNvSpPr>
                <p:nvPr/>
              </p:nvSpPr>
              <p:spPr bwMode="auto">
                <a:xfrm>
                  <a:off x="5136" y="2811"/>
                  <a:ext cx="116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1800" i="0"/>
                </a:p>
              </p:txBody>
            </p:sp>
            <p:sp>
              <p:nvSpPr>
                <p:cNvPr id="419907" name="Rectangle 37"/>
                <p:cNvSpPr>
                  <a:spLocks noChangeAspect="1" noChangeArrowheads="1"/>
                </p:cNvSpPr>
                <p:nvPr/>
              </p:nvSpPr>
              <p:spPr bwMode="auto">
                <a:xfrm>
                  <a:off x="4433" y="2742"/>
                  <a:ext cx="116" cy="2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1800" i="0"/>
                </a:p>
              </p:txBody>
            </p:sp>
          </p:grpSp>
        </p:grpSp>
      </p:grpSp>
      <p:pic>
        <p:nvPicPr>
          <p:cNvPr id="419845" name="Picture 38" descr="capture11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" y="990600"/>
            <a:ext cx="84582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1" name="Group 39"/>
          <p:cNvGrpSpPr>
            <a:grpSpLocks/>
          </p:cNvGrpSpPr>
          <p:nvPr/>
        </p:nvGrpSpPr>
        <p:grpSpPr bwMode="auto">
          <a:xfrm>
            <a:off x="312738" y="4724400"/>
            <a:ext cx="3040062" cy="1447800"/>
            <a:chOff x="197" y="2976"/>
            <a:chExt cx="1915" cy="912"/>
          </a:xfrm>
        </p:grpSpPr>
        <p:grpSp>
          <p:nvGrpSpPr>
            <p:cNvPr id="419852" name="Group 40"/>
            <p:cNvGrpSpPr>
              <a:grpSpLocks/>
            </p:cNvGrpSpPr>
            <p:nvPr/>
          </p:nvGrpSpPr>
          <p:grpSpPr bwMode="auto">
            <a:xfrm>
              <a:off x="1200" y="2976"/>
              <a:ext cx="912" cy="912"/>
              <a:chOff x="4320" y="2016"/>
              <a:chExt cx="912" cy="912"/>
            </a:xfrm>
          </p:grpSpPr>
          <p:grpSp>
            <p:nvGrpSpPr>
              <p:cNvPr id="419874" name="Group 41"/>
              <p:cNvGrpSpPr>
                <a:grpSpLocks/>
              </p:cNvGrpSpPr>
              <p:nvPr/>
            </p:nvGrpSpPr>
            <p:grpSpPr bwMode="auto">
              <a:xfrm>
                <a:off x="4320" y="2016"/>
                <a:ext cx="912" cy="912"/>
                <a:chOff x="2496" y="1104"/>
                <a:chExt cx="912" cy="912"/>
              </a:xfrm>
            </p:grpSpPr>
            <p:grpSp>
              <p:nvGrpSpPr>
                <p:cNvPr id="419881" name="Group 42"/>
                <p:cNvGrpSpPr>
                  <a:grpSpLocks noChangeAspect="1"/>
                </p:cNvGrpSpPr>
                <p:nvPr/>
              </p:nvGrpSpPr>
              <p:grpSpPr bwMode="auto">
                <a:xfrm rot="2360341">
                  <a:off x="2592" y="1248"/>
                  <a:ext cx="680" cy="680"/>
                  <a:chOff x="1224" y="1212"/>
                  <a:chExt cx="3144" cy="3112"/>
                </a:xfrm>
              </p:grpSpPr>
              <p:sp>
                <p:nvSpPr>
                  <p:cNvPr id="419883" name="Freeform 43" descr="Green marble"/>
                  <p:cNvSpPr>
                    <a:spLocks noChangeAspect="1"/>
                  </p:cNvSpPr>
                  <p:nvPr/>
                </p:nvSpPr>
                <p:spPr bwMode="auto">
                  <a:xfrm>
                    <a:off x="1224" y="2539"/>
                    <a:ext cx="2280" cy="1785"/>
                  </a:xfrm>
                  <a:custGeom>
                    <a:avLst/>
                    <a:gdLst>
                      <a:gd name="T0" fmla="*/ 748 w 2280"/>
                      <a:gd name="T1" fmla="*/ 30 h 1785"/>
                      <a:gd name="T2" fmla="*/ 1224 w 2280"/>
                      <a:gd name="T3" fmla="*/ 305 h 1785"/>
                      <a:gd name="T4" fmla="*/ 2184 w 2280"/>
                      <a:gd name="T5" fmla="*/ 257 h 1785"/>
                      <a:gd name="T6" fmla="*/ 1800 w 2280"/>
                      <a:gd name="T7" fmla="*/ 1121 h 1785"/>
                      <a:gd name="T8" fmla="*/ 1743 w 2280"/>
                      <a:gd name="T9" fmla="*/ 1313 h 1785"/>
                      <a:gd name="T10" fmla="*/ 1717 w 2280"/>
                      <a:gd name="T11" fmla="*/ 1479 h 1785"/>
                      <a:gd name="T12" fmla="*/ 1560 w 2280"/>
                      <a:gd name="T13" fmla="*/ 1549 h 1785"/>
                      <a:gd name="T14" fmla="*/ 1272 w 2280"/>
                      <a:gd name="T15" fmla="*/ 1553 h 1785"/>
                      <a:gd name="T16" fmla="*/ 168 w 2280"/>
                      <a:gd name="T17" fmla="*/ 1649 h 1785"/>
                      <a:gd name="T18" fmla="*/ 264 w 2280"/>
                      <a:gd name="T19" fmla="*/ 737 h 1785"/>
                      <a:gd name="T20" fmla="*/ 425 w 2280"/>
                      <a:gd name="T21" fmla="*/ 126 h 1785"/>
                      <a:gd name="T22" fmla="*/ 748 w 2280"/>
                      <a:gd name="T23" fmla="*/ 30 h 178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80"/>
                      <a:gd name="T37" fmla="*/ 0 h 1785"/>
                      <a:gd name="T38" fmla="*/ 2280 w 2280"/>
                      <a:gd name="T39" fmla="*/ 1785 h 178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80" h="1785">
                        <a:moveTo>
                          <a:pt x="748" y="30"/>
                        </a:moveTo>
                        <a:cubicBezTo>
                          <a:pt x="881" y="60"/>
                          <a:pt x="985" y="267"/>
                          <a:pt x="1224" y="305"/>
                        </a:cubicBezTo>
                        <a:cubicBezTo>
                          <a:pt x="1463" y="343"/>
                          <a:pt x="2088" y="121"/>
                          <a:pt x="2184" y="257"/>
                        </a:cubicBezTo>
                        <a:cubicBezTo>
                          <a:pt x="2280" y="393"/>
                          <a:pt x="1873" y="945"/>
                          <a:pt x="1800" y="1121"/>
                        </a:cubicBezTo>
                        <a:cubicBezTo>
                          <a:pt x="1727" y="1297"/>
                          <a:pt x="1757" y="1253"/>
                          <a:pt x="1743" y="1313"/>
                        </a:cubicBezTo>
                        <a:cubicBezTo>
                          <a:pt x="1729" y="1373"/>
                          <a:pt x="1747" y="1440"/>
                          <a:pt x="1717" y="1479"/>
                        </a:cubicBezTo>
                        <a:cubicBezTo>
                          <a:pt x="1687" y="1518"/>
                          <a:pt x="1634" y="1537"/>
                          <a:pt x="1560" y="1549"/>
                        </a:cubicBezTo>
                        <a:cubicBezTo>
                          <a:pt x="1486" y="1561"/>
                          <a:pt x="1504" y="1536"/>
                          <a:pt x="1272" y="1553"/>
                        </a:cubicBezTo>
                        <a:cubicBezTo>
                          <a:pt x="1040" y="1570"/>
                          <a:pt x="336" y="1785"/>
                          <a:pt x="168" y="1649"/>
                        </a:cubicBezTo>
                        <a:cubicBezTo>
                          <a:pt x="0" y="1513"/>
                          <a:pt x="221" y="991"/>
                          <a:pt x="264" y="737"/>
                        </a:cubicBezTo>
                        <a:cubicBezTo>
                          <a:pt x="307" y="483"/>
                          <a:pt x="344" y="244"/>
                          <a:pt x="425" y="126"/>
                        </a:cubicBezTo>
                        <a:cubicBezTo>
                          <a:pt x="506" y="8"/>
                          <a:pt x="615" y="0"/>
                          <a:pt x="748" y="30"/>
                        </a:cubicBezTo>
                        <a:close/>
                      </a:path>
                    </a:pathLst>
                  </a:custGeom>
                  <a:blipFill dpi="0" rotWithShape="0">
                    <a:blip r:embed="rId3" cstate="print"/>
                    <a:srcRect/>
                    <a:tile tx="0" ty="0" sx="100000" sy="100000" flip="none" algn="tl"/>
                  </a:blipFill>
                  <a:ln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884" name="Freeform 44" descr="Green marble"/>
                  <p:cNvSpPr>
                    <a:spLocks noChangeAspect="1"/>
                  </p:cNvSpPr>
                  <p:nvPr/>
                </p:nvSpPr>
                <p:spPr bwMode="auto">
                  <a:xfrm>
                    <a:off x="3056" y="1628"/>
                    <a:ext cx="1312" cy="1296"/>
                  </a:xfrm>
                  <a:custGeom>
                    <a:avLst/>
                    <a:gdLst>
                      <a:gd name="T0" fmla="*/ 592 w 1312"/>
                      <a:gd name="T1" fmla="*/ 160 h 1296"/>
                      <a:gd name="T2" fmla="*/ 16 w 1312"/>
                      <a:gd name="T3" fmla="*/ 640 h 1296"/>
                      <a:gd name="T4" fmla="*/ 496 w 1312"/>
                      <a:gd name="T5" fmla="*/ 1024 h 1296"/>
                      <a:gd name="T6" fmla="*/ 1216 w 1312"/>
                      <a:gd name="T7" fmla="*/ 1216 h 1296"/>
                      <a:gd name="T8" fmla="*/ 1072 w 1312"/>
                      <a:gd name="T9" fmla="*/ 544 h 1296"/>
                      <a:gd name="T10" fmla="*/ 1120 w 1312"/>
                      <a:gd name="T11" fmla="*/ 64 h 1296"/>
                      <a:gd name="T12" fmla="*/ 592 w 1312"/>
                      <a:gd name="T13" fmla="*/ 160 h 129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12"/>
                      <a:gd name="T22" fmla="*/ 0 h 1296"/>
                      <a:gd name="T23" fmla="*/ 1312 w 1312"/>
                      <a:gd name="T24" fmla="*/ 1296 h 129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12" h="1296">
                        <a:moveTo>
                          <a:pt x="592" y="160"/>
                        </a:moveTo>
                        <a:cubicBezTo>
                          <a:pt x="408" y="256"/>
                          <a:pt x="32" y="496"/>
                          <a:pt x="16" y="640"/>
                        </a:cubicBezTo>
                        <a:cubicBezTo>
                          <a:pt x="0" y="784"/>
                          <a:pt x="296" y="928"/>
                          <a:pt x="496" y="1024"/>
                        </a:cubicBezTo>
                        <a:cubicBezTo>
                          <a:pt x="696" y="1120"/>
                          <a:pt x="1120" y="1296"/>
                          <a:pt x="1216" y="1216"/>
                        </a:cubicBezTo>
                        <a:cubicBezTo>
                          <a:pt x="1312" y="1136"/>
                          <a:pt x="1088" y="736"/>
                          <a:pt x="1072" y="544"/>
                        </a:cubicBezTo>
                        <a:cubicBezTo>
                          <a:pt x="1056" y="352"/>
                          <a:pt x="1208" y="128"/>
                          <a:pt x="1120" y="64"/>
                        </a:cubicBezTo>
                        <a:cubicBezTo>
                          <a:pt x="1032" y="0"/>
                          <a:pt x="776" y="64"/>
                          <a:pt x="592" y="160"/>
                        </a:cubicBezTo>
                        <a:close/>
                      </a:path>
                    </a:pathLst>
                  </a:custGeom>
                  <a:blipFill dpi="0" rotWithShape="0">
                    <a:blip r:embed="rId3" cstate="print"/>
                    <a:srcRect/>
                    <a:tile tx="0" ty="0" sx="100000" sy="100000" flip="none" algn="tl"/>
                  </a:blipFill>
                  <a:ln w="9525" cap="flat" cmpd="sng">
                    <a:solidFill>
                      <a:srgbClr val="00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419885" name="Group 45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1776" y="1212"/>
                    <a:ext cx="1944" cy="2413"/>
                    <a:chOff x="2227" y="1194"/>
                    <a:chExt cx="1944" cy="2413"/>
                  </a:xfrm>
                </p:grpSpPr>
                <p:sp>
                  <p:nvSpPr>
                    <p:cNvPr id="419886" name="Freeform 46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1 w 600"/>
                        <a:gd name="T37" fmla="*/ 1 h 608"/>
                        <a:gd name="T38" fmla="*/ 1 w 600"/>
                        <a:gd name="T39" fmla="*/ 1 h 608"/>
                        <a:gd name="T40" fmla="*/ 1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19887" name="Freeform 47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1 w 619"/>
                        <a:gd name="T7" fmla="*/ 0 h 1085"/>
                        <a:gd name="T8" fmla="*/ 1 w 619"/>
                        <a:gd name="T9" fmla="*/ 1 h 1085"/>
                        <a:gd name="T10" fmla="*/ 1 w 619"/>
                        <a:gd name="T11" fmla="*/ 1 h 1085"/>
                        <a:gd name="T12" fmla="*/ 1 w 619"/>
                        <a:gd name="T13" fmla="*/ 1 h 1085"/>
                        <a:gd name="T14" fmla="*/ 1 w 619"/>
                        <a:gd name="T15" fmla="*/ 1 h 1085"/>
                        <a:gd name="T16" fmla="*/ 1 w 619"/>
                        <a:gd name="T17" fmla="*/ 1 h 1085"/>
                        <a:gd name="T18" fmla="*/ 1 w 619"/>
                        <a:gd name="T19" fmla="*/ 1 h 1085"/>
                        <a:gd name="T20" fmla="*/ 1 w 619"/>
                        <a:gd name="T21" fmla="*/ 1 h 1085"/>
                        <a:gd name="T22" fmla="*/ 1 w 619"/>
                        <a:gd name="T23" fmla="*/ 1 h 1085"/>
                        <a:gd name="T24" fmla="*/ 1 w 619"/>
                        <a:gd name="T25" fmla="*/ 1 h 1085"/>
                        <a:gd name="T26" fmla="*/ 1 w 619"/>
                        <a:gd name="T27" fmla="*/ 1 h 1085"/>
                        <a:gd name="T28" fmla="*/ 1 w 619"/>
                        <a:gd name="T29" fmla="*/ 1 h 1085"/>
                        <a:gd name="T30" fmla="*/ 1 w 619"/>
                        <a:gd name="T31" fmla="*/ 1 h 1085"/>
                        <a:gd name="T32" fmla="*/ 1 w 619"/>
                        <a:gd name="T33" fmla="*/ 1 h 1085"/>
                        <a:gd name="T34" fmla="*/ 1 w 619"/>
                        <a:gd name="T35" fmla="*/ 1 h 1085"/>
                        <a:gd name="T36" fmla="*/ 1 w 619"/>
                        <a:gd name="T37" fmla="*/ 1 h 1085"/>
                        <a:gd name="T38" fmla="*/ 1 w 619"/>
                        <a:gd name="T39" fmla="*/ 1 h 1085"/>
                        <a:gd name="T40" fmla="*/ 0 w 619"/>
                        <a:gd name="T41" fmla="*/ 1 h 1085"/>
                        <a:gd name="T42" fmla="*/ 1 w 619"/>
                        <a:gd name="T43" fmla="*/ 1 h 1085"/>
                        <a:gd name="T44" fmla="*/ 1 w 619"/>
                        <a:gd name="T45" fmla="*/ 1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19888" name="Freeform 48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84 w 782"/>
                        <a:gd name="T3" fmla="*/ 0 h 808"/>
                        <a:gd name="T4" fmla="*/ 449 w 782"/>
                        <a:gd name="T5" fmla="*/ 0 h 808"/>
                        <a:gd name="T6" fmla="*/ 946 w 782"/>
                        <a:gd name="T7" fmla="*/ 1 h 808"/>
                        <a:gd name="T8" fmla="*/ 1536 w 782"/>
                        <a:gd name="T9" fmla="*/ 1 h 808"/>
                        <a:gd name="T10" fmla="*/ 1753 w 782"/>
                        <a:gd name="T11" fmla="*/ 1 h 808"/>
                        <a:gd name="T12" fmla="*/ 1855 w 782"/>
                        <a:gd name="T13" fmla="*/ 1 h 808"/>
                        <a:gd name="T14" fmla="*/ 1870 w 782"/>
                        <a:gd name="T15" fmla="*/ 1 h 808"/>
                        <a:gd name="T16" fmla="*/ 1805 w 782"/>
                        <a:gd name="T17" fmla="*/ 1 h 808"/>
                        <a:gd name="T18" fmla="*/ 1625 w 782"/>
                        <a:gd name="T19" fmla="*/ 1 h 808"/>
                        <a:gd name="T20" fmla="*/ 1389 w 782"/>
                        <a:gd name="T21" fmla="*/ 1 h 808"/>
                        <a:gd name="T22" fmla="*/ 1218 w 782"/>
                        <a:gd name="T23" fmla="*/ 1 h 808"/>
                        <a:gd name="T24" fmla="*/ 1140 w 782"/>
                        <a:gd name="T25" fmla="*/ 1 h 808"/>
                        <a:gd name="T26" fmla="*/ 1090 w 782"/>
                        <a:gd name="T27" fmla="*/ 1 h 808"/>
                        <a:gd name="T28" fmla="*/ 1105 w 782"/>
                        <a:gd name="T29" fmla="*/ 1 h 808"/>
                        <a:gd name="T30" fmla="*/ 1118 w 782"/>
                        <a:gd name="T31" fmla="*/ 1 h 808"/>
                        <a:gd name="T32" fmla="*/ 1329 w 782"/>
                        <a:gd name="T33" fmla="*/ 1 h 808"/>
                        <a:gd name="T34" fmla="*/ 1662 w 782"/>
                        <a:gd name="T35" fmla="*/ 1 h 808"/>
                        <a:gd name="T36" fmla="*/ 1870 w 782"/>
                        <a:gd name="T37" fmla="*/ 1 h 808"/>
                        <a:gd name="T38" fmla="*/ 2091 w 782"/>
                        <a:gd name="T39" fmla="*/ 1 h 808"/>
                        <a:gd name="T40" fmla="*/ 2162 w 782"/>
                        <a:gd name="T41" fmla="*/ 1 h 808"/>
                        <a:gd name="T42" fmla="*/ 2091 w 782"/>
                        <a:gd name="T43" fmla="*/ 1 h 808"/>
                        <a:gd name="T44" fmla="*/ 2004 w 782"/>
                        <a:gd name="T45" fmla="*/ 1 h 808"/>
                        <a:gd name="T46" fmla="*/ 1855 w 782"/>
                        <a:gd name="T47" fmla="*/ 1 h 808"/>
                        <a:gd name="T48" fmla="*/ 1655 w 782"/>
                        <a:gd name="T49" fmla="*/ 1 h 808"/>
                        <a:gd name="T50" fmla="*/ 1436 w 782"/>
                        <a:gd name="T51" fmla="*/ 1 h 808"/>
                        <a:gd name="T52" fmla="*/ 1090 w 782"/>
                        <a:gd name="T53" fmla="*/ 1 h 808"/>
                        <a:gd name="T54" fmla="*/ 981 w 782"/>
                        <a:gd name="T55" fmla="*/ 1 h 808"/>
                        <a:gd name="T56" fmla="*/ 922 w 782"/>
                        <a:gd name="T57" fmla="*/ 1 h 808"/>
                        <a:gd name="T58" fmla="*/ 922 w 782"/>
                        <a:gd name="T59" fmla="*/ 1 h 808"/>
                        <a:gd name="T60" fmla="*/ 922 w 782"/>
                        <a:gd name="T61" fmla="*/ 1 h 808"/>
                        <a:gd name="T62" fmla="*/ 1072 w 782"/>
                        <a:gd name="T63" fmla="*/ 1 h 808"/>
                        <a:gd name="T64" fmla="*/ 1295 w 782"/>
                        <a:gd name="T65" fmla="*/ 1 h 808"/>
                        <a:gd name="T66" fmla="*/ 1491 w 782"/>
                        <a:gd name="T67" fmla="*/ 1 h 808"/>
                        <a:gd name="T68" fmla="*/ 1614 w 782"/>
                        <a:gd name="T69" fmla="*/ 1 h 808"/>
                        <a:gd name="T70" fmla="*/ 1677 w 782"/>
                        <a:gd name="T71" fmla="*/ 1 h 808"/>
                        <a:gd name="T72" fmla="*/ 1655 w 782"/>
                        <a:gd name="T73" fmla="*/ 1 h 808"/>
                        <a:gd name="T74" fmla="*/ 1564 w 782"/>
                        <a:gd name="T75" fmla="*/ 1 h 808"/>
                        <a:gd name="T76" fmla="*/ 1436 w 782"/>
                        <a:gd name="T77" fmla="*/ 1 h 808"/>
                        <a:gd name="T78" fmla="*/ 1295 w 782"/>
                        <a:gd name="T79" fmla="*/ 1 h 808"/>
                        <a:gd name="T80" fmla="*/ 989 w 782"/>
                        <a:gd name="T81" fmla="*/ 1 h 808"/>
                        <a:gd name="T82" fmla="*/ 535 w 782"/>
                        <a:gd name="T83" fmla="*/ 1 h 808"/>
                        <a:gd name="T84" fmla="*/ 193 w 782"/>
                        <a:gd name="T85" fmla="*/ 1 h 808"/>
                        <a:gd name="T86" fmla="*/ 54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19889" name="Freeform 49"/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53939 w 992"/>
                        <a:gd name="T1" fmla="*/ 1 h 770"/>
                        <a:gd name="T2" fmla="*/ 54957 w 992"/>
                        <a:gd name="T3" fmla="*/ 1 h 770"/>
                        <a:gd name="T4" fmla="*/ 58732 w 992"/>
                        <a:gd name="T5" fmla="*/ 1 h 770"/>
                        <a:gd name="T6" fmla="*/ 63413 w 992"/>
                        <a:gd name="T7" fmla="*/ 1 h 770"/>
                        <a:gd name="T8" fmla="*/ 66185 w 992"/>
                        <a:gd name="T9" fmla="*/ 1 h 770"/>
                        <a:gd name="T10" fmla="*/ 64971 w 992"/>
                        <a:gd name="T11" fmla="*/ 1 h 770"/>
                        <a:gd name="T12" fmla="*/ 62389 w 992"/>
                        <a:gd name="T13" fmla="*/ 1 h 770"/>
                        <a:gd name="T14" fmla="*/ 57208 w 992"/>
                        <a:gd name="T15" fmla="*/ 1 h 770"/>
                        <a:gd name="T16" fmla="*/ 50816 w 992"/>
                        <a:gd name="T17" fmla="*/ 1 h 770"/>
                        <a:gd name="T18" fmla="*/ 45491 w 992"/>
                        <a:gd name="T19" fmla="*/ 1 h 770"/>
                        <a:gd name="T20" fmla="*/ 39515 w 992"/>
                        <a:gd name="T21" fmla="*/ 1 h 770"/>
                        <a:gd name="T22" fmla="*/ 33821 w 992"/>
                        <a:gd name="T23" fmla="*/ 1 h 770"/>
                        <a:gd name="T24" fmla="*/ 29498 w 992"/>
                        <a:gd name="T25" fmla="*/ 1 h 770"/>
                        <a:gd name="T26" fmla="*/ 27925 w 992"/>
                        <a:gd name="T27" fmla="*/ 1 h 770"/>
                        <a:gd name="T28" fmla="*/ 26173 w 992"/>
                        <a:gd name="T29" fmla="*/ 1 h 770"/>
                        <a:gd name="T30" fmla="*/ 24108 w 992"/>
                        <a:gd name="T31" fmla="*/ 1 h 770"/>
                        <a:gd name="T32" fmla="*/ 22569 w 992"/>
                        <a:gd name="T33" fmla="*/ 1 h 770"/>
                        <a:gd name="T34" fmla="*/ 22569 w 992"/>
                        <a:gd name="T35" fmla="*/ 1 h 770"/>
                        <a:gd name="T36" fmla="*/ 21507 w 992"/>
                        <a:gd name="T37" fmla="*/ 1 h 770"/>
                        <a:gd name="T38" fmla="*/ 18555 w 992"/>
                        <a:gd name="T39" fmla="*/ 1 h 770"/>
                        <a:gd name="T40" fmla="*/ 14912 w 992"/>
                        <a:gd name="T41" fmla="*/ 1 h 770"/>
                        <a:gd name="T42" fmla="*/ 11523 w 992"/>
                        <a:gd name="T43" fmla="*/ 1 h 770"/>
                        <a:gd name="T44" fmla="*/ 7646 w 992"/>
                        <a:gd name="T45" fmla="*/ 1 h 770"/>
                        <a:gd name="T46" fmla="*/ 1769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2635 w 992"/>
                        <a:gd name="T53" fmla="*/ 1 h 770"/>
                        <a:gd name="T54" fmla="*/ 5459 w 992"/>
                        <a:gd name="T55" fmla="*/ 1 h 770"/>
                        <a:gd name="T56" fmla="*/ 7903 w 992"/>
                        <a:gd name="T57" fmla="*/ 1 h 770"/>
                        <a:gd name="T58" fmla="*/ 12603 w 992"/>
                        <a:gd name="T59" fmla="*/ 1 h 770"/>
                        <a:gd name="T60" fmla="*/ 17164 w 992"/>
                        <a:gd name="T61" fmla="*/ 1 h 770"/>
                        <a:gd name="T62" fmla="*/ 21507 w 992"/>
                        <a:gd name="T63" fmla="*/ 1 h 770"/>
                        <a:gd name="T64" fmla="*/ 27700 w 992"/>
                        <a:gd name="T65" fmla="*/ 0 h 770"/>
                        <a:gd name="T66" fmla="*/ 27925 w 992"/>
                        <a:gd name="T67" fmla="*/ 1 h 770"/>
                        <a:gd name="T68" fmla="*/ 26520 w 992"/>
                        <a:gd name="T69" fmla="*/ 1 h 770"/>
                        <a:gd name="T70" fmla="*/ 26173 w 992"/>
                        <a:gd name="T71" fmla="*/ 1 h 770"/>
                        <a:gd name="T72" fmla="*/ 27925 w 992"/>
                        <a:gd name="T73" fmla="*/ 1 h 770"/>
                        <a:gd name="T74" fmla="*/ 30846 w 992"/>
                        <a:gd name="T75" fmla="*/ 1 h 770"/>
                        <a:gd name="T76" fmla="*/ 33326 w 992"/>
                        <a:gd name="T77" fmla="*/ 1 h 770"/>
                        <a:gd name="T78" fmla="*/ 37247 w 992"/>
                        <a:gd name="T79" fmla="*/ 1 h 770"/>
                        <a:gd name="T80" fmla="*/ 41042 w 992"/>
                        <a:gd name="T81" fmla="*/ 1 h 770"/>
                        <a:gd name="T82" fmla="*/ 44922 w 992"/>
                        <a:gd name="T83" fmla="*/ 1 h 770"/>
                        <a:gd name="T84" fmla="*/ 50029 w 992"/>
                        <a:gd name="T85" fmla="*/ 1 h 770"/>
                        <a:gd name="T86" fmla="*/ 53399 w 992"/>
                        <a:gd name="T87" fmla="*/ 1 h 770"/>
                        <a:gd name="T88" fmla="*/ 53939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19890" name="Freeform 50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1 w 699"/>
                        <a:gd name="T1" fmla="*/ 1 h 1216"/>
                        <a:gd name="T2" fmla="*/ 1 w 699"/>
                        <a:gd name="T3" fmla="*/ 1 h 1216"/>
                        <a:gd name="T4" fmla="*/ 1 w 699"/>
                        <a:gd name="T5" fmla="*/ 1 h 1216"/>
                        <a:gd name="T6" fmla="*/ 1 w 699"/>
                        <a:gd name="T7" fmla="*/ 1 h 1216"/>
                        <a:gd name="T8" fmla="*/ 1 w 699"/>
                        <a:gd name="T9" fmla="*/ 1 h 1216"/>
                        <a:gd name="T10" fmla="*/ 1 w 699"/>
                        <a:gd name="T11" fmla="*/ 1 h 1216"/>
                        <a:gd name="T12" fmla="*/ 1 w 699"/>
                        <a:gd name="T13" fmla="*/ 1 h 1216"/>
                        <a:gd name="T14" fmla="*/ 1 w 699"/>
                        <a:gd name="T15" fmla="*/ 1 h 1216"/>
                        <a:gd name="T16" fmla="*/ 1 w 699"/>
                        <a:gd name="T17" fmla="*/ 1 h 1216"/>
                        <a:gd name="T18" fmla="*/ 1 w 699"/>
                        <a:gd name="T19" fmla="*/ 1 h 1216"/>
                        <a:gd name="T20" fmla="*/ 1 w 699"/>
                        <a:gd name="T21" fmla="*/ 1 h 1216"/>
                        <a:gd name="T22" fmla="*/ 1 w 699"/>
                        <a:gd name="T23" fmla="*/ 1 h 1216"/>
                        <a:gd name="T24" fmla="*/ 1 w 699"/>
                        <a:gd name="T25" fmla="*/ 1 h 1216"/>
                        <a:gd name="T26" fmla="*/ 1 w 699"/>
                        <a:gd name="T27" fmla="*/ 1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1 h 1216"/>
                        <a:gd name="T74" fmla="*/ 1 w 699"/>
                        <a:gd name="T75" fmla="*/ 1 h 1216"/>
                        <a:gd name="T76" fmla="*/ 1 w 699"/>
                        <a:gd name="T77" fmla="*/ 1 h 1216"/>
                        <a:gd name="T78" fmla="*/ 1 w 699"/>
                        <a:gd name="T79" fmla="*/ 1 h 1216"/>
                        <a:gd name="T80" fmla="*/ 1 w 699"/>
                        <a:gd name="T81" fmla="*/ 1 h 1216"/>
                        <a:gd name="T82" fmla="*/ 1 w 699"/>
                        <a:gd name="T83" fmla="*/ 1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19891" name="Freeform 51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1 w 915"/>
                        <a:gd name="T13" fmla="*/ 1 h 1139"/>
                        <a:gd name="T14" fmla="*/ 1 w 915"/>
                        <a:gd name="T15" fmla="*/ 1 h 1139"/>
                        <a:gd name="T16" fmla="*/ 1 w 915"/>
                        <a:gd name="T17" fmla="*/ 1 h 1139"/>
                        <a:gd name="T18" fmla="*/ 1 w 915"/>
                        <a:gd name="T19" fmla="*/ 1 h 1139"/>
                        <a:gd name="T20" fmla="*/ 1 w 915"/>
                        <a:gd name="T21" fmla="*/ 1 h 1139"/>
                        <a:gd name="T22" fmla="*/ 1 w 915"/>
                        <a:gd name="T23" fmla="*/ 1 h 1139"/>
                        <a:gd name="T24" fmla="*/ 1 w 915"/>
                        <a:gd name="T25" fmla="*/ 1 h 1139"/>
                        <a:gd name="T26" fmla="*/ 1 w 915"/>
                        <a:gd name="T27" fmla="*/ 1 h 1139"/>
                        <a:gd name="T28" fmla="*/ 1 w 915"/>
                        <a:gd name="T29" fmla="*/ 1 h 1139"/>
                        <a:gd name="T30" fmla="*/ 1 w 915"/>
                        <a:gd name="T31" fmla="*/ 1 h 1139"/>
                        <a:gd name="T32" fmla="*/ 1 w 915"/>
                        <a:gd name="T33" fmla="*/ 1 h 1139"/>
                        <a:gd name="T34" fmla="*/ 1 w 915"/>
                        <a:gd name="T35" fmla="*/ 1 h 1139"/>
                        <a:gd name="T36" fmla="*/ 1 w 915"/>
                        <a:gd name="T37" fmla="*/ 1 h 1139"/>
                        <a:gd name="T38" fmla="*/ 1 w 915"/>
                        <a:gd name="T39" fmla="*/ 1 h 1139"/>
                        <a:gd name="T40" fmla="*/ 1 w 915"/>
                        <a:gd name="T41" fmla="*/ 1 h 1139"/>
                        <a:gd name="T42" fmla="*/ 1 w 915"/>
                        <a:gd name="T43" fmla="*/ 1 h 1139"/>
                        <a:gd name="T44" fmla="*/ 1 w 915"/>
                        <a:gd name="T45" fmla="*/ 1 h 1139"/>
                        <a:gd name="T46" fmla="*/ 1 w 915"/>
                        <a:gd name="T47" fmla="*/ 0 h 1139"/>
                        <a:gd name="T48" fmla="*/ 1 w 915"/>
                        <a:gd name="T49" fmla="*/ 1 h 1139"/>
                        <a:gd name="T50" fmla="*/ 1 w 915"/>
                        <a:gd name="T51" fmla="*/ 1 h 1139"/>
                        <a:gd name="T52" fmla="*/ 1 w 915"/>
                        <a:gd name="T53" fmla="*/ 1 h 1139"/>
                        <a:gd name="T54" fmla="*/ 1 w 915"/>
                        <a:gd name="T55" fmla="*/ 1 h 1139"/>
                        <a:gd name="T56" fmla="*/ 1 w 915"/>
                        <a:gd name="T57" fmla="*/ 1 h 1139"/>
                        <a:gd name="T58" fmla="*/ 1 w 915"/>
                        <a:gd name="T59" fmla="*/ 1 h 1139"/>
                        <a:gd name="T60" fmla="*/ 1 w 915"/>
                        <a:gd name="T61" fmla="*/ 1 h 1139"/>
                        <a:gd name="T62" fmla="*/ 1 w 915"/>
                        <a:gd name="T63" fmla="*/ 1 h 1139"/>
                        <a:gd name="T64" fmla="*/ 1 w 915"/>
                        <a:gd name="T65" fmla="*/ 1 h 1139"/>
                        <a:gd name="T66" fmla="*/ 1 w 915"/>
                        <a:gd name="T67" fmla="*/ 1 h 1139"/>
                        <a:gd name="T68" fmla="*/ 1 w 915"/>
                        <a:gd name="T69" fmla="*/ 1 h 1139"/>
                        <a:gd name="T70" fmla="*/ 1 w 915"/>
                        <a:gd name="T71" fmla="*/ 1 h 1139"/>
                        <a:gd name="T72" fmla="*/ 1 w 915"/>
                        <a:gd name="T73" fmla="*/ 1 h 1139"/>
                        <a:gd name="T74" fmla="*/ 1 w 915"/>
                        <a:gd name="T75" fmla="*/ 1 h 1139"/>
                        <a:gd name="T76" fmla="*/ 1 w 915"/>
                        <a:gd name="T77" fmla="*/ 1 h 1139"/>
                        <a:gd name="T78" fmla="*/ 1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419882" name="Oval 52"/>
                <p:cNvSpPr>
                  <a:spLocks noChangeAspect="1" noChangeArrowheads="1"/>
                </p:cNvSpPr>
                <p:nvPr/>
              </p:nvSpPr>
              <p:spPr bwMode="auto">
                <a:xfrm>
                  <a:off x="2496" y="1104"/>
                  <a:ext cx="912" cy="912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</p:grpSp>
          <p:grpSp>
            <p:nvGrpSpPr>
              <p:cNvPr id="419875" name="Group 53"/>
              <p:cNvGrpSpPr>
                <a:grpSpLocks/>
              </p:cNvGrpSpPr>
              <p:nvPr/>
            </p:nvGrpSpPr>
            <p:grpSpPr bwMode="auto">
              <a:xfrm>
                <a:off x="4368" y="2112"/>
                <a:ext cx="432" cy="240"/>
                <a:chOff x="-1152" y="3504"/>
                <a:chExt cx="432" cy="240"/>
              </a:xfrm>
            </p:grpSpPr>
            <p:grpSp>
              <p:nvGrpSpPr>
                <p:cNvPr id="419876" name="Group 54"/>
                <p:cNvGrpSpPr>
                  <a:grpSpLocks noChangeAspect="1"/>
                </p:cNvGrpSpPr>
                <p:nvPr/>
              </p:nvGrpSpPr>
              <p:grpSpPr bwMode="auto">
                <a:xfrm>
                  <a:off x="-1075" y="3504"/>
                  <a:ext cx="256" cy="210"/>
                  <a:chOff x="1728" y="2064"/>
                  <a:chExt cx="768" cy="672"/>
                </a:xfrm>
              </p:grpSpPr>
              <p:sp>
                <p:nvSpPr>
                  <p:cNvPr id="419879" name="AutoShap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en-US" altLang="en-US" sz="1400" i="0" baseline="-8000">
                        <a:solidFill>
                          <a:schemeClr val="bg2"/>
                        </a:solidFill>
                      </a:rPr>
                      <a:t>Exit</a:t>
                    </a:r>
                    <a:endParaRPr lang="en-CA" altLang="en-US" sz="1400" i="0" baseline="-8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419880" name="Line 56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19877" name="Line 57"/>
                <p:cNvSpPr>
                  <a:spLocks noChangeShapeType="1"/>
                </p:cNvSpPr>
                <p:nvPr/>
              </p:nvSpPr>
              <p:spPr bwMode="auto">
                <a:xfrm flipH="1"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878" name="Line 58"/>
                <p:cNvSpPr>
                  <a:spLocks noChangeShapeType="1"/>
                </p:cNvSpPr>
                <p:nvPr/>
              </p:nvSpPr>
              <p:spPr bwMode="auto">
                <a:xfrm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19853" name="Group 59"/>
            <p:cNvGrpSpPr>
              <a:grpSpLocks noChangeAspect="1"/>
            </p:cNvGrpSpPr>
            <p:nvPr/>
          </p:nvGrpSpPr>
          <p:grpSpPr bwMode="auto">
            <a:xfrm>
              <a:off x="197" y="2976"/>
              <a:ext cx="907" cy="907"/>
              <a:chOff x="528" y="3264"/>
              <a:chExt cx="907" cy="907"/>
            </a:xfrm>
          </p:grpSpPr>
          <p:grpSp>
            <p:nvGrpSpPr>
              <p:cNvPr id="419854" name="Group 60"/>
              <p:cNvGrpSpPr>
                <a:grpSpLocks noChangeAspect="1"/>
              </p:cNvGrpSpPr>
              <p:nvPr/>
            </p:nvGrpSpPr>
            <p:grpSpPr bwMode="auto">
              <a:xfrm>
                <a:off x="528" y="3264"/>
                <a:ext cx="907" cy="907"/>
                <a:chOff x="3120" y="1872"/>
                <a:chExt cx="907" cy="907"/>
              </a:xfrm>
            </p:grpSpPr>
            <p:sp>
              <p:nvSpPr>
                <p:cNvPr id="419861" name="Freeform 61"/>
                <p:cNvSpPr>
                  <a:spLocks noChangeAspect="1"/>
                </p:cNvSpPr>
                <p:nvPr/>
              </p:nvSpPr>
              <p:spPr bwMode="auto">
                <a:xfrm>
                  <a:off x="3453" y="2386"/>
                  <a:ext cx="225" cy="63"/>
                </a:xfrm>
                <a:custGeom>
                  <a:avLst/>
                  <a:gdLst>
                    <a:gd name="T0" fmla="*/ 0 w 672"/>
                    <a:gd name="T1" fmla="*/ 0 h 200"/>
                    <a:gd name="T2" fmla="*/ 0 w 672"/>
                    <a:gd name="T3" fmla="*/ 0 h 200"/>
                    <a:gd name="T4" fmla="*/ 0 w 672"/>
                    <a:gd name="T5" fmla="*/ 0 h 200"/>
                    <a:gd name="T6" fmla="*/ 0 w 672"/>
                    <a:gd name="T7" fmla="*/ 0 h 20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672"/>
                    <a:gd name="T13" fmla="*/ 0 h 200"/>
                    <a:gd name="T14" fmla="*/ 672 w 672"/>
                    <a:gd name="T15" fmla="*/ 200 h 20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672" h="200">
                      <a:moveTo>
                        <a:pt x="0" y="192"/>
                      </a:moveTo>
                      <a:cubicBezTo>
                        <a:pt x="184" y="96"/>
                        <a:pt x="368" y="0"/>
                        <a:pt x="432" y="0"/>
                      </a:cubicBezTo>
                      <a:cubicBezTo>
                        <a:pt x="496" y="0"/>
                        <a:pt x="344" y="184"/>
                        <a:pt x="384" y="192"/>
                      </a:cubicBezTo>
                      <a:cubicBezTo>
                        <a:pt x="424" y="200"/>
                        <a:pt x="548" y="124"/>
                        <a:pt x="672" y="48"/>
                      </a:cubicBezTo>
                    </a:path>
                  </a:pathLst>
                </a:custGeom>
                <a:noFill/>
                <a:ln w="254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19862" name="Group 62"/>
                <p:cNvGrpSpPr>
                  <a:grpSpLocks noChangeAspect="1"/>
                </p:cNvGrpSpPr>
                <p:nvPr/>
              </p:nvGrpSpPr>
              <p:grpSpPr bwMode="auto">
                <a:xfrm>
                  <a:off x="3469" y="2146"/>
                  <a:ext cx="249" cy="285"/>
                  <a:chOff x="3469" y="2146"/>
                  <a:chExt cx="249" cy="285"/>
                </a:xfrm>
              </p:grpSpPr>
              <p:sp>
                <p:nvSpPr>
                  <p:cNvPr id="419868" name="Freeform 63"/>
                  <p:cNvSpPr>
                    <a:spLocks noChangeAspect="1"/>
                  </p:cNvSpPr>
                  <p:nvPr/>
                </p:nvSpPr>
                <p:spPr bwMode="auto">
                  <a:xfrm>
                    <a:off x="3590" y="2187"/>
                    <a:ext cx="67" cy="63"/>
                  </a:xfrm>
                  <a:custGeom>
                    <a:avLst/>
                    <a:gdLst>
                      <a:gd name="T0" fmla="*/ 0 w 603"/>
                      <a:gd name="T1" fmla="*/ 0 h 570"/>
                      <a:gd name="T2" fmla="*/ 0 w 603"/>
                      <a:gd name="T3" fmla="*/ 0 h 570"/>
                      <a:gd name="T4" fmla="*/ 0 w 603"/>
                      <a:gd name="T5" fmla="*/ 0 h 570"/>
                      <a:gd name="T6" fmla="*/ 0 w 603"/>
                      <a:gd name="T7" fmla="*/ 0 h 570"/>
                      <a:gd name="T8" fmla="*/ 0 w 603"/>
                      <a:gd name="T9" fmla="*/ 0 h 570"/>
                      <a:gd name="T10" fmla="*/ 0 w 603"/>
                      <a:gd name="T11" fmla="*/ 0 h 570"/>
                      <a:gd name="T12" fmla="*/ 0 w 603"/>
                      <a:gd name="T13" fmla="*/ 0 h 570"/>
                      <a:gd name="T14" fmla="*/ 0 w 603"/>
                      <a:gd name="T15" fmla="*/ 0 h 570"/>
                      <a:gd name="T16" fmla="*/ 0 w 603"/>
                      <a:gd name="T17" fmla="*/ 0 h 570"/>
                      <a:gd name="T18" fmla="*/ 0 w 603"/>
                      <a:gd name="T19" fmla="*/ 0 h 570"/>
                      <a:gd name="T20" fmla="*/ 0 w 603"/>
                      <a:gd name="T21" fmla="*/ 0 h 570"/>
                      <a:gd name="T22" fmla="*/ 0 w 603"/>
                      <a:gd name="T23" fmla="*/ 0 h 570"/>
                      <a:gd name="T24" fmla="*/ 0 w 603"/>
                      <a:gd name="T25" fmla="*/ 0 h 570"/>
                      <a:gd name="T26" fmla="*/ 0 w 603"/>
                      <a:gd name="T27" fmla="*/ 0 h 570"/>
                      <a:gd name="T28" fmla="*/ 0 w 603"/>
                      <a:gd name="T29" fmla="*/ 0 h 570"/>
                      <a:gd name="T30" fmla="*/ 0 w 603"/>
                      <a:gd name="T31" fmla="*/ 0 h 570"/>
                      <a:gd name="T32" fmla="*/ 0 w 603"/>
                      <a:gd name="T33" fmla="*/ 0 h 570"/>
                      <a:gd name="T34" fmla="*/ 0 w 603"/>
                      <a:gd name="T35" fmla="*/ 0 h 570"/>
                      <a:gd name="T36" fmla="*/ 0 w 603"/>
                      <a:gd name="T37" fmla="*/ 0 h 570"/>
                      <a:gd name="T38" fmla="*/ 0 w 603"/>
                      <a:gd name="T39" fmla="*/ 0 h 570"/>
                      <a:gd name="T40" fmla="*/ 0 w 603"/>
                      <a:gd name="T41" fmla="*/ 0 h 570"/>
                      <a:gd name="T42" fmla="*/ 0 w 603"/>
                      <a:gd name="T43" fmla="*/ 0 h 570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3"/>
                      <a:gd name="T67" fmla="*/ 0 h 570"/>
                      <a:gd name="T68" fmla="*/ 603 w 603"/>
                      <a:gd name="T69" fmla="*/ 570 h 570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3" h="570">
                        <a:moveTo>
                          <a:pt x="390" y="270"/>
                        </a:moveTo>
                        <a:lnTo>
                          <a:pt x="374" y="166"/>
                        </a:lnTo>
                        <a:lnTo>
                          <a:pt x="343" y="72"/>
                        </a:lnTo>
                        <a:lnTo>
                          <a:pt x="286" y="22"/>
                        </a:lnTo>
                        <a:lnTo>
                          <a:pt x="186" y="0"/>
                        </a:lnTo>
                        <a:lnTo>
                          <a:pt x="100" y="22"/>
                        </a:lnTo>
                        <a:lnTo>
                          <a:pt x="19" y="115"/>
                        </a:lnTo>
                        <a:lnTo>
                          <a:pt x="0" y="227"/>
                        </a:lnTo>
                        <a:lnTo>
                          <a:pt x="19" y="346"/>
                        </a:lnTo>
                        <a:lnTo>
                          <a:pt x="50" y="419"/>
                        </a:lnTo>
                        <a:lnTo>
                          <a:pt x="89" y="494"/>
                        </a:lnTo>
                        <a:lnTo>
                          <a:pt x="131" y="545"/>
                        </a:lnTo>
                        <a:lnTo>
                          <a:pt x="178" y="570"/>
                        </a:lnTo>
                        <a:lnTo>
                          <a:pt x="243" y="548"/>
                        </a:lnTo>
                        <a:lnTo>
                          <a:pt x="309" y="497"/>
                        </a:lnTo>
                        <a:lnTo>
                          <a:pt x="351" y="426"/>
                        </a:lnTo>
                        <a:lnTo>
                          <a:pt x="390" y="365"/>
                        </a:lnTo>
                        <a:lnTo>
                          <a:pt x="402" y="328"/>
                        </a:lnTo>
                        <a:lnTo>
                          <a:pt x="567" y="275"/>
                        </a:lnTo>
                        <a:lnTo>
                          <a:pt x="603" y="253"/>
                        </a:lnTo>
                        <a:lnTo>
                          <a:pt x="583" y="220"/>
                        </a:lnTo>
                        <a:lnTo>
                          <a:pt x="390" y="27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869" name="Freeform 64"/>
                  <p:cNvSpPr>
                    <a:spLocks noChangeAspect="1"/>
                  </p:cNvSpPr>
                  <p:nvPr/>
                </p:nvSpPr>
                <p:spPr bwMode="auto">
                  <a:xfrm>
                    <a:off x="3557" y="2255"/>
                    <a:ext cx="69" cy="113"/>
                  </a:xfrm>
                  <a:custGeom>
                    <a:avLst/>
                    <a:gdLst>
                      <a:gd name="T0" fmla="*/ 0 w 622"/>
                      <a:gd name="T1" fmla="*/ 0 h 1018"/>
                      <a:gd name="T2" fmla="*/ 0 w 622"/>
                      <a:gd name="T3" fmla="*/ 0 h 1018"/>
                      <a:gd name="T4" fmla="*/ 0 w 622"/>
                      <a:gd name="T5" fmla="*/ 0 h 1018"/>
                      <a:gd name="T6" fmla="*/ 0 w 622"/>
                      <a:gd name="T7" fmla="*/ 0 h 1018"/>
                      <a:gd name="T8" fmla="*/ 0 w 622"/>
                      <a:gd name="T9" fmla="*/ 0 h 1018"/>
                      <a:gd name="T10" fmla="*/ 0 w 622"/>
                      <a:gd name="T11" fmla="*/ 0 h 1018"/>
                      <a:gd name="T12" fmla="*/ 0 w 622"/>
                      <a:gd name="T13" fmla="*/ 0 h 1018"/>
                      <a:gd name="T14" fmla="*/ 0 w 622"/>
                      <a:gd name="T15" fmla="*/ 0 h 1018"/>
                      <a:gd name="T16" fmla="*/ 0 w 622"/>
                      <a:gd name="T17" fmla="*/ 0 h 1018"/>
                      <a:gd name="T18" fmla="*/ 0 w 622"/>
                      <a:gd name="T19" fmla="*/ 0 h 1018"/>
                      <a:gd name="T20" fmla="*/ 0 w 622"/>
                      <a:gd name="T21" fmla="*/ 0 h 1018"/>
                      <a:gd name="T22" fmla="*/ 0 w 622"/>
                      <a:gd name="T23" fmla="*/ 0 h 1018"/>
                      <a:gd name="T24" fmla="*/ 0 w 622"/>
                      <a:gd name="T25" fmla="*/ 0 h 1018"/>
                      <a:gd name="T26" fmla="*/ 0 w 622"/>
                      <a:gd name="T27" fmla="*/ 0 h 1018"/>
                      <a:gd name="T28" fmla="*/ 0 w 622"/>
                      <a:gd name="T29" fmla="*/ 0 h 1018"/>
                      <a:gd name="T30" fmla="*/ 0 w 622"/>
                      <a:gd name="T31" fmla="*/ 0 h 1018"/>
                      <a:gd name="T32" fmla="*/ 0 w 622"/>
                      <a:gd name="T33" fmla="*/ 0 h 1018"/>
                      <a:gd name="T34" fmla="*/ 0 w 622"/>
                      <a:gd name="T35" fmla="*/ 0 h 1018"/>
                      <a:gd name="T36" fmla="*/ 0 w 622"/>
                      <a:gd name="T37" fmla="*/ 0 h 1018"/>
                      <a:gd name="T38" fmla="*/ 0 w 622"/>
                      <a:gd name="T39" fmla="*/ 0 h 1018"/>
                      <a:gd name="T40" fmla="*/ 0 w 622"/>
                      <a:gd name="T41" fmla="*/ 0 h 1018"/>
                      <a:gd name="T42" fmla="*/ 0 w 622"/>
                      <a:gd name="T43" fmla="*/ 0 h 1018"/>
                      <a:gd name="T44" fmla="*/ 0 w 622"/>
                      <a:gd name="T45" fmla="*/ 0 h 1018"/>
                      <a:gd name="T46" fmla="*/ 0 w 622"/>
                      <a:gd name="T47" fmla="*/ 0 h 1018"/>
                      <a:gd name="T48" fmla="*/ 0 w 622"/>
                      <a:gd name="T49" fmla="*/ 0 h 1018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22"/>
                      <a:gd name="T76" fmla="*/ 0 h 1018"/>
                      <a:gd name="T77" fmla="*/ 622 w 622"/>
                      <a:gd name="T78" fmla="*/ 1018 h 1018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22" h="1018">
                        <a:moveTo>
                          <a:pt x="209" y="152"/>
                        </a:moveTo>
                        <a:lnTo>
                          <a:pt x="285" y="76"/>
                        </a:lnTo>
                        <a:lnTo>
                          <a:pt x="413" y="4"/>
                        </a:lnTo>
                        <a:lnTo>
                          <a:pt x="471" y="0"/>
                        </a:lnTo>
                        <a:lnTo>
                          <a:pt x="575" y="33"/>
                        </a:lnTo>
                        <a:lnTo>
                          <a:pt x="622" y="80"/>
                        </a:lnTo>
                        <a:lnTo>
                          <a:pt x="622" y="152"/>
                        </a:lnTo>
                        <a:lnTo>
                          <a:pt x="544" y="285"/>
                        </a:lnTo>
                        <a:lnTo>
                          <a:pt x="460" y="390"/>
                        </a:lnTo>
                        <a:lnTo>
                          <a:pt x="424" y="477"/>
                        </a:lnTo>
                        <a:lnTo>
                          <a:pt x="401" y="578"/>
                        </a:lnTo>
                        <a:lnTo>
                          <a:pt x="424" y="675"/>
                        </a:lnTo>
                        <a:lnTo>
                          <a:pt x="447" y="769"/>
                        </a:lnTo>
                        <a:lnTo>
                          <a:pt x="447" y="877"/>
                        </a:lnTo>
                        <a:lnTo>
                          <a:pt x="413" y="942"/>
                        </a:lnTo>
                        <a:lnTo>
                          <a:pt x="335" y="979"/>
                        </a:lnTo>
                        <a:lnTo>
                          <a:pt x="243" y="1018"/>
                        </a:lnTo>
                        <a:lnTo>
                          <a:pt x="158" y="1018"/>
                        </a:lnTo>
                        <a:lnTo>
                          <a:pt x="100" y="989"/>
                        </a:lnTo>
                        <a:lnTo>
                          <a:pt x="24" y="870"/>
                        </a:lnTo>
                        <a:lnTo>
                          <a:pt x="0" y="748"/>
                        </a:lnTo>
                        <a:lnTo>
                          <a:pt x="8" y="589"/>
                        </a:lnTo>
                        <a:lnTo>
                          <a:pt x="66" y="390"/>
                        </a:lnTo>
                        <a:lnTo>
                          <a:pt x="123" y="261"/>
                        </a:lnTo>
                        <a:lnTo>
                          <a:pt x="209" y="152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870" name="Freeform 65"/>
                  <p:cNvSpPr>
                    <a:spLocks noChangeAspect="1"/>
                  </p:cNvSpPr>
                  <p:nvPr/>
                </p:nvSpPr>
                <p:spPr bwMode="auto">
                  <a:xfrm>
                    <a:off x="3562" y="2347"/>
                    <a:ext cx="87" cy="84"/>
                  </a:xfrm>
                  <a:custGeom>
                    <a:avLst/>
                    <a:gdLst>
                      <a:gd name="T0" fmla="*/ 0 w 784"/>
                      <a:gd name="T1" fmla="*/ 0 h 758"/>
                      <a:gd name="T2" fmla="*/ 0 w 784"/>
                      <a:gd name="T3" fmla="*/ 0 h 758"/>
                      <a:gd name="T4" fmla="*/ 0 w 784"/>
                      <a:gd name="T5" fmla="*/ 0 h 758"/>
                      <a:gd name="T6" fmla="*/ 0 w 784"/>
                      <a:gd name="T7" fmla="*/ 0 h 758"/>
                      <a:gd name="T8" fmla="*/ 0 w 784"/>
                      <a:gd name="T9" fmla="*/ 0 h 758"/>
                      <a:gd name="T10" fmla="*/ 0 w 784"/>
                      <a:gd name="T11" fmla="*/ 0 h 758"/>
                      <a:gd name="T12" fmla="*/ 0 w 784"/>
                      <a:gd name="T13" fmla="*/ 0 h 758"/>
                      <a:gd name="T14" fmla="*/ 0 w 784"/>
                      <a:gd name="T15" fmla="*/ 0 h 758"/>
                      <a:gd name="T16" fmla="*/ 0 w 784"/>
                      <a:gd name="T17" fmla="*/ 0 h 758"/>
                      <a:gd name="T18" fmla="*/ 0 w 784"/>
                      <a:gd name="T19" fmla="*/ 0 h 758"/>
                      <a:gd name="T20" fmla="*/ 0 w 784"/>
                      <a:gd name="T21" fmla="*/ 0 h 758"/>
                      <a:gd name="T22" fmla="*/ 0 w 784"/>
                      <a:gd name="T23" fmla="*/ 0 h 758"/>
                      <a:gd name="T24" fmla="*/ 0 w 784"/>
                      <a:gd name="T25" fmla="*/ 0 h 758"/>
                      <a:gd name="T26" fmla="*/ 0 w 784"/>
                      <a:gd name="T27" fmla="*/ 0 h 758"/>
                      <a:gd name="T28" fmla="*/ 0 w 784"/>
                      <a:gd name="T29" fmla="*/ 0 h 758"/>
                      <a:gd name="T30" fmla="*/ 0 w 784"/>
                      <a:gd name="T31" fmla="*/ 0 h 758"/>
                      <a:gd name="T32" fmla="*/ 0 w 784"/>
                      <a:gd name="T33" fmla="*/ 0 h 758"/>
                      <a:gd name="T34" fmla="*/ 0 w 784"/>
                      <a:gd name="T35" fmla="*/ 0 h 758"/>
                      <a:gd name="T36" fmla="*/ 0 w 784"/>
                      <a:gd name="T37" fmla="*/ 0 h 758"/>
                      <a:gd name="T38" fmla="*/ 0 w 784"/>
                      <a:gd name="T39" fmla="*/ 0 h 758"/>
                      <a:gd name="T40" fmla="*/ 0 w 784"/>
                      <a:gd name="T41" fmla="*/ 0 h 758"/>
                      <a:gd name="T42" fmla="*/ 0 w 784"/>
                      <a:gd name="T43" fmla="*/ 0 h 758"/>
                      <a:gd name="T44" fmla="*/ 0 w 784"/>
                      <a:gd name="T45" fmla="*/ 0 h 758"/>
                      <a:gd name="T46" fmla="*/ 0 w 784"/>
                      <a:gd name="T47" fmla="*/ 0 h 758"/>
                      <a:gd name="T48" fmla="*/ 0 w 784"/>
                      <a:gd name="T49" fmla="*/ 0 h 758"/>
                      <a:gd name="T50" fmla="*/ 0 w 784"/>
                      <a:gd name="T51" fmla="*/ 0 h 758"/>
                      <a:gd name="T52" fmla="*/ 0 w 784"/>
                      <a:gd name="T53" fmla="*/ 0 h 758"/>
                      <a:gd name="T54" fmla="*/ 0 w 784"/>
                      <a:gd name="T55" fmla="*/ 0 h 758"/>
                      <a:gd name="T56" fmla="*/ 0 w 784"/>
                      <a:gd name="T57" fmla="*/ 0 h 758"/>
                      <a:gd name="T58" fmla="*/ 0 w 784"/>
                      <a:gd name="T59" fmla="*/ 0 h 758"/>
                      <a:gd name="T60" fmla="*/ 0 w 784"/>
                      <a:gd name="T61" fmla="*/ 0 h 758"/>
                      <a:gd name="T62" fmla="*/ 0 w 784"/>
                      <a:gd name="T63" fmla="*/ 0 h 758"/>
                      <a:gd name="T64" fmla="*/ 0 w 784"/>
                      <a:gd name="T65" fmla="*/ 0 h 758"/>
                      <a:gd name="T66" fmla="*/ 0 w 784"/>
                      <a:gd name="T67" fmla="*/ 0 h 758"/>
                      <a:gd name="T68" fmla="*/ 0 w 784"/>
                      <a:gd name="T69" fmla="*/ 0 h 758"/>
                      <a:gd name="T70" fmla="*/ 0 w 784"/>
                      <a:gd name="T71" fmla="*/ 0 h 758"/>
                      <a:gd name="T72" fmla="*/ 0 w 784"/>
                      <a:gd name="T73" fmla="*/ 0 h 758"/>
                      <a:gd name="T74" fmla="*/ 0 w 784"/>
                      <a:gd name="T75" fmla="*/ 0 h 758"/>
                      <a:gd name="T76" fmla="*/ 0 w 784"/>
                      <a:gd name="T77" fmla="*/ 0 h 758"/>
                      <a:gd name="T78" fmla="*/ 0 w 784"/>
                      <a:gd name="T79" fmla="*/ 0 h 758"/>
                      <a:gd name="T80" fmla="*/ 0 w 784"/>
                      <a:gd name="T81" fmla="*/ 0 h 758"/>
                      <a:gd name="T82" fmla="*/ 0 w 784"/>
                      <a:gd name="T83" fmla="*/ 0 h 758"/>
                      <a:gd name="T84" fmla="*/ 0 w 784"/>
                      <a:gd name="T85" fmla="*/ 0 h 758"/>
                      <a:gd name="T86" fmla="*/ 0 w 784"/>
                      <a:gd name="T87" fmla="*/ 0 h 758"/>
                      <a:gd name="T88" fmla="*/ 0 w 784"/>
                      <a:gd name="T89" fmla="*/ 0 h 758"/>
                      <a:gd name="T90" fmla="*/ 0 w 784"/>
                      <a:gd name="T91" fmla="*/ 0 h 75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4"/>
                      <a:gd name="T139" fmla="*/ 0 h 758"/>
                      <a:gd name="T140" fmla="*/ 784 w 784"/>
                      <a:gd name="T141" fmla="*/ 758 h 75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4" h="758">
                        <a:moveTo>
                          <a:pt x="0" y="72"/>
                        </a:moveTo>
                        <a:lnTo>
                          <a:pt x="65" y="0"/>
                        </a:lnTo>
                        <a:lnTo>
                          <a:pt x="163" y="0"/>
                        </a:lnTo>
                        <a:lnTo>
                          <a:pt x="344" y="18"/>
                        </a:lnTo>
                        <a:lnTo>
                          <a:pt x="557" y="28"/>
                        </a:lnTo>
                        <a:lnTo>
                          <a:pt x="638" y="62"/>
                        </a:lnTo>
                        <a:lnTo>
                          <a:pt x="672" y="104"/>
                        </a:lnTo>
                        <a:lnTo>
                          <a:pt x="680" y="169"/>
                        </a:lnTo>
                        <a:lnTo>
                          <a:pt x="656" y="238"/>
                        </a:lnTo>
                        <a:lnTo>
                          <a:pt x="591" y="342"/>
                        </a:lnTo>
                        <a:lnTo>
                          <a:pt x="506" y="429"/>
                        </a:lnTo>
                        <a:lnTo>
                          <a:pt x="440" y="508"/>
                        </a:lnTo>
                        <a:lnTo>
                          <a:pt x="414" y="569"/>
                        </a:lnTo>
                        <a:lnTo>
                          <a:pt x="394" y="613"/>
                        </a:lnTo>
                        <a:lnTo>
                          <a:pt x="401" y="646"/>
                        </a:lnTo>
                        <a:lnTo>
                          <a:pt x="406" y="667"/>
                        </a:lnTo>
                        <a:lnTo>
                          <a:pt x="483" y="667"/>
                        </a:lnTo>
                        <a:lnTo>
                          <a:pt x="603" y="649"/>
                        </a:lnTo>
                        <a:lnTo>
                          <a:pt x="680" y="649"/>
                        </a:lnTo>
                        <a:lnTo>
                          <a:pt x="761" y="678"/>
                        </a:lnTo>
                        <a:lnTo>
                          <a:pt x="784" y="714"/>
                        </a:lnTo>
                        <a:lnTo>
                          <a:pt x="761" y="747"/>
                        </a:lnTo>
                        <a:lnTo>
                          <a:pt x="726" y="758"/>
                        </a:lnTo>
                        <a:lnTo>
                          <a:pt x="672" y="743"/>
                        </a:lnTo>
                        <a:lnTo>
                          <a:pt x="599" y="703"/>
                        </a:lnTo>
                        <a:lnTo>
                          <a:pt x="521" y="710"/>
                        </a:lnTo>
                        <a:lnTo>
                          <a:pt x="394" y="732"/>
                        </a:lnTo>
                        <a:lnTo>
                          <a:pt x="356" y="725"/>
                        </a:lnTo>
                        <a:lnTo>
                          <a:pt x="336" y="700"/>
                        </a:lnTo>
                        <a:lnTo>
                          <a:pt x="336" y="639"/>
                        </a:lnTo>
                        <a:lnTo>
                          <a:pt x="336" y="552"/>
                        </a:lnTo>
                        <a:lnTo>
                          <a:pt x="390" y="486"/>
                        </a:lnTo>
                        <a:lnTo>
                          <a:pt x="471" y="389"/>
                        </a:lnTo>
                        <a:lnTo>
                          <a:pt x="541" y="303"/>
                        </a:lnTo>
                        <a:lnTo>
                          <a:pt x="588" y="238"/>
                        </a:lnTo>
                        <a:lnTo>
                          <a:pt x="611" y="181"/>
                        </a:lnTo>
                        <a:lnTo>
                          <a:pt x="599" y="148"/>
                        </a:lnTo>
                        <a:lnTo>
                          <a:pt x="568" y="108"/>
                        </a:lnTo>
                        <a:lnTo>
                          <a:pt x="521" y="97"/>
                        </a:lnTo>
                        <a:lnTo>
                          <a:pt x="471" y="97"/>
                        </a:lnTo>
                        <a:lnTo>
                          <a:pt x="359" y="97"/>
                        </a:lnTo>
                        <a:lnTo>
                          <a:pt x="193" y="126"/>
                        </a:lnTo>
                        <a:lnTo>
                          <a:pt x="70" y="137"/>
                        </a:lnTo>
                        <a:lnTo>
                          <a:pt x="20" y="126"/>
                        </a:lnTo>
                        <a:lnTo>
                          <a:pt x="0" y="10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871" name="Freeform 66"/>
                  <p:cNvSpPr>
                    <a:spLocks noChangeAspect="1"/>
                  </p:cNvSpPr>
                  <p:nvPr/>
                </p:nvSpPr>
                <p:spPr bwMode="auto">
                  <a:xfrm>
                    <a:off x="3469" y="2327"/>
                    <a:ext cx="111" cy="81"/>
                  </a:xfrm>
                  <a:custGeom>
                    <a:avLst/>
                    <a:gdLst>
                      <a:gd name="T0" fmla="*/ 0 w 996"/>
                      <a:gd name="T1" fmla="*/ 0 h 722"/>
                      <a:gd name="T2" fmla="*/ 0 w 996"/>
                      <a:gd name="T3" fmla="*/ 0 h 722"/>
                      <a:gd name="T4" fmla="*/ 0 w 996"/>
                      <a:gd name="T5" fmla="*/ 0 h 722"/>
                      <a:gd name="T6" fmla="*/ 0 w 996"/>
                      <a:gd name="T7" fmla="*/ 0 h 722"/>
                      <a:gd name="T8" fmla="*/ 0 w 996"/>
                      <a:gd name="T9" fmla="*/ 0 h 722"/>
                      <a:gd name="T10" fmla="*/ 0 w 996"/>
                      <a:gd name="T11" fmla="*/ 0 h 722"/>
                      <a:gd name="T12" fmla="*/ 0 w 996"/>
                      <a:gd name="T13" fmla="*/ 0 h 722"/>
                      <a:gd name="T14" fmla="*/ 0 w 996"/>
                      <a:gd name="T15" fmla="*/ 0 h 722"/>
                      <a:gd name="T16" fmla="*/ 0 w 996"/>
                      <a:gd name="T17" fmla="*/ 0 h 722"/>
                      <a:gd name="T18" fmla="*/ 0 w 996"/>
                      <a:gd name="T19" fmla="*/ 0 h 722"/>
                      <a:gd name="T20" fmla="*/ 0 w 996"/>
                      <a:gd name="T21" fmla="*/ 0 h 722"/>
                      <a:gd name="T22" fmla="*/ 0 w 996"/>
                      <a:gd name="T23" fmla="*/ 0 h 722"/>
                      <a:gd name="T24" fmla="*/ 0 w 996"/>
                      <a:gd name="T25" fmla="*/ 0 h 722"/>
                      <a:gd name="T26" fmla="*/ 0 w 996"/>
                      <a:gd name="T27" fmla="*/ 0 h 722"/>
                      <a:gd name="T28" fmla="*/ 0 w 996"/>
                      <a:gd name="T29" fmla="*/ 0 h 722"/>
                      <a:gd name="T30" fmla="*/ 0 w 996"/>
                      <a:gd name="T31" fmla="*/ 0 h 722"/>
                      <a:gd name="T32" fmla="*/ 0 w 996"/>
                      <a:gd name="T33" fmla="*/ 0 h 722"/>
                      <a:gd name="T34" fmla="*/ 0 w 996"/>
                      <a:gd name="T35" fmla="*/ 0 h 722"/>
                      <a:gd name="T36" fmla="*/ 0 w 996"/>
                      <a:gd name="T37" fmla="*/ 0 h 722"/>
                      <a:gd name="T38" fmla="*/ 0 w 996"/>
                      <a:gd name="T39" fmla="*/ 0 h 722"/>
                      <a:gd name="T40" fmla="*/ 0 w 996"/>
                      <a:gd name="T41" fmla="*/ 0 h 722"/>
                      <a:gd name="T42" fmla="*/ 0 w 996"/>
                      <a:gd name="T43" fmla="*/ 0 h 722"/>
                      <a:gd name="T44" fmla="*/ 0 w 996"/>
                      <a:gd name="T45" fmla="*/ 0 h 722"/>
                      <a:gd name="T46" fmla="*/ 0 w 996"/>
                      <a:gd name="T47" fmla="*/ 0 h 722"/>
                      <a:gd name="T48" fmla="*/ 0 w 996"/>
                      <a:gd name="T49" fmla="*/ 0 h 722"/>
                      <a:gd name="T50" fmla="*/ 0 w 996"/>
                      <a:gd name="T51" fmla="*/ 0 h 722"/>
                      <a:gd name="T52" fmla="*/ 0 w 996"/>
                      <a:gd name="T53" fmla="*/ 0 h 722"/>
                      <a:gd name="T54" fmla="*/ 0 w 996"/>
                      <a:gd name="T55" fmla="*/ 0 h 722"/>
                      <a:gd name="T56" fmla="*/ 0 w 996"/>
                      <a:gd name="T57" fmla="*/ 0 h 722"/>
                      <a:gd name="T58" fmla="*/ 0 w 996"/>
                      <a:gd name="T59" fmla="*/ 0 h 722"/>
                      <a:gd name="T60" fmla="*/ 0 w 996"/>
                      <a:gd name="T61" fmla="*/ 0 h 722"/>
                      <a:gd name="T62" fmla="*/ 0 w 996"/>
                      <a:gd name="T63" fmla="*/ 0 h 722"/>
                      <a:gd name="T64" fmla="*/ 0 w 996"/>
                      <a:gd name="T65" fmla="*/ 0 h 722"/>
                      <a:gd name="T66" fmla="*/ 0 w 996"/>
                      <a:gd name="T67" fmla="*/ 0 h 722"/>
                      <a:gd name="T68" fmla="*/ 0 w 996"/>
                      <a:gd name="T69" fmla="*/ 0 h 722"/>
                      <a:gd name="T70" fmla="*/ 0 w 996"/>
                      <a:gd name="T71" fmla="*/ 0 h 722"/>
                      <a:gd name="T72" fmla="*/ 0 w 996"/>
                      <a:gd name="T73" fmla="*/ 0 h 722"/>
                      <a:gd name="T74" fmla="*/ 0 w 996"/>
                      <a:gd name="T75" fmla="*/ 0 h 722"/>
                      <a:gd name="T76" fmla="*/ 0 w 996"/>
                      <a:gd name="T77" fmla="*/ 0 h 722"/>
                      <a:gd name="T78" fmla="*/ 0 w 996"/>
                      <a:gd name="T79" fmla="*/ 0 h 722"/>
                      <a:gd name="T80" fmla="*/ 0 w 996"/>
                      <a:gd name="T81" fmla="*/ 0 h 722"/>
                      <a:gd name="T82" fmla="*/ 0 w 996"/>
                      <a:gd name="T83" fmla="*/ 0 h 722"/>
                      <a:gd name="T84" fmla="*/ 0 w 996"/>
                      <a:gd name="T85" fmla="*/ 0 h 722"/>
                      <a:gd name="T86" fmla="*/ 0 w 996"/>
                      <a:gd name="T87" fmla="*/ 0 h 722"/>
                      <a:gd name="T88" fmla="*/ 0 w 996"/>
                      <a:gd name="T89" fmla="*/ 0 h 722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6"/>
                      <a:gd name="T136" fmla="*/ 0 h 722"/>
                      <a:gd name="T137" fmla="*/ 996 w 996"/>
                      <a:gd name="T138" fmla="*/ 722 h 722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6" h="722">
                        <a:moveTo>
                          <a:pt x="811" y="300"/>
                        </a:moveTo>
                        <a:lnTo>
                          <a:pt x="827" y="206"/>
                        </a:lnTo>
                        <a:lnTo>
                          <a:pt x="884" y="170"/>
                        </a:lnTo>
                        <a:lnTo>
                          <a:pt x="954" y="163"/>
                        </a:lnTo>
                        <a:lnTo>
                          <a:pt x="996" y="206"/>
                        </a:lnTo>
                        <a:lnTo>
                          <a:pt x="977" y="288"/>
                        </a:lnTo>
                        <a:lnTo>
                          <a:pt x="939" y="400"/>
                        </a:lnTo>
                        <a:lnTo>
                          <a:pt x="861" y="527"/>
                        </a:lnTo>
                        <a:lnTo>
                          <a:pt x="764" y="635"/>
                        </a:lnTo>
                        <a:lnTo>
                          <a:pt x="683" y="693"/>
                        </a:lnTo>
                        <a:lnTo>
                          <a:pt x="595" y="722"/>
                        </a:lnTo>
                        <a:lnTo>
                          <a:pt x="509" y="711"/>
                        </a:lnTo>
                        <a:lnTo>
                          <a:pt x="444" y="678"/>
                        </a:lnTo>
                        <a:lnTo>
                          <a:pt x="420" y="624"/>
                        </a:lnTo>
                        <a:lnTo>
                          <a:pt x="394" y="531"/>
                        </a:lnTo>
                        <a:lnTo>
                          <a:pt x="363" y="358"/>
                        </a:lnTo>
                        <a:lnTo>
                          <a:pt x="339" y="239"/>
                        </a:lnTo>
                        <a:lnTo>
                          <a:pt x="339" y="98"/>
                        </a:lnTo>
                        <a:lnTo>
                          <a:pt x="324" y="73"/>
                        </a:lnTo>
                        <a:lnTo>
                          <a:pt x="278" y="66"/>
                        </a:lnTo>
                        <a:lnTo>
                          <a:pt x="224" y="105"/>
                        </a:lnTo>
                        <a:lnTo>
                          <a:pt x="174" y="170"/>
                        </a:lnTo>
                        <a:lnTo>
                          <a:pt x="115" y="206"/>
                        </a:lnTo>
                        <a:lnTo>
                          <a:pt x="27" y="206"/>
                        </a:lnTo>
                        <a:lnTo>
                          <a:pt x="0" y="184"/>
                        </a:lnTo>
                        <a:lnTo>
                          <a:pt x="0" y="149"/>
                        </a:lnTo>
                        <a:lnTo>
                          <a:pt x="39" y="115"/>
                        </a:lnTo>
                        <a:lnTo>
                          <a:pt x="81" y="127"/>
                        </a:lnTo>
                        <a:lnTo>
                          <a:pt x="120" y="119"/>
                        </a:lnTo>
                        <a:lnTo>
                          <a:pt x="190" y="73"/>
                        </a:lnTo>
                        <a:lnTo>
                          <a:pt x="258" y="22"/>
                        </a:lnTo>
                        <a:lnTo>
                          <a:pt x="324" y="8"/>
                        </a:lnTo>
                        <a:lnTo>
                          <a:pt x="417" y="0"/>
                        </a:lnTo>
                        <a:lnTo>
                          <a:pt x="420" y="40"/>
                        </a:lnTo>
                        <a:lnTo>
                          <a:pt x="398" y="83"/>
                        </a:lnTo>
                        <a:lnTo>
                          <a:pt x="394" y="195"/>
                        </a:lnTo>
                        <a:lnTo>
                          <a:pt x="420" y="343"/>
                        </a:lnTo>
                        <a:lnTo>
                          <a:pt x="464" y="487"/>
                        </a:lnTo>
                        <a:lnTo>
                          <a:pt x="501" y="573"/>
                        </a:lnTo>
                        <a:lnTo>
                          <a:pt x="560" y="614"/>
                        </a:lnTo>
                        <a:lnTo>
                          <a:pt x="618" y="614"/>
                        </a:lnTo>
                        <a:lnTo>
                          <a:pt x="676" y="573"/>
                        </a:lnTo>
                        <a:lnTo>
                          <a:pt x="753" y="483"/>
                        </a:lnTo>
                        <a:lnTo>
                          <a:pt x="803" y="354"/>
                        </a:lnTo>
                        <a:lnTo>
                          <a:pt x="811" y="30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872" name="Freeform 67"/>
                  <p:cNvSpPr>
                    <a:spLocks noChangeAspect="1"/>
                  </p:cNvSpPr>
                  <p:nvPr/>
                </p:nvSpPr>
                <p:spPr bwMode="auto">
                  <a:xfrm>
                    <a:off x="3521" y="2146"/>
                    <a:ext cx="78" cy="127"/>
                  </a:xfrm>
                  <a:custGeom>
                    <a:avLst/>
                    <a:gdLst>
                      <a:gd name="T0" fmla="*/ 0 w 703"/>
                      <a:gd name="T1" fmla="*/ 0 h 1140"/>
                      <a:gd name="T2" fmla="*/ 0 w 703"/>
                      <a:gd name="T3" fmla="*/ 0 h 1140"/>
                      <a:gd name="T4" fmla="*/ 0 w 703"/>
                      <a:gd name="T5" fmla="*/ 0 h 1140"/>
                      <a:gd name="T6" fmla="*/ 0 w 703"/>
                      <a:gd name="T7" fmla="*/ 0 h 1140"/>
                      <a:gd name="T8" fmla="*/ 0 w 703"/>
                      <a:gd name="T9" fmla="*/ 0 h 1140"/>
                      <a:gd name="T10" fmla="*/ 0 w 703"/>
                      <a:gd name="T11" fmla="*/ 0 h 1140"/>
                      <a:gd name="T12" fmla="*/ 0 w 703"/>
                      <a:gd name="T13" fmla="*/ 0 h 1140"/>
                      <a:gd name="T14" fmla="*/ 0 w 703"/>
                      <a:gd name="T15" fmla="*/ 0 h 1140"/>
                      <a:gd name="T16" fmla="*/ 0 w 703"/>
                      <a:gd name="T17" fmla="*/ 0 h 1140"/>
                      <a:gd name="T18" fmla="*/ 0 w 703"/>
                      <a:gd name="T19" fmla="*/ 0 h 1140"/>
                      <a:gd name="T20" fmla="*/ 0 w 703"/>
                      <a:gd name="T21" fmla="*/ 0 h 1140"/>
                      <a:gd name="T22" fmla="*/ 0 w 703"/>
                      <a:gd name="T23" fmla="*/ 0 h 1140"/>
                      <a:gd name="T24" fmla="*/ 0 w 703"/>
                      <a:gd name="T25" fmla="*/ 0 h 1140"/>
                      <a:gd name="T26" fmla="*/ 0 w 703"/>
                      <a:gd name="T27" fmla="*/ 0 h 1140"/>
                      <a:gd name="T28" fmla="*/ 0 w 703"/>
                      <a:gd name="T29" fmla="*/ 0 h 1140"/>
                      <a:gd name="T30" fmla="*/ 0 w 703"/>
                      <a:gd name="T31" fmla="*/ 0 h 1140"/>
                      <a:gd name="T32" fmla="*/ 0 w 703"/>
                      <a:gd name="T33" fmla="*/ 0 h 1140"/>
                      <a:gd name="T34" fmla="*/ 0 w 703"/>
                      <a:gd name="T35" fmla="*/ 0 h 1140"/>
                      <a:gd name="T36" fmla="*/ 0 w 703"/>
                      <a:gd name="T37" fmla="*/ 0 h 1140"/>
                      <a:gd name="T38" fmla="*/ 0 w 703"/>
                      <a:gd name="T39" fmla="*/ 0 h 1140"/>
                      <a:gd name="T40" fmla="*/ 0 w 703"/>
                      <a:gd name="T41" fmla="*/ 0 h 1140"/>
                      <a:gd name="T42" fmla="*/ 0 w 703"/>
                      <a:gd name="T43" fmla="*/ 0 h 1140"/>
                      <a:gd name="T44" fmla="*/ 0 w 703"/>
                      <a:gd name="T45" fmla="*/ 0 h 1140"/>
                      <a:gd name="T46" fmla="*/ 0 w 703"/>
                      <a:gd name="T47" fmla="*/ 0 h 1140"/>
                      <a:gd name="T48" fmla="*/ 0 w 703"/>
                      <a:gd name="T49" fmla="*/ 0 h 1140"/>
                      <a:gd name="T50" fmla="*/ 0 w 703"/>
                      <a:gd name="T51" fmla="*/ 0 h 1140"/>
                      <a:gd name="T52" fmla="*/ 0 w 703"/>
                      <a:gd name="T53" fmla="*/ 0 h 1140"/>
                      <a:gd name="T54" fmla="*/ 0 w 703"/>
                      <a:gd name="T55" fmla="*/ 0 h 1140"/>
                      <a:gd name="T56" fmla="*/ 0 w 703"/>
                      <a:gd name="T57" fmla="*/ 0 h 1140"/>
                      <a:gd name="T58" fmla="*/ 0 w 703"/>
                      <a:gd name="T59" fmla="*/ 0 h 1140"/>
                      <a:gd name="T60" fmla="*/ 0 w 703"/>
                      <a:gd name="T61" fmla="*/ 0 h 1140"/>
                      <a:gd name="T62" fmla="*/ 0 w 703"/>
                      <a:gd name="T63" fmla="*/ 0 h 1140"/>
                      <a:gd name="T64" fmla="*/ 0 w 703"/>
                      <a:gd name="T65" fmla="*/ 0 h 1140"/>
                      <a:gd name="T66" fmla="*/ 0 w 703"/>
                      <a:gd name="T67" fmla="*/ 0 h 1140"/>
                      <a:gd name="T68" fmla="*/ 0 w 703"/>
                      <a:gd name="T69" fmla="*/ 0 h 1140"/>
                      <a:gd name="T70" fmla="*/ 0 w 703"/>
                      <a:gd name="T71" fmla="*/ 0 h 1140"/>
                      <a:gd name="T72" fmla="*/ 0 w 703"/>
                      <a:gd name="T73" fmla="*/ 0 h 1140"/>
                      <a:gd name="T74" fmla="*/ 0 w 703"/>
                      <a:gd name="T75" fmla="*/ 0 h 1140"/>
                      <a:gd name="T76" fmla="*/ 0 w 703"/>
                      <a:gd name="T77" fmla="*/ 0 h 1140"/>
                      <a:gd name="T78" fmla="*/ 0 w 703"/>
                      <a:gd name="T79" fmla="*/ 0 h 1140"/>
                      <a:gd name="T80" fmla="*/ 0 w 703"/>
                      <a:gd name="T81" fmla="*/ 0 h 1140"/>
                      <a:gd name="T82" fmla="*/ 0 w 703"/>
                      <a:gd name="T83" fmla="*/ 0 h 1140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703"/>
                      <a:gd name="T127" fmla="*/ 0 h 1140"/>
                      <a:gd name="T128" fmla="*/ 703 w 703"/>
                      <a:gd name="T129" fmla="*/ 1140 h 1140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703" h="1140">
                        <a:moveTo>
                          <a:pt x="448" y="865"/>
                        </a:moveTo>
                        <a:lnTo>
                          <a:pt x="563" y="974"/>
                        </a:lnTo>
                        <a:lnTo>
                          <a:pt x="610" y="974"/>
                        </a:lnTo>
                        <a:lnTo>
                          <a:pt x="687" y="1018"/>
                        </a:lnTo>
                        <a:lnTo>
                          <a:pt x="703" y="1067"/>
                        </a:lnTo>
                        <a:lnTo>
                          <a:pt x="679" y="1133"/>
                        </a:lnTo>
                        <a:lnTo>
                          <a:pt x="617" y="1140"/>
                        </a:lnTo>
                        <a:lnTo>
                          <a:pt x="540" y="1089"/>
                        </a:lnTo>
                        <a:lnTo>
                          <a:pt x="385" y="952"/>
                        </a:lnTo>
                        <a:lnTo>
                          <a:pt x="286" y="823"/>
                        </a:lnTo>
                        <a:lnTo>
                          <a:pt x="239" y="721"/>
                        </a:lnTo>
                        <a:lnTo>
                          <a:pt x="208" y="548"/>
                        </a:lnTo>
                        <a:lnTo>
                          <a:pt x="208" y="324"/>
                        </a:lnTo>
                        <a:lnTo>
                          <a:pt x="200" y="267"/>
                        </a:lnTo>
                        <a:lnTo>
                          <a:pt x="155" y="224"/>
                        </a:lnTo>
                        <a:lnTo>
                          <a:pt x="23" y="231"/>
                        </a:lnTo>
                        <a:lnTo>
                          <a:pt x="0" y="209"/>
                        </a:lnTo>
                        <a:lnTo>
                          <a:pt x="30" y="195"/>
                        </a:lnTo>
                        <a:lnTo>
                          <a:pt x="124" y="188"/>
                        </a:lnTo>
                        <a:lnTo>
                          <a:pt x="139" y="173"/>
                        </a:lnTo>
                        <a:lnTo>
                          <a:pt x="7" y="101"/>
                        </a:lnTo>
                        <a:lnTo>
                          <a:pt x="7" y="73"/>
                        </a:lnTo>
                        <a:lnTo>
                          <a:pt x="30" y="65"/>
                        </a:lnTo>
                        <a:lnTo>
                          <a:pt x="139" y="122"/>
                        </a:lnTo>
                        <a:lnTo>
                          <a:pt x="162" y="115"/>
                        </a:lnTo>
                        <a:lnTo>
                          <a:pt x="139" y="7"/>
                        </a:lnTo>
                        <a:lnTo>
                          <a:pt x="155" y="0"/>
                        </a:lnTo>
                        <a:lnTo>
                          <a:pt x="170" y="7"/>
                        </a:lnTo>
                        <a:lnTo>
                          <a:pt x="200" y="115"/>
                        </a:lnTo>
                        <a:lnTo>
                          <a:pt x="223" y="122"/>
                        </a:lnTo>
                        <a:lnTo>
                          <a:pt x="286" y="7"/>
                        </a:lnTo>
                        <a:lnTo>
                          <a:pt x="301" y="7"/>
                        </a:lnTo>
                        <a:lnTo>
                          <a:pt x="301" y="44"/>
                        </a:lnTo>
                        <a:lnTo>
                          <a:pt x="262" y="137"/>
                        </a:lnTo>
                        <a:lnTo>
                          <a:pt x="262" y="188"/>
                        </a:lnTo>
                        <a:lnTo>
                          <a:pt x="278" y="253"/>
                        </a:lnTo>
                        <a:lnTo>
                          <a:pt x="270" y="339"/>
                        </a:lnTo>
                        <a:lnTo>
                          <a:pt x="278" y="497"/>
                        </a:lnTo>
                        <a:lnTo>
                          <a:pt x="293" y="599"/>
                        </a:lnTo>
                        <a:lnTo>
                          <a:pt x="332" y="714"/>
                        </a:lnTo>
                        <a:lnTo>
                          <a:pt x="385" y="801"/>
                        </a:lnTo>
                        <a:lnTo>
                          <a:pt x="448" y="865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873" name="Freeform 68"/>
                  <p:cNvSpPr>
                    <a:spLocks noChangeAspect="1"/>
                  </p:cNvSpPr>
                  <p:nvPr/>
                </p:nvSpPr>
                <p:spPr bwMode="auto">
                  <a:xfrm>
                    <a:off x="3616" y="2157"/>
                    <a:ext cx="102" cy="119"/>
                  </a:xfrm>
                  <a:custGeom>
                    <a:avLst/>
                    <a:gdLst>
                      <a:gd name="T0" fmla="*/ 0 w 919"/>
                      <a:gd name="T1" fmla="*/ 0 h 1067"/>
                      <a:gd name="T2" fmla="*/ 0 w 919"/>
                      <a:gd name="T3" fmla="*/ 0 h 1067"/>
                      <a:gd name="T4" fmla="*/ 0 w 919"/>
                      <a:gd name="T5" fmla="*/ 0 h 1067"/>
                      <a:gd name="T6" fmla="*/ 0 w 919"/>
                      <a:gd name="T7" fmla="*/ 0 h 1067"/>
                      <a:gd name="T8" fmla="*/ 0 w 919"/>
                      <a:gd name="T9" fmla="*/ 0 h 1067"/>
                      <a:gd name="T10" fmla="*/ 0 w 919"/>
                      <a:gd name="T11" fmla="*/ 0 h 1067"/>
                      <a:gd name="T12" fmla="*/ 0 w 919"/>
                      <a:gd name="T13" fmla="*/ 0 h 1067"/>
                      <a:gd name="T14" fmla="*/ 0 w 919"/>
                      <a:gd name="T15" fmla="*/ 0 h 1067"/>
                      <a:gd name="T16" fmla="*/ 0 w 919"/>
                      <a:gd name="T17" fmla="*/ 0 h 1067"/>
                      <a:gd name="T18" fmla="*/ 0 w 919"/>
                      <a:gd name="T19" fmla="*/ 0 h 1067"/>
                      <a:gd name="T20" fmla="*/ 0 w 919"/>
                      <a:gd name="T21" fmla="*/ 0 h 1067"/>
                      <a:gd name="T22" fmla="*/ 0 w 919"/>
                      <a:gd name="T23" fmla="*/ 0 h 1067"/>
                      <a:gd name="T24" fmla="*/ 0 w 919"/>
                      <a:gd name="T25" fmla="*/ 0 h 1067"/>
                      <a:gd name="T26" fmla="*/ 0 w 919"/>
                      <a:gd name="T27" fmla="*/ 0 h 1067"/>
                      <a:gd name="T28" fmla="*/ 0 w 919"/>
                      <a:gd name="T29" fmla="*/ 0 h 1067"/>
                      <a:gd name="T30" fmla="*/ 0 w 919"/>
                      <a:gd name="T31" fmla="*/ 0 h 1067"/>
                      <a:gd name="T32" fmla="*/ 0 w 919"/>
                      <a:gd name="T33" fmla="*/ 0 h 1067"/>
                      <a:gd name="T34" fmla="*/ 0 w 919"/>
                      <a:gd name="T35" fmla="*/ 0 h 1067"/>
                      <a:gd name="T36" fmla="*/ 0 w 919"/>
                      <a:gd name="T37" fmla="*/ 0 h 1067"/>
                      <a:gd name="T38" fmla="*/ 0 w 919"/>
                      <a:gd name="T39" fmla="*/ 0 h 1067"/>
                      <a:gd name="T40" fmla="*/ 0 w 919"/>
                      <a:gd name="T41" fmla="*/ 0 h 1067"/>
                      <a:gd name="T42" fmla="*/ 0 w 919"/>
                      <a:gd name="T43" fmla="*/ 0 h 1067"/>
                      <a:gd name="T44" fmla="*/ 0 w 919"/>
                      <a:gd name="T45" fmla="*/ 0 h 1067"/>
                      <a:gd name="T46" fmla="*/ 0 w 919"/>
                      <a:gd name="T47" fmla="*/ 0 h 1067"/>
                      <a:gd name="T48" fmla="*/ 0 w 919"/>
                      <a:gd name="T49" fmla="*/ 0 h 1067"/>
                      <a:gd name="T50" fmla="*/ 0 w 919"/>
                      <a:gd name="T51" fmla="*/ 0 h 1067"/>
                      <a:gd name="T52" fmla="*/ 0 w 919"/>
                      <a:gd name="T53" fmla="*/ 0 h 1067"/>
                      <a:gd name="T54" fmla="*/ 0 w 919"/>
                      <a:gd name="T55" fmla="*/ 0 h 1067"/>
                      <a:gd name="T56" fmla="*/ 0 w 919"/>
                      <a:gd name="T57" fmla="*/ 0 h 1067"/>
                      <a:gd name="T58" fmla="*/ 0 w 919"/>
                      <a:gd name="T59" fmla="*/ 0 h 1067"/>
                      <a:gd name="T60" fmla="*/ 0 w 919"/>
                      <a:gd name="T61" fmla="*/ 0 h 1067"/>
                      <a:gd name="T62" fmla="*/ 0 w 919"/>
                      <a:gd name="T63" fmla="*/ 0 h 1067"/>
                      <a:gd name="T64" fmla="*/ 0 w 919"/>
                      <a:gd name="T65" fmla="*/ 0 h 1067"/>
                      <a:gd name="T66" fmla="*/ 0 w 919"/>
                      <a:gd name="T67" fmla="*/ 0 h 1067"/>
                      <a:gd name="T68" fmla="*/ 0 w 919"/>
                      <a:gd name="T69" fmla="*/ 0 h 1067"/>
                      <a:gd name="T70" fmla="*/ 0 w 919"/>
                      <a:gd name="T71" fmla="*/ 0 h 1067"/>
                      <a:gd name="T72" fmla="*/ 0 w 919"/>
                      <a:gd name="T73" fmla="*/ 0 h 1067"/>
                      <a:gd name="T74" fmla="*/ 0 w 919"/>
                      <a:gd name="T75" fmla="*/ 0 h 1067"/>
                      <a:gd name="T76" fmla="*/ 0 w 919"/>
                      <a:gd name="T77" fmla="*/ 0 h 1067"/>
                      <a:gd name="T78" fmla="*/ 0 w 919"/>
                      <a:gd name="T79" fmla="*/ 0 h 1067"/>
                      <a:gd name="T80" fmla="*/ 0 w 919"/>
                      <a:gd name="T81" fmla="*/ 0 h 1067"/>
                      <a:gd name="T82" fmla="*/ 0 w 919"/>
                      <a:gd name="T83" fmla="*/ 0 h 1067"/>
                      <a:gd name="T84" fmla="*/ 0 w 919"/>
                      <a:gd name="T85" fmla="*/ 0 h 1067"/>
                      <a:gd name="T86" fmla="*/ 0 w 919"/>
                      <a:gd name="T87" fmla="*/ 0 h 1067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9"/>
                      <a:gd name="T133" fmla="*/ 0 h 1067"/>
                      <a:gd name="T134" fmla="*/ 919 w 919"/>
                      <a:gd name="T135" fmla="*/ 1067 h 1067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9" h="1067">
                        <a:moveTo>
                          <a:pt x="16" y="945"/>
                        </a:moveTo>
                        <a:lnTo>
                          <a:pt x="0" y="994"/>
                        </a:lnTo>
                        <a:lnTo>
                          <a:pt x="16" y="1067"/>
                        </a:lnTo>
                        <a:lnTo>
                          <a:pt x="70" y="1067"/>
                        </a:lnTo>
                        <a:lnTo>
                          <a:pt x="232" y="1038"/>
                        </a:lnTo>
                        <a:lnTo>
                          <a:pt x="410" y="980"/>
                        </a:lnTo>
                        <a:lnTo>
                          <a:pt x="556" y="887"/>
                        </a:lnTo>
                        <a:lnTo>
                          <a:pt x="642" y="764"/>
                        </a:lnTo>
                        <a:lnTo>
                          <a:pt x="718" y="555"/>
                        </a:lnTo>
                        <a:lnTo>
                          <a:pt x="741" y="360"/>
                        </a:lnTo>
                        <a:lnTo>
                          <a:pt x="741" y="267"/>
                        </a:lnTo>
                        <a:lnTo>
                          <a:pt x="780" y="209"/>
                        </a:lnTo>
                        <a:lnTo>
                          <a:pt x="849" y="187"/>
                        </a:lnTo>
                        <a:lnTo>
                          <a:pt x="911" y="187"/>
                        </a:lnTo>
                        <a:lnTo>
                          <a:pt x="919" y="158"/>
                        </a:lnTo>
                        <a:lnTo>
                          <a:pt x="827" y="165"/>
                        </a:lnTo>
                        <a:lnTo>
                          <a:pt x="811" y="144"/>
                        </a:lnTo>
                        <a:lnTo>
                          <a:pt x="888" y="65"/>
                        </a:lnTo>
                        <a:lnTo>
                          <a:pt x="872" y="43"/>
                        </a:lnTo>
                        <a:lnTo>
                          <a:pt x="857" y="58"/>
                        </a:lnTo>
                        <a:lnTo>
                          <a:pt x="796" y="115"/>
                        </a:lnTo>
                        <a:lnTo>
                          <a:pt x="780" y="115"/>
                        </a:lnTo>
                        <a:lnTo>
                          <a:pt x="780" y="14"/>
                        </a:lnTo>
                        <a:lnTo>
                          <a:pt x="765" y="0"/>
                        </a:lnTo>
                        <a:lnTo>
                          <a:pt x="741" y="7"/>
                        </a:lnTo>
                        <a:lnTo>
                          <a:pt x="749" y="115"/>
                        </a:lnTo>
                        <a:lnTo>
                          <a:pt x="734" y="122"/>
                        </a:lnTo>
                        <a:lnTo>
                          <a:pt x="671" y="65"/>
                        </a:lnTo>
                        <a:lnTo>
                          <a:pt x="626" y="58"/>
                        </a:lnTo>
                        <a:lnTo>
                          <a:pt x="634" y="87"/>
                        </a:lnTo>
                        <a:lnTo>
                          <a:pt x="703" y="151"/>
                        </a:lnTo>
                        <a:lnTo>
                          <a:pt x="703" y="187"/>
                        </a:lnTo>
                        <a:lnTo>
                          <a:pt x="679" y="260"/>
                        </a:lnTo>
                        <a:lnTo>
                          <a:pt x="679" y="324"/>
                        </a:lnTo>
                        <a:lnTo>
                          <a:pt x="679" y="433"/>
                        </a:lnTo>
                        <a:lnTo>
                          <a:pt x="648" y="570"/>
                        </a:lnTo>
                        <a:lnTo>
                          <a:pt x="618" y="656"/>
                        </a:lnTo>
                        <a:lnTo>
                          <a:pt x="564" y="764"/>
                        </a:lnTo>
                        <a:lnTo>
                          <a:pt x="502" y="850"/>
                        </a:lnTo>
                        <a:lnTo>
                          <a:pt x="456" y="894"/>
                        </a:lnTo>
                        <a:lnTo>
                          <a:pt x="332" y="930"/>
                        </a:lnTo>
                        <a:lnTo>
                          <a:pt x="217" y="945"/>
                        </a:lnTo>
                        <a:lnTo>
                          <a:pt x="100" y="959"/>
                        </a:lnTo>
                        <a:lnTo>
                          <a:pt x="16" y="945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19863" name="AutoShape 69"/>
                <p:cNvSpPr>
                  <a:spLocks noChangeAspect="1" noChangeArrowheads="1"/>
                </p:cNvSpPr>
                <p:nvPr/>
              </p:nvSpPr>
              <p:spPr bwMode="auto">
                <a:xfrm>
                  <a:off x="3197" y="2206"/>
                  <a:ext cx="256" cy="180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1400" i="0" baseline="-8000">
                      <a:solidFill>
                        <a:schemeClr val="bg2"/>
                      </a:solidFill>
                    </a:rPr>
                    <a:t>79 km</a:t>
                  </a:r>
                  <a:endParaRPr lang="en-CA" altLang="en-US" sz="1400" i="0" baseline="-80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419864" name="Line 70"/>
                <p:cNvSpPr>
                  <a:spLocks noChangeAspect="1" noChangeShapeType="1"/>
                </p:cNvSpPr>
                <p:nvPr/>
              </p:nvSpPr>
              <p:spPr bwMode="auto">
                <a:xfrm>
                  <a:off x="3325" y="2371"/>
                  <a:ext cx="0" cy="45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19865" name="AutoShape 71"/>
                <p:cNvSpPr>
                  <a:spLocks noChangeAspect="1" noChangeArrowheads="1"/>
                </p:cNvSpPr>
                <p:nvPr/>
              </p:nvSpPr>
              <p:spPr bwMode="auto">
                <a:xfrm>
                  <a:off x="3694" y="2206"/>
                  <a:ext cx="256" cy="180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1400" i="0" baseline="-8000">
                      <a:solidFill>
                        <a:schemeClr val="bg2"/>
                      </a:solidFill>
                    </a:rPr>
                    <a:t>75 km</a:t>
                  </a:r>
                  <a:endParaRPr lang="en-CA" altLang="en-US" sz="1400" i="0" baseline="-80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419866" name="Line 72"/>
                <p:cNvSpPr>
                  <a:spLocks noChangeAspect="1" noChangeShapeType="1"/>
                </p:cNvSpPr>
                <p:nvPr/>
              </p:nvSpPr>
              <p:spPr bwMode="auto">
                <a:xfrm>
                  <a:off x="3822" y="2371"/>
                  <a:ext cx="0" cy="45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  <p:sp>
              <p:nvSpPr>
                <p:cNvPr id="419867" name="Oval 73"/>
                <p:cNvSpPr>
                  <a:spLocks noChangeAspect="1" noChangeArrowheads="1"/>
                </p:cNvSpPr>
                <p:nvPr/>
              </p:nvSpPr>
              <p:spPr bwMode="auto">
                <a:xfrm>
                  <a:off x="3120" y="1872"/>
                  <a:ext cx="907" cy="907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</p:grpSp>
          <p:grpSp>
            <p:nvGrpSpPr>
              <p:cNvPr id="419855" name="Group 74"/>
              <p:cNvGrpSpPr>
                <a:grpSpLocks noChangeAspect="1"/>
              </p:cNvGrpSpPr>
              <p:nvPr/>
            </p:nvGrpSpPr>
            <p:grpSpPr bwMode="auto">
              <a:xfrm>
                <a:off x="624" y="3312"/>
                <a:ext cx="432" cy="240"/>
                <a:chOff x="-1152" y="3504"/>
                <a:chExt cx="432" cy="240"/>
              </a:xfrm>
            </p:grpSpPr>
            <p:grpSp>
              <p:nvGrpSpPr>
                <p:cNvPr id="419856" name="Group 75"/>
                <p:cNvGrpSpPr>
                  <a:grpSpLocks noChangeAspect="1"/>
                </p:cNvGrpSpPr>
                <p:nvPr/>
              </p:nvGrpSpPr>
              <p:grpSpPr bwMode="auto">
                <a:xfrm>
                  <a:off x="-1075" y="3504"/>
                  <a:ext cx="256" cy="210"/>
                  <a:chOff x="1728" y="2064"/>
                  <a:chExt cx="768" cy="672"/>
                </a:xfrm>
              </p:grpSpPr>
              <p:sp>
                <p:nvSpPr>
                  <p:cNvPr id="419859" name="AutoShap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en-US" altLang="en-US" sz="1400" i="0" baseline="-8000">
                        <a:solidFill>
                          <a:schemeClr val="bg2"/>
                        </a:solidFill>
                      </a:rPr>
                      <a:t>Exit</a:t>
                    </a:r>
                    <a:endParaRPr lang="en-CA" altLang="en-US" sz="1400" i="0" baseline="-8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419860" name="Line 77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19857" name="Line 78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858" name="Line 79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3" name="Group 80"/>
          <p:cNvGrpSpPr>
            <a:grpSpLocks/>
          </p:cNvGrpSpPr>
          <p:nvPr/>
        </p:nvGrpSpPr>
        <p:grpSpPr bwMode="auto">
          <a:xfrm>
            <a:off x="4559300" y="4403725"/>
            <a:ext cx="2984500" cy="511175"/>
            <a:chOff x="2872" y="2774"/>
            <a:chExt cx="1880" cy="322"/>
          </a:xfrm>
        </p:grpSpPr>
        <p:sp>
          <p:nvSpPr>
            <p:cNvPr id="419850" name="Freeform 81"/>
            <p:cNvSpPr>
              <a:spLocks/>
            </p:cNvSpPr>
            <p:nvPr/>
          </p:nvSpPr>
          <p:spPr bwMode="auto">
            <a:xfrm>
              <a:off x="3068" y="2774"/>
              <a:ext cx="1684" cy="322"/>
            </a:xfrm>
            <a:custGeom>
              <a:avLst/>
              <a:gdLst>
                <a:gd name="T0" fmla="*/ 0 w 1684"/>
                <a:gd name="T1" fmla="*/ 115 h 322"/>
                <a:gd name="T2" fmla="*/ 1204 w 1684"/>
                <a:gd name="T3" fmla="*/ 34 h 322"/>
                <a:gd name="T4" fmla="*/ 1684 w 1684"/>
                <a:gd name="T5" fmla="*/ 322 h 322"/>
                <a:gd name="T6" fmla="*/ 0 60000 65536"/>
                <a:gd name="T7" fmla="*/ 0 60000 65536"/>
                <a:gd name="T8" fmla="*/ 0 60000 65536"/>
                <a:gd name="T9" fmla="*/ 0 w 1684"/>
                <a:gd name="T10" fmla="*/ 0 h 322"/>
                <a:gd name="T11" fmla="*/ 1684 w 1684"/>
                <a:gd name="T12" fmla="*/ 322 h 32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4" h="322">
                  <a:moveTo>
                    <a:pt x="0" y="115"/>
                  </a:moveTo>
                  <a:cubicBezTo>
                    <a:pt x="202" y="102"/>
                    <a:pt x="923" y="0"/>
                    <a:pt x="1204" y="34"/>
                  </a:cubicBezTo>
                  <a:cubicBezTo>
                    <a:pt x="1485" y="68"/>
                    <a:pt x="1588" y="194"/>
                    <a:pt x="1684" y="322"/>
                  </a:cubicBezTo>
                </a:path>
              </a:pathLst>
            </a:custGeom>
            <a:noFill/>
            <a:ln w="12700" cap="flat" cmpd="sng">
              <a:solidFill>
                <a:schemeClr val="hlink"/>
              </a:solidFill>
              <a:prstDash val="solid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19851" name="Oval 82"/>
            <p:cNvSpPr>
              <a:spLocks noChangeArrowheads="1"/>
            </p:cNvSpPr>
            <p:nvPr/>
          </p:nvSpPr>
          <p:spPr bwMode="auto">
            <a:xfrm>
              <a:off x="2872" y="2832"/>
              <a:ext cx="192" cy="240"/>
            </a:xfrm>
            <a:prstGeom prst="ellipse">
              <a:avLst/>
            </a:prstGeom>
            <a:noFill/>
            <a:ln w="127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28787" name="Text Box 83"/>
          <p:cNvSpPr txBox="1">
            <a:spLocks noChangeArrowheads="1"/>
          </p:cNvSpPr>
          <p:nvPr/>
        </p:nvSpPr>
        <p:spPr bwMode="auto">
          <a:xfrm>
            <a:off x="3794125" y="6062663"/>
            <a:ext cx="4824413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Max is easier to find if a heap.</a:t>
            </a:r>
          </a:p>
        </p:txBody>
      </p:sp>
      <p:sp>
        <p:nvSpPr>
          <p:cNvPr id="419849" name="Text Box 84"/>
          <p:cNvSpPr txBox="1">
            <a:spLocks noChangeArrowheads="1"/>
          </p:cNvSpPr>
          <p:nvPr/>
        </p:nvSpPr>
        <p:spPr bwMode="auto">
          <a:xfrm>
            <a:off x="1905000" y="990600"/>
            <a:ext cx="1141413" cy="39687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 b="1">
                <a:solidFill>
                  <a:schemeClr val="bg2"/>
                </a:solidFill>
              </a:rPr>
              <a:t>Selection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87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87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8787" grpId="0" autoUpdateAnimBg="0"/>
    </p:bldLst>
  </p:timing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 Sort</a:t>
            </a:r>
          </a:p>
        </p:txBody>
      </p:sp>
      <p:grpSp>
        <p:nvGrpSpPr>
          <p:cNvPr id="420867" name="Group 3"/>
          <p:cNvGrpSpPr>
            <a:grpSpLocks noChangeAspect="1"/>
          </p:cNvGrpSpPr>
          <p:nvPr/>
        </p:nvGrpSpPr>
        <p:grpSpPr bwMode="auto">
          <a:xfrm>
            <a:off x="1676400" y="2743200"/>
            <a:ext cx="1439863" cy="1439863"/>
            <a:chOff x="4464" y="2736"/>
            <a:chExt cx="912" cy="912"/>
          </a:xfrm>
        </p:grpSpPr>
        <p:grpSp>
          <p:nvGrpSpPr>
            <p:cNvPr id="420915" name="Group 4"/>
            <p:cNvGrpSpPr>
              <a:grpSpLocks noChangeAspect="1"/>
            </p:cNvGrpSpPr>
            <p:nvPr/>
          </p:nvGrpSpPr>
          <p:grpSpPr bwMode="auto">
            <a:xfrm>
              <a:off x="4560" y="2832"/>
              <a:ext cx="744" cy="672"/>
              <a:chOff x="1224" y="2539"/>
              <a:chExt cx="2280" cy="1785"/>
            </a:xfrm>
          </p:grpSpPr>
          <p:sp>
            <p:nvSpPr>
              <p:cNvPr id="420917" name="Freeform 5" descr="Green marble"/>
              <p:cNvSpPr>
                <a:spLocks noChangeAspect="1"/>
              </p:cNvSpPr>
              <p:nvPr/>
            </p:nvSpPr>
            <p:spPr bwMode="auto">
              <a:xfrm>
                <a:off x="1224" y="2539"/>
                <a:ext cx="2280" cy="1785"/>
              </a:xfrm>
              <a:custGeom>
                <a:avLst/>
                <a:gdLst>
                  <a:gd name="T0" fmla="*/ 748 w 2280"/>
                  <a:gd name="T1" fmla="*/ 30 h 1785"/>
                  <a:gd name="T2" fmla="*/ 1224 w 2280"/>
                  <a:gd name="T3" fmla="*/ 305 h 1785"/>
                  <a:gd name="T4" fmla="*/ 2184 w 2280"/>
                  <a:gd name="T5" fmla="*/ 257 h 1785"/>
                  <a:gd name="T6" fmla="*/ 1800 w 2280"/>
                  <a:gd name="T7" fmla="*/ 1121 h 1785"/>
                  <a:gd name="T8" fmla="*/ 1743 w 2280"/>
                  <a:gd name="T9" fmla="*/ 1313 h 1785"/>
                  <a:gd name="T10" fmla="*/ 1717 w 2280"/>
                  <a:gd name="T11" fmla="*/ 1479 h 1785"/>
                  <a:gd name="T12" fmla="*/ 1560 w 2280"/>
                  <a:gd name="T13" fmla="*/ 1549 h 1785"/>
                  <a:gd name="T14" fmla="*/ 1272 w 2280"/>
                  <a:gd name="T15" fmla="*/ 1553 h 1785"/>
                  <a:gd name="T16" fmla="*/ 168 w 2280"/>
                  <a:gd name="T17" fmla="*/ 1649 h 1785"/>
                  <a:gd name="T18" fmla="*/ 264 w 2280"/>
                  <a:gd name="T19" fmla="*/ 737 h 1785"/>
                  <a:gd name="T20" fmla="*/ 425 w 2280"/>
                  <a:gd name="T21" fmla="*/ 126 h 1785"/>
                  <a:gd name="T22" fmla="*/ 748 w 2280"/>
                  <a:gd name="T23" fmla="*/ 3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2" cstate="print"/>
                <a:srcRect/>
                <a:tile tx="0" ty="0" sx="100000" sy="100000" flip="none" algn="tl"/>
              </a:blipFill>
              <a:ln w="952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0918" name="Group 6"/>
              <p:cNvGrpSpPr>
                <a:grpSpLocks noChangeAspect="1"/>
              </p:cNvGrpSpPr>
              <p:nvPr/>
            </p:nvGrpSpPr>
            <p:grpSpPr bwMode="auto">
              <a:xfrm>
                <a:off x="1584" y="2688"/>
                <a:ext cx="1216" cy="1440"/>
                <a:chOff x="2641" y="1488"/>
                <a:chExt cx="2655" cy="2488"/>
              </a:xfrm>
            </p:grpSpPr>
            <p:grpSp>
              <p:nvGrpSpPr>
                <p:cNvPr id="420919" name="Group 7"/>
                <p:cNvGrpSpPr>
                  <a:grpSpLocks noChangeAspect="1"/>
                </p:cNvGrpSpPr>
                <p:nvPr/>
              </p:nvGrpSpPr>
              <p:grpSpPr bwMode="auto">
                <a:xfrm>
                  <a:off x="2641" y="1488"/>
                  <a:ext cx="2496" cy="2436"/>
                  <a:chOff x="2641" y="1488"/>
                  <a:chExt cx="2496" cy="2436"/>
                </a:xfrm>
              </p:grpSpPr>
              <p:sp>
                <p:nvSpPr>
                  <p:cNvPr id="420924" name="Freeform 8"/>
                  <p:cNvSpPr>
                    <a:spLocks noChangeAspect="1"/>
                  </p:cNvSpPr>
                  <p:nvPr/>
                </p:nvSpPr>
                <p:spPr bwMode="auto">
                  <a:xfrm>
                    <a:off x="3465" y="1900"/>
                    <a:ext cx="434" cy="514"/>
                  </a:xfrm>
                  <a:custGeom>
                    <a:avLst/>
                    <a:gdLst>
                      <a:gd name="T0" fmla="*/ 132 w 434"/>
                      <a:gd name="T1" fmla="*/ 186 h 514"/>
                      <a:gd name="T2" fmla="*/ 157 w 434"/>
                      <a:gd name="T3" fmla="*/ 114 h 514"/>
                      <a:gd name="T4" fmla="*/ 189 w 434"/>
                      <a:gd name="T5" fmla="*/ 42 h 514"/>
                      <a:gd name="T6" fmla="*/ 236 w 434"/>
                      <a:gd name="T7" fmla="*/ 6 h 514"/>
                      <a:gd name="T8" fmla="*/ 302 w 434"/>
                      <a:gd name="T9" fmla="*/ 0 h 514"/>
                      <a:gd name="T10" fmla="*/ 355 w 434"/>
                      <a:gd name="T11" fmla="*/ 24 h 514"/>
                      <a:gd name="T12" fmla="*/ 393 w 434"/>
                      <a:gd name="T13" fmla="*/ 63 h 514"/>
                      <a:gd name="T14" fmla="*/ 421 w 434"/>
                      <a:gd name="T15" fmla="*/ 135 h 514"/>
                      <a:gd name="T16" fmla="*/ 434 w 434"/>
                      <a:gd name="T17" fmla="*/ 222 h 514"/>
                      <a:gd name="T18" fmla="*/ 434 w 434"/>
                      <a:gd name="T19" fmla="*/ 312 h 514"/>
                      <a:gd name="T20" fmla="*/ 412 w 434"/>
                      <a:gd name="T21" fmla="*/ 411 h 514"/>
                      <a:gd name="T22" fmla="*/ 355 w 434"/>
                      <a:gd name="T23" fmla="*/ 474 h 514"/>
                      <a:gd name="T24" fmla="*/ 299 w 434"/>
                      <a:gd name="T25" fmla="*/ 514 h 514"/>
                      <a:gd name="T26" fmla="*/ 245 w 434"/>
                      <a:gd name="T27" fmla="*/ 510 h 514"/>
                      <a:gd name="T28" fmla="*/ 198 w 434"/>
                      <a:gd name="T29" fmla="*/ 468 h 514"/>
                      <a:gd name="T30" fmla="*/ 157 w 434"/>
                      <a:gd name="T31" fmla="*/ 396 h 514"/>
                      <a:gd name="T32" fmla="*/ 129 w 434"/>
                      <a:gd name="T33" fmla="*/ 333 h 514"/>
                      <a:gd name="T34" fmla="*/ 129 w 434"/>
                      <a:gd name="T35" fmla="*/ 252 h 514"/>
                      <a:gd name="T36" fmla="*/ 0 w 434"/>
                      <a:gd name="T37" fmla="*/ 234 h 514"/>
                      <a:gd name="T38" fmla="*/ 16 w 434"/>
                      <a:gd name="T39" fmla="*/ 189 h 514"/>
                      <a:gd name="T40" fmla="*/ 132 w 434"/>
                      <a:gd name="T41" fmla="*/ 186 h 51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34"/>
                      <a:gd name="T64" fmla="*/ 0 h 514"/>
                      <a:gd name="T65" fmla="*/ 434 w 434"/>
                      <a:gd name="T66" fmla="*/ 514 h 51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34" h="514">
                        <a:moveTo>
                          <a:pt x="132" y="186"/>
                        </a:moveTo>
                        <a:lnTo>
                          <a:pt x="157" y="114"/>
                        </a:lnTo>
                        <a:lnTo>
                          <a:pt x="189" y="42"/>
                        </a:lnTo>
                        <a:lnTo>
                          <a:pt x="236" y="6"/>
                        </a:lnTo>
                        <a:lnTo>
                          <a:pt x="302" y="0"/>
                        </a:lnTo>
                        <a:lnTo>
                          <a:pt x="355" y="24"/>
                        </a:lnTo>
                        <a:lnTo>
                          <a:pt x="393" y="63"/>
                        </a:lnTo>
                        <a:lnTo>
                          <a:pt x="421" y="135"/>
                        </a:lnTo>
                        <a:lnTo>
                          <a:pt x="434" y="222"/>
                        </a:lnTo>
                        <a:lnTo>
                          <a:pt x="434" y="312"/>
                        </a:lnTo>
                        <a:lnTo>
                          <a:pt x="412" y="411"/>
                        </a:lnTo>
                        <a:lnTo>
                          <a:pt x="355" y="474"/>
                        </a:lnTo>
                        <a:lnTo>
                          <a:pt x="299" y="514"/>
                        </a:lnTo>
                        <a:lnTo>
                          <a:pt x="245" y="510"/>
                        </a:lnTo>
                        <a:lnTo>
                          <a:pt x="198" y="468"/>
                        </a:lnTo>
                        <a:lnTo>
                          <a:pt x="157" y="396"/>
                        </a:lnTo>
                        <a:lnTo>
                          <a:pt x="129" y="333"/>
                        </a:lnTo>
                        <a:lnTo>
                          <a:pt x="129" y="252"/>
                        </a:lnTo>
                        <a:lnTo>
                          <a:pt x="0" y="234"/>
                        </a:lnTo>
                        <a:lnTo>
                          <a:pt x="16" y="189"/>
                        </a:lnTo>
                        <a:lnTo>
                          <a:pt x="132" y="18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25" name="Freeform 9"/>
                  <p:cNvSpPr>
                    <a:spLocks noChangeAspect="1"/>
                  </p:cNvSpPr>
                  <p:nvPr/>
                </p:nvSpPr>
                <p:spPr bwMode="auto">
                  <a:xfrm>
                    <a:off x="3752" y="1488"/>
                    <a:ext cx="566" cy="1154"/>
                  </a:xfrm>
                  <a:custGeom>
                    <a:avLst/>
                    <a:gdLst>
                      <a:gd name="T0" fmla="*/ 13 w 566"/>
                      <a:gd name="T1" fmla="*/ 1145 h 1154"/>
                      <a:gd name="T2" fmla="*/ 0 w 566"/>
                      <a:gd name="T3" fmla="*/ 1088 h 1154"/>
                      <a:gd name="T4" fmla="*/ 31 w 566"/>
                      <a:gd name="T5" fmla="*/ 1042 h 1154"/>
                      <a:gd name="T6" fmla="*/ 134 w 566"/>
                      <a:gd name="T7" fmla="*/ 988 h 1154"/>
                      <a:gd name="T8" fmla="*/ 226 w 566"/>
                      <a:gd name="T9" fmla="*/ 927 h 1154"/>
                      <a:gd name="T10" fmla="*/ 313 w 566"/>
                      <a:gd name="T11" fmla="*/ 827 h 1154"/>
                      <a:gd name="T12" fmla="*/ 432 w 566"/>
                      <a:gd name="T13" fmla="*/ 689 h 1154"/>
                      <a:gd name="T14" fmla="*/ 463 w 566"/>
                      <a:gd name="T15" fmla="*/ 634 h 1154"/>
                      <a:gd name="T16" fmla="*/ 479 w 566"/>
                      <a:gd name="T17" fmla="*/ 580 h 1154"/>
                      <a:gd name="T18" fmla="*/ 472 w 566"/>
                      <a:gd name="T19" fmla="*/ 526 h 1154"/>
                      <a:gd name="T20" fmla="*/ 444 w 566"/>
                      <a:gd name="T21" fmla="*/ 426 h 1154"/>
                      <a:gd name="T22" fmla="*/ 376 w 566"/>
                      <a:gd name="T23" fmla="*/ 299 h 1154"/>
                      <a:gd name="T24" fmla="*/ 301 w 566"/>
                      <a:gd name="T25" fmla="*/ 229 h 1154"/>
                      <a:gd name="T26" fmla="*/ 235 w 566"/>
                      <a:gd name="T27" fmla="*/ 190 h 1154"/>
                      <a:gd name="T28" fmla="*/ 181 w 566"/>
                      <a:gd name="T29" fmla="*/ 184 h 1154"/>
                      <a:gd name="T30" fmla="*/ 153 w 566"/>
                      <a:gd name="T31" fmla="*/ 190 h 1154"/>
                      <a:gd name="T32" fmla="*/ 150 w 566"/>
                      <a:gd name="T33" fmla="*/ 163 h 1154"/>
                      <a:gd name="T34" fmla="*/ 215 w 566"/>
                      <a:gd name="T35" fmla="*/ 154 h 1154"/>
                      <a:gd name="T36" fmla="*/ 291 w 566"/>
                      <a:gd name="T37" fmla="*/ 154 h 1154"/>
                      <a:gd name="T38" fmla="*/ 238 w 566"/>
                      <a:gd name="T39" fmla="*/ 93 h 1154"/>
                      <a:gd name="T40" fmla="*/ 206 w 566"/>
                      <a:gd name="T41" fmla="*/ 45 h 1154"/>
                      <a:gd name="T42" fmla="*/ 229 w 566"/>
                      <a:gd name="T43" fmla="*/ 27 h 1154"/>
                      <a:gd name="T44" fmla="*/ 313 w 566"/>
                      <a:gd name="T45" fmla="*/ 109 h 1154"/>
                      <a:gd name="T46" fmla="*/ 329 w 566"/>
                      <a:gd name="T47" fmla="*/ 121 h 1154"/>
                      <a:gd name="T48" fmla="*/ 313 w 566"/>
                      <a:gd name="T49" fmla="*/ 57 h 1154"/>
                      <a:gd name="T50" fmla="*/ 301 w 566"/>
                      <a:gd name="T51" fmla="*/ 9 h 1154"/>
                      <a:gd name="T52" fmla="*/ 313 w 566"/>
                      <a:gd name="T53" fmla="*/ 0 h 1154"/>
                      <a:gd name="T54" fmla="*/ 341 w 566"/>
                      <a:gd name="T55" fmla="*/ 9 h 1154"/>
                      <a:gd name="T56" fmla="*/ 366 w 566"/>
                      <a:gd name="T57" fmla="*/ 121 h 1154"/>
                      <a:gd name="T58" fmla="*/ 379 w 566"/>
                      <a:gd name="T59" fmla="*/ 118 h 1154"/>
                      <a:gd name="T60" fmla="*/ 379 w 566"/>
                      <a:gd name="T61" fmla="*/ 30 h 1154"/>
                      <a:gd name="T62" fmla="*/ 404 w 566"/>
                      <a:gd name="T63" fmla="*/ 21 h 1154"/>
                      <a:gd name="T64" fmla="*/ 422 w 566"/>
                      <a:gd name="T65" fmla="*/ 36 h 1154"/>
                      <a:gd name="T66" fmla="*/ 413 w 566"/>
                      <a:gd name="T67" fmla="*/ 154 h 1154"/>
                      <a:gd name="T68" fmla="*/ 407 w 566"/>
                      <a:gd name="T69" fmla="*/ 202 h 1154"/>
                      <a:gd name="T70" fmla="*/ 422 w 566"/>
                      <a:gd name="T71" fmla="*/ 299 h 1154"/>
                      <a:gd name="T72" fmla="*/ 472 w 566"/>
                      <a:gd name="T73" fmla="*/ 402 h 1154"/>
                      <a:gd name="T74" fmla="*/ 525 w 566"/>
                      <a:gd name="T75" fmla="*/ 520 h 1154"/>
                      <a:gd name="T76" fmla="*/ 566 w 566"/>
                      <a:gd name="T77" fmla="*/ 607 h 1154"/>
                      <a:gd name="T78" fmla="*/ 563 w 566"/>
                      <a:gd name="T79" fmla="*/ 652 h 1154"/>
                      <a:gd name="T80" fmla="*/ 488 w 566"/>
                      <a:gd name="T81" fmla="*/ 734 h 1154"/>
                      <a:gd name="T82" fmla="*/ 385 w 566"/>
                      <a:gd name="T83" fmla="*/ 836 h 1154"/>
                      <a:gd name="T84" fmla="*/ 301 w 566"/>
                      <a:gd name="T85" fmla="*/ 937 h 1154"/>
                      <a:gd name="T86" fmla="*/ 197 w 566"/>
                      <a:gd name="T87" fmla="*/ 1070 h 1154"/>
                      <a:gd name="T88" fmla="*/ 112 w 566"/>
                      <a:gd name="T89" fmla="*/ 1136 h 1154"/>
                      <a:gd name="T90" fmla="*/ 47 w 566"/>
                      <a:gd name="T91" fmla="*/ 1154 h 1154"/>
                      <a:gd name="T92" fmla="*/ 13 w 566"/>
                      <a:gd name="T93" fmla="*/ 1145 h 1154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566"/>
                      <a:gd name="T142" fmla="*/ 0 h 1154"/>
                      <a:gd name="T143" fmla="*/ 566 w 566"/>
                      <a:gd name="T144" fmla="*/ 1154 h 1154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566" h="1154">
                        <a:moveTo>
                          <a:pt x="13" y="1145"/>
                        </a:moveTo>
                        <a:lnTo>
                          <a:pt x="0" y="1088"/>
                        </a:lnTo>
                        <a:lnTo>
                          <a:pt x="31" y="1042"/>
                        </a:lnTo>
                        <a:lnTo>
                          <a:pt x="134" y="988"/>
                        </a:lnTo>
                        <a:lnTo>
                          <a:pt x="226" y="927"/>
                        </a:lnTo>
                        <a:lnTo>
                          <a:pt x="313" y="827"/>
                        </a:lnTo>
                        <a:lnTo>
                          <a:pt x="432" y="689"/>
                        </a:lnTo>
                        <a:lnTo>
                          <a:pt x="463" y="634"/>
                        </a:lnTo>
                        <a:lnTo>
                          <a:pt x="479" y="580"/>
                        </a:lnTo>
                        <a:lnTo>
                          <a:pt x="472" y="526"/>
                        </a:lnTo>
                        <a:lnTo>
                          <a:pt x="444" y="426"/>
                        </a:lnTo>
                        <a:lnTo>
                          <a:pt x="376" y="299"/>
                        </a:lnTo>
                        <a:lnTo>
                          <a:pt x="301" y="229"/>
                        </a:lnTo>
                        <a:lnTo>
                          <a:pt x="235" y="190"/>
                        </a:lnTo>
                        <a:lnTo>
                          <a:pt x="181" y="184"/>
                        </a:lnTo>
                        <a:lnTo>
                          <a:pt x="153" y="190"/>
                        </a:lnTo>
                        <a:lnTo>
                          <a:pt x="150" y="163"/>
                        </a:lnTo>
                        <a:lnTo>
                          <a:pt x="215" y="154"/>
                        </a:lnTo>
                        <a:lnTo>
                          <a:pt x="291" y="154"/>
                        </a:lnTo>
                        <a:lnTo>
                          <a:pt x="238" y="93"/>
                        </a:lnTo>
                        <a:lnTo>
                          <a:pt x="206" y="45"/>
                        </a:lnTo>
                        <a:lnTo>
                          <a:pt x="229" y="27"/>
                        </a:lnTo>
                        <a:lnTo>
                          <a:pt x="313" y="109"/>
                        </a:lnTo>
                        <a:lnTo>
                          <a:pt x="329" y="121"/>
                        </a:lnTo>
                        <a:lnTo>
                          <a:pt x="313" y="57"/>
                        </a:lnTo>
                        <a:lnTo>
                          <a:pt x="301" y="9"/>
                        </a:lnTo>
                        <a:lnTo>
                          <a:pt x="313" y="0"/>
                        </a:lnTo>
                        <a:lnTo>
                          <a:pt x="341" y="9"/>
                        </a:lnTo>
                        <a:lnTo>
                          <a:pt x="366" y="121"/>
                        </a:lnTo>
                        <a:lnTo>
                          <a:pt x="379" y="118"/>
                        </a:lnTo>
                        <a:lnTo>
                          <a:pt x="379" y="30"/>
                        </a:lnTo>
                        <a:lnTo>
                          <a:pt x="404" y="21"/>
                        </a:lnTo>
                        <a:lnTo>
                          <a:pt x="422" y="36"/>
                        </a:lnTo>
                        <a:lnTo>
                          <a:pt x="413" y="154"/>
                        </a:lnTo>
                        <a:lnTo>
                          <a:pt x="407" y="202"/>
                        </a:lnTo>
                        <a:lnTo>
                          <a:pt x="422" y="299"/>
                        </a:lnTo>
                        <a:lnTo>
                          <a:pt x="472" y="402"/>
                        </a:lnTo>
                        <a:lnTo>
                          <a:pt x="525" y="520"/>
                        </a:lnTo>
                        <a:lnTo>
                          <a:pt x="566" y="607"/>
                        </a:lnTo>
                        <a:lnTo>
                          <a:pt x="563" y="652"/>
                        </a:lnTo>
                        <a:lnTo>
                          <a:pt x="488" y="734"/>
                        </a:lnTo>
                        <a:lnTo>
                          <a:pt x="385" y="836"/>
                        </a:lnTo>
                        <a:lnTo>
                          <a:pt x="301" y="937"/>
                        </a:lnTo>
                        <a:lnTo>
                          <a:pt x="197" y="1070"/>
                        </a:lnTo>
                        <a:lnTo>
                          <a:pt x="112" y="1136"/>
                        </a:lnTo>
                        <a:lnTo>
                          <a:pt x="47" y="1154"/>
                        </a:lnTo>
                        <a:lnTo>
                          <a:pt x="13" y="1145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26" name="Freeform 10"/>
                  <p:cNvSpPr>
                    <a:spLocks noChangeAspect="1"/>
                  </p:cNvSpPr>
                  <p:nvPr/>
                </p:nvSpPr>
                <p:spPr bwMode="auto">
                  <a:xfrm>
                    <a:off x="2641" y="2564"/>
                    <a:ext cx="1037" cy="581"/>
                  </a:xfrm>
                  <a:custGeom>
                    <a:avLst/>
                    <a:gdLst>
                      <a:gd name="T0" fmla="*/ 210 w 1037"/>
                      <a:gd name="T1" fmla="*/ 468 h 581"/>
                      <a:gd name="T2" fmla="*/ 361 w 1037"/>
                      <a:gd name="T3" fmla="*/ 462 h 581"/>
                      <a:gd name="T4" fmla="*/ 498 w 1037"/>
                      <a:gd name="T5" fmla="*/ 444 h 581"/>
                      <a:gd name="T6" fmla="*/ 583 w 1037"/>
                      <a:gd name="T7" fmla="*/ 423 h 581"/>
                      <a:gd name="T8" fmla="*/ 705 w 1037"/>
                      <a:gd name="T9" fmla="*/ 354 h 581"/>
                      <a:gd name="T10" fmla="*/ 792 w 1037"/>
                      <a:gd name="T11" fmla="*/ 288 h 581"/>
                      <a:gd name="T12" fmla="*/ 906 w 1037"/>
                      <a:gd name="T13" fmla="*/ 207 h 581"/>
                      <a:gd name="T14" fmla="*/ 959 w 1037"/>
                      <a:gd name="T15" fmla="*/ 156 h 581"/>
                      <a:gd name="T16" fmla="*/ 1000 w 1037"/>
                      <a:gd name="T17" fmla="*/ 120 h 581"/>
                      <a:gd name="T18" fmla="*/ 1037 w 1037"/>
                      <a:gd name="T19" fmla="*/ 81 h 581"/>
                      <a:gd name="T20" fmla="*/ 1037 w 1037"/>
                      <a:gd name="T21" fmla="*/ 39 h 581"/>
                      <a:gd name="T22" fmla="*/ 996 w 1037"/>
                      <a:gd name="T23" fmla="*/ 0 h 581"/>
                      <a:gd name="T24" fmla="*/ 971 w 1037"/>
                      <a:gd name="T25" fmla="*/ 9 h 581"/>
                      <a:gd name="T26" fmla="*/ 903 w 1037"/>
                      <a:gd name="T27" fmla="*/ 90 h 581"/>
                      <a:gd name="T28" fmla="*/ 828 w 1037"/>
                      <a:gd name="T29" fmla="*/ 183 h 581"/>
                      <a:gd name="T30" fmla="*/ 752 w 1037"/>
                      <a:gd name="T31" fmla="*/ 270 h 581"/>
                      <a:gd name="T32" fmla="*/ 642 w 1037"/>
                      <a:gd name="T33" fmla="*/ 342 h 581"/>
                      <a:gd name="T34" fmla="*/ 548 w 1037"/>
                      <a:gd name="T35" fmla="*/ 390 h 581"/>
                      <a:gd name="T36" fmla="*/ 445 w 1037"/>
                      <a:gd name="T37" fmla="*/ 414 h 581"/>
                      <a:gd name="T38" fmla="*/ 301 w 1037"/>
                      <a:gd name="T39" fmla="*/ 417 h 581"/>
                      <a:gd name="T40" fmla="*/ 216 w 1037"/>
                      <a:gd name="T41" fmla="*/ 417 h 581"/>
                      <a:gd name="T42" fmla="*/ 144 w 1037"/>
                      <a:gd name="T43" fmla="*/ 363 h 581"/>
                      <a:gd name="T44" fmla="*/ 125 w 1037"/>
                      <a:gd name="T45" fmla="*/ 327 h 581"/>
                      <a:gd name="T46" fmla="*/ 94 w 1037"/>
                      <a:gd name="T47" fmla="*/ 327 h 581"/>
                      <a:gd name="T48" fmla="*/ 116 w 1037"/>
                      <a:gd name="T49" fmla="*/ 372 h 581"/>
                      <a:gd name="T50" fmla="*/ 150 w 1037"/>
                      <a:gd name="T51" fmla="*/ 414 h 581"/>
                      <a:gd name="T52" fmla="*/ 66 w 1037"/>
                      <a:gd name="T53" fmla="*/ 396 h 581"/>
                      <a:gd name="T54" fmla="*/ 3 w 1037"/>
                      <a:gd name="T55" fmla="*/ 387 h 581"/>
                      <a:gd name="T56" fmla="*/ 3 w 1037"/>
                      <a:gd name="T57" fmla="*/ 405 h 581"/>
                      <a:gd name="T58" fmla="*/ 59 w 1037"/>
                      <a:gd name="T59" fmla="*/ 417 h 581"/>
                      <a:gd name="T60" fmla="*/ 97 w 1037"/>
                      <a:gd name="T61" fmla="*/ 441 h 581"/>
                      <a:gd name="T62" fmla="*/ 131 w 1037"/>
                      <a:gd name="T63" fmla="*/ 444 h 581"/>
                      <a:gd name="T64" fmla="*/ 78 w 1037"/>
                      <a:gd name="T65" fmla="*/ 462 h 581"/>
                      <a:gd name="T66" fmla="*/ 0 w 1037"/>
                      <a:gd name="T67" fmla="*/ 481 h 581"/>
                      <a:gd name="T68" fmla="*/ 3 w 1037"/>
                      <a:gd name="T69" fmla="*/ 499 h 581"/>
                      <a:gd name="T70" fmla="*/ 28 w 1037"/>
                      <a:gd name="T71" fmla="*/ 505 h 581"/>
                      <a:gd name="T72" fmla="*/ 103 w 1037"/>
                      <a:gd name="T73" fmla="*/ 481 h 581"/>
                      <a:gd name="T74" fmla="*/ 150 w 1037"/>
                      <a:gd name="T75" fmla="*/ 477 h 581"/>
                      <a:gd name="T76" fmla="*/ 122 w 1037"/>
                      <a:gd name="T77" fmla="*/ 505 h 581"/>
                      <a:gd name="T78" fmla="*/ 78 w 1037"/>
                      <a:gd name="T79" fmla="*/ 550 h 581"/>
                      <a:gd name="T80" fmla="*/ 59 w 1037"/>
                      <a:gd name="T81" fmla="*/ 562 h 581"/>
                      <a:gd name="T82" fmla="*/ 75 w 1037"/>
                      <a:gd name="T83" fmla="*/ 581 h 581"/>
                      <a:gd name="T84" fmla="*/ 113 w 1037"/>
                      <a:gd name="T85" fmla="*/ 559 h 581"/>
                      <a:gd name="T86" fmla="*/ 163 w 1037"/>
                      <a:gd name="T87" fmla="*/ 514 h 581"/>
                      <a:gd name="T88" fmla="*/ 210 w 1037"/>
                      <a:gd name="T89" fmla="*/ 468 h 581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1037"/>
                      <a:gd name="T136" fmla="*/ 0 h 581"/>
                      <a:gd name="T137" fmla="*/ 1037 w 1037"/>
                      <a:gd name="T138" fmla="*/ 581 h 581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1037" h="581">
                        <a:moveTo>
                          <a:pt x="210" y="468"/>
                        </a:moveTo>
                        <a:lnTo>
                          <a:pt x="361" y="462"/>
                        </a:lnTo>
                        <a:lnTo>
                          <a:pt x="498" y="444"/>
                        </a:lnTo>
                        <a:lnTo>
                          <a:pt x="583" y="423"/>
                        </a:lnTo>
                        <a:lnTo>
                          <a:pt x="705" y="354"/>
                        </a:lnTo>
                        <a:lnTo>
                          <a:pt x="792" y="288"/>
                        </a:lnTo>
                        <a:lnTo>
                          <a:pt x="906" y="207"/>
                        </a:lnTo>
                        <a:lnTo>
                          <a:pt x="959" y="156"/>
                        </a:lnTo>
                        <a:lnTo>
                          <a:pt x="1000" y="120"/>
                        </a:lnTo>
                        <a:lnTo>
                          <a:pt x="1037" y="81"/>
                        </a:lnTo>
                        <a:lnTo>
                          <a:pt x="1037" y="39"/>
                        </a:lnTo>
                        <a:lnTo>
                          <a:pt x="996" y="0"/>
                        </a:lnTo>
                        <a:lnTo>
                          <a:pt x="971" y="9"/>
                        </a:lnTo>
                        <a:lnTo>
                          <a:pt x="903" y="90"/>
                        </a:lnTo>
                        <a:lnTo>
                          <a:pt x="828" y="183"/>
                        </a:lnTo>
                        <a:lnTo>
                          <a:pt x="752" y="270"/>
                        </a:lnTo>
                        <a:lnTo>
                          <a:pt x="642" y="342"/>
                        </a:lnTo>
                        <a:lnTo>
                          <a:pt x="548" y="390"/>
                        </a:lnTo>
                        <a:lnTo>
                          <a:pt x="445" y="414"/>
                        </a:lnTo>
                        <a:lnTo>
                          <a:pt x="301" y="417"/>
                        </a:lnTo>
                        <a:lnTo>
                          <a:pt x="216" y="417"/>
                        </a:lnTo>
                        <a:lnTo>
                          <a:pt x="144" y="363"/>
                        </a:lnTo>
                        <a:lnTo>
                          <a:pt x="125" y="327"/>
                        </a:lnTo>
                        <a:lnTo>
                          <a:pt x="94" y="327"/>
                        </a:lnTo>
                        <a:lnTo>
                          <a:pt x="116" y="372"/>
                        </a:lnTo>
                        <a:lnTo>
                          <a:pt x="150" y="414"/>
                        </a:lnTo>
                        <a:lnTo>
                          <a:pt x="66" y="396"/>
                        </a:lnTo>
                        <a:lnTo>
                          <a:pt x="3" y="387"/>
                        </a:lnTo>
                        <a:lnTo>
                          <a:pt x="3" y="405"/>
                        </a:lnTo>
                        <a:lnTo>
                          <a:pt x="59" y="417"/>
                        </a:lnTo>
                        <a:lnTo>
                          <a:pt x="97" y="441"/>
                        </a:lnTo>
                        <a:lnTo>
                          <a:pt x="131" y="444"/>
                        </a:lnTo>
                        <a:lnTo>
                          <a:pt x="78" y="462"/>
                        </a:lnTo>
                        <a:lnTo>
                          <a:pt x="0" y="481"/>
                        </a:lnTo>
                        <a:lnTo>
                          <a:pt x="3" y="499"/>
                        </a:lnTo>
                        <a:lnTo>
                          <a:pt x="28" y="505"/>
                        </a:lnTo>
                        <a:lnTo>
                          <a:pt x="103" y="481"/>
                        </a:lnTo>
                        <a:lnTo>
                          <a:pt x="150" y="477"/>
                        </a:lnTo>
                        <a:lnTo>
                          <a:pt x="122" y="505"/>
                        </a:lnTo>
                        <a:lnTo>
                          <a:pt x="78" y="550"/>
                        </a:lnTo>
                        <a:lnTo>
                          <a:pt x="59" y="562"/>
                        </a:lnTo>
                        <a:lnTo>
                          <a:pt x="75" y="581"/>
                        </a:lnTo>
                        <a:lnTo>
                          <a:pt x="113" y="559"/>
                        </a:lnTo>
                        <a:lnTo>
                          <a:pt x="163" y="514"/>
                        </a:lnTo>
                        <a:lnTo>
                          <a:pt x="210" y="46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27" name="Freeform 11"/>
                  <p:cNvSpPr>
                    <a:spLocks noChangeAspect="1"/>
                  </p:cNvSpPr>
                  <p:nvPr/>
                </p:nvSpPr>
                <p:spPr bwMode="auto">
                  <a:xfrm>
                    <a:off x="3596" y="2504"/>
                    <a:ext cx="608" cy="800"/>
                  </a:xfrm>
                  <a:custGeom>
                    <a:avLst/>
                    <a:gdLst>
                      <a:gd name="T0" fmla="*/ 38 w 608"/>
                      <a:gd name="T1" fmla="*/ 90 h 800"/>
                      <a:gd name="T2" fmla="*/ 63 w 608"/>
                      <a:gd name="T3" fmla="*/ 27 h 800"/>
                      <a:gd name="T4" fmla="*/ 104 w 608"/>
                      <a:gd name="T5" fmla="*/ 0 h 800"/>
                      <a:gd name="T6" fmla="*/ 141 w 608"/>
                      <a:gd name="T7" fmla="*/ 0 h 800"/>
                      <a:gd name="T8" fmla="*/ 179 w 608"/>
                      <a:gd name="T9" fmla="*/ 18 h 800"/>
                      <a:gd name="T10" fmla="*/ 216 w 608"/>
                      <a:gd name="T11" fmla="*/ 54 h 800"/>
                      <a:gd name="T12" fmla="*/ 235 w 608"/>
                      <a:gd name="T13" fmla="*/ 117 h 800"/>
                      <a:gd name="T14" fmla="*/ 245 w 608"/>
                      <a:gd name="T15" fmla="*/ 180 h 800"/>
                      <a:gd name="T16" fmla="*/ 263 w 608"/>
                      <a:gd name="T17" fmla="*/ 243 h 800"/>
                      <a:gd name="T18" fmla="*/ 298 w 608"/>
                      <a:gd name="T19" fmla="*/ 312 h 800"/>
                      <a:gd name="T20" fmla="*/ 357 w 608"/>
                      <a:gd name="T21" fmla="*/ 384 h 800"/>
                      <a:gd name="T22" fmla="*/ 415 w 608"/>
                      <a:gd name="T23" fmla="*/ 432 h 800"/>
                      <a:gd name="T24" fmla="*/ 499 w 608"/>
                      <a:gd name="T25" fmla="*/ 468 h 800"/>
                      <a:gd name="T26" fmla="*/ 571 w 608"/>
                      <a:gd name="T27" fmla="*/ 522 h 800"/>
                      <a:gd name="T28" fmla="*/ 608 w 608"/>
                      <a:gd name="T29" fmla="*/ 577 h 800"/>
                      <a:gd name="T30" fmla="*/ 602 w 608"/>
                      <a:gd name="T31" fmla="*/ 622 h 800"/>
                      <a:gd name="T32" fmla="*/ 593 w 608"/>
                      <a:gd name="T33" fmla="*/ 676 h 800"/>
                      <a:gd name="T34" fmla="*/ 565 w 608"/>
                      <a:gd name="T35" fmla="*/ 712 h 800"/>
                      <a:gd name="T36" fmla="*/ 518 w 608"/>
                      <a:gd name="T37" fmla="*/ 757 h 800"/>
                      <a:gd name="T38" fmla="*/ 449 w 608"/>
                      <a:gd name="T39" fmla="*/ 790 h 800"/>
                      <a:gd name="T40" fmla="*/ 396 w 608"/>
                      <a:gd name="T41" fmla="*/ 800 h 800"/>
                      <a:gd name="T42" fmla="*/ 320 w 608"/>
                      <a:gd name="T43" fmla="*/ 784 h 800"/>
                      <a:gd name="T44" fmla="*/ 251 w 608"/>
                      <a:gd name="T45" fmla="*/ 748 h 800"/>
                      <a:gd name="T46" fmla="*/ 179 w 608"/>
                      <a:gd name="T47" fmla="*/ 694 h 800"/>
                      <a:gd name="T48" fmla="*/ 129 w 608"/>
                      <a:gd name="T49" fmla="*/ 631 h 800"/>
                      <a:gd name="T50" fmla="*/ 82 w 608"/>
                      <a:gd name="T51" fmla="*/ 550 h 800"/>
                      <a:gd name="T52" fmla="*/ 44 w 608"/>
                      <a:gd name="T53" fmla="*/ 456 h 800"/>
                      <a:gd name="T54" fmla="*/ 19 w 608"/>
                      <a:gd name="T55" fmla="*/ 375 h 800"/>
                      <a:gd name="T56" fmla="*/ 7 w 608"/>
                      <a:gd name="T57" fmla="*/ 297 h 800"/>
                      <a:gd name="T58" fmla="*/ 0 w 608"/>
                      <a:gd name="T59" fmla="*/ 189 h 800"/>
                      <a:gd name="T60" fmla="*/ 19 w 608"/>
                      <a:gd name="T61" fmla="*/ 117 h 800"/>
                      <a:gd name="T62" fmla="*/ 38 w 608"/>
                      <a:gd name="T63" fmla="*/ 90 h 80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608"/>
                      <a:gd name="T97" fmla="*/ 0 h 800"/>
                      <a:gd name="T98" fmla="*/ 608 w 608"/>
                      <a:gd name="T99" fmla="*/ 800 h 80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608" h="800">
                        <a:moveTo>
                          <a:pt x="38" y="90"/>
                        </a:moveTo>
                        <a:lnTo>
                          <a:pt x="63" y="27"/>
                        </a:lnTo>
                        <a:lnTo>
                          <a:pt x="104" y="0"/>
                        </a:lnTo>
                        <a:lnTo>
                          <a:pt x="141" y="0"/>
                        </a:lnTo>
                        <a:lnTo>
                          <a:pt x="179" y="18"/>
                        </a:lnTo>
                        <a:lnTo>
                          <a:pt x="216" y="54"/>
                        </a:lnTo>
                        <a:lnTo>
                          <a:pt x="235" y="117"/>
                        </a:lnTo>
                        <a:lnTo>
                          <a:pt x="245" y="180"/>
                        </a:lnTo>
                        <a:lnTo>
                          <a:pt x="263" y="243"/>
                        </a:lnTo>
                        <a:lnTo>
                          <a:pt x="298" y="312"/>
                        </a:lnTo>
                        <a:lnTo>
                          <a:pt x="357" y="384"/>
                        </a:lnTo>
                        <a:lnTo>
                          <a:pt x="415" y="432"/>
                        </a:lnTo>
                        <a:lnTo>
                          <a:pt x="499" y="468"/>
                        </a:lnTo>
                        <a:lnTo>
                          <a:pt x="571" y="522"/>
                        </a:lnTo>
                        <a:lnTo>
                          <a:pt x="608" y="577"/>
                        </a:lnTo>
                        <a:lnTo>
                          <a:pt x="602" y="622"/>
                        </a:lnTo>
                        <a:lnTo>
                          <a:pt x="593" y="676"/>
                        </a:lnTo>
                        <a:lnTo>
                          <a:pt x="565" y="712"/>
                        </a:lnTo>
                        <a:lnTo>
                          <a:pt x="518" y="757"/>
                        </a:lnTo>
                        <a:lnTo>
                          <a:pt x="449" y="790"/>
                        </a:lnTo>
                        <a:lnTo>
                          <a:pt x="396" y="800"/>
                        </a:lnTo>
                        <a:lnTo>
                          <a:pt x="320" y="784"/>
                        </a:lnTo>
                        <a:lnTo>
                          <a:pt x="251" y="748"/>
                        </a:lnTo>
                        <a:lnTo>
                          <a:pt x="179" y="694"/>
                        </a:lnTo>
                        <a:lnTo>
                          <a:pt x="129" y="631"/>
                        </a:lnTo>
                        <a:lnTo>
                          <a:pt x="82" y="550"/>
                        </a:lnTo>
                        <a:lnTo>
                          <a:pt x="44" y="456"/>
                        </a:lnTo>
                        <a:lnTo>
                          <a:pt x="19" y="375"/>
                        </a:lnTo>
                        <a:lnTo>
                          <a:pt x="7" y="297"/>
                        </a:lnTo>
                        <a:lnTo>
                          <a:pt x="0" y="189"/>
                        </a:lnTo>
                        <a:lnTo>
                          <a:pt x="19" y="117"/>
                        </a:lnTo>
                        <a:lnTo>
                          <a:pt x="38" y="9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28" name="Freeform 12"/>
                  <p:cNvSpPr>
                    <a:spLocks noChangeAspect="1"/>
                  </p:cNvSpPr>
                  <p:nvPr/>
                </p:nvSpPr>
                <p:spPr bwMode="auto">
                  <a:xfrm>
                    <a:off x="4094" y="2846"/>
                    <a:ext cx="1043" cy="726"/>
                  </a:xfrm>
                  <a:custGeom>
                    <a:avLst/>
                    <a:gdLst>
                      <a:gd name="T0" fmla="*/ 116 w 1043"/>
                      <a:gd name="T1" fmla="*/ 230 h 726"/>
                      <a:gd name="T2" fmla="*/ 216 w 1043"/>
                      <a:gd name="T3" fmla="*/ 147 h 726"/>
                      <a:gd name="T4" fmla="*/ 338 w 1043"/>
                      <a:gd name="T5" fmla="*/ 72 h 726"/>
                      <a:gd name="T6" fmla="*/ 417 w 1043"/>
                      <a:gd name="T7" fmla="*/ 27 h 726"/>
                      <a:gd name="T8" fmla="*/ 479 w 1043"/>
                      <a:gd name="T9" fmla="*/ 12 h 726"/>
                      <a:gd name="T10" fmla="*/ 529 w 1043"/>
                      <a:gd name="T11" fmla="*/ 0 h 726"/>
                      <a:gd name="T12" fmla="*/ 573 w 1043"/>
                      <a:gd name="T13" fmla="*/ 18 h 726"/>
                      <a:gd name="T14" fmla="*/ 601 w 1043"/>
                      <a:gd name="T15" fmla="*/ 75 h 726"/>
                      <a:gd name="T16" fmla="*/ 620 w 1043"/>
                      <a:gd name="T17" fmla="*/ 230 h 726"/>
                      <a:gd name="T18" fmla="*/ 620 w 1043"/>
                      <a:gd name="T19" fmla="*/ 416 h 726"/>
                      <a:gd name="T20" fmla="*/ 620 w 1043"/>
                      <a:gd name="T21" fmla="*/ 536 h 726"/>
                      <a:gd name="T22" fmla="*/ 642 w 1043"/>
                      <a:gd name="T23" fmla="*/ 609 h 726"/>
                      <a:gd name="T24" fmla="*/ 686 w 1043"/>
                      <a:gd name="T25" fmla="*/ 597 h 726"/>
                      <a:gd name="T26" fmla="*/ 717 w 1043"/>
                      <a:gd name="T27" fmla="*/ 552 h 726"/>
                      <a:gd name="T28" fmla="*/ 779 w 1043"/>
                      <a:gd name="T29" fmla="*/ 500 h 726"/>
                      <a:gd name="T30" fmla="*/ 876 w 1043"/>
                      <a:gd name="T31" fmla="*/ 470 h 726"/>
                      <a:gd name="T32" fmla="*/ 943 w 1043"/>
                      <a:gd name="T33" fmla="*/ 470 h 726"/>
                      <a:gd name="T34" fmla="*/ 1043 w 1043"/>
                      <a:gd name="T35" fmla="*/ 488 h 726"/>
                      <a:gd name="T36" fmla="*/ 1037 w 1043"/>
                      <a:gd name="T37" fmla="*/ 524 h 726"/>
                      <a:gd name="T38" fmla="*/ 1015 w 1043"/>
                      <a:gd name="T39" fmla="*/ 555 h 726"/>
                      <a:gd name="T40" fmla="*/ 981 w 1043"/>
                      <a:gd name="T41" fmla="*/ 561 h 726"/>
                      <a:gd name="T42" fmla="*/ 943 w 1043"/>
                      <a:gd name="T43" fmla="*/ 542 h 726"/>
                      <a:gd name="T44" fmla="*/ 886 w 1043"/>
                      <a:gd name="T45" fmla="*/ 518 h 726"/>
                      <a:gd name="T46" fmla="*/ 829 w 1043"/>
                      <a:gd name="T47" fmla="*/ 518 h 726"/>
                      <a:gd name="T48" fmla="*/ 754 w 1043"/>
                      <a:gd name="T49" fmla="*/ 564 h 726"/>
                      <a:gd name="T50" fmla="*/ 708 w 1043"/>
                      <a:gd name="T51" fmla="*/ 633 h 726"/>
                      <a:gd name="T52" fmla="*/ 698 w 1043"/>
                      <a:gd name="T53" fmla="*/ 690 h 726"/>
                      <a:gd name="T54" fmla="*/ 679 w 1043"/>
                      <a:gd name="T55" fmla="*/ 726 h 726"/>
                      <a:gd name="T56" fmla="*/ 604 w 1043"/>
                      <a:gd name="T57" fmla="*/ 723 h 726"/>
                      <a:gd name="T58" fmla="*/ 601 w 1043"/>
                      <a:gd name="T59" fmla="*/ 669 h 726"/>
                      <a:gd name="T60" fmla="*/ 576 w 1043"/>
                      <a:gd name="T61" fmla="*/ 591 h 726"/>
                      <a:gd name="T62" fmla="*/ 567 w 1043"/>
                      <a:gd name="T63" fmla="*/ 509 h 726"/>
                      <a:gd name="T64" fmla="*/ 573 w 1043"/>
                      <a:gd name="T65" fmla="*/ 401 h 726"/>
                      <a:gd name="T66" fmla="*/ 564 w 1043"/>
                      <a:gd name="T67" fmla="*/ 248 h 726"/>
                      <a:gd name="T68" fmla="*/ 558 w 1043"/>
                      <a:gd name="T69" fmla="*/ 147 h 726"/>
                      <a:gd name="T70" fmla="*/ 539 w 1043"/>
                      <a:gd name="T71" fmla="*/ 111 h 726"/>
                      <a:gd name="T72" fmla="*/ 501 w 1043"/>
                      <a:gd name="T73" fmla="*/ 75 h 726"/>
                      <a:gd name="T74" fmla="*/ 461 w 1043"/>
                      <a:gd name="T75" fmla="*/ 75 h 726"/>
                      <a:gd name="T76" fmla="*/ 403 w 1043"/>
                      <a:gd name="T77" fmla="*/ 111 h 726"/>
                      <a:gd name="T78" fmla="*/ 328 w 1043"/>
                      <a:gd name="T79" fmla="*/ 181 h 726"/>
                      <a:gd name="T80" fmla="*/ 235 w 1043"/>
                      <a:gd name="T81" fmla="*/ 272 h 726"/>
                      <a:gd name="T82" fmla="*/ 141 w 1043"/>
                      <a:gd name="T83" fmla="*/ 356 h 726"/>
                      <a:gd name="T84" fmla="*/ 94 w 1043"/>
                      <a:gd name="T85" fmla="*/ 383 h 726"/>
                      <a:gd name="T86" fmla="*/ 38 w 1043"/>
                      <a:gd name="T87" fmla="*/ 383 h 726"/>
                      <a:gd name="T88" fmla="*/ 0 w 1043"/>
                      <a:gd name="T89" fmla="*/ 344 h 726"/>
                      <a:gd name="T90" fmla="*/ 3 w 1043"/>
                      <a:gd name="T91" fmla="*/ 281 h 726"/>
                      <a:gd name="T92" fmla="*/ 41 w 1043"/>
                      <a:gd name="T93" fmla="*/ 248 h 726"/>
                      <a:gd name="T94" fmla="*/ 84 w 1043"/>
                      <a:gd name="T95" fmla="*/ 239 h 726"/>
                      <a:gd name="T96" fmla="*/ 116 w 1043"/>
                      <a:gd name="T97" fmla="*/ 230 h 72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043"/>
                      <a:gd name="T148" fmla="*/ 0 h 726"/>
                      <a:gd name="T149" fmla="*/ 1043 w 1043"/>
                      <a:gd name="T150" fmla="*/ 726 h 72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043" h="726">
                        <a:moveTo>
                          <a:pt x="116" y="230"/>
                        </a:moveTo>
                        <a:lnTo>
                          <a:pt x="216" y="147"/>
                        </a:lnTo>
                        <a:lnTo>
                          <a:pt x="338" y="72"/>
                        </a:lnTo>
                        <a:lnTo>
                          <a:pt x="417" y="27"/>
                        </a:lnTo>
                        <a:lnTo>
                          <a:pt x="479" y="12"/>
                        </a:lnTo>
                        <a:lnTo>
                          <a:pt x="529" y="0"/>
                        </a:lnTo>
                        <a:lnTo>
                          <a:pt x="573" y="18"/>
                        </a:lnTo>
                        <a:lnTo>
                          <a:pt x="601" y="75"/>
                        </a:lnTo>
                        <a:lnTo>
                          <a:pt x="620" y="230"/>
                        </a:lnTo>
                        <a:lnTo>
                          <a:pt x="620" y="416"/>
                        </a:lnTo>
                        <a:lnTo>
                          <a:pt x="620" y="536"/>
                        </a:lnTo>
                        <a:lnTo>
                          <a:pt x="642" y="609"/>
                        </a:lnTo>
                        <a:lnTo>
                          <a:pt x="686" y="597"/>
                        </a:lnTo>
                        <a:lnTo>
                          <a:pt x="717" y="552"/>
                        </a:lnTo>
                        <a:lnTo>
                          <a:pt x="779" y="500"/>
                        </a:lnTo>
                        <a:lnTo>
                          <a:pt x="876" y="470"/>
                        </a:lnTo>
                        <a:lnTo>
                          <a:pt x="943" y="470"/>
                        </a:lnTo>
                        <a:lnTo>
                          <a:pt x="1043" y="488"/>
                        </a:lnTo>
                        <a:lnTo>
                          <a:pt x="1037" y="524"/>
                        </a:lnTo>
                        <a:lnTo>
                          <a:pt x="1015" y="555"/>
                        </a:lnTo>
                        <a:lnTo>
                          <a:pt x="981" y="561"/>
                        </a:lnTo>
                        <a:lnTo>
                          <a:pt x="943" y="542"/>
                        </a:lnTo>
                        <a:lnTo>
                          <a:pt x="886" y="518"/>
                        </a:lnTo>
                        <a:lnTo>
                          <a:pt x="829" y="518"/>
                        </a:lnTo>
                        <a:lnTo>
                          <a:pt x="754" y="564"/>
                        </a:lnTo>
                        <a:lnTo>
                          <a:pt x="708" y="633"/>
                        </a:lnTo>
                        <a:lnTo>
                          <a:pt x="698" y="690"/>
                        </a:lnTo>
                        <a:lnTo>
                          <a:pt x="679" y="726"/>
                        </a:lnTo>
                        <a:lnTo>
                          <a:pt x="604" y="723"/>
                        </a:lnTo>
                        <a:lnTo>
                          <a:pt x="601" y="669"/>
                        </a:lnTo>
                        <a:lnTo>
                          <a:pt x="576" y="591"/>
                        </a:lnTo>
                        <a:lnTo>
                          <a:pt x="567" y="509"/>
                        </a:lnTo>
                        <a:lnTo>
                          <a:pt x="573" y="401"/>
                        </a:lnTo>
                        <a:lnTo>
                          <a:pt x="564" y="248"/>
                        </a:lnTo>
                        <a:lnTo>
                          <a:pt x="558" y="147"/>
                        </a:lnTo>
                        <a:lnTo>
                          <a:pt x="539" y="111"/>
                        </a:lnTo>
                        <a:lnTo>
                          <a:pt x="501" y="75"/>
                        </a:lnTo>
                        <a:lnTo>
                          <a:pt x="461" y="75"/>
                        </a:lnTo>
                        <a:lnTo>
                          <a:pt x="403" y="111"/>
                        </a:lnTo>
                        <a:lnTo>
                          <a:pt x="328" y="181"/>
                        </a:lnTo>
                        <a:lnTo>
                          <a:pt x="235" y="272"/>
                        </a:lnTo>
                        <a:lnTo>
                          <a:pt x="141" y="356"/>
                        </a:lnTo>
                        <a:lnTo>
                          <a:pt x="94" y="383"/>
                        </a:lnTo>
                        <a:lnTo>
                          <a:pt x="38" y="383"/>
                        </a:lnTo>
                        <a:lnTo>
                          <a:pt x="0" y="344"/>
                        </a:lnTo>
                        <a:lnTo>
                          <a:pt x="3" y="281"/>
                        </a:lnTo>
                        <a:lnTo>
                          <a:pt x="41" y="248"/>
                        </a:lnTo>
                        <a:lnTo>
                          <a:pt x="84" y="239"/>
                        </a:lnTo>
                        <a:lnTo>
                          <a:pt x="116" y="23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29" name="Freeform 13"/>
                  <p:cNvSpPr>
                    <a:spLocks noChangeAspect="1"/>
                  </p:cNvSpPr>
                  <p:nvPr/>
                </p:nvSpPr>
                <p:spPr bwMode="auto">
                  <a:xfrm>
                    <a:off x="4038" y="3162"/>
                    <a:ext cx="713" cy="762"/>
                  </a:xfrm>
                  <a:custGeom>
                    <a:avLst/>
                    <a:gdLst>
                      <a:gd name="T0" fmla="*/ 0 w 713"/>
                      <a:gd name="T1" fmla="*/ 64 h 762"/>
                      <a:gd name="T2" fmla="*/ 22 w 713"/>
                      <a:gd name="T3" fmla="*/ 16 h 762"/>
                      <a:gd name="T4" fmla="*/ 69 w 713"/>
                      <a:gd name="T5" fmla="*/ 0 h 762"/>
                      <a:gd name="T6" fmla="*/ 134 w 713"/>
                      <a:gd name="T7" fmla="*/ 7 h 762"/>
                      <a:gd name="T8" fmla="*/ 150 w 713"/>
                      <a:gd name="T9" fmla="*/ 52 h 762"/>
                      <a:gd name="T10" fmla="*/ 125 w 713"/>
                      <a:gd name="T11" fmla="*/ 227 h 762"/>
                      <a:gd name="T12" fmla="*/ 122 w 713"/>
                      <a:gd name="T13" fmla="*/ 360 h 762"/>
                      <a:gd name="T14" fmla="*/ 116 w 713"/>
                      <a:gd name="T15" fmla="*/ 435 h 762"/>
                      <a:gd name="T16" fmla="*/ 116 w 713"/>
                      <a:gd name="T17" fmla="*/ 450 h 762"/>
                      <a:gd name="T18" fmla="*/ 131 w 713"/>
                      <a:gd name="T19" fmla="*/ 524 h 762"/>
                      <a:gd name="T20" fmla="*/ 172 w 713"/>
                      <a:gd name="T21" fmla="*/ 536 h 762"/>
                      <a:gd name="T22" fmla="*/ 225 w 713"/>
                      <a:gd name="T23" fmla="*/ 524 h 762"/>
                      <a:gd name="T24" fmla="*/ 303 w 713"/>
                      <a:gd name="T25" fmla="*/ 481 h 762"/>
                      <a:gd name="T26" fmla="*/ 387 w 713"/>
                      <a:gd name="T27" fmla="*/ 460 h 762"/>
                      <a:gd name="T28" fmla="*/ 482 w 713"/>
                      <a:gd name="T29" fmla="*/ 444 h 762"/>
                      <a:gd name="T30" fmla="*/ 585 w 713"/>
                      <a:gd name="T31" fmla="*/ 432 h 762"/>
                      <a:gd name="T32" fmla="*/ 660 w 713"/>
                      <a:gd name="T33" fmla="*/ 432 h 762"/>
                      <a:gd name="T34" fmla="*/ 694 w 713"/>
                      <a:gd name="T35" fmla="*/ 441 h 762"/>
                      <a:gd name="T36" fmla="*/ 713 w 713"/>
                      <a:gd name="T37" fmla="*/ 463 h 762"/>
                      <a:gd name="T38" fmla="*/ 704 w 713"/>
                      <a:gd name="T39" fmla="*/ 496 h 762"/>
                      <a:gd name="T40" fmla="*/ 657 w 713"/>
                      <a:gd name="T41" fmla="*/ 524 h 762"/>
                      <a:gd name="T42" fmla="*/ 613 w 713"/>
                      <a:gd name="T43" fmla="*/ 563 h 762"/>
                      <a:gd name="T44" fmla="*/ 572 w 713"/>
                      <a:gd name="T45" fmla="*/ 618 h 762"/>
                      <a:gd name="T46" fmla="*/ 547 w 713"/>
                      <a:gd name="T47" fmla="*/ 663 h 762"/>
                      <a:gd name="T48" fmla="*/ 526 w 713"/>
                      <a:gd name="T49" fmla="*/ 708 h 762"/>
                      <a:gd name="T50" fmla="*/ 510 w 713"/>
                      <a:gd name="T51" fmla="*/ 762 h 762"/>
                      <a:gd name="T52" fmla="*/ 488 w 713"/>
                      <a:gd name="T53" fmla="*/ 762 h 762"/>
                      <a:gd name="T54" fmla="*/ 469 w 713"/>
                      <a:gd name="T55" fmla="*/ 741 h 762"/>
                      <a:gd name="T56" fmla="*/ 462 w 713"/>
                      <a:gd name="T57" fmla="*/ 681 h 762"/>
                      <a:gd name="T58" fmla="*/ 507 w 713"/>
                      <a:gd name="T59" fmla="*/ 627 h 762"/>
                      <a:gd name="T60" fmla="*/ 566 w 713"/>
                      <a:gd name="T61" fmla="*/ 563 h 762"/>
                      <a:gd name="T62" fmla="*/ 622 w 713"/>
                      <a:gd name="T63" fmla="*/ 515 h 762"/>
                      <a:gd name="T64" fmla="*/ 647 w 713"/>
                      <a:gd name="T65" fmla="*/ 499 h 762"/>
                      <a:gd name="T66" fmla="*/ 657 w 713"/>
                      <a:gd name="T67" fmla="*/ 478 h 762"/>
                      <a:gd name="T68" fmla="*/ 632 w 713"/>
                      <a:gd name="T69" fmla="*/ 463 h 762"/>
                      <a:gd name="T70" fmla="*/ 547 w 713"/>
                      <a:gd name="T71" fmla="*/ 463 h 762"/>
                      <a:gd name="T72" fmla="*/ 440 w 713"/>
                      <a:gd name="T73" fmla="*/ 481 h 762"/>
                      <a:gd name="T74" fmla="*/ 356 w 713"/>
                      <a:gd name="T75" fmla="*/ 509 h 762"/>
                      <a:gd name="T76" fmla="*/ 265 w 713"/>
                      <a:gd name="T77" fmla="*/ 560 h 762"/>
                      <a:gd name="T78" fmla="*/ 187 w 713"/>
                      <a:gd name="T79" fmla="*/ 596 h 762"/>
                      <a:gd name="T80" fmla="*/ 103 w 713"/>
                      <a:gd name="T81" fmla="*/ 599 h 762"/>
                      <a:gd name="T82" fmla="*/ 69 w 713"/>
                      <a:gd name="T83" fmla="*/ 587 h 762"/>
                      <a:gd name="T84" fmla="*/ 50 w 713"/>
                      <a:gd name="T85" fmla="*/ 542 h 762"/>
                      <a:gd name="T86" fmla="*/ 37 w 713"/>
                      <a:gd name="T87" fmla="*/ 478 h 762"/>
                      <a:gd name="T88" fmla="*/ 31 w 713"/>
                      <a:gd name="T89" fmla="*/ 360 h 762"/>
                      <a:gd name="T90" fmla="*/ 19 w 713"/>
                      <a:gd name="T91" fmla="*/ 151 h 762"/>
                      <a:gd name="T92" fmla="*/ 0 w 713"/>
                      <a:gd name="T93" fmla="*/ 64 h 762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13"/>
                      <a:gd name="T142" fmla="*/ 0 h 762"/>
                      <a:gd name="T143" fmla="*/ 713 w 713"/>
                      <a:gd name="T144" fmla="*/ 762 h 762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13" h="762">
                        <a:moveTo>
                          <a:pt x="0" y="64"/>
                        </a:moveTo>
                        <a:lnTo>
                          <a:pt x="22" y="16"/>
                        </a:lnTo>
                        <a:lnTo>
                          <a:pt x="69" y="0"/>
                        </a:lnTo>
                        <a:lnTo>
                          <a:pt x="134" y="7"/>
                        </a:lnTo>
                        <a:lnTo>
                          <a:pt x="150" y="52"/>
                        </a:lnTo>
                        <a:lnTo>
                          <a:pt x="125" y="227"/>
                        </a:lnTo>
                        <a:lnTo>
                          <a:pt x="122" y="360"/>
                        </a:lnTo>
                        <a:lnTo>
                          <a:pt x="116" y="435"/>
                        </a:lnTo>
                        <a:lnTo>
                          <a:pt x="116" y="450"/>
                        </a:lnTo>
                        <a:lnTo>
                          <a:pt x="131" y="524"/>
                        </a:lnTo>
                        <a:lnTo>
                          <a:pt x="172" y="536"/>
                        </a:lnTo>
                        <a:lnTo>
                          <a:pt x="225" y="524"/>
                        </a:lnTo>
                        <a:lnTo>
                          <a:pt x="303" y="481"/>
                        </a:lnTo>
                        <a:lnTo>
                          <a:pt x="387" y="460"/>
                        </a:lnTo>
                        <a:lnTo>
                          <a:pt x="482" y="444"/>
                        </a:lnTo>
                        <a:lnTo>
                          <a:pt x="585" y="432"/>
                        </a:lnTo>
                        <a:lnTo>
                          <a:pt x="660" y="432"/>
                        </a:lnTo>
                        <a:lnTo>
                          <a:pt x="694" y="441"/>
                        </a:lnTo>
                        <a:lnTo>
                          <a:pt x="713" y="463"/>
                        </a:lnTo>
                        <a:lnTo>
                          <a:pt x="704" y="496"/>
                        </a:lnTo>
                        <a:lnTo>
                          <a:pt x="657" y="524"/>
                        </a:lnTo>
                        <a:lnTo>
                          <a:pt x="613" y="563"/>
                        </a:lnTo>
                        <a:lnTo>
                          <a:pt x="572" y="618"/>
                        </a:lnTo>
                        <a:lnTo>
                          <a:pt x="547" y="663"/>
                        </a:lnTo>
                        <a:lnTo>
                          <a:pt x="526" y="708"/>
                        </a:lnTo>
                        <a:lnTo>
                          <a:pt x="510" y="762"/>
                        </a:lnTo>
                        <a:lnTo>
                          <a:pt x="488" y="762"/>
                        </a:lnTo>
                        <a:lnTo>
                          <a:pt x="469" y="741"/>
                        </a:lnTo>
                        <a:lnTo>
                          <a:pt x="462" y="681"/>
                        </a:lnTo>
                        <a:lnTo>
                          <a:pt x="507" y="627"/>
                        </a:lnTo>
                        <a:lnTo>
                          <a:pt x="566" y="563"/>
                        </a:lnTo>
                        <a:lnTo>
                          <a:pt x="622" y="515"/>
                        </a:lnTo>
                        <a:lnTo>
                          <a:pt x="647" y="499"/>
                        </a:lnTo>
                        <a:lnTo>
                          <a:pt x="657" y="478"/>
                        </a:lnTo>
                        <a:lnTo>
                          <a:pt x="632" y="463"/>
                        </a:lnTo>
                        <a:lnTo>
                          <a:pt x="547" y="463"/>
                        </a:lnTo>
                        <a:lnTo>
                          <a:pt x="440" y="481"/>
                        </a:lnTo>
                        <a:lnTo>
                          <a:pt x="356" y="509"/>
                        </a:lnTo>
                        <a:lnTo>
                          <a:pt x="265" y="560"/>
                        </a:lnTo>
                        <a:lnTo>
                          <a:pt x="187" y="596"/>
                        </a:lnTo>
                        <a:lnTo>
                          <a:pt x="103" y="599"/>
                        </a:lnTo>
                        <a:lnTo>
                          <a:pt x="69" y="587"/>
                        </a:lnTo>
                        <a:lnTo>
                          <a:pt x="50" y="542"/>
                        </a:lnTo>
                        <a:lnTo>
                          <a:pt x="37" y="478"/>
                        </a:lnTo>
                        <a:lnTo>
                          <a:pt x="31" y="360"/>
                        </a:lnTo>
                        <a:lnTo>
                          <a:pt x="19" y="151"/>
                        </a:lnTo>
                        <a:lnTo>
                          <a:pt x="0" y="64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20920" name="Group 14"/>
                <p:cNvGrpSpPr>
                  <a:grpSpLocks noChangeAspect="1"/>
                </p:cNvGrpSpPr>
                <p:nvPr/>
              </p:nvGrpSpPr>
              <p:grpSpPr bwMode="auto">
                <a:xfrm>
                  <a:off x="4864" y="3099"/>
                  <a:ext cx="432" cy="877"/>
                  <a:chOff x="4864" y="3099"/>
                  <a:chExt cx="432" cy="877"/>
                </a:xfrm>
              </p:grpSpPr>
              <p:sp>
                <p:nvSpPr>
                  <p:cNvPr id="420921" name="Freeform 15"/>
                  <p:cNvSpPr>
                    <a:spLocks noChangeAspect="1"/>
                  </p:cNvSpPr>
                  <p:nvPr/>
                </p:nvSpPr>
                <p:spPr bwMode="auto">
                  <a:xfrm>
                    <a:off x="4956" y="3588"/>
                    <a:ext cx="340" cy="109"/>
                  </a:xfrm>
                  <a:custGeom>
                    <a:avLst/>
                    <a:gdLst>
                      <a:gd name="T0" fmla="*/ 340 w 340"/>
                      <a:gd name="T1" fmla="*/ 109 h 109"/>
                      <a:gd name="T2" fmla="*/ 165 w 340"/>
                      <a:gd name="T3" fmla="*/ 30 h 109"/>
                      <a:gd name="T4" fmla="*/ 48 w 340"/>
                      <a:gd name="T5" fmla="*/ 0 h 109"/>
                      <a:gd name="T6" fmla="*/ 10 w 340"/>
                      <a:gd name="T7" fmla="*/ 0 h 109"/>
                      <a:gd name="T8" fmla="*/ 0 w 340"/>
                      <a:gd name="T9" fmla="*/ 27 h 109"/>
                      <a:gd name="T10" fmla="*/ 22 w 340"/>
                      <a:gd name="T11" fmla="*/ 48 h 109"/>
                      <a:gd name="T12" fmla="*/ 70 w 340"/>
                      <a:gd name="T13" fmla="*/ 54 h 109"/>
                      <a:gd name="T14" fmla="*/ 184 w 340"/>
                      <a:gd name="T15" fmla="*/ 75 h 109"/>
                      <a:gd name="T16" fmla="*/ 340 w 340"/>
                      <a:gd name="T17" fmla="*/ 109 h 1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340"/>
                      <a:gd name="T28" fmla="*/ 0 h 109"/>
                      <a:gd name="T29" fmla="*/ 340 w 340"/>
                      <a:gd name="T30" fmla="*/ 109 h 109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340" h="109">
                        <a:moveTo>
                          <a:pt x="340" y="109"/>
                        </a:moveTo>
                        <a:lnTo>
                          <a:pt x="165" y="30"/>
                        </a:lnTo>
                        <a:lnTo>
                          <a:pt x="48" y="0"/>
                        </a:lnTo>
                        <a:lnTo>
                          <a:pt x="10" y="0"/>
                        </a:lnTo>
                        <a:lnTo>
                          <a:pt x="0" y="27"/>
                        </a:lnTo>
                        <a:lnTo>
                          <a:pt x="22" y="48"/>
                        </a:lnTo>
                        <a:lnTo>
                          <a:pt x="70" y="54"/>
                        </a:lnTo>
                        <a:lnTo>
                          <a:pt x="184" y="75"/>
                        </a:lnTo>
                        <a:lnTo>
                          <a:pt x="340" y="10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22" name="Freeform 16"/>
                  <p:cNvSpPr>
                    <a:spLocks noChangeAspect="1"/>
                  </p:cNvSpPr>
                  <p:nvPr/>
                </p:nvSpPr>
                <p:spPr bwMode="auto">
                  <a:xfrm>
                    <a:off x="4864" y="3685"/>
                    <a:ext cx="97" cy="291"/>
                  </a:xfrm>
                  <a:custGeom>
                    <a:avLst/>
                    <a:gdLst>
                      <a:gd name="T0" fmla="*/ 97 w 97"/>
                      <a:gd name="T1" fmla="*/ 291 h 291"/>
                      <a:gd name="T2" fmla="*/ 94 w 97"/>
                      <a:gd name="T3" fmla="*/ 148 h 291"/>
                      <a:gd name="T4" fmla="*/ 69 w 97"/>
                      <a:gd name="T5" fmla="*/ 39 h 291"/>
                      <a:gd name="T6" fmla="*/ 41 w 97"/>
                      <a:gd name="T7" fmla="*/ 0 h 291"/>
                      <a:gd name="T8" fmla="*/ 19 w 97"/>
                      <a:gd name="T9" fmla="*/ 0 h 291"/>
                      <a:gd name="T10" fmla="*/ 0 w 97"/>
                      <a:gd name="T11" fmla="*/ 12 h 291"/>
                      <a:gd name="T12" fmla="*/ 0 w 97"/>
                      <a:gd name="T13" fmla="*/ 54 h 291"/>
                      <a:gd name="T14" fmla="*/ 47 w 97"/>
                      <a:gd name="T15" fmla="*/ 184 h 291"/>
                      <a:gd name="T16" fmla="*/ 97 w 97"/>
                      <a:gd name="T17" fmla="*/ 291 h 29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97"/>
                      <a:gd name="T28" fmla="*/ 0 h 291"/>
                      <a:gd name="T29" fmla="*/ 97 w 97"/>
                      <a:gd name="T30" fmla="*/ 291 h 29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97" h="291">
                        <a:moveTo>
                          <a:pt x="97" y="291"/>
                        </a:moveTo>
                        <a:lnTo>
                          <a:pt x="94" y="148"/>
                        </a:lnTo>
                        <a:lnTo>
                          <a:pt x="69" y="39"/>
                        </a:lnTo>
                        <a:lnTo>
                          <a:pt x="41" y="0"/>
                        </a:lnTo>
                        <a:lnTo>
                          <a:pt x="19" y="0"/>
                        </a:lnTo>
                        <a:lnTo>
                          <a:pt x="0" y="12"/>
                        </a:lnTo>
                        <a:lnTo>
                          <a:pt x="0" y="54"/>
                        </a:lnTo>
                        <a:lnTo>
                          <a:pt x="47" y="184"/>
                        </a:lnTo>
                        <a:lnTo>
                          <a:pt x="97" y="29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23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5004" y="3099"/>
                    <a:ext cx="214" cy="111"/>
                  </a:xfrm>
                  <a:custGeom>
                    <a:avLst/>
                    <a:gdLst>
                      <a:gd name="T0" fmla="*/ 0 w 214"/>
                      <a:gd name="T1" fmla="*/ 72 h 111"/>
                      <a:gd name="T2" fmla="*/ 42 w 214"/>
                      <a:gd name="T3" fmla="*/ 30 h 111"/>
                      <a:gd name="T4" fmla="*/ 100 w 214"/>
                      <a:gd name="T5" fmla="*/ 3 h 111"/>
                      <a:gd name="T6" fmla="*/ 166 w 214"/>
                      <a:gd name="T7" fmla="*/ 0 h 111"/>
                      <a:gd name="T8" fmla="*/ 214 w 214"/>
                      <a:gd name="T9" fmla="*/ 9 h 111"/>
                      <a:gd name="T10" fmla="*/ 138 w 214"/>
                      <a:gd name="T11" fmla="*/ 18 h 111"/>
                      <a:gd name="T12" fmla="*/ 109 w 214"/>
                      <a:gd name="T13" fmla="*/ 36 h 111"/>
                      <a:gd name="T14" fmla="*/ 81 w 214"/>
                      <a:gd name="T15" fmla="*/ 63 h 111"/>
                      <a:gd name="T16" fmla="*/ 68 w 214"/>
                      <a:gd name="T17" fmla="*/ 93 h 111"/>
                      <a:gd name="T18" fmla="*/ 42 w 214"/>
                      <a:gd name="T19" fmla="*/ 111 h 111"/>
                      <a:gd name="T20" fmla="*/ 10 w 214"/>
                      <a:gd name="T21" fmla="*/ 108 h 111"/>
                      <a:gd name="T22" fmla="*/ 0 w 214"/>
                      <a:gd name="T23" fmla="*/ 72 h 11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4"/>
                      <a:gd name="T37" fmla="*/ 0 h 111"/>
                      <a:gd name="T38" fmla="*/ 214 w 214"/>
                      <a:gd name="T39" fmla="*/ 111 h 11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4" h="111">
                        <a:moveTo>
                          <a:pt x="0" y="72"/>
                        </a:moveTo>
                        <a:lnTo>
                          <a:pt x="42" y="30"/>
                        </a:lnTo>
                        <a:lnTo>
                          <a:pt x="100" y="3"/>
                        </a:lnTo>
                        <a:lnTo>
                          <a:pt x="166" y="0"/>
                        </a:lnTo>
                        <a:lnTo>
                          <a:pt x="214" y="9"/>
                        </a:lnTo>
                        <a:lnTo>
                          <a:pt x="138" y="18"/>
                        </a:lnTo>
                        <a:lnTo>
                          <a:pt x="109" y="36"/>
                        </a:lnTo>
                        <a:lnTo>
                          <a:pt x="81" y="63"/>
                        </a:lnTo>
                        <a:lnTo>
                          <a:pt x="68" y="93"/>
                        </a:lnTo>
                        <a:lnTo>
                          <a:pt x="42" y="111"/>
                        </a:lnTo>
                        <a:lnTo>
                          <a:pt x="10" y="10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420916" name="Oval 18"/>
            <p:cNvSpPr>
              <a:spLocks noChangeAspect="1" noChangeArrowheads="1"/>
            </p:cNvSpPr>
            <p:nvPr/>
          </p:nvSpPr>
          <p:spPr bwMode="auto">
            <a:xfrm>
              <a:off x="4464" y="2736"/>
              <a:ext cx="912" cy="912"/>
            </a:xfrm>
            <a:prstGeom prst="ellipse">
              <a:avLst/>
            </a:prstGeom>
            <a:noFill/>
            <a:ln w="63500">
              <a:solidFill>
                <a:srgbClr val="3399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420868" name="Group 19"/>
          <p:cNvGrpSpPr>
            <a:grpSpLocks/>
          </p:cNvGrpSpPr>
          <p:nvPr/>
        </p:nvGrpSpPr>
        <p:grpSpPr bwMode="auto">
          <a:xfrm>
            <a:off x="3276600" y="2879725"/>
            <a:ext cx="5473700" cy="1006475"/>
            <a:chOff x="2160" y="1728"/>
            <a:chExt cx="3448" cy="634"/>
          </a:xfrm>
        </p:grpSpPr>
        <p:sp>
          <p:nvSpPr>
            <p:cNvPr id="420913" name="Text Box 20"/>
            <p:cNvSpPr txBox="1">
              <a:spLocks noChangeArrowheads="1"/>
            </p:cNvSpPr>
            <p:nvPr/>
          </p:nvSpPr>
          <p:spPr bwMode="auto">
            <a:xfrm>
              <a:off x="2162" y="1728"/>
              <a:ext cx="3446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/>
                <a:t>Largest </a:t>
              </a:r>
              <a:r>
                <a:rPr lang="en-US" altLang="en-US" sz="3000"/>
                <a:t>i </a:t>
              </a:r>
              <a:r>
                <a:rPr lang="en-US" altLang="en-US" sz="3000" i="0"/>
                <a:t>values are sorted on side.</a:t>
              </a:r>
            </a:p>
          </p:txBody>
        </p:sp>
        <p:sp>
          <p:nvSpPr>
            <p:cNvPr id="420914" name="Text Box 21"/>
            <p:cNvSpPr txBox="1">
              <a:spLocks noChangeArrowheads="1"/>
            </p:cNvSpPr>
            <p:nvPr/>
          </p:nvSpPr>
          <p:spPr bwMode="auto">
            <a:xfrm>
              <a:off x="2160" y="2016"/>
              <a:ext cx="3187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/>
                <a:t>Remaining values are in a heap.</a:t>
              </a:r>
            </a:p>
          </p:txBody>
        </p:sp>
      </p:grpSp>
      <p:pic>
        <p:nvPicPr>
          <p:cNvPr id="420869" name="Picture 22" descr="capture1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2900" y="993775"/>
            <a:ext cx="8458200" cy="1520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20870" name="Group 23"/>
          <p:cNvGrpSpPr>
            <a:grpSpLocks/>
          </p:cNvGrpSpPr>
          <p:nvPr/>
        </p:nvGrpSpPr>
        <p:grpSpPr bwMode="auto">
          <a:xfrm>
            <a:off x="1905000" y="4724400"/>
            <a:ext cx="1447800" cy="1447800"/>
            <a:chOff x="4320" y="2016"/>
            <a:chExt cx="912" cy="912"/>
          </a:xfrm>
        </p:grpSpPr>
        <p:grpSp>
          <p:nvGrpSpPr>
            <p:cNvPr id="420895" name="Group 24"/>
            <p:cNvGrpSpPr>
              <a:grpSpLocks/>
            </p:cNvGrpSpPr>
            <p:nvPr/>
          </p:nvGrpSpPr>
          <p:grpSpPr bwMode="auto">
            <a:xfrm>
              <a:off x="4320" y="2016"/>
              <a:ext cx="912" cy="912"/>
              <a:chOff x="2496" y="1104"/>
              <a:chExt cx="912" cy="912"/>
            </a:xfrm>
          </p:grpSpPr>
          <p:grpSp>
            <p:nvGrpSpPr>
              <p:cNvPr id="420902" name="Group 25"/>
              <p:cNvGrpSpPr>
                <a:grpSpLocks noChangeAspect="1"/>
              </p:cNvGrpSpPr>
              <p:nvPr/>
            </p:nvGrpSpPr>
            <p:grpSpPr bwMode="auto">
              <a:xfrm rot="2360341">
                <a:off x="2592" y="1248"/>
                <a:ext cx="680" cy="680"/>
                <a:chOff x="1224" y="1212"/>
                <a:chExt cx="3144" cy="3112"/>
              </a:xfrm>
            </p:grpSpPr>
            <p:sp>
              <p:nvSpPr>
                <p:cNvPr id="420904" name="Freeform 26" descr="Green marble"/>
                <p:cNvSpPr>
                  <a:spLocks noChangeAspect="1"/>
                </p:cNvSpPr>
                <p:nvPr/>
              </p:nvSpPr>
              <p:spPr bwMode="auto">
                <a:xfrm>
                  <a:off x="1224" y="2539"/>
                  <a:ext cx="2280" cy="1785"/>
                </a:xfrm>
                <a:custGeom>
                  <a:avLst/>
                  <a:gdLst>
                    <a:gd name="T0" fmla="*/ 748 w 2280"/>
                    <a:gd name="T1" fmla="*/ 30 h 1785"/>
                    <a:gd name="T2" fmla="*/ 1224 w 2280"/>
                    <a:gd name="T3" fmla="*/ 305 h 1785"/>
                    <a:gd name="T4" fmla="*/ 2184 w 2280"/>
                    <a:gd name="T5" fmla="*/ 257 h 1785"/>
                    <a:gd name="T6" fmla="*/ 1800 w 2280"/>
                    <a:gd name="T7" fmla="*/ 1121 h 1785"/>
                    <a:gd name="T8" fmla="*/ 1743 w 2280"/>
                    <a:gd name="T9" fmla="*/ 1313 h 1785"/>
                    <a:gd name="T10" fmla="*/ 1717 w 2280"/>
                    <a:gd name="T11" fmla="*/ 1479 h 1785"/>
                    <a:gd name="T12" fmla="*/ 1560 w 2280"/>
                    <a:gd name="T13" fmla="*/ 1549 h 1785"/>
                    <a:gd name="T14" fmla="*/ 1272 w 2280"/>
                    <a:gd name="T15" fmla="*/ 1553 h 1785"/>
                    <a:gd name="T16" fmla="*/ 168 w 2280"/>
                    <a:gd name="T17" fmla="*/ 1649 h 1785"/>
                    <a:gd name="T18" fmla="*/ 264 w 2280"/>
                    <a:gd name="T19" fmla="*/ 737 h 1785"/>
                    <a:gd name="T20" fmla="*/ 425 w 2280"/>
                    <a:gd name="T21" fmla="*/ 126 h 1785"/>
                    <a:gd name="T22" fmla="*/ 748 w 2280"/>
                    <a:gd name="T23" fmla="*/ 3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2" cstate="print"/>
                  <a:srcRect/>
                  <a:tile tx="0" ty="0" sx="100000" sy="100000" flip="none" algn="tl"/>
                </a:blipFill>
                <a:ln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905" name="Freeform 27" descr="Green marble"/>
                <p:cNvSpPr>
                  <a:spLocks noChangeAspect="1"/>
                </p:cNvSpPr>
                <p:nvPr/>
              </p:nvSpPr>
              <p:spPr bwMode="auto">
                <a:xfrm>
                  <a:off x="3056" y="1628"/>
                  <a:ext cx="1312" cy="1296"/>
                </a:xfrm>
                <a:custGeom>
                  <a:avLst/>
                  <a:gdLst>
                    <a:gd name="T0" fmla="*/ 592 w 1312"/>
                    <a:gd name="T1" fmla="*/ 160 h 1296"/>
                    <a:gd name="T2" fmla="*/ 16 w 1312"/>
                    <a:gd name="T3" fmla="*/ 640 h 1296"/>
                    <a:gd name="T4" fmla="*/ 496 w 1312"/>
                    <a:gd name="T5" fmla="*/ 1024 h 1296"/>
                    <a:gd name="T6" fmla="*/ 1216 w 1312"/>
                    <a:gd name="T7" fmla="*/ 1216 h 1296"/>
                    <a:gd name="T8" fmla="*/ 1072 w 1312"/>
                    <a:gd name="T9" fmla="*/ 544 h 1296"/>
                    <a:gd name="T10" fmla="*/ 1120 w 1312"/>
                    <a:gd name="T11" fmla="*/ 64 h 1296"/>
                    <a:gd name="T12" fmla="*/ 592 w 1312"/>
                    <a:gd name="T13" fmla="*/ 160 h 12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12"/>
                    <a:gd name="T22" fmla="*/ 0 h 1296"/>
                    <a:gd name="T23" fmla="*/ 1312 w 1312"/>
                    <a:gd name="T24" fmla="*/ 1296 h 12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12" h="1296">
                      <a:moveTo>
                        <a:pt x="592" y="160"/>
                      </a:moveTo>
                      <a:cubicBezTo>
                        <a:pt x="408" y="256"/>
                        <a:pt x="32" y="496"/>
                        <a:pt x="16" y="640"/>
                      </a:cubicBezTo>
                      <a:cubicBezTo>
                        <a:pt x="0" y="784"/>
                        <a:pt x="296" y="928"/>
                        <a:pt x="496" y="1024"/>
                      </a:cubicBezTo>
                      <a:cubicBezTo>
                        <a:pt x="696" y="1120"/>
                        <a:pt x="1120" y="1296"/>
                        <a:pt x="1216" y="1216"/>
                      </a:cubicBezTo>
                      <a:cubicBezTo>
                        <a:pt x="1312" y="1136"/>
                        <a:pt x="1088" y="736"/>
                        <a:pt x="1072" y="544"/>
                      </a:cubicBezTo>
                      <a:cubicBezTo>
                        <a:pt x="1056" y="352"/>
                        <a:pt x="1208" y="128"/>
                        <a:pt x="1120" y="64"/>
                      </a:cubicBezTo>
                      <a:cubicBezTo>
                        <a:pt x="1032" y="0"/>
                        <a:pt x="776" y="64"/>
                        <a:pt x="592" y="160"/>
                      </a:cubicBezTo>
                      <a:close/>
                    </a:path>
                  </a:pathLst>
                </a:custGeom>
                <a:blipFill dpi="0" rotWithShape="0">
                  <a:blip r:embed="rId2" cstate="print"/>
                  <a:srcRect/>
                  <a:tile tx="0" ty="0" sx="100000" sy="100000" flip="none" algn="tl"/>
                </a:blipFill>
                <a:ln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20906" name="Group 28"/>
                <p:cNvGrpSpPr>
                  <a:grpSpLocks noChangeAspect="1"/>
                </p:cNvGrpSpPr>
                <p:nvPr/>
              </p:nvGrpSpPr>
              <p:grpSpPr bwMode="auto">
                <a:xfrm>
                  <a:off x="1776" y="1212"/>
                  <a:ext cx="1944" cy="2413"/>
                  <a:chOff x="2227" y="1194"/>
                  <a:chExt cx="1944" cy="2413"/>
                </a:xfrm>
              </p:grpSpPr>
              <p:sp>
                <p:nvSpPr>
                  <p:cNvPr id="420907" name="Freeform 29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1 w 600"/>
                      <a:gd name="T37" fmla="*/ 1 h 608"/>
                      <a:gd name="T38" fmla="*/ 1 w 600"/>
                      <a:gd name="T39" fmla="*/ 1 h 608"/>
                      <a:gd name="T40" fmla="*/ 1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08" name="Freeform 30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1 w 619"/>
                      <a:gd name="T7" fmla="*/ 0 h 1085"/>
                      <a:gd name="T8" fmla="*/ 1 w 619"/>
                      <a:gd name="T9" fmla="*/ 1 h 1085"/>
                      <a:gd name="T10" fmla="*/ 1 w 619"/>
                      <a:gd name="T11" fmla="*/ 1 h 1085"/>
                      <a:gd name="T12" fmla="*/ 1 w 619"/>
                      <a:gd name="T13" fmla="*/ 1 h 1085"/>
                      <a:gd name="T14" fmla="*/ 1 w 619"/>
                      <a:gd name="T15" fmla="*/ 1 h 1085"/>
                      <a:gd name="T16" fmla="*/ 1 w 619"/>
                      <a:gd name="T17" fmla="*/ 1 h 1085"/>
                      <a:gd name="T18" fmla="*/ 1 w 619"/>
                      <a:gd name="T19" fmla="*/ 1 h 1085"/>
                      <a:gd name="T20" fmla="*/ 1 w 619"/>
                      <a:gd name="T21" fmla="*/ 1 h 1085"/>
                      <a:gd name="T22" fmla="*/ 1 w 619"/>
                      <a:gd name="T23" fmla="*/ 1 h 1085"/>
                      <a:gd name="T24" fmla="*/ 1 w 619"/>
                      <a:gd name="T25" fmla="*/ 1 h 1085"/>
                      <a:gd name="T26" fmla="*/ 1 w 619"/>
                      <a:gd name="T27" fmla="*/ 1 h 1085"/>
                      <a:gd name="T28" fmla="*/ 1 w 619"/>
                      <a:gd name="T29" fmla="*/ 1 h 1085"/>
                      <a:gd name="T30" fmla="*/ 1 w 619"/>
                      <a:gd name="T31" fmla="*/ 1 h 1085"/>
                      <a:gd name="T32" fmla="*/ 1 w 619"/>
                      <a:gd name="T33" fmla="*/ 1 h 1085"/>
                      <a:gd name="T34" fmla="*/ 1 w 619"/>
                      <a:gd name="T35" fmla="*/ 1 h 1085"/>
                      <a:gd name="T36" fmla="*/ 1 w 619"/>
                      <a:gd name="T37" fmla="*/ 1 h 1085"/>
                      <a:gd name="T38" fmla="*/ 1 w 619"/>
                      <a:gd name="T39" fmla="*/ 1 h 1085"/>
                      <a:gd name="T40" fmla="*/ 0 w 619"/>
                      <a:gd name="T41" fmla="*/ 1 h 1085"/>
                      <a:gd name="T42" fmla="*/ 1 w 619"/>
                      <a:gd name="T43" fmla="*/ 1 h 1085"/>
                      <a:gd name="T44" fmla="*/ 1 w 619"/>
                      <a:gd name="T45" fmla="*/ 1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09" name="Freeform 31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84 w 782"/>
                      <a:gd name="T3" fmla="*/ 0 h 808"/>
                      <a:gd name="T4" fmla="*/ 449 w 782"/>
                      <a:gd name="T5" fmla="*/ 0 h 808"/>
                      <a:gd name="T6" fmla="*/ 946 w 782"/>
                      <a:gd name="T7" fmla="*/ 1 h 808"/>
                      <a:gd name="T8" fmla="*/ 1536 w 782"/>
                      <a:gd name="T9" fmla="*/ 1 h 808"/>
                      <a:gd name="T10" fmla="*/ 1753 w 782"/>
                      <a:gd name="T11" fmla="*/ 1 h 808"/>
                      <a:gd name="T12" fmla="*/ 1855 w 782"/>
                      <a:gd name="T13" fmla="*/ 1 h 808"/>
                      <a:gd name="T14" fmla="*/ 1870 w 782"/>
                      <a:gd name="T15" fmla="*/ 1 h 808"/>
                      <a:gd name="T16" fmla="*/ 1805 w 782"/>
                      <a:gd name="T17" fmla="*/ 1 h 808"/>
                      <a:gd name="T18" fmla="*/ 1625 w 782"/>
                      <a:gd name="T19" fmla="*/ 1 h 808"/>
                      <a:gd name="T20" fmla="*/ 1389 w 782"/>
                      <a:gd name="T21" fmla="*/ 1 h 808"/>
                      <a:gd name="T22" fmla="*/ 1218 w 782"/>
                      <a:gd name="T23" fmla="*/ 1 h 808"/>
                      <a:gd name="T24" fmla="*/ 1140 w 782"/>
                      <a:gd name="T25" fmla="*/ 1 h 808"/>
                      <a:gd name="T26" fmla="*/ 1090 w 782"/>
                      <a:gd name="T27" fmla="*/ 1 h 808"/>
                      <a:gd name="T28" fmla="*/ 1105 w 782"/>
                      <a:gd name="T29" fmla="*/ 1 h 808"/>
                      <a:gd name="T30" fmla="*/ 1118 w 782"/>
                      <a:gd name="T31" fmla="*/ 1 h 808"/>
                      <a:gd name="T32" fmla="*/ 1329 w 782"/>
                      <a:gd name="T33" fmla="*/ 1 h 808"/>
                      <a:gd name="T34" fmla="*/ 1662 w 782"/>
                      <a:gd name="T35" fmla="*/ 1 h 808"/>
                      <a:gd name="T36" fmla="*/ 1870 w 782"/>
                      <a:gd name="T37" fmla="*/ 1 h 808"/>
                      <a:gd name="T38" fmla="*/ 2091 w 782"/>
                      <a:gd name="T39" fmla="*/ 1 h 808"/>
                      <a:gd name="T40" fmla="*/ 2162 w 782"/>
                      <a:gd name="T41" fmla="*/ 1 h 808"/>
                      <a:gd name="T42" fmla="*/ 2091 w 782"/>
                      <a:gd name="T43" fmla="*/ 1 h 808"/>
                      <a:gd name="T44" fmla="*/ 2004 w 782"/>
                      <a:gd name="T45" fmla="*/ 1 h 808"/>
                      <a:gd name="T46" fmla="*/ 1855 w 782"/>
                      <a:gd name="T47" fmla="*/ 1 h 808"/>
                      <a:gd name="T48" fmla="*/ 1655 w 782"/>
                      <a:gd name="T49" fmla="*/ 1 h 808"/>
                      <a:gd name="T50" fmla="*/ 1436 w 782"/>
                      <a:gd name="T51" fmla="*/ 1 h 808"/>
                      <a:gd name="T52" fmla="*/ 1090 w 782"/>
                      <a:gd name="T53" fmla="*/ 1 h 808"/>
                      <a:gd name="T54" fmla="*/ 981 w 782"/>
                      <a:gd name="T55" fmla="*/ 1 h 808"/>
                      <a:gd name="T56" fmla="*/ 922 w 782"/>
                      <a:gd name="T57" fmla="*/ 1 h 808"/>
                      <a:gd name="T58" fmla="*/ 922 w 782"/>
                      <a:gd name="T59" fmla="*/ 1 h 808"/>
                      <a:gd name="T60" fmla="*/ 922 w 782"/>
                      <a:gd name="T61" fmla="*/ 1 h 808"/>
                      <a:gd name="T62" fmla="*/ 1072 w 782"/>
                      <a:gd name="T63" fmla="*/ 1 h 808"/>
                      <a:gd name="T64" fmla="*/ 1295 w 782"/>
                      <a:gd name="T65" fmla="*/ 1 h 808"/>
                      <a:gd name="T66" fmla="*/ 1491 w 782"/>
                      <a:gd name="T67" fmla="*/ 1 h 808"/>
                      <a:gd name="T68" fmla="*/ 1614 w 782"/>
                      <a:gd name="T69" fmla="*/ 1 h 808"/>
                      <a:gd name="T70" fmla="*/ 1677 w 782"/>
                      <a:gd name="T71" fmla="*/ 1 h 808"/>
                      <a:gd name="T72" fmla="*/ 1655 w 782"/>
                      <a:gd name="T73" fmla="*/ 1 h 808"/>
                      <a:gd name="T74" fmla="*/ 1564 w 782"/>
                      <a:gd name="T75" fmla="*/ 1 h 808"/>
                      <a:gd name="T76" fmla="*/ 1436 w 782"/>
                      <a:gd name="T77" fmla="*/ 1 h 808"/>
                      <a:gd name="T78" fmla="*/ 1295 w 782"/>
                      <a:gd name="T79" fmla="*/ 1 h 808"/>
                      <a:gd name="T80" fmla="*/ 989 w 782"/>
                      <a:gd name="T81" fmla="*/ 1 h 808"/>
                      <a:gd name="T82" fmla="*/ 535 w 782"/>
                      <a:gd name="T83" fmla="*/ 1 h 808"/>
                      <a:gd name="T84" fmla="*/ 193 w 782"/>
                      <a:gd name="T85" fmla="*/ 1 h 808"/>
                      <a:gd name="T86" fmla="*/ 54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10" name="Freeform 32"/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53939 w 992"/>
                      <a:gd name="T1" fmla="*/ 1 h 770"/>
                      <a:gd name="T2" fmla="*/ 54957 w 992"/>
                      <a:gd name="T3" fmla="*/ 1 h 770"/>
                      <a:gd name="T4" fmla="*/ 58732 w 992"/>
                      <a:gd name="T5" fmla="*/ 1 h 770"/>
                      <a:gd name="T6" fmla="*/ 63413 w 992"/>
                      <a:gd name="T7" fmla="*/ 1 h 770"/>
                      <a:gd name="T8" fmla="*/ 66185 w 992"/>
                      <a:gd name="T9" fmla="*/ 1 h 770"/>
                      <a:gd name="T10" fmla="*/ 64971 w 992"/>
                      <a:gd name="T11" fmla="*/ 1 h 770"/>
                      <a:gd name="T12" fmla="*/ 62389 w 992"/>
                      <a:gd name="T13" fmla="*/ 1 h 770"/>
                      <a:gd name="T14" fmla="*/ 57208 w 992"/>
                      <a:gd name="T15" fmla="*/ 1 h 770"/>
                      <a:gd name="T16" fmla="*/ 50816 w 992"/>
                      <a:gd name="T17" fmla="*/ 1 h 770"/>
                      <a:gd name="T18" fmla="*/ 45491 w 992"/>
                      <a:gd name="T19" fmla="*/ 1 h 770"/>
                      <a:gd name="T20" fmla="*/ 39515 w 992"/>
                      <a:gd name="T21" fmla="*/ 1 h 770"/>
                      <a:gd name="T22" fmla="*/ 33821 w 992"/>
                      <a:gd name="T23" fmla="*/ 1 h 770"/>
                      <a:gd name="T24" fmla="*/ 29498 w 992"/>
                      <a:gd name="T25" fmla="*/ 1 h 770"/>
                      <a:gd name="T26" fmla="*/ 27925 w 992"/>
                      <a:gd name="T27" fmla="*/ 1 h 770"/>
                      <a:gd name="T28" fmla="*/ 26173 w 992"/>
                      <a:gd name="T29" fmla="*/ 1 h 770"/>
                      <a:gd name="T30" fmla="*/ 24108 w 992"/>
                      <a:gd name="T31" fmla="*/ 1 h 770"/>
                      <a:gd name="T32" fmla="*/ 22569 w 992"/>
                      <a:gd name="T33" fmla="*/ 1 h 770"/>
                      <a:gd name="T34" fmla="*/ 22569 w 992"/>
                      <a:gd name="T35" fmla="*/ 1 h 770"/>
                      <a:gd name="T36" fmla="*/ 21507 w 992"/>
                      <a:gd name="T37" fmla="*/ 1 h 770"/>
                      <a:gd name="T38" fmla="*/ 18555 w 992"/>
                      <a:gd name="T39" fmla="*/ 1 h 770"/>
                      <a:gd name="T40" fmla="*/ 14912 w 992"/>
                      <a:gd name="T41" fmla="*/ 1 h 770"/>
                      <a:gd name="T42" fmla="*/ 11523 w 992"/>
                      <a:gd name="T43" fmla="*/ 1 h 770"/>
                      <a:gd name="T44" fmla="*/ 7646 w 992"/>
                      <a:gd name="T45" fmla="*/ 1 h 770"/>
                      <a:gd name="T46" fmla="*/ 1769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2635 w 992"/>
                      <a:gd name="T53" fmla="*/ 1 h 770"/>
                      <a:gd name="T54" fmla="*/ 5459 w 992"/>
                      <a:gd name="T55" fmla="*/ 1 h 770"/>
                      <a:gd name="T56" fmla="*/ 7903 w 992"/>
                      <a:gd name="T57" fmla="*/ 1 h 770"/>
                      <a:gd name="T58" fmla="*/ 12603 w 992"/>
                      <a:gd name="T59" fmla="*/ 1 h 770"/>
                      <a:gd name="T60" fmla="*/ 17164 w 992"/>
                      <a:gd name="T61" fmla="*/ 1 h 770"/>
                      <a:gd name="T62" fmla="*/ 21507 w 992"/>
                      <a:gd name="T63" fmla="*/ 1 h 770"/>
                      <a:gd name="T64" fmla="*/ 27700 w 992"/>
                      <a:gd name="T65" fmla="*/ 0 h 770"/>
                      <a:gd name="T66" fmla="*/ 27925 w 992"/>
                      <a:gd name="T67" fmla="*/ 1 h 770"/>
                      <a:gd name="T68" fmla="*/ 26520 w 992"/>
                      <a:gd name="T69" fmla="*/ 1 h 770"/>
                      <a:gd name="T70" fmla="*/ 26173 w 992"/>
                      <a:gd name="T71" fmla="*/ 1 h 770"/>
                      <a:gd name="T72" fmla="*/ 27925 w 992"/>
                      <a:gd name="T73" fmla="*/ 1 h 770"/>
                      <a:gd name="T74" fmla="*/ 30846 w 992"/>
                      <a:gd name="T75" fmla="*/ 1 h 770"/>
                      <a:gd name="T76" fmla="*/ 33326 w 992"/>
                      <a:gd name="T77" fmla="*/ 1 h 770"/>
                      <a:gd name="T78" fmla="*/ 37247 w 992"/>
                      <a:gd name="T79" fmla="*/ 1 h 770"/>
                      <a:gd name="T80" fmla="*/ 41042 w 992"/>
                      <a:gd name="T81" fmla="*/ 1 h 770"/>
                      <a:gd name="T82" fmla="*/ 44922 w 992"/>
                      <a:gd name="T83" fmla="*/ 1 h 770"/>
                      <a:gd name="T84" fmla="*/ 50029 w 992"/>
                      <a:gd name="T85" fmla="*/ 1 h 770"/>
                      <a:gd name="T86" fmla="*/ 53399 w 992"/>
                      <a:gd name="T87" fmla="*/ 1 h 770"/>
                      <a:gd name="T88" fmla="*/ 53939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11" name="Freeform 33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1 w 699"/>
                      <a:gd name="T1" fmla="*/ 1 h 1216"/>
                      <a:gd name="T2" fmla="*/ 1 w 699"/>
                      <a:gd name="T3" fmla="*/ 1 h 1216"/>
                      <a:gd name="T4" fmla="*/ 1 w 699"/>
                      <a:gd name="T5" fmla="*/ 1 h 1216"/>
                      <a:gd name="T6" fmla="*/ 1 w 699"/>
                      <a:gd name="T7" fmla="*/ 1 h 1216"/>
                      <a:gd name="T8" fmla="*/ 1 w 699"/>
                      <a:gd name="T9" fmla="*/ 1 h 1216"/>
                      <a:gd name="T10" fmla="*/ 1 w 699"/>
                      <a:gd name="T11" fmla="*/ 1 h 1216"/>
                      <a:gd name="T12" fmla="*/ 1 w 699"/>
                      <a:gd name="T13" fmla="*/ 1 h 1216"/>
                      <a:gd name="T14" fmla="*/ 1 w 699"/>
                      <a:gd name="T15" fmla="*/ 1 h 1216"/>
                      <a:gd name="T16" fmla="*/ 1 w 699"/>
                      <a:gd name="T17" fmla="*/ 1 h 1216"/>
                      <a:gd name="T18" fmla="*/ 1 w 699"/>
                      <a:gd name="T19" fmla="*/ 1 h 1216"/>
                      <a:gd name="T20" fmla="*/ 1 w 699"/>
                      <a:gd name="T21" fmla="*/ 1 h 1216"/>
                      <a:gd name="T22" fmla="*/ 1 w 699"/>
                      <a:gd name="T23" fmla="*/ 1 h 1216"/>
                      <a:gd name="T24" fmla="*/ 1 w 699"/>
                      <a:gd name="T25" fmla="*/ 1 h 1216"/>
                      <a:gd name="T26" fmla="*/ 1 w 699"/>
                      <a:gd name="T27" fmla="*/ 1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1 h 1216"/>
                      <a:gd name="T74" fmla="*/ 1 w 699"/>
                      <a:gd name="T75" fmla="*/ 1 h 1216"/>
                      <a:gd name="T76" fmla="*/ 1 w 699"/>
                      <a:gd name="T77" fmla="*/ 1 h 1216"/>
                      <a:gd name="T78" fmla="*/ 1 w 699"/>
                      <a:gd name="T79" fmla="*/ 1 h 1216"/>
                      <a:gd name="T80" fmla="*/ 1 w 699"/>
                      <a:gd name="T81" fmla="*/ 1 h 1216"/>
                      <a:gd name="T82" fmla="*/ 1 w 699"/>
                      <a:gd name="T83" fmla="*/ 1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912" name="Freeform 34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1 w 915"/>
                      <a:gd name="T13" fmla="*/ 1 h 1139"/>
                      <a:gd name="T14" fmla="*/ 1 w 915"/>
                      <a:gd name="T15" fmla="*/ 1 h 1139"/>
                      <a:gd name="T16" fmla="*/ 1 w 915"/>
                      <a:gd name="T17" fmla="*/ 1 h 1139"/>
                      <a:gd name="T18" fmla="*/ 1 w 915"/>
                      <a:gd name="T19" fmla="*/ 1 h 1139"/>
                      <a:gd name="T20" fmla="*/ 1 w 915"/>
                      <a:gd name="T21" fmla="*/ 1 h 1139"/>
                      <a:gd name="T22" fmla="*/ 1 w 915"/>
                      <a:gd name="T23" fmla="*/ 1 h 1139"/>
                      <a:gd name="T24" fmla="*/ 1 w 915"/>
                      <a:gd name="T25" fmla="*/ 1 h 1139"/>
                      <a:gd name="T26" fmla="*/ 1 w 915"/>
                      <a:gd name="T27" fmla="*/ 1 h 1139"/>
                      <a:gd name="T28" fmla="*/ 1 w 915"/>
                      <a:gd name="T29" fmla="*/ 1 h 1139"/>
                      <a:gd name="T30" fmla="*/ 1 w 915"/>
                      <a:gd name="T31" fmla="*/ 1 h 1139"/>
                      <a:gd name="T32" fmla="*/ 1 w 915"/>
                      <a:gd name="T33" fmla="*/ 1 h 1139"/>
                      <a:gd name="T34" fmla="*/ 1 w 915"/>
                      <a:gd name="T35" fmla="*/ 1 h 1139"/>
                      <a:gd name="T36" fmla="*/ 1 w 915"/>
                      <a:gd name="T37" fmla="*/ 1 h 1139"/>
                      <a:gd name="T38" fmla="*/ 1 w 915"/>
                      <a:gd name="T39" fmla="*/ 1 h 1139"/>
                      <a:gd name="T40" fmla="*/ 1 w 915"/>
                      <a:gd name="T41" fmla="*/ 1 h 1139"/>
                      <a:gd name="T42" fmla="*/ 1 w 915"/>
                      <a:gd name="T43" fmla="*/ 1 h 1139"/>
                      <a:gd name="T44" fmla="*/ 1 w 915"/>
                      <a:gd name="T45" fmla="*/ 1 h 1139"/>
                      <a:gd name="T46" fmla="*/ 1 w 915"/>
                      <a:gd name="T47" fmla="*/ 0 h 1139"/>
                      <a:gd name="T48" fmla="*/ 1 w 915"/>
                      <a:gd name="T49" fmla="*/ 1 h 1139"/>
                      <a:gd name="T50" fmla="*/ 1 w 915"/>
                      <a:gd name="T51" fmla="*/ 1 h 1139"/>
                      <a:gd name="T52" fmla="*/ 1 w 915"/>
                      <a:gd name="T53" fmla="*/ 1 h 1139"/>
                      <a:gd name="T54" fmla="*/ 1 w 915"/>
                      <a:gd name="T55" fmla="*/ 1 h 1139"/>
                      <a:gd name="T56" fmla="*/ 1 w 915"/>
                      <a:gd name="T57" fmla="*/ 1 h 1139"/>
                      <a:gd name="T58" fmla="*/ 1 w 915"/>
                      <a:gd name="T59" fmla="*/ 1 h 1139"/>
                      <a:gd name="T60" fmla="*/ 1 w 915"/>
                      <a:gd name="T61" fmla="*/ 1 h 1139"/>
                      <a:gd name="T62" fmla="*/ 1 w 915"/>
                      <a:gd name="T63" fmla="*/ 1 h 1139"/>
                      <a:gd name="T64" fmla="*/ 1 w 915"/>
                      <a:gd name="T65" fmla="*/ 1 h 1139"/>
                      <a:gd name="T66" fmla="*/ 1 w 915"/>
                      <a:gd name="T67" fmla="*/ 1 h 1139"/>
                      <a:gd name="T68" fmla="*/ 1 w 915"/>
                      <a:gd name="T69" fmla="*/ 1 h 1139"/>
                      <a:gd name="T70" fmla="*/ 1 w 915"/>
                      <a:gd name="T71" fmla="*/ 1 h 1139"/>
                      <a:gd name="T72" fmla="*/ 1 w 915"/>
                      <a:gd name="T73" fmla="*/ 1 h 1139"/>
                      <a:gd name="T74" fmla="*/ 1 w 915"/>
                      <a:gd name="T75" fmla="*/ 1 h 1139"/>
                      <a:gd name="T76" fmla="*/ 1 w 915"/>
                      <a:gd name="T77" fmla="*/ 1 h 1139"/>
                      <a:gd name="T78" fmla="*/ 1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20903" name="Oval 35"/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420896" name="Group 36"/>
            <p:cNvGrpSpPr>
              <a:grpSpLocks/>
            </p:cNvGrpSpPr>
            <p:nvPr/>
          </p:nvGrpSpPr>
          <p:grpSpPr bwMode="auto">
            <a:xfrm>
              <a:off x="4368" y="2112"/>
              <a:ext cx="432" cy="240"/>
              <a:chOff x="-1152" y="3504"/>
              <a:chExt cx="432" cy="240"/>
            </a:xfrm>
          </p:grpSpPr>
          <p:grpSp>
            <p:nvGrpSpPr>
              <p:cNvPr id="420897" name="Group 37"/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420900" name="AutoShape 38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2400" i="0" baseline="-8000">
                      <a:solidFill>
                        <a:schemeClr val="bg2"/>
                      </a:solidFill>
                    </a:rPr>
                    <a:t>Exit</a:t>
                  </a:r>
                  <a:endParaRPr lang="en-CA" altLang="en-US" sz="2400" i="0" baseline="-80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420901" name="Line 39"/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20898" name="Line 40"/>
              <p:cNvSpPr>
                <a:spLocks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9" name="Line 41"/>
              <p:cNvSpPr>
                <a:spLocks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20871" name="Group 42"/>
          <p:cNvGrpSpPr>
            <a:grpSpLocks noChangeAspect="1"/>
          </p:cNvGrpSpPr>
          <p:nvPr/>
        </p:nvGrpSpPr>
        <p:grpSpPr bwMode="auto">
          <a:xfrm>
            <a:off x="312738" y="4724400"/>
            <a:ext cx="1439862" cy="1439863"/>
            <a:chOff x="528" y="3264"/>
            <a:chExt cx="907" cy="907"/>
          </a:xfrm>
        </p:grpSpPr>
        <p:grpSp>
          <p:nvGrpSpPr>
            <p:cNvPr id="420875" name="Group 43"/>
            <p:cNvGrpSpPr>
              <a:grpSpLocks noChangeAspect="1"/>
            </p:cNvGrpSpPr>
            <p:nvPr/>
          </p:nvGrpSpPr>
          <p:grpSpPr bwMode="auto">
            <a:xfrm>
              <a:off x="528" y="3264"/>
              <a:ext cx="907" cy="907"/>
              <a:chOff x="3120" y="1872"/>
              <a:chExt cx="907" cy="907"/>
            </a:xfrm>
          </p:grpSpPr>
          <p:sp>
            <p:nvSpPr>
              <p:cNvPr id="420882" name="Freeform 44"/>
              <p:cNvSpPr>
                <a:spLocks noChangeAspect="1"/>
              </p:cNvSpPr>
              <p:nvPr/>
            </p:nvSpPr>
            <p:spPr bwMode="auto">
              <a:xfrm>
                <a:off x="3453" y="2386"/>
                <a:ext cx="225" cy="63"/>
              </a:xfrm>
              <a:custGeom>
                <a:avLst/>
                <a:gdLst>
                  <a:gd name="T0" fmla="*/ 0 w 672"/>
                  <a:gd name="T1" fmla="*/ 0 h 200"/>
                  <a:gd name="T2" fmla="*/ 0 w 672"/>
                  <a:gd name="T3" fmla="*/ 0 h 200"/>
                  <a:gd name="T4" fmla="*/ 0 w 672"/>
                  <a:gd name="T5" fmla="*/ 0 h 200"/>
                  <a:gd name="T6" fmla="*/ 0 w 672"/>
                  <a:gd name="T7" fmla="*/ 0 h 2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72"/>
                  <a:gd name="T13" fmla="*/ 0 h 200"/>
                  <a:gd name="T14" fmla="*/ 672 w 672"/>
                  <a:gd name="T15" fmla="*/ 200 h 2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72" h="200">
                    <a:moveTo>
                      <a:pt x="0" y="192"/>
                    </a:moveTo>
                    <a:cubicBezTo>
                      <a:pt x="184" y="96"/>
                      <a:pt x="368" y="0"/>
                      <a:pt x="432" y="0"/>
                    </a:cubicBezTo>
                    <a:cubicBezTo>
                      <a:pt x="496" y="0"/>
                      <a:pt x="344" y="184"/>
                      <a:pt x="384" y="192"/>
                    </a:cubicBezTo>
                    <a:cubicBezTo>
                      <a:pt x="424" y="200"/>
                      <a:pt x="548" y="124"/>
                      <a:pt x="672" y="48"/>
                    </a:cubicBezTo>
                  </a:path>
                </a:pathLst>
              </a:custGeom>
              <a:noFill/>
              <a:ln w="254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0883" name="Group 45"/>
              <p:cNvGrpSpPr>
                <a:grpSpLocks noChangeAspect="1"/>
              </p:cNvGrpSpPr>
              <p:nvPr/>
            </p:nvGrpSpPr>
            <p:grpSpPr bwMode="auto">
              <a:xfrm>
                <a:off x="3469" y="2146"/>
                <a:ext cx="249" cy="285"/>
                <a:chOff x="3469" y="2146"/>
                <a:chExt cx="249" cy="285"/>
              </a:xfrm>
            </p:grpSpPr>
            <p:sp>
              <p:nvSpPr>
                <p:cNvPr id="420889" name="Freeform 46"/>
                <p:cNvSpPr>
                  <a:spLocks noChangeAspect="1"/>
                </p:cNvSpPr>
                <p:nvPr/>
              </p:nvSpPr>
              <p:spPr bwMode="auto">
                <a:xfrm>
                  <a:off x="3590" y="2187"/>
                  <a:ext cx="67" cy="63"/>
                </a:xfrm>
                <a:custGeom>
                  <a:avLst/>
                  <a:gdLst>
                    <a:gd name="T0" fmla="*/ 0 w 603"/>
                    <a:gd name="T1" fmla="*/ 0 h 570"/>
                    <a:gd name="T2" fmla="*/ 0 w 603"/>
                    <a:gd name="T3" fmla="*/ 0 h 570"/>
                    <a:gd name="T4" fmla="*/ 0 w 603"/>
                    <a:gd name="T5" fmla="*/ 0 h 570"/>
                    <a:gd name="T6" fmla="*/ 0 w 603"/>
                    <a:gd name="T7" fmla="*/ 0 h 570"/>
                    <a:gd name="T8" fmla="*/ 0 w 603"/>
                    <a:gd name="T9" fmla="*/ 0 h 570"/>
                    <a:gd name="T10" fmla="*/ 0 w 603"/>
                    <a:gd name="T11" fmla="*/ 0 h 570"/>
                    <a:gd name="T12" fmla="*/ 0 w 603"/>
                    <a:gd name="T13" fmla="*/ 0 h 570"/>
                    <a:gd name="T14" fmla="*/ 0 w 603"/>
                    <a:gd name="T15" fmla="*/ 0 h 570"/>
                    <a:gd name="T16" fmla="*/ 0 w 603"/>
                    <a:gd name="T17" fmla="*/ 0 h 570"/>
                    <a:gd name="T18" fmla="*/ 0 w 603"/>
                    <a:gd name="T19" fmla="*/ 0 h 570"/>
                    <a:gd name="T20" fmla="*/ 0 w 603"/>
                    <a:gd name="T21" fmla="*/ 0 h 570"/>
                    <a:gd name="T22" fmla="*/ 0 w 603"/>
                    <a:gd name="T23" fmla="*/ 0 h 570"/>
                    <a:gd name="T24" fmla="*/ 0 w 603"/>
                    <a:gd name="T25" fmla="*/ 0 h 570"/>
                    <a:gd name="T26" fmla="*/ 0 w 603"/>
                    <a:gd name="T27" fmla="*/ 0 h 570"/>
                    <a:gd name="T28" fmla="*/ 0 w 603"/>
                    <a:gd name="T29" fmla="*/ 0 h 570"/>
                    <a:gd name="T30" fmla="*/ 0 w 603"/>
                    <a:gd name="T31" fmla="*/ 0 h 570"/>
                    <a:gd name="T32" fmla="*/ 0 w 603"/>
                    <a:gd name="T33" fmla="*/ 0 h 570"/>
                    <a:gd name="T34" fmla="*/ 0 w 603"/>
                    <a:gd name="T35" fmla="*/ 0 h 570"/>
                    <a:gd name="T36" fmla="*/ 0 w 603"/>
                    <a:gd name="T37" fmla="*/ 0 h 570"/>
                    <a:gd name="T38" fmla="*/ 0 w 603"/>
                    <a:gd name="T39" fmla="*/ 0 h 570"/>
                    <a:gd name="T40" fmla="*/ 0 w 603"/>
                    <a:gd name="T41" fmla="*/ 0 h 570"/>
                    <a:gd name="T42" fmla="*/ 0 w 603"/>
                    <a:gd name="T43" fmla="*/ 0 h 57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3"/>
                    <a:gd name="T67" fmla="*/ 0 h 570"/>
                    <a:gd name="T68" fmla="*/ 603 w 603"/>
                    <a:gd name="T69" fmla="*/ 570 h 57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3" h="570">
                      <a:moveTo>
                        <a:pt x="390" y="270"/>
                      </a:moveTo>
                      <a:lnTo>
                        <a:pt x="374" y="166"/>
                      </a:lnTo>
                      <a:lnTo>
                        <a:pt x="343" y="72"/>
                      </a:lnTo>
                      <a:lnTo>
                        <a:pt x="286" y="22"/>
                      </a:lnTo>
                      <a:lnTo>
                        <a:pt x="186" y="0"/>
                      </a:lnTo>
                      <a:lnTo>
                        <a:pt x="100" y="22"/>
                      </a:lnTo>
                      <a:lnTo>
                        <a:pt x="19" y="115"/>
                      </a:lnTo>
                      <a:lnTo>
                        <a:pt x="0" y="227"/>
                      </a:lnTo>
                      <a:lnTo>
                        <a:pt x="19" y="346"/>
                      </a:lnTo>
                      <a:lnTo>
                        <a:pt x="50" y="419"/>
                      </a:lnTo>
                      <a:lnTo>
                        <a:pt x="89" y="494"/>
                      </a:lnTo>
                      <a:lnTo>
                        <a:pt x="131" y="545"/>
                      </a:lnTo>
                      <a:lnTo>
                        <a:pt x="178" y="570"/>
                      </a:lnTo>
                      <a:lnTo>
                        <a:pt x="243" y="548"/>
                      </a:lnTo>
                      <a:lnTo>
                        <a:pt x="309" y="497"/>
                      </a:lnTo>
                      <a:lnTo>
                        <a:pt x="351" y="426"/>
                      </a:lnTo>
                      <a:lnTo>
                        <a:pt x="390" y="365"/>
                      </a:lnTo>
                      <a:lnTo>
                        <a:pt x="402" y="328"/>
                      </a:lnTo>
                      <a:lnTo>
                        <a:pt x="567" y="275"/>
                      </a:lnTo>
                      <a:lnTo>
                        <a:pt x="603" y="253"/>
                      </a:lnTo>
                      <a:lnTo>
                        <a:pt x="583" y="220"/>
                      </a:lnTo>
                      <a:lnTo>
                        <a:pt x="390" y="27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90" name="Freeform 47"/>
                <p:cNvSpPr>
                  <a:spLocks noChangeAspect="1"/>
                </p:cNvSpPr>
                <p:nvPr/>
              </p:nvSpPr>
              <p:spPr bwMode="auto">
                <a:xfrm>
                  <a:off x="3557" y="2255"/>
                  <a:ext cx="69" cy="113"/>
                </a:xfrm>
                <a:custGeom>
                  <a:avLst/>
                  <a:gdLst>
                    <a:gd name="T0" fmla="*/ 0 w 622"/>
                    <a:gd name="T1" fmla="*/ 0 h 1018"/>
                    <a:gd name="T2" fmla="*/ 0 w 622"/>
                    <a:gd name="T3" fmla="*/ 0 h 1018"/>
                    <a:gd name="T4" fmla="*/ 0 w 622"/>
                    <a:gd name="T5" fmla="*/ 0 h 1018"/>
                    <a:gd name="T6" fmla="*/ 0 w 622"/>
                    <a:gd name="T7" fmla="*/ 0 h 1018"/>
                    <a:gd name="T8" fmla="*/ 0 w 622"/>
                    <a:gd name="T9" fmla="*/ 0 h 1018"/>
                    <a:gd name="T10" fmla="*/ 0 w 622"/>
                    <a:gd name="T11" fmla="*/ 0 h 1018"/>
                    <a:gd name="T12" fmla="*/ 0 w 622"/>
                    <a:gd name="T13" fmla="*/ 0 h 1018"/>
                    <a:gd name="T14" fmla="*/ 0 w 622"/>
                    <a:gd name="T15" fmla="*/ 0 h 1018"/>
                    <a:gd name="T16" fmla="*/ 0 w 622"/>
                    <a:gd name="T17" fmla="*/ 0 h 1018"/>
                    <a:gd name="T18" fmla="*/ 0 w 622"/>
                    <a:gd name="T19" fmla="*/ 0 h 1018"/>
                    <a:gd name="T20" fmla="*/ 0 w 622"/>
                    <a:gd name="T21" fmla="*/ 0 h 1018"/>
                    <a:gd name="T22" fmla="*/ 0 w 622"/>
                    <a:gd name="T23" fmla="*/ 0 h 1018"/>
                    <a:gd name="T24" fmla="*/ 0 w 622"/>
                    <a:gd name="T25" fmla="*/ 0 h 1018"/>
                    <a:gd name="T26" fmla="*/ 0 w 622"/>
                    <a:gd name="T27" fmla="*/ 0 h 1018"/>
                    <a:gd name="T28" fmla="*/ 0 w 622"/>
                    <a:gd name="T29" fmla="*/ 0 h 1018"/>
                    <a:gd name="T30" fmla="*/ 0 w 622"/>
                    <a:gd name="T31" fmla="*/ 0 h 1018"/>
                    <a:gd name="T32" fmla="*/ 0 w 622"/>
                    <a:gd name="T33" fmla="*/ 0 h 1018"/>
                    <a:gd name="T34" fmla="*/ 0 w 622"/>
                    <a:gd name="T35" fmla="*/ 0 h 1018"/>
                    <a:gd name="T36" fmla="*/ 0 w 622"/>
                    <a:gd name="T37" fmla="*/ 0 h 1018"/>
                    <a:gd name="T38" fmla="*/ 0 w 622"/>
                    <a:gd name="T39" fmla="*/ 0 h 1018"/>
                    <a:gd name="T40" fmla="*/ 0 w 622"/>
                    <a:gd name="T41" fmla="*/ 0 h 1018"/>
                    <a:gd name="T42" fmla="*/ 0 w 622"/>
                    <a:gd name="T43" fmla="*/ 0 h 1018"/>
                    <a:gd name="T44" fmla="*/ 0 w 622"/>
                    <a:gd name="T45" fmla="*/ 0 h 1018"/>
                    <a:gd name="T46" fmla="*/ 0 w 622"/>
                    <a:gd name="T47" fmla="*/ 0 h 1018"/>
                    <a:gd name="T48" fmla="*/ 0 w 622"/>
                    <a:gd name="T49" fmla="*/ 0 h 101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22"/>
                    <a:gd name="T76" fmla="*/ 0 h 1018"/>
                    <a:gd name="T77" fmla="*/ 622 w 622"/>
                    <a:gd name="T78" fmla="*/ 1018 h 101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22" h="1018">
                      <a:moveTo>
                        <a:pt x="209" y="152"/>
                      </a:moveTo>
                      <a:lnTo>
                        <a:pt x="285" y="76"/>
                      </a:lnTo>
                      <a:lnTo>
                        <a:pt x="413" y="4"/>
                      </a:lnTo>
                      <a:lnTo>
                        <a:pt x="471" y="0"/>
                      </a:lnTo>
                      <a:lnTo>
                        <a:pt x="575" y="33"/>
                      </a:lnTo>
                      <a:lnTo>
                        <a:pt x="622" y="80"/>
                      </a:lnTo>
                      <a:lnTo>
                        <a:pt x="622" y="152"/>
                      </a:lnTo>
                      <a:lnTo>
                        <a:pt x="544" y="285"/>
                      </a:lnTo>
                      <a:lnTo>
                        <a:pt x="460" y="390"/>
                      </a:lnTo>
                      <a:lnTo>
                        <a:pt x="424" y="477"/>
                      </a:lnTo>
                      <a:lnTo>
                        <a:pt x="401" y="578"/>
                      </a:lnTo>
                      <a:lnTo>
                        <a:pt x="424" y="675"/>
                      </a:lnTo>
                      <a:lnTo>
                        <a:pt x="447" y="769"/>
                      </a:lnTo>
                      <a:lnTo>
                        <a:pt x="447" y="877"/>
                      </a:lnTo>
                      <a:lnTo>
                        <a:pt x="413" y="942"/>
                      </a:lnTo>
                      <a:lnTo>
                        <a:pt x="335" y="979"/>
                      </a:lnTo>
                      <a:lnTo>
                        <a:pt x="243" y="1018"/>
                      </a:lnTo>
                      <a:lnTo>
                        <a:pt x="158" y="1018"/>
                      </a:lnTo>
                      <a:lnTo>
                        <a:pt x="100" y="989"/>
                      </a:lnTo>
                      <a:lnTo>
                        <a:pt x="24" y="870"/>
                      </a:lnTo>
                      <a:lnTo>
                        <a:pt x="0" y="748"/>
                      </a:lnTo>
                      <a:lnTo>
                        <a:pt x="8" y="589"/>
                      </a:lnTo>
                      <a:lnTo>
                        <a:pt x="66" y="390"/>
                      </a:lnTo>
                      <a:lnTo>
                        <a:pt x="123" y="261"/>
                      </a:lnTo>
                      <a:lnTo>
                        <a:pt x="209" y="15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91" name="Freeform 48"/>
                <p:cNvSpPr>
                  <a:spLocks noChangeAspect="1"/>
                </p:cNvSpPr>
                <p:nvPr/>
              </p:nvSpPr>
              <p:spPr bwMode="auto">
                <a:xfrm>
                  <a:off x="3562" y="2347"/>
                  <a:ext cx="87" cy="84"/>
                </a:xfrm>
                <a:custGeom>
                  <a:avLst/>
                  <a:gdLst>
                    <a:gd name="T0" fmla="*/ 0 w 784"/>
                    <a:gd name="T1" fmla="*/ 0 h 758"/>
                    <a:gd name="T2" fmla="*/ 0 w 784"/>
                    <a:gd name="T3" fmla="*/ 0 h 758"/>
                    <a:gd name="T4" fmla="*/ 0 w 784"/>
                    <a:gd name="T5" fmla="*/ 0 h 758"/>
                    <a:gd name="T6" fmla="*/ 0 w 784"/>
                    <a:gd name="T7" fmla="*/ 0 h 758"/>
                    <a:gd name="T8" fmla="*/ 0 w 784"/>
                    <a:gd name="T9" fmla="*/ 0 h 758"/>
                    <a:gd name="T10" fmla="*/ 0 w 784"/>
                    <a:gd name="T11" fmla="*/ 0 h 758"/>
                    <a:gd name="T12" fmla="*/ 0 w 784"/>
                    <a:gd name="T13" fmla="*/ 0 h 758"/>
                    <a:gd name="T14" fmla="*/ 0 w 784"/>
                    <a:gd name="T15" fmla="*/ 0 h 758"/>
                    <a:gd name="T16" fmla="*/ 0 w 784"/>
                    <a:gd name="T17" fmla="*/ 0 h 758"/>
                    <a:gd name="T18" fmla="*/ 0 w 784"/>
                    <a:gd name="T19" fmla="*/ 0 h 758"/>
                    <a:gd name="T20" fmla="*/ 0 w 784"/>
                    <a:gd name="T21" fmla="*/ 0 h 758"/>
                    <a:gd name="T22" fmla="*/ 0 w 784"/>
                    <a:gd name="T23" fmla="*/ 0 h 758"/>
                    <a:gd name="T24" fmla="*/ 0 w 784"/>
                    <a:gd name="T25" fmla="*/ 0 h 758"/>
                    <a:gd name="T26" fmla="*/ 0 w 784"/>
                    <a:gd name="T27" fmla="*/ 0 h 758"/>
                    <a:gd name="T28" fmla="*/ 0 w 784"/>
                    <a:gd name="T29" fmla="*/ 0 h 758"/>
                    <a:gd name="T30" fmla="*/ 0 w 784"/>
                    <a:gd name="T31" fmla="*/ 0 h 758"/>
                    <a:gd name="T32" fmla="*/ 0 w 784"/>
                    <a:gd name="T33" fmla="*/ 0 h 758"/>
                    <a:gd name="T34" fmla="*/ 0 w 784"/>
                    <a:gd name="T35" fmla="*/ 0 h 758"/>
                    <a:gd name="T36" fmla="*/ 0 w 784"/>
                    <a:gd name="T37" fmla="*/ 0 h 758"/>
                    <a:gd name="T38" fmla="*/ 0 w 784"/>
                    <a:gd name="T39" fmla="*/ 0 h 758"/>
                    <a:gd name="T40" fmla="*/ 0 w 784"/>
                    <a:gd name="T41" fmla="*/ 0 h 758"/>
                    <a:gd name="T42" fmla="*/ 0 w 784"/>
                    <a:gd name="T43" fmla="*/ 0 h 758"/>
                    <a:gd name="T44" fmla="*/ 0 w 784"/>
                    <a:gd name="T45" fmla="*/ 0 h 758"/>
                    <a:gd name="T46" fmla="*/ 0 w 784"/>
                    <a:gd name="T47" fmla="*/ 0 h 758"/>
                    <a:gd name="T48" fmla="*/ 0 w 784"/>
                    <a:gd name="T49" fmla="*/ 0 h 758"/>
                    <a:gd name="T50" fmla="*/ 0 w 784"/>
                    <a:gd name="T51" fmla="*/ 0 h 758"/>
                    <a:gd name="T52" fmla="*/ 0 w 784"/>
                    <a:gd name="T53" fmla="*/ 0 h 758"/>
                    <a:gd name="T54" fmla="*/ 0 w 784"/>
                    <a:gd name="T55" fmla="*/ 0 h 758"/>
                    <a:gd name="T56" fmla="*/ 0 w 784"/>
                    <a:gd name="T57" fmla="*/ 0 h 758"/>
                    <a:gd name="T58" fmla="*/ 0 w 784"/>
                    <a:gd name="T59" fmla="*/ 0 h 758"/>
                    <a:gd name="T60" fmla="*/ 0 w 784"/>
                    <a:gd name="T61" fmla="*/ 0 h 758"/>
                    <a:gd name="T62" fmla="*/ 0 w 784"/>
                    <a:gd name="T63" fmla="*/ 0 h 758"/>
                    <a:gd name="T64" fmla="*/ 0 w 784"/>
                    <a:gd name="T65" fmla="*/ 0 h 758"/>
                    <a:gd name="T66" fmla="*/ 0 w 784"/>
                    <a:gd name="T67" fmla="*/ 0 h 758"/>
                    <a:gd name="T68" fmla="*/ 0 w 784"/>
                    <a:gd name="T69" fmla="*/ 0 h 758"/>
                    <a:gd name="T70" fmla="*/ 0 w 784"/>
                    <a:gd name="T71" fmla="*/ 0 h 758"/>
                    <a:gd name="T72" fmla="*/ 0 w 784"/>
                    <a:gd name="T73" fmla="*/ 0 h 758"/>
                    <a:gd name="T74" fmla="*/ 0 w 784"/>
                    <a:gd name="T75" fmla="*/ 0 h 758"/>
                    <a:gd name="T76" fmla="*/ 0 w 784"/>
                    <a:gd name="T77" fmla="*/ 0 h 758"/>
                    <a:gd name="T78" fmla="*/ 0 w 784"/>
                    <a:gd name="T79" fmla="*/ 0 h 758"/>
                    <a:gd name="T80" fmla="*/ 0 w 784"/>
                    <a:gd name="T81" fmla="*/ 0 h 758"/>
                    <a:gd name="T82" fmla="*/ 0 w 784"/>
                    <a:gd name="T83" fmla="*/ 0 h 758"/>
                    <a:gd name="T84" fmla="*/ 0 w 784"/>
                    <a:gd name="T85" fmla="*/ 0 h 758"/>
                    <a:gd name="T86" fmla="*/ 0 w 784"/>
                    <a:gd name="T87" fmla="*/ 0 h 758"/>
                    <a:gd name="T88" fmla="*/ 0 w 784"/>
                    <a:gd name="T89" fmla="*/ 0 h 758"/>
                    <a:gd name="T90" fmla="*/ 0 w 784"/>
                    <a:gd name="T91" fmla="*/ 0 h 75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4"/>
                    <a:gd name="T139" fmla="*/ 0 h 758"/>
                    <a:gd name="T140" fmla="*/ 784 w 784"/>
                    <a:gd name="T141" fmla="*/ 758 h 75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4" h="758">
                      <a:moveTo>
                        <a:pt x="0" y="72"/>
                      </a:moveTo>
                      <a:lnTo>
                        <a:pt x="65" y="0"/>
                      </a:lnTo>
                      <a:lnTo>
                        <a:pt x="163" y="0"/>
                      </a:lnTo>
                      <a:lnTo>
                        <a:pt x="344" y="18"/>
                      </a:lnTo>
                      <a:lnTo>
                        <a:pt x="557" y="28"/>
                      </a:lnTo>
                      <a:lnTo>
                        <a:pt x="638" y="62"/>
                      </a:lnTo>
                      <a:lnTo>
                        <a:pt x="672" y="104"/>
                      </a:lnTo>
                      <a:lnTo>
                        <a:pt x="680" y="169"/>
                      </a:lnTo>
                      <a:lnTo>
                        <a:pt x="656" y="238"/>
                      </a:lnTo>
                      <a:lnTo>
                        <a:pt x="591" y="342"/>
                      </a:lnTo>
                      <a:lnTo>
                        <a:pt x="506" y="429"/>
                      </a:lnTo>
                      <a:lnTo>
                        <a:pt x="440" y="508"/>
                      </a:lnTo>
                      <a:lnTo>
                        <a:pt x="414" y="569"/>
                      </a:lnTo>
                      <a:lnTo>
                        <a:pt x="394" y="613"/>
                      </a:lnTo>
                      <a:lnTo>
                        <a:pt x="401" y="646"/>
                      </a:lnTo>
                      <a:lnTo>
                        <a:pt x="406" y="667"/>
                      </a:lnTo>
                      <a:lnTo>
                        <a:pt x="483" y="667"/>
                      </a:lnTo>
                      <a:lnTo>
                        <a:pt x="603" y="649"/>
                      </a:lnTo>
                      <a:lnTo>
                        <a:pt x="680" y="649"/>
                      </a:lnTo>
                      <a:lnTo>
                        <a:pt x="761" y="678"/>
                      </a:lnTo>
                      <a:lnTo>
                        <a:pt x="784" y="714"/>
                      </a:lnTo>
                      <a:lnTo>
                        <a:pt x="761" y="747"/>
                      </a:lnTo>
                      <a:lnTo>
                        <a:pt x="726" y="758"/>
                      </a:lnTo>
                      <a:lnTo>
                        <a:pt x="672" y="743"/>
                      </a:lnTo>
                      <a:lnTo>
                        <a:pt x="599" y="703"/>
                      </a:lnTo>
                      <a:lnTo>
                        <a:pt x="521" y="710"/>
                      </a:lnTo>
                      <a:lnTo>
                        <a:pt x="394" y="732"/>
                      </a:lnTo>
                      <a:lnTo>
                        <a:pt x="356" y="725"/>
                      </a:lnTo>
                      <a:lnTo>
                        <a:pt x="336" y="700"/>
                      </a:lnTo>
                      <a:lnTo>
                        <a:pt x="336" y="639"/>
                      </a:lnTo>
                      <a:lnTo>
                        <a:pt x="336" y="552"/>
                      </a:lnTo>
                      <a:lnTo>
                        <a:pt x="390" y="486"/>
                      </a:lnTo>
                      <a:lnTo>
                        <a:pt x="471" y="389"/>
                      </a:lnTo>
                      <a:lnTo>
                        <a:pt x="541" y="303"/>
                      </a:lnTo>
                      <a:lnTo>
                        <a:pt x="588" y="238"/>
                      </a:lnTo>
                      <a:lnTo>
                        <a:pt x="611" y="181"/>
                      </a:lnTo>
                      <a:lnTo>
                        <a:pt x="599" y="148"/>
                      </a:lnTo>
                      <a:lnTo>
                        <a:pt x="568" y="108"/>
                      </a:lnTo>
                      <a:lnTo>
                        <a:pt x="521" y="97"/>
                      </a:lnTo>
                      <a:lnTo>
                        <a:pt x="471" y="97"/>
                      </a:lnTo>
                      <a:lnTo>
                        <a:pt x="359" y="97"/>
                      </a:lnTo>
                      <a:lnTo>
                        <a:pt x="193" y="126"/>
                      </a:lnTo>
                      <a:lnTo>
                        <a:pt x="70" y="137"/>
                      </a:lnTo>
                      <a:lnTo>
                        <a:pt x="20" y="126"/>
                      </a:lnTo>
                      <a:lnTo>
                        <a:pt x="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92" name="Freeform 49"/>
                <p:cNvSpPr>
                  <a:spLocks noChangeAspect="1"/>
                </p:cNvSpPr>
                <p:nvPr/>
              </p:nvSpPr>
              <p:spPr bwMode="auto">
                <a:xfrm>
                  <a:off x="3469" y="2327"/>
                  <a:ext cx="111" cy="81"/>
                </a:xfrm>
                <a:custGeom>
                  <a:avLst/>
                  <a:gdLst>
                    <a:gd name="T0" fmla="*/ 0 w 996"/>
                    <a:gd name="T1" fmla="*/ 0 h 722"/>
                    <a:gd name="T2" fmla="*/ 0 w 996"/>
                    <a:gd name="T3" fmla="*/ 0 h 722"/>
                    <a:gd name="T4" fmla="*/ 0 w 996"/>
                    <a:gd name="T5" fmla="*/ 0 h 722"/>
                    <a:gd name="T6" fmla="*/ 0 w 996"/>
                    <a:gd name="T7" fmla="*/ 0 h 722"/>
                    <a:gd name="T8" fmla="*/ 0 w 996"/>
                    <a:gd name="T9" fmla="*/ 0 h 722"/>
                    <a:gd name="T10" fmla="*/ 0 w 996"/>
                    <a:gd name="T11" fmla="*/ 0 h 722"/>
                    <a:gd name="T12" fmla="*/ 0 w 996"/>
                    <a:gd name="T13" fmla="*/ 0 h 722"/>
                    <a:gd name="T14" fmla="*/ 0 w 996"/>
                    <a:gd name="T15" fmla="*/ 0 h 722"/>
                    <a:gd name="T16" fmla="*/ 0 w 996"/>
                    <a:gd name="T17" fmla="*/ 0 h 722"/>
                    <a:gd name="T18" fmla="*/ 0 w 996"/>
                    <a:gd name="T19" fmla="*/ 0 h 722"/>
                    <a:gd name="T20" fmla="*/ 0 w 996"/>
                    <a:gd name="T21" fmla="*/ 0 h 722"/>
                    <a:gd name="T22" fmla="*/ 0 w 996"/>
                    <a:gd name="T23" fmla="*/ 0 h 722"/>
                    <a:gd name="T24" fmla="*/ 0 w 996"/>
                    <a:gd name="T25" fmla="*/ 0 h 722"/>
                    <a:gd name="T26" fmla="*/ 0 w 996"/>
                    <a:gd name="T27" fmla="*/ 0 h 722"/>
                    <a:gd name="T28" fmla="*/ 0 w 996"/>
                    <a:gd name="T29" fmla="*/ 0 h 722"/>
                    <a:gd name="T30" fmla="*/ 0 w 996"/>
                    <a:gd name="T31" fmla="*/ 0 h 722"/>
                    <a:gd name="T32" fmla="*/ 0 w 996"/>
                    <a:gd name="T33" fmla="*/ 0 h 722"/>
                    <a:gd name="T34" fmla="*/ 0 w 996"/>
                    <a:gd name="T35" fmla="*/ 0 h 722"/>
                    <a:gd name="T36" fmla="*/ 0 w 996"/>
                    <a:gd name="T37" fmla="*/ 0 h 722"/>
                    <a:gd name="T38" fmla="*/ 0 w 996"/>
                    <a:gd name="T39" fmla="*/ 0 h 722"/>
                    <a:gd name="T40" fmla="*/ 0 w 996"/>
                    <a:gd name="T41" fmla="*/ 0 h 722"/>
                    <a:gd name="T42" fmla="*/ 0 w 996"/>
                    <a:gd name="T43" fmla="*/ 0 h 722"/>
                    <a:gd name="T44" fmla="*/ 0 w 996"/>
                    <a:gd name="T45" fmla="*/ 0 h 722"/>
                    <a:gd name="T46" fmla="*/ 0 w 996"/>
                    <a:gd name="T47" fmla="*/ 0 h 722"/>
                    <a:gd name="T48" fmla="*/ 0 w 996"/>
                    <a:gd name="T49" fmla="*/ 0 h 722"/>
                    <a:gd name="T50" fmla="*/ 0 w 996"/>
                    <a:gd name="T51" fmla="*/ 0 h 722"/>
                    <a:gd name="T52" fmla="*/ 0 w 996"/>
                    <a:gd name="T53" fmla="*/ 0 h 722"/>
                    <a:gd name="T54" fmla="*/ 0 w 996"/>
                    <a:gd name="T55" fmla="*/ 0 h 722"/>
                    <a:gd name="T56" fmla="*/ 0 w 996"/>
                    <a:gd name="T57" fmla="*/ 0 h 722"/>
                    <a:gd name="T58" fmla="*/ 0 w 996"/>
                    <a:gd name="T59" fmla="*/ 0 h 722"/>
                    <a:gd name="T60" fmla="*/ 0 w 996"/>
                    <a:gd name="T61" fmla="*/ 0 h 722"/>
                    <a:gd name="T62" fmla="*/ 0 w 996"/>
                    <a:gd name="T63" fmla="*/ 0 h 722"/>
                    <a:gd name="T64" fmla="*/ 0 w 996"/>
                    <a:gd name="T65" fmla="*/ 0 h 722"/>
                    <a:gd name="T66" fmla="*/ 0 w 996"/>
                    <a:gd name="T67" fmla="*/ 0 h 722"/>
                    <a:gd name="T68" fmla="*/ 0 w 996"/>
                    <a:gd name="T69" fmla="*/ 0 h 722"/>
                    <a:gd name="T70" fmla="*/ 0 w 996"/>
                    <a:gd name="T71" fmla="*/ 0 h 722"/>
                    <a:gd name="T72" fmla="*/ 0 w 996"/>
                    <a:gd name="T73" fmla="*/ 0 h 722"/>
                    <a:gd name="T74" fmla="*/ 0 w 996"/>
                    <a:gd name="T75" fmla="*/ 0 h 722"/>
                    <a:gd name="T76" fmla="*/ 0 w 996"/>
                    <a:gd name="T77" fmla="*/ 0 h 722"/>
                    <a:gd name="T78" fmla="*/ 0 w 996"/>
                    <a:gd name="T79" fmla="*/ 0 h 722"/>
                    <a:gd name="T80" fmla="*/ 0 w 996"/>
                    <a:gd name="T81" fmla="*/ 0 h 722"/>
                    <a:gd name="T82" fmla="*/ 0 w 996"/>
                    <a:gd name="T83" fmla="*/ 0 h 722"/>
                    <a:gd name="T84" fmla="*/ 0 w 996"/>
                    <a:gd name="T85" fmla="*/ 0 h 722"/>
                    <a:gd name="T86" fmla="*/ 0 w 996"/>
                    <a:gd name="T87" fmla="*/ 0 h 722"/>
                    <a:gd name="T88" fmla="*/ 0 w 996"/>
                    <a:gd name="T89" fmla="*/ 0 h 7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6"/>
                    <a:gd name="T136" fmla="*/ 0 h 722"/>
                    <a:gd name="T137" fmla="*/ 996 w 996"/>
                    <a:gd name="T138" fmla="*/ 722 h 7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6" h="722">
                      <a:moveTo>
                        <a:pt x="811" y="300"/>
                      </a:moveTo>
                      <a:lnTo>
                        <a:pt x="827" y="206"/>
                      </a:lnTo>
                      <a:lnTo>
                        <a:pt x="884" y="170"/>
                      </a:lnTo>
                      <a:lnTo>
                        <a:pt x="954" y="163"/>
                      </a:lnTo>
                      <a:lnTo>
                        <a:pt x="996" y="206"/>
                      </a:lnTo>
                      <a:lnTo>
                        <a:pt x="977" y="288"/>
                      </a:lnTo>
                      <a:lnTo>
                        <a:pt x="939" y="400"/>
                      </a:lnTo>
                      <a:lnTo>
                        <a:pt x="861" y="527"/>
                      </a:lnTo>
                      <a:lnTo>
                        <a:pt x="764" y="635"/>
                      </a:lnTo>
                      <a:lnTo>
                        <a:pt x="683" y="693"/>
                      </a:lnTo>
                      <a:lnTo>
                        <a:pt x="595" y="722"/>
                      </a:lnTo>
                      <a:lnTo>
                        <a:pt x="509" y="711"/>
                      </a:lnTo>
                      <a:lnTo>
                        <a:pt x="444" y="678"/>
                      </a:lnTo>
                      <a:lnTo>
                        <a:pt x="420" y="624"/>
                      </a:lnTo>
                      <a:lnTo>
                        <a:pt x="394" y="531"/>
                      </a:lnTo>
                      <a:lnTo>
                        <a:pt x="363" y="358"/>
                      </a:lnTo>
                      <a:lnTo>
                        <a:pt x="339" y="239"/>
                      </a:lnTo>
                      <a:lnTo>
                        <a:pt x="339" y="98"/>
                      </a:lnTo>
                      <a:lnTo>
                        <a:pt x="324" y="73"/>
                      </a:lnTo>
                      <a:lnTo>
                        <a:pt x="278" y="66"/>
                      </a:lnTo>
                      <a:lnTo>
                        <a:pt x="224" y="105"/>
                      </a:lnTo>
                      <a:lnTo>
                        <a:pt x="174" y="170"/>
                      </a:lnTo>
                      <a:lnTo>
                        <a:pt x="115" y="206"/>
                      </a:lnTo>
                      <a:lnTo>
                        <a:pt x="27" y="206"/>
                      </a:lnTo>
                      <a:lnTo>
                        <a:pt x="0" y="184"/>
                      </a:lnTo>
                      <a:lnTo>
                        <a:pt x="0" y="149"/>
                      </a:lnTo>
                      <a:lnTo>
                        <a:pt x="39" y="115"/>
                      </a:lnTo>
                      <a:lnTo>
                        <a:pt x="81" y="127"/>
                      </a:lnTo>
                      <a:lnTo>
                        <a:pt x="120" y="119"/>
                      </a:lnTo>
                      <a:lnTo>
                        <a:pt x="190" y="73"/>
                      </a:lnTo>
                      <a:lnTo>
                        <a:pt x="258" y="22"/>
                      </a:lnTo>
                      <a:lnTo>
                        <a:pt x="324" y="8"/>
                      </a:lnTo>
                      <a:lnTo>
                        <a:pt x="417" y="0"/>
                      </a:lnTo>
                      <a:lnTo>
                        <a:pt x="420" y="40"/>
                      </a:lnTo>
                      <a:lnTo>
                        <a:pt x="398" y="83"/>
                      </a:lnTo>
                      <a:lnTo>
                        <a:pt x="394" y="195"/>
                      </a:lnTo>
                      <a:lnTo>
                        <a:pt x="420" y="343"/>
                      </a:lnTo>
                      <a:lnTo>
                        <a:pt x="464" y="487"/>
                      </a:lnTo>
                      <a:lnTo>
                        <a:pt x="501" y="573"/>
                      </a:lnTo>
                      <a:lnTo>
                        <a:pt x="560" y="614"/>
                      </a:lnTo>
                      <a:lnTo>
                        <a:pt x="618" y="614"/>
                      </a:lnTo>
                      <a:lnTo>
                        <a:pt x="676" y="573"/>
                      </a:lnTo>
                      <a:lnTo>
                        <a:pt x="753" y="483"/>
                      </a:lnTo>
                      <a:lnTo>
                        <a:pt x="803" y="354"/>
                      </a:lnTo>
                      <a:lnTo>
                        <a:pt x="811" y="30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93" name="Freeform 50"/>
                <p:cNvSpPr>
                  <a:spLocks noChangeAspect="1"/>
                </p:cNvSpPr>
                <p:nvPr/>
              </p:nvSpPr>
              <p:spPr bwMode="auto">
                <a:xfrm>
                  <a:off x="3521" y="2146"/>
                  <a:ext cx="78" cy="127"/>
                </a:xfrm>
                <a:custGeom>
                  <a:avLst/>
                  <a:gdLst>
                    <a:gd name="T0" fmla="*/ 0 w 703"/>
                    <a:gd name="T1" fmla="*/ 0 h 1140"/>
                    <a:gd name="T2" fmla="*/ 0 w 703"/>
                    <a:gd name="T3" fmla="*/ 0 h 1140"/>
                    <a:gd name="T4" fmla="*/ 0 w 703"/>
                    <a:gd name="T5" fmla="*/ 0 h 1140"/>
                    <a:gd name="T6" fmla="*/ 0 w 703"/>
                    <a:gd name="T7" fmla="*/ 0 h 1140"/>
                    <a:gd name="T8" fmla="*/ 0 w 703"/>
                    <a:gd name="T9" fmla="*/ 0 h 1140"/>
                    <a:gd name="T10" fmla="*/ 0 w 703"/>
                    <a:gd name="T11" fmla="*/ 0 h 1140"/>
                    <a:gd name="T12" fmla="*/ 0 w 703"/>
                    <a:gd name="T13" fmla="*/ 0 h 1140"/>
                    <a:gd name="T14" fmla="*/ 0 w 703"/>
                    <a:gd name="T15" fmla="*/ 0 h 1140"/>
                    <a:gd name="T16" fmla="*/ 0 w 703"/>
                    <a:gd name="T17" fmla="*/ 0 h 1140"/>
                    <a:gd name="T18" fmla="*/ 0 w 703"/>
                    <a:gd name="T19" fmla="*/ 0 h 1140"/>
                    <a:gd name="T20" fmla="*/ 0 w 703"/>
                    <a:gd name="T21" fmla="*/ 0 h 1140"/>
                    <a:gd name="T22" fmla="*/ 0 w 703"/>
                    <a:gd name="T23" fmla="*/ 0 h 1140"/>
                    <a:gd name="T24" fmla="*/ 0 w 703"/>
                    <a:gd name="T25" fmla="*/ 0 h 1140"/>
                    <a:gd name="T26" fmla="*/ 0 w 703"/>
                    <a:gd name="T27" fmla="*/ 0 h 1140"/>
                    <a:gd name="T28" fmla="*/ 0 w 703"/>
                    <a:gd name="T29" fmla="*/ 0 h 1140"/>
                    <a:gd name="T30" fmla="*/ 0 w 703"/>
                    <a:gd name="T31" fmla="*/ 0 h 1140"/>
                    <a:gd name="T32" fmla="*/ 0 w 703"/>
                    <a:gd name="T33" fmla="*/ 0 h 1140"/>
                    <a:gd name="T34" fmla="*/ 0 w 703"/>
                    <a:gd name="T35" fmla="*/ 0 h 1140"/>
                    <a:gd name="T36" fmla="*/ 0 w 703"/>
                    <a:gd name="T37" fmla="*/ 0 h 1140"/>
                    <a:gd name="T38" fmla="*/ 0 w 703"/>
                    <a:gd name="T39" fmla="*/ 0 h 1140"/>
                    <a:gd name="T40" fmla="*/ 0 w 703"/>
                    <a:gd name="T41" fmla="*/ 0 h 1140"/>
                    <a:gd name="T42" fmla="*/ 0 w 703"/>
                    <a:gd name="T43" fmla="*/ 0 h 1140"/>
                    <a:gd name="T44" fmla="*/ 0 w 703"/>
                    <a:gd name="T45" fmla="*/ 0 h 1140"/>
                    <a:gd name="T46" fmla="*/ 0 w 703"/>
                    <a:gd name="T47" fmla="*/ 0 h 1140"/>
                    <a:gd name="T48" fmla="*/ 0 w 703"/>
                    <a:gd name="T49" fmla="*/ 0 h 1140"/>
                    <a:gd name="T50" fmla="*/ 0 w 703"/>
                    <a:gd name="T51" fmla="*/ 0 h 1140"/>
                    <a:gd name="T52" fmla="*/ 0 w 703"/>
                    <a:gd name="T53" fmla="*/ 0 h 1140"/>
                    <a:gd name="T54" fmla="*/ 0 w 703"/>
                    <a:gd name="T55" fmla="*/ 0 h 1140"/>
                    <a:gd name="T56" fmla="*/ 0 w 703"/>
                    <a:gd name="T57" fmla="*/ 0 h 1140"/>
                    <a:gd name="T58" fmla="*/ 0 w 703"/>
                    <a:gd name="T59" fmla="*/ 0 h 1140"/>
                    <a:gd name="T60" fmla="*/ 0 w 703"/>
                    <a:gd name="T61" fmla="*/ 0 h 1140"/>
                    <a:gd name="T62" fmla="*/ 0 w 703"/>
                    <a:gd name="T63" fmla="*/ 0 h 1140"/>
                    <a:gd name="T64" fmla="*/ 0 w 703"/>
                    <a:gd name="T65" fmla="*/ 0 h 1140"/>
                    <a:gd name="T66" fmla="*/ 0 w 703"/>
                    <a:gd name="T67" fmla="*/ 0 h 1140"/>
                    <a:gd name="T68" fmla="*/ 0 w 703"/>
                    <a:gd name="T69" fmla="*/ 0 h 1140"/>
                    <a:gd name="T70" fmla="*/ 0 w 703"/>
                    <a:gd name="T71" fmla="*/ 0 h 1140"/>
                    <a:gd name="T72" fmla="*/ 0 w 703"/>
                    <a:gd name="T73" fmla="*/ 0 h 1140"/>
                    <a:gd name="T74" fmla="*/ 0 w 703"/>
                    <a:gd name="T75" fmla="*/ 0 h 1140"/>
                    <a:gd name="T76" fmla="*/ 0 w 703"/>
                    <a:gd name="T77" fmla="*/ 0 h 1140"/>
                    <a:gd name="T78" fmla="*/ 0 w 703"/>
                    <a:gd name="T79" fmla="*/ 0 h 1140"/>
                    <a:gd name="T80" fmla="*/ 0 w 703"/>
                    <a:gd name="T81" fmla="*/ 0 h 1140"/>
                    <a:gd name="T82" fmla="*/ 0 w 703"/>
                    <a:gd name="T83" fmla="*/ 0 h 114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703"/>
                    <a:gd name="T127" fmla="*/ 0 h 1140"/>
                    <a:gd name="T128" fmla="*/ 703 w 703"/>
                    <a:gd name="T129" fmla="*/ 1140 h 114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703" h="1140">
                      <a:moveTo>
                        <a:pt x="448" y="865"/>
                      </a:moveTo>
                      <a:lnTo>
                        <a:pt x="563" y="974"/>
                      </a:lnTo>
                      <a:lnTo>
                        <a:pt x="610" y="974"/>
                      </a:lnTo>
                      <a:lnTo>
                        <a:pt x="687" y="1018"/>
                      </a:lnTo>
                      <a:lnTo>
                        <a:pt x="703" y="1067"/>
                      </a:lnTo>
                      <a:lnTo>
                        <a:pt x="679" y="1133"/>
                      </a:lnTo>
                      <a:lnTo>
                        <a:pt x="617" y="1140"/>
                      </a:lnTo>
                      <a:lnTo>
                        <a:pt x="540" y="1089"/>
                      </a:lnTo>
                      <a:lnTo>
                        <a:pt x="385" y="952"/>
                      </a:lnTo>
                      <a:lnTo>
                        <a:pt x="286" y="823"/>
                      </a:lnTo>
                      <a:lnTo>
                        <a:pt x="239" y="721"/>
                      </a:lnTo>
                      <a:lnTo>
                        <a:pt x="208" y="548"/>
                      </a:lnTo>
                      <a:lnTo>
                        <a:pt x="208" y="324"/>
                      </a:lnTo>
                      <a:lnTo>
                        <a:pt x="200" y="267"/>
                      </a:lnTo>
                      <a:lnTo>
                        <a:pt x="155" y="224"/>
                      </a:lnTo>
                      <a:lnTo>
                        <a:pt x="23" y="231"/>
                      </a:lnTo>
                      <a:lnTo>
                        <a:pt x="0" y="209"/>
                      </a:lnTo>
                      <a:lnTo>
                        <a:pt x="30" y="195"/>
                      </a:lnTo>
                      <a:lnTo>
                        <a:pt x="124" y="188"/>
                      </a:lnTo>
                      <a:lnTo>
                        <a:pt x="139" y="173"/>
                      </a:lnTo>
                      <a:lnTo>
                        <a:pt x="7" y="101"/>
                      </a:lnTo>
                      <a:lnTo>
                        <a:pt x="7" y="73"/>
                      </a:lnTo>
                      <a:lnTo>
                        <a:pt x="30" y="65"/>
                      </a:lnTo>
                      <a:lnTo>
                        <a:pt x="139" y="122"/>
                      </a:lnTo>
                      <a:lnTo>
                        <a:pt x="162" y="115"/>
                      </a:lnTo>
                      <a:lnTo>
                        <a:pt x="139" y="7"/>
                      </a:lnTo>
                      <a:lnTo>
                        <a:pt x="155" y="0"/>
                      </a:lnTo>
                      <a:lnTo>
                        <a:pt x="170" y="7"/>
                      </a:lnTo>
                      <a:lnTo>
                        <a:pt x="200" y="115"/>
                      </a:lnTo>
                      <a:lnTo>
                        <a:pt x="223" y="122"/>
                      </a:lnTo>
                      <a:lnTo>
                        <a:pt x="286" y="7"/>
                      </a:lnTo>
                      <a:lnTo>
                        <a:pt x="301" y="7"/>
                      </a:lnTo>
                      <a:lnTo>
                        <a:pt x="301" y="44"/>
                      </a:lnTo>
                      <a:lnTo>
                        <a:pt x="262" y="137"/>
                      </a:lnTo>
                      <a:lnTo>
                        <a:pt x="262" y="188"/>
                      </a:lnTo>
                      <a:lnTo>
                        <a:pt x="278" y="253"/>
                      </a:lnTo>
                      <a:lnTo>
                        <a:pt x="270" y="339"/>
                      </a:lnTo>
                      <a:lnTo>
                        <a:pt x="278" y="497"/>
                      </a:lnTo>
                      <a:lnTo>
                        <a:pt x="293" y="599"/>
                      </a:lnTo>
                      <a:lnTo>
                        <a:pt x="332" y="714"/>
                      </a:lnTo>
                      <a:lnTo>
                        <a:pt x="385" y="801"/>
                      </a:lnTo>
                      <a:lnTo>
                        <a:pt x="448" y="8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94" name="Freeform 51"/>
                <p:cNvSpPr>
                  <a:spLocks noChangeAspect="1"/>
                </p:cNvSpPr>
                <p:nvPr/>
              </p:nvSpPr>
              <p:spPr bwMode="auto">
                <a:xfrm>
                  <a:off x="3616" y="2157"/>
                  <a:ext cx="102" cy="119"/>
                </a:xfrm>
                <a:custGeom>
                  <a:avLst/>
                  <a:gdLst>
                    <a:gd name="T0" fmla="*/ 0 w 919"/>
                    <a:gd name="T1" fmla="*/ 0 h 1067"/>
                    <a:gd name="T2" fmla="*/ 0 w 919"/>
                    <a:gd name="T3" fmla="*/ 0 h 1067"/>
                    <a:gd name="T4" fmla="*/ 0 w 919"/>
                    <a:gd name="T5" fmla="*/ 0 h 1067"/>
                    <a:gd name="T6" fmla="*/ 0 w 919"/>
                    <a:gd name="T7" fmla="*/ 0 h 1067"/>
                    <a:gd name="T8" fmla="*/ 0 w 919"/>
                    <a:gd name="T9" fmla="*/ 0 h 1067"/>
                    <a:gd name="T10" fmla="*/ 0 w 919"/>
                    <a:gd name="T11" fmla="*/ 0 h 1067"/>
                    <a:gd name="T12" fmla="*/ 0 w 919"/>
                    <a:gd name="T13" fmla="*/ 0 h 1067"/>
                    <a:gd name="T14" fmla="*/ 0 w 919"/>
                    <a:gd name="T15" fmla="*/ 0 h 1067"/>
                    <a:gd name="T16" fmla="*/ 0 w 919"/>
                    <a:gd name="T17" fmla="*/ 0 h 1067"/>
                    <a:gd name="T18" fmla="*/ 0 w 919"/>
                    <a:gd name="T19" fmla="*/ 0 h 1067"/>
                    <a:gd name="T20" fmla="*/ 0 w 919"/>
                    <a:gd name="T21" fmla="*/ 0 h 1067"/>
                    <a:gd name="T22" fmla="*/ 0 w 919"/>
                    <a:gd name="T23" fmla="*/ 0 h 1067"/>
                    <a:gd name="T24" fmla="*/ 0 w 919"/>
                    <a:gd name="T25" fmla="*/ 0 h 1067"/>
                    <a:gd name="T26" fmla="*/ 0 w 919"/>
                    <a:gd name="T27" fmla="*/ 0 h 1067"/>
                    <a:gd name="T28" fmla="*/ 0 w 919"/>
                    <a:gd name="T29" fmla="*/ 0 h 1067"/>
                    <a:gd name="T30" fmla="*/ 0 w 919"/>
                    <a:gd name="T31" fmla="*/ 0 h 1067"/>
                    <a:gd name="T32" fmla="*/ 0 w 919"/>
                    <a:gd name="T33" fmla="*/ 0 h 1067"/>
                    <a:gd name="T34" fmla="*/ 0 w 919"/>
                    <a:gd name="T35" fmla="*/ 0 h 1067"/>
                    <a:gd name="T36" fmla="*/ 0 w 919"/>
                    <a:gd name="T37" fmla="*/ 0 h 1067"/>
                    <a:gd name="T38" fmla="*/ 0 w 919"/>
                    <a:gd name="T39" fmla="*/ 0 h 1067"/>
                    <a:gd name="T40" fmla="*/ 0 w 919"/>
                    <a:gd name="T41" fmla="*/ 0 h 1067"/>
                    <a:gd name="T42" fmla="*/ 0 w 919"/>
                    <a:gd name="T43" fmla="*/ 0 h 1067"/>
                    <a:gd name="T44" fmla="*/ 0 w 919"/>
                    <a:gd name="T45" fmla="*/ 0 h 1067"/>
                    <a:gd name="T46" fmla="*/ 0 w 919"/>
                    <a:gd name="T47" fmla="*/ 0 h 1067"/>
                    <a:gd name="T48" fmla="*/ 0 w 919"/>
                    <a:gd name="T49" fmla="*/ 0 h 1067"/>
                    <a:gd name="T50" fmla="*/ 0 w 919"/>
                    <a:gd name="T51" fmla="*/ 0 h 1067"/>
                    <a:gd name="T52" fmla="*/ 0 w 919"/>
                    <a:gd name="T53" fmla="*/ 0 h 1067"/>
                    <a:gd name="T54" fmla="*/ 0 w 919"/>
                    <a:gd name="T55" fmla="*/ 0 h 1067"/>
                    <a:gd name="T56" fmla="*/ 0 w 919"/>
                    <a:gd name="T57" fmla="*/ 0 h 1067"/>
                    <a:gd name="T58" fmla="*/ 0 w 919"/>
                    <a:gd name="T59" fmla="*/ 0 h 1067"/>
                    <a:gd name="T60" fmla="*/ 0 w 919"/>
                    <a:gd name="T61" fmla="*/ 0 h 1067"/>
                    <a:gd name="T62" fmla="*/ 0 w 919"/>
                    <a:gd name="T63" fmla="*/ 0 h 1067"/>
                    <a:gd name="T64" fmla="*/ 0 w 919"/>
                    <a:gd name="T65" fmla="*/ 0 h 1067"/>
                    <a:gd name="T66" fmla="*/ 0 w 919"/>
                    <a:gd name="T67" fmla="*/ 0 h 1067"/>
                    <a:gd name="T68" fmla="*/ 0 w 919"/>
                    <a:gd name="T69" fmla="*/ 0 h 1067"/>
                    <a:gd name="T70" fmla="*/ 0 w 919"/>
                    <a:gd name="T71" fmla="*/ 0 h 1067"/>
                    <a:gd name="T72" fmla="*/ 0 w 919"/>
                    <a:gd name="T73" fmla="*/ 0 h 1067"/>
                    <a:gd name="T74" fmla="*/ 0 w 919"/>
                    <a:gd name="T75" fmla="*/ 0 h 1067"/>
                    <a:gd name="T76" fmla="*/ 0 w 919"/>
                    <a:gd name="T77" fmla="*/ 0 h 1067"/>
                    <a:gd name="T78" fmla="*/ 0 w 919"/>
                    <a:gd name="T79" fmla="*/ 0 h 1067"/>
                    <a:gd name="T80" fmla="*/ 0 w 919"/>
                    <a:gd name="T81" fmla="*/ 0 h 1067"/>
                    <a:gd name="T82" fmla="*/ 0 w 919"/>
                    <a:gd name="T83" fmla="*/ 0 h 1067"/>
                    <a:gd name="T84" fmla="*/ 0 w 919"/>
                    <a:gd name="T85" fmla="*/ 0 h 1067"/>
                    <a:gd name="T86" fmla="*/ 0 w 919"/>
                    <a:gd name="T87" fmla="*/ 0 h 106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9"/>
                    <a:gd name="T133" fmla="*/ 0 h 1067"/>
                    <a:gd name="T134" fmla="*/ 919 w 919"/>
                    <a:gd name="T135" fmla="*/ 1067 h 106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9" h="1067">
                      <a:moveTo>
                        <a:pt x="16" y="945"/>
                      </a:moveTo>
                      <a:lnTo>
                        <a:pt x="0" y="994"/>
                      </a:lnTo>
                      <a:lnTo>
                        <a:pt x="16" y="1067"/>
                      </a:lnTo>
                      <a:lnTo>
                        <a:pt x="70" y="1067"/>
                      </a:lnTo>
                      <a:lnTo>
                        <a:pt x="232" y="1038"/>
                      </a:lnTo>
                      <a:lnTo>
                        <a:pt x="410" y="980"/>
                      </a:lnTo>
                      <a:lnTo>
                        <a:pt x="556" y="887"/>
                      </a:lnTo>
                      <a:lnTo>
                        <a:pt x="642" y="764"/>
                      </a:lnTo>
                      <a:lnTo>
                        <a:pt x="718" y="555"/>
                      </a:lnTo>
                      <a:lnTo>
                        <a:pt x="741" y="360"/>
                      </a:lnTo>
                      <a:lnTo>
                        <a:pt x="741" y="267"/>
                      </a:lnTo>
                      <a:lnTo>
                        <a:pt x="780" y="209"/>
                      </a:lnTo>
                      <a:lnTo>
                        <a:pt x="849" y="187"/>
                      </a:lnTo>
                      <a:lnTo>
                        <a:pt x="911" y="187"/>
                      </a:lnTo>
                      <a:lnTo>
                        <a:pt x="919" y="158"/>
                      </a:lnTo>
                      <a:lnTo>
                        <a:pt x="827" y="165"/>
                      </a:lnTo>
                      <a:lnTo>
                        <a:pt x="811" y="144"/>
                      </a:lnTo>
                      <a:lnTo>
                        <a:pt x="888" y="65"/>
                      </a:lnTo>
                      <a:lnTo>
                        <a:pt x="872" y="43"/>
                      </a:lnTo>
                      <a:lnTo>
                        <a:pt x="857" y="58"/>
                      </a:lnTo>
                      <a:lnTo>
                        <a:pt x="796" y="115"/>
                      </a:lnTo>
                      <a:lnTo>
                        <a:pt x="780" y="115"/>
                      </a:lnTo>
                      <a:lnTo>
                        <a:pt x="780" y="14"/>
                      </a:lnTo>
                      <a:lnTo>
                        <a:pt x="765" y="0"/>
                      </a:lnTo>
                      <a:lnTo>
                        <a:pt x="741" y="7"/>
                      </a:lnTo>
                      <a:lnTo>
                        <a:pt x="749" y="115"/>
                      </a:lnTo>
                      <a:lnTo>
                        <a:pt x="734" y="122"/>
                      </a:lnTo>
                      <a:lnTo>
                        <a:pt x="671" y="65"/>
                      </a:lnTo>
                      <a:lnTo>
                        <a:pt x="626" y="58"/>
                      </a:lnTo>
                      <a:lnTo>
                        <a:pt x="634" y="87"/>
                      </a:lnTo>
                      <a:lnTo>
                        <a:pt x="703" y="151"/>
                      </a:lnTo>
                      <a:lnTo>
                        <a:pt x="703" y="187"/>
                      </a:lnTo>
                      <a:lnTo>
                        <a:pt x="679" y="260"/>
                      </a:lnTo>
                      <a:lnTo>
                        <a:pt x="679" y="324"/>
                      </a:lnTo>
                      <a:lnTo>
                        <a:pt x="679" y="433"/>
                      </a:lnTo>
                      <a:lnTo>
                        <a:pt x="648" y="570"/>
                      </a:lnTo>
                      <a:lnTo>
                        <a:pt x="618" y="656"/>
                      </a:lnTo>
                      <a:lnTo>
                        <a:pt x="564" y="764"/>
                      </a:lnTo>
                      <a:lnTo>
                        <a:pt x="502" y="850"/>
                      </a:lnTo>
                      <a:lnTo>
                        <a:pt x="456" y="894"/>
                      </a:lnTo>
                      <a:lnTo>
                        <a:pt x="332" y="930"/>
                      </a:lnTo>
                      <a:lnTo>
                        <a:pt x="217" y="945"/>
                      </a:lnTo>
                      <a:lnTo>
                        <a:pt x="100" y="959"/>
                      </a:lnTo>
                      <a:lnTo>
                        <a:pt x="16" y="9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20884" name="AutoShape 52"/>
              <p:cNvSpPr>
                <a:spLocks noChangeAspect="1" noChangeArrowheads="1"/>
              </p:cNvSpPr>
              <p:nvPr/>
            </p:nvSpPr>
            <p:spPr bwMode="auto">
              <a:xfrm>
                <a:off x="3197" y="2206"/>
                <a:ext cx="256" cy="180"/>
              </a:xfrm>
              <a:prstGeom prst="horizontalScroll">
                <a:avLst>
                  <a:gd name="adj" fmla="val 12500"/>
                </a:avLst>
              </a:prstGeom>
              <a:solidFill>
                <a:srgbClr val="FFFFFF"/>
              </a:solidFill>
              <a:ln w="254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400" i="0" baseline="-8000">
                    <a:solidFill>
                      <a:schemeClr val="bg2"/>
                    </a:solidFill>
                  </a:rPr>
                  <a:t>79 km</a:t>
                </a:r>
                <a:endParaRPr lang="en-CA" altLang="en-US" sz="2400" i="0" baseline="-8000">
                  <a:solidFill>
                    <a:schemeClr val="bg2"/>
                  </a:solidFill>
                </a:endParaRPr>
              </a:p>
            </p:txBody>
          </p:sp>
          <p:sp>
            <p:nvSpPr>
              <p:cNvPr id="420885" name="Line 53"/>
              <p:cNvSpPr>
                <a:spLocks noChangeAspect="1" noChangeShapeType="1"/>
              </p:cNvSpPr>
              <p:nvPr/>
            </p:nvSpPr>
            <p:spPr bwMode="auto">
              <a:xfrm>
                <a:off x="3325" y="2371"/>
                <a:ext cx="0" cy="45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86" name="AutoShape 54"/>
              <p:cNvSpPr>
                <a:spLocks noChangeAspect="1" noChangeArrowheads="1"/>
              </p:cNvSpPr>
              <p:nvPr/>
            </p:nvSpPr>
            <p:spPr bwMode="auto">
              <a:xfrm>
                <a:off x="3694" y="2206"/>
                <a:ext cx="256" cy="180"/>
              </a:xfrm>
              <a:prstGeom prst="horizontalScroll">
                <a:avLst>
                  <a:gd name="adj" fmla="val 12500"/>
                </a:avLst>
              </a:prstGeom>
              <a:solidFill>
                <a:srgbClr val="FFFFFF"/>
              </a:solidFill>
              <a:ln w="254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400" i="0" baseline="-8000">
                    <a:solidFill>
                      <a:schemeClr val="bg2"/>
                    </a:solidFill>
                  </a:rPr>
                  <a:t>75 km</a:t>
                </a:r>
                <a:endParaRPr lang="en-CA" altLang="en-US" sz="2400" i="0" baseline="-8000">
                  <a:solidFill>
                    <a:schemeClr val="bg2"/>
                  </a:solidFill>
                </a:endParaRPr>
              </a:p>
            </p:txBody>
          </p:sp>
          <p:sp>
            <p:nvSpPr>
              <p:cNvPr id="420887" name="Line 55"/>
              <p:cNvSpPr>
                <a:spLocks noChangeAspect="1" noChangeShapeType="1"/>
              </p:cNvSpPr>
              <p:nvPr/>
            </p:nvSpPr>
            <p:spPr bwMode="auto">
              <a:xfrm>
                <a:off x="3822" y="2371"/>
                <a:ext cx="0" cy="45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0888" name="Oval 56"/>
              <p:cNvSpPr>
                <a:spLocks noChangeAspect="1" noChangeArrowheads="1"/>
              </p:cNvSpPr>
              <p:nvPr/>
            </p:nvSpPr>
            <p:spPr bwMode="auto">
              <a:xfrm>
                <a:off x="3120" y="1872"/>
                <a:ext cx="907" cy="907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420876" name="Group 57"/>
            <p:cNvGrpSpPr>
              <a:grpSpLocks noChangeAspect="1"/>
            </p:cNvGrpSpPr>
            <p:nvPr/>
          </p:nvGrpSpPr>
          <p:grpSpPr bwMode="auto">
            <a:xfrm>
              <a:off x="624" y="3312"/>
              <a:ext cx="432" cy="240"/>
              <a:chOff x="-1152" y="3504"/>
              <a:chExt cx="432" cy="240"/>
            </a:xfrm>
          </p:grpSpPr>
          <p:grpSp>
            <p:nvGrpSpPr>
              <p:cNvPr id="420877" name="Group 58"/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420880" name="AutoShape 59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2400" i="0" baseline="-8000">
                      <a:solidFill>
                        <a:schemeClr val="bg2"/>
                      </a:solidFill>
                    </a:rPr>
                    <a:t>Exit</a:t>
                  </a:r>
                  <a:endParaRPr lang="en-CA" altLang="en-US" sz="2400" i="0" baseline="-80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420881" name="Line 60"/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20878" name="Line 61"/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9" name="Line 62"/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420872" name="Picture 63" descr="capture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4800" y="3989388"/>
            <a:ext cx="3429000" cy="2640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0873" name="Freeform 64"/>
          <p:cNvSpPr>
            <a:spLocks/>
          </p:cNvSpPr>
          <p:nvPr/>
        </p:nvSpPr>
        <p:spPr bwMode="auto">
          <a:xfrm>
            <a:off x="5791200" y="4400550"/>
            <a:ext cx="157163" cy="1576388"/>
          </a:xfrm>
          <a:custGeom>
            <a:avLst/>
            <a:gdLst>
              <a:gd name="T0" fmla="*/ 0 w 99"/>
              <a:gd name="T1" fmla="*/ 0 h 993"/>
              <a:gd name="T2" fmla="*/ 2147483647 w 99"/>
              <a:gd name="T3" fmla="*/ 2147483647 h 993"/>
              <a:gd name="T4" fmla="*/ 2147483647 w 99"/>
              <a:gd name="T5" fmla="*/ 2147483647 h 993"/>
              <a:gd name="T6" fmla="*/ 0 60000 65536"/>
              <a:gd name="T7" fmla="*/ 0 60000 65536"/>
              <a:gd name="T8" fmla="*/ 0 60000 65536"/>
              <a:gd name="T9" fmla="*/ 0 w 99"/>
              <a:gd name="T10" fmla="*/ 0 h 993"/>
              <a:gd name="T11" fmla="*/ 99 w 99"/>
              <a:gd name="T12" fmla="*/ 993 h 993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9" h="993">
                <a:moveTo>
                  <a:pt x="0" y="0"/>
                </a:moveTo>
                <a:cubicBezTo>
                  <a:pt x="15" y="68"/>
                  <a:pt x="83" y="244"/>
                  <a:pt x="91" y="409"/>
                </a:cubicBezTo>
                <a:cubicBezTo>
                  <a:pt x="99" y="574"/>
                  <a:pt x="59" y="871"/>
                  <a:pt x="50" y="993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20874" name="Oval 65"/>
          <p:cNvSpPr>
            <a:spLocks noChangeArrowheads="1"/>
          </p:cNvSpPr>
          <p:nvPr/>
        </p:nvSpPr>
        <p:spPr bwMode="auto">
          <a:xfrm>
            <a:off x="5499100" y="4027488"/>
            <a:ext cx="381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Heap Data Structure</a:t>
            </a:r>
          </a:p>
        </p:txBody>
      </p:sp>
      <p:pic>
        <p:nvPicPr>
          <p:cNvPr id="421891" name="Picture 3" descr="capture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2209800"/>
            <a:ext cx="3429000" cy="2640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0756" name="Picture 4" descr="capture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10200" y="2209800"/>
            <a:ext cx="2819400" cy="1957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2451100" y="2247900"/>
            <a:ext cx="4635500" cy="1949450"/>
            <a:chOff x="1544" y="1416"/>
            <a:chExt cx="2920" cy="1228"/>
          </a:xfrm>
        </p:grpSpPr>
        <p:sp>
          <p:nvSpPr>
            <p:cNvPr id="421913" name="Freeform 6"/>
            <p:cNvSpPr>
              <a:spLocks/>
            </p:cNvSpPr>
            <p:nvPr/>
          </p:nvSpPr>
          <p:spPr bwMode="auto">
            <a:xfrm>
              <a:off x="1728" y="1651"/>
              <a:ext cx="99" cy="993"/>
            </a:xfrm>
            <a:custGeom>
              <a:avLst/>
              <a:gdLst>
                <a:gd name="T0" fmla="*/ 0 w 99"/>
                <a:gd name="T1" fmla="*/ 0 h 993"/>
                <a:gd name="T2" fmla="*/ 91 w 99"/>
                <a:gd name="T3" fmla="*/ 409 h 993"/>
                <a:gd name="T4" fmla="*/ 50 w 99"/>
                <a:gd name="T5" fmla="*/ 993 h 993"/>
                <a:gd name="T6" fmla="*/ 0 60000 65536"/>
                <a:gd name="T7" fmla="*/ 0 60000 65536"/>
                <a:gd name="T8" fmla="*/ 0 60000 65536"/>
                <a:gd name="T9" fmla="*/ 0 w 99"/>
                <a:gd name="T10" fmla="*/ 0 h 993"/>
                <a:gd name="T11" fmla="*/ 99 w 99"/>
                <a:gd name="T12" fmla="*/ 993 h 99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9" h="993">
                  <a:moveTo>
                    <a:pt x="0" y="0"/>
                  </a:moveTo>
                  <a:cubicBezTo>
                    <a:pt x="15" y="68"/>
                    <a:pt x="83" y="244"/>
                    <a:pt x="91" y="409"/>
                  </a:cubicBezTo>
                  <a:cubicBezTo>
                    <a:pt x="99" y="574"/>
                    <a:pt x="59" y="871"/>
                    <a:pt x="50" y="993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914" name="Oval 7"/>
            <p:cNvSpPr>
              <a:spLocks noChangeArrowheads="1"/>
            </p:cNvSpPr>
            <p:nvPr/>
          </p:nvSpPr>
          <p:spPr bwMode="auto">
            <a:xfrm>
              <a:off x="1544" y="1416"/>
              <a:ext cx="240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1915" name="Freeform 8"/>
            <p:cNvSpPr>
              <a:spLocks/>
            </p:cNvSpPr>
            <p:nvPr/>
          </p:nvSpPr>
          <p:spPr bwMode="auto">
            <a:xfrm>
              <a:off x="4282" y="1651"/>
              <a:ext cx="138" cy="344"/>
            </a:xfrm>
            <a:custGeom>
              <a:avLst/>
              <a:gdLst>
                <a:gd name="T0" fmla="*/ 126 w 138"/>
                <a:gd name="T1" fmla="*/ 0 h 344"/>
                <a:gd name="T2" fmla="*/ 117 w 138"/>
                <a:gd name="T3" fmla="*/ 186 h 344"/>
                <a:gd name="T4" fmla="*/ 0 w 138"/>
                <a:gd name="T5" fmla="*/ 344 h 344"/>
                <a:gd name="T6" fmla="*/ 0 60000 65536"/>
                <a:gd name="T7" fmla="*/ 0 60000 65536"/>
                <a:gd name="T8" fmla="*/ 0 60000 65536"/>
                <a:gd name="T9" fmla="*/ 0 w 138"/>
                <a:gd name="T10" fmla="*/ 0 h 344"/>
                <a:gd name="T11" fmla="*/ 138 w 138"/>
                <a:gd name="T12" fmla="*/ 344 h 34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" h="344">
                  <a:moveTo>
                    <a:pt x="126" y="0"/>
                  </a:moveTo>
                  <a:cubicBezTo>
                    <a:pt x="124" y="31"/>
                    <a:pt x="138" y="129"/>
                    <a:pt x="117" y="186"/>
                  </a:cubicBezTo>
                  <a:cubicBezTo>
                    <a:pt x="96" y="243"/>
                    <a:pt x="24" y="311"/>
                    <a:pt x="0" y="34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916" name="Oval 9"/>
            <p:cNvSpPr>
              <a:spLocks noChangeArrowheads="1"/>
            </p:cNvSpPr>
            <p:nvPr/>
          </p:nvSpPr>
          <p:spPr bwMode="auto">
            <a:xfrm>
              <a:off x="4224" y="1416"/>
              <a:ext cx="240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1203325" y="3962400"/>
            <a:ext cx="3146425" cy="1371600"/>
            <a:chOff x="758" y="2496"/>
            <a:chExt cx="1982" cy="864"/>
          </a:xfrm>
        </p:grpSpPr>
        <p:sp>
          <p:nvSpPr>
            <p:cNvPr id="421904" name="Text Box 11"/>
            <p:cNvSpPr txBox="1">
              <a:spLocks noChangeArrowheads="1"/>
            </p:cNvSpPr>
            <p:nvPr/>
          </p:nvSpPr>
          <p:spPr bwMode="auto">
            <a:xfrm>
              <a:off x="960" y="3014"/>
              <a:ext cx="623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accent1"/>
                  </a:solidFill>
                </a:rPr>
                <a:t>Heap</a:t>
              </a:r>
            </a:p>
          </p:txBody>
        </p:sp>
        <p:sp>
          <p:nvSpPr>
            <p:cNvPr id="421905" name="Text Box 12"/>
            <p:cNvSpPr txBox="1">
              <a:spLocks noChangeArrowheads="1"/>
            </p:cNvSpPr>
            <p:nvPr/>
          </p:nvSpPr>
          <p:spPr bwMode="auto">
            <a:xfrm>
              <a:off x="2064" y="3014"/>
              <a:ext cx="676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accent1"/>
                  </a:solidFill>
                </a:rPr>
                <a:t>Array</a:t>
              </a:r>
            </a:p>
          </p:txBody>
        </p:sp>
        <p:sp>
          <p:nvSpPr>
            <p:cNvPr id="421906" name="Line 13"/>
            <p:cNvSpPr>
              <a:spLocks noChangeShapeType="1"/>
            </p:cNvSpPr>
            <p:nvPr/>
          </p:nvSpPr>
          <p:spPr bwMode="auto">
            <a:xfrm flipH="1">
              <a:off x="1824" y="2496"/>
              <a:ext cx="96" cy="528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421907" name="Group 14"/>
            <p:cNvGrpSpPr>
              <a:grpSpLocks/>
            </p:cNvGrpSpPr>
            <p:nvPr/>
          </p:nvGrpSpPr>
          <p:grpSpPr bwMode="auto">
            <a:xfrm>
              <a:off x="758" y="2600"/>
              <a:ext cx="1042" cy="258"/>
              <a:chOff x="758" y="2600"/>
              <a:chExt cx="1042" cy="258"/>
            </a:xfrm>
          </p:grpSpPr>
          <p:sp>
            <p:nvSpPr>
              <p:cNvPr id="421908" name="Text Box 15"/>
              <p:cNvSpPr txBox="1">
                <a:spLocks noChangeArrowheads="1"/>
              </p:cNvSpPr>
              <p:nvPr/>
            </p:nvSpPr>
            <p:spPr bwMode="auto">
              <a:xfrm>
                <a:off x="758" y="2608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5</a:t>
                </a:r>
              </a:p>
            </p:txBody>
          </p:sp>
          <p:sp>
            <p:nvSpPr>
              <p:cNvPr id="421909" name="Text Box 16"/>
              <p:cNvSpPr txBox="1">
                <a:spLocks noChangeArrowheads="1"/>
              </p:cNvSpPr>
              <p:nvPr/>
            </p:nvSpPr>
            <p:spPr bwMode="auto">
              <a:xfrm>
                <a:off x="956" y="260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3</a:t>
                </a:r>
              </a:p>
            </p:txBody>
          </p:sp>
          <p:sp>
            <p:nvSpPr>
              <p:cNvPr id="421910" name="Text Box 17"/>
              <p:cNvSpPr txBox="1">
                <a:spLocks noChangeArrowheads="1"/>
              </p:cNvSpPr>
              <p:nvPr/>
            </p:nvSpPr>
            <p:spPr bwMode="auto">
              <a:xfrm>
                <a:off x="1162" y="260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4</a:t>
                </a:r>
              </a:p>
            </p:txBody>
          </p:sp>
          <p:sp>
            <p:nvSpPr>
              <p:cNvPr id="421911" name="Text Box 18"/>
              <p:cNvSpPr txBox="1">
                <a:spLocks noChangeArrowheads="1"/>
              </p:cNvSpPr>
              <p:nvPr/>
            </p:nvSpPr>
            <p:spPr bwMode="auto">
              <a:xfrm>
                <a:off x="1376" y="260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2</a:t>
                </a:r>
              </a:p>
            </p:txBody>
          </p:sp>
          <p:sp>
            <p:nvSpPr>
              <p:cNvPr id="421912" name="Text Box 19"/>
              <p:cNvSpPr txBox="1">
                <a:spLocks noChangeArrowheads="1"/>
              </p:cNvSpPr>
              <p:nvPr/>
            </p:nvSpPr>
            <p:spPr bwMode="auto">
              <a:xfrm>
                <a:off x="1604" y="2606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1</a:t>
                </a:r>
              </a:p>
            </p:txBody>
          </p:sp>
        </p:grpSp>
      </p:grpSp>
      <p:grpSp>
        <p:nvGrpSpPr>
          <p:cNvPr id="5" name="Group 20"/>
          <p:cNvGrpSpPr>
            <a:grpSpLocks/>
          </p:cNvGrpSpPr>
          <p:nvPr/>
        </p:nvGrpSpPr>
        <p:grpSpPr bwMode="auto">
          <a:xfrm>
            <a:off x="1143000" y="1981200"/>
            <a:ext cx="2978150" cy="2057400"/>
            <a:chOff x="720" y="1248"/>
            <a:chExt cx="1876" cy="1296"/>
          </a:xfrm>
        </p:grpSpPr>
        <p:grpSp>
          <p:nvGrpSpPr>
            <p:cNvPr id="421896" name="Group 21"/>
            <p:cNvGrpSpPr>
              <a:grpSpLocks/>
            </p:cNvGrpSpPr>
            <p:nvPr/>
          </p:nvGrpSpPr>
          <p:grpSpPr bwMode="auto">
            <a:xfrm>
              <a:off x="760" y="2014"/>
              <a:ext cx="1664" cy="530"/>
              <a:chOff x="760" y="2014"/>
              <a:chExt cx="1664" cy="530"/>
            </a:xfrm>
          </p:grpSpPr>
          <p:sp>
            <p:nvSpPr>
              <p:cNvPr id="421900" name="Text Box 22"/>
              <p:cNvSpPr txBox="1">
                <a:spLocks noChangeArrowheads="1"/>
              </p:cNvSpPr>
              <p:nvPr/>
            </p:nvSpPr>
            <p:spPr bwMode="auto">
              <a:xfrm>
                <a:off x="1080" y="229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9</a:t>
                </a:r>
              </a:p>
            </p:txBody>
          </p:sp>
          <p:sp>
            <p:nvSpPr>
              <p:cNvPr id="421901" name="Text Box 23"/>
              <p:cNvSpPr txBox="1">
                <a:spLocks noChangeArrowheads="1"/>
              </p:cNvSpPr>
              <p:nvPr/>
            </p:nvSpPr>
            <p:spPr bwMode="auto">
              <a:xfrm>
                <a:off x="760" y="228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8</a:t>
                </a:r>
              </a:p>
            </p:txBody>
          </p:sp>
          <p:sp>
            <p:nvSpPr>
              <p:cNvPr id="421902" name="Text Box 24"/>
              <p:cNvSpPr txBox="1">
                <a:spLocks noChangeArrowheads="1"/>
              </p:cNvSpPr>
              <p:nvPr/>
            </p:nvSpPr>
            <p:spPr bwMode="auto">
              <a:xfrm>
                <a:off x="2228" y="2014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7</a:t>
                </a:r>
              </a:p>
            </p:txBody>
          </p:sp>
          <p:sp>
            <p:nvSpPr>
              <p:cNvPr id="421903" name="Text Box 25"/>
              <p:cNvSpPr txBox="1">
                <a:spLocks noChangeArrowheads="1"/>
              </p:cNvSpPr>
              <p:nvPr/>
            </p:nvSpPr>
            <p:spPr bwMode="auto">
              <a:xfrm>
                <a:off x="1840" y="2030"/>
                <a:ext cx="19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2000" b="1">
                    <a:solidFill>
                      <a:schemeClr val="bg2"/>
                    </a:solidFill>
                  </a:rPr>
                  <a:t>6</a:t>
                </a:r>
              </a:p>
            </p:txBody>
          </p:sp>
        </p:grpSp>
        <p:sp>
          <p:nvSpPr>
            <p:cNvPr id="421897" name="Freeform 26"/>
            <p:cNvSpPr>
              <a:spLocks/>
            </p:cNvSpPr>
            <p:nvPr/>
          </p:nvSpPr>
          <p:spPr bwMode="auto">
            <a:xfrm>
              <a:off x="720" y="1248"/>
              <a:ext cx="1776" cy="1008"/>
            </a:xfrm>
            <a:custGeom>
              <a:avLst/>
              <a:gdLst>
                <a:gd name="T0" fmla="*/ 960 w 1776"/>
                <a:gd name="T1" fmla="*/ 0 h 1008"/>
                <a:gd name="T2" fmla="*/ 0 w 1776"/>
                <a:gd name="T3" fmla="*/ 1008 h 1008"/>
                <a:gd name="T4" fmla="*/ 1056 w 1776"/>
                <a:gd name="T5" fmla="*/ 1008 h 1008"/>
                <a:gd name="T6" fmla="*/ 1056 w 1776"/>
                <a:gd name="T7" fmla="*/ 720 h 1008"/>
                <a:gd name="T8" fmla="*/ 1776 w 1776"/>
                <a:gd name="T9" fmla="*/ 720 h 1008"/>
                <a:gd name="T10" fmla="*/ 960 w 1776"/>
                <a:gd name="T11" fmla="*/ 0 h 10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76"/>
                <a:gd name="T19" fmla="*/ 0 h 1008"/>
                <a:gd name="T20" fmla="*/ 1776 w 1776"/>
                <a:gd name="T21" fmla="*/ 1008 h 100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76" h="1008">
                  <a:moveTo>
                    <a:pt x="960" y="0"/>
                  </a:moveTo>
                  <a:lnTo>
                    <a:pt x="0" y="1008"/>
                  </a:lnTo>
                  <a:lnTo>
                    <a:pt x="1056" y="1008"/>
                  </a:lnTo>
                  <a:lnTo>
                    <a:pt x="1056" y="720"/>
                  </a:lnTo>
                  <a:lnTo>
                    <a:pt x="1776" y="720"/>
                  </a:lnTo>
                  <a:lnTo>
                    <a:pt x="960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1898" name="Text Box 27"/>
            <p:cNvSpPr txBox="1">
              <a:spLocks noChangeArrowheads="1"/>
            </p:cNvSpPr>
            <p:nvPr/>
          </p:nvSpPr>
          <p:spPr bwMode="auto">
            <a:xfrm>
              <a:off x="720" y="1382"/>
              <a:ext cx="623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accent1"/>
                  </a:solidFill>
                </a:rPr>
                <a:t>Heap</a:t>
              </a:r>
            </a:p>
          </p:txBody>
        </p:sp>
        <p:sp>
          <p:nvSpPr>
            <p:cNvPr id="421899" name="Text Box 28"/>
            <p:cNvSpPr txBox="1">
              <a:spLocks noChangeArrowheads="1"/>
            </p:cNvSpPr>
            <p:nvPr/>
          </p:nvSpPr>
          <p:spPr bwMode="auto">
            <a:xfrm>
              <a:off x="1920" y="2112"/>
              <a:ext cx="676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>
                  <a:solidFill>
                    <a:schemeClr val="accent1"/>
                  </a:solidFill>
                </a:rPr>
                <a:t>Array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7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07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07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Rectangle 2"/>
          <p:cNvSpPr>
            <a:spLocks noGrp="1" noChangeArrowheads="1"/>
          </p:cNvSpPr>
          <p:nvPr>
            <p:ph type="title" idx="4294967295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Heap Sort</a:t>
            </a:r>
          </a:p>
        </p:txBody>
      </p:sp>
      <p:grpSp>
        <p:nvGrpSpPr>
          <p:cNvPr id="422915" name="Group 3"/>
          <p:cNvGrpSpPr>
            <a:grpSpLocks noChangeAspect="1"/>
          </p:cNvGrpSpPr>
          <p:nvPr/>
        </p:nvGrpSpPr>
        <p:grpSpPr bwMode="auto">
          <a:xfrm>
            <a:off x="381000" y="914400"/>
            <a:ext cx="1439863" cy="1439863"/>
            <a:chOff x="4464" y="2736"/>
            <a:chExt cx="912" cy="912"/>
          </a:xfrm>
        </p:grpSpPr>
        <p:grpSp>
          <p:nvGrpSpPr>
            <p:cNvPr id="422977" name="Group 4"/>
            <p:cNvGrpSpPr>
              <a:grpSpLocks noChangeAspect="1"/>
            </p:cNvGrpSpPr>
            <p:nvPr/>
          </p:nvGrpSpPr>
          <p:grpSpPr bwMode="auto">
            <a:xfrm>
              <a:off x="4560" y="2832"/>
              <a:ext cx="744" cy="672"/>
              <a:chOff x="1224" y="2539"/>
              <a:chExt cx="2280" cy="1785"/>
            </a:xfrm>
          </p:grpSpPr>
          <p:sp>
            <p:nvSpPr>
              <p:cNvPr id="422979" name="Freeform 5" descr="Green marble"/>
              <p:cNvSpPr>
                <a:spLocks noChangeAspect="1"/>
              </p:cNvSpPr>
              <p:nvPr/>
            </p:nvSpPr>
            <p:spPr bwMode="auto">
              <a:xfrm>
                <a:off x="1224" y="2539"/>
                <a:ext cx="2280" cy="1785"/>
              </a:xfrm>
              <a:custGeom>
                <a:avLst/>
                <a:gdLst>
                  <a:gd name="T0" fmla="*/ 748 w 2280"/>
                  <a:gd name="T1" fmla="*/ 30 h 1785"/>
                  <a:gd name="T2" fmla="*/ 1224 w 2280"/>
                  <a:gd name="T3" fmla="*/ 305 h 1785"/>
                  <a:gd name="T4" fmla="*/ 2184 w 2280"/>
                  <a:gd name="T5" fmla="*/ 257 h 1785"/>
                  <a:gd name="T6" fmla="*/ 1800 w 2280"/>
                  <a:gd name="T7" fmla="*/ 1121 h 1785"/>
                  <a:gd name="T8" fmla="*/ 1743 w 2280"/>
                  <a:gd name="T9" fmla="*/ 1313 h 1785"/>
                  <a:gd name="T10" fmla="*/ 1717 w 2280"/>
                  <a:gd name="T11" fmla="*/ 1479 h 1785"/>
                  <a:gd name="T12" fmla="*/ 1560 w 2280"/>
                  <a:gd name="T13" fmla="*/ 1549 h 1785"/>
                  <a:gd name="T14" fmla="*/ 1272 w 2280"/>
                  <a:gd name="T15" fmla="*/ 1553 h 1785"/>
                  <a:gd name="T16" fmla="*/ 168 w 2280"/>
                  <a:gd name="T17" fmla="*/ 1649 h 1785"/>
                  <a:gd name="T18" fmla="*/ 264 w 2280"/>
                  <a:gd name="T19" fmla="*/ 737 h 1785"/>
                  <a:gd name="T20" fmla="*/ 425 w 2280"/>
                  <a:gd name="T21" fmla="*/ 126 h 1785"/>
                  <a:gd name="T22" fmla="*/ 748 w 2280"/>
                  <a:gd name="T23" fmla="*/ 3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2" cstate="print"/>
                <a:srcRect/>
                <a:tile tx="0" ty="0" sx="100000" sy="100000" flip="none" algn="tl"/>
              </a:blipFill>
              <a:ln w="9525" cap="flat" cmpd="sng">
                <a:solidFill>
                  <a:srgbClr val="000000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2980" name="Group 6"/>
              <p:cNvGrpSpPr>
                <a:grpSpLocks noChangeAspect="1"/>
              </p:cNvGrpSpPr>
              <p:nvPr/>
            </p:nvGrpSpPr>
            <p:grpSpPr bwMode="auto">
              <a:xfrm>
                <a:off x="1584" y="2688"/>
                <a:ext cx="1216" cy="1440"/>
                <a:chOff x="2641" y="1488"/>
                <a:chExt cx="2655" cy="2488"/>
              </a:xfrm>
            </p:grpSpPr>
            <p:grpSp>
              <p:nvGrpSpPr>
                <p:cNvPr id="422981" name="Group 7"/>
                <p:cNvGrpSpPr>
                  <a:grpSpLocks noChangeAspect="1"/>
                </p:cNvGrpSpPr>
                <p:nvPr/>
              </p:nvGrpSpPr>
              <p:grpSpPr bwMode="auto">
                <a:xfrm>
                  <a:off x="2641" y="1488"/>
                  <a:ext cx="2496" cy="2436"/>
                  <a:chOff x="2641" y="1488"/>
                  <a:chExt cx="2496" cy="2436"/>
                </a:xfrm>
              </p:grpSpPr>
              <p:sp>
                <p:nvSpPr>
                  <p:cNvPr id="422986" name="Freeform 8"/>
                  <p:cNvSpPr>
                    <a:spLocks noChangeAspect="1"/>
                  </p:cNvSpPr>
                  <p:nvPr/>
                </p:nvSpPr>
                <p:spPr bwMode="auto">
                  <a:xfrm>
                    <a:off x="3465" y="1900"/>
                    <a:ext cx="434" cy="514"/>
                  </a:xfrm>
                  <a:custGeom>
                    <a:avLst/>
                    <a:gdLst>
                      <a:gd name="T0" fmla="*/ 132 w 434"/>
                      <a:gd name="T1" fmla="*/ 186 h 514"/>
                      <a:gd name="T2" fmla="*/ 157 w 434"/>
                      <a:gd name="T3" fmla="*/ 114 h 514"/>
                      <a:gd name="T4" fmla="*/ 189 w 434"/>
                      <a:gd name="T5" fmla="*/ 42 h 514"/>
                      <a:gd name="T6" fmla="*/ 236 w 434"/>
                      <a:gd name="T7" fmla="*/ 6 h 514"/>
                      <a:gd name="T8" fmla="*/ 302 w 434"/>
                      <a:gd name="T9" fmla="*/ 0 h 514"/>
                      <a:gd name="T10" fmla="*/ 355 w 434"/>
                      <a:gd name="T11" fmla="*/ 24 h 514"/>
                      <a:gd name="T12" fmla="*/ 393 w 434"/>
                      <a:gd name="T13" fmla="*/ 63 h 514"/>
                      <a:gd name="T14" fmla="*/ 421 w 434"/>
                      <a:gd name="T15" fmla="*/ 135 h 514"/>
                      <a:gd name="T16" fmla="*/ 434 w 434"/>
                      <a:gd name="T17" fmla="*/ 222 h 514"/>
                      <a:gd name="T18" fmla="*/ 434 w 434"/>
                      <a:gd name="T19" fmla="*/ 312 h 514"/>
                      <a:gd name="T20" fmla="*/ 412 w 434"/>
                      <a:gd name="T21" fmla="*/ 411 h 514"/>
                      <a:gd name="T22" fmla="*/ 355 w 434"/>
                      <a:gd name="T23" fmla="*/ 474 h 514"/>
                      <a:gd name="T24" fmla="*/ 299 w 434"/>
                      <a:gd name="T25" fmla="*/ 514 h 514"/>
                      <a:gd name="T26" fmla="*/ 245 w 434"/>
                      <a:gd name="T27" fmla="*/ 510 h 514"/>
                      <a:gd name="T28" fmla="*/ 198 w 434"/>
                      <a:gd name="T29" fmla="*/ 468 h 514"/>
                      <a:gd name="T30" fmla="*/ 157 w 434"/>
                      <a:gd name="T31" fmla="*/ 396 h 514"/>
                      <a:gd name="T32" fmla="*/ 129 w 434"/>
                      <a:gd name="T33" fmla="*/ 333 h 514"/>
                      <a:gd name="T34" fmla="*/ 129 w 434"/>
                      <a:gd name="T35" fmla="*/ 252 h 514"/>
                      <a:gd name="T36" fmla="*/ 0 w 434"/>
                      <a:gd name="T37" fmla="*/ 234 h 514"/>
                      <a:gd name="T38" fmla="*/ 16 w 434"/>
                      <a:gd name="T39" fmla="*/ 189 h 514"/>
                      <a:gd name="T40" fmla="*/ 132 w 434"/>
                      <a:gd name="T41" fmla="*/ 186 h 51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34"/>
                      <a:gd name="T64" fmla="*/ 0 h 514"/>
                      <a:gd name="T65" fmla="*/ 434 w 434"/>
                      <a:gd name="T66" fmla="*/ 514 h 51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34" h="514">
                        <a:moveTo>
                          <a:pt x="132" y="186"/>
                        </a:moveTo>
                        <a:lnTo>
                          <a:pt x="157" y="114"/>
                        </a:lnTo>
                        <a:lnTo>
                          <a:pt x="189" y="42"/>
                        </a:lnTo>
                        <a:lnTo>
                          <a:pt x="236" y="6"/>
                        </a:lnTo>
                        <a:lnTo>
                          <a:pt x="302" y="0"/>
                        </a:lnTo>
                        <a:lnTo>
                          <a:pt x="355" y="24"/>
                        </a:lnTo>
                        <a:lnTo>
                          <a:pt x="393" y="63"/>
                        </a:lnTo>
                        <a:lnTo>
                          <a:pt x="421" y="135"/>
                        </a:lnTo>
                        <a:lnTo>
                          <a:pt x="434" y="222"/>
                        </a:lnTo>
                        <a:lnTo>
                          <a:pt x="434" y="312"/>
                        </a:lnTo>
                        <a:lnTo>
                          <a:pt x="412" y="411"/>
                        </a:lnTo>
                        <a:lnTo>
                          <a:pt x="355" y="474"/>
                        </a:lnTo>
                        <a:lnTo>
                          <a:pt x="299" y="514"/>
                        </a:lnTo>
                        <a:lnTo>
                          <a:pt x="245" y="510"/>
                        </a:lnTo>
                        <a:lnTo>
                          <a:pt x="198" y="468"/>
                        </a:lnTo>
                        <a:lnTo>
                          <a:pt x="157" y="396"/>
                        </a:lnTo>
                        <a:lnTo>
                          <a:pt x="129" y="333"/>
                        </a:lnTo>
                        <a:lnTo>
                          <a:pt x="129" y="252"/>
                        </a:lnTo>
                        <a:lnTo>
                          <a:pt x="0" y="234"/>
                        </a:lnTo>
                        <a:lnTo>
                          <a:pt x="16" y="189"/>
                        </a:lnTo>
                        <a:lnTo>
                          <a:pt x="132" y="18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87" name="Freeform 9"/>
                  <p:cNvSpPr>
                    <a:spLocks noChangeAspect="1"/>
                  </p:cNvSpPr>
                  <p:nvPr/>
                </p:nvSpPr>
                <p:spPr bwMode="auto">
                  <a:xfrm>
                    <a:off x="3752" y="1488"/>
                    <a:ext cx="566" cy="1154"/>
                  </a:xfrm>
                  <a:custGeom>
                    <a:avLst/>
                    <a:gdLst>
                      <a:gd name="T0" fmla="*/ 13 w 566"/>
                      <a:gd name="T1" fmla="*/ 1145 h 1154"/>
                      <a:gd name="T2" fmla="*/ 0 w 566"/>
                      <a:gd name="T3" fmla="*/ 1088 h 1154"/>
                      <a:gd name="T4" fmla="*/ 31 w 566"/>
                      <a:gd name="T5" fmla="*/ 1042 h 1154"/>
                      <a:gd name="T6" fmla="*/ 134 w 566"/>
                      <a:gd name="T7" fmla="*/ 988 h 1154"/>
                      <a:gd name="T8" fmla="*/ 226 w 566"/>
                      <a:gd name="T9" fmla="*/ 927 h 1154"/>
                      <a:gd name="T10" fmla="*/ 313 w 566"/>
                      <a:gd name="T11" fmla="*/ 827 h 1154"/>
                      <a:gd name="T12" fmla="*/ 432 w 566"/>
                      <a:gd name="T13" fmla="*/ 689 h 1154"/>
                      <a:gd name="T14" fmla="*/ 463 w 566"/>
                      <a:gd name="T15" fmla="*/ 634 h 1154"/>
                      <a:gd name="T16" fmla="*/ 479 w 566"/>
                      <a:gd name="T17" fmla="*/ 580 h 1154"/>
                      <a:gd name="T18" fmla="*/ 472 w 566"/>
                      <a:gd name="T19" fmla="*/ 526 h 1154"/>
                      <a:gd name="T20" fmla="*/ 444 w 566"/>
                      <a:gd name="T21" fmla="*/ 426 h 1154"/>
                      <a:gd name="T22" fmla="*/ 376 w 566"/>
                      <a:gd name="T23" fmla="*/ 299 h 1154"/>
                      <a:gd name="T24" fmla="*/ 301 w 566"/>
                      <a:gd name="T25" fmla="*/ 229 h 1154"/>
                      <a:gd name="T26" fmla="*/ 235 w 566"/>
                      <a:gd name="T27" fmla="*/ 190 h 1154"/>
                      <a:gd name="T28" fmla="*/ 181 w 566"/>
                      <a:gd name="T29" fmla="*/ 184 h 1154"/>
                      <a:gd name="T30" fmla="*/ 153 w 566"/>
                      <a:gd name="T31" fmla="*/ 190 h 1154"/>
                      <a:gd name="T32" fmla="*/ 150 w 566"/>
                      <a:gd name="T33" fmla="*/ 163 h 1154"/>
                      <a:gd name="T34" fmla="*/ 215 w 566"/>
                      <a:gd name="T35" fmla="*/ 154 h 1154"/>
                      <a:gd name="T36" fmla="*/ 291 w 566"/>
                      <a:gd name="T37" fmla="*/ 154 h 1154"/>
                      <a:gd name="T38" fmla="*/ 238 w 566"/>
                      <a:gd name="T39" fmla="*/ 93 h 1154"/>
                      <a:gd name="T40" fmla="*/ 206 w 566"/>
                      <a:gd name="T41" fmla="*/ 45 h 1154"/>
                      <a:gd name="T42" fmla="*/ 229 w 566"/>
                      <a:gd name="T43" fmla="*/ 27 h 1154"/>
                      <a:gd name="T44" fmla="*/ 313 w 566"/>
                      <a:gd name="T45" fmla="*/ 109 h 1154"/>
                      <a:gd name="T46" fmla="*/ 329 w 566"/>
                      <a:gd name="T47" fmla="*/ 121 h 1154"/>
                      <a:gd name="T48" fmla="*/ 313 w 566"/>
                      <a:gd name="T49" fmla="*/ 57 h 1154"/>
                      <a:gd name="T50" fmla="*/ 301 w 566"/>
                      <a:gd name="T51" fmla="*/ 9 h 1154"/>
                      <a:gd name="T52" fmla="*/ 313 w 566"/>
                      <a:gd name="T53" fmla="*/ 0 h 1154"/>
                      <a:gd name="T54" fmla="*/ 341 w 566"/>
                      <a:gd name="T55" fmla="*/ 9 h 1154"/>
                      <a:gd name="T56" fmla="*/ 366 w 566"/>
                      <a:gd name="T57" fmla="*/ 121 h 1154"/>
                      <a:gd name="T58" fmla="*/ 379 w 566"/>
                      <a:gd name="T59" fmla="*/ 118 h 1154"/>
                      <a:gd name="T60" fmla="*/ 379 w 566"/>
                      <a:gd name="T61" fmla="*/ 30 h 1154"/>
                      <a:gd name="T62" fmla="*/ 404 w 566"/>
                      <a:gd name="T63" fmla="*/ 21 h 1154"/>
                      <a:gd name="T64" fmla="*/ 422 w 566"/>
                      <a:gd name="T65" fmla="*/ 36 h 1154"/>
                      <a:gd name="T66" fmla="*/ 413 w 566"/>
                      <a:gd name="T67" fmla="*/ 154 h 1154"/>
                      <a:gd name="T68" fmla="*/ 407 w 566"/>
                      <a:gd name="T69" fmla="*/ 202 h 1154"/>
                      <a:gd name="T70" fmla="*/ 422 w 566"/>
                      <a:gd name="T71" fmla="*/ 299 h 1154"/>
                      <a:gd name="T72" fmla="*/ 472 w 566"/>
                      <a:gd name="T73" fmla="*/ 402 h 1154"/>
                      <a:gd name="T74" fmla="*/ 525 w 566"/>
                      <a:gd name="T75" fmla="*/ 520 h 1154"/>
                      <a:gd name="T76" fmla="*/ 566 w 566"/>
                      <a:gd name="T77" fmla="*/ 607 h 1154"/>
                      <a:gd name="T78" fmla="*/ 563 w 566"/>
                      <a:gd name="T79" fmla="*/ 652 h 1154"/>
                      <a:gd name="T80" fmla="*/ 488 w 566"/>
                      <a:gd name="T81" fmla="*/ 734 h 1154"/>
                      <a:gd name="T82" fmla="*/ 385 w 566"/>
                      <a:gd name="T83" fmla="*/ 836 h 1154"/>
                      <a:gd name="T84" fmla="*/ 301 w 566"/>
                      <a:gd name="T85" fmla="*/ 937 h 1154"/>
                      <a:gd name="T86" fmla="*/ 197 w 566"/>
                      <a:gd name="T87" fmla="*/ 1070 h 1154"/>
                      <a:gd name="T88" fmla="*/ 112 w 566"/>
                      <a:gd name="T89" fmla="*/ 1136 h 1154"/>
                      <a:gd name="T90" fmla="*/ 47 w 566"/>
                      <a:gd name="T91" fmla="*/ 1154 h 1154"/>
                      <a:gd name="T92" fmla="*/ 13 w 566"/>
                      <a:gd name="T93" fmla="*/ 1145 h 1154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566"/>
                      <a:gd name="T142" fmla="*/ 0 h 1154"/>
                      <a:gd name="T143" fmla="*/ 566 w 566"/>
                      <a:gd name="T144" fmla="*/ 1154 h 1154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566" h="1154">
                        <a:moveTo>
                          <a:pt x="13" y="1145"/>
                        </a:moveTo>
                        <a:lnTo>
                          <a:pt x="0" y="1088"/>
                        </a:lnTo>
                        <a:lnTo>
                          <a:pt x="31" y="1042"/>
                        </a:lnTo>
                        <a:lnTo>
                          <a:pt x="134" y="988"/>
                        </a:lnTo>
                        <a:lnTo>
                          <a:pt x="226" y="927"/>
                        </a:lnTo>
                        <a:lnTo>
                          <a:pt x="313" y="827"/>
                        </a:lnTo>
                        <a:lnTo>
                          <a:pt x="432" y="689"/>
                        </a:lnTo>
                        <a:lnTo>
                          <a:pt x="463" y="634"/>
                        </a:lnTo>
                        <a:lnTo>
                          <a:pt x="479" y="580"/>
                        </a:lnTo>
                        <a:lnTo>
                          <a:pt x="472" y="526"/>
                        </a:lnTo>
                        <a:lnTo>
                          <a:pt x="444" y="426"/>
                        </a:lnTo>
                        <a:lnTo>
                          <a:pt x="376" y="299"/>
                        </a:lnTo>
                        <a:lnTo>
                          <a:pt x="301" y="229"/>
                        </a:lnTo>
                        <a:lnTo>
                          <a:pt x="235" y="190"/>
                        </a:lnTo>
                        <a:lnTo>
                          <a:pt x="181" y="184"/>
                        </a:lnTo>
                        <a:lnTo>
                          <a:pt x="153" y="190"/>
                        </a:lnTo>
                        <a:lnTo>
                          <a:pt x="150" y="163"/>
                        </a:lnTo>
                        <a:lnTo>
                          <a:pt x="215" y="154"/>
                        </a:lnTo>
                        <a:lnTo>
                          <a:pt x="291" y="154"/>
                        </a:lnTo>
                        <a:lnTo>
                          <a:pt x="238" y="93"/>
                        </a:lnTo>
                        <a:lnTo>
                          <a:pt x="206" y="45"/>
                        </a:lnTo>
                        <a:lnTo>
                          <a:pt x="229" y="27"/>
                        </a:lnTo>
                        <a:lnTo>
                          <a:pt x="313" y="109"/>
                        </a:lnTo>
                        <a:lnTo>
                          <a:pt x="329" y="121"/>
                        </a:lnTo>
                        <a:lnTo>
                          <a:pt x="313" y="57"/>
                        </a:lnTo>
                        <a:lnTo>
                          <a:pt x="301" y="9"/>
                        </a:lnTo>
                        <a:lnTo>
                          <a:pt x="313" y="0"/>
                        </a:lnTo>
                        <a:lnTo>
                          <a:pt x="341" y="9"/>
                        </a:lnTo>
                        <a:lnTo>
                          <a:pt x="366" y="121"/>
                        </a:lnTo>
                        <a:lnTo>
                          <a:pt x="379" y="118"/>
                        </a:lnTo>
                        <a:lnTo>
                          <a:pt x="379" y="30"/>
                        </a:lnTo>
                        <a:lnTo>
                          <a:pt x="404" y="21"/>
                        </a:lnTo>
                        <a:lnTo>
                          <a:pt x="422" y="36"/>
                        </a:lnTo>
                        <a:lnTo>
                          <a:pt x="413" y="154"/>
                        </a:lnTo>
                        <a:lnTo>
                          <a:pt x="407" y="202"/>
                        </a:lnTo>
                        <a:lnTo>
                          <a:pt x="422" y="299"/>
                        </a:lnTo>
                        <a:lnTo>
                          <a:pt x="472" y="402"/>
                        </a:lnTo>
                        <a:lnTo>
                          <a:pt x="525" y="520"/>
                        </a:lnTo>
                        <a:lnTo>
                          <a:pt x="566" y="607"/>
                        </a:lnTo>
                        <a:lnTo>
                          <a:pt x="563" y="652"/>
                        </a:lnTo>
                        <a:lnTo>
                          <a:pt x="488" y="734"/>
                        </a:lnTo>
                        <a:lnTo>
                          <a:pt x="385" y="836"/>
                        </a:lnTo>
                        <a:lnTo>
                          <a:pt x="301" y="937"/>
                        </a:lnTo>
                        <a:lnTo>
                          <a:pt x="197" y="1070"/>
                        </a:lnTo>
                        <a:lnTo>
                          <a:pt x="112" y="1136"/>
                        </a:lnTo>
                        <a:lnTo>
                          <a:pt x="47" y="1154"/>
                        </a:lnTo>
                        <a:lnTo>
                          <a:pt x="13" y="1145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88" name="Freeform 10"/>
                  <p:cNvSpPr>
                    <a:spLocks noChangeAspect="1"/>
                  </p:cNvSpPr>
                  <p:nvPr/>
                </p:nvSpPr>
                <p:spPr bwMode="auto">
                  <a:xfrm>
                    <a:off x="2641" y="2564"/>
                    <a:ext cx="1037" cy="581"/>
                  </a:xfrm>
                  <a:custGeom>
                    <a:avLst/>
                    <a:gdLst>
                      <a:gd name="T0" fmla="*/ 210 w 1037"/>
                      <a:gd name="T1" fmla="*/ 468 h 581"/>
                      <a:gd name="T2" fmla="*/ 361 w 1037"/>
                      <a:gd name="T3" fmla="*/ 462 h 581"/>
                      <a:gd name="T4" fmla="*/ 498 w 1037"/>
                      <a:gd name="T5" fmla="*/ 444 h 581"/>
                      <a:gd name="T6" fmla="*/ 583 w 1037"/>
                      <a:gd name="T7" fmla="*/ 423 h 581"/>
                      <a:gd name="T8" fmla="*/ 705 w 1037"/>
                      <a:gd name="T9" fmla="*/ 354 h 581"/>
                      <a:gd name="T10" fmla="*/ 792 w 1037"/>
                      <a:gd name="T11" fmla="*/ 288 h 581"/>
                      <a:gd name="T12" fmla="*/ 906 w 1037"/>
                      <a:gd name="T13" fmla="*/ 207 h 581"/>
                      <a:gd name="T14" fmla="*/ 959 w 1037"/>
                      <a:gd name="T15" fmla="*/ 156 h 581"/>
                      <a:gd name="T16" fmla="*/ 1000 w 1037"/>
                      <a:gd name="T17" fmla="*/ 120 h 581"/>
                      <a:gd name="T18" fmla="*/ 1037 w 1037"/>
                      <a:gd name="T19" fmla="*/ 81 h 581"/>
                      <a:gd name="T20" fmla="*/ 1037 w 1037"/>
                      <a:gd name="T21" fmla="*/ 39 h 581"/>
                      <a:gd name="T22" fmla="*/ 996 w 1037"/>
                      <a:gd name="T23" fmla="*/ 0 h 581"/>
                      <a:gd name="T24" fmla="*/ 971 w 1037"/>
                      <a:gd name="T25" fmla="*/ 9 h 581"/>
                      <a:gd name="T26" fmla="*/ 903 w 1037"/>
                      <a:gd name="T27" fmla="*/ 90 h 581"/>
                      <a:gd name="T28" fmla="*/ 828 w 1037"/>
                      <a:gd name="T29" fmla="*/ 183 h 581"/>
                      <a:gd name="T30" fmla="*/ 752 w 1037"/>
                      <a:gd name="T31" fmla="*/ 270 h 581"/>
                      <a:gd name="T32" fmla="*/ 642 w 1037"/>
                      <a:gd name="T33" fmla="*/ 342 h 581"/>
                      <a:gd name="T34" fmla="*/ 548 w 1037"/>
                      <a:gd name="T35" fmla="*/ 390 h 581"/>
                      <a:gd name="T36" fmla="*/ 445 w 1037"/>
                      <a:gd name="T37" fmla="*/ 414 h 581"/>
                      <a:gd name="T38" fmla="*/ 301 w 1037"/>
                      <a:gd name="T39" fmla="*/ 417 h 581"/>
                      <a:gd name="T40" fmla="*/ 216 w 1037"/>
                      <a:gd name="T41" fmla="*/ 417 h 581"/>
                      <a:gd name="T42" fmla="*/ 144 w 1037"/>
                      <a:gd name="T43" fmla="*/ 363 h 581"/>
                      <a:gd name="T44" fmla="*/ 125 w 1037"/>
                      <a:gd name="T45" fmla="*/ 327 h 581"/>
                      <a:gd name="T46" fmla="*/ 94 w 1037"/>
                      <a:gd name="T47" fmla="*/ 327 h 581"/>
                      <a:gd name="T48" fmla="*/ 116 w 1037"/>
                      <a:gd name="T49" fmla="*/ 372 h 581"/>
                      <a:gd name="T50" fmla="*/ 150 w 1037"/>
                      <a:gd name="T51" fmla="*/ 414 h 581"/>
                      <a:gd name="T52" fmla="*/ 66 w 1037"/>
                      <a:gd name="T53" fmla="*/ 396 h 581"/>
                      <a:gd name="T54" fmla="*/ 3 w 1037"/>
                      <a:gd name="T55" fmla="*/ 387 h 581"/>
                      <a:gd name="T56" fmla="*/ 3 w 1037"/>
                      <a:gd name="T57" fmla="*/ 405 h 581"/>
                      <a:gd name="T58" fmla="*/ 59 w 1037"/>
                      <a:gd name="T59" fmla="*/ 417 h 581"/>
                      <a:gd name="T60" fmla="*/ 97 w 1037"/>
                      <a:gd name="T61" fmla="*/ 441 h 581"/>
                      <a:gd name="T62" fmla="*/ 131 w 1037"/>
                      <a:gd name="T63" fmla="*/ 444 h 581"/>
                      <a:gd name="T64" fmla="*/ 78 w 1037"/>
                      <a:gd name="T65" fmla="*/ 462 h 581"/>
                      <a:gd name="T66" fmla="*/ 0 w 1037"/>
                      <a:gd name="T67" fmla="*/ 481 h 581"/>
                      <a:gd name="T68" fmla="*/ 3 w 1037"/>
                      <a:gd name="T69" fmla="*/ 499 h 581"/>
                      <a:gd name="T70" fmla="*/ 28 w 1037"/>
                      <a:gd name="T71" fmla="*/ 505 h 581"/>
                      <a:gd name="T72" fmla="*/ 103 w 1037"/>
                      <a:gd name="T73" fmla="*/ 481 h 581"/>
                      <a:gd name="T74" fmla="*/ 150 w 1037"/>
                      <a:gd name="T75" fmla="*/ 477 h 581"/>
                      <a:gd name="T76" fmla="*/ 122 w 1037"/>
                      <a:gd name="T77" fmla="*/ 505 h 581"/>
                      <a:gd name="T78" fmla="*/ 78 w 1037"/>
                      <a:gd name="T79" fmla="*/ 550 h 581"/>
                      <a:gd name="T80" fmla="*/ 59 w 1037"/>
                      <a:gd name="T81" fmla="*/ 562 h 581"/>
                      <a:gd name="T82" fmla="*/ 75 w 1037"/>
                      <a:gd name="T83" fmla="*/ 581 h 581"/>
                      <a:gd name="T84" fmla="*/ 113 w 1037"/>
                      <a:gd name="T85" fmla="*/ 559 h 581"/>
                      <a:gd name="T86" fmla="*/ 163 w 1037"/>
                      <a:gd name="T87" fmla="*/ 514 h 581"/>
                      <a:gd name="T88" fmla="*/ 210 w 1037"/>
                      <a:gd name="T89" fmla="*/ 468 h 581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1037"/>
                      <a:gd name="T136" fmla="*/ 0 h 581"/>
                      <a:gd name="T137" fmla="*/ 1037 w 1037"/>
                      <a:gd name="T138" fmla="*/ 581 h 581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1037" h="581">
                        <a:moveTo>
                          <a:pt x="210" y="468"/>
                        </a:moveTo>
                        <a:lnTo>
                          <a:pt x="361" y="462"/>
                        </a:lnTo>
                        <a:lnTo>
                          <a:pt x="498" y="444"/>
                        </a:lnTo>
                        <a:lnTo>
                          <a:pt x="583" y="423"/>
                        </a:lnTo>
                        <a:lnTo>
                          <a:pt x="705" y="354"/>
                        </a:lnTo>
                        <a:lnTo>
                          <a:pt x="792" y="288"/>
                        </a:lnTo>
                        <a:lnTo>
                          <a:pt x="906" y="207"/>
                        </a:lnTo>
                        <a:lnTo>
                          <a:pt x="959" y="156"/>
                        </a:lnTo>
                        <a:lnTo>
                          <a:pt x="1000" y="120"/>
                        </a:lnTo>
                        <a:lnTo>
                          <a:pt x="1037" y="81"/>
                        </a:lnTo>
                        <a:lnTo>
                          <a:pt x="1037" y="39"/>
                        </a:lnTo>
                        <a:lnTo>
                          <a:pt x="996" y="0"/>
                        </a:lnTo>
                        <a:lnTo>
                          <a:pt x="971" y="9"/>
                        </a:lnTo>
                        <a:lnTo>
                          <a:pt x="903" y="90"/>
                        </a:lnTo>
                        <a:lnTo>
                          <a:pt x="828" y="183"/>
                        </a:lnTo>
                        <a:lnTo>
                          <a:pt x="752" y="270"/>
                        </a:lnTo>
                        <a:lnTo>
                          <a:pt x="642" y="342"/>
                        </a:lnTo>
                        <a:lnTo>
                          <a:pt x="548" y="390"/>
                        </a:lnTo>
                        <a:lnTo>
                          <a:pt x="445" y="414"/>
                        </a:lnTo>
                        <a:lnTo>
                          <a:pt x="301" y="417"/>
                        </a:lnTo>
                        <a:lnTo>
                          <a:pt x="216" y="417"/>
                        </a:lnTo>
                        <a:lnTo>
                          <a:pt x="144" y="363"/>
                        </a:lnTo>
                        <a:lnTo>
                          <a:pt x="125" y="327"/>
                        </a:lnTo>
                        <a:lnTo>
                          <a:pt x="94" y="327"/>
                        </a:lnTo>
                        <a:lnTo>
                          <a:pt x="116" y="372"/>
                        </a:lnTo>
                        <a:lnTo>
                          <a:pt x="150" y="414"/>
                        </a:lnTo>
                        <a:lnTo>
                          <a:pt x="66" y="396"/>
                        </a:lnTo>
                        <a:lnTo>
                          <a:pt x="3" y="387"/>
                        </a:lnTo>
                        <a:lnTo>
                          <a:pt x="3" y="405"/>
                        </a:lnTo>
                        <a:lnTo>
                          <a:pt x="59" y="417"/>
                        </a:lnTo>
                        <a:lnTo>
                          <a:pt x="97" y="441"/>
                        </a:lnTo>
                        <a:lnTo>
                          <a:pt x="131" y="444"/>
                        </a:lnTo>
                        <a:lnTo>
                          <a:pt x="78" y="462"/>
                        </a:lnTo>
                        <a:lnTo>
                          <a:pt x="0" y="481"/>
                        </a:lnTo>
                        <a:lnTo>
                          <a:pt x="3" y="499"/>
                        </a:lnTo>
                        <a:lnTo>
                          <a:pt x="28" y="505"/>
                        </a:lnTo>
                        <a:lnTo>
                          <a:pt x="103" y="481"/>
                        </a:lnTo>
                        <a:lnTo>
                          <a:pt x="150" y="477"/>
                        </a:lnTo>
                        <a:lnTo>
                          <a:pt x="122" y="505"/>
                        </a:lnTo>
                        <a:lnTo>
                          <a:pt x="78" y="550"/>
                        </a:lnTo>
                        <a:lnTo>
                          <a:pt x="59" y="562"/>
                        </a:lnTo>
                        <a:lnTo>
                          <a:pt x="75" y="581"/>
                        </a:lnTo>
                        <a:lnTo>
                          <a:pt x="113" y="559"/>
                        </a:lnTo>
                        <a:lnTo>
                          <a:pt x="163" y="514"/>
                        </a:lnTo>
                        <a:lnTo>
                          <a:pt x="210" y="46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89" name="Freeform 11"/>
                  <p:cNvSpPr>
                    <a:spLocks noChangeAspect="1"/>
                  </p:cNvSpPr>
                  <p:nvPr/>
                </p:nvSpPr>
                <p:spPr bwMode="auto">
                  <a:xfrm>
                    <a:off x="3596" y="2504"/>
                    <a:ext cx="608" cy="800"/>
                  </a:xfrm>
                  <a:custGeom>
                    <a:avLst/>
                    <a:gdLst>
                      <a:gd name="T0" fmla="*/ 38 w 608"/>
                      <a:gd name="T1" fmla="*/ 90 h 800"/>
                      <a:gd name="T2" fmla="*/ 63 w 608"/>
                      <a:gd name="T3" fmla="*/ 27 h 800"/>
                      <a:gd name="T4" fmla="*/ 104 w 608"/>
                      <a:gd name="T5" fmla="*/ 0 h 800"/>
                      <a:gd name="T6" fmla="*/ 141 w 608"/>
                      <a:gd name="T7" fmla="*/ 0 h 800"/>
                      <a:gd name="T8" fmla="*/ 179 w 608"/>
                      <a:gd name="T9" fmla="*/ 18 h 800"/>
                      <a:gd name="T10" fmla="*/ 216 w 608"/>
                      <a:gd name="T11" fmla="*/ 54 h 800"/>
                      <a:gd name="T12" fmla="*/ 235 w 608"/>
                      <a:gd name="T13" fmla="*/ 117 h 800"/>
                      <a:gd name="T14" fmla="*/ 245 w 608"/>
                      <a:gd name="T15" fmla="*/ 180 h 800"/>
                      <a:gd name="T16" fmla="*/ 263 w 608"/>
                      <a:gd name="T17" fmla="*/ 243 h 800"/>
                      <a:gd name="T18" fmla="*/ 298 w 608"/>
                      <a:gd name="T19" fmla="*/ 312 h 800"/>
                      <a:gd name="T20" fmla="*/ 357 w 608"/>
                      <a:gd name="T21" fmla="*/ 384 h 800"/>
                      <a:gd name="T22" fmla="*/ 415 w 608"/>
                      <a:gd name="T23" fmla="*/ 432 h 800"/>
                      <a:gd name="T24" fmla="*/ 499 w 608"/>
                      <a:gd name="T25" fmla="*/ 468 h 800"/>
                      <a:gd name="T26" fmla="*/ 571 w 608"/>
                      <a:gd name="T27" fmla="*/ 522 h 800"/>
                      <a:gd name="T28" fmla="*/ 608 w 608"/>
                      <a:gd name="T29" fmla="*/ 577 h 800"/>
                      <a:gd name="T30" fmla="*/ 602 w 608"/>
                      <a:gd name="T31" fmla="*/ 622 h 800"/>
                      <a:gd name="T32" fmla="*/ 593 w 608"/>
                      <a:gd name="T33" fmla="*/ 676 h 800"/>
                      <a:gd name="T34" fmla="*/ 565 w 608"/>
                      <a:gd name="T35" fmla="*/ 712 h 800"/>
                      <a:gd name="T36" fmla="*/ 518 w 608"/>
                      <a:gd name="T37" fmla="*/ 757 h 800"/>
                      <a:gd name="T38" fmla="*/ 449 w 608"/>
                      <a:gd name="T39" fmla="*/ 790 h 800"/>
                      <a:gd name="T40" fmla="*/ 396 w 608"/>
                      <a:gd name="T41" fmla="*/ 800 h 800"/>
                      <a:gd name="T42" fmla="*/ 320 w 608"/>
                      <a:gd name="T43" fmla="*/ 784 h 800"/>
                      <a:gd name="T44" fmla="*/ 251 w 608"/>
                      <a:gd name="T45" fmla="*/ 748 h 800"/>
                      <a:gd name="T46" fmla="*/ 179 w 608"/>
                      <a:gd name="T47" fmla="*/ 694 h 800"/>
                      <a:gd name="T48" fmla="*/ 129 w 608"/>
                      <a:gd name="T49" fmla="*/ 631 h 800"/>
                      <a:gd name="T50" fmla="*/ 82 w 608"/>
                      <a:gd name="T51" fmla="*/ 550 h 800"/>
                      <a:gd name="T52" fmla="*/ 44 w 608"/>
                      <a:gd name="T53" fmla="*/ 456 h 800"/>
                      <a:gd name="T54" fmla="*/ 19 w 608"/>
                      <a:gd name="T55" fmla="*/ 375 h 800"/>
                      <a:gd name="T56" fmla="*/ 7 w 608"/>
                      <a:gd name="T57" fmla="*/ 297 h 800"/>
                      <a:gd name="T58" fmla="*/ 0 w 608"/>
                      <a:gd name="T59" fmla="*/ 189 h 800"/>
                      <a:gd name="T60" fmla="*/ 19 w 608"/>
                      <a:gd name="T61" fmla="*/ 117 h 800"/>
                      <a:gd name="T62" fmla="*/ 38 w 608"/>
                      <a:gd name="T63" fmla="*/ 90 h 80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608"/>
                      <a:gd name="T97" fmla="*/ 0 h 800"/>
                      <a:gd name="T98" fmla="*/ 608 w 608"/>
                      <a:gd name="T99" fmla="*/ 800 h 80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608" h="800">
                        <a:moveTo>
                          <a:pt x="38" y="90"/>
                        </a:moveTo>
                        <a:lnTo>
                          <a:pt x="63" y="27"/>
                        </a:lnTo>
                        <a:lnTo>
                          <a:pt x="104" y="0"/>
                        </a:lnTo>
                        <a:lnTo>
                          <a:pt x="141" y="0"/>
                        </a:lnTo>
                        <a:lnTo>
                          <a:pt x="179" y="18"/>
                        </a:lnTo>
                        <a:lnTo>
                          <a:pt x="216" y="54"/>
                        </a:lnTo>
                        <a:lnTo>
                          <a:pt x="235" y="117"/>
                        </a:lnTo>
                        <a:lnTo>
                          <a:pt x="245" y="180"/>
                        </a:lnTo>
                        <a:lnTo>
                          <a:pt x="263" y="243"/>
                        </a:lnTo>
                        <a:lnTo>
                          <a:pt x="298" y="312"/>
                        </a:lnTo>
                        <a:lnTo>
                          <a:pt x="357" y="384"/>
                        </a:lnTo>
                        <a:lnTo>
                          <a:pt x="415" y="432"/>
                        </a:lnTo>
                        <a:lnTo>
                          <a:pt x="499" y="468"/>
                        </a:lnTo>
                        <a:lnTo>
                          <a:pt x="571" y="522"/>
                        </a:lnTo>
                        <a:lnTo>
                          <a:pt x="608" y="577"/>
                        </a:lnTo>
                        <a:lnTo>
                          <a:pt x="602" y="622"/>
                        </a:lnTo>
                        <a:lnTo>
                          <a:pt x="593" y="676"/>
                        </a:lnTo>
                        <a:lnTo>
                          <a:pt x="565" y="712"/>
                        </a:lnTo>
                        <a:lnTo>
                          <a:pt x="518" y="757"/>
                        </a:lnTo>
                        <a:lnTo>
                          <a:pt x="449" y="790"/>
                        </a:lnTo>
                        <a:lnTo>
                          <a:pt x="396" y="800"/>
                        </a:lnTo>
                        <a:lnTo>
                          <a:pt x="320" y="784"/>
                        </a:lnTo>
                        <a:lnTo>
                          <a:pt x="251" y="748"/>
                        </a:lnTo>
                        <a:lnTo>
                          <a:pt x="179" y="694"/>
                        </a:lnTo>
                        <a:lnTo>
                          <a:pt x="129" y="631"/>
                        </a:lnTo>
                        <a:lnTo>
                          <a:pt x="82" y="550"/>
                        </a:lnTo>
                        <a:lnTo>
                          <a:pt x="44" y="456"/>
                        </a:lnTo>
                        <a:lnTo>
                          <a:pt x="19" y="375"/>
                        </a:lnTo>
                        <a:lnTo>
                          <a:pt x="7" y="297"/>
                        </a:lnTo>
                        <a:lnTo>
                          <a:pt x="0" y="189"/>
                        </a:lnTo>
                        <a:lnTo>
                          <a:pt x="19" y="117"/>
                        </a:lnTo>
                        <a:lnTo>
                          <a:pt x="38" y="9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90" name="Freeform 12"/>
                  <p:cNvSpPr>
                    <a:spLocks noChangeAspect="1"/>
                  </p:cNvSpPr>
                  <p:nvPr/>
                </p:nvSpPr>
                <p:spPr bwMode="auto">
                  <a:xfrm>
                    <a:off x="4094" y="2846"/>
                    <a:ext cx="1043" cy="726"/>
                  </a:xfrm>
                  <a:custGeom>
                    <a:avLst/>
                    <a:gdLst>
                      <a:gd name="T0" fmla="*/ 116 w 1043"/>
                      <a:gd name="T1" fmla="*/ 230 h 726"/>
                      <a:gd name="T2" fmla="*/ 216 w 1043"/>
                      <a:gd name="T3" fmla="*/ 147 h 726"/>
                      <a:gd name="T4" fmla="*/ 338 w 1043"/>
                      <a:gd name="T5" fmla="*/ 72 h 726"/>
                      <a:gd name="T6" fmla="*/ 417 w 1043"/>
                      <a:gd name="T7" fmla="*/ 27 h 726"/>
                      <a:gd name="T8" fmla="*/ 479 w 1043"/>
                      <a:gd name="T9" fmla="*/ 12 h 726"/>
                      <a:gd name="T10" fmla="*/ 529 w 1043"/>
                      <a:gd name="T11" fmla="*/ 0 h 726"/>
                      <a:gd name="T12" fmla="*/ 573 w 1043"/>
                      <a:gd name="T13" fmla="*/ 18 h 726"/>
                      <a:gd name="T14" fmla="*/ 601 w 1043"/>
                      <a:gd name="T15" fmla="*/ 75 h 726"/>
                      <a:gd name="T16" fmla="*/ 620 w 1043"/>
                      <a:gd name="T17" fmla="*/ 230 h 726"/>
                      <a:gd name="T18" fmla="*/ 620 w 1043"/>
                      <a:gd name="T19" fmla="*/ 416 h 726"/>
                      <a:gd name="T20" fmla="*/ 620 w 1043"/>
                      <a:gd name="T21" fmla="*/ 536 h 726"/>
                      <a:gd name="T22" fmla="*/ 642 w 1043"/>
                      <a:gd name="T23" fmla="*/ 609 h 726"/>
                      <a:gd name="T24" fmla="*/ 686 w 1043"/>
                      <a:gd name="T25" fmla="*/ 597 h 726"/>
                      <a:gd name="T26" fmla="*/ 717 w 1043"/>
                      <a:gd name="T27" fmla="*/ 552 h 726"/>
                      <a:gd name="T28" fmla="*/ 779 w 1043"/>
                      <a:gd name="T29" fmla="*/ 500 h 726"/>
                      <a:gd name="T30" fmla="*/ 876 w 1043"/>
                      <a:gd name="T31" fmla="*/ 470 h 726"/>
                      <a:gd name="T32" fmla="*/ 943 w 1043"/>
                      <a:gd name="T33" fmla="*/ 470 h 726"/>
                      <a:gd name="T34" fmla="*/ 1043 w 1043"/>
                      <a:gd name="T35" fmla="*/ 488 h 726"/>
                      <a:gd name="T36" fmla="*/ 1037 w 1043"/>
                      <a:gd name="T37" fmla="*/ 524 h 726"/>
                      <a:gd name="T38" fmla="*/ 1015 w 1043"/>
                      <a:gd name="T39" fmla="*/ 555 h 726"/>
                      <a:gd name="T40" fmla="*/ 981 w 1043"/>
                      <a:gd name="T41" fmla="*/ 561 h 726"/>
                      <a:gd name="T42" fmla="*/ 943 w 1043"/>
                      <a:gd name="T43" fmla="*/ 542 h 726"/>
                      <a:gd name="T44" fmla="*/ 886 w 1043"/>
                      <a:gd name="T45" fmla="*/ 518 h 726"/>
                      <a:gd name="T46" fmla="*/ 829 w 1043"/>
                      <a:gd name="T47" fmla="*/ 518 h 726"/>
                      <a:gd name="T48" fmla="*/ 754 w 1043"/>
                      <a:gd name="T49" fmla="*/ 564 h 726"/>
                      <a:gd name="T50" fmla="*/ 708 w 1043"/>
                      <a:gd name="T51" fmla="*/ 633 h 726"/>
                      <a:gd name="T52" fmla="*/ 698 w 1043"/>
                      <a:gd name="T53" fmla="*/ 690 h 726"/>
                      <a:gd name="T54" fmla="*/ 679 w 1043"/>
                      <a:gd name="T55" fmla="*/ 726 h 726"/>
                      <a:gd name="T56" fmla="*/ 604 w 1043"/>
                      <a:gd name="T57" fmla="*/ 723 h 726"/>
                      <a:gd name="T58" fmla="*/ 601 w 1043"/>
                      <a:gd name="T59" fmla="*/ 669 h 726"/>
                      <a:gd name="T60" fmla="*/ 576 w 1043"/>
                      <a:gd name="T61" fmla="*/ 591 h 726"/>
                      <a:gd name="T62" fmla="*/ 567 w 1043"/>
                      <a:gd name="T63" fmla="*/ 509 h 726"/>
                      <a:gd name="T64" fmla="*/ 573 w 1043"/>
                      <a:gd name="T65" fmla="*/ 401 h 726"/>
                      <a:gd name="T66" fmla="*/ 564 w 1043"/>
                      <a:gd name="T67" fmla="*/ 248 h 726"/>
                      <a:gd name="T68" fmla="*/ 558 w 1043"/>
                      <a:gd name="T69" fmla="*/ 147 h 726"/>
                      <a:gd name="T70" fmla="*/ 539 w 1043"/>
                      <a:gd name="T71" fmla="*/ 111 h 726"/>
                      <a:gd name="T72" fmla="*/ 501 w 1043"/>
                      <a:gd name="T73" fmla="*/ 75 h 726"/>
                      <a:gd name="T74" fmla="*/ 461 w 1043"/>
                      <a:gd name="T75" fmla="*/ 75 h 726"/>
                      <a:gd name="T76" fmla="*/ 403 w 1043"/>
                      <a:gd name="T77" fmla="*/ 111 h 726"/>
                      <a:gd name="T78" fmla="*/ 328 w 1043"/>
                      <a:gd name="T79" fmla="*/ 181 h 726"/>
                      <a:gd name="T80" fmla="*/ 235 w 1043"/>
                      <a:gd name="T81" fmla="*/ 272 h 726"/>
                      <a:gd name="T82" fmla="*/ 141 w 1043"/>
                      <a:gd name="T83" fmla="*/ 356 h 726"/>
                      <a:gd name="T84" fmla="*/ 94 w 1043"/>
                      <a:gd name="T85" fmla="*/ 383 h 726"/>
                      <a:gd name="T86" fmla="*/ 38 w 1043"/>
                      <a:gd name="T87" fmla="*/ 383 h 726"/>
                      <a:gd name="T88" fmla="*/ 0 w 1043"/>
                      <a:gd name="T89" fmla="*/ 344 h 726"/>
                      <a:gd name="T90" fmla="*/ 3 w 1043"/>
                      <a:gd name="T91" fmla="*/ 281 h 726"/>
                      <a:gd name="T92" fmla="*/ 41 w 1043"/>
                      <a:gd name="T93" fmla="*/ 248 h 726"/>
                      <a:gd name="T94" fmla="*/ 84 w 1043"/>
                      <a:gd name="T95" fmla="*/ 239 h 726"/>
                      <a:gd name="T96" fmla="*/ 116 w 1043"/>
                      <a:gd name="T97" fmla="*/ 230 h 72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043"/>
                      <a:gd name="T148" fmla="*/ 0 h 726"/>
                      <a:gd name="T149" fmla="*/ 1043 w 1043"/>
                      <a:gd name="T150" fmla="*/ 726 h 72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043" h="726">
                        <a:moveTo>
                          <a:pt x="116" y="230"/>
                        </a:moveTo>
                        <a:lnTo>
                          <a:pt x="216" y="147"/>
                        </a:lnTo>
                        <a:lnTo>
                          <a:pt x="338" y="72"/>
                        </a:lnTo>
                        <a:lnTo>
                          <a:pt x="417" y="27"/>
                        </a:lnTo>
                        <a:lnTo>
                          <a:pt x="479" y="12"/>
                        </a:lnTo>
                        <a:lnTo>
                          <a:pt x="529" y="0"/>
                        </a:lnTo>
                        <a:lnTo>
                          <a:pt x="573" y="18"/>
                        </a:lnTo>
                        <a:lnTo>
                          <a:pt x="601" y="75"/>
                        </a:lnTo>
                        <a:lnTo>
                          <a:pt x="620" y="230"/>
                        </a:lnTo>
                        <a:lnTo>
                          <a:pt x="620" y="416"/>
                        </a:lnTo>
                        <a:lnTo>
                          <a:pt x="620" y="536"/>
                        </a:lnTo>
                        <a:lnTo>
                          <a:pt x="642" y="609"/>
                        </a:lnTo>
                        <a:lnTo>
                          <a:pt x="686" y="597"/>
                        </a:lnTo>
                        <a:lnTo>
                          <a:pt x="717" y="552"/>
                        </a:lnTo>
                        <a:lnTo>
                          <a:pt x="779" y="500"/>
                        </a:lnTo>
                        <a:lnTo>
                          <a:pt x="876" y="470"/>
                        </a:lnTo>
                        <a:lnTo>
                          <a:pt x="943" y="470"/>
                        </a:lnTo>
                        <a:lnTo>
                          <a:pt x="1043" y="488"/>
                        </a:lnTo>
                        <a:lnTo>
                          <a:pt x="1037" y="524"/>
                        </a:lnTo>
                        <a:lnTo>
                          <a:pt x="1015" y="555"/>
                        </a:lnTo>
                        <a:lnTo>
                          <a:pt x="981" y="561"/>
                        </a:lnTo>
                        <a:lnTo>
                          <a:pt x="943" y="542"/>
                        </a:lnTo>
                        <a:lnTo>
                          <a:pt x="886" y="518"/>
                        </a:lnTo>
                        <a:lnTo>
                          <a:pt x="829" y="518"/>
                        </a:lnTo>
                        <a:lnTo>
                          <a:pt x="754" y="564"/>
                        </a:lnTo>
                        <a:lnTo>
                          <a:pt x="708" y="633"/>
                        </a:lnTo>
                        <a:lnTo>
                          <a:pt x="698" y="690"/>
                        </a:lnTo>
                        <a:lnTo>
                          <a:pt x="679" y="726"/>
                        </a:lnTo>
                        <a:lnTo>
                          <a:pt x="604" y="723"/>
                        </a:lnTo>
                        <a:lnTo>
                          <a:pt x="601" y="669"/>
                        </a:lnTo>
                        <a:lnTo>
                          <a:pt x="576" y="591"/>
                        </a:lnTo>
                        <a:lnTo>
                          <a:pt x="567" y="509"/>
                        </a:lnTo>
                        <a:lnTo>
                          <a:pt x="573" y="401"/>
                        </a:lnTo>
                        <a:lnTo>
                          <a:pt x="564" y="248"/>
                        </a:lnTo>
                        <a:lnTo>
                          <a:pt x="558" y="147"/>
                        </a:lnTo>
                        <a:lnTo>
                          <a:pt x="539" y="111"/>
                        </a:lnTo>
                        <a:lnTo>
                          <a:pt x="501" y="75"/>
                        </a:lnTo>
                        <a:lnTo>
                          <a:pt x="461" y="75"/>
                        </a:lnTo>
                        <a:lnTo>
                          <a:pt x="403" y="111"/>
                        </a:lnTo>
                        <a:lnTo>
                          <a:pt x="328" y="181"/>
                        </a:lnTo>
                        <a:lnTo>
                          <a:pt x="235" y="272"/>
                        </a:lnTo>
                        <a:lnTo>
                          <a:pt x="141" y="356"/>
                        </a:lnTo>
                        <a:lnTo>
                          <a:pt x="94" y="383"/>
                        </a:lnTo>
                        <a:lnTo>
                          <a:pt x="38" y="383"/>
                        </a:lnTo>
                        <a:lnTo>
                          <a:pt x="0" y="344"/>
                        </a:lnTo>
                        <a:lnTo>
                          <a:pt x="3" y="281"/>
                        </a:lnTo>
                        <a:lnTo>
                          <a:pt x="41" y="248"/>
                        </a:lnTo>
                        <a:lnTo>
                          <a:pt x="84" y="239"/>
                        </a:lnTo>
                        <a:lnTo>
                          <a:pt x="116" y="23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91" name="Freeform 13"/>
                  <p:cNvSpPr>
                    <a:spLocks noChangeAspect="1"/>
                  </p:cNvSpPr>
                  <p:nvPr/>
                </p:nvSpPr>
                <p:spPr bwMode="auto">
                  <a:xfrm>
                    <a:off x="4038" y="3162"/>
                    <a:ext cx="713" cy="762"/>
                  </a:xfrm>
                  <a:custGeom>
                    <a:avLst/>
                    <a:gdLst>
                      <a:gd name="T0" fmla="*/ 0 w 713"/>
                      <a:gd name="T1" fmla="*/ 64 h 762"/>
                      <a:gd name="T2" fmla="*/ 22 w 713"/>
                      <a:gd name="T3" fmla="*/ 16 h 762"/>
                      <a:gd name="T4" fmla="*/ 69 w 713"/>
                      <a:gd name="T5" fmla="*/ 0 h 762"/>
                      <a:gd name="T6" fmla="*/ 134 w 713"/>
                      <a:gd name="T7" fmla="*/ 7 h 762"/>
                      <a:gd name="T8" fmla="*/ 150 w 713"/>
                      <a:gd name="T9" fmla="*/ 52 h 762"/>
                      <a:gd name="T10" fmla="*/ 125 w 713"/>
                      <a:gd name="T11" fmla="*/ 227 h 762"/>
                      <a:gd name="T12" fmla="*/ 122 w 713"/>
                      <a:gd name="T13" fmla="*/ 360 h 762"/>
                      <a:gd name="T14" fmla="*/ 116 w 713"/>
                      <a:gd name="T15" fmla="*/ 435 h 762"/>
                      <a:gd name="T16" fmla="*/ 116 w 713"/>
                      <a:gd name="T17" fmla="*/ 450 h 762"/>
                      <a:gd name="T18" fmla="*/ 131 w 713"/>
                      <a:gd name="T19" fmla="*/ 524 h 762"/>
                      <a:gd name="T20" fmla="*/ 172 w 713"/>
                      <a:gd name="T21" fmla="*/ 536 h 762"/>
                      <a:gd name="T22" fmla="*/ 225 w 713"/>
                      <a:gd name="T23" fmla="*/ 524 h 762"/>
                      <a:gd name="T24" fmla="*/ 303 w 713"/>
                      <a:gd name="T25" fmla="*/ 481 h 762"/>
                      <a:gd name="T26" fmla="*/ 387 w 713"/>
                      <a:gd name="T27" fmla="*/ 460 h 762"/>
                      <a:gd name="T28" fmla="*/ 482 w 713"/>
                      <a:gd name="T29" fmla="*/ 444 h 762"/>
                      <a:gd name="T30" fmla="*/ 585 w 713"/>
                      <a:gd name="T31" fmla="*/ 432 h 762"/>
                      <a:gd name="T32" fmla="*/ 660 w 713"/>
                      <a:gd name="T33" fmla="*/ 432 h 762"/>
                      <a:gd name="T34" fmla="*/ 694 w 713"/>
                      <a:gd name="T35" fmla="*/ 441 h 762"/>
                      <a:gd name="T36" fmla="*/ 713 w 713"/>
                      <a:gd name="T37" fmla="*/ 463 h 762"/>
                      <a:gd name="T38" fmla="*/ 704 w 713"/>
                      <a:gd name="T39" fmla="*/ 496 h 762"/>
                      <a:gd name="T40" fmla="*/ 657 w 713"/>
                      <a:gd name="T41" fmla="*/ 524 h 762"/>
                      <a:gd name="T42" fmla="*/ 613 w 713"/>
                      <a:gd name="T43" fmla="*/ 563 h 762"/>
                      <a:gd name="T44" fmla="*/ 572 w 713"/>
                      <a:gd name="T45" fmla="*/ 618 h 762"/>
                      <a:gd name="T46" fmla="*/ 547 w 713"/>
                      <a:gd name="T47" fmla="*/ 663 h 762"/>
                      <a:gd name="T48" fmla="*/ 526 w 713"/>
                      <a:gd name="T49" fmla="*/ 708 h 762"/>
                      <a:gd name="T50" fmla="*/ 510 w 713"/>
                      <a:gd name="T51" fmla="*/ 762 h 762"/>
                      <a:gd name="T52" fmla="*/ 488 w 713"/>
                      <a:gd name="T53" fmla="*/ 762 h 762"/>
                      <a:gd name="T54" fmla="*/ 469 w 713"/>
                      <a:gd name="T55" fmla="*/ 741 h 762"/>
                      <a:gd name="T56" fmla="*/ 462 w 713"/>
                      <a:gd name="T57" fmla="*/ 681 h 762"/>
                      <a:gd name="T58" fmla="*/ 507 w 713"/>
                      <a:gd name="T59" fmla="*/ 627 h 762"/>
                      <a:gd name="T60" fmla="*/ 566 w 713"/>
                      <a:gd name="T61" fmla="*/ 563 h 762"/>
                      <a:gd name="T62" fmla="*/ 622 w 713"/>
                      <a:gd name="T63" fmla="*/ 515 h 762"/>
                      <a:gd name="T64" fmla="*/ 647 w 713"/>
                      <a:gd name="T65" fmla="*/ 499 h 762"/>
                      <a:gd name="T66" fmla="*/ 657 w 713"/>
                      <a:gd name="T67" fmla="*/ 478 h 762"/>
                      <a:gd name="T68" fmla="*/ 632 w 713"/>
                      <a:gd name="T69" fmla="*/ 463 h 762"/>
                      <a:gd name="T70" fmla="*/ 547 w 713"/>
                      <a:gd name="T71" fmla="*/ 463 h 762"/>
                      <a:gd name="T72" fmla="*/ 440 w 713"/>
                      <a:gd name="T73" fmla="*/ 481 h 762"/>
                      <a:gd name="T74" fmla="*/ 356 w 713"/>
                      <a:gd name="T75" fmla="*/ 509 h 762"/>
                      <a:gd name="T76" fmla="*/ 265 w 713"/>
                      <a:gd name="T77" fmla="*/ 560 h 762"/>
                      <a:gd name="T78" fmla="*/ 187 w 713"/>
                      <a:gd name="T79" fmla="*/ 596 h 762"/>
                      <a:gd name="T80" fmla="*/ 103 w 713"/>
                      <a:gd name="T81" fmla="*/ 599 h 762"/>
                      <a:gd name="T82" fmla="*/ 69 w 713"/>
                      <a:gd name="T83" fmla="*/ 587 h 762"/>
                      <a:gd name="T84" fmla="*/ 50 w 713"/>
                      <a:gd name="T85" fmla="*/ 542 h 762"/>
                      <a:gd name="T86" fmla="*/ 37 w 713"/>
                      <a:gd name="T87" fmla="*/ 478 h 762"/>
                      <a:gd name="T88" fmla="*/ 31 w 713"/>
                      <a:gd name="T89" fmla="*/ 360 h 762"/>
                      <a:gd name="T90" fmla="*/ 19 w 713"/>
                      <a:gd name="T91" fmla="*/ 151 h 762"/>
                      <a:gd name="T92" fmla="*/ 0 w 713"/>
                      <a:gd name="T93" fmla="*/ 64 h 762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13"/>
                      <a:gd name="T142" fmla="*/ 0 h 762"/>
                      <a:gd name="T143" fmla="*/ 713 w 713"/>
                      <a:gd name="T144" fmla="*/ 762 h 762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13" h="762">
                        <a:moveTo>
                          <a:pt x="0" y="64"/>
                        </a:moveTo>
                        <a:lnTo>
                          <a:pt x="22" y="16"/>
                        </a:lnTo>
                        <a:lnTo>
                          <a:pt x="69" y="0"/>
                        </a:lnTo>
                        <a:lnTo>
                          <a:pt x="134" y="7"/>
                        </a:lnTo>
                        <a:lnTo>
                          <a:pt x="150" y="52"/>
                        </a:lnTo>
                        <a:lnTo>
                          <a:pt x="125" y="227"/>
                        </a:lnTo>
                        <a:lnTo>
                          <a:pt x="122" y="360"/>
                        </a:lnTo>
                        <a:lnTo>
                          <a:pt x="116" y="435"/>
                        </a:lnTo>
                        <a:lnTo>
                          <a:pt x="116" y="450"/>
                        </a:lnTo>
                        <a:lnTo>
                          <a:pt x="131" y="524"/>
                        </a:lnTo>
                        <a:lnTo>
                          <a:pt x="172" y="536"/>
                        </a:lnTo>
                        <a:lnTo>
                          <a:pt x="225" y="524"/>
                        </a:lnTo>
                        <a:lnTo>
                          <a:pt x="303" y="481"/>
                        </a:lnTo>
                        <a:lnTo>
                          <a:pt x="387" y="460"/>
                        </a:lnTo>
                        <a:lnTo>
                          <a:pt x="482" y="444"/>
                        </a:lnTo>
                        <a:lnTo>
                          <a:pt x="585" y="432"/>
                        </a:lnTo>
                        <a:lnTo>
                          <a:pt x="660" y="432"/>
                        </a:lnTo>
                        <a:lnTo>
                          <a:pt x="694" y="441"/>
                        </a:lnTo>
                        <a:lnTo>
                          <a:pt x="713" y="463"/>
                        </a:lnTo>
                        <a:lnTo>
                          <a:pt x="704" y="496"/>
                        </a:lnTo>
                        <a:lnTo>
                          <a:pt x="657" y="524"/>
                        </a:lnTo>
                        <a:lnTo>
                          <a:pt x="613" y="563"/>
                        </a:lnTo>
                        <a:lnTo>
                          <a:pt x="572" y="618"/>
                        </a:lnTo>
                        <a:lnTo>
                          <a:pt x="547" y="663"/>
                        </a:lnTo>
                        <a:lnTo>
                          <a:pt x="526" y="708"/>
                        </a:lnTo>
                        <a:lnTo>
                          <a:pt x="510" y="762"/>
                        </a:lnTo>
                        <a:lnTo>
                          <a:pt x="488" y="762"/>
                        </a:lnTo>
                        <a:lnTo>
                          <a:pt x="469" y="741"/>
                        </a:lnTo>
                        <a:lnTo>
                          <a:pt x="462" y="681"/>
                        </a:lnTo>
                        <a:lnTo>
                          <a:pt x="507" y="627"/>
                        </a:lnTo>
                        <a:lnTo>
                          <a:pt x="566" y="563"/>
                        </a:lnTo>
                        <a:lnTo>
                          <a:pt x="622" y="515"/>
                        </a:lnTo>
                        <a:lnTo>
                          <a:pt x="647" y="499"/>
                        </a:lnTo>
                        <a:lnTo>
                          <a:pt x="657" y="478"/>
                        </a:lnTo>
                        <a:lnTo>
                          <a:pt x="632" y="463"/>
                        </a:lnTo>
                        <a:lnTo>
                          <a:pt x="547" y="463"/>
                        </a:lnTo>
                        <a:lnTo>
                          <a:pt x="440" y="481"/>
                        </a:lnTo>
                        <a:lnTo>
                          <a:pt x="356" y="509"/>
                        </a:lnTo>
                        <a:lnTo>
                          <a:pt x="265" y="560"/>
                        </a:lnTo>
                        <a:lnTo>
                          <a:pt x="187" y="596"/>
                        </a:lnTo>
                        <a:lnTo>
                          <a:pt x="103" y="599"/>
                        </a:lnTo>
                        <a:lnTo>
                          <a:pt x="69" y="587"/>
                        </a:lnTo>
                        <a:lnTo>
                          <a:pt x="50" y="542"/>
                        </a:lnTo>
                        <a:lnTo>
                          <a:pt x="37" y="478"/>
                        </a:lnTo>
                        <a:lnTo>
                          <a:pt x="31" y="360"/>
                        </a:lnTo>
                        <a:lnTo>
                          <a:pt x="19" y="151"/>
                        </a:lnTo>
                        <a:lnTo>
                          <a:pt x="0" y="64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22982" name="Group 14"/>
                <p:cNvGrpSpPr>
                  <a:grpSpLocks noChangeAspect="1"/>
                </p:cNvGrpSpPr>
                <p:nvPr/>
              </p:nvGrpSpPr>
              <p:grpSpPr bwMode="auto">
                <a:xfrm>
                  <a:off x="4864" y="3099"/>
                  <a:ext cx="432" cy="877"/>
                  <a:chOff x="4864" y="3099"/>
                  <a:chExt cx="432" cy="877"/>
                </a:xfrm>
              </p:grpSpPr>
              <p:sp>
                <p:nvSpPr>
                  <p:cNvPr id="422983" name="Freeform 15"/>
                  <p:cNvSpPr>
                    <a:spLocks noChangeAspect="1"/>
                  </p:cNvSpPr>
                  <p:nvPr/>
                </p:nvSpPr>
                <p:spPr bwMode="auto">
                  <a:xfrm>
                    <a:off x="4956" y="3588"/>
                    <a:ext cx="340" cy="109"/>
                  </a:xfrm>
                  <a:custGeom>
                    <a:avLst/>
                    <a:gdLst>
                      <a:gd name="T0" fmla="*/ 340 w 340"/>
                      <a:gd name="T1" fmla="*/ 109 h 109"/>
                      <a:gd name="T2" fmla="*/ 165 w 340"/>
                      <a:gd name="T3" fmla="*/ 30 h 109"/>
                      <a:gd name="T4" fmla="*/ 48 w 340"/>
                      <a:gd name="T5" fmla="*/ 0 h 109"/>
                      <a:gd name="T6" fmla="*/ 10 w 340"/>
                      <a:gd name="T7" fmla="*/ 0 h 109"/>
                      <a:gd name="T8" fmla="*/ 0 w 340"/>
                      <a:gd name="T9" fmla="*/ 27 h 109"/>
                      <a:gd name="T10" fmla="*/ 22 w 340"/>
                      <a:gd name="T11" fmla="*/ 48 h 109"/>
                      <a:gd name="T12" fmla="*/ 70 w 340"/>
                      <a:gd name="T13" fmla="*/ 54 h 109"/>
                      <a:gd name="T14" fmla="*/ 184 w 340"/>
                      <a:gd name="T15" fmla="*/ 75 h 109"/>
                      <a:gd name="T16" fmla="*/ 340 w 340"/>
                      <a:gd name="T17" fmla="*/ 109 h 1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340"/>
                      <a:gd name="T28" fmla="*/ 0 h 109"/>
                      <a:gd name="T29" fmla="*/ 340 w 340"/>
                      <a:gd name="T30" fmla="*/ 109 h 109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340" h="109">
                        <a:moveTo>
                          <a:pt x="340" y="109"/>
                        </a:moveTo>
                        <a:lnTo>
                          <a:pt x="165" y="30"/>
                        </a:lnTo>
                        <a:lnTo>
                          <a:pt x="48" y="0"/>
                        </a:lnTo>
                        <a:lnTo>
                          <a:pt x="10" y="0"/>
                        </a:lnTo>
                        <a:lnTo>
                          <a:pt x="0" y="27"/>
                        </a:lnTo>
                        <a:lnTo>
                          <a:pt x="22" y="48"/>
                        </a:lnTo>
                        <a:lnTo>
                          <a:pt x="70" y="54"/>
                        </a:lnTo>
                        <a:lnTo>
                          <a:pt x="184" y="75"/>
                        </a:lnTo>
                        <a:lnTo>
                          <a:pt x="340" y="10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84" name="Freeform 16"/>
                  <p:cNvSpPr>
                    <a:spLocks noChangeAspect="1"/>
                  </p:cNvSpPr>
                  <p:nvPr/>
                </p:nvSpPr>
                <p:spPr bwMode="auto">
                  <a:xfrm>
                    <a:off x="4864" y="3685"/>
                    <a:ext cx="97" cy="291"/>
                  </a:xfrm>
                  <a:custGeom>
                    <a:avLst/>
                    <a:gdLst>
                      <a:gd name="T0" fmla="*/ 97 w 97"/>
                      <a:gd name="T1" fmla="*/ 291 h 291"/>
                      <a:gd name="T2" fmla="*/ 94 w 97"/>
                      <a:gd name="T3" fmla="*/ 148 h 291"/>
                      <a:gd name="T4" fmla="*/ 69 w 97"/>
                      <a:gd name="T5" fmla="*/ 39 h 291"/>
                      <a:gd name="T6" fmla="*/ 41 w 97"/>
                      <a:gd name="T7" fmla="*/ 0 h 291"/>
                      <a:gd name="T8" fmla="*/ 19 w 97"/>
                      <a:gd name="T9" fmla="*/ 0 h 291"/>
                      <a:gd name="T10" fmla="*/ 0 w 97"/>
                      <a:gd name="T11" fmla="*/ 12 h 291"/>
                      <a:gd name="T12" fmla="*/ 0 w 97"/>
                      <a:gd name="T13" fmla="*/ 54 h 291"/>
                      <a:gd name="T14" fmla="*/ 47 w 97"/>
                      <a:gd name="T15" fmla="*/ 184 h 291"/>
                      <a:gd name="T16" fmla="*/ 97 w 97"/>
                      <a:gd name="T17" fmla="*/ 291 h 29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97"/>
                      <a:gd name="T28" fmla="*/ 0 h 291"/>
                      <a:gd name="T29" fmla="*/ 97 w 97"/>
                      <a:gd name="T30" fmla="*/ 291 h 29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97" h="291">
                        <a:moveTo>
                          <a:pt x="97" y="291"/>
                        </a:moveTo>
                        <a:lnTo>
                          <a:pt x="94" y="148"/>
                        </a:lnTo>
                        <a:lnTo>
                          <a:pt x="69" y="39"/>
                        </a:lnTo>
                        <a:lnTo>
                          <a:pt x="41" y="0"/>
                        </a:lnTo>
                        <a:lnTo>
                          <a:pt x="19" y="0"/>
                        </a:lnTo>
                        <a:lnTo>
                          <a:pt x="0" y="12"/>
                        </a:lnTo>
                        <a:lnTo>
                          <a:pt x="0" y="54"/>
                        </a:lnTo>
                        <a:lnTo>
                          <a:pt x="47" y="184"/>
                        </a:lnTo>
                        <a:lnTo>
                          <a:pt x="97" y="29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85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5004" y="3099"/>
                    <a:ext cx="214" cy="111"/>
                  </a:xfrm>
                  <a:custGeom>
                    <a:avLst/>
                    <a:gdLst>
                      <a:gd name="T0" fmla="*/ 0 w 214"/>
                      <a:gd name="T1" fmla="*/ 72 h 111"/>
                      <a:gd name="T2" fmla="*/ 42 w 214"/>
                      <a:gd name="T3" fmla="*/ 30 h 111"/>
                      <a:gd name="T4" fmla="*/ 100 w 214"/>
                      <a:gd name="T5" fmla="*/ 3 h 111"/>
                      <a:gd name="T6" fmla="*/ 166 w 214"/>
                      <a:gd name="T7" fmla="*/ 0 h 111"/>
                      <a:gd name="T8" fmla="*/ 214 w 214"/>
                      <a:gd name="T9" fmla="*/ 9 h 111"/>
                      <a:gd name="T10" fmla="*/ 138 w 214"/>
                      <a:gd name="T11" fmla="*/ 18 h 111"/>
                      <a:gd name="T12" fmla="*/ 109 w 214"/>
                      <a:gd name="T13" fmla="*/ 36 h 111"/>
                      <a:gd name="T14" fmla="*/ 81 w 214"/>
                      <a:gd name="T15" fmla="*/ 63 h 111"/>
                      <a:gd name="T16" fmla="*/ 68 w 214"/>
                      <a:gd name="T17" fmla="*/ 93 h 111"/>
                      <a:gd name="T18" fmla="*/ 42 w 214"/>
                      <a:gd name="T19" fmla="*/ 111 h 111"/>
                      <a:gd name="T20" fmla="*/ 10 w 214"/>
                      <a:gd name="T21" fmla="*/ 108 h 111"/>
                      <a:gd name="T22" fmla="*/ 0 w 214"/>
                      <a:gd name="T23" fmla="*/ 72 h 11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4"/>
                      <a:gd name="T37" fmla="*/ 0 h 111"/>
                      <a:gd name="T38" fmla="*/ 214 w 214"/>
                      <a:gd name="T39" fmla="*/ 111 h 11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4" h="111">
                        <a:moveTo>
                          <a:pt x="0" y="72"/>
                        </a:moveTo>
                        <a:lnTo>
                          <a:pt x="42" y="30"/>
                        </a:lnTo>
                        <a:lnTo>
                          <a:pt x="100" y="3"/>
                        </a:lnTo>
                        <a:lnTo>
                          <a:pt x="166" y="0"/>
                        </a:lnTo>
                        <a:lnTo>
                          <a:pt x="214" y="9"/>
                        </a:lnTo>
                        <a:lnTo>
                          <a:pt x="138" y="18"/>
                        </a:lnTo>
                        <a:lnTo>
                          <a:pt x="109" y="36"/>
                        </a:lnTo>
                        <a:lnTo>
                          <a:pt x="81" y="63"/>
                        </a:lnTo>
                        <a:lnTo>
                          <a:pt x="68" y="93"/>
                        </a:lnTo>
                        <a:lnTo>
                          <a:pt x="42" y="111"/>
                        </a:lnTo>
                        <a:lnTo>
                          <a:pt x="10" y="10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422978" name="Oval 18"/>
            <p:cNvSpPr>
              <a:spLocks noChangeAspect="1" noChangeArrowheads="1"/>
            </p:cNvSpPr>
            <p:nvPr/>
          </p:nvSpPr>
          <p:spPr bwMode="auto">
            <a:xfrm>
              <a:off x="4464" y="2736"/>
              <a:ext cx="912" cy="912"/>
            </a:xfrm>
            <a:prstGeom prst="ellipse">
              <a:avLst/>
            </a:prstGeom>
            <a:noFill/>
            <a:ln w="63500">
              <a:solidFill>
                <a:srgbClr val="3399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422916" name="Group 19"/>
          <p:cNvGrpSpPr>
            <a:grpSpLocks/>
          </p:cNvGrpSpPr>
          <p:nvPr/>
        </p:nvGrpSpPr>
        <p:grpSpPr bwMode="auto">
          <a:xfrm>
            <a:off x="2070100" y="685800"/>
            <a:ext cx="3490913" cy="1387475"/>
            <a:chOff x="1304" y="432"/>
            <a:chExt cx="2199" cy="874"/>
          </a:xfrm>
        </p:grpSpPr>
        <p:sp>
          <p:nvSpPr>
            <p:cNvPr id="422975" name="Text Box 20"/>
            <p:cNvSpPr txBox="1">
              <a:spLocks noChangeArrowheads="1"/>
            </p:cNvSpPr>
            <p:nvPr/>
          </p:nvSpPr>
          <p:spPr bwMode="auto">
            <a:xfrm>
              <a:off x="1306" y="432"/>
              <a:ext cx="1864" cy="6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/>
                <a:t>Largest </a:t>
              </a:r>
              <a:r>
                <a:rPr lang="en-US" altLang="en-US" sz="3000"/>
                <a:t>i</a:t>
              </a:r>
              <a:r>
                <a:rPr lang="en-US" altLang="en-US" sz="3000" i="0"/>
                <a:t> values </a:t>
              </a:r>
              <a:br>
                <a:rPr lang="en-US" altLang="en-US" sz="3000" i="0"/>
              </a:br>
              <a:r>
                <a:rPr lang="en-US" altLang="en-US" sz="3000" i="0"/>
                <a:t>are sorted on side.</a:t>
              </a:r>
            </a:p>
          </p:txBody>
        </p:sp>
        <p:sp>
          <p:nvSpPr>
            <p:cNvPr id="422976" name="Text Box 21"/>
            <p:cNvSpPr txBox="1">
              <a:spLocks noChangeArrowheads="1"/>
            </p:cNvSpPr>
            <p:nvPr/>
          </p:nvSpPr>
          <p:spPr bwMode="auto">
            <a:xfrm>
              <a:off x="1304" y="960"/>
              <a:ext cx="2199" cy="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3000" i="0"/>
                <a:t>Remaining values are</a:t>
              </a:r>
            </a:p>
          </p:txBody>
        </p:sp>
      </p:grpSp>
      <p:sp>
        <p:nvSpPr>
          <p:cNvPr id="422917" name="Rectangle 22"/>
          <p:cNvSpPr>
            <a:spLocks noChangeArrowheads="1"/>
          </p:cNvSpPr>
          <p:nvPr/>
        </p:nvSpPr>
        <p:spPr bwMode="auto">
          <a:xfrm>
            <a:off x="2047875" y="1905000"/>
            <a:ext cx="165735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in a heap.</a:t>
            </a:r>
          </a:p>
        </p:txBody>
      </p:sp>
      <p:pic>
        <p:nvPicPr>
          <p:cNvPr id="422918" name="Picture 23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787400"/>
            <a:ext cx="2895600" cy="1901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" name="Group 24"/>
          <p:cNvGrpSpPr>
            <a:grpSpLocks/>
          </p:cNvGrpSpPr>
          <p:nvPr/>
        </p:nvGrpSpPr>
        <p:grpSpPr bwMode="auto">
          <a:xfrm>
            <a:off x="381000" y="5181600"/>
            <a:ext cx="1447800" cy="1447800"/>
            <a:chOff x="4320" y="2016"/>
            <a:chExt cx="912" cy="912"/>
          </a:xfrm>
        </p:grpSpPr>
        <p:grpSp>
          <p:nvGrpSpPr>
            <p:cNvPr id="422957" name="Group 25"/>
            <p:cNvGrpSpPr>
              <a:grpSpLocks/>
            </p:cNvGrpSpPr>
            <p:nvPr/>
          </p:nvGrpSpPr>
          <p:grpSpPr bwMode="auto">
            <a:xfrm>
              <a:off x="4320" y="2016"/>
              <a:ext cx="912" cy="912"/>
              <a:chOff x="2496" y="1104"/>
              <a:chExt cx="912" cy="912"/>
            </a:xfrm>
          </p:grpSpPr>
          <p:grpSp>
            <p:nvGrpSpPr>
              <p:cNvPr id="422964" name="Group 26"/>
              <p:cNvGrpSpPr>
                <a:grpSpLocks noChangeAspect="1"/>
              </p:cNvGrpSpPr>
              <p:nvPr/>
            </p:nvGrpSpPr>
            <p:grpSpPr bwMode="auto">
              <a:xfrm rot="2360341">
                <a:off x="2592" y="1248"/>
                <a:ext cx="680" cy="680"/>
                <a:chOff x="1224" y="1212"/>
                <a:chExt cx="3144" cy="3112"/>
              </a:xfrm>
            </p:grpSpPr>
            <p:sp>
              <p:nvSpPr>
                <p:cNvPr id="422966" name="Freeform 27" descr="Green marble"/>
                <p:cNvSpPr>
                  <a:spLocks noChangeAspect="1"/>
                </p:cNvSpPr>
                <p:nvPr/>
              </p:nvSpPr>
              <p:spPr bwMode="auto">
                <a:xfrm>
                  <a:off x="1224" y="2539"/>
                  <a:ext cx="2280" cy="1785"/>
                </a:xfrm>
                <a:custGeom>
                  <a:avLst/>
                  <a:gdLst>
                    <a:gd name="T0" fmla="*/ 748 w 2280"/>
                    <a:gd name="T1" fmla="*/ 30 h 1785"/>
                    <a:gd name="T2" fmla="*/ 1224 w 2280"/>
                    <a:gd name="T3" fmla="*/ 305 h 1785"/>
                    <a:gd name="T4" fmla="*/ 2184 w 2280"/>
                    <a:gd name="T5" fmla="*/ 257 h 1785"/>
                    <a:gd name="T6" fmla="*/ 1800 w 2280"/>
                    <a:gd name="T7" fmla="*/ 1121 h 1785"/>
                    <a:gd name="T8" fmla="*/ 1743 w 2280"/>
                    <a:gd name="T9" fmla="*/ 1313 h 1785"/>
                    <a:gd name="T10" fmla="*/ 1717 w 2280"/>
                    <a:gd name="T11" fmla="*/ 1479 h 1785"/>
                    <a:gd name="T12" fmla="*/ 1560 w 2280"/>
                    <a:gd name="T13" fmla="*/ 1549 h 1785"/>
                    <a:gd name="T14" fmla="*/ 1272 w 2280"/>
                    <a:gd name="T15" fmla="*/ 1553 h 1785"/>
                    <a:gd name="T16" fmla="*/ 168 w 2280"/>
                    <a:gd name="T17" fmla="*/ 1649 h 1785"/>
                    <a:gd name="T18" fmla="*/ 264 w 2280"/>
                    <a:gd name="T19" fmla="*/ 737 h 1785"/>
                    <a:gd name="T20" fmla="*/ 425 w 2280"/>
                    <a:gd name="T21" fmla="*/ 126 h 1785"/>
                    <a:gd name="T22" fmla="*/ 748 w 2280"/>
                    <a:gd name="T23" fmla="*/ 3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2" cstate="print"/>
                  <a:srcRect/>
                  <a:tile tx="0" ty="0" sx="100000" sy="100000" flip="none" algn="tl"/>
                </a:blipFill>
                <a:ln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967" name="Freeform 28" descr="Green marble"/>
                <p:cNvSpPr>
                  <a:spLocks noChangeAspect="1"/>
                </p:cNvSpPr>
                <p:nvPr/>
              </p:nvSpPr>
              <p:spPr bwMode="auto">
                <a:xfrm>
                  <a:off x="3056" y="1628"/>
                  <a:ext cx="1312" cy="1296"/>
                </a:xfrm>
                <a:custGeom>
                  <a:avLst/>
                  <a:gdLst>
                    <a:gd name="T0" fmla="*/ 592 w 1312"/>
                    <a:gd name="T1" fmla="*/ 160 h 1296"/>
                    <a:gd name="T2" fmla="*/ 16 w 1312"/>
                    <a:gd name="T3" fmla="*/ 640 h 1296"/>
                    <a:gd name="T4" fmla="*/ 496 w 1312"/>
                    <a:gd name="T5" fmla="*/ 1024 h 1296"/>
                    <a:gd name="T6" fmla="*/ 1216 w 1312"/>
                    <a:gd name="T7" fmla="*/ 1216 h 1296"/>
                    <a:gd name="T8" fmla="*/ 1072 w 1312"/>
                    <a:gd name="T9" fmla="*/ 544 h 1296"/>
                    <a:gd name="T10" fmla="*/ 1120 w 1312"/>
                    <a:gd name="T11" fmla="*/ 64 h 1296"/>
                    <a:gd name="T12" fmla="*/ 592 w 1312"/>
                    <a:gd name="T13" fmla="*/ 160 h 12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12"/>
                    <a:gd name="T22" fmla="*/ 0 h 1296"/>
                    <a:gd name="T23" fmla="*/ 1312 w 1312"/>
                    <a:gd name="T24" fmla="*/ 1296 h 12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12" h="1296">
                      <a:moveTo>
                        <a:pt x="592" y="160"/>
                      </a:moveTo>
                      <a:cubicBezTo>
                        <a:pt x="408" y="256"/>
                        <a:pt x="32" y="496"/>
                        <a:pt x="16" y="640"/>
                      </a:cubicBezTo>
                      <a:cubicBezTo>
                        <a:pt x="0" y="784"/>
                        <a:pt x="296" y="928"/>
                        <a:pt x="496" y="1024"/>
                      </a:cubicBezTo>
                      <a:cubicBezTo>
                        <a:pt x="696" y="1120"/>
                        <a:pt x="1120" y="1296"/>
                        <a:pt x="1216" y="1216"/>
                      </a:cubicBezTo>
                      <a:cubicBezTo>
                        <a:pt x="1312" y="1136"/>
                        <a:pt x="1088" y="736"/>
                        <a:pt x="1072" y="544"/>
                      </a:cubicBezTo>
                      <a:cubicBezTo>
                        <a:pt x="1056" y="352"/>
                        <a:pt x="1208" y="128"/>
                        <a:pt x="1120" y="64"/>
                      </a:cubicBezTo>
                      <a:cubicBezTo>
                        <a:pt x="1032" y="0"/>
                        <a:pt x="776" y="64"/>
                        <a:pt x="592" y="160"/>
                      </a:cubicBezTo>
                      <a:close/>
                    </a:path>
                  </a:pathLst>
                </a:custGeom>
                <a:blipFill dpi="0" rotWithShape="0">
                  <a:blip r:embed="rId2" cstate="print"/>
                  <a:srcRect/>
                  <a:tile tx="0" ty="0" sx="100000" sy="100000" flip="none" algn="tl"/>
                </a:blipFill>
                <a:ln w="9525" cap="flat" cmpd="sng">
                  <a:solidFill>
                    <a:srgbClr val="000000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22968" name="Group 29"/>
                <p:cNvGrpSpPr>
                  <a:grpSpLocks noChangeAspect="1"/>
                </p:cNvGrpSpPr>
                <p:nvPr/>
              </p:nvGrpSpPr>
              <p:grpSpPr bwMode="auto">
                <a:xfrm>
                  <a:off x="1776" y="1212"/>
                  <a:ext cx="1944" cy="2413"/>
                  <a:chOff x="2227" y="1194"/>
                  <a:chExt cx="1944" cy="2413"/>
                </a:xfrm>
              </p:grpSpPr>
              <p:sp>
                <p:nvSpPr>
                  <p:cNvPr id="422969" name="Freeform 30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1 w 600"/>
                      <a:gd name="T37" fmla="*/ 1 h 608"/>
                      <a:gd name="T38" fmla="*/ 1 w 600"/>
                      <a:gd name="T39" fmla="*/ 1 h 608"/>
                      <a:gd name="T40" fmla="*/ 1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70" name="Freeform 31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1 w 619"/>
                      <a:gd name="T7" fmla="*/ 0 h 1085"/>
                      <a:gd name="T8" fmla="*/ 1 w 619"/>
                      <a:gd name="T9" fmla="*/ 1 h 1085"/>
                      <a:gd name="T10" fmla="*/ 1 w 619"/>
                      <a:gd name="T11" fmla="*/ 1 h 1085"/>
                      <a:gd name="T12" fmla="*/ 1 w 619"/>
                      <a:gd name="T13" fmla="*/ 1 h 1085"/>
                      <a:gd name="T14" fmla="*/ 1 w 619"/>
                      <a:gd name="T15" fmla="*/ 1 h 1085"/>
                      <a:gd name="T16" fmla="*/ 1 w 619"/>
                      <a:gd name="T17" fmla="*/ 1 h 1085"/>
                      <a:gd name="T18" fmla="*/ 1 w 619"/>
                      <a:gd name="T19" fmla="*/ 1 h 1085"/>
                      <a:gd name="T20" fmla="*/ 1 w 619"/>
                      <a:gd name="T21" fmla="*/ 1 h 1085"/>
                      <a:gd name="T22" fmla="*/ 1 w 619"/>
                      <a:gd name="T23" fmla="*/ 1 h 1085"/>
                      <a:gd name="T24" fmla="*/ 1 w 619"/>
                      <a:gd name="T25" fmla="*/ 1 h 1085"/>
                      <a:gd name="T26" fmla="*/ 1 w 619"/>
                      <a:gd name="T27" fmla="*/ 1 h 1085"/>
                      <a:gd name="T28" fmla="*/ 1 w 619"/>
                      <a:gd name="T29" fmla="*/ 1 h 1085"/>
                      <a:gd name="T30" fmla="*/ 1 w 619"/>
                      <a:gd name="T31" fmla="*/ 1 h 1085"/>
                      <a:gd name="T32" fmla="*/ 1 w 619"/>
                      <a:gd name="T33" fmla="*/ 1 h 1085"/>
                      <a:gd name="T34" fmla="*/ 1 w 619"/>
                      <a:gd name="T35" fmla="*/ 1 h 1085"/>
                      <a:gd name="T36" fmla="*/ 1 w 619"/>
                      <a:gd name="T37" fmla="*/ 1 h 1085"/>
                      <a:gd name="T38" fmla="*/ 1 w 619"/>
                      <a:gd name="T39" fmla="*/ 1 h 1085"/>
                      <a:gd name="T40" fmla="*/ 0 w 619"/>
                      <a:gd name="T41" fmla="*/ 1 h 1085"/>
                      <a:gd name="T42" fmla="*/ 1 w 619"/>
                      <a:gd name="T43" fmla="*/ 1 h 1085"/>
                      <a:gd name="T44" fmla="*/ 1 w 619"/>
                      <a:gd name="T45" fmla="*/ 1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71" name="Freeform 32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84 w 782"/>
                      <a:gd name="T3" fmla="*/ 0 h 808"/>
                      <a:gd name="T4" fmla="*/ 449 w 782"/>
                      <a:gd name="T5" fmla="*/ 0 h 808"/>
                      <a:gd name="T6" fmla="*/ 946 w 782"/>
                      <a:gd name="T7" fmla="*/ 1 h 808"/>
                      <a:gd name="T8" fmla="*/ 1536 w 782"/>
                      <a:gd name="T9" fmla="*/ 1 h 808"/>
                      <a:gd name="T10" fmla="*/ 1753 w 782"/>
                      <a:gd name="T11" fmla="*/ 1 h 808"/>
                      <a:gd name="T12" fmla="*/ 1855 w 782"/>
                      <a:gd name="T13" fmla="*/ 1 h 808"/>
                      <a:gd name="T14" fmla="*/ 1870 w 782"/>
                      <a:gd name="T15" fmla="*/ 1 h 808"/>
                      <a:gd name="T16" fmla="*/ 1805 w 782"/>
                      <a:gd name="T17" fmla="*/ 1 h 808"/>
                      <a:gd name="T18" fmla="*/ 1625 w 782"/>
                      <a:gd name="T19" fmla="*/ 1 h 808"/>
                      <a:gd name="T20" fmla="*/ 1389 w 782"/>
                      <a:gd name="T21" fmla="*/ 1 h 808"/>
                      <a:gd name="T22" fmla="*/ 1218 w 782"/>
                      <a:gd name="T23" fmla="*/ 1 h 808"/>
                      <a:gd name="T24" fmla="*/ 1140 w 782"/>
                      <a:gd name="T25" fmla="*/ 1 h 808"/>
                      <a:gd name="T26" fmla="*/ 1090 w 782"/>
                      <a:gd name="T27" fmla="*/ 1 h 808"/>
                      <a:gd name="T28" fmla="*/ 1105 w 782"/>
                      <a:gd name="T29" fmla="*/ 1 h 808"/>
                      <a:gd name="T30" fmla="*/ 1118 w 782"/>
                      <a:gd name="T31" fmla="*/ 1 h 808"/>
                      <a:gd name="T32" fmla="*/ 1329 w 782"/>
                      <a:gd name="T33" fmla="*/ 1 h 808"/>
                      <a:gd name="T34" fmla="*/ 1662 w 782"/>
                      <a:gd name="T35" fmla="*/ 1 h 808"/>
                      <a:gd name="T36" fmla="*/ 1870 w 782"/>
                      <a:gd name="T37" fmla="*/ 1 h 808"/>
                      <a:gd name="T38" fmla="*/ 2091 w 782"/>
                      <a:gd name="T39" fmla="*/ 1 h 808"/>
                      <a:gd name="T40" fmla="*/ 2162 w 782"/>
                      <a:gd name="T41" fmla="*/ 1 h 808"/>
                      <a:gd name="T42" fmla="*/ 2091 w 782"/>
                      <a:gd name="T43" fmla="*/ 1 h 808"/>
                      <a:gd name="T44" fmla="*/ 2004 w 782"/>
                      <a:gd name="T45" fmla="*/ 1 h 808"/>
                      <a:gd name="T46" fmla="*/ 1855 w 782"/>
                      <a:gd name="T47" fmla="*/ 1 h 808"/>
                      <a:gd name="T48" fmla="*/ 1655 w 782"/>
                      <a:gd name="T49" fmla="*/ 1 h 808"/>
                      <a:gd name="T50" fmla="*/ 1436 w 782"/>
                      <a:gd name="T51" fmla="*/ 1 h 808"/>
                      <a:gd name="T52" fmla="*/ 1090 w 782"/>
                      <a:gd name="T53" fmla="*/ 1 h 808"/>
                      <a:gd name="T54" fmla="*/ 981 w 782"/>
                      <a:gd name="T55" fmla="*/ 1 h 808"/>
                      <a:gd name="T56" fmla="*/ 922 w 782"/>
                      <a:gd name="T57" fmla="*/ 1 h 808"/>
                      <a:gd name="T58" fmla="*/ 922 w 782"/>
                      <a:gd name="T59" fmla="*/ 1 h 808"/>
                      <a:gd name="T60" fmla="*/ 922 w 782"/>
                      <a:gd name="T61" fmla="*/ 1 h 808"/>
                      <a:gd name="T62" fmla="*/ 1072 w 782"/>
                      <a:gd name="T63" fmla="*/ 1 h 808"/>
                      <a:gd name="T64" fmla="*/ 1295 w 782"/>
                      <a:gd name="T65" fmla="*/ 1 h 808"/>
                      <a:gd name="T66" fmla="*/ 1491 w 782"/>
                      <a:gd name="T67" fmla="*/ 1 h 808"/>
                      <a:gd name="T68" fmla="*/ 1614 w 782"/>
                      <a:gd name="T69" fmla="*/ 1 h 808"/>
                      <a:gd name="T70" fmla="*/ 1677 w 782"/>
                      <a:gd name="T71" fmla="*/ 1 h 808"/>
                      <a:gd name="T72" fmla="*/ 1655 w 782"/>
                      <a:gd name="T73" fmla="*/ 1 h 808"/>
                      <a:gd name="T74" fmla="*/ 1564 w 782"/>
                      <a:gd name="T75" fmla="*/ 1 h 808"/>
                      <a:gd name="T76" fmla="*/ 1436 w 782"/>
                      <a:gd name="T77" fmla="*/ 1 h 808"/>
                      <a:gd name="T78" fmla="*/ 1295 w 782"/>
                      <a:gd name="T79" fmla="*/ 1 h 808"/>
                      <a:gd name="T80" fmla="*/ 989 w 782"/>
                      <a:gd name="T81" fmla="*/ 1 h 808"/>
                      <a:gd name="T82" fmla="*/ 535 w 782"/>
                      <a:gd name="T83" fmla="*/ 1 h 808"/>
                      <a:gd name="T84" fmla="*/ 193 w 782"/>
                      <a:gd name="T85" fmla="*/ 1 h 808"/>
                      <a:gd name="T86" fmla="*/ 54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72" name="Freeform 33"/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53939 w 992"/>
                      <a:gd name="T1" fmla="*/ 1 h 770"/>
                      <a:gd name="T2" fmla="*/ 54957 w 992"/>
                      <a:gd name="T3" fmla="*/ 1 h 770"/>
                      <a:gd name="T4" fmla="*/ 58732 w 992"/>
                      <a:gd name="T5" fmla="*/ 1 h 770"/>
                      <a:gd name="T6" fmla="*/ 63413 w 992"/>
                      <a:gd name="T7" fmla="*/ 1 h 770"/>
                      <a:gd name="T8" fmla="*/ 66185 w 992"/>
                      <a:gd name="T9" fmla="*/ 1 h 770"/>
                      <a:gd name="T10" fmla="*/ 64971 w 992"/>
                      <a:gd name="T11" fmla="*/ 1 h 770"/>
                      <a:gd name="T12" fmla="*/ 62389 w 992"/>
                      <a:gd name="T13" fmla="*/ 1 h 770"/>
                      <a:gd name="T14" fmla="*/ 57208 w 992"/>
                      <a:gd name="T15" fmla="*/ 1 h 770"/>
                      <a:gd name="T16" fmla="*/ 50816 w 992"/>
                      <a:gd name="T17" fmla="*/ 1 h 770"/>
                      <a:gd name="T18" fmla="*/ 45491 w 992"/>
                      <a:gd name="T19" fmla="*/ 1 h 770"/>
                      <a:gd name="T20" fmla="*/ 39515 w 992"/>
                      <a:gd name="T21" fmla="*/ 1 h 770"/>
                      <a:gd name="T22" fmla="*/ 33821 w 992"/>
                      <a:gd name="T23" fmla="*/ 1 h 770"/>
                      <a:gd name="T24" fmla="*/ 29498 w 992"/>
                      <a:gd name="T25" fmla="*/ 1 h 770"/>
                      <a:gd name="T26" fmla="*/ 27925 w 992"/>
                      <a:gd name="T27" fmla="*/ 1 h 770"/>
                      <a:gd name="T28" fmla="*/ 26173 w 992"/>
                      <a:gd name="T29" fmla="*/ 1 h 770"/>
                      <a:gd name="T30" fmla="*/ 24108 w 992"/>
                      <a:gd name="T31" fmla="*/ 1 h 770"/>
                      <a:gd name="T32" fmla="*/ 22569 w 992"/>
                      <a:gd name="T33" fmla="*/ 1 h 770"/>
                      <a:gd name="T34" fmla="*/ 22569 w 992"/>
                      <a:gd name="T35" fmla="*/ 1 h 770"/>
                      <a:gd name="T36" fmla="*/ 21507 w 992"/>
                      <a:gd name="T37" fmla="*/ 1 h 770"/>
                      <a:gd name="T38" fmla="*/ 18555 w 992"/>
                      <a:gd name="T39" fmla="*/ 1 h 770"/>
                      <a:gd name="T40" fmla="*/ 14912 w 992"/>
                      <a:gd name="T41" fmla="*/ 1 h 770"/>
                      <a:gd name="T42" fmla="*/ 11523 w 992"/>
                      <a:gd name="T43" fmla="*/ 1 h 770"/>
                      <a:gd name="T44" fmla="*/ 7646 w 992"/>
                      <a:gd name="T45" fmla="*/ 1 h 770"/>
                      <a:gd name="T46" fmla="*/ 1769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2635 w 992"/>
                      <a:gd name="T53" fmla="*/ 1 h 770"/>
                      <a:gd name="T54" fmla="*/ 5459 w 992"/>
                      <a:gd name="T55" fmla="*/ 1 h 770"/>
                      <a:gd name="T56" fmla="*/ 7903 w 992"/>
                      <a:gd name="T57" fmla="*/ 1 h 770"/>
                      <a:gd name="T58" fmla="*/ 12603 w 992"/>
                      <a:gd name="T59" fmla="*/ 1 h 770"/>
                      <a:gd name="T60" fmla="*/ 17164 w 992"/>
                      <a:gd name="T61" fmla="*/ 1 h 770"/>
                      <a:gd name="T62" fmla="*/ 21507 w 992"/>
                      <a:gd name="T63" fmla="*/ 1 h 770"/>
                      <a:gd name="T64" fmla="*/ 27700 w 992"/>
                      <a:gd name="T65" fmla="*/ 0 h 770"/>
                      <a:gd name="T66" fmla="*/ 27925 w 992"/>
                      <a:gd name="T67" fmla="*/ 1 h 770"/>
                      <a:gd name="T68" fmla="*/ 26520 w 992"/>
                      <a:gd name="T69" fmla="*/ 1 h 770"/>
                      <a:gd name="T70" fmla="*/ 26173 w 992"/>
                      <a:gd name="T71" fmla="*/ 1 h 770"/>
                      <a:gd name="T72" fmla="*/ 27925 w 992"/>
                      <a:gd name="T73" fmla="*/ 1 h 770"/>
                      <a:gd name="T74" fmla="*/ 30846 w 992"/>
                      <a:gd name="T75" fmla="*/ 1 h 770"/>
                      <a:gd name="T76" fmla="*/ 33326 w 992"/>
                      <a:gd name="T77" fmla="*/ 1 h 770"/>
                      <a:gd name="T78" fmla="*/ 37247 w 992"/>
                      <a:gd name="T79" fmla="*/ 1 h 770"/>
                      <a:gd name="T80" fmla="*/ 41042 w 992"/>
                      <a:gd name="T81" fmla="*/ 1 h 770"/>
                      <a:gd name="T82" fmla="*/ 44922 w 992"/>
                      <a:gd name="T83" fmla="*/ 1 h 770"/>
                      <a:gd name="T84" fmla="*/ 50029 w 992"/>
                      <a:gd name="T85" fmla="*/ 1 h 770"/>
                      <a:gd name="T86" fmla="*/ 53399 w 992"/>
                      <a:gd name="T87" fmla="*/ 1 h 770"/>
                      <a:gd name="T88" fmla="*/ 53939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73" name="Freeform 34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1 w 699"/>
                      <a:gd name="T1" fmla="*/ 1 h 1216"/>
                      <a:gd name="T2" fmla="*/ 1 w 699"/>
                      <a:gd name="T3" fmla="*/ 1 h 1216"/>
                      <a:gd name="T4" fmla="*/ 1 w 699"/>
                      <a:gd name="T5" fmla="*/ 1 h 1216"/>
                      <a:gd name="T6" fmla="*/ 1 w 699"/>
                      <a:gd name="T7" fmla="*/ 1 h 1216"/>
                      <a:gd name="T8" fmla="*/ 1 w 699"/>
                      <a:gd name="T9" fmla="*/ 1 h 1216"/>
                      <a:gd name="T10" fmla="*/ 1 w 699"/>
                      <a:gd name="T11" fmla="*/ 1 h 1216"/>
                      <a:gd name="T12" fmla="*/ 1 w 699"/>
                      <a:gd name="T13" fmla="*/ 1 h 1216"/>
                      <a:gd name="T14" fmla="*/ 1 w 699"/>
                      <a:gd name="T15" fmla="*/ 1 h 1216"/>
                      <a:gd name="T16" fmla="*/ 1 w 699"/>
                      <a:gd name="T17" fmla="*/ 1 h 1216"/>
                      <a:gd name="T18" fmla="*/ 1 w 699"/>
                      <a:gd name="T19" fmla="*/ 1 h 1216"/>
                      <a:gd name="T20" fmla="*/ 1 w 699"/>
                      <a:gd name="T21" fmla="*/ 1 h 1216"/>
                      <a:gd name="T22" fmla="*/ 1 w 699"/>
                      <a:gd name="T23" fmla="*/ 1 h 1216"/>
                      <a:gd name="T24" fmla="*/ 1 w 699"/>
                      <a:gd name="T25" fmla="*/ 1 h 1216"/>
                      <a:gd name="T26" fmla="*/ 1 w 699"/>
                      <a:gd name="T27" fmla="*/ 1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1 h 1216"/>
                      <a:gd name="T74" fmla="*/ 1 w 699"/>
                      <a:gd name="T75" fmla="*/ 1 h 1216"/>
                      <a:gd name="T76" fmla="*/ 1 w 699"/>
                      <a:gd name="T77" fmla="*/ 1 h 1216"/>
                      <a:gd name="T78" fmla="*/ 1 w 699"/>
                      <a:gd name="T79" fmla="*/ 1 h 1216"/>
                      <a:gd name="T80" fmla="*/ 1 w 699"/>
                      <a:gd name="T81" fmla="*/ 1 h 1216"/>
                      <a:gd name="T82" fmla="*/ 1 w 699"/>
                      <a:gd name="T83" fmla="*/ 1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974" name="Freeform 35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1 w 915"/>
                      <a:gd name="T13" fmla="*/ 1 h 1139"/>
                      <a:gd name="T14" fmla="*/ 1 w 915"/>
                      <a:gd name="T15" fmla="*/ 1 h 1139"/>
                      <a:gd name="T16" fmla="*/ 1 w 915"/>
                      <a:gd name="T17" fmla="*/ 1 h 1139"/>
                      <a:gd name="T18" fmla="*/ 1 w 915"/>
                      <a:gd name="T19" fmla="*/ 1 h 1139"/>
                      <a:gd name="T20" fmla="*/ 1 w 915"/>
                      <a:gd name="T21" fmla="*/ 1 h 1139"/>
                      <a:gd name="T22" fmla="*/ 1 w 915"/>
                      <a:gd name="T23" fmla="*/ 1 h 1139"/>
                      <a:gd name="T24" fmla="*/ 1 w 915"/>
                      <a:gd name="T25" fmla="*/ 1 h 1139"/>
                      <a:gd name="T26" fmla="*/ 1 w 915"/>
                      <a:gd name="T27" fmla="*/ 1 h 1139"/>
                      <a:gd name="T28" fmla="*/ 1 w 915"/>
                      <a:gd name="T29" fmla="*/ 1 h 1139"/>
                      <a:gd name="T30" fmla="*/ 1 w 915"/>
                      <a:gd name="T31" fmla="*/ 1 h 1139"/>
                      <a:gd name="T32" fmla="*/ 1 w 915"/>
                      <a:gd name="T33" fmla="*/ 1 h 1139"/>
                      <a:gd name="T34" fmla="*/ 1 w 915"/>
                      <a:gd name="T35" fmla="*/ 1 h 1139"/>
                      <a:gd name="T36" fmla="*/ 1 w 915"/>
                      <a:gd name="T37" fmla="*/ 1 h 1139"/>
                      <a:gd name="T38" fmla="*/ 1 w 915"/>
                      <a:gd name="T39" fmla="*/ 1 h 1139"/>
                      <a:gd name="T40" fmla="*/ 1 w 915"/>
                      <a:gd name="T41" fmla="*/ 1 h 1139"/>
                      <a:gd name="T42" fmla="*/ 1 w 915"/>
                      <a:gd name="T43" fmla="*/ 1 h 1139"/>
                      <a:gd name="T44" fmla="*/ 1 w 915"/>
                      <a:gd name="T45" fmla="*/ 1 h 1139"/>
                      <a:gd name="T46" fmla="*/ 1 w 915"/>
                      <a:gd name="T47" fmla="*/ 0 h 1139"/>
                      <a:gd name="T48" fmla="*/ 1 w 915"/>
                      <a:gd name="T49" fmla="*/ 1 h 1139"/>
                      <a:gd name="T50" fmla="*/ 1 w 915"/>
                      <a:gd name="T51" fmla="*/ 1 h 1139"/>
                      <a:gd name="T52" fmla="*/ 1 w 915"/>
                      <a:gd name="T53" fmla="*/ 1 h 1139"/>
                      <a:gd name="T54" fmla="*/ 1 w 915"/>
                      <a:gd name="T55" fmla="*/ 1 h 1139"/>
                      <a:gd name="T56" fmla="*/ 1 w 915"/>
                      <a:gd name="T57" fmla="*/ 1 h 1139"/>
                      <a:gd name="T58" fmla="*/ 1 w 915"/>
                      <a:gd name="T59" fmla="*/ 1 h 1139"/>
                      <a:gd name="T60" fmla="*/ 1 w 915"/>
                      <a:gd name="T61" fmla="*/ 1 h 1139"/>
                      <a:gd name="T62" fmla="*/ 1 w 915"/>
                      <a:gd name="T63" fmla="*/ 1 h 1139"/>
                      <a:gd name="T64" fmla="*/ 1 w 915"/>
                      <a:gd name="T65" fmla="*/ 1 h 1139"/>
                      <a:gd name="T66" fmla="*/ 1 w 915"/>
                      <a:gd name="T67" fmla="*/ 1 h 1139"/>
                      <a:gd name="T68" fmla="*/ 1 w 915"/>
                      <a:gd name="T69" fmla="*/ 1 h 1139"/>
                      <a:gd name="T70" fmla="*/ 1 w 915"/>
                      <a:gd name="T71" fmla="*/ 1 h 1139"/>
                      <a:gd name="T72" fmla="*/ 1 w 915"/>
                      <a:gd name="T73" fmla="*/ 1 h 1139"/>
                      <a:gd name="T74" fmla="*/ 1 w 915"/>
                      <a:gd name="T75" fmla="*/ 1 h 1139"/>
                      <a:gd name="T76" fmla="*/ 1 w 915"/>
                      <a:gd name="T77" fmla="*/ 1 h 1139"/>
                      <a:gd name="T78" fmla="*/ 1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22965" name="Oval 36"/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422958" name="Group 37"/>
            <p:cNvGrpSpPr>
              <a:grpSpLocks/>
            </p:cNvGrpSpPr>
            <p:nvPr/>
          </p:nvGrpSpPr>
          <p:grpSpPr bwMode="auto">
            <a:xfrm>
              <a:off x="4368" y="2112"/>
              <a:ext cx="432" cy="240"/>
              <a:chOff x="-1152" y="3504"/>
              <a:chExt cx="432" cy="240"/>
            </a:xfrm>
          </p:grpSpPr>
          <p:grpSp>
            <p:nvGrpSpPr>
              <p:cNvPr id="422959" name="Group 38"/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422962" name="AutoShape 39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2400" i="0" baseline="-8000">
                      <a:solidFill>
                        <a:schemeClr val="bg2"/>
                      </a:solidFill>
                    </a:rPr>
                    <a:t>Exit</a:t>
                  </a:r>
                  <a:endParaRPr lang="en-CA" altLang="en-US" sz="2400" i="0" baseline="-80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422963" name="Line 40"/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22960" name="Line 41"/>
              <p:cNvSpPr>
                <a:spLocks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61" name="Line 42"/>
              <p:cNvSpPr>
                <a:spLocks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31819" name="Text Box 43"/>
          <p:cNvSpPr txBox="1">
            <a:spLocks noChangeArrowheads="1"/>
          </p:cNvSpPr>
          <p:nvPr/>
        </p:nvSpPr>
        <p:spPr bwMode="auto">
          <a:xfrm>
            <a:off x="2133600" y="2727325"/>
            <a:ext cx="280035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/>
              <a:t>Put next value </a:t>
            </a:r>
            <a:br>
              <a:rPr lang="en-US" altLang="en-US" sz="3000" i="0"/>
            </a:br>
            <a:r>
              <a:rPr lang="en-US" altLang="en-US" sz="3000" i="0"/>
              <a:t>where it belongs.</a:t>
            </a:r>
          </a:p>
        </p:txBody>
      </p:sp>
      <p:grpSp>
        <p:nvGrpSpPr>
          <p:cNvPr id="14" name="Group 44"/>
          <p:cNvGrpSpPr>
            <a:grpSpLocks/>
          </p:cNvGrpSpPr>
          <p:nvPr/>
        </p:nvGrpSpPr>
        <p:grpSpPr bwMode="auto">
          <a:xfrm>
            <a:off x="6172200" y="1143000"/>
            <a:ext cx="2895600" cy="3538538"/>
            <a:chOff x="3888" y="720"/>
            <a:chExt cx="1824" cy="2229"/>
          </a:xfrm>
        </p:grpSpPr>
        <p:pic>
          <p:nvPicPr>
            <p:cNvPr id="422955" name="Picture 45" descr="capture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8" y="1744"/>
              <a:ext cx="1824" cy="12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2956" name="Freeform 46"/>
            <p:cNvSpPr>
              <a:spLocks/>
            </p:cNvSpPr>
            <p:nvPr/>
          </p:nvSpPr>
          <p:spPr bwMode="auto">
            <a:xfrm>
              <a:off x="4821" y="720"/>
              <a:ext cx="140" cy="400"/>
            </a:xfrm>
            <a:custGeom>
              <a:avLst/>
              <a:gdLst>
                <a:gd name="T0" fmla="*/ 75 w 140"/>
                <a:gd name="T1" fmla="*/ 0 h 400"/>
                <a:gd name="T2" fmla="*/ 103 w 140"/>
                <a:gd name="T3" fmla="*/ 45 h 400"/>
                <a:gd name="T4" fmla="*/ 123 w 140"/>
                <a:gd name="T5" fmla="*/ 192 h 400"/>
                <a:gd name="T6" fmla="*/ 0 w 140"/>
                <a:gd name="T7" fmla="*/ 400 h 40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0"/>
                <a:gd name="T13" fmla="*/ 0 h 400"/>
                <a:gd name="T14" fmla="*/ 140 w 140"/>
                <a:gd name="T15" fmla="*/ 400 h 40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0" h="400">
                  <a:moveTo>
                    <a:pt x="75" y="0"/>
                  </a:moveTo>
                  <a:cubicBezTo>
                    <a:pt x="80" y="7"/>
                    <a:pt x="95" y="13"/>
                    <a:pt x="103" y="45"/>
                  </a:cubicBezTo>
                  <a:cubicBezTo>
                    <a:pt x="111" y="77"/>
                    <a:pt x="140" y="133"/>
                    <a:pt x="123" y="192"/>
                  </a:cubicBezTo>
                  <a:cubicBezTo>
                    <a:pt x="106" y="251"/>
                    <a:pt x="26" y="357"/>
                    <a:pt x="0" y="40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arrow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422922" name="Group 47"/>
          <p:cNvGrpSpPr>
            <a:grpSpLocks noChangeAspect="1"/>
          </p:cNvGrpSpPr>
          <p:nvPr/>
        </p:nvGrpSpPr>
        <p:grpSpPr bwMode="auto">
          <a:xfrm>
            <a:off x="381000" y="2522538"/>
            <a:ext cx="1439863" cy="1439862"/>
            <a:chOff x="528" y="3264"/>
            <a:chExt cx="907" cy="907"/>
          </a:xfrm>
        </p:grpSpPr>
        <p:grpSp>
          <p:nvGrpSpPr>
            <p:cNvPr id="422935" name="Group 48"/>
            <p:cNvGrpSpPr>
              <a:grpSpLocks noChangeAspect="1"/>
            </p:cNvGrpSpPr>
            <p:nvPr/>
          </p:nvGrpSpPr>
          <p:grpSpPr bwMode="auto">
            <a:xfrm>
              <a:off x="528" y="3264"/>
              <a:ext cx="907" cy="907"/>
              <a:chOff x="3120" y="1872"/>
              <a:chExt cx="907" cy="907"/>
            </a:xfrm>
          </p:grpSpPr>
          <p:sp>
            <p:nvSpPr>
              <p:cNvPr id="422942" name="Freeform 49"/>
              <p:cNvSpPr>
                <a:spLocks noChangeAspect="1"/>
              </p:cNvSpPr>
              <p:nvPr/>
            </p:nvSpPr>
            <p:spPr bwMode="auto">
              <a:xfrm>
                <a:off x="3453" y="2386"/>
                <a:ext cx="225" cy="63"/>
              </a:xfrm>
              <a:custGeom>
                <a:avLst/>
                <a:gdLst>
                  <a:gd name="T0" fmla="*/ 0 w 672"/>
                  <a:gd name="T1" fmla="*/ 0 h 200"/>
                  <a:gd name="T2" fmla="*/ 0 w 672"/>
                  <a:gd name="T3" fmla="*/ 0 h 200"/>
                  <a:gd name="T4" fmla="*/ 0 w 672"/>
                  <a:gd name="T5" fmla="*/ 0 h 200"/>
                  <a:gd name="T6" fmla="*/ 0 w 672"/>
                  <a:gd name="T7" fmla="*/ 0 h 20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672"/>
                  <a:gd name="T13" fmla="*/ 0 h 200"/>
                  <a:gd name="T14" fmla="*/ 672 w 672"/>
                  <a:gd name="T15" fmla="*/ 200 h 20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672" h="200">
                    <a:moveTo>
                      <a:pt x="0" y="192"/>
                    </a:moveTo>
                    <a:cubicBezTo>
                      <a:pt x="184" y="96"/>
                      <a:pt x="368" y="0"/>
                      <a:pt x="432" y="0"/>
                    </a:cubicBezTo>
                    <a:cubicBezTo>
                      <a:pt x="496" y="0"/>
                      <a:pt x="344" y="184"/>
                      <a:pt x="384" y="192"/>
                    </a:cubicBezTo>
                    <a:cubicBezTo>
                      <a:pt x="424" y="200"/>
                      <a:pt x="548" y="124"/>
                      <a:pt x="672" y="48"/>
                    </a:cubicBezTo>
                  </a:path>
                </a:pathLst>
              </a:custGeom>
              <a:noFill/>
              <a:ln w="254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2943" name="Group 50"/>
              <p:cNvGrpSpPr>
                <a:grpSpLocks noChangeAspect="1"/>
              </p:cNvGrpSpPr>
              <p:nvPr/>
            </p:nvGrpSpPr>
            <p:grpSpPr bwMode="auto">
              <a:xfrm>
                <a:off x="3469" y="2146"/>
                <a:ext cx="249" cy="285"/>
                <a:chOff x="3469" y="2146"/>
                <a:chExt cx="249" cy="285"/>
              </a:xfrm>
            </p:grpSpPr>
            <p:sp>
              <p:nvSpPr>
                <p:cNvPr id="422949" name="Freeform 51"/>
                <p:cNvSpPr>
                  <a:spLocks noChangeAspect="1"/>
                </p:cNvSpPr>
                <p:nvPr/>
              </p:nvSpPr>
              <p:spPr bwMode="auto">
                <a:xfrm>
                  <a:off x="3590" y="2187"/>
                  <a:ext cx="67" cy="63"/>
                </a:xfrm>
                <a:custGeom>
                  <a:avLst/>
                  <a:gdLst>
                    <a:gd name="T0" fmla="*/ 0 w 603"/>
                    <a:gd name="T1" fmla="*/ 0 h 570"/>
                    <a:gd name="T2" fmla="*/ 0 w 603"/>
                    <a:gd name="T3" fmla="*/ 0 h 570"/>
                    <a:gd name="T4" fmla="*/ 0 w 603"/>
                    <a:gd name="T5" fmla="*/ 0 h 570"/>
                    <a:gd name="T6" fmla="*/ 0 w 603"/>
                    <a:gd name="T7" fmla="*/ 0 h 570"/>
                    <a:gd name="T8" fmla="*/ 0 w 603"/>
                    <a:gd name="T9" fmla="*/ 0 h 570"/>
                    <a:gd name="T10" fmla="*/ 0 w 603"/>
                    <a:gd name="T11" fmla="*/ 0 h 570"/>
                    <a:gd name="T12" fmla="*/ 0 w 603"/>
                    <a:gd name="T13" fmla="*/ 0 h 570"/>
                    <a:gd name="T14" fmla="*/ 0 w 603"/>
                    <a:gd name="T15" fmla="*/ 0 h 570"/>
                    <a:gd name="T16" fmla="*/ 0 w 603"/>
                    <a:gd name="T17" fmla="*/ 0 h 570"/>
                    <a:gd name="T18" fmla="*/ 0 w 603"/>
                    <a:gd name="T19" fmla="*/ 0 h 570"/>
                    <a:gd name="T20" fmla="*/ 0 w 603"/>
                    <a:gd name="T21" fmla="*/ 0 h 570"/>
                    <a:gd name="T22" fmla="*/ 0 w 603"/>
                    <a:gd name="T23" fmla="*/ 0 h 570"/>
                    <a:gd name="T24" fmla="*/ 0 w 603"/>
                    <a:gd name="T25" fmla="*/ 0 h 570"/>
                    <a:gd name="T26" fmla="*/ 0 w 603"/>
                    <a:gd name="T27" fmla="*/ 0 h 570"/>
                    <a:gd name="T28" fmla="*/ 0 w 603"/>
                    <a:gd name="T29" fmla="*/ 0 h 570"/>
                    <a:gd name="T30" fmla="*/ 0 w 603"/>
                    <a:gd name="T31" fmla="*/ 0 h 570"/>
                    <a:gd name="T32" fmla="*/ 0 w 603"/>
                    <a:gd name="T33" fmla="*/ 0 h 570"/>
                    <a:gd name="T34" fmla="*/ 0 w 603"/>
                    <a:gd name="T35" fmla="*/ 0 h 570"/>
                    <a:gd name="T36" fmla="*/ 0 w 603"/>
                    <a:gd name="T37" fmla="*/ 0 h 570"/>
                    <a:gd name="T38" fmla="*/ 0 w 603"/>
                    <a:gd name="T39" fmla="*/ 0 h 570"/>
                    <a:gd name="T40" fmla="*/ 0 w 603"/>
                    <a:gd name="T41" fmla="*/ 0 h 570"/>
                    <a:gd name="T42" fmla="*/ 0 w 603"/>
                    <a:gd name="T43" fmla="*/ 0 h 57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3"/>
                    <a:gd name="T67" fmla="*/ 0 h 570"/>
                    <a:gd name="T68" fmla="*/ 603 w 603"/>
                    <a:gd name="T69" fmla="*/ 570 h 57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3" h="570">
                      <a:moveTo>
                        <a:pt x="390" y="270"/>
                      </a:moveTo>
                      <a:lnTo>
                        <a:pt x="374" y="166"/>
                      </a:lnTo>
                      <a:lnTo>
                        <a:pt x="343" y="72"/>
                      </a:lnTo>
                      <a:lnTo>
                        <a:pt x="286" y="22"/>
                      </a:lnTo>
                      <a:lnTo>
                        <a:pt x="186" y="0"/>
                      </a:lnTo>
                      <a:lnTo>
                        <a:pt x="100" y="22"/>
                      </a:lnTo>
                      <a:lnTo>
                        <a:pt x="19" y="115"/>
                      </a:lnTo>
                      <a:lnTo>
                        <a:pt x="0" y="227"/>
                      </a:lnTo>
                      <a:lnTo>
                        <a:pt x="19" y="346"/>
                      </a:lnTo>
                      <a:lnTo>
                        <a:pt x="50" y="419"/>
                      </a:lnTo>
                      <a:lnTo>
                        <a:pt x="89" y="494"/>
                      </a:lnTo>
                      <a:lnTo>
                        <a:pt x="131" y="545"/>
                      </a:lnTo>
                      <a:lnTo>
                        <a:pt x="178" y="570"/>
                      </a:lnTo>
                      <a:lnTo>
                        <a:pt x="243" y="548"/>
                      </a:lnTo>
                      <a:lnTo>
                        <a:pt x="309" y="497"/>
                      </a:lnTo>
                      <a:lnTo>
                        <a:pt x="351" y="426"/>
                      </a:lnTo>
                      <a:lnTo>
                        <a:pt x="390" y="365"/>
                      </a:lnTo>
                      <a:lnTo>
                        <a:pt x="402" y="328"/>
                      </a:lnTo>
                      <a:lnTo>
                        <a:pt x="567" y="275"/>
                      </a:lnTo>
                      <a:lnTo>
                        <a:pt x="603" y="253"/>
                      </a:lnTo>
                      <a:lnTo>
                        <a:pt x="583" y="220"/>
                      </a:lnTo>
                      <a:lnTo>
                        <a:pt x="390" y="27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950" name="Freeform 52"/>
                <p:cNvSpPr>
                  <a:spLocks noChangeAspect="1"/>
                </p:cNvSpPr>
                <p:nvPr/>
              </p:nvSpPr>
              <p:spPr bwMode="auto">
                <a:xfrm>
                  <a:off x="3557" y="2255"/>
                  <a:ext cx="69" cy="113"/>
                </a:xfrm>
                <a:custGeom>
                  <a:avLst/>
                  <a:gdLst>
                    <a:gd name="T0" fmla="*/ 0 w 622"/>
                    <a:gd name="T1" fmla="*/ 0 h 1018"/>
                    <a:gd name="T2" fmla="*/ 0 w 622"/>
                    <a:gd name="T3" fmla="*/ 0 h 1018"/>
                    <a:gd name="T4" fmla="*/ 0 w 622"/>
                    <a:gd name="T5" fmla="*/ 0 h 1018"/>
                    <a:gd name="T6" fmla="*/ 0 w 622"/>
                    <a:gd name="T7" fmla="*/ 0 h 1018"/>
                    <a:gd name="T8" fmla="*/ 0 w 622"/>
                    <a:gd name="T9" fmla="*/ 0 h 1018"/>
                    <a:gd name="T10" fmla="*/ 0 w 622"/>
                    <a:gd name="T11" fmla="*/ 0 h 1018"/>
                    <a:gd name="T12" fmla="*/ 0 w 622"/>
                    <a:gd name="T13" fmla="*/ 0 h 1018"/>
                    <a:gd name="T14" fmla="*/ 0 w 622"/>
                    <a:gd name="T15" fmla="*/ 0 h 1018"/>
                    <a:gd name="T16" fmla="*/ 0 w 622"/>
                    <a:gd name="T17" fmla="*/ 0 h 1018"/>
                    <a:gd name="T18" fmla="*/ 0 w 622"/>
                    <a:gd name="T19" fmla="*/ 0 h 1018"/>
                    <a:gd name="T20" fmla="*/ 0 w 622"/>
                    <a:gd name="T21" fmla="*/ 0 h 1018"/>
                    <a:gd name="T22" fmla="*/ 0 w 622"/>
                    <a:gd name="T23" fmla="*/ 0 h 1018"/>
                    <a:gd name="T24" fmla="*/ 0 w 622"/>
                    <a:gd name="T25" fmla="*/ 0 h 1018"/>
                    <a:gd name="T26" fmla="*/ 0 w 622"/>
                    <a:gd name="T27" fmla="*/ 0 h 1018"/>
                    <a:gd name="T28" fmla="*/ 0 w 622"/>
                    <a:gd name="T29" fmla="*/ 0 h 1018"/>
                    <a:gd name="T30" fmla="*/ 0 w 622"/>
                    <a:gd name="T31" fmla="*/ 0 h 1018"/>
                    <a:gd name="T32" fmla="*/ 0 w 622"/>
                    <a:gd name="T33" fmla="*/ 0 h 1018"/>
                    <a:gd name="T34" fmla="*/ 0 w 622"/>
                    <a:gd name="T35" fmla="*/ 0 h 1018"/>
                    <a:gd name="T36" fmla="*/ 0 w 622"/>
                    <a:gd name="T37" fmla="*/ 0 h 1018"/>
                    <a:gd name="T38" fmla="*/ 0 w 622"/>
                    <a:gd name="T39" fmla="*/ 0 h 1018"/>
                    <a:gd name="T40" fmla="*/ 0 w 622"/>
                    <a:gd name="T41" fmla="*/ 0 h 1018"/>
                    <a:gd name="T42" fmla="*/ 0 w 622"/>
                    <a:gd name="T43" fmla="*/ 0 h 1018"/>
                    <a:gd name="T44" fmla="*/ 0 w 622"/>
                    <a:gd name="T45" fmla="*/ 0 h 1018"/>
                    <a:gd name="T46" fmla="*/ 0 w 622"/>
                    <a:gd name="T47" fmla="*/ 0 h 1018"/>
                    <a:gd name="T48" fmla="*/ 0 w 622"/>
                    <a:gd name="T49" fmla="*/ 0 h 1018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22"/>
                    <a:gd name="T76" fmla="*/ 0 h 1018"/>
                    <a:gd name="T77" fmla="*/ 622 w 622"/>
                    <a:gd name="T78" fmla="*/ 1018 h 1018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22" h="1018">
                      <a:moveTo>
                        <a:pt x="209" y="152"/>
                      </a:moveTo>
                      <a:lnTo>
                        <a:pt x="285" y="76"/>
                      </a:lnTo>
                      <a:lnTo>
                        <a:pt x="413" y="4"/>
                      </a:lnTo>
                      <a:lnTo>
                        <a:pt x="471" y="0"/>
                      </a:lnTo>
                      <a:lnTo>
                        <a:pt x="575" y="33"/>
                      </a:lnTo>
                      <a:lnTo>
                        <a:pt x="622" y="80"/>
                      </a:lnTo>
                      <a:lnTo>
                        <a:pt x="622" y="152"/>
                      </a:lnTo>
                      <a:lnTo>
                        <a:pt x="544" y="285"/>
                      </a:lnTo>
                      <a:lnTo>
                        <a:pt x="460" y="390"/>
                      </a:lnTo>
                      <a:lnTo>
                        <a:pt x="424" y="477"/>
                      </a:lnTo>
                      <a:lnTo>
                        <a:pt x="401" y="578"/>
                      </a:lnTo>
                      <a:lnTo>
                        <a:pt x="424" y="675"/>
                      </a:lnTo>
                      <a:lnTo>
                        <a:pt x="447" y="769"/>
                      </a:lnTo>
                      <a:lnTo>
                        <a:pt x="447" y="877"/>
                      </a:lnTo>
                      <a:lnTo>
                        <a:pt x="413" y="942"/>
                      </a:lnTo>
                      <a:lnTo>
                        <a:pt x="335" y="979"/>
                      </a:lnTo>
                      <a:lnTo>
                        <a:pt x="243" y="1018"/>
                      </a:lnTo>
                      <a:lnTo>
                        <a:pt x="158" y="1018"/>
                      </a:lnTo>
                      <a:lnTo>
                        <a:pt x="100" y="989"/>
                      </a:lnTo>
                      <a:lnTo>
                        <a:pt x="24" y="870"/>
                      </a:lnTo>
                      <a:lnTo>
                        <a:pt x="0" y="748"/>
                      </a:lnTo>
                      <a:lnTo>
                        <a:pt x="8" y="589"/>
                      </a:lnTo>
                      <a:lnTo>
                        <a:pt x="66" y="390"/>
                      </a:lnTo>
                      <a:lnTo>
                        <a:pt x="123" y="261"/>
                      </a:lnTo>
                      <a:lnTo>
                        <a:pt x="209" y="15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951" name="Freeform 53"/>
                <p:cNvSpPr>
                  <a:spLocks noChangeAspect="1"/>
                </p:cNvSpPr>
                <p:nvPr/>
              </p:nvSpPr>
              <p:spPr bwMode="auto">
                <a:xfrm>
                  <a:off x="3562" y="2347"/>
                  <a:ext cx="87" cy="84"/>
                </a:xfrm>
                <a:custGeom>
                  <a:avLst/>
                  <a:gdLst>
                    <a:gd name="T0" fmla="*/ 0 w 784"/>
                    <a:gd name="T1" fmla="*/ 0 h 758"/>
                    <a:gd name="T2" fmla="*/ 0 w 784"/>
                    <a:gd name="T3" fmla="*/ 0 h 758"/>
                    <a:gd name="T4" fmla="*/ 0 w 784"/>
                    <a:gd name="T5" fmla="*/ 0 h 758"/>
                    <a:gd name="T6" fmla="*/ 0 w 784"/>
                    <a:gd name="T7" fmla="*/ 0 h 758"/>
                    <a:gd name="T8" fmla="*/ 0 w 784"/>
                    <a:gd name="T9" fmla="*/ 0 h 758"/>
                    <a:gd name="T10" fmla="*/ 0 w 784"/>
                    <a:gd name="T11" fmla="*/ 0 h 758"/>
                    <a:gd name="T12" fmla="*/ 0 w 784"/>
                    <a:gd name="T13" fmla="*/ 0 h 758"/>
                    <a:gd name="T14" fmla="*/ 0 w 784"/>
                    <a:gd name="T15" fmla="*/ 0 h 758"/>
                    <a:gd name="T16" fmla="*/ 0 w 784"/>
                    <a:gd name="T17" fmla="*/ 0 h 758"/>
                    <a:gd name="T18" fmla="*/ 0 w 784"/>
                    <a:gd name="T19" fmla="*/ 0 h 758"/>
                    <a:gd name="T20" fmla="*/ 0 w 784"/>
                    <a:gd name="T21" fmla="*/ 0 h 758"/>
                    <a:gd name="T22" fmla="*/ 0 w 784"/>
                    <a:gd name="T23" fmla="*/ 0 h 758"/>
                    <a:gd name="T24" fmla="*/ 0 w 784"/>
                    <a:gd name="T25" fmla="*/ 0 h 758"/>
                    <a:gd name="T26" fmla="*/ 0 w 784"/>
                    <a:gd name="T27" fmla="*/ 0 h 758"/>
                    <a:gd name="T28" fmla="*/ 0 w 784"/>
                    <a:gd name="T29" fmla="*/ 0 h 758"/>
                    <a:gd name="T30" fmla="*/ 0 w 784"/>
                    <a:gd name="T31" fmla="*/ 0 h 758"/>
                    <a:gd name="T32" fmla="*/ 0 w 784"/>
                    <a:gd name="T33" fmla="*/ 0 h 758"/>
                    <a:gd name="T34" fmla="*/ 0 w 784"/>
                    <a:gd name="T35" fmla="*/ 0 h 758"/>
                    <a:gd name="T36" fmla="*/ 0 w 784"/>
                    <a:gd name="T37" fmla="*/ 0 h 758"/>
                    <a:gd name="T38" fmla="*/ 0 w 784"/>
                    <a:gd name="T39" fmla="*/ 0 h 758"/>
                    <a:gd name="T40" fmla="*/ 0 w 784"/>
                    <a:gd name="T41" fmla="*/ 0 h 758"/>
                    <a:gd name="T42" fmla="*/ 0 w 784"/>
                    <a:gd name="T43" fmla="*/ 0 h 758"/>
                    <a:gd name="T44" fmla="*/ 0 w 784"/>
                    <a:gd name="T45" fmla="*/ 0 h 758"/>
                    <a:gd name="T46" fmla="*/ 0 w 784"/>
                    <a:gd name="T47" fmla="*/ 0 h 758"/>
                    <a:gd name="T48" fmla="*/ 0 w 784"/>
                    <a:gd name="T49" fmla="*/ 0 h 758"/>
                    <a:gd name="T50" fmla="*/ 0 w 784"/>
                    <a:gd name="T51" fmla="*/ 0 h 758"/>
                    <a:gd name="T52" fmla="*/ 0 w 784"/>
                    <a:gd name="T53" fmla="*/ 0 h 758"/>
                    <a:gd name="T54" fmla="*/ 0 w 784"/>
                    <a:gd name="T55" fmla="*/ 0 h 758"/>
                    <a:gd name="T56" fmla="*/ 0 w 784"/>
                    <a:gd name="T57" fmla="*/ 0 h 758"/>
                    <a:gd name="T58" fmla="*/ 0 w 784"/>
                    <a:gd name="T59" fmla="*/ 0 h 758"/>
                    <a:gd name="T60" fmla="*/ 0 w 784"/>
                    <a:gd name="T61" fmla="*/ 0 h 758"/>
                    <a:gd name="T62" fmla="*/ 0 w 784"/>
                    <a:gd name="T63" fmla="*/ 0 h 758"/>
                    <a:gd name="T64" fmla="*/ 0 w 784"/>
                    <a:gd name="T65" fmla="*/ 0 h 758"/>
                    <a:gd name="T66" fmla="*/ 0 w 784"/>
                    <a:gd name="T67" fmla="*/ 0 h 758"/>
                    <a:gd name="T68" fmla="*/ 0 w 784"/>
                    <a:gd name="T69" fmla="*/ 0 h 758"/>
                    <a:gd name="T70" fmla="*/ 0 w 784"/>
                    <a:gd name="T71" fmla="*/ 0 h 758"/>
                    <a:gd name="T72" fmla="*/ 0 w 784"/>
                    <a:gd name="T73" fmla="*/ 0 h 758"/>
                    <a:gd name="T74" fmla="*/ 0 w 784"/>
                    <a:gd name="T75" fmla="*/ 0 h 758"/>
                    <a:gd name="T76" fmla="*/ 0 w 784"/>
                    <a:gd name="T77" fmla="*/ 0 h 758"/>
                    <a:gd name="T78" fmla="*/ 0 w 784"/>
                    <a:gd name="T79" fmla="*/ 0 h 758"/>
                    <a:gd name="T80" fmla="*/ 0 w 784"/>
                    <a:gd name="T81" fmla="*/ 0 h 758"/>
                    <a:gd name="T82" fmla="*/ 0 w 784"/>
                    <a:gd name="T83" fmla="*/ 0 h 758"/>
                    <a:gd name="T84" fmla="*/ 0 w 784"/>
                    <a:gd name="T85" fmla="*/ 0 h 758"/>
                    <a:gd name="T86" fmla="*/ 0 w 784"/>
                    <a:gd name="T87" fmla="*/ 0 h 758"/>
                    <a:gd name="T88" fmla="*/ 0 w 784"/>
                    <a:gd name="T89" fmla="*/ 0 h 758"/>
                    <a:gd name="T90" fmla="*/ 0 w 784"/>
                    <a:gd name="T91" fmla="*/ 0 h 75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4"/>
                    <a:gd name="T139" fmla="*/ 0 h 758"/>
                    <a:gd name="T140" fmla="*/ 784 w 784"/>
                    <a:gd name="T141" fmla="*/ 758 h 75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4" h="758">
                      <a:moveTo>
                        <a:pt x="0" y="72"/>
                      </a:moveTo>
                      <a:lnTo>
                        <a:pt x="65" y="0"/>
                      </a:lnTo>
                      <a:lnTo>
                        <a:pt x="163" y="0"/>
                      </a:lnTo>
                      <a:lnTo>
                        <a:pt x="344" y="18"/>
                      </a:lnTo>
                      <a:lnTo>
                        <a:pt x="557" y="28"/>
                      </a:lnTo>
                      <a:lnTo>
                        <a:pt x="638" y="62"/>
                      </a:lnTo>
                      <a:lnTo>
                        <a:pt x="672" y="104"/>
                      </a:lnTo>
                      <a:lnTo>
                        <a:pt x="680" y="169"/>
                      </a:lnTo>
                      <a:lnTo>
                        <a:pt x="656" y="238"/>
                      </a:lnTo>
                      <a:lnTo>
                        <a:pt x="591" y="342"/>
                      </a:lnTo>
                      <a:lnTo>
                        <a:pt x="506" y="429"/>
                      </a:lnTo>
                      <a:lnTo>
                        <a:pt x="440" y="508"/>
                      </a:lnTo>
                      <a:lnTo>
                        <a:pt x="414" y="569"/>
                      </a:lnTo>
                      <a:lnTo>
                        <a:pt x="394" y="613"/>
                      </a:lnTo>
                      <a:lnTo>
                        <a:pt x="401" y="646"/>
                      </a:lnTo>
                      <a:lnTo>
                        <a:pt x="406" y="667"/>
                      </a:lnTo>
                      <a:lnTo>
                        <a:pt x="483" y="667"/>
                      </a:lnTo>
                      <a:lnTo>
                        <a:pt x="603" y="649"/>
                      </a:lnTo>
                      <a:lnTo>
                        <a:pt x="680" y="649"/>
                      </a:lnTo>
                      <a:lnTo>
                        <a:pt x="761" y="678"/>
                      </a:lnTo>
                      <a:lnTo>
                        <a:pt x="784" y="714"/>
                      </a:lnTo>
                      <a:lnTo>
                        <a:pt x="761" y="747"/>
                      </a:lnTo>
                      <a:lnTo>
                        <a:pt x="726" y="758"/>
                      </a:lnTo>
                      <a:lnTo>
                        <a:pt x="672" y="743"/>
                      </a:lnTo>
                      <a:lnTo>
                        <a:pt x="599" y="703"/>
                      </a:lnTo>
                      <a:lnTo>
                        <a:pt x="521" y="710"/>
                      </a:lnTo>
                      <a:lnTo>
                        <a:pt x="394" y="732"/>
                      </a:lnTo>
                      <a:lnTo>
                        <a:pt x="356" y="725"/>
                      </a:lnTo>
                      <a:lnTo>
                        <a:pt x="336" y="700"/>
                      </a:lnTo>
                      <a:lnTo>
                        <a:pt x="336" y="639"/>
                      </a:lnTo>
                      <a:lnTo>
                        <a:pt x="336" y="552"/>
                      </a:lnTo>
                      <a:lnTo>
                        <a:pt x="390" y="486"/>
                      </a:lnTo>
                      <a:lnTo>
                        <a:pt x="471" y="389"/>
                      </a:lnTo>
                      <a:lnTo>
                        <a:pt x="541" y="303"/>
                      </a:lnTo>
                      <a:lnTo>
                        <a:pt x="588" y="238"/>
                      </a:lnTo>
                      <a:lnTo>
                        <a:pt x="611" y="181"/>
                      </a:lnTo>
                      <a:lnTo>
                        <a:pt x="599" y="148"/>
                      </a:lnTo>
                      <a:lnTo>
                        <a:pt x="568" y="108"/>
                      </a:lnTo>
                      <a:lnTo>
                        <a:pt x="521" y="97"/>
                      </a:lnTo>
                      <a:lnTo>
                        <a:pt x="471" y="97"/>
                      </a:lnTo>
                      <a:lnTo>
                        <a:pt x="359" y="97"/>
                      </a:lnTo>
                      <a:lnTo>
                        <a:pt x="193" y="126"/>
                      </a:lnTo>
                      <a:lnTo>
                        <a:pt x="70" y="137"/>
                      </a:lnTo>
                      <a:lnTo>
                        <a:pt x="20" y="126"/>
                      </a:lnTo>
                      <a:lnTo>
                        <a:pt x="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952" name="Freeform 54"/>
                <p:cNvSpPr>
                  <a:spLocks noChangeAspect="1"/>
                </p:cNvSpPr>
                <p:nvPr/>
              </p:nvSpPr>
              <p:spPr bwMode="auto">
                <a:xfrm>
                  <a:off x="3469" y="2327"/>
                  <a:ext cx="111" cy="81"/>
                </a:xfrm>
                <a:custGeom>
                  <a:avLst/>
                  <a:gdLst>
                    <a:gd name="T0" fmla="*/ 0 w 996"/>
                    <a:gd name="T1" fmla="*/ 0 h 722"/>
                    <a:gd name="T2" fmla="*/ 0 w 996"/>
                    <a:gd name="T3" fmla="*/ 0 h 722"/>
                    <a:gd name="T4" fmla="*/ 0 w 996"/>
                    <a:gd name="T5" fmla="*/ 0 h 722"/>
                    <a:gd name="T6" fmla="*/ 0 w 996"/>
                    <a:gd name="T7" fmla="*/ 0 h 722"/>
                    <a:gd name="T8" fmla="*/ 0 w 996"/>
                    <a:gd name="T9" fmla="*/ 0 h 722"/>
                    <a:gd name="T10" fmla="*/ 0 w 996"/>
                    <a:gd name="T11" fmla="*/ 0 h 722"/>
                    <a:gd name="T12" fmla="*/ 0 w 996"/>
                    <a:gd name="T13" fmla="*/ 0 h 722"/>
                    <a:gd name="T14" fmla="*/ 0 w 996"/>
                    <a:gd name="T15" fmla="*/ 0 h 722"/>
                    <a:gd name="T16" fmla="*/ 0 w 996"/>
                    <a:gd name="T17" fmla="*/ 0 h 722"/>
                    <a:gd name="T18" fmla="*/ 0 w 996"/>
                    <a:gd name="T19" fmla="*/ 0 h 722"/>
                    <a:gd name="T20" fmla="*/ 0 w 996"/>
                    <a:gd name="T21" fmla="*/ 0 h 722"/>
                    <a:gd name="T22" fmla="*/ 0 w 996"/>
                    <a:gd name="T23" fmla="*/ 0 h 722"/>
                    <a:gd name="T24" fmla="*/ 0 w 996"/>
                    <a:gd name="T25" fmla="*/ 0 h 722"/>
                    <a:gd name="T26" fmla="*/ 0 w 996"/>
                    <a:gd name="T27" fmla="*/ 0 h 722"/>
                    <a:gd name="T28" fmla="*/ 0 w 996"/>
                    <a:gd name="T29" fmla="*/ 0 h 722"/>
                    <a:gd name="T30" fmla="*/ 0 w 996"/>
                    <a:gd name="T31" fmla="*/ 0 h 722"/>
                    <a:gd name="T32" fmla="*/ 0 w 996"/>
                    <a:gd name="T33" fmla="*/ 0 h 722"/>
                    <a:gd name="T34" fmla="*/ 0 w 996"/>
                    <a:gd name="T35" fmla="*/ 0 h 722"/>
                    <a:gd name="T36" fmla="*/ 0 w 996"/>
                    <a:gd name="T37" fmla="*/ 0 h 722"/>
                    <a:gd name="T38" fmla="*/ 0 w 996"/>
                    <a:gd name="T39" fmla="*/ 0 h 722"/>
                    <a:gd name="T40" fmla="*/ 0 w 996"/>
                    <a:gd name="T41" fmla="*/ 0 h 722"/>
                    <a:gd name="T42" fmla="*/ 0 w 996"/>
                    <a:gd name="T43" fmla="*/ 0 h 722"/>
                    <a:gd name="T44" fmla="*/ 0 w 996"/>
                    <a:gd name="T45" fmla="*/ 0 h 722"/>
                    <a:gd name="T46" fmla="*/ 0 w 996"/>
                    <a:gd name="T47" fmla="*/ 0 h 722"/>
                    <a:gd name="T48" fmla="*/ 0 w 996"/>
                    <a:gd name="T49" fmla="*/ 0 h 722"/>
                    <a:gd name="T50" fmla="*/ 0 w 996"/>
                    <a:gd name="T51" fmla="*/ 0 h 722"/>
                    <a:gd name="T52" fmla="*/ 0 w 996"/>
                    <a:gd name="T53" fmla="*/ 0 h 722"/>
                    <a:gd name="T54" fmla="*/ 0 w 996"/>
                    <a:gd name="T55" fmla="*/ 0 h 722"/>
                    <a:gd name="T56" fmla="*/ 0 w 996"/>
                    <a:gd name="T57" fmla="*/ 0 h 722"/>
                    <a:gd name="T58" fmla="*/ 0 w 996"/>
                    <a:gd name="T59" fmla="*/ 0 h 722"/>
                    <a:gd name="T60" fmla="*/ 0 w 996"/>
                    <a:gd name="T61" fmla="*/ 0 h 722"/>
                    <a:gd name="T62" fmla="*/ 0 w 996"/>
                    <a:gd name="T63" fmla="*/ 0 h 722"/>
                    <a:gd name="T64" fmla="*/ 0 w 996"/>
                    <a:gd name="T65" fmla="*/ 0 h 722"/>
                    <a:gd name="T66" fmla="*/ 0 w 996"/>
                    <a:gd name="T67" fmla="*/ 0 h 722"/>
                    <a:gd name="T68" fmla="*/ 0 w 996"/>
                    <a:gd name="T69" fmla="*/ 0 h 722"/>
                    <a:gd name="T70" fmla="*/ 0 w 996"/>
                    <a:gd name="T71" fmla="*/ 0 h 722"/>
                    <a:gd name="T72" fmla="*/ 0 w 996"/>
                    <a:gd name="T73" fmla="*/ 0 h 722"/>
                    <a:gd name="T74" fmla="*/ 0 w 996"/>
                    <a:gd name="T75" fmla="*/ 0 h 722"/>
                    <a:gd name="T76" fmla="*/ 0 w 996"/>
                    <a:gd name="T77" fmla="*/ 0 h 722"/>
                    <a:gd name="T78" fmla="*/ 0 w 996"/>
                    <a:gd name="T79" fmla="*/ 0 h 722"/>
                    <a:gd name="T80" fmla="*/ 0 w 996"/>
                    <a:gd name="T81" fmla="*/ 0 h 722"/>
                    <a:gd name="T82" fmla="*/ 0 w 996"/>
                    <a:gd name="T83" fmla="*/ 0 h 722"/>
                    <a:gd name="T84" fmla="*/ 0 w 996"/>
                    <a:gd name="T85" fmla="*/ 0 h 722"/>
                    <a:gd name="T86" fmla="*/ 0 w 996"/>
                    <a:gd name="T87" fmla="*/ 0 h 722"/>
                    <a:gd name="T88" fmla="*/ 0 w 996"/>
                    <a:gd name="T89" fmla="*/ 0 h 722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6"/>
                    <a:gd name="T136" fmla="*/ 0 h 722"/>
                    <a:gd name="T137" fmla="*/ 996 w 996"/>
                    <a:gd name="T138" fmla="*/ 722 h 722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6" h="722">
                      <a:moveTo>
                        <a:pt x="811" y="300"/>
                      </a:moveTo>
                      <a:lnTo>
                        <a:pt x="827" y="206"/>
                      </a:lnTo>
                      <a:lnTo>
                        <a:pt x="884" y="170"/>
                      </a:lnTo>
                      <a:lnTo>
                        <a:pt x="954" y="163"/>
                      </a:lnTo>
                      <a:lnTo>
                        <a:pt x="996" y="206"/>
                      </a:lnTo>
                      <a:lnTo>
                        <a:pt x="977" y="288"/>
                      </a:lnTo>
                      <a:lnTo>
                        <a:pt x="939" y="400"/>
                      </a:lnTo>
                      <a:lnTo>
                        <a:pt x="861" y="527"/>
                      </a:lnTo>
                      <a:lnTo>
                        <a:pt x="764" y="635"/>
                      </a:lnTo>
                      <a:lnTo>
                        <a:pt x="683" y="693"/>
                      </a:lnTo>
                      <a:lnTo>
                        <a:pt x="595" y="722"/>
                      </a:lnTo>
                      <a:lnTo>
                        <a:pt x="509" y="711"/>
                      </a:lnTo>
                      <a:lnTo>
                        <a:pt x="444" y="678"/>
                      </a:lnTo>
                      <a:lnTo>
                        <a:pt x="420" y="624"/>
                      </a:lnTo>
                      <a:lnTo>
                        <a:pt x="394" y="531"/>
                      </a:lnTo>
                      <a:lnTo>
                        <a:pt x="363" y="358"/>
                      </a:lnTo>
                      <a:lnTo>
                        <a:pt x="339" y="239"/>
                      </a:lnTo>
                      <a:lnTo>
                        <a:pt x="339" y="98"/>
                      </a:lnTo>
                      <a:lnTo>
                        <a:pt x="324" y="73"/>
                      </a:lnTo>
                      <a:lnTo>
                        <a:pt x="278" y="66"/>
                      </a:lnTo>
                      <a:lnTo>
                        <a:pt x="224" y="105"/>
                      </a:lnTo>
                      <a:lnTo>
                        <a:pt x="174" y="170"/>
                      </a:lnTo>
                      <a:lnTo>
                        <a:pt x="115" y="206"/>
                      </a:lnTo>
                      <a:lnTo>
                        <a:pt x="27" y="206"/>
                      </a:lnTo>
                      <a:lnTo>
                        <a:pt x="0" y="184"/>
                      </a:lnTo>
                      <a:lnTo>
                        <a:pt x="0" y="149"/>
                      </a:lnTo>
                      <a:lnTo>
                        <a:pt x="39" y="115"/>
                      </a:lnTo>
                      <a:lnTo>
                        <a:pt x="81" y="127"/>
                      </a:lnTo>
                      <a:lnTo>
                        <a:pt x="120" y="119"/>
                      </a:lnTo>
                      <a:lnTo>
                        <a:pt x="190" y="73"/>
                      </a:lnTo>
                      <a:lnTo>
                        <a:pt x="258" y="22"/>
                      </a:lnTo>
                      <a:lnTo>
                        <a:pt x="324" y="8"/>
                      </a:lnTo>
                      <a:lnTo>
                        <a:pt x="417" y="0"/>
                      </a:lnTo>
                      <a:lnTo>
                        <a:pt x="420" y="40"/>
                      </a:lnTo>
                      <a:lnTo>
                        <a:pt x="398" y="83"/>
                      </a:lnTo>
                      <a:lnTo>
                        <a:pt x="394" y="195"/>
                      </a:lnTo>
                      <a:lnTo>
                        <a:pt x="420" y="343"/>
                      </a:lnTo>
                      <a:lnTo>
                        <a:pt x="464" y="487"/>
                      </a:lnTo>
                      <a:lnTo>
                        <a:pt x="501" y="573"/>
                      </a:lnTo>
                      <a:lnTo>
                        <a:pt x="560" y="614"/>
                      </a:lnTo>
                      <a:lnTo>
                        <a:pt x="618" y="614"/>
                      </a:lnTo>
                      <a:lnTo>
                        <a:pt x="676" y="573"/>
                      </a:lnTo>
                      <a:lnTo>
                        <a:pt x="753" y="483"/>
                      </a:lnTo>
                      <a:lnTo>
                        <a:pt x="803" y="354"/>
                      </a:lnTo>
                      <a:lnTo>
                        <a:pt x="811" y="30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953" name="Freeform 55"/>
                <p:cNvSpPr>
                  <a:spLocks noChangeAspect="1"/>
                </p:cNvSpPr>
                <p:nvPr/>
              </p:nvSpPr>
              <p:spPr bwMode="auto">
                <a:xfrm>
                  <a:off x="3521" y="2146"/>
                  <a:ext cx="78" cy="127"/>
                </a:xfrm>
                <a:custGeom>
                  <a:avLst/>
                  <a:gdLst>
                    <a:gd name="T0" fmla="*/ 0 w 703"/>
                    <a:gd name="T1" fmla="*/ 0 h 1140"/>
                    <a:gd name="T2" fmla="*/ 0 w 703"/>
                    <a:gd name="T3" fmla="*/ 0 h 1140"/>
                    <a:gd name="T4" fmla="*/ 0 w 703"/>
                    <a:gd name="T5" fmla="*/ 0 h 1140"/>
                    <a:gd name="T6" fmla="*/ 0 w 703"/>
                    <a:gd name="T7" fmla="*/ 0 h 1140"/>
                    <a:gd name="T8" fmla="*/ 0 w 703"/>
                    <a:gd name="T9" fmla="*/ 0 h 1140"/>
                    <a:gd name="T10" fmla="*/ 0 w 703"/>
                    <a:gd name="T11" fmla="*/ 0 h 1140"/>
                    <a:gd name="T12" fmla="*/ 0 w 703"/>
                    <a:gd name="T13" fmla="*/ 0 h 1140"/>
                    <a:gd name="T14" fmla="*/ 0 w 703"/>
                    <a:gd name="T15" fmla="*/ 0 h 1140"/>
                    <a:gd name="T16" fmla="*/ 0 w 703"/>
                    <a:gd name="T17" fmla="*/ 0 h 1140"/>
                    <a:gd name="T18" fmla="*/ 0 w 703"/>
                    <a:gd name="T19" fmla="*/ 0 h 1140"/>
                    <a:gd name="T20" fmla="*/ 0 w 703"/>
                    <a:gd name="T21" fmla="*/ 0 h 1140"/>
                    <a:gd name="T22" fmla="*/ 0 w 703"/>
                    <a:gd name="T23" fmla="*/ 0 h 1140"/>
                    <a:gd name="T24" fmla="*/ 0 w 703"/>
                    <a:gd name="T25" fmla="*/ 0 h 1140"/>
                    <a:gd name="T26" fmla="*/ 0 w 703"/>
                    <a:gd name="T27" fmla="*/ 0 h 1140"/>
                    <a:gd name="T28" fmla="*/ 0 w 703"/>
                    <a:gd name="T29" fmla="*/ 0 h 1140"/>
                    <a:gd name="T30" fmla="*/ 0 w 703"/>
                    <a:gd name="T31" fmla="*/ 0 h 1140"/>
                    <a:gd name="T32" fmla="*/ 0 w 703"/>
                    <a:gd name="T33" fmla="*/ 0 h 1140"/>
                    <a:gd name="T34" fmla="*/ 0 w 703"/>
                    <a:gd name="T35" fmla="*/ 0 h 1140"/>
                    <a:gd name="T36" fmla="*/ 0 w 703"/>
                    <a:gd name="T37" fmla="*/ 0 h 1140"/>
                    <a:gd name="T38" fmla="*/ 0 w 703"/>
                    <a:gd name="T39" fmla="*/ 0 h 1140"/>
                    <a:gd name="T40" fmla="*/ 0 w 703"/>
                    <a:gd name="T41" fmla="*/ 0 h 1140"/>
                    <a:gd name="T42" fmla="*/ 0 w 703"/>
                    <a:gd name="T43" fmla="*/ 0 h 1140"/>
                    <a:gd name="T44" fmla="*/ 0 w 703"/>
                    <a:gd name="T45" fmla="*/ 0 h 1140"/>
                    <a:gd name="T46" fmla="*/ 0 w 703"/>
                    <a:gd name="T47" fmla="*/ 0 h 1140"/>
                    <a:gd name="T48" fmla="*/ 0 w 703"/>
                    <a:gd name="T49" fmla="*/ 0 h 1140"/>
                    <a:gd name="T50" fmla="*/ 0 w 703"/>
                    <a:gd name="T51" fmla="*/ 0 h 1140"/>
                    <a:gd name="T52" fmla="*/ 0 w 703"/>
                    <a:gd name="T53" fmla="*/ 0 h 1140"/>
                    <a:gd name="T54" fmla="*/ 0 w 703"/>
                    <a:gd name="T55" fmla="*/ 0 h 1140"/>
                    <a:gd name="T56" fmla="*/ 0 w 703"/>
                    <a:gd name="T57" fmla="*/ 0 h 1140"/>
                    <a:gd name="T58" fmla="*/ 0 w 703"/>
                    <a:gd name="T59" fmla="*/ 0 h 1140"/>
                    <a:gd name="T60" fmla="*/ 0 w 703"/>
                    <a:gd name="T61" fmla="*/ 0 h 1140"/>
                    <a:gd name="T62" fmla="*/ 0 w 703"/>
                    <a:gd name="T63" fmla="*/ 0 h 1140"/>
                    <a:gd name="T64" fmla="*/ 0 w 703"/>
                    <a:gd name="T65" fmla="*/ 0 h 1140"/>
                    <a:gd name="T66" fmla="*/ 0 w 703"/>
                    <a:gd name="T67" fmla="*/ 0 h 1140"/>
                    <a:gd name="T68" fmla="*/ 0 w 703"/>
                    <a:gd name="T69" fmla="*/ 0 h 1140"/>
                    <a:gd name="T70" fmla="*/ 0 w 703"/>
                    <a:gd name="T71" fmla="*/ 0 h 1140"/>
                    <a:gd name="T72" fmla="*/ 0 w 703"/>
                    <a:gd name="T73" fmla="*/ 0 h 1140"/>
                    <a:gd name="T74" fmla="*/ 0 w 703"/>
                    <a:gd name="T75" fmla="*/ 0 h 1140"/>
                    <a:gd name="T76" fmla="*/ 0 w 703"/>
                    <a:gd name="T77" fmla="*/ 0 h 1140"/>
                    <a:gd name="T78" fmla="*/ 0 w 703"/>
                    <a:gd name="T79" fmla="*/ 0 h 1140"/>
                    <a:gd name="T80" fmla="*/ 0 w 703"/>
                    <a:gd name="T81" fmla="*/ 0 h 1140"/>
                    <a:gd name="T82" fmla="*/ 0 w 703"/>
                    <a:gd name="T83" fmla="*/ 0 h 1140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703"/>
                    <a:gd name="T127" fmla="*/ 0 h 1140"/>
                    <a:gd name="T128" fmla="*/ 703 w 703"/>
                    <a:gd name="T129" fmla="*/ 1140 h 1140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703" h="1140">
                      <a:moveTo>
                        <a:pt x="448" y="865"/>
                      </a:moveTo>
                      <a:lnTo>
                        <a:pt x="563" y="974"/>
                      </a:lnTo>
                      <a:lnTo>
                        <a:pt x="610" y="974"/>
                      </a:lnTo>
                      <a:lnTo>
                        <a:pt x="687" y="1018"/>
                      </a:lnTo>
                      <a:lnTo>
                        <a:pt x="703" y="1067"/>
                      </a:lnTo>
                      <a:lnTo>
                        <a:pt x="679" y="1133"/>
                      </a:lnTo>
                      <a:lnTo>
                        <a:pt x="617" y="1140"/>
                      </a:lnTo>
                      <a:lnTo>
                        <a:pt x="540" y="1089"/>
                      </a:lnTo>
                      <a:lnTo>
                        <a:pt x="385" y="952"/>
                      </a:lnTo>
                      <a:lnTo>
                        <a:pt x="286" y="823"/>
                      </a:lnTo>
                      <a:lnTo>
                        <a:pt x="239" y="721"/>
                      </a:lnTo>
                      <a:lnTo>
                        <a:pt x="208" y="548"/>
                      </a:lnTo>
                      <a:lnTo>
                        <a:pt x="208" y="324"/>
                      </a:lnTo>
                      <a:lnTo>
                        <a:pt x="200" y="267"/>
                      </a:lnTo>
                      <a:lnTo>
                        <a:pt x="155" y="224"/>
                      </a:lnTo>
                      <a:lnTo>
                        <a:pt x="23" y="231"/>
                      </a:lnTo>
                      <a:lnTo>
                        <a:pt x="0" y="209"/>
                      </a:lnTo>
                      <a:lnTo>
                        <a:pt x="30" y="195"/>
                      </a:lnTo>
                      <a:lnTo>
                        <a:pt x="124" y="188"/>
                      </a:lnTo>
                      <a:lnTo>
                        <a:pt x="139" y="173"/>
                      </a:lnTo>
                      <a:lnTo>
                        <a:pt x="7" y="101"/>
                      </a:lnTo>
                      <a:lnTo>
                        <a:pt x="7" y="73"/>
                      </a:lnTo>
                      <a:lnTo>
                        <a:pt x="30" y="65"/>
                      </a:lnTo>
                      <a:lnTo>
                        <a:pt x="139" y="122"/>
                      </a:lnTo>
                      <a:lnTo>
                        <a:pt x="162" y="115"/>
                      </a:lnTo>
                      <a:lnTo>
                        <a:pt x="139" y="7"/>
                      </a:lnTo>
                      <a:lnTo>
                        <a:pt x="155" y="0"/>
                      </a:lnTo>
                      <a:lnTo>
                        <a:pt x="170" y="7"/>
                      </a:lnTo>
                      <a:lnTo>
                        <a:pt x="200" y="115"/>
                      </a:lnTo>
                      <a:lnTo>
                        <a:pt x="223" y="122"/>
                      </a:lnTo>
                      <a:lnTo>
                        <a:pt x="286" y="7"/>
                      </a:lnTo>
                      <a:lnTo>
                        <a:pt x="301" y="7"/>
                      </a:lnTo>
                      <a:lnTo>
                        <a:pt x="301" y="44"/>
                      </a:lnTo>
                      <a:lnTo>
                        <a:pt x="262" y="137"/>
                      </a:lnTo>
                      <a:lnTo>
                        <a:pt x="262" y="188"/>
                      </a:lnTo>
                      <a:lnTo>
                        <a:pt x="278" y="253"/>
                      </a:lnTo>
                      <a:lnTo>
                        <a:pt x="270" y="339"/>
                      </a:lnTo>
                      <a:lnTo>
                        <a:pt x="278" y="497"/>
                      </a:lnTo>
                      <a:lnTo>
                        <a:pt x="293" y="599"/>
                      </a:lnTo>
                      <a:lnTo>
                        <a:pt x="332" y="714"/>
                      </a:lnTo>
                      <a:lnTo>
                        <a:pt x="385" y="801"/>
                      </a:lnTo>
                      <a:lnTo>
                        <a:pt x="448" y="8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954" name="Freeform 56"/>
                <p:cNvSpPr>
                  <a:spLocks noChangeAspect="1"/>
                </p:cNvSpPr>
                <p:nvPr/>
              </p:nvSpPr>
              <p:spPr bwMode="auto">
                <a:xfrm>
                  <a:off x="3616" y="2157"/>
                  <a:ext cx="102" cy="119"/>
                </a:xfrm>
                <a:custGeom>
                  <a:avLst/>
                  <a:gdLst>
                    <a:gd name="T0" fmla="*/ 0 w 919"/>
                    <a:gd name="T1" fmla="*/ 0 h 1067"/>
                    <a:gd name="T2" fmla="*/ 0 w 919"/>
                    <a:gd name="T3" fmla="*/ 0 h 1067"/>
                    <a:gd name="T4" fmla="*/ 0 w 919"/>
                    <a:gd name="T5" fmla="*/ 0 h 1067"/>
                    <a:gd name="T6" fmla="*/ 0 w 919"/>
                    <a:gd name="T7" fmla="*/ 0 h 1067"/>
                    <a:gd name="T8" fmla="*/ 0 w 919"/>
                    <a:gd name="T9" fmla="*/ 0 h 1067"/>
                    <a:gd name="T10" fmla="*/ 0 w 919"/>
                    <a:gd name="T11" fmla="*/ 0 h 1067"/>
                    <a:gd name="T12" fmla="*/ 0 w 919"/>
                    <a:gd name="T13" fmla="*/ 0 h 1067"/>
                    <a:gd name="T14" fmla="*/ 0 w 919"/>
                    <a:gd name="T15" fmla="*/ 0 h 1067"/>
                    <a:gd name="T16" fmla="*/ 0 w 919"/>
                    <a:gd name="T17" fmla="*/ 0 h 1067"/>
                    <a:gd name="T18" fmla="*/ 0 w 919"/>
                    <a:gd name="T19" fmla="*/ 0 h 1067"/>
                    <a:gd name="T20" fmla="*/ 0 w 919"/>
                    <a:gd name="T21" fmla="*/ 0 h 1067"/>
                    <a:gd name="T22" fmla="*/ 0 w 919"/>
                    <a:gd name="T23" fmla="*/ 0 h 1067"/>
                    <a:gd name="T24" fmla="*/ 0 w 919"/>
                    <a:gd name="T25" fmla="*/ 0 h 1067"/>
                    <a:gd name="T26" fmla="*/ 0 w 919"/>
                    <a:gd name="T27" fmla="*/ 0 h 1067"/>
                    <a:gd name="T28" fmla="*/ 0 w 919"/>
                    <a:gd name="T29" fmla="*/ 0 h 1067"/>
                    <a:gd name="T30" fmla="*/ 0 w 919"/>
                    <a:gd name="T31" fmla="*/ 0 h 1067"/>
                    <a:gd name="T32" fmla="*/ 0 w 919"/>
                    <a:gd name="T33" fmla="*/ 0 h 1067"/>
                    <a:gd name="T34" fmla="*/ 0 w 919"/>
                    <a:gd name="T35" fmla="*/ 0 h 1067"/>
                    <a:gd name="T36" fmla="*/ 0 w 919"/>
                    <a:gd name="T37" fmla="*/ 0 h 1067"/>
                    <a:gd name="T38" fmla="*/ 0 w 919"/>
                    <a:gd name="T39" fmla="*/ 0 h 1067"/>
                    <a:gd name="T40" fmla="*/ 0 w 919"/>
                    <a:gd name="T41" fmla="*/ 0 h 1067"/>
                    <a:gd name="T42" fmla="*/ 0 w 919"/>
                    <a:gd name="T43" fmla="*/ 0 h 1067"/>
                    <a:gd name="T44" fmla="*/ 0 w 919"/>
                    <a:gd name="T45" fmla="*/ 0 h 1067"/>
                    <a:gd name="T46" fmla="*/ 0 w 919"/>
                    <a:gd name="T47" fmla="*/ 0 h 1067"/>
                    <a:gd name="T48" fmla="*/ 0 w 919"/>
                    <a:gd name="T49" fmla="*/ 0 h 1067"/>
                    <a:gd name="T50" fmla="*/ 0 w 919"/>
                    <a:gd name="T51" fmla="*/ 0 h 1067"/>
                    <a:gd name="T52" fmla="*/ 0 w 919"/>
                    <a:gd name="T53" fmla="*/ 0 h 1067"/>
                    <a:gd name="T54" fmla="*/ 0 w 919"/>
                    <a:gd name="T55" fmla="*/ 0 h 1067"/>
                    <a:gd name="T56" fmla="*/ 0 w 919"/>
                    <a:gd name="T57" fmla="*/ 0 h 1067"/>
                    <a:gd name="T58" fmla="*/ 0 w 919"/>
                    <a:gd name="T59" fmla="*/ 0 h 1067"/>
                    <a:gd name="T60" fmla="*/ 0 w 919"/>
                    <a:gd name="T61" fmla="*/ 0 h 1067"/>
                    <a:gd name="T62" fmla="*/ 0 w 919"/>
                    <a:gd name="T63" fmla="*/ 0 h 1067"/>
                    <a:gd name="T64" fmla="*/ 0 w 919"/>
                    <a:gd name="T65" fmla="*/ 0 h 1067"/>
                    <a:gd name="T66" fmla="*/ 0 w 919"/>
                    <a:gd name="T67" fmla="*/ 0 h 1067"/>
                    <a:gd name="T68" fmla="*/ 0 w 919"/>
                    <a:gd name="T69" fmla="*/ 0 h 1067"/>
                    <a:gd name="T70" fmla="*/ 0 w 919"/>
                    <a:gd name="T71" fmla="*/ 0 h 1067"/>
                    <a:gd name="T72" fmla="*/ 0 w 919"/>
                    <a:gd name="T73" fmla="*/ 0 h 1067"/>
                    <a:gd name="T74" fmla="*/ 0 w 919"/>
                    <a:gd name="T75" fmla="*/ 0 h 1067"/>
                    <a:gd name="T76" fmla="*/ 0 w 919"/>
                    <a:gd name="T77" fmla="*/ 0 h 1067"/>
                    <a:gd name="T78" fmla="*/ 0 w 919"/>
                    <a:gd name="T79" fmla="*/ 0 h 1067"/>
                    <a:gd name="T80" fmla="*/ 0 w 919"/>
                    <a:gd name="T81" fmla="*/ 0 h 1067"/>
                    <a:gd name="T82" fmla="*/ 0 w 919"/>
                    <a:gd name="T83" fmla="*/ 0 h 1067"/>
                    <a:gd name="T84" fmla="*/ 0 w 919"/>
                    <a:gd name="T85" fmla="*/ 0 h 1067"/>
                    <a:gd name="T86" fmla="*/ 0 w 919"/>
                    <a:gd name="T87" fmla="*/ 0 h 106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9"/>
                    <a:gd name="T133" fmla="*/ 0 h 1067"/>
                    <a:gd name="T134" fmla="*/ 919 w 919"/>
                    <a:gd name="T135" fmla="*/ 1067 h 106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9" h="1067">
                      <a:moveTo>
                        <a:pt x="16" y="945"/>
                      </a:moveTo>
                      <a:lnTo>
                        <a:pt x="0" y="994"/>
                      </a:lnTo>
                      <a:lnTo>
                        <a:pt x="16" y="1067"/>
                      </a:lnTo>
                      <a:lnTo>
                        <a:pt x="70" y="1067"/>
                      </a:lnTo>
                      <a:lnTo>
                        <a:pt x="232" y="1038"/>
                      </a:lnTo>
                      <a:lnTo>
                        <a:pt x="410" y="980"/>
                      </a:lnTo>
                      <a:lnTo>
                        <a:pt x="556" y="887"/>
                      </a:lnTo>
                      <a:lnTo>
                        <a:pt x="642" y="764"/>
                      </a:lnTo>
                      <a:lnTo>
                        <a:pt x="718" y="555"/>
                      </a:lnTo>
                      <a:lnTo>
                        <a:pt x="741" y="360"/>
                      </a:lnTo>
                      <a:lnTo>
                        <a:pt x="741" y="267"/>
                      </a:lnTo>
                      <a:lnTo>
                        <a:pt x="780" y="209"/>
                      </a:lnTo>
                      <a:lnTo>
                        <a:pt x="849" y="187"/>
                      </a:lnTo>
                      <a:lnTo>
                        <a:pt x="911" y="187"/>
                      </a:lnTo>
                      <a:lnTo>
                        <a:pt x="919" y="158"/>
                      </a:lnTo>
                      <a:lnTo>
                        <a:pt x="827" y="165"/>
                      </a:lnTo>
                      <a:lnTo>
                        <a:pt x="811" y="144"/>
                      </a:lnTo>
                      <a:lnTo>
                        <a:pt x="888" y="65"/>
                      </a:lnTo>
                      <a:lnTo>
                        <a:pt x="872" y="43"/>
                      </a:lnTo>
                      <a:lnTo>
                        <a:pt x="857" y="58"/>
                      </a:lnTo>
                      <a:lnTo>
                        <a:pt x="796" y="115"/>
                      </a:lnTo>
                      <a:lnTo>
                        <a:pt x="780" y="115"/>
                      </a:lnTo>
                      <a:lnTo>
                        <a:pt x="780" y="14"/>
                      </a:lnTo>
                      <a:lnTo>
                        <a:pt x="765" y="0"/>
                      </a:lnTo>
                      <a:lnTo>
                        <a:pt x="741" y="7"/>
                      </a:lnTo>
                      <a:lnTo>
                        <a:pt x="749" y="115"/>
                      </a:lnTo>
                      <a:lnTo>
                        <a:pt x="734" y="122"/>
                      </a:lnTo>
                      <a:lnTo>
                        <a:pt x="671" y="65"/>
                      </a:lnTo>
                      <a:lnTo>
                        <a:pt x="626" y="58"/>
                      </a:lnTo>
                      <a:lnTo>
                        <a:pt x="634" y="87"/>
                      </a:lnTo>
                      <a:lnTo>
                        <a:pt x="703" y="151"/>
                      </a:lnTo>
                      <a:lnTo>
                        <a:pt x="703" y="187"/>
                      </a:lnTo>
                      <a:lnTo>
                        <a:pt x="679" y="260"/>
                      </a:lnTo>
                      <a:lnTo>
                        <a:pt x="679" y="324"/>
                      </a:lnTo>
                      <a:lnTo>
                        <a:pt x="679" y="433"/>
                      </a:lnTo>
                      <a:lnTo>
                        <a:pt x="648" y="570"/>
                      </a:lnTo>
                      <a:lnTo>
                        <a:pt x="618" y="656"/>
                      </a:lnTo>
                      <a:lnTo>
                        <a:pt x="564" y="764"/>
                      </a:lnTo>
                      <a:lnTo>
                        <a:pt x="502" y="850"/>
                      </a:lnTo>
                      <a:lnTo>
                        <a:pt x="456" y="894"/>
                      </a:lnTo>
                      <a:lnTo>
                        <a:pt x="332" y="930"/>
                      </a:lnTo>
                      <a:lnTo>
                        <a:pt x="217" y="945"/>
                      </a:lnTo>
                      <a:lnTo>
                        <a:pt x="100" y="959"/>
                      </a:lnTo>
                      <a:lnTo>
                        <a:pt x="16" y="9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22944" name="AutoShape 57"/>
              <p:cNvSpPr>
                <a:spLocks noChangeAspect="1" noChangeArrowheads="1"/>
              </p:cNvSpPr>
              <p:nvPr/>
            </p:nvSpPr>
            <p:spPr bwMode="auto">
              <a:xfrm>
                <a:off x="3197" y="2206"/>
                <a:ext cx="256" cy="180"/>
              </a:xfrm>
              <a:prstGeom prst="horizontalScroll">
                <a:avLst>
                  <a:gd name="adj" fmla="val 12500"/>
                </a:avLst>
              </a:prstGeom>
              <a:solidFill>
                <a:srgbClr val="FFFFFF"/>
              </a:solidFill>
              <a:ln w="254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1400" i="0" baseline="-8000">
                    <a:solidFill>
                      <a:schemeClr val="bg2"/>
                    </a:solidFill>
                  </a:rPr>
                  <a:t>79 km</a:t>
                </a:r>
                <a:endParaRPr lang="en-CA" altLang="en-US" sz="1400" i="0" baseline="-8000">
                  <a:solidFill>
                    <a:schemeClr val="bg2"/>
                  </a:solidFill>
                </a:endParaRPr>
              </a:p>
            </p:txBody>
          </p:sp>
          <p:sp>
            <p:nvSpPr>
              <p:cNvPr id="422945" name="Line 58"/>
              <p:cNvSpPr>
                <a:spLocks noChangeAspect="1" noChangeShapeType="1"/>
              </p:cNvSpPr>
              <p:nvPr/>
            </p:nvSpPr>
            <p:spPr bwMode="auto">
              <a:xfrm>
                <a:off x="3325" y="2371"/>
                <a:ext cx="0" cy="45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46" name="AutoShape 59"/>
              <p:cNvSpPr>
                <a:spLocks noChangeAspect="1" noChangeArrowheads="1"/>
              </p:cNvSpPr>
              <p:nvPr/>
            </p:nvSpPr>
            <p:spPr bwMode="auto">
              <a:xfrm>
                <a:off x="3694" y="2206"/>
                <a:ext cx="256" cy="180"/>
              </a:xfrm>
              <a:prstGeom prst="horizontalScroll">
                <a:avLst>
                  <a:gd name="adj" fmla="val 12500"/>
                </a:avLst>
              </a:prstGeom>
              <a:solidFill>
                <a:srgbClr val="FFFFFF"/>
              </a:solidFill>
              <a:ln w="254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1400" i="0" baseline="-8000">
                    <a:solidFill>
                      <a:schemeClr val="bg2"/>
                    </a:solidFill>
                  </a:rPr>
                  <a:t>75 km</a:t>
                </a:r>
                <a:endParaRPr lang="en-CA" altLang="en-US" sz="1400" i="0" baseline="-8000">
                  <a:solidFill>
                    <a:schemeClr val="bg2"/>
                  </a:solidFill>
                </a:endParaRPr>
              </a:p>
            </p:txBody>
          </p:sp>
          <p:sp>
            <p:nvSpPr>
              <p:cNvPr id="422947" name="Line 60"/>
              <p:cNvSpPr>
                <a:spLocks noChangeAspect="1" noChangeShapeType="1"/>
              </p:cNvSpPr>
              <p:nvPr/>
            </p:nvSpPr>
            <p:spPr bwMode="auto">
              <a:xfrm>
                <a:off x="3822" y="2371"/>
                <a:ext cx="0" cy="45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48" name="Oval 61"/>
              <p:cNvSpPr>
                <a:spLocks noChangeAspect="1" noChangeArrowheads="1"/>
              </p:cNvSpPr>
              <p:nvPr/>
            </p:nvSpPr>
            <p:spPr bwMode="auto">
              <a:xfrm>
                <a:off x="3120" y="1872"/>
                <a:ext cx="907" cy="907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422936" name="Group 62"/>
            <p:cNvGrpSpPr>
              <a:grpSpLocks noChangeAspect="1"/>
            </p:cNvGrpSpPr>
            <p:nvPr/>
          </p:nvGrpSpPr>
          <p:grpSpPr bwMode="auto">
            <a:xfrm>
              <a:off x="624" y="3312"/>
              <a:ext cx="432" cy="240"/>
              <a:chOff x="-1152" y="3504"/>
              <a:chExt cx="432" cy="240"/>
            </a:xfrm>
          </p:grpSpPr>
          <p:grpSp>
            <p:nvGrpSpPr>
              <p:cNvPr id="422937" name="Group 63"/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422940" name="AutoShape 64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1400" i="0" baseline="-8000">
                      <a:solidFill>
                        <a:schemeClr val="bg2"/>
                      </a:solidFill>
                    </a:rPr>
                    <a:t>Exit</a:t>
                  </a:r>
                  <a:endParaRPr lang="en-CA" altLang="en-US" sz="1400" i="0" baseline="-80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422941" name="Line 65"/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422938" name="Line 66"/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939" name="Line 67"/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0" name="Group 68"/>
          <p:cNvGrpSpPr>
            <a:grpSpLocks/>
          </p:cNvGrpSpPr>
          <p:nvPr/>
        </p:nvGrpSpPr>
        <p:grpSpPr bwMode="auto">
          <a:xfrm>
            <a:off x="6172200" y="4754563"/>
            <a:ext cx="2908300" cy="1951037"/>
            <a:chOff x="3888" y="2995"/>
            <a:chExt cx="1832" cy="1229"/>
          </a:xfrm>
        </p:grpSpPr>
        <p:pic>
          <p:nvPicPr>
            <p:cNvPr id="422932" name="Picture 69" descr="capture3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88" y="2995"/>
              <a:ext cx="1832" cy="12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2933" name="Freeform 70"/>
            <p:cNvSpPr>
              <a:spLocks/>
            </p:cNvSpPr>
            <p:nvPr/>
          </p:nvSpPr>
          <p:spPr bwMode="auto">
            <a:xfrm>
              <a:off x="3936" y="3006"/>
              <a:ext cx="1603" cy="860"/>
            </a:xfrm>
            <a:custGeom>
              <a:avLst/>
              <a:gdLst>
                <a:gd name="T0" fmla="*/ 1169 w 1603"/>
                <a:gd name="T1" fmla="*/ 0 h 860"/>
                <a:gd name="T2" fmla="*/ 688 w 1603"/>
                <a:gd name="T3" fmla="*/ 0 h 860"/>
                <a:gd name="T4" fmla="*/ 0 w 1603"/>
                <a:gd name="T5" fmla="*/ 834 h 860"/>
                <a:gd name="T6" fmla="*/ 530 w 1603"/>
                <a:gd name="T7" fmla="*/ 860 h 860"/>
                <a:gd name="T8" fmla="*/ 759 w 1603"/>
                <a:gd name="T9" fmla="*/ 529 h 860"/>
                <a:gd name="T10" fmla="*/ 1603 w 1603"/>
                <a:gd name="T11" fmla="*/ 529 h 860"/>
                <a:gd name="T12" fmla="*/ 1169 w 1603"/>
                <a:gd name="T13" fmla="*/ 0 h 8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03"/>
                <a:gd name="T22" fmla="*/ 0 h 860"/>
                <a:gd name="T23" fmla="*/ 1603 w 1603"/>
                <a:gd name="T24" fmla="*/ 860 h 86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03" h="860">
                  <a:moveTo>
                    <a:pt x="1169" y="0"/>
                  </a:moveTo>
                  <a:lnTo>
                    <a:pt x="688" y="0"/>
                  </a:lnTo>
                  <a:lnTo>
                    <a:pt x="0" y="834"/>
                  </a:lnTo>
                  <a:lnTo>
                    <a:pt x="530" y="860"/>
                  </a:lnTo>
                  <a:lnTo>
                    <a:pt x="759" y="529"/>
                  </a:lnTo>
                  <a:lnTo>
                    <a:pt x="1603" y="529"/>
                  </a:lnTo>
                  <a:lnTo>
                    <a:pt x="1169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422934" name="Text Box 71"/>
            <p:cNvSpPr txBox="1">
              <a:spLocks noChangeArrowheads="1"/>
            </p:cNvSpPr>
            <p:nvPr/>
          </p:nvSpPr>
          <p:spPr bwMode="auto">
            <a:xfrm>
              <a:off x="4656" y="3282"/>
              <a:ext cx="52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400" i="0">
                  <a:solidFill>
                    <a:schemeClr val="hlink"/>
                  </a:solidFill>
                </a:rPr>
                <a:t>Heap</a:t>
              </a:r>
            </a:p>
          </p:txBody>
        </p:sp>
      </p:grpSp>
      <p:grpSp>
        <p:nvGrpSpPr>
          <p:cNvPr id="21" name="Group 81"/>
          <p:cNvGrpSpPr>
            <a:grpSpLocks/>
          </p:cNvGrpSpPr>
          <p:nvPr/>
        </p:nvGrpSpPr>
        <p:grpSpPr bwMode="auto">
          <a:xfrm>
            <a:off x="76200" y="2590800"/>
            <a:ext cx="8610600" cy="2971800"/>
            <a:chOff x="48" y="1632"/>
            <a:chExt cx="5424" cy="1872"/>
          </a:xfrm>
        </p:grpSpPr>
        <p:grpSp>
          <p:nvGrpSpPr>
            <p:cNvPr id="422925" name="Group 80"/>
            <p:cNvGrpSpPr>
              <a:grpSpLocks/>
            </p:cNvGrpSpPr>
            <p:nvPr/>
          </p:nvGrpSpPr>
          <p:grpSpPr bwMode="auto">
            <a:xfrm>
              <a:off x="48" y="2585"/>
              <a:ext cx="3792" cy="919"/>
              <a:chOff x="48" y="2585"/>
              <a:chExt cx="3792" cy="919"/>
            </a:xfrm>
          </p:grpSpPr>
          <p:pic>
            <p:nvPicPr>
              <p:cNvPr id="422930" name="Picture 74" descr="capture10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104" y="3161"/>
                <a:ext cx="2683" cy="3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422931" name="Picture 75" descr="capture4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" y="2585"/>
                <a:ext cx="3792" cy="51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422926" name="Group 76"/>
            <p:cNvGrpSpPr>
              <a:grpSpLocks/>
            </p:cNvGrpSpPr>
            <p:nvPr/>
          </p:nvGrpSpPr>
          <p:grpSpPr bwMode="auto">
            <a:xfrm>
              <a:off x="3984" y="1632"/>
              <a:ext cx="1488" cy="964"/>
              <a:chOff x="3984" y="1632"/>
              <a:chExt cx="1488" cy="964"/>
            </a:xfrm>
          </p:grpSpPr>
          <p:sp>
            <p:nvSpPr>
              <p:cNvPr id="422927" name="Freeform 77"/>
              <p:cNvSpPr>
                <a:spLocks/>
              </p:cNvSpPr>
              <p:nvPr/>
            </p:nvSpPr>
            <p:spPr bwMode="auto">
              <a:xfrm>
                <a:off x="3984" y="1900"/>
                <a:ext cx="727" cy="696"/>
              </a:xfrm>
              <a:custGeom>
                <a:avLst/>
                <a:gdLst>
                  <a:gd name="T0" fmla="*/ 459 w 727"/>
                  <a:gd name="T1" fmla="*/ 0 h 696"/>
                  <a:gd name="T2" fmla="*/ 0 w 727"/>
                  <a:gd name="T3" fmla="*/ 692 h 696"/>
                  <a:gd name="T4" fmla="*/ 458 w 727"/>
                  <a:gd name="T5" fmla="*/ 696 h 696"/>
                  <a:gd name="T6" fmla="*/ 727 w 727"/>
                  <a:gd name="T7" fmla="*/ 365 h 696"/>
                  <a:gd name="T8" fmla="*/ 459 w 727"/>
                  <a:gd name="T9" fmla="*/ 0 h 6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727"/>
                  <a:gd name="T16" fmla="*/ 0 h 696"/>
                  <a:gd name="T17" fmla="*/ 727 w 727"/>
                  <a:gd name="T18" fmla="*/ 696 h 69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727" h="696">
                    <a:moveTo>
                      <a:pt x="459" y="0"/>
                    </a:moveTo>
                    <a:lnTo>
                      <a:pt x="0" y="692"/>
                    </a:lnTo>
                    <a:lnTo>
                      <a:pt x="458" y="696"/>
                    </a:lnTo>
                    <a:lnTo>
                      <a:pt x="727" y="365"/>
                    </a:lnTo>
                    <a:lnTo>
                      <a:pt x="459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422928" name="Text Box 78"/>
              <p:cNvSpPr txBox="1">
                <a:spLocks noChangeArrowheads="1"/>
              </p:cNvSpPr>
              <p:nvPr/>
            </p:nvSpPr>
            <p:spPr bwMode="auto">
              <a:xfrm>
                <a:off x="4907" y="1632"/>
                <a:ext cx="237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r>
                  <a:rPr lang="en-US" altLang="en-US" sz="3400" i="0">
                    <a:solidFill>
                      <a:schemeClr val="accent2"/>
                    </a:solidFill>
                  </a:rPr>
                  <a:t>?</a:t>
                </a:r>
              </a:p>
            </p:txBody>
          </p:sp>
          <p:sp>
            <p:nvSpPr>
              <p:cNvPr id="422929" name="Freeform 79"/>
              <p:cNvSpPr>
                <a:spLocks/>
              </p:cNvSpPr>
              <p:nvPr/>
            </p:nvSpPr>
            <p:spPr bwMode="auto">
              <a:xfrm>
                <a:off x="5051" y="1915"/>
                <a:ext cx="421" cy="389"/>
              </a:xfrm>
              <a:custGeom>
                <a:avLst/>
                <a:gdLst>
                  <a:gd name="T0" fmla="*/ 0 w 1104"/>
                  <a:gd name="T1" fmla="*/ 0 h 960"/>
                  <a:gd name="T2" fmla="*/ 0 w 1104"/>
                  <a:gd name="T3" fmla="*/ 0 h 960"/>
                  <a:gd name="T4" fmla="*/ 0 w 1104"/>
                  <a:gd name="T5" fmla="*/ 0 h 960"/>
                  <a:gd name="T6" fmla="*/ 0 w 1104"/>
                  <a:gd name="T7" fmla="*/ 0 h 960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04"/>
                  <a:gd name="T13" fmla="*/ 0 h 960"/>
                  <a:gd name="T14" fmla="*/ 1104 w 1104"/>
                  <a:gd name="T15" fmla="*/ 960 h 960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04" h="960">
                    <a:moveTo>
                      <a:pt x="528" y="0"/>
                    </a:moveTo>
                    <a:lnTo>
                      <a:pt x="0" y="960"/>
                    </a:lnTo>
                    <a:lnTo>
                      <a:pt x="1104" y="960"/>
                    </a:lnTo>
                    <a:lnTo>
                      <a:pt x="528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18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18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1819" grpId="0" autoUpdateAnimBg="0"/>
    </p:bldLst>
  </p:timing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3938" name="Picture 2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6625" y="1627188"/>
            <a:ext cx="7269163" cy="4926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3939" name="Rectangle 3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Heap Sort</a:t>
            </a:r>
          </a:p>
        </p:txBody>
      </p:sp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2" name="Rectangle 2"/>
          <p:cNvSpPr>
            <a:spLocks noGrp="1" noChangeArrowheads="1"/>
          </p:cNvSpPr>
          <p:nvPr>
            <p:ph type="title" idx="4294967295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Heap Sort</a:t>
            </a:r>
          </a:p>
        </p:txBody>
      </p:sp>
      <p:pic>
        <p:nvPicPr>
          <p:cNvPr id="424963" name="Picture 3" descr="heapsort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5825" y="1676400"/>
            <a:ext cx="7372350" cy="5006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3828" name="Line 4"/>
          <p:cNvSpPr>
            <a:spLocks noChangeShapeType="1"/>
          </p:cNvSpPr>
          <p:nvPr/>
        </p:nvSpPr>
        <p:spPr bwMode="auto">
          <a:xfrm flipH="1">
            <a:off x="3276600" y="1905000"/>
            <a:ext cx="304800" cy="45720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29" name="Rectangle 5"/>
          <p:cNvSpPr>
            <a:spLocks noChangeArrowheads="1"/>
          </p:cNvSpPr>
          <p:nvPr/>
        </p:nvSpPr>
        <p:spPr bwMode="auto">
          <a:xfrm>
            <a:off x="5719763" y="1524000"/>
            <a:ext cx="3762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4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33830" name="Freeform 6"/>
          <p:cNvSpPr>
            <a:spLocks/>
          </p:cNvSpPr>
          <p:nvPr/>
        </p:nvSpPr>
        <p:spPr bwMode="auto">
          <a:xfrm>
            <a:off x="7062788" y="1905000"/>
            <a:ext cx="481012" cy="493713"/>
          </a:xfrm>
          <a:custGeom>
            <a:avLst/>
            <a:gdLst>
              <a:gd name="T0" fmla="*/ 2147483647 w 303"/>
              <a:gd name="T1" fmla="*/ 0 h 311"/>
              <a:gd name="T2" fmla="*/ 0 w 303"/>
              <a:gd name="T3" fmla="*/ 2147483647 h 311"/>
              <a:gd name="T4" fmla="*/ 0 60000 65536"/>
              <a:gd name="T5" fmla="*/ 0 60000 65536"/>
              <a:gd name="T6" fmla="*/ 0 w 303"/>
              <a:gd name="T7" fmla="*/ 0 h 311"/>
              <a:gd name="T8" fmla="*/ 303 w 303"/>
              <a:gd name="T9" fmla="*/ 311 h 31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03" h="311">
                <a:moveTo>
                  <a:pt x="303" y="0"/>
                </a:moveTo>
                <a:lnTo>
                  <a:pt x="0" y="311"/>
                </a:lnTo>
              </a:path>
            </a:pathLst>
          </a:custGeom>
          <a:noFill/>
          <a:ln w="127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31" name="Rectangle 7"/>
          <p:cNvSpPr>
            <a:spLocks noChangeArrowheads="1"/>
          </p:cNvSpPr>
          <p:nvPr/>
        </p:nvSpPr>
        <p:spPr bwMode="auto">
          <a:xfrm>
            <a:off x="2209800" y="2514600"/>
            <a:ext cx="3762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4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33832" name="Line 8"/>
          <p:cNvSpPr>
            <a:spLocks noChangeShapeType="1"/>
          </p:cNvSpPr>
          <p:nvPr/>
        </p:nvSpPr>
        <p:spPr bwMode="auto">
          <a:xfrm>
            <a:off x="3962400" y="2971800"/>
            <a:ext cx="457200" cy="38100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33" name="Rectangle 9"/>
          <p:cNvSpPr>
            <a:spLocks noChangeArrowheads="1"/>
          </p:cNvSpPr>
          <p:nvPr/>
        </p:nvSpPr>
        <p:spPr bwMode="auto">
          <a:xfrm>
            <a:off x="5719763" y="2514600"/>
            <a:ext cx="3762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4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33834" name="Line 10"/>
          <p:cNvSpPr>
            <a:spLocks noChangeShapeType="1"/>
          </p:cNvSpPr>
          <p:nvPr/>
        </p:nvSpPr>
        <p:spPr bwMode="auto">
          <a:xfrm>
            <a:off x="7543800" y="2971800"/>
            <a:ext cx="152400" cy="30480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35" name="Rectangle 11"/>
          <p:cNvSpPr>
            <a:spLocks noChangeArrowheads="1"/>
          </p:cNvSpPr>
          <p:nvPr/>
        </p:nvSpPr>
        <p:spPr bwMode="auto">
          <a:xfrm>
            <a:off x="2133600" y="3581400"/>
            <a:ext cx="3762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4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33836" name="Freeform 12"/>
          <p:cNvSpPr>
            <a:spLocks/>
          </p:cNvSpPr>
          <p:nvPr/>
        </p:nvSpPr>
        <p:spPr bwMode="auto">
          <a:xfrm>
            <a:off x="3870325" y="4008438"/>
            <a:ext cx="50800" cy="325437"/>
          </a:xfrm>
          <a:custGeom>
            <a:avLst/>
            <a:gdLst>
              <a:gd name="T0" fmla="*/ 2147483647 w 32"/>
              <a:gd name="T1" fmla="*/ 0 h 205"/>
              <a:gd name="T2" fmla="*/ 0 w 32"/>
              <a:gd name="T3" fmla="*/ 2147483647 h 205"/>
              <a:gd name="T4" fmla="*/ 0 60000 65536"/>
              <a:gd name="T5" fmla="*/ 0 60000 65536"/>
              <a:gd name="T6" fmla="*/ 0 w 32"/>
              <a:gd name="T7" fmla="*/ 0 h 205"/>
              <a:gd name="T8" fmla="*/ 32 w 32"/>
              <a:gd name="T9" fmla="*/ 205 h 205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32" h="205">
                <a:moveTo>
                  <a:pt x="32" y="0"/>
                </a:moveTo>
                <a:lnTo>
                  <a:pt x="0" y="205"/>
                </a:lnTo>
              </a:path>
            </a:pathLst>
          </a:custGeom>
          <a:noFill/>
          <a:ln w="12700" cap="flat" cmpd="sng">
            <a:solidFill>
              <a:schemeClr val="hlink"/>
            </a:solidFill>
            <a:prstDash val="solid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37" name="Rectangle 13"/>
          <p:cNvSpPr>
            <a:spLocks noChangeArrowheads="1"/>
          </p:cNvSpPr>
          <p:nvPr/>
        </p:nvSpPr>
        <p:spPr bwMode="auto">
          <a:xfrm>
            <a:off x="5719763" y="3581400"/>
            <a:ext cx="3762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4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33838" name="Line 14"/>
          <p:cNvSpPr>
            <a:spLocks noChangeShapeType="1"/>
          </p:cNvSpPr>
          <p:nvPr/>
        </p:nvSpPr>
        <p:spPr bwMode="auto">
          <a:xfrm flipH="1">
            <a:off x="7086600" y="4038600"/>
            <a:ext cx="381000" cy="30480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39" name="Rectangle 15"/>
          <p:cNvSpPr>
            <a:spLocks noChangeArrowheads="1"/>
          </p:cNvSpPr>
          <p:nvPr/>
        </p:nvSpPr>
        <p:spPr bwMode="auto">
          <a:xfrm>
            <a:off x="2057400" y="4572000"/>
            <a:ext cx="376238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4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33840" name="Line 16"/>
          <p:cNvSpPr>
            <a:spLocks noChangeShapeType="1"/>
          </p:cNvSpPr>
          <p:nvPr/>
        </p:nvSpPr>
        <p:spPr bwMode="auto">
          <a:xfrm>
            <a:off x="3962400" y="4876800"/>
            <a:ext cx="304800" cy="152400"/>
          </a:xfrm>
          <a:prstGeom prst="line">
            <a:avLst/>
          </a:prstGeom>
          <a:noFill/>
          <a:ln w="12700">
            <a:solidFill>
              <a:schemeClr val="hlink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41" name="Rectangle 17"/>
          <p:cNvSpPr>
            <a:spLocks noChangeArrowheads="1"/>
          </p:cNvSpPr>
          <p:nvPr/>
        </p:nvSpPr>
        <p:spPr bwMode="auto">
          <a:xfrm>
            <a:off x="5719763" y="4572000"/>
            <a:ext cx="376237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400" i="0">
                <a:solidFill>
                  <a:schemeClr val="accent2"/>
                </a:solidFill>
              </a:rPr>
              <a:t>?</a:t>
            </a:r>
          </a:p>
        </p:txBody>
      </p:sp>
      <p:sp>
        <p:nvSpPr>
          <p:cNvPr id="333842" name="Freeform 18"/>
          <p:cNvSpPr>
            <a:spLocks/>
          </p:cNvSpPr>
          <p:nvPr/>
        </p:nvSpPr>
        <p:spPr bwMode="auto">
          <a:xfrm>
            <a:off x="7240588" y="4872038"/>
            <a:ext cx="261937" cy="225425"/>
          </a:xfrm>
          <a:custGeom>
            <a:avLst/>
            <a:gdLst>
              <a:gd name="T0" fmla="*/ 2147483647 w 165"/>
              <a:gd name="T1" fmla="*/ 0 h 142"/>
              <a:gd name="T2" fmla="*/ 0 w 165"/>
              <a:gd name="T3" fmla="*/ 2147483647 h 142"/>
              <a:gd name="T4" fmla="*/ 0 60000 65536"/>
              <a:gd name="T5" fmla="*/ 0 60000 65536"/>
              <a:gd name="T6" fmla="*/ 0 w 165"/>
              <a:gd name="T7" fmla="*/ 0 h 142"/>
              <a:gd name="T8" fmla="*/ 165 w 165"/>
              <a:gd name="T9" fmla="*/ 142 h 142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165" h="142">
                <a:moveTo>
                  <a:pt x="165" y="0"/>
                </a:moveTo>
                <a:lnTo>
                  <a:pt x="0" y="142"/>
                </a:lnTo>
              </a:path>
            </a:pathLst>
          </a:custGeom>
          <a:noFill/>
          <a:ln w="12700" cap="flat" cmpd="sng">
            <a:solidFill>
              <a:schemeClr val="hlink"/>
            </a:solidFill>
            <a:prstDash val="solid"/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333843" name="Text Box 19"/>
          <p:cNvSpPr txBox="1">
            <a:spLocks noChangeArrowheads="1"/>
          </p:cNvSpPr>
          <p:nvPr/>
        </p:nvSpPr>
        <p:spPr bwMode="auto">
          <a:xfrm>
            <a:off x="2803525" y="5867400"/>
            <a:ext cx="1179513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>
                <a:solidFill>
                  <a:schemeClr val="hlink"/>
                </a:solidFill>
              </a:rPr>
              <a:t>Sorted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38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38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338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338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38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38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338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338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38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338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338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338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338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338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338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338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38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38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38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338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38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38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33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33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338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338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3338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3338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338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338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 nodeType="clickPar">
                      <p:stCondLst>
                        <p:cond delay="indefinite"/>
                      </p:stCondLst>
                      <p:childTnLst>
                        <p:par>
                          <p:cTn id="9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3338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3338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338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3828" grpId="0" animBg="1"/>
      <p:bldP spid="333829" grpId="0" autoUpdateAnimBg="0"/>
      <p:bldP spid="333830" grpId="0" animBg="1"/>
      <p:bldP spid="333831" grpId="0" autoUpdateAnimBg="0"/>
      <p:bldP spid="333832" grpId="0" animBg="1"/>
      <p:bldP spid="333833" grpId="0" autoUpdateAnimBg="0"/>
      <p:bldP spid="333834" grpId="0" animBg="1"/>
      <p:bldP spid="333835" grpId="0" autoUpdateAnimBg="0"/>
      <p:bldP spid="333836" grpId="0" animBg="1"/>
      <p:bldP spid="333837" grpId="0" autoUpdateAnimBg="0"/>
      <p:bldP spid="333838" grpId="0" animBg="1"/>
      <p:bldP spid="333839" grpId="0" autoUpdateAnimBg="0"/>
      <p:bldP spid="333840" grpId="0" animBg="1"/>
      <p:bldP spid="333841" grpId="0" autoUpdateAnimBg="0"/>
      <p:bldP spid="333842" grpId="0" animBg="1"/>
      <p:bldP spid="333843" grpId="0" autoUpdateAnimBg="0"/>
    </p:bldLst>
  </p:timing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25986" name="Picture 2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37025" y="36513"/>
            <a:ext cx="5006975" cy="3392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25987" name="Rectangle 3"/>
          <p:cNvSpPr>
            <a:spLocks noChangeArrowheads="1"/>
          </p:cNvSpPr>
          <p:nvPr/>
        </p:nvSpPr>
        <p:spPr bwMode="auto">
          <a:xfrm>
            <a:off x="-16764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Heap Sort</a:t>
            </a:r>
          </a:p>
        </p:txBody>
      </p:sp>
      <p:sp>
        <p:nvSpPr>
          <p:cNvPr id="425988" name="Text Box 4"/>
          <p:cNvSpPr txBox="1">
            <a:spLocks noChangeArrowheads="1"/>
          </p:cNvSpPr>
          <p:nvPr/>
        </p:nvSpPr>
        <p:spPr bwMode="auto">
          <a:xfrm>
            <a:off x="136525" y="3290888"/>
            <a:ext cx="2505075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3000" i="0" dirty="0"/>
              <a:t>Running Time:</a:t>
            </a:r>
          </a:p>
        </p:txBody>
      </p:sp>
      <p:pic>
        <p:nvPicPr>
          <p:cNvPr id="334853" name="Picture 5" descr="capture2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2613" y="3840163"/>
            <a:ext cx="46751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4854" name="Picture 6" descr="capture29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373563"/>
            <a:ext cx="6229350" cy="479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4855" name="Picture 7" descr="capture31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929188"/>
            <a:ext cx="4457700" cy="663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4856" name="Picture 8" descr="capture32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300" y="5680075"/>
            <a:ext cx="3954463" cy="446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4857" name="Picture 9" descr="capture34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6202363"/>
            <a:ext cx="7154863" cy="5032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48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48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348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348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48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48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348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348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48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348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6" name="Text Box 5"/>
          <p:cNvSpPr txBox="1">
            <a:spLocks noChangeArrowheads="1"/>
          </p:cNvSpPr>
          <p:nvPr/>
        </p:nvSpPr>
        <p:spPr bwMode="auto">
          <a:xfrm>
            <a:off x="3810000" y="914400"/>
            <a:ext cx="5181600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Consider generic instances.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CA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990600" y="2819400"/>
            <a:ext cx="3733800" cy="3606800"/>
            <a:chOff x="990600" y="2819400"/>
            <a:chExt cx="3733800" cy="3606800"/>
          </a:xfrm>
        </p:grpSpPr>
        <p:sp>
          <p:nvSpPr>
            <p:cNvPr id="146434" name="Rectangle 2"/>
            <p:cNvSpPr>
              <a:spLocks noChangeArrowheads="1"/>
            </p:cNvSpPr>
            <p:nvPr/>
          </p:nvSpPr>
          <p:spPr bwMode="auto">
            <a:xfrm>
              <a:off x="1295400" y="2819400"/>
              <a:ext cx="3429000" cy="167640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146437" name="Group 6"/>
            <p:cNvGrpSpPr>
              <a:grpSpLocks/>
            </p:cNvGrpSpPr>
            <p:nvPr/>
          </p:nvGrpSpPr>
          <p:grpSpPr bwMode="auto">
            <a:xfrm>
              <a:off x="990600" y="3733800"/>
              <a:ext cx="441325" cy="1066800"/>
              <a:chOff x="864" y="465"/>
              <a:chExt cx="1046" cy="2358"/>
            </a:xfrm>
          </p:grpSpPr>
          <p:grpSp>
            <p:nvGrpSpPr>
              <p:cNvPr id="146521" name="Group 7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46524" name="Group 8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46526" name="Group 9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46533" name="Freeform 10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534" name="Freeform 11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535" name="Freeform 12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536" name="Freeform 13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537" name="Freeform 14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538" name="Freeform 15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grpSp>
                  <p:nvGrpSpPr>
                    <p:cNvPr id="146539" name="Group 16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46540" name="Freeform 1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  <p:sp>
                    <p:nvSpPr>
                      <p:cNvPr id="146541" name="Freeform 1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  <p:sp>
                    <p:nvSpPr>
                      <p:cNvPr id="146542" name="Freeform 1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  <p:sp>
                    <p:nvSpPr>
                      <p:cNvPr id="146543" name="Freeform 2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146527" name="Group 21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46531" name="Oval 2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532" name="Oval 2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grpSp>
                <p:nvGrpSpPr>
                  <p:cNvPr id="146528" name="Group 24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46529" name="Oval 2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530" name="Oval 2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</p:grpSp>
            <p:sp>
              <p:nvSpPr>
                <p:cNvPr id="146525" name="Oval 27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146522" name="Freeform 28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23" name="Freeform 29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146438" name="AutoShape 30"/>
            <p:cNvSpPr>
              <a:spLocks noChangeArrowheads="1"/>
            </p:cNvSpPr>
            <p:nvPr/>
          </p:nvSpPr>
          <p:spPr bwMode="auto">
            <a:xfrm>
              <a:off x="22098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6439" name="AutoShape 31"/>
            <p:cNvSpPr>
              <a:spLocks noChangeArrowheads="1"/>
            </p:cNvSpPr>
            <p:nvPr/>
          </p:nvSpPr>
          <p:spPr bwMode="auto">
            <a:xfrm>
              <a:off x="3124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6440" name="AutoShape 32"/>
            <p:cNvSpPr>
              <a:spLocks noChangeArrowheads="1"/>
            </p:cNvSpPr>
            <p:nvPr/>
          </p:nvSpPr>
          <p:spPr bwMode="auto">
            <a:xfrm>
              <a:off x="1219200" y="5105400"/>
              <a:ext cx="914400" cy="1295400"/>
            </a:xfrm>
            <a:prstGeom prst="triangle">
              <a:avLst>
                <a:gd name="adj" fmla="val 50000"/>
              </a:avLst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6441" name="Text Box 33"/>
            <p:cNvSpPr txBox="1">
              <a:spLocks noChangeArrowheads="1"/>
            </p:cNvSpPr>
            <p:nvPr/>
          </p:nvSpPr>
          <p:spPr bwMode="auto">
            <a:xfrm>
              <a:off x="1524000" y="6121400"/>
              <a:ext cx="352425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ac</a:t>
              </a:r>
            </a:p>
          </p:txBody>
        </p:sp>
        <p:sp>
          <p:nvSpPr>
            <p:cNvPr id="146442" name="Text Box 34"/>
            <p:cNvSpPr txBox="1">
              <a:spLocks noChangeArrowheads="1"/>
            </p:cNvSpPr>
            <p:nvPr/>
          </p:nvSpPr>
          <p:spPr bwMode="auto">
            <a:xfrm>
              <a:off x="2508250" y="6108700"/>
              <a:ext cx="36195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bd</a:t>
              </a:r>
            </a:p>
          </p:txBody>
        </p:sp>
        <p:sp>
          <p:nvSpPr>
            <p:cNvPr id="146443" name="Text Box 35"/>
            <p:cNvSpPr txBox="1">
              <a:spLocks noChangeArrowheads="1"/>
            </p:cNvSpPr>
            <p:nvPr/>
          </p:nvSpPr>
          <p:spPr bwMode="auto">
            <a:xfrm>
              <a:off x="3121025" y="6108700"/>
              <a:ext cx="965200" cy="304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(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)(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d</a:t>
              </a: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</a:t>
              </a:r>
            </a:p>
          </p:txBody>
        </p:sp>
        <p:sp>
          <p:nvSpPr>
            <p:cNvPr id="146444" name="Line 36"/>
            <p:cNvSpPr>
              <a:spLocks noChangeShapeType="1"/>
            </p:cNvSpPr>
            <p:nvPr/>
          </p:nvSpPr>
          <p:spPr bwMode="auto">
            <a:xfrm flipH="1">
              <a:off x="1676400" y="44958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6445" name="Line 37"/>
            <p:cNvSpPr>
              <a:spLocks noChangeShapeType="1"/>
            </p:cNvSpPr>
            <p:nvPr/>
          </p:nvSpPr>
          <p:spPr bwMode="auto">
            <a:xfrm flipH="1">
              <a:off x="2667000" y="44958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6446" name="Line 38"/>
            <p:cNvSpPr>
              <a:spLocks noChangeShapeType="1"/>
            </p:cNvSpPr>
            <p:nvPr/>
          </p:nvSpPr>
          <p:spPr bwMode="auto">
            <a:xfrm>
              <a:off x="2743200" y="44958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146447" name="Group 39"/>
            <p:cNvGrpSpPr>
              <a:grpSpLocks/>
            </p:cNvGrpSpPr>
            <p:nvPr/>
          </p:nvGrpSpPr>
          <p:grpSpPr bwMode="auto">
            <a:xfrm flipH="1">
              <a:off x="990600" y="5181600"/>
              <a:ext cx="381000" cy="993775"/>
              <a:chOff x="2308" y="1513"/>
              <a:chExt cx="1162" cy="2570"/>
            </a:xfrm>
          </p:grpSpPr>
          <p:grpSp>
            <p:nvGrpSpPr>
              <p:cNvPr id="146507" name="Group 4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46515" name="Freeform 4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16" name="Freeform 4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17" name="Freeform 4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18" name="Freeform 4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19" name="Freeform 4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20" name="Freeform 4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146508" name="Freeform 4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09" name="Freeform 4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10" name="Oval 4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11" name="Oval 5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12" name="Oval 5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13" name="Oval 5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14" name="Oval 5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146448" name="Group 54"/>
            <p:cNvGrpSpPr>
              <a:grpSpLocks/>
            </p:cNvGrpSpPr>
            <p:nvPr/>
          </p:nvGrpSpPr>
          <p:grpSpPr bwMode="auto">
            <a:xfrm flipH="1">
              <a:off x="1981200" y="5181600"/>
              <a:ext cx="381000" cy="993775"/>
              <a:chOff x="2308" y="1513"/>
              <a:chExt cx="1162" cy="2570"/>
            </a:xfrm>
          </p:grpSpPr>
          <p:grpSp>
            <p:nvGrpSpPr>
              <p:cNvPr id="146493" name="Group 5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46501" name="Freeform 5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02" name="Freeform 5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03" name="Freeform 5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04" name="Freeform 5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05" name="Freeform 6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506" name="Freeform 6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146494" name="Freeform 6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95" name="Freeform 6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96" name="Oval 6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97" name="Oval 6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98" name="Oval 6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99" name="Oval 6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500" name="Oval 6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146449" name="Group 69"/>
            <p:cNvGrpSpPr>
              <a:grpSpLocks/>
            </p:cNvGrpSpPr>
            <p:nvPr/>
          </p:nvGrpSpPr>
          <p:grpSpPr bwMode="auto">
            <a:xfrm flipH="1">
              <a:off x="2971800" y="5181600"/>
              <a:ext cx="381000" cy="993775"/>
              <a:chOff x="2308" y="1513"/>
              <a:chExt cx="1162" cy="2570"/>
            </a:xfrm>
          </p:grpSpPr>
          <p:grpSp>
            <p:nvGrpSpPr>
              <p:cNvPr id="146479" name="Group 7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46487" name="Freeform 7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488" name="Freeform 7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489" name="Freeform 7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490" name="Freeform 7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491" name="Freeform 7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  <p:sp>
              <p:nvSpPr>
                <p:cNvPr id="146492" name="Freeform 7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146480" name="Freeform 7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81" name="Freeform 7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82" name="Oval 7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83" name="Oval 8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84" name="Oval 8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85" name="Oval 8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86" name="Oval 8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</p:grpSp>
      <p:sp>
        <p:nvSpPr>
          <p:cNvPr id="146450" name="Text Box 84"/>
          <p:cNvSpPr txBox="1">
            <a:spLocks noChangeArrowheads="1"/>
          </p:cNvSpPr>
          <p:nvPr/>
        </p:nvSpPr>
        <p:spPr bwMode="auto">
          <a:xfrm>
            <a:off x="1295400" y="2838450"/>
            <a:ext cx="3886200" cy="1600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MULT(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Break 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into 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a,b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and 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into 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c,d</a:t>
            </a:r>
            <a:endParaRPr kumimoji="0" lang="en-US" altLang="en-US" sz="1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= MULT(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 and 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f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=MULT(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b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return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e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10</a:t>
            </a:r>
            <a:r>
              <a:rPr kumimoji="0" lang="en-US" altLang="en-US" sz="1400" b="0" i="1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+ (MULT(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b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 </a:t>
            </a:r>
            <a:r>
              <a:rPr kumimoji="0" lang="en-US" altLang="en-US" sz="1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+d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 – 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- 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f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 10</a:t>
            </a:r>
            <a:r>
              <a:rPr kumimoji="0" lang="en-US" altLang="en-US" sz="1400" b="0" i="1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</a:t>
            </a:r>
            <a:r>
              <a:rPr kumimoji="0" lang="en-US" altLang="en-US" sz="1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/2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+ </a:t>
            </a:r>
            <a:r>
              <a: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f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953000" y="2819400"/>
            <a:ext cx="3733800" cy="1981200"/>
            <a:chOff x="4953000" y="2819400"/>
            <a:chExt cx="3733800" cy="1981200"/>
          </a:xfrm>
        </p:grpSpPr>
        <p:sp>
          <p:nvSpPr>
            <p:cNvPr id="146451" name="Rectangle 85"/>
            <p:cNvSpPr>
              <a:spLocks noChangeArrowheads="1"/>
            </p:cNvSpPr>
            <p:nvPr/>
          </p:nvSpPr>
          <p:spPr bwMode="auto">
            <a:xfrm>
              <a:off x="5257800" y="2819400"/>
              <a:ext cx="3429000" cy="167640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146452" name="Group 86"/>
            <p:cNvGrpSpPr>
              <a:grpSpLocks/>
            </p:cNvGrpSpPr>
            <p:nvPr/>
          </p:nvGrpSpPr>
          <p:grpSpPr bwMode="auto">
            <a:xfrm>
              <a:off x="4953000" y="3733800"/>
              <a:ext cx="441325" cy="1066800"/>
              <a:chOff x="864" y="465"/>
              <a:chExt cx="1046" cy="2358"/>
            </a:xfrm>
          </p:grpSpPr>
          <p:grpSp>
            <p:nvGrpSpPr>
              <p:cNvPr id="146456" name="Group 87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46459" name="Group 88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46461" name="Group 89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46468" name="Freeform 90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469" name="Freeform 91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470" name="Freeform 92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471" name="Freeform 93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472" name="Freeform 94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473" name="Freeform 95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grpSp>
                  <p:nvGrpSpPr>
                    <p:cNvPr id="146474" name="Group 96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46475" name="Freeform 9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  <p:sp>
                    <p:nvSpPr>
                      <p:cNvPr id="146476" name="Freeform 98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  <p:sp>
                    <p:nvSpPr>
                      <p:cNvPr id="146477" name="Freeform 99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  <p:sp>
                    <p:nvSpPr>
                      <p:cNvPr id="146478" name="Freeform 100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pPr marL="0" marR="0" lvl="0" indent="0" algn="l" defTabSz="914400" rtl="0" eaLnBrk="1" fontAlgn="base" latinLnBrk="0" hangingPunct="1">
                          <a:lnSpc>
                            <a:spcPct val="100000"/>
                          </a:lnSpc>
                          <a:spcBef>
                            <a:spcPct val="0"/>
                          </a:spcBef>
                          <a:spcAft>
                            <a:spcPct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US" sz="28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FFFFFF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Arial" pitchFamily="34" charset="0"/>
                        </a:endParaRPr>
                      </a:p>
                    </p:txBody>
                  </p:sp>
                </p:grpSp>
              </p:grpSp>
              <p:grpSp>
                <p:nvGrpSpPr>
                  <p:cNvPr id="146462" name="Group 101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46466" name="Oval 10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467" name="Oval 10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  <p:grpSp>
                <p:nvGrpSpPr>
                  <p:cNvPr id="146463" name="Group 104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46464" name="Oval 10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  <p:sp>
                  <p:nvSpPr>
                    <p:cNvPr id="146465" name="Oval 106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altLang="en-US" sz="28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pitchFamily="34" charset="0"/>
                      </a:endParaRPr>
                    </a:p>
                  </p:txBody>
                </p:sp>
              </p:grpSp>
            </p:grpSp>
            <p:sp>
              <p:nvSpPr>
                <p:cNvPr id="146460" name="Oval 107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pitchFamily="34" charset="0"/>
                  </a:endParaRPr>
                </a:p>
              </p:txBody>
            </p:sp>
          </p:grpSp>
          <p:sp>
            <p:nvSpPr>
              <p:cNvPr id="146457" name="Freeform 108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46458" name="Freeform 109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146453" name="Text Box 110"/>
            <p:cNvSpPr txBox="1">
              <a:spLocks noChangeArrowheads="1"/>
            </p:cNvSpPr>
            <p:nvPr/>
          </p:nvSpPr>
          <p:spPr bwMode="auto">
            <a:xfrm>
              <a:off x="5257800" y="2838450"/>
              <a:ext cx="2971800" cy="6309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MULT(</a:t>
              </a:r>
              <a:r>
                <a:rPr kumimoji="0" lang="en-US" alt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,</a:t>
              </a:r>
              <a:r>
                <a:rPr kumimoji="0" lang="en-US" alt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):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If |</a:t>
              </a:r>
              <a:r>
                <a:rPr kumimoji="0" lang="en-US" alt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| = |</a:t>
              </a:r>
              <a:r>
                <a:rPr kumimoji="0" lang="en-US" altLang="en-US" sz="1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| = 1 then return( XY )</a:t>
              </a:r>
              <a:endParaRPr kumimoji="0" lang="en-US" alt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66671" name="Rectangle 111"/>
          <p:cNvSpPr>
            <a:spLocks noChangeArrowheads="1"/>
          </p:cNvSpPr>
          <p:nvPr/>
        </p:nvSpPr>
        <p:spPr bwMode="auto">
          <a:xfrm>
            <a:off x="4648200" y="4648200"/>
            <a:ext cx="4648200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  Remember!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Do </a:t>
            </a:r>
            <a:r>
              <a:rPr kumimoji="0" lang="en-US" altLang="en-US" sz="2400" b="1" i="0" u="sng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not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worry about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Who your boss is.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How your friends solve their instance.</a:t>
            </a:r>
          </a:p>
        </p:txBody>
      </p:sp>
      <p:sp>
        <p:nvSpPr>
          <p:cNvPr id="146455" name="Text Box 112"/>
          <p:cNvSpPr txBox="1">
            <a:spLocks noChangeArrowheads="1"/>
          </p:cNvSpPr>
          <p:nvPr/>
        </p:nvSpPr>
        <p:spPr bwMode="auto">
          <a:xfrm>
            <a:off x="0" y="457200"/>
            <a:ext cx="3886200" cy="19236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MULT(X,Y):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If |X| = |Y| = 1 then return( XY 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Break X into 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a,b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and Y into 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c,d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e = MULT(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a,c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 and f =MULT(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b,d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return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e 10</a:t>
            </a:r>
            <a:r>
              <a:rPr kumimoji="0" lang="en-US" altLang="en-US" sz="1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+ (MULT(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a+b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 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c+d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 – e - f) 10</a:t>
            </a:r>
            <a:r>
              <a:rPr kumimoji="0" lang="en-US" altLang="en-US" sz="1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n/2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+ f</a:t>
            </a:r>
          </a:p>
        </p:txBody>
      </p:sp>
      <p:sp>
        <p:nvSpPr>
          <p:cNvPr id="113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64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64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64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64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64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64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64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64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64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645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64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645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6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66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66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436" grpId="0"/>
      <p:bldP spid="66671" grpId="0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2514" name="Picture 9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2515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0132" name="Text Box 4"/>
          <p:cNvSpPr txBox="1">
            <a:spLocks noChangeArrowheads="1"/>
          </p:cNvSpPr>
          <p:nvPr/>
        </p:nvSpPr>
        <p:spPr bwMode="auto">
          <a:xfrm>
            <a:off x="588963" y="4191000"/>
            <a:ext cx="7885112" cy="265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 rarely need to change the values of these variable</a:t>
            </a:r>
            <a:br>
              <a:rPr lang="en-US" altLang="en-US" sz="2800" i="0"/>
            </a:br>
            <a:r>
              <a:rPr lang="en-US" altLang="en-US" sz="2800" i="0"/>
              <a:t>beyond their initial setting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(this is not an iterative algorithm.)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Your rarely need additional </a:t>
            </a:r>
            <a:br>
              <a:rPr lang="en-US" altLang="en-US" sz="2800" i="0"/>
            </a:br>
            <a:r>
              <a:rPr lang="en-US" altLang="en-US" sz="2800" i="0"/>
              <a:t>input, output, or local variable.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But it you do </a:t>
            </a:r>
            <a:r>
              <a:rPr lang="en-US" altLang="en-US" sz="2800" b="1" i="0" u="sng"/>
              <a:t>document</a:t>
            </a:r>
            <a:r>
              <a:rPr lang="en-US" altLang="en-US" sz="2800" i="0"/>
              <a:t> them.</a:t>
            </a:r>
          </a:p>
        </p:txBody>
      </p:sp>
    </p:spTree>
    <p:extLst>
      <p:ext uri="{BB962C8B-B14F-4D97-AF65-F5344CB8AC3E}">
        <p14:creationId xmlns:p14="http://schemas.microsoft.com/office/powerpoint/2010/main" val="2918820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0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0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60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60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01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01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458" name="Group 167"/>
          <p:cNvGrpSpPr>
            <a:grpSpLocks/>
          </p:cNvGrpSpPr>
          <p:nvPr/>
        </p:nvGrpSpPr>
        <p:grpSpPr bwMode="auto">
          <a:xfrm>
            <a:off x="3657600" y="990600"/>
            <a:ext cx="1779588" cy="1676400"/>
            <a:chOff x="2352" y="624"/>
            <a:chExt cx="1121" cy="1056"/>
          </a:xfrm>
        </p:grpSpPr>
        <p:sp>
          <p:nvSpPr>
            <p:cNvPr id="147614" name="Rectangle 168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15" name="Text Box 169"/>
            <p:cNvSpPr txBox="1">
              <a:spLocks noChangeArrowheads="1"/>
            </p:cNvSpPr>
            <p:nvPr/>
          </p:nvSpPr>
          <p:spPr bwMode="auto">
            <a:xfrm>
              <a:off x="2400" y="624"/>
              <a:ext cx="1073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 2133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2312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483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bd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 396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 = 1890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4931496</a:t>
              </a:r>
            </a:p>
          </p:txBody>
        </p:sp>
      </p:grpSp>
      <p:grpSp>
        <p:nvGrpSpPr>
          <p:cNvPr id="147459" name="Group 170"/>
          <p:cNvGrpSpPr>
            <a:grpSpLocks/>
          </p:cNvGrpSpPr>
          <p:nvPr/>
        </p:nvGrpSpPr>
        <p:grpSpPr bwMode="auto">
          <a:xfrm>
            <a:off x="609600" y="3124200"/>
            <a:ext cx="1676400" cy="1676400"/>
            <a:chOff x="2352" y="624"/>
            <a:chExt cx="1056" cy="1056"/>
          </a:xfrm>
        </p:grpSpPr>
        <p:sp>
          <p:nvSpPr>
            <p:cNvPr id="147612" name="Rectangle 171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13" name="Text Box 172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21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 23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4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bd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 = 15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483</a:t>
              </a:r>
            </a:p>
          </p:txBody>
        </p:sp>
      </p:grpSp>
      <p:grpSp>
        <p:nvGrpSpPr>
          <p:cNvPr id="147460" name="Group 173"/>
          <p:cNvGrpSpPr>
            <a:grpSpLocks/>
          </p:cNvGrpSpPr>
          <p:nvPr/>
        </p:nvGrpSpPr>
        <p:grpSpPr bwMode="auto">
          <a:xfrm>
            <a:off x="3657600" y="3124200"/>
            <a:ext cx="1676400" cy="1676400"/>
            <a:chOff x="2352" y="624"/>
            <a:chExt cx="1056" cy="1056"/>
          </a:xfrm>
        </p:grpSpPr>
        <p:sp>
          <p:nvSpPr>
            <p:cNvPr id="147610" name="Rectangle 174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11" name="Text Box 175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 = 33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12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bd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 6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 = 18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396</a:t>
              </a:r>
            </a:p>
          </p:txBody>
        </p:sp>
      </p:grpSp>
      <p:grpSp>
        <p:nvGrpSpPr>
          <p:cNvPr id="147461" name="Group 176"/>
          <p:cNvGrpSpPr>
            <a:grpSpLocks/>
          </p:cNvGrpSpPr>
          <p:nvPr/>
        </p:nvGrpSpPr>
        <p:grpSpPr bwMode="auto">
          <a:xfrm>
            <a:off x="6858000" y="3124200"/>
            <a:ext cx="1676400" cy="1676400"/>
            <a:chOff x="2352" y="624"/>
            <a:chExt cx="1056" cy="1056"/>
          </a:xfrm>
        </p:grpSpPr>
        <p:sp>
          <p:nvSpPr>
            <p:cNvPr id="147608" name="Rectangle 177"/>
            <p:cNvSpPr>
              <a:spLocks noChangeArrowheads="1"/>
            </p:cNvSpPr>
            <p:nvPr/>
          </p:nvSpPr>
          <p:spPr bwMode="auto">
            <a:xfrm>
              <a:off x="2352" y="624"/>
              <a:ext cx="1056" cy="105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09" name="Text Box 178"/>
            <p:cNvSpPr txBox="1">
              <a:spLocks noChangeArrowheads="1"/>
            </p:cNvSpPr>
            <p:nvPr/>
          </p:nvSpPr>
          <p:spPr bwMode="auto">
            <a:xfrm>
              <a:off x="2400" y="624"/>
              <a:ext cx="945" cy="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54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35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15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20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a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b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)(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d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) = 72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1890</a:t>
              </a:r>
            </a:p>
          </p:txBody>
        </p:sp>
      </p:grpSp>
      <p:grpSp>
        <p:nvGrpSpPr>
          <p:cNvPr id="147462" name="Group 179"/>
          <p:cNvGrpSpPr>
            <a:grpSpLocks/>
          </p:cNvGrpSpPr>
          <p:nvPr/>
        </p:nvGrpSpPr>
        <p:grpSpPr bwMode="auto">
          <a:xfrm>
            <a:off x="76200" y="5410200"/>
            <a:ext cx="762000" cy="914400"/>
            <a:chOff x="1968" y="3072"/>
            <a:chExt cx="480" cy="576"/>
          </a:xfrm>
        </p:grpSpPr>
        <p:sp>
          <p:nvSpPr>
            <p:cNvPr id="147606" name="Rectangle 180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07" name="Text Box 181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2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2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=4</a:t>
              </a:r>
            </a:p>
          </p:txBody>
        </p:sp>
      </p:grpSp>
      <p:grpSp>
        <p:nvGrpSpPr>
          <p:cNvPr id="147463" name="Group 182"/>
          <p:cNvGrpSpPr>
            <a:grpSpLocks/>
          </p:cNvGrpSpPr>
          <p:nvPr/>
        </p:nvGrpSpPr>
        <p:grpSpPr bwMode="auto">
          <a:xfrm>
            <a:off x="990600" y="5410200"/>
            <a:ext cx="762000" cy="914400"/>
            <a:chOff x="1968" y="3072"/>
            <a:chExt cx="480" cy="576"/>
          </a:xfrm>
        </p:grpSpPr>
        <p:sp>
          <p:nvSpPr>
            <p:cNvPr id="147604" name="Rectangle 183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05" name="Text Box 184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=3</a:t>
              </a:r>
            </a:p>
          </p:txBody>
        </p:sp>
      </p:grpSp>
      <p:grpSp>
        <p:nvGrpSpPr>
          <p:cNvPr id="147464" name="Group 185"/>
          <p:cNvGrpSpPr>
            <a:grpSpLocks/>
          </p:cNvGrpSpPr>
          <p:nvPr/>
        </p:nvGrpSpPr>
        <p:grpSpPr bwMode="auto">
          <a:xfrm>
            <a:off x="1905000" y="5410200"/>
            <a:ext cx="814388" cy="914400"/>
            <a:chOff x="1968" y="3072"/>
            <a:chExt cx="513" cy="576"/>
          </a:xfrm>
        </p:grpSpPr>
        <p:sp>
          <p:nvSpPr>
            <p:cNvPr id="147602" name="Rectangle 186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03" name="Text Box 187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 5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=15</a:t>
              </a:r>
            </a:p>
          </p:txBody>
        </p:sp>
      </p:grpSp>
      <p:grpSp>
        <p:nvGrpSpPr>
          <p:cNvPr id="147465" name="Group 188"/>
          <p:cNvGrpSpPr>
            <a:grpSpLocks/>
          </p:cNvGrpSpPr>
          <p:nvPr/>
        </p:nvGrpSpPr>
        <p:grpSpPr bwMode="auto">
          <a:xfrm>
            <a:off x="4191000" y="5410200"/>
            <a:ext cx="762000" cy="914400"/>
            <a:chOff x="1968" y="3072"/>
            <a:chExt cx="480" cy="576"/>
          </a:xfrm>
        </p:grpSpPr>
        <p:sp>
          <p:nvSpPr>
            <p:cNvPr id="147600" name="Rectangle 189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601" name="Text Box 190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2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=6</a:t>
              </a:r>
            </a:p>
          </p:txBody>
        </p:sp>
      </p:grpSp>
      <p:grpSp>
        <p:nvGrpSpPr>
          <p:cNvPr id="147466" name="Group 191"/>
          <p:cNvGrpSpPr>
            <a:grpSpLocks/>
          </p:cNvGrpSpPr>
          <p:nvPr/>
        </p:nvGrpSpPr>
        <p:grpSpPr bwMode="auto">
          <a:xfrm>
            <a:off x="5105400" y="5410200"/>
            <a:ext cx="814388" cy="914400"/>
            <a:chOff x="1968" y="3072"/>
            <a:chExt cx="513" cy="576"/>
          </a:xfrm>
        </p:grpSpPr>
        <p:sp>
          <p:nvSpPr>
            <p:cNvPr id="147598" name="Rectangle 192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99" name="Text Box 193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6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=18</a:t>
              </a:r>
            </a:p>
          </p:txBody>
        </p:sp>
      </p:grpSp>
      <p:grpSp>
        <p:nvGrpSpPr>
          <p:cNvPr id="147467" name="Group 194"/>
          <p:cNvGrpSpPr>
            <a:grpSpLocks/>
          </p:cNvGrpSpPr>
          <p:nvPr/>
        </p:nvGrpSpPr>
        <p:grpSpPr bwMode="auto">
          <a:xfrm>
            <a:off x="6470650" y="5410200"/>
            <a:ext cx="814388" cy="914400"/>
            <a:chOff x="1968" y="3072"/>
            <a:chExt cx="513" cy="576"/>
          </a:xfrm>
        </p:grpSpPr>
        <p:sp>
          <p:nvSpPr>
            <p:cNvPr id="147596" name="Rectangle 195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97" name="Text Box 196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5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=15</a:t>
              </a:r>
            </a:p>
          </p:txBody>
        </p:sp>
      </p:grpSp>
      <p:grpSp>
        <p:nvGrpSpPr>
          <p:cNvPr id="147468" name="Group 197"/>
          <p:cNvGrpSpPr>
            <a:grpSpLocks/>
          </p:cNvGrpSpPr>
          <p:nvPr/>
        </p:nvGrpSpPr>
        <p:grpSpPr bwMode="auto">
          <a:xfrm>
            <a:off x="7385050" y="5410200"/>
            <a:ext cx="814388" cy="914400"/>
            <a:chOff x="1968" y="3072"/>
            <a:chExt cx="513" cy="576"/>
          </a:xfrm>
        </p:grpSpPr>
        <p:sp>
          <p:nvSpPr>
            <p:cNvPr id="147594" name="Rectangle 198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95" name="Text Box 199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4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5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=20</a:t>
              </a:r>
            </a:p>
          </p:txBody>
        </p:sp>
      </p:grpSp>
      <p:grpSp>
        <p:nvGrpSpPr>
          <p:cNvPr id="147469" name="Group 200"/>
          <p:cNvGrpSpPr>
            <a:grpSpLocks/>
          </p:cNvGrpSpPr>
          <p:nvPr/>
        </p:nvGrpSpPr>
        <p:grpSpPr bwMode="auto">
          <a:xfrm>
            <a:off x="8299450" y="5410200"/>
            <a:ext cx="814388" cy="914400"/>
            <a:chOff x="1968" y="3072"/>
            <a:chExt cx="513" cy="576"/>
          </a:xfrm>
        </p:grpSpPr>
        <p:sp>
          <p:nvSpPr>
            <p:cNvPr id="147592" name="Rectangle 201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93" name="Text Box 202"/>
            <p:cNvSpPr txBox="1">
              <a:spLocks noChangeArrowheads="1"/>
            </p:cNvSpPr>
            <p:nvPr/>
          </p:nvSpPr>
          <p:spPr bwMode="auto">
            <a:xfrm>
              <a:off x="2016" y="3072"/>
              <a:ext cx="465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9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 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 8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=72</a:t>
              </a:r>
            </a:p>
          </p:txBody>
        </p:sp>
      </p:grpSp>
      <p:grpSp>
        <p:nvGrpSpPr>
          <p:cNvPr id="147470" name="Group 203"/>
          <p:cNvGrpSpPr>
            <a:grpSpLocks/>
          </p:cNvGrpSpPr>
          <p:nvPr/>
        </p:nvGrpSpPr>
        <p:grpSpPr bwMode="auto">
          <a:xfrm>
            <a:off x="3276600" y="5410200"/>
            <a:ext cx="762000" cy="914400"/>
            <a:chOff x="1968" y="3072"/>
            <a:chExt cx="480" cy="576"/>
          </a:xfrm>
        </p:grpSpPr>
        <p:sp>
          <p:nvSpPr>
            <p:cNvPr id="147590" name="Rectangle 204"/>
            <p:cNvSpPr>
              <a:spLocks noChangeArrowheads="1"/>
            </p:cNvSpPr>
            <p:nvPr/>
          </p:nvSpPr>
          <p:spPr bwMode="auto">
            <a:xfrm>
              <a:off x="1968" y="3072"/>
              <a:ext cx="480" cy="576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91" name="Text Box 205"/>
            <p:cNvSpPr txBox="1">
              <a:spLocks noChangeArrowheads="1"/>
            </p:cNvSpPr>
            <p:nvPr/>
          </p:nvSpPr>
          <p:spPr bwMode="auto">
            <a:xfrm>
              <a:off x="2016" y="3072"/>
              <a:ext cx="401" cy="5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3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=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XY</a:t>
              </a: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=3</a:t>
              </a:r>
            </a:p>
          </p:txBody>
        </p:sp>
      </p:grpSp>
      <p:sp>
        <p:nvSpPr>
          <p:cNvPr id="147472" name="Line 43"/>
          <p:cNvSpPr>
            <a:spLocks noChangeShapeType="1"/>
          </p:cNvSpPr>
          <p:nvPr/>
        </p:nvSpPr>
        <p:spPr bwMode="auto">
          <a:xfrm>
            <a:off x="4419600" y="2667000"/>
            <a:ext cx="0" cy="457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73" name="Line 44"/>
          <p:cNvSpPr>
            <a:spLocks noChangeShapeType="1"/>
          </p:cNvSpPr>
          <p:nvPr/>
        </p:nvSpPr>
        <p:spPr bwMode="auto">
          <a:xfrm>
            <a:off x="4419600" y="2667000"/>
            <a:ext cx="3200400" cy="457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74" name="Line 45"/>
          <p:cNvSpPr>
            <a:spLocks noChangeShapeType="1"/>
          </p:cNvSpPr>
          <p:nvPr/>
        </p:nvSpPr>
        <p:spPr bwMode="auto">
          <a:xfrm flipH="1">
            <a:off x="1447800" y="2667000"/>
            <a:ext cx="2971800" cy="4572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75" name="Line 46"/>
          <p:cNvSpPr>
            <a:spLocks noChangeShapeType="1"/>
          </p:cNvSpPr>
          <p:nvPr/>
        </p:nvSpPr>
        <p:spPr bwMode="auto">
          <a:xfrm flipH="1">
            <a:off x="381000" y="4800600"/>
            <a:ext cx="10668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76" name="Line 47"/>
          <p:cNvSpPr>
            <a:spLocks noChangeShapeType="1"/>
          </p:cNvSpPr>
          <p:nvPr/>
        </p:nvSpPr>
        <p:spPr bwMode="auto">
          <a:xfrm flipH="1">
            <a:off x="1371600" y="4800600"/>
            <a:ext cx="76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77" name="Line 48"/>
          <p:cNvSpPr>
            <a:spLocks noChangeShapeType="1"/>
          </p:cNvSpPr>
          <p:nvPr/>
        </p:nvSpPr>
        <p:spPr bwMode="auto">
          <a:xfrm>
            <a:off x="1447800" y="4800600"/>
            <a:ext cx="838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78" name="Line 49"/>
          <p:cNvSpPr>
            <a:spLocks noChangeShapeType="1"/>
          </p:cNvSpPr>
          <p:nvPr/>
        </p:nvSpPr>
        <p:spPr bwMode="auto">
          <a:xfrm flipH="1">
            <a:off x="3505200" y="4800600"/>
            <a:ext cx="10668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79" name="Line 50"/>
          <p:cNvSpPr>
            <a:spLocks noChangeShapeType="1"/>
          </p:cNvSpPr>
          <p:nvPr/>
        </p:nvSpPr>
        <p:spPr bwMode="auto">
          <a:xfrm flipH="1">
            <a:off x="4495800" y="4800600"/>
            <a:ext cx="76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80" name="Line 51"/>
          <p:cNvSpPr>
            <a:spLocks noChangeShapeType="1"/>
          </p:cNvSpPr>
          <p:nvPr/>
        </p:nvSpPr>
        <p:spPr bwMode="auto">
          <a:xfrm>
            <a:off x="4572000" y="4800600"/>
            <a:ext cx="838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81" name="Line 52"/>
          <p:cNvSpPr>
            <a:spLocks noChangeShapeType="1"/>
          </p:cNvSpPr>
          <p:nvPr/>
        </p:nvSpPr>
        <p:spPr bwMode="auto">
          <a:xfrm flipH="1">
            <a:off x="6629400" y="4800600"/>
            <a:ext cx="10668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82" name="Line 53"/>
          <p:cNvSpPr>
            <a:spLocks noChangeShapeType="1"/>
          </p:cNvSpPr>
          <p:nvPr/>
        </p:nvSpPr>
        <p:spPr bwMode="auto">
          <a:xfrm flipH="1">
            <a:off x="7620000" y="4800600"/>
            <a:ext cx="76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83" name="Line 54"/>
          <p:cNvSpPr>
            <a:spLocks noChangeShapeType="1"/>
          </p:cNvSpPr>
          <p:nvPr/>
        </p:nvSpPr>
        <p:spPr bwMode="auto">
          <a:xfrm>
            <a:off x="7696200" y="4800600"/>
            <a:ext cx="838200" cy="609600"/>
          </a:xfrm>
          <a:prstGeom prst="lin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147484" name="Group 55"/>
          <p:cNvGrpSpPr>
            <a:grpSpLocks/>
          </p:cNvGrpSpPr>
          <p:nvPr/>
        </p:nvGrpSpPr>
        <p:grpSpPr bwMode="auto">
          <a:xfrm>
            <a:off x="0" y="5943600"/>
            <a:ext cx="457200" cy="914400"/>
            <a:chOff x="2432" y="1328"/>
            <a:chExt cx="906" cy="2075"/>
          </a:xfrm>
        </p:grpSpPr>
        <p:sp>
          <p:nvSpPr>
            <p:cNvPr id="147584" name="Freeform 5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5" name="Freeform 5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6" name="Freeform 5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7" name="Freeform 5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8" name="Freeform 6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9" name="Freeform 6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85" name="Group 62"/>
          <p:cNvGrpSpPr>
            <a:grpSpLocks/>
          </p:cNvGrpSpPr>
          <p:nvPr/>
        </p:nvGrpSpPr>
        <p:grpSpPr bwMode="auto">
          <a:xfrm>
            <a:off x="838200" y="5943600"/>
            <a:ext cx="457200" cy="914400"/>
            <a:chOff x="2432" y="1328"/>
            <a:chExt cx="906" cy="2075"/>
          </a:xfrm>
        </p:grpSpPr>
        <p:sp>
          <p:nvSpPr>
            <p:cNvPr id="147578" name="Freeform 63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9" name="Freeform 64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0" name="Freeform 65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1" name="Freeform 66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2" name="Freeform 67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83" name="Freeform 68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86" name="Group 69"/>
          <p:cNvGrpSpPr>
            <a:grpSpLocks/>
          </p:cNvGrpSpPr>
          <p:nvPr/>
        </p:nvGrpSpPr>
        <p:grpSpPr bwMode="auto">
          <a:xfrm>
            <a:off x="1752600" y="5943600"/>
            <a:ext cx="457200" cy="914400"/>
            <a:chOff x="2432" y="1328"/>
            <a:chExt cx="906" cy="2075"/>
          </a:xfrm>
        </p:grpSpPr>
        <p:sp>
          <p:nvSpPr>
            <p:cNvPr id="147572" name="Freeform 7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3" name="Freeform 7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4" name="Freeform 7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5" name="Freeform 7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6" name="Freeform 7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7" name="Freeform 7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87" name="Group 76"/>
          <p:cNvGrpSpPr>
            <a:grpSpLocks/>
          </p:cNvGrpSpPr>
          <p:nvPr/>
        </p:nvGrpSpPr>
        <p:grpSpPr bwMode="auto">
          <a:xfrm>
            <a:off x="3124200" y="5943600"/>
            <a:ext cx="457200" cy="914400"/>
            <a:chOff x="2432" y="1328"/>
            <a:chExt cx="906" cy="2075"/>
          </a:xfrm>
        </p:grpSpPr>
        <p:sp>
          <p:nvSpPr>
            <p:cNvPr id="147566" name="Freeform 77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7" name="Freeform 78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8" name="Freeform 79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9" name="Freeform 80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0" name="Freeform 81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71" name="Freeform 82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88" name="Group 83"/>
          <p:cNvGrpSpPr>
            <a:grpSpLocks/>
          </p:cNvGrpSpPr>
          <p:nvPr/>
        </p:nvGrpSpPr>
        <p:grpSpPr bwMode="auto">
          <a:xfrm>
            <a:off x="4038600" y="5943600"/>
            <a:ext cx="457200" cy="914400"/>
            <a:chOff x="2432" y="1328"/>
            <a:chExt cx="906" cy="2075"/>
          </a:xfrm>
        </p:grpSpPr>
        <p:sp>
          <p:nvSpPr>
            <p:cNvPr id="147560" name="Freeform 8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1" name="Freeform 8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2" name="Freeform 8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3" name="Freeform 8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4" name="Freeform 8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65" name="Freeform 8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89" name="Group 90"/>
          <p:cNvGrpSpPr>
            <a:grpSpLocks/>
          </p:cNvGrpSpPr>
          <p:nvPr/>
        </p:nvGrpSpPr>
        <p:grpSpPr bwMode="auto">
          <a:xfrm>
            <a:off x="4953000" y="5943600"/>
            <a:ext cx="457200" cy="914400"/>
            <a:chOff x="2432" y="1328"/>
            <a:chExt cx="906" cy="2075"/>
          </a:xfrm>
        </p:grpSpPr>
        <p:sp>
          <p:nvSpPr>
            <p:cNvPr id="147554" name="Freeform 91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5" name="Freeform 92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6" name="Freeform 93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7" name="Freeform 94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8" name="Freeform 95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9" name="Freeform 96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90" name="Group 97"/>
          <p:cNvGrpSpPr>
            <a:grpSpLocks/>
          </p:cNvGrpSpPr>
          <p:nvPr/>
        </p:nvGrpSpPr>
        <p:grpSpPr bwMode="auto">
          <a:xfrm>
            <a:off x="6324600" y="5943600"/>
            <a:ext cx="457200" cy="914400"/>
            <a:chOff x="2432" y="1328"/>
            <a:chExt cx="906" cy="2075"/>
          </a:xfrm>
        </p:grpSpPr>
        <p:sp>
          <p:nvSpPr>
            <p:cNvPr id="147548" name="Freeform 98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9" name="Freeform 99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0" name="Freeform 100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1" name="Freeform 101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2" name="Freeform 102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53" name="Freeform 103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91" name="Group 104"/>
          <p:cNvGrpSpPr>
            <a:grpSpLocks/>
          </p:cNvGrpSpPr>
          <p:nvPr/>
        </p:nvGrpSpPr>
        <p:grpSpPr bwMode="auto">
          <a:xfrm>
            <a:off x="7239000" y="5943600"/>
            <a:ext cx="457200" cy="914400"/>
            <a:chOff x="2432" y="1328"/>
            <a:chExt cx="906" cy="2075"/>
          </a:xfrm>
        </p:grpSpPr>
        <p:sp>
          <p:nvSpPr>
            <p:cNvPr id="147542" name="Freeform 105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3" name="Freeform 106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4" name="Freeform 107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5" name="Freeform 108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6" name="Freeform 109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7" name="Freeform 110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92" name="Group 111"/>
          <p:cNvGrpSpPr>
            <a:grpSpLocks/>
          </p:cNvGrpSpPr>
          <p:nvPr/>
        </p:nvGrpSpPr>
        <p:grpSpPr bwMode="auto">
          <a:xfrm>
            <a:off x="8153400" y="5943600"/>
            <a:ext cx="457200" cy="914400"/>
            <a:chOff x="2432" y="1328"/>
            <a:chExt cx="906" cy="2075"/>
          </a:xfrm>
        </p:grpSpPr>
        <p:sp>
          <p:nvSpPr>
            <p:cNvPr id="147536" name="Freeform 11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7" name="Freeform 11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8" name="Freeform 11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9" name="Freeform 11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0" name="Freeform 11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41" name="Freeform 11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93" name="Group 118"/>
          <p:cNvGrpSpPr>
            <a:grpSpLocks/>
          </p:cNvGrpSpPr>
          <p:nvPr/>
        </p:nvGrpSpPr>
        <p:grpSpPr bwMode="auto">
          <a:xfrm>
            <a:off x="6553200" y="4191000"/>
            <a:ext cx="457200" cy="914400"/>
            <a:chOff x="2432" y="1328"/>
            <a:chExt cx="906" cy="2075"/>
          </a:xfrm>
        </p:grpSpPr>
        <p:sp>
          <p:nvSpPr>
            <p:cNvPr id="147530" name="Freeform 11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1" name="Freeform 12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2" name="Freeform 12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3" name="Freeform 12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4" name="Freeform 12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35" name="Freeform 12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94" name="Group 125"/>
          <p:cNvGrpSpPr>
            <a:grpSpLocks/>
          </p:cNvGrpSpPr>
          <p:nvPr/>
        </p:nvGrpSpPr>
        <p:grpSpPr bwMode="auto">
          <a:xfrm>
            <a:off x="3352800" y="4191000"/>
            <a:ext cx="457200" cy="914400"/>
            <a:chOff x="2432" y="1328"/>
            <a:chExt cx="906" cy="2075"/>
          </a:xfrm>
        </p:grpSpPr>
        <p:sp>
          <p:nvSpPr>
            <p:cNvPr id="147524" name="Freeform 12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5" name="Freeform 12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6" name="Freeform 12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7" name="Freeform 12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8" name="Freeform 13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9" name="Freeform 13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95" name="Group 132"/>
          <p:cNvGrpSpPr>
            <a:grpSpLocks/>
          </p:cNvGrpSpPr>
          <p:nvPr/>
        </p:nvGrpSpPr>
        <p:grpSpPr bwMode="auto">
          <a:xfrm>
            <a:off x="304800" y="4191000"/>
            <a:ext cx="457200" cy="914400"/>
            <a:chOff x="2432" y="1328"/>
            <a:chExt cx="906" cy="2075"/>
          </a:xfrm>
        </p:grpSpPr>
        <p:sp>
          <p:nvSpPr>
            <p:cNvPr id="147518" name="Freeform 133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19" name="Freeform 134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0" name="Freeform 135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1" name="Freeform 136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2" name="Freeform 137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23" name="Freeform 138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47496" name="Group 139"/>
          <p:cNvGrpSpPr>
            <a:grpSpLocks/>
          </p:cNvGrpSpPr>
          <p:nvPr/>
        </p:nvGrpSpPr>
        <p:grpSpPr bwMode="auto">
          <a:xfrm>
            <a:off x="3429000" y="2133600"/>
            <a:ext cx="457200" cy="914400"/>
            <a:chOff x="2432" y="1328"/>
            <a:chExt cx="906" cy="2075"/>
          </a:xfrm>
        </p:grpSpPr>
        <p:sp>
          <p:nvSpPr>
            <p:cNvPr id="147512" name="Freeform 14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13" name="Freeform 14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14" name="Freeform 14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15" name="Freeform 14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16" name="Freeform 14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47517" name="Freeform 14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147498" name="Freeform 147"/>
          <p:cNvSpPr>
            <a:spLocks/>
          </p:cNvSpPr>
          <p:nvPr/>
        </p:nvSpPr>
        <p:spPr bwMode="auto">
          <a:xfrm>
            <a:off x="3073400" y="2819400"/>
            <a:ext cx="2870200" cy="2717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499" name="Freeform 148"/>
          <p:cNvSpPr>
            <a:spLocks/>
          </p:cNvSpPr>
          <p:nvPr/>
        </p:nvSpPr>
        <p:spPr bwMode="auto">
          <a:xfrm>
            <a:off x="3073400" y="406400"/>
            <a:ext cx="2870200" cy="2717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0" name="Freeform 149"/>
          <p:cNvSpPr>
            <a:spLocks/>
          </p:cNvSpPr>
          <p:nvPr/>
        </p:nvSpPr>
        <p:spPr bwMode="auto">
          <a:xfrm>
            <a:off x="6273800" y="2844800"/>
            <a:ext cx="2870200" cy="2717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1" name="Freeform 150"/>
          <p:cNvSpPr>
            <a:spLocks/>
          </p:cNvSpPr>
          <p:nvPr/>
        </p:nvSpPr>
        <p:spPr bwMode="auto">
          <a:xfrm>
            <a:off x="-76200" y="2844800"/>
            <a:ext cx="2870200" cy="2717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2" name="Freeform 151"/>
          <p:cNvSpPr>
            <a:spLocks/>
          </p:cNvSpPr>
          <p:nvPr/>
        </p:nvSpPr>
        <p:spPr bwMode="auto">
          <a:xfrm>
            <a:off x="-762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3" name="Freeform 152"/>
          <p:cNvSpPr>
            <a:spLocks/>
          </p:cNvSpPr>
          <p:nvPr/>
        </p:nvSpPr>
        <p:spPr bwMode="auto">
          <a:xfrm>
            <a:off x="8382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4" name="Freeform 153"/>
          <p:cNvSpPr>
            <a:spLocks/>
          </p:cNvSpPr>
          <p:nvPr/>
        </p:nvSpPr>
        <p:spPr bwMode="auto">
          <a:xfrm>
            <a:off x="17526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5" name="Freeform 154"/>
          <p:cNvSpPr>
            <a:spLocks/>
          </p:cNvSpPr>
          <p:nvPr/>
        </p:nvSpPr>
        <p:spPr bwMode="auto">
          <a:xfrm>
            <a:off x="30988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6" name="Freeform 155"/>
          <p:cNvSpPr>
            <a:spLocks/>
          </p:cNvSpPr>
          <p:nvPr/>
        </p:nvSpPr>
        <p:spPr bwMode="auto">
          <a:xfrm>
            <a:off x="40386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7" name="Freeform 156"/>
          <p:cNvSpPr>
            <a:spLocks/>
          </p:cNvSpPr>
          <p:nvPr/>
        </p:nvSpPr>
        <p:spPr bwMode="auto">
          <a:xfrm>
            <a:off x="49784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8" name="Freeform 157"/>
          <p:cNvSpPr>
            <a:spLocks/>
          </p:cNvSpPr>
          <p:nvPr/>
        </p:nvSpPr>
        <p:spPr bwMode="auto">
          <a:xfrm>
            <a:off x="63246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09" name="Freeform 158"/>
          <p:cNvSpPr>
            <a:spLocks/>
          </p:cNvSpPr>
          <p:nvPr/>
        </p:nvSpPr>
        <p:spPr bwMode="auto">
          <a:xfrm>
            <a:off x="7239000" y="53848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10" name="Freeform 159"/>
          <p:cNvSpPr>
            <a:spLocks/>
          </p:cNvSpPr>
          <p:nvPr/>
        </p:nvSpPr>
        <p:spPr bwMode="auto">
          <a:xfrm>
            <a:off x="8153400" y="5410200"/>
            <a:ext cx="1092200" cy="939800"/>
          </a:xfrm>
          <a:custGeom>
            <a:avLst/>
            <a:gdLst>
              <a:gd name="T0" fmla="*/ 2147483647 w 1808"/>
              <a:gd name="T1" fmla="*/ 2147483647 h 1712"/>
              <a:gd name="T2" fmla="*/ 2147483647 w 1808"/>
              <a:gd name="T3" fmla="*/ 2147483647 h 1712"/>
              <a:gd name="T4" fmla="*/ 2147483647 w 1808"/>
              <a:gd name="T5" fmla="*/ 2147483647 h 1712"/>
              <a:gd name="T6" fmla="*/ 2147483647 w 1808"/>
              <a:gd name="T7" fmla="*/ 2147483647 h 1712"/>
              <a:gd name="T8" fmla="*/ 2147483647 w 1808"/>
              <a:gd name="T9" fmla="*/ 0 h 171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08"/>
              <a:gd name="T16" fmla="*/ 0 h 1712"/>
              <a:gd name="T17" fmla="*/ 1808 w 1808"/>
              <a:gd name="T18" fmla="*/ 1712 h 171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08" h="1712">
                <a:moveTo>
                  <a:pt x="992" y="48"/>
                </a:moveTo>
                <a:cubicBezTo>
                  <a:pt x="528" y="224"/>
                  <a:pt x="64" y="400"/>
                  <a:pt x="32" y="672"/>
                </a:cubicBezTo>
                <a:cubicBezTo>
                  <a:pt x="0" y="944"/>
                  <a:pt x="512" y="1648"/>
                  <a:pt x="800" y="1680"/>
                </a:cubicBezTo>
                <a:cubicBezTo>
                  <a:pt x="1088" y="1712"/>
                  <a:pt x="1808" y="1144"/>
                  <a:pt x="1760" y="864"/>
                </a:cubicBezTo>
                <a:cubicBezTo>
                  <a:pt x="1712" y="584"/>
                  <a:pt x="720" y="144"/>
                  <a:pt x="512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47511" name="Text Box 160"/>
          <p:cNvSpPr txBox="1">
            <a:spLocks noChangeArrowheads="1"/>
          </p:cNvSpPr>
          <p:nvPr/>
        </p:nvSpPr>
        <p:spPr bwMode="auto">
          <a:xfrm>
            <a:off x="0" y="457200"/>
            <a:ext cx="3886200" cy="19236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MULT(X,Y):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If |X| = |Y| = 1 then return( XY 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Break X into 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a,b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and Y into 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c,d</a:t>
            </a:r>
            <a:endParaRPr kumimoji="0" lang="en-US" altLang="en-US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e = MULT(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a,c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 and f =MULT(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b,d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return 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e 10</a:t>
            </a:r>
            <a:r>
              <a:rPr kumimoji="0" lang="en-US" altLang="en-US" sz="1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+ (MULT(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a+b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 </a:t>
            </a:r>
            <a:r>
              <a:rPr kumimoji="0" lang="en-US" alt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c+d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) – e - f) 10</a:t>
            </a:r>
            <a:r>
              <a:rPr kumimoji="0" lang="en-US" altLang="en-US" sz="1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n/2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+ f</a:t>
            </a:r>
          </a:p>
        </p:txBody>
      </p:sp>
      <p:sp>
        <p:nvSpPr>
          <p:cNvPr id="16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sp>
        <p:nvSpPr>
          <p:cNvPr id="162" name="AutoShape 55">
            <a:extLst>
              <a:ext uri="{FF2B5EF4-FFF2-40B4-BE49-F238E27FC236}">
                <a16:creationId xmlns:a16="http://schemas.microsoft.com/office/drawing/2014/main" id="{3A3DBEA9-D4C8-45EF-8386-7909211B5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064" y="2438400"/>
            <a:ext cx="2680736" cy="2113839"/>
          </a:xfrm>
          <a:prstGeom prst="wedgeRoundRectCallout">
            <a:avLst>
              <a:gd name="adj1" fmla="val -10990"/>
              <a:gd name="adj2" fmla="val 3630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2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From these we need to prove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that our recursive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algorithm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works on every instance.</a:t>
            </a:r>
          </a:p>
        </p:txBody>
      </p:sp>
      <p:grpSp>
        <p:nvGrpSpPr>
          <p:cNvPr id="163" name="Group 26">
            <a:extLst>
              <a:ext uri="{FF2B5EF4-FFF2-40B4-BE49-F238E27FC236}">
                <a16:creationId xmlns:a16="http://schemas.microsoft.com/office/drawing/2014/main" id="{82702458-703B-48D5-8C6A-C2F8EEB7C97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61807" y="2471723"/>
            <a:ext cx="545267" cy="957277"/>
            <a:chOff x="2308" y="1513"/>
            <a:chExt cx="1162" cy="2570"/>
          </a:xfrm>
        </p:grpSpPr>
        <p:grpSp>
          <p:nvGrpSpPr>
            <p:cNvPr id="164" name="Group 27">
              <a:extLst>
                <a:ext uri="{FF2B5EF4-FFF2-40B4-BE49-F238E27FC236}">
                  <a16:creationId xmlns:a16="http://schemas.microsoft.com/office/drawing/2014/main" id="{96214EAF-81C9-45BB-ACEE-D152A5CC30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72" name="Freeform 28">
                <a:extLst>
                  <a:ext uri="{FF2B5EF4-FFF2-40B4-BE49-F238E27FC236}">
                    <a16:creationId xmlns:a16="http://schemas.microsoft.com/office/drawing/2014/main" id="{5D254869-49C3-4CD4-9588-F9EB5C22F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73" name="Freeform 29">
                <a:extLst>
                  <a:ext uri="{FF2B5EF4-FFF2-40B4-BE49-F238E27FC236}">
                    <a16:creationId xmlns:a16="http://schemas.microsoft.com/office/drawing/2014/main" id="{F21FAFC2-8365-4989-AC39-C7AC5F07D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74" name="Freeform 30">
                <a:extLst>
                  <a:ext uri="{FF2B5EF4-FFF2-40B4-BE49-F238E27FC236}">
                    <a16:creationId xmlns:a16="http://schemas.microsoft.com/office/drawing/2014/main" id="{7E698233-D96A-4069-94DB-ED230B795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75" name="Freeform 31">
                <a:extLst>
                  <a:ext uri="{FF2B5EF4-FFF2-40B4-BE49-F238E27FC236}">
                    <a16:creationId xmlns:a16="http://schemas.microsoft.com/office/drawing/2014/main" id="{8446082A-5042-4E4A-B7CD-DDE6823DE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76" name="Freeform 32">
                <a:extLst>
                  <a:ext uri="{FF2B5EF4-FFF2-40B4-BE49-F238E27FC236}">
                    <a16:creationId xmlns:a16="http://schemas.microsoft.com/office/drawing/2014/main" id="{C592D6F9-7547-43A1-8798-C1387D936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77" name="Freeform 33">
                <a:extLst>
                  <a:ext uri="{FF2B5EF4-FFF2-40B4-BE49-F238E27FC236}">
                    <a16:creationId xmlns:a16="http://schemas.microsoft.com/office/drawing/2014/main" id="{FAADD388-D122-41FB-B259-FF9466F3B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165" name="Freeform 34">
              <a:extLst>
                <a:ext uri="{FF2B5EF4-FFF2-40B4-BE49-F238E27FC236}">
                  <a16:creationId xmlns:a16="http://schemas.microsoft.com/office/drawing/2014/main" id="{C1B33D8C-43DA-4792-BD3A-CDE8FF774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66" name="Freeform 35">
              <a:extLst>
                <a:ext uri="{FF2B5EF4-FFF2-40B4-BE49-F238E27FC236}">
                  <a16:creationId xmlns:a16="http://schemas.microsoft.com/office/drawing/2014/main" id="{50659544-B92D-470F-9AA6-20B06A77D2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67" name="Oval 36">
              <a:extLst>
                <a:ext uri="{FF2B5EF4-FFF2-40B4-BE49-F238E27FC236}">
                  <a16:creationId xmlns:a16="http://schemas.microsoft.com/office/drawing/2014/main" id="{8B23F4B2-89EC-4898-9594-5A24C60090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68" name="Oval 37">
              <a:extLst>
                <a:ext uri="{FF2B5EF4-FFF2-40B4-BE49-F238E27FC236}">
                  <a16:creationId xmlns:a16="http://schemas.microsoft.com/office/drawing/2014/main" id="{61661926-91E0-4249-BE9A-8E852AB5B6A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69" name="Oval 38">
              <a:extLst>
                <a:ext uri="{FF2B5EF4-FFF2-40B4-BE49-F238E27FC236}">
                  <a16:creationId xmlns:a16="http://schemas.microsoft.com/office/drawing/2014/main" id="{90D176B3-3A95-4133-838E-80148A284B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70" name="Oval 39">
              <a:extLst>
                <a:ext uri="{FF2B5EF4-FFF2-40B4-BE49-F238E27FC236}">
                  <a16:creationId xmlns:a16="http://schemas.microsoft.com/office/drawing/2014/main" id="{BDB598AD-19D9-4E94-9792-7CF3DB817C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71" name="Oval 40">
              <a:extLst>
                <a:ext uri="{FF2B5EF4-FFF2-40B4-BE49-F238E27FC236}">
                  <a16:creationId xmlns:a16="http://schemas.microsoft.com/office/drawing/2014/main" id="{A0283529-9A0E-4404-9062-D5082ADF71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74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74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74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74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7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7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75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75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75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75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75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75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75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75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75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75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7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7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75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75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75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75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5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75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75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498" grpId="0" animBg="1"/>
      <p:bldP spid="147499" grpId="0" animBg="1"/>
      <p:bldP spid="147500" grpId="0" animBg="1"/>
      <p:bldP spid="147501" grpId="0" animBg="1"/>
      <p:bldP spid="147502" grpId="0" animBg="1"/>
      <p:bldP spid="147504" grpId="0" animBg="1"/>
      <p:bldP spid="147505" grpId="0" animBg="1"/>
      <p:bldP spid="147506" grpId="0" animBg="1"/>
      <p:bldP spid="147507" grpId="0" animBg="1"/>
      <p:bldP spid="147508" grpId="0" animBg="1"/>
      <p:bldP spid="147509" grpId="0" animBg="1"/>
      <p:bldP spid="147510" grpId="0" animBg="1"/>
      <p:bldP spid="162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5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3539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1156" name="Text Box 4"/>
          <p:cNvSpPr txBox="1">
            <a:spLocks noChangeArrowheads="1"/>
          </p:cNvSpPr>
          <p:nvPr/>
        </p:nvSpPr>
        <p:spPr bwMode="auto">
          <a:xfrm>
            <a:off x="993775" y="4191000"/>
            <a:ext cx="710247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Have </a:t>
            </a:r>
            <a:r>
              <a:rPr lang="en-US" altLang="en-US" sz="2800" b="1" i="0" u="sng"/>
              <a:t>NO</a:t>
            </a:r>
            <a:r>
              <a:rPr lang="en-US" altLang="en-US" sz="2800" i="0"/>
              <a:t> global variables.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If you change the value of a local variable </a:t>
            </a:r>
            <a:r>
              <a:rPr lang="en-US" altLang="en-US" sz="2800"/>
              <a:t>n</a:t>
            </a:r>
            <a:r>
              <a:rPr lang="en-US" altLang="en-US" sz="2800" i="0"/>
              <a:t>,</a:t>
            </a:r>
            <a:br>
              <a:rPr lang="en-US" altLang="en-US" sz="2800" i="0"/>
            </a:br>
            <a:r>
              <a:rPr lang="en-US" altLang="en-US" sz="2800" i="0"/>
              <a:t>neither your friends nor your boss get that value.</a:t>
            </a:r>
          </a:p>
        </p:txBody>
      </p:sp>
    </p:spTree>
    <p:extLst>
      <p:ext uri="{BB962C8B-B14F-4D97-AF65-F5344CB8AC3E}">
        <p14:creationId xmlns:p14="http://schemas.microsoft.com/office/powerpoint/2010/main" val="3059675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1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1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1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1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704" name="Text Box 8"/>
          <p:cNvSpPr txBox="1">
            <a:spLocks noChangeArrowheads="1"/>
          </p:cNvSpPr>
          <p:nvPr/>
        </p:nvSpPr>
        <p:spPr bwMode="auto">
          <a:xfrm>
            <a:off x="-11723" y="4419600"/>
            <a:ext cx="95250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MULT(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,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If |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| = |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| = 1 then return( XY )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Break 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 into 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>
                <a:solidFill>
                  <a:schemeClr val="accent1"/>
                </a:solidFill>
              </a:rPr>
              <a:t> and </a:t>
            </a:r>
            <a:r>
              <a:rPr lang="en-US" altLang="en-US" sz="2400" dirty="0">
                <a:solidFill>
                  <a:schemeClr val="accent1"/>
                </a:solidFill>
              </a:rPr>
              <a:t>Y </a:t>
            </a:r>
            <a:r>
              <a:rPr lang="en-US" altLang="en-US" sz="2400" i="0" dirty="0">
                <a:solidFill>
                  <a:schemeClr val="accent1"/>
                </a:solidFill>
              </a:rPr>
              <a:t>into 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return( 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dirty="0">
                <a:solidFill>
                  <a:schemeClr val="accent1"/>
                </a:solidFill>
              </a:rPr>
              <a:t> + (MULT(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baseline="30000" dirty="0">
                <a:solidFill>
                  <a:schemeClr val="accent1"/>
                </a:solidFill>
              </a:rPr>
              <a:t>/2 </a:t>
            </a:r>
            <a:r>
              <a:rPr lang="en-US" altLang="en-US" sz="2400" i="0" dirty="0">
                <a:solidFill>
                  <a:schemeClr val="accent1"/>
                </a:solidFill>
              </a:rPr>
              <a:t>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)</a:t>
            </a:r>
            <a:endParaRPr lang="en-US" altLang="en-US" sz="2400" i="0" baseline="30000" dirty="0">
              <a:solidFill>
                <a:schemeClr val="accent1"/>
              </a:solidFill>
            </a:endParaRPr>
          </a:p>
        </p:txBody>
      </p:sp>
      <p:sp>
        <p:nvSpPr>
          <p:cNvPr id="10" name="Rectangle 3"/>
          <p:cNvSpPr txBox="1">
            <a:spLocks noChangeArrowheads="1"/>
          </p:cNvSpPr>
          <p:nvPr/>
        </p:nvSpPr>
        <p:spPr bwMode="auto">
          <a:xfrm>
            <a:off x="381000" y="1066800"/>
            <a:ext cx="8915400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/>
            <a:r>
              <a:rPr lang="en-US" altLang="en-US" sz="2800" i="1" kern="0" dirty="0"/>
              <a:t>T</a:t>
            </a:r>
            <a:r>
              <a:rPr lang="en-US" altLang="en-US" sz="2800" i="0" kern="0" dirty="0"/>
              <a:t>(</a:t>
            </a:r>
            <a:r>
              <a:rPr lang="en-US" altLang="en-US" sz="2800" i="1" kern="0" dirty="0"/>
              <a:t>n</a:t>
            </a:r>
            <a:r>
              <a:rPr lang="en-US" altLang="en-US" sz="2800" i="0" kern="0" dirty="0"/>
              <a:t>) = time taken by MULT on two </a:t>
            </a:r>
            <a:r>
              <a:rPr lang="en-US" altLang="en-US" sz="2800" i="1" kern="0" dirty="0"/>
              <a:t>n</a:t>
            </a:r>
            <a:r>
              <a:rPr lang="en-US" altLang="en-US" sz="2800" i="0" kern="0" dirty="0"/>
              <a:t>-bit numbers</a:t>
            </a:r>
          </a:p>
          <a:p>
            <a:pPr eaLnBrk="1" hangingPunct="1"/>
            <a:r>
              <a:rPr lang="en-US" altLang="en-US" sz="2800" i="0" kern="0" dirty="0"/>
              <a:t>What is </a:t>
            </a:r>
            <a:r>
              <a:rPr lang="en-US" altLang="en-US" sz="2800" i="1" kern="0" dirty="0"/>
              <a:t>T</a:t>
            </a:r>
            <a:r>
              <a:rPr lang="en-US" altLang="en-US" sz="2800" i="0" kern="0" dirty="0"/>
              <a:t>(</a:t>
            </a:r>
            <a:r>
              <a:rPr lang="en-US" altLang="en-US" sz="2800" i="1" kern="0" dirty="0"/>
              <a:t>n</a:t>
            </a:r>
            <a:r>
              <a:rPr lang="en-US" altLang="en-US" sz="2800" i="0" kern="0" dirty="0"/>
              <a:t>)? </a:t>
            </a:r>
            <a:br>
              <a:rPr lang="en-US" altLang="en-US" sz="2800" i="0" kern="0" dirty="0"/>
            </a:br>
            <a:r>
              <a:rPr lang="en-US" altLang="en-US" sz="2800" i="0" kern="0" dirty="0"/>
              <a:t>What is its growth rate? </a:t>
            </a:r>
          </a:p>
          <a:p>
            <a:pPr eaLnBrk="1" hangingPunct="1"/>
            <a:r>
              <a:rPr lang="en-US" altLang="en-US" sz="2800" i="0" kern="0" dirty="0"/>
              <a:t>Is it </a:t>
            </a:r>
            <a:r>
              <a:rPr lang="en-US" altLang="en-US" sz="2800" i="0" kern="0" dirty="0">
                <a:sym typeface="MT Symbol"/>
              </a:rPr>
              <a:t>θ(</a:t>
            </a:r>
            <a:r>
              <a:rPr lang="en-US" altLang="en-US" sz="2800" i="1" kern="0" dirty="0">
                <a:sym typeface="MT Symbol"/>
              </a:rPr>
              <a:t>n</a:t>
            </a:r>
            <a:r>
              <a:rPr lang="en-US" altLang="en-US" sz="2800" i="0" kern="0" baseline="30000" dirty="0">
                <a:sym typeface="MT Symbol"/>
              </a:rPr>
              <a:t>2</a:t>
            </a:r>
            <a:r>
              <a:rPr lang="en-US" altLang="en-US" sz="2800" i="0" kern="0" dirty="0">
                <a:sym typeface="MT Symbol"/>
              </a:rPr>
              <a:t>)?</a:t>
            </a:r>
            <a:endParaRPr lang="en-US" altLang="en-US" sz="2800" i="0" kern="0" dirty="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A640176-5069-C1D2-7FEA-AD25D65B150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</a:t>
            </a:r>
          </a:p>
        </p:txBody>
      </p:sp>
    </p:spTree>
    <p:extLst>
      <p:ext uri="{BB962C8B-B14F-4D97-AF65-F5344CB8AC3E}">
        <p14:creationId xmlns:p14="http://schemas.microsoft.com/office/powerpoint/2010/main" val="1408241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137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137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3704" grpId="0"/>
      <p:bldP spid="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3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401" y="5143707"/>
            <a:ext cx="363776" cy="530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grpSp>
        <p:nvGrpSpPr>
          <p:cNvPr id="56" name="Group 107"/>
          <p:cNvGrpSpPr>
            <a:grpSpLocks/>
          </p:cNvGrpSpPr>
          <p:nvPr/>
        </p:nvGrpSpPr>
        <p:grpSpPr bwMode="auto">
          <a:xfrm>
            <a:off x="5897511" y="1320800"/>
            <a:ext cx="1905000" cy="533400"/>
            <a:chOff x="3072" y="3360"/>
            <a:chExt cx="2352" cy="336"/>
          </a:xfrm>
        </p:grpSpPr>
        <p:sp>
          <p:nvSpPr>
            <p:cNvPr id="57" name="Text Box 108"/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25,31,52,88,98</a:t>
              </a:r>
              <a:endParaRPr lang="en-CA" altLang="en-US" sz="2000" i="0" dirty="0"/>
            </a:p>
          </p:txBody>
        </p:sp>
        <p:sp>
          <p:nvSpPr>
            <p:cNvPr id="58" name="Rectangle 109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59" name="Text Box 113"/>
          <p:cNvSpPr txBox="1">
            <a:spLocks noChangeArrowheads="1"/>
          </p:cNvSpPr>
          <p:nvPr/>
        </p:nvSpPr>
        <p:spPr bwMode="auto">
          <a:xfrm>
            <a:off x="255094" y="4069281"/>
            <a:ext cx="3717684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Get another friend to </a:t>
            </a:r>
            <a:br>
              <a:rPr lang="en-US" altLang="en-US" i="0" dirty="0"/>
            </a:br>
            <a:r>
              <a:rPr lang="en-US" altLang="en-US" i="0" dirty="0"/>
              <a:t>sort the second half. </a:t>
            </a:r>
          </a:p>
        </p:txBody>
      </p:sp>
      <p:sp>
        <p:nvSpPr>
          <p:cNvPr id="67" name="Down Arrow 66"/>
          <p:cNvSpPr/>
          <p:nvPr/>
        </p:nvSpPr>
        <p:spPr bwMode="auto">
          <a:xfrm rot="16200000">
            <a:off x="4404874" y="5928873"/>
            <a:ext cx="573587" cy="979868"/>
          </a:xfrm>
          <a:prstGeom prst="downArrow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8" name="Text Box 113"/>
          <p:cNvSpPr txBox="1">
            <a:spLocks noChangeArrowheads="1"/>
          </p:cNvSpPr>
          <p:nvPr/>
        </p:nvSpPr>
        <p:spPr bwMode="auto">
          <a:xfrm>
            <a:off x="2740653" y="5065693"/>
            <a:ext cx="388433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Trust your friend</a:t>
            </a:r>
            <a:br>
              <a:rPr lang="en-US" altLang="en-US" sz="2800" i="0" dirty="0"/>
            </a:br>
            <a:r>
              <a:rPr lang="en-US" altLang="en-US" sz="2800" i="0" dirty="0"/>
              <a:t>Don’t micro manage him.</a:t>
            </a:r>
          </a:p>
        </p:txBody>
      </p:sp>
      <p:grpSp>
        <p:nvGrpSpPr>
          <p:cNvPr id="76" name="Group 3">
            <a:extLst>
              <a:ext uri="{FF2B5EF4-FFF2-40B4-BE49-F238E27FC236}">
                <a16:creationId xmlns:a16="http://schemas.microsoft.com/office/drawing/2014/main" id="{42B20244-EEB1-479D-A870-6933DE568836}"/>
              </a:ext>
            </a:extLst>
          </p:cNvPr>
          <p:cNvGrpSpPr>
            <a:grpSpLocks/>
          </p:cNvGrpSpPr>
          <p:nvPr/>
        </p:nvGrpSpPr>
        <p:grpSpPr bwMode="auto">
          <a:xfrm>
            <a:off x="7416800" y="1285879"/>
            <a:ext cx="1311275" cy="1322388"/>
            <a:chOff x="998" y="3317"/>
            <a:chExt cx="826" cy="833"/>
          </a:xfrm>
        </p:grpSpPr>
        <p:sp>
          <p:nvSpPr>
            <p:cNvPr id="77" name="Freeform 4">
              <a:extLst>
                <a:ext uri="{FF2B5EF4-FFF2-40B4-BE49-F238E27FC236}">
                  <a16:creationId xmlns:a16="http://schemas.microsoft.com/office/drawing/2014/main" id="{4D50B7B0-C581-4849-9942-74BF2106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20"/>
              <a:ext cx="755" cy="830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07 w 7890"/>
                <a:gd name="connsiteY0" fmla="*/ 1621 h 9230"/>
                <a:gd name="connsiteX1" fmla="*/ 1029 w 7890"/>
                <a:gd name="connsiteY1" fmla="*/ 6308 h 9230"/>
                <a:gd name="connsiteX2" fmla="*/ 2930 w 7890"/>
                <a:gd name="connsiteY2" fmla="*/ 8596 h 9230"/>
                <a:gd name="connsiteX3" fmla="*/ 5156 w 7890"/>
                <a:gd name="connsiteY3" fmla="*/ 9038 h 9230"/>
                <a:gd name="connsiteX4" fmla="*/ 7866 w 7890"/>
                <a:gd name="connsiteY4" fmla="*/ 5872 h 9230"/>
                <a:gd name="connsiteX5" fmla="*/ 3469 w 7890"/>
                <a:gd name="connsiteY5" fmla="*/ 204 h 9230"/>
                <a:gd name="connsiteX6" fmla="*/ 107 w 7890"/>
                <a:gd name="connsiteY6" fmla="*/ 1621 h 9230"/>
                <a:gd name="connsiteX0" fmla="*/ 3099 w 8703"/>
                <a:gd name="connsiteY0" fmla="*/ 1 h 9780"/>
                <a:gd name="connsiteX1" fmla="*/ 6 w 8703"/>
                <a:gd name="connsiteY1" fmla="*/ 6614 h 9780"/>
                <a:gd name="connsiteX2" fmla="*/ 2416 w 8703"/>
                <a:gd name="connsiteY2" fmla="*/ 9093 h 9780"/>
                <a:gd name="connsiteX3" fmla="*/ 5237 w 8703"/>
                <a:gd name="connsiteY3" fmla="*/ 9572 h 9780"/>
                <a:gd name="connsiteX4" fmla="*/ 8672 w 8703"/>
                <a:gd name="connsiteY4" fmla="*/ 6142 h 9780"/>
                <a:gd name="connsiteX5" fmla="*/ 3099 w 8703"/>
                <a:gd name="connsiteY5" fmla="*/ 1 h 9780"/>
                <a:gd name="connsiteX0" fmla="*/ 5431 w 10048"/>
                <a:gd name="connsiteY0" fmla="*/ 3 h 7582"/>
                <a:gd name="connsiteX1" fmla="*/ 56 w 10048"/>
                <a:gd name="connsiteY1" fmla="*/ 4345 h 7582"/>
                <a:gd name="connsiteX2" fmla="*/ 2825 w 10048"/>
                <a:gd name="connsiteY2" fmla="*/ 6880 h 7582"/>
                <a:gd name="connsiteX3" fmla="*/ 6066 w 10048"/>
                <a:gd name="connsiteY3" fmla="*/ 7369 h 7582"/>
                <a:gd name="connsiteX4" fmla="*/ 10013 w 10048"/>
                <a:gd name="connsiteY4" fmla="*/ 3862 h 7582"/>
                <a:gd name="connsiteX5" fmla="*/ 5431 w 10048"/>
                <a:gd name="connsiteY5" fmla="*/ 3 h 7582"/>
                <a:gd name="connsiteX0" fmla="*/ 3203 w 7798"/>
                <a:gd name="connsiteY0" fmla="*/ 7 h 9990"/>
                <a:gd name="connsiteX1" fmla="*/ 229 w 7798"/>
                <a:gd name="connsiteY1" fmla="*/ 6165 h 9990"/>
                <a:gd name="connsiteX2" fmla="*/ 610 w 7798"/>
                <a:gd name="connsiteY2" fmla="*/ 9077 h 9990"/>
                <a:gd name="connsiteX3" fmla="*/ 3835 w 7798"/>
                <a:gd name="connsiteY3" fmla="*/ 9722 h 9990"/>
                <a:gd name="connsiteX4" fmla="*/ 7763 w 7798"/>
                <a:gd name="connsiteY4" fmla="*/ 5097 h 9990"/>
                <a:gd name="connsiteX5" fmla="*/ 3203 w 7798"/>
                <a:gd name="connsiteY5" fmla="*/ 7 h 9990"/>
                <a:gd name="connsiteX0" fmla="*/ 4106 w 9999"/>
                <a:gd name="connsiteY0" fmla="*/ 7 h 10000"/>
                <a:gd name="connsiteX1" fmla="*/ 293 w 9999"/>
                <a:gd name="connsiteY1" fmla="*/ 6171 h 10000"/>
                <a:gd name="connsiteX2" fmla="*/ 781 w 9999"/>
                <a:gd name="connsiteY2" fmla="*/ 9086 h 10000"/>
                <a:gd name="connsiteX3" fmla="*/ 4917 w 9999"/>
                <a:gd name="connsiteY3" fmla="*/ 9732 h 10000"/>
                <a:gd name="connsiteX4" fmla="*/ 9954 w 9999"/>
                <a:gd name="connsiteY4" fmla="*/ 5102 h 10000"/>
                <a:gd name="connsiteX5" fmla="*/ 4106 w 9999"/>
                <a:gd name="connsiteY5" fmla="*/ 7 h 10000"/>
                <a:gd name="connsiteX0" fmla="*/ 4085 w 9979"/>
                <a:gd name="connsiteY0" fmla="*/ 7 h 10000"/>
                <a:gd name="connsiteX1" fmla="*/ 272 w 9979"/>
                <a:gd name="connsiteY1" fmla="*/ 6171 h 10000"/>
                <a:gd name="connsiteX2" fmla="*/ 360 w 9979"/>
                <a:gd name="connsiteY2" fmla="*/ 6166 h 10000"/>
                <a:gd name="connsiteX3" fmla="*/ 760 w 9979"/>
                <a:gd name="connsiteY3" fmla="*/ 9086 h 10000"/>
                <a:gd name="connsiteX4" fmla="*/ 4896 w 9979"/>
                <a:gd name="connsiteY4" fmla="*/ 9732 h 10000"/>
                <a:gd name="connsiteX5" fmla="*/ 9934 w 9979"/>
                <a:gd name="connsiteY5" fmla="*/ 5102 h 10000"/>
                <a:gd name="connsiteX6" fmla="*/ 4085 w 9979"/>
                <a:gd name="connsiteY6" fmla="*/ 7 h 10000"/>
                <a:gd name="connsiteX0" fmla="*/ 4094 w 10000"/>
                <a:gd name="connsiteY0" fmla="*/ 7 h 9445"/>
                <a:gd name="connsiteX1" fmla="*/ 273 w 10000"/>
                <a:gd name="connsiteY1" fmla="*/ 6171 h 9445"/>
                <a:gd name="connsiteX2" fmla="*/ 361 w 10000"/>
                <a:gd name="connsiteY2" fmla="*/ 6166 h 9445"/>
                <a:gd name="connsiteX3" fmla="*/ 762 w 10000"/>
                <a:gd name="connsiteY3" fmla="*/ 9086 h 9445"/>
                <a:gd name="connsiteX4" fmla="*/ 4906 w 10000"/>
                <a:gd name="connsiteY4" fmla="*/ 8954 h 9445"/>
                <a:gd name="connsiteX5" fmla="*/ 9955 w 10000"/>
                <a:gd name="connsiteY5" fmla="*/ 5102 h 9445"/>
                <a:gd name="connsiteX6" fmla="*/ 4094 w 10000"/>
                <a:gd name="connsiteY6" fmla="*/ 7 h 9445"/>
                <a:gd name="connsiteX0" fmla="*/ 4094 w 9047"/>
                <a:gd name="connsiteY0" fmla="*/ 7 h 9998"/>
                <a:gd name="connsiteX1" fmla="*/ 273 w 9047"/>
                <a:gd name="connsiteY1" fmla="*/ 6534 h 9998"/>
                <a:gd name="connsiteX2" fmla="*/ 361 w 9047"/>
                <a:gd name="connsiteY2" fmla="*/ 6528 h 9998"/>
                <a:gd name="connsiteX3" fmla="*/ 762 w 9047"/>
                <a:gd name="connsiteY3" fmla="*/ 9620 h 9998"/>
                <a:gd name="connsiteX4" fmla="*/ 4906 w 9047"/>
                <a:gd name="connsiteY4" fmla="*/ 9480 h 9998"/>
                <a:gd name="connsiteX5" fmla="*/ 8991 w 9047"/>
                <a:gd name="connsiteY5" fmla="*/ 5402 h 9998"/>
                <a:gd name="connsiteX6" fmla="*/ 4094 w 9047"/>
                <a:gd name="connsiteY6" fmla="*/ 7 h 9998"/>
                <a:gd name="connsiteX0" fmla="*/ 4716 w 10190"/>
                <a:gd name="connsiteY0" fmla="*/ 7 h 9917"/>
                <a:gd name="connsiteX1" fmla="*/ 493 w 10190"/>
                <a:gd name="connsiteY1" fmla="*/ 6535 h 9917"/>
                <a:gd name="connsiteX2" fmla="*/ 146 w 10190"/>
                <a:gd name="connsiteY2" fmla="*/ 7900 h 9917"/>
                <a:gd name="connsiteX3" fmla="*/ 1033 w 10190"/>
                <a:gd name="connsiteY3" fmla="*/ 9622 h 9917"/>
                <a:gd name="connsiteX4" fmla="*/ 5614 w 10190"/>
                <a:gd name="connsiteY4" fmla="*/ 9482 h 9917"/>
                <a:gd name="connsiteX5" fmla="*/ 10129 w 10190"/>
                <a:gd name="connsiteY5" fmla="*/ 5403 h 9917"/>
                <a:gd name="connsiteX6" fmla="*/ 4716 w 10190"/>
                <a:gd name="connsiteY6" fmla="*/ 7 h 9917"/>
                <a:gd name="connsiteX0" fmla="*/ 4463 w 9835"/>
                <a:gd name="connsiteY0" fmla="*/ 7 h 9999"/>
                <a:gd name="connsiteX1" fmla="*/ 319 w 9835"/>
                <a:gd name="connsiteY1" fmla="*/ 6590 h 9999"/>
                <a:gd name="connsiteX2" fmla="*/ 849 w 9835"/>
                <a:gd name="connsiteY2" fmla="*/ 9703 h 9999"/>
                <a:gd name="connsiteX3" fmla="*/ 5344 w 9835"/>
                <a:gd name="connsiteY3" fmla="*/ 9561 h 9999"/>
                <a:gd name="connsiteX4" fmla="*/ 9775 w 9835"/>
                <a:gd name="connsiteY4" fmla="*/ 5448 h 9999"/>
                <a:gd name="connsiteX5" fmla="*/ 4463 w 9835"/>
                <a:gd name="connsiteY5" fmla="*/ 7 h 9999"/>
                <a:gd name="connsiteX0" fmla="*/ 4247 w 9705"/>
                <a:gd name="connsiteY0" fmla="*/ 7 h 9797"/>
                <a:gd name="connsiteX1" fmla="*/ 33 w 9705"/>
                <a:gd name="connsiteY1" fmla="*/ 6591 h 9797"/>
                <a:gd name="connsiteX2" fmla="*/ 2432 w 9705"/>
                <a:gd name="connsiteY2" fmla="*/ 9151 h 9797"/>
                <a:gd name="connsiteX3" fmla="*/ 5143 w 9705"/>
                <a:gd name="connsiteY3" fmla="*/ 9562 h 9797"/>
                <a:gd name="connsiteX4" fmla="*/ 9648 w 9705"/>
                <a:gd name="connsiteY4" fmla="*/ 5449 h 9797"/>
                <a:gd name="connsiteX5" fmla="*/ 4247 w 9705"/>
                <a:gd name="connsiteY5" fmla="*/ 7 h 9797"/>
                <a:gd name="connsiteX0" fmla="*/ 3838 w 9462"/>
                <a:gd name="connsiteY0" fmla="*/ 9 h 10042"/>
                <a:gd name="connsiteX1" fmla="*/ 44 w 9462"/>
                <a:gd name="connsiteY1" fmla="*/ 6824 h 10042"/>
                <a:gd name="connsiteX2" fmla="*/ 1968 w 9462"/>
                <a:gd name="connsiteY2" fmla="*/ 9343 h 10042"/>
                <a:gd name="connsiteX3" fmla="*/ 4761 w 9462"/>
                <a:gd name="connsiteY3" fmla="*/ 9762 h 10042"/>
                <a:gd name="connsiteX4" fmla="*/ 9403 w 9462"/>
                <a:gd name="connsiteY4" fmla="*/ 5564 h 10042"/>
                <a:gd name="connsiteX5" fmla="*/ 3838 w 9462"/>
                <a:gd name="connsiteY5" fmla="*/ 9 h 10042"/>
                <a:gd name="connsiteX0" fmla="*/ 4859 w 10031"/>
                <a:gd name="connsiteY0" fmla="*/ 9 h 10000"/>
                <a:gd name="connsiteX1" fmla="*/ 78 w 10031"/>
                <a:gd name="connsiteY1" fmla="*/ 6795 h 10000"/>
                <a:gd name="connsiteX2" fmla="*/ 2111 w 10031"/>
                <a:gd name="connsiteY2" fmla="*/ 9304 h 10000"/>
                <a:gd name="connsiteX3" fmla="*/ 5063 w 10031"/>
                <a:gd name="connsiteY3" fmla="*/ 9721 h 10000"/>
                <a:gd name="connsiteX4" fmla="*/ 9969 w 10031"/>
                <a:gd name="connsiteY4" fmla="*/ 5541 h 10000"/>
                <a:gd name="connsiteX5" fmla="*/ 4859 w 10031"/>
                <a:gd name="connsiteY5" fmla="*/ 9 h 10000"/>
                <a:gd name="connsiteX0" fmla="*/ 4782 w 9959"/>
                <a:gd name="connsiteY0" fmla="*/ 9 h 9740"/>
                <a:gd name="connsiteX1" fmla="*/ 1 w 9959"/>
                <a:gd name="connsiteY1" fmla="*/ 6795 h 9740"/>
                <a:gd name="connsiteX2" fmla="*/ 4986 w 9959"/>
                <a:gd name="connsiteY2" fmla="*/ 9721 h 9740"/>
                <a:gd name="connsiteX3" fmla="*/ 9892 w 9959"/>
                <a:gd name="connsiteY3" fmla="*/ 5541 h 9740"/>
                <a:gd name="connsiteX4" fmla="*/ 4782 w 9959"/>
                <a:gd name="connsiteY4" fmla="*/ 9 h 9740"/>
                <a:gd name="connsiteX0" fmla="*/ 4415 w 9612"/>
                <a:gd name="connsiteY0" fmla="*/ 9 h 9999"/>
                <a:gd name="connsiteX1" fmla="*/ 1 w 9612"/>
                <a:gd name="connsiteY1" fmla="*/ 6976 h 9999"/>
                <a:gd name="connsiteX2" fmla="*/ 4620 w 9612"/>
                <a:gd name="connsiteY2" fmla="*/ 9980 h 9999"/>
                <a:gd name="connsiteX3" fmla="*/ 9546 w 9612"/>
                <a:gd name="connsiteY3" fmla="*/ 5689 h 9999"/>
                <a:gd name="connsiteX4" fmla="*/ 4415 w 9612"/>
                <a:gd name="connsiteY4" fmla="*/ 9 h 9999"/>
                <a:gd name="connsiteX0" fmla="*/ 4593 w 9503"/>
                <a:gd name="connsiteY0" fmla="*/ 3 h 9981"/>
                <a:gd name="connsiteX1" fmla="*/ 1 w 9503"/>
                <a:gd name="connsiteY1" fmla="*/ 6971 h 9981"/>
                <a:gd name="connsiteX2" fmla="*/ 4806 w 9503"/>
                <a:gd name="connsiteY2" fmla="*/ 9975 h 9981"/>
                <a:gd name="connsiteX3" fmla="*/ 9427 w 9503"/>
                <a:gd name="connsiteY3" fmla="*/ 6261 h 9981"/>
                <a:gd name="connsiteX4" fmla="*/ 4593 w 9503"/>
                <a:gd name="connsiteY4" fmla="*/ 3 h 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03" h="9981">
                  <a:moveTo>
                    <a:pt x="4593" y="3"/>
                  </a:moveTo>
                  <a:cubicBezTo>
                    <a:pt x="3022" y="121"/>
                    <a:pt x="-34" y="5309"/>
                    <a:pt x="1" y="6971"/>
                  </a:cubicBezTo>
                  <a:cubicBezTo>
                    <a:pt x="36" y="8634"/>
                    <a:pt x="3235" y="10093"/>
                    <a:pt x="4806" y="9975"/>
                  </a:cubicBezTo>
                  <a:cubicBezTo>
                    <a:pt x="6377" y="9857"/>
                    <a:pt x="10079" y="8654"/>
                    <a:pt x="9427" y="6261"/>
                  </a:cubicBezTo>
                  <a:cubicBezTo>
                    <a:pt x="8772" y="3866"/>
                    <a:pt x="6164" y="-115"/>
                    <a:pt x="4593" y="3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Text Box 6">
              <a:extLst>
                <a:ext uri="{FF2B5EF4-FFF2-40B4-BE49-F238E27FC236}">
                  <a16:creationId xmlns:a16="http://schemas.microsoft.com/office/drawing/2014/main" id="{2BE43E97-81D2-4516-B5EA-01B026CB9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79" name="Text Box 9">
              <a:extLst>
                <a:ext uri="{FF2B5EF4-FFF2-40B4-BE49-F238E27FC236}">
                  <a16:creationId xmlns:a16="http://schemas.microsoft.com/office/drawing/2014/main" id="{15B847A2-E733-4F8C-AD7A-5AA05E4F4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80" name="Text Box 11">
              <a:extLst>
                <a:ext uri="{FF2B5EF4-FFF2-40B4-BE49-F238E27FC236}">
                  <a16:creationId xmlns:a16="http://schemas.microsoft.com/office/drawing/2014/main" id="{543AE9B6-EE12-4582-8A03-11B615624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81" name="Text Box 12">
              <a:extLst>
                <a:ext uri="{FF2B5EF4-FFF2-40B4-BE49-F238E27FC236}">
                  <a16:creationId xmlns:a16="http://schemas.microsoft.com/office/drawing/2014/main" id="{34FF6857-C865-4054-86B1-058871A4E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82" name="Text Box 13">
              <a:extLst>
                <a:ext uri="{FF2B5EF4-FFF2-40B4-BE49-F238E27FC236}">
                  <a16:creationId xmlns:a16="http://schemas.microsoft.com/office/drawing/2014/main" id="{D9C49DCA-3548-46D0-B554-3735A450C9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</p:grpSp>
      <p:sp>
        <p:nvSpPr>
          <p:cNvPr id="90" name="Freeform 104">
            <a:extLst>
              <a:ext uri="{FF2B5EF4-FFF2-40B4-BE49-F238E27FC236}">
                <a16:creationId xmlns:a16="http://schemas.microsoft.com/office/drawing/2014/main" id="{90780659-B4DC-4B9C-AD39-1592D4B3A978}"/>
              </a:ext>
            </a:extLst>
          </p:cNvPr>
          <p:cNvSpPr>
            <a:spLocks/>
          </p:cNvSpPr>
          <p:nvPr/>
        </p:nvSpPr>
        <p:spPr bwMode="auto">
          <a:xfrm>
            <a:off x="6883400" y="896938"/>
            <a:ext cx="977900" cy="1770062"/>
          </a:xfrm>
          <a:custGeom>
            <a:avLst/>
            <a:gdLst>
              <a:gd name="T0" fmla="*/ 0 w 616"/>
              <a:gd name="T1" fmla="*/ 1115 h 1115"/>
              <a:gd name="T2" fmla="*/ 192 w 616"/>
              <a:gd name="T3" fmla="*/ 731 h 1115"/>
              <a:gd name="T4" fmla="*/ 480 w 616"/>
              <a:gd name="T5" fmla="*/ 539 h 1115"/>
              <a:gd name="T6" fmla="*/ 616 w 616"/>
              <a:gd name="T7" fmla="*/ 0 h 1115"/>
              <a:gd name="T8" fmla="*/ 0 60000 65536"/>
              <a:gd name="T9" fmla="*/ 0 60000 65536"/>
              <a:gd name="T10" fmla="*/ 0 60000 65536"/>
              <a:gd name="T11" fmla="*/ 0 60000 65536"/>
              <a:gd name="T12" fmla="*/ 0 w 616"/>
              <a:gd name="T13" fmla="*/ 0 h 1115"/>
              <a:gd name="T14" fmla="*/ 616 w 616"/>
              <a:gd name="T15" fmla="*/ 1115 h 11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6" h="1115">
                <a:moveTo>
                  <a:pt x="0" y="1115"/>
                </a:moveTo>
                <a:cubicBezTo>
                  <a:pt x="56" y="971"/>
                  <a:pt x="112" y="827"/>
                  <a:pt x="192" y="731"/>
                </a:cubicBezTo>
                <a:cubicBezTo>
                  <a:pt x="272" y="635"/>
                  <a:pt x="409" y="661"/>
                  <a:pt x="480" y="539"/>
                </a:cubicBezTo>
                <a:cubicBezTo>
                  <a:pt x="551" y="417"/>
                  <a:pt x="588" y="112"/>
                  <a:pt x="616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1" name="Picture 4">
            <a:extLst>
              <a:ext uri="{FF2B5EF4-FFF2-40B4-BE49-F238E27FC236}">
                <a16:creationId xmlns:a16="http://schemas.microsoft.com/office/drawing/2014/main" id="{0B523C17-0148-447E-AEBE-B1ECB674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7249" y="6231167"/>
            <a:ext cx="624662" cy="563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7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9600" y="5571056"/>
            <a:ext cx="381000" cy="993775"/>
            <a:chOff x="2308" y="1513"/>
            <a:chExt cx="1162" cy="2570"/>
          </a:xfrm>
        </p:grpSpPr>
        <p:grpSp>
          <p:nvGrpSpPr>
            <p:cNvPr id="138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6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9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2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4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5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62" name="Group 110">
            <a:extLst>
              <a:ext uri="{FF2B5EF4-FFF2-40B4-BE49-F238E27FC236}">
                <a16:creationId xmlns:a16="http://schemas.microsoft.com/office/drawing/2014/main" id="{FEAE15EF-FCDF-4C60-9247-E5D46606BF60}"/>
              </a:ext>
            </a:extLst>
          </p:cNvPr>
          <p:cNvGrpSpPr>
            <a:grpSpLocks/>
          </p:cNvGrpSpPr>
          <p:nvPr/>
        </p:nvGrpSpPr>
        <p:grpSpPr bwMode="auto">
          <a:xfrm>
            <a:off x="6898569" y="5638800"/>
            <a:ext cx="1813631" cy="533400"/>
            <a:chOff x="3072" y="3360"/>
            <a:chExt cx="2352" cy="336"/>
          </a:xfrm>
        </p:grpSpPr>
        <p:sp>
          <p:nvSpPr>
            <p:cNvPr id="163" name="Text Box 111">
              <a:extLst>
                <a:ext uri="{FF2B5EF4-FFF2-40B4-BE49-F238E27FC236}">
                  <a16:creationId xmlns:a16="http://schemas.microsoft.com/office/drawing/2014/main" id="{22FDA875-C214-4289-B3CA-766F26736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221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14,23,30,62,79</a:t>
              </a:r>
              <a:endParaRPr lang="en-CA" altLang="en-US" sz="2000" i="0"/>
            </a:p>
          </p:txBody>
        </p:sp>
        <p:sp>
          <p:nvSpPr>
            <p:cNvPr id="164" name="Rectangle 112">
              <a:extLst>
                <a:ext uri="{FF2B5EF4-FFF2-40B4-BE49-F238E27FC236}">
                  <a16:creationId xmlns:a16="http://schemas.microsoft.com/office/drawing/2014/main" id="{385D3830-9F41-4596-89DC-8E9CEA898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A2DFC44C-2AAF-46AE-AA5A-88584483340D}"/>
              </a:ext>
            </a:extLst>
          </p:cNvPr>
          <p:cNvGrpSpPr/>
          <p:nvPr/>
        </p:nvGrpSpPr>
        <p:grpSpPr>
          <a:xfrm>
            <a:off x="2260600" y="6372224"/>
            <a:ext cx="406400" cy="333376"/>
            <a:chOff x="960438" y="4416425"/>
            <a:chExt cx="406400" cy="333376"/>
          </a:xfrm>
        </p:grpSpPr>
        <p:sp>
          <p:nvSpPr>
            <p:cNvPr id="169" name="AutoShape 214">
              <a:extLst>
                <a:ext uri="{FF2B5EF4-FFF2-40B4-BE49-F238E27FC236}">
                  <a16:creationId xmlns:a16="http://schemas.microsoft.com/office/drawing/2014/main" id="{15456F94-EBEF-40D9-BD60-45612BFCF5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0438" y="4416425"/>
              <a:ext cx="406400" cy="285750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79 cm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170" name="Line 215">
              <a:extLst>
                <a:ext uri="{FF2B5EF4-FFF2-40B4-BE49-F238E27FC236}">
                  <a16:creationId xmlns:a16="http://schemas.microsoft.com/office/drawing/2014/main" id="{22B5B0F2-3FBF-4FD7-88C8-374BA78943F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63638" y="4678363"/>
              <a:ext cx="0" cy="71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71" name="AutoShape 8">
            <a:extLst>
              <a:ext uri="{FF2B5EF4-FFF2-40B4-BE49-F238E27FC236}">
                <a16:creationId xmlns:a16="http://schemas.microsoft.com/office/drawing/2014/main" id="{0A977878-6B11-48C1-860D-7B0C17536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5093277" cy="2981288"/>
          </a:xfrm>
          <a:prstGeom prst="wedgeRectCallout">
            <a:avLst>
              <a:gd name="adj1" fmla="val -41758"/>
              <a:gd name="adj2" fmla="val -6472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can have as many</a:t>
            </a:r>
            <a:br>
              <a:rPr lang="en-US" altLang="en-US" sz="2800" i="0" dirty="0"/>
            </a:br>
            <a:r>
              <a:rPr lang="en-US" altLang="en-US" sz="2800" i="0" dirty="0"/>
              <a:t> friends as you want.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give each </a:t>
            </a:r>
            <a:r>
              <a:rPr lang="en-US" altLang="en-US" sz="2800" i="0"/>
              <a:t>a sub </a:t>
            </a:r>
            <a:r>
              <a:rPr lang="en-US" altLang="en-US" sz="2800" i="0" dirty="0"/>
              <a:t>instance.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Meets the precondition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Smaller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Trust them to give you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     the output for their instances.</a:t>
            </a:r>
          </a:p>
          <a:p>
            <a:pPr marL="457200" indent="-457200" eaLnBrk="1" hangingPunct="1">
              <a:spcBef>
                <a:spcPct val="0"/>
              </a:spcBef>
            </a:pPr>
            <a:endParaRPr lang="en-US" altLang="en-US" sz="2800" i="0" dirty="0"/>
          </a:p>
        </p:txBody>
      </p:sp>
    </p:spTree>
    <p:extLst>
      <p:ext uri="{BB962C8B-B14F-4D97-AF65-F5344CB8AC3E}">
        <p14:creationId xmlns:p14="http://schemas.microsoft.com/office/powerpoint/2010/main" val="3683133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0.00555 L -0.67448 0.57777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33" y="2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0.00556 L 0.02552 -0.53333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7" y="-26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7" grpId="0" animBg="1"/>
      <p:bldP spid="68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</a:t>
            </a:r>
          </a:p>
        </p:txBody>
      </p:sp>
      <p:sp>
        <p:nvSpPr>
          <p:cNvPr id="358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1219200"/>
            <a:ext cx="7772400" cy="2209800"/>
          </a:xfrm>
        </p:spPr>
        <p:txBody>
          <a:bodyPr/>
          <a:lstStyle/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sz="2800" i="1" dirty="0"/>
              <a:t>T</a:t>
            </a:r>
            <a:r>
              <a:rPr lang="en-US" altLang="en-US" sz="2800" dirty="0"/>
              <a:t>(1) = </a:t>
            </a:r>
            <a:r>
              <a:rPr lang="en-US" altLang="en-US" sz="2800" i="1" dirty="0"/>
              <a:t>k</a:t>
            </a:r>
            <a:r>
              <a:rPr lang="en-US" altLang="en-US" sz="2800" dirty="0"/>
              <a:t> for some constant </a:t>
            </a:r>
            <a:r>
              <a:rPr lang="en-US" altLang="en-US" sz="2800" i="1" dirty="0"/>
              <a:t>k</a:t>
            </a:r>
            <a:endParaRPr lang="en-US" altLang="en-US" sz="2800" dirty="0"/>
          </a:p>
          <a:p>
            <a:pPr marL="0" indent="0" eaLnBrk="1" hangingPunct="1">
              <a:lnSpc>
                <a:spcPct val="90000"/>
              </a:lnSpc>
              <a:tabLst>
                <a:tab pos="858838" algn="l"/>
              </a:tabLst>
            </a:pPr>
            <a:r>
              <a:rPr lang="en-US" altLang="en-US" sz="2800" i="1" dirty="0"/>
              <a:t>T</a:t>
            </a:r>
            <a:r>
              <a:rPr lang="en-US" altLang="en-US" sz="2800" dirty="0"/>
              <a:t>(</a:t>
            </a:r>
            <a:r>
              <a:rPr lang="en-US" altLang="en-US" sz="2800" i="1" dirty="0"/>
              <a:t>n</a:t>
            </a:r>
            <a:r>
              <a:rPr lang="en-US" altLang="en-US" sz="2800" dirty="0"/>
              <a:t>) = 4 </a:t>
            </a:r>
            <a:r>
              <a:rPr lang="en-US" altLang="en-US" sz="2800" i="1" dirty="0"/>
              <a:t>T</a:t>
            </a:r>
            <a:r>
              <a:rPr lang="en-US" altLang="en-US" sz="2800" dirty="0"/>
              <a:t>(</a:t>
            </a:r>
            <a:r>
              <a:rPr lang="en-US" altLang="en-US" sz="2800" i="1" dirty="0"/>
              <a:t>n</a:t>
            </a:r>
            <a:r>
              <a:rPr lang="en-US" altLang="en-US" sz="2800" dirty="0"/>
              <a:t>/2) + </a:t>
            </a:r>
            <a:r>
              <a:rPr lang="en-US" altLang="en-US" sz="2800" i="1" dirty="0"/>
              <a:t>k</a:t>
            </a:r>
            <a:r>
              <a:rPr lang="en-US" altLang="en-US" sz="2800" dirty="0"/>
              <a:t>’ </a:t>
            </a:r>
            <a:r>
              <a:rPr lang="en-US" altLang="en-US" sz="2800" i="1" dirty="0"/>
              <a:t>n</a:t>
            </a:r>
            <a:r>
              <a:rPr lang="en-US" altLang="en-US" sz="2800" dirty="0"/>
              <a:t> + </a:t>
            </a:r>
            <a:r>
              <a:rPr lang="en-US" altLang="en-US" sz="2800" i="1" dirty="0"/>
              <a:t>k</a:t>
            </a:r>
            <a:r>
              <a:rPr lang="en-US" altLang="en-US" sz="2800" dirty="0"/>
              <a:t>’’ </a:t>
            </a:r>
            <a:br>
              <a:rPr lang="en-US" altLang="en-US" sz="2800" dirty="0"/>
            </a:br>
            <a:r>
              <a:rPr lang="en-US" altLang="en-US" sz="2400" dirty="0"/>
              <a:t>   (for some constants </a:t>
            </a:r>
            <a:r>
              <a:rPr lang="en-US" altLang="en-US" sz="2400" i="1" dirty="0"/>
              <a:t>k</a:t>
            </a:r>
            <a:r>
              <a:rPr lang="en-US" altLang="en-US" sz="2400" dirty="0"/>
              <a:t>’ and </a:t>
            </a:r>
            <a:r>
              <a:rPr lang="en-US" altLang="en-US" sz="2400" i="1" dirty="0"/>
              <a:t>k</a:t>
            </a:r>
            <a:r>
              <a:rPr lang="en-US" altLang="en-US" sz="2400" dirty="0"/>
              <a:t>’’)</a:t>
            </a:r>
          </a:p>
        </p:txBody>
      </p: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-11723" y="4419600"/>
            <a:ext cx="95250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MULT(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,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If |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| = |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| = 1 then return( XY )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Break 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 into 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>
                <a:solidFill>
                  <a:schemeClr val="accent1"/>
                </a:solidFill>
              </a:rPr>
              <a:t> and </a:t>
            </a:r>
            <a:r>
              <a:rPr lang="en-US" altLang="en-US" sz="2400" dirty="0">
                <a:solidFill>
                  <a:schemeClr val="accent1"/>
                </a:solidFill>
              </a:rPr>
              <a:t>Y </a:t>
            </a:r>
            <a:r>
              <a:rPr lang="en-US" altLang="en-US" sz="2400" i="0" dirty="0">
                <a:solidFill>
                  <a:schemeClr val="accent1"/>
                </a:solidFill>
              </a:rPr>
              <a:t>into 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return( 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dirty="0">
                <a:solidFill>
                  <a:schemeClr val="accent1"/>
                </a:solidFill>
              </a:rPr>
              <a:t> + (MULT(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baseline="30000" dirty="0">
                <a:solidFill>
                  <a:schemeClr val="accent1"/>
                </a:solidFill>
              </a:rPr>
              <a:t>/2 </a:t>
            </a:r>
            <a:r>
              <a:rPr lang="en-US" altLang="en-US" sz="2400" i="0" dirty="0">
                <a:solidFill>
                  <a:schemeClr val="accent1"/>
                </a:solidFill>
              </a:rPr>
              <a:t>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)</a:t>
            </a:r>
            <a:endParaRPr lang="en-US" altLang="en-US" sz="2400" i="0" baseline="30000" dirty="0">
              <a:solidFill>
                <a:schemeClr val="accent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</a:t>
            </a:r>
          </a:p>
        </p:txBody>
      </p:sp>
      <p:sp>
        <p:nvSpPr>
          <p:cNvPr id="358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85800" y="1219200"/>
            <a:ext cx="7772400" cy="2209800"/>
          </a:xfrm>
        </p:spPr>
        <p:txBody>
          <a:bodyPr/>
          <a:lstStyle/>
          <a:p>
            <a:pPr marL="0" indent="0" eaLnBrk="1" hangingPunct="1">
              <a:tabLst>
                <a:tab pos="858838" algn="l"/>
              </a:tabLst>
            </a:pPr>
            <a:r>
              <a:rPr lang="en-US" altLang="en-US" sz="2800" dirty="0"/>
              <a:t>Lets be concrete</a:t>
            </a:r>
          </a:p>
          <a:p>
            <a:pPr marL="400050" lvl="1" indent="0" eaLnBrk="1" hangingPunct="1">
              <a:tabLst>
                <a:tab pos="858838" algn="l"/>
              </a:tabLst>
            </a:pPr>
            <a:r>
              <a:rPr lang="en-US" altLang="en-US" i="1" dirty="0"/>
              <a:t>T</a:t>
            </a:r>
            <a:r>
              <a:rPr lang="en-US" altLang="en-US" dirty="0"/>
              <a:t>(1) = 1</a:t>
            </a:r>
          </a:p>
          <a:p>
            <a:pPr marL="400050" lvl="1" indent="0" eaLnBrk="1" hangingPunct="1">
              <a:tabLst>
                <a:tab pos="858838" algn="l"/>
              </a:tabLst>
            </a:pPr>
            <a:r>
              <a:rPr lang="en-US" altLang="en-US" i="1" dirty="0"/>
              <a:t>T</a:t>
            </a:r>
            <a:r>
              <a:rPr lang="en-US" altLang="en-US" dirty="0"/>
              <a:t>(</a:t>
            </a:r>
            <a:r>
              <a:rPr lang="en-US" altLang="en-US" i="1" dirty="0"/>
              <a:t>n</a:t>
            </a:r>
            <a:r>
              <a:rPr lang="en-US" altLang="en-US" dirty="0"/>
              <a:t>) = 4 </a:t>
            </a:r>
            <a:r>
              <a:rPr lang="en-US" altLang="en-US" i="1" dirty="0"/>
              <a:t>T</a:t>
            </a:r>
            <a:r>
              <a:rPr lang="en-US" altLang="en-US" dirty="0"/>
              <a:t>(</a:t>
            </a:r>
            <a:r>
              <a:rPr lang="en-US" altLang="en-US" i="1" dirty="0"/>
              <a:t>n</a:t>
            </a:r>
            <a:r>
              <a:rPr lang="en-US" altLang="en-US" dirty="0"/>
              <a:t>/2) + </a:t>
            </a:r>
            <a:r>
              <a:rPr lang="en-US" altLang="en-US" i="1" dirty="0"/>
              <a:t>n</a:t>
            </a:r>
            <a:endParaRPr lang="en-US" altLang="en-US" dirty="0"/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 sz="2800" dirty="0"/>
              <a:t>How do we unravel </a:t>
            </a:r>
            <a:r>
              <a:rPr lang="en-US" altLang="en-US" sz="2800" i="1" dirty="0"/>
              <a:t>T</a:t>
            </a:r>
            <a:r>
              <a:rPr lang="en-US" altLang="en-US" sz="2800" dirty="0"/>
              <a:t>(</a:t>
            </a:r>
            <a:r>
              <a:rPr lang="en-US" altLang="en-US" sz="2800" i="1" dirty="0"/>
              <a:t>n</a:t>
            </a:r>
            <a:r>
              <a:rPr lang="en-US" altLang="en-US" sz="2800" dirty="0"/>
              <a:t>)?</a:t>
            </a:r>
          </a:p>
        </p:txBody>
      </p:sp>
      <p:sp>
        <p:nvSpPr>
          <p:cNvPr id="6" name="Text Box 8"/>
          <p:cNvSpPr txBox="1">
            <a:spLocks noChangeArrowheads="1"/>
          </p:cNvSpPr>
          <p:nvPr/>
        </p:nvSpPr>
        <p:spPr bwMode="auto">
          <a:xfrm>
            <a:off x="-11723" y="4419600"/>
            <a:ext cx="95250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MULT(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,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If |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| = |</a:t>
            </a:r>
            <a:r>
              <a:rPr lang="en-US" altLang="en-US" sz="2400" dirty="0">
                <a:solidFill>
                  <a:schemeClr val="accent1"/>
                </a:solidFill>
              </a:rPr>
              <a:t>Y</a:t>
            </a:r>
            <a:r>
              <a:rPr lang="en-US" altLang="en-US" sz="2400" i="0" dirty="0">
                <a:solidFill>
                  <a:schemeClr val="accent1"/>
                </a:solidFill>
              </a:rPr>
              <a:t>| = 1 then return( XY )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Break </a:t>
            </a:r>
            <a:r>
              <a:rPr lang="en-US" altLang="en-US" sz="2400" dirty="0">
                <a:solidFill>
                  <a:schemeClr val="accent1"/>
                </a:solidFill>
              </a:rPr>
              <a:t>X</a:t>
            </a:r>
            <a:r>
              <a:rPr lang="en-US" altLang="en-US" sz="2400" i="0" dirty="0">
                <a:solidFill>
                  <a:schemeClr val="accent1"/>
                </a:solidFill>
              </a:rPr>
              <a:t> into 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>
                <a:solidFill>
                  <a:schemeClr val="accent1"/>
                </a:solidFill>
              </a:rPr>
              <a:t> and </a:t>
            </a:r>
            <a:r>
              <a:rPr lang="en-US" altLang="en-US" sz="2400" dirty="0">
                <a:solidFill>
                  <a:schemeClr val="accent1"/>
                </a:solidFill>
              </a:rPr>
              <a:t>Y </a:t>
            </a:r>
            <a:r>
              <a:rPr lang="en-US" altLang="en-US" sz="2400" i="0" dirty="0">
                <a:solidFill>
                  <a:schemeClr val="accent1"/>
                </a:solidFill>
              </a:rPr>
              <a:t>into 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endParaRPr lang="en-US" altLang="en-US" sz="24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olidFill>
                  <a:schemeClr val="accent1"/>
                </a:solidFill>
              </a:rPr>
              <a:t>   return( 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dirty="0">
                <a:solidFill>
                  <a:schemeClr val="accent1"/>
                </a:solidFill>
              </a:rPr>
              <a:t> + (MULT(</a:t>
            </a:r>
            <a:r>
              <a:rPr lang="en-US" altLang="en-US" sz="2400" dirty="0" err="1">
                <a:solidFill>
                  <a:schemeClr val="accent1"/>
                </a:solidFill>
              </a:rPr>
              <a:t>a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c</a:t>
            </a:r>
            <a:r>
              <a:rPr lang="en-US" altLang="en-US" sz="2400" i="0" dirty="0">
                <a:solidFill>
                  <a:schemeClr val="accent1"/>
                </a:solidFill>
              </a:rPr>
              <a:t>)) 2</a:t>
            </a:r>
            <a:r>
              <a:rPr lang="en-US" altLang="en-US" sz="2400" baseline="30000" dirty="0">
                <a:solidFill>
                  <a:schemeClr val="accent1"/>
                </a:solidFill>
              </a:rPr>
              <a:t>n</a:t>
            </a:r>
            <a:r>
              <a:rPr lang="en-US" altLang="en-US" sz="2400" i="0" baseline="30000" dirty="0">
                <a:solidFill>
                  <a:schemeClr val="accent1"/>
                </a:solidFill>
              </a:rPr>
              <a:t>/2 </a:t>
            </a:r>
            <a:r>
              <a:rPr lang="en-US" altLang="en-US" sz="2400" i="0" dirty="0">
                <a:solidFill>
                  <a:schemeClr val="accent1"/>
                </a:solidFill>
              </a:rPr>
              <a:t>+ MULT(</a:t>
            </a:r>
            <a:r>
              <a:rPr lang="en-US" altLang="en-US" sz="2400" dirty="0" err="1">
                <a:solidFill>
                  <a:schemeClr val="accent1"/>
                </a:solidFill>
              </a:rPr>
              <a:t>b</a:t>
            </a:r>
            <a:r>
              <a:rPr lang="en-US" altLang="en-US" sz="2400" i="0" dirty="0" err="1">
                <a:solidFill>
                  <a:schemeClr val="accent1"/>
                </a:solidFill>
              </a:rPr>
              <a:t>,</a:t>
            </a:r>
            <a:r>
              <a:rPr lang="en-US" altLang="en-US" sz="2400" dirty="0" err="1">
                <a:solidFill>
                  <a:schemeClr val="accent1"/>
                </a:solidFill>
              </a:rPr>
              <a:t>d</a:t>
            </a:r>
            <a:r>
              <a:rPr lang="en-US" altLang="en-US" sz="2400" i="0" dirty="0">
                <a:solidFill>
                  <a:schemeClr val="accent1"/>
                </a:solidFill>
              </a:rPr>
              <a:t>) )</a:t>
            </a:r>
            <a:endParaRPr lang="en-US" altLang="en-US" sz="2400" i="0" baseline="30000" dirty="0">
              <a:solidFill>
                <a:schemeClr val="accent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616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8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58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5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584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8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58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584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Technique 1</a:t>
            </a:r>
            <a:br>
              <a:rPr lang="en-US" altLang="en-US"/>
            </a:br>
            <a:r>
              <a:rPr lang="en-US" altLang="en-US"/>
              <a:t>Guess and Verify</a:t>
            </a:r>
          </a:p>
        </p:txBody>
      </p:sp>
      <p:sp>
        <p:nvSpPr>
          <p:cNvPr id="378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04800" y="1447800"/>
            <a:ext cx="7772400" cy="4114800"/>
          </a:xfrm>
        </p:spPr>
        <p:txBody>
          <a:bodyPr/>
          <a:lstStyle/>
          <a:p>
            <a:pPr marL="0" indent="0" eaLnBrk="1" hangingPunct="1">
              <a:tabLst>
                <a:tab pos="858838" algn="l"/>
              </a:tabLst>
            </a:pPr>
            <a:r>
              <a:rPr lang="en-US" altLang="en-US"/>
              <a:t>Recurrence Relation: </a:t>
            </a:r>
          </a:p>
          <a:p>
            <a:pPr marL="0" indent="0" algn="ctr" eaLnBrk="1" hangingPunct="1">
              <a:buFontTx/>
              <a:buNone/>
              <a:tabLst>
                <a:tab pos="858838" algn="l"/>
              </a:tabLst>
            </a:pPr>
            <a:r>
              <a:rPr lang="en-US" altLang="en-US"/>
              <a:t> </a:t>
            </a:r>
            <a:r>
              <a:rPr lang="en-US" altLang="en-US" i="1"/>
              <a:t>T</a:t>
            </a:r>
            <a:r>
              <a:rPr lang="en-US" altLang="en-US"/>
              <a:t>(1) = 1 &amp; </a:t>
            </a:r>
            <a:r>
              <a:rPr lang="en-US" altLang="en-US" i="1"/>
              <a:t>T</a:t>
            </a:r>
            <a:r>
              <a:rPr lang="en-US" altLang="en-US"/>
              <a:t>(</a:t>
            </a:r>
            <a:r>
              <a:rPr lang="en-US" altLang="en-US" i="1"/>
              <a:t>n</a:t>
            </a:r>
            <a:r>
              <a:rPr lang="en-US" altLang="en-US"/>
              <a:t>) = 4</a:t>
            </a:r>
            <a:r>
              <a:rPr lang="en-US" altLang="en-US" i="1"/>
              <a:t>T</a:t>
            </a:r>
            <a:r>
              <a:rPr lang="en-US" altLang="en-US"/>
              <a:t>(</a:t>
            </a:r>
            <a:r>
              <a:rPr lang="en-US" altLang="en-US" i="1"/>
              <a:t>n</a:t>
            </a:r>
            <a:r>
              <a:rPr lang="en-US" altLang="en-US"/>
              <a:t>/2) + </a:t>
            </a:r>
            <a:r>
              <a:rPr lang="en-US" altLang="en-US" i="1"/>
              <a:t>n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/>
              <a:t>Guess: </a:t>
            </a:r>
            <a:r>
              <a:rPr lang="en-US" altLang="en-US" i="1"/>
              <a:t>G</a:t>
            </a:r>
            <a:r>
              <a:rPr lang="en-US" altLang="en-US"/>
              <a:t>(</a:t>
            </a:r>
            <a:r>
              <a:rPr lang="en-US" altLang="en-US" i="1"/>
              <a:t>n</a:t>
            </a:r>
            <a:r>
              <a:rPr lang="en-US" altLang="en-US"/>
              <a:t>) = 2</a:t>
            </a:r>
            <a:r>
              <a:rPr lang="en-US" altLang="en-US" i="1"/>
              <a:t>n</a:t>
            </a:r>
            <a:r>
              <a:rPr lang="en-US" altLang="en-US" baseline="30000"/>
              <a:t>2 </a:t>
            </a:r>
            <a:r>
              <a:rPr lang="en-US" altLang="en-US"/>
              <a:t>– </a:t>
            </a:r>
            <a:r>
              <a:rPr lang="en-US" altLang="en-US" i="1"/>
              <a:t>n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/>
              <a:t>Verify:</a:t>
            </a:r>
          </a:p>
        </p:txBody>
      </p:sp>
      <p:graphicFrame>
        <p:nvGraphicFramePr>
          <p:cNvPr id="37892" name="Object 4"/>
          <p:cNvGraphicFramePr>
            <a:graphicFrameLocks noChangeAspect="1"/>
          </p:cNvGraphicFramePr>
          <p:nvPr/>
        </p:nvGraphicFramePr>
        <p:xfrm>
          <a:off x="152400" y="196850"/>
          <a:ext cx="2514600" cy="1098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4832350" imgH="2254250" progId="">
                  <p:embed/>
                </p:oleObj>
              </mc:Choice>
              <mc:Fallback>
                <p:oleObj name="Clip" r:id="rId3" imgW="4832350" imgH="2254250" progId="">
                  <p:embed/>
                  <p:pic>
                    <p:nvPicPr>
                      <p:cNvPr id="37892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" y="196850"/>
                        <a:ext cx="2514600" cy="10985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7797" name="Group 5"/>
          <p:cNvGraphicFramePr>
            <a:graphicFrameLocks noGrp="1"/>
          </p:cNvGraphicFramePr>
          <p:nvPr/>
        </p:nvGraphicFramePr>
        <p:xfrm>
          <a:off x="2024063" y="3200400"/>
          <a:ext cx="6281737" cy="3048000"/>
        </p:xfrm>
        <a:graphic>
          <a:graphicData uri="http://schemas.openxmlformats.org/drawingml/2006/table">
            <a:tbl>
              <a:tblPr/>
              <a:tblGrid>
                <a:gridCol w="2703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78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33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Left Hand Side</a:t>
                      </a:r>
                      <a:endParaRPr kumimoji="0" lang="en-CA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Right Hand Side</a:t>
                      </a:r>
                      <a:endParaRPr kumimoji="0" lang="en-CA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14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 = 2(1)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1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2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1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4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/2) +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4 [2(</a:t>
                      </a:r>
                      <a:r>
                        <a:rPr kumimoji="0" lang="en-US" sz="28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(</a:t>
                      </a:r>
                      <a:r>
                        <a:rPr kumimoji="0" lang="en-US" sz="28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)] +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2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609600"/>
          </a:xfrm>
        </p:spPr>
        <p:txBody>
          <a:bodyPr/>
          <a:lstStyle/>
          <a:p>
            <a:pPr eaLnBrk="1" hangingPunct="1"/>
            <a:r>
              <a:rPr lang="en-US" altLang="en-US"/>
              <a:t>Technique 2: Decorate The Tree</a:t>
            </a:r>
          </a:p>
        </p:txBody>
      </p:sp>
      <p:sp>
        <p:nvSpPr>
          <p:cNvPr id="38915" name="Oval 4"/>
          <p:cNvSpPr>
            <a:spLocks noChangeArrowheads="1"/>
          </p:cNvSpPr>
          <p:nvPr/>
        </p:nvSpPr>
        <p:spPr bwMode="auto">
          <a:xfrm>
            <a:off x="4876800" y="3505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/>
              <a:t>n</a:t>
            </a:r>
          </a:p>
        </p:txBody>
      </p:sp>
      <p:cxnSp>
        <p:nvCxnSpPr>
          <p:cNvPr id="38916" name="AutoShape 5"/>
          <p:cNvCxnSpPr>
            <a:cxnSpLocks noChangeShapeType="1"/>
            <a:stCxn id="38915" idx="4"/>
            <a:endCxn id="38923" idx="0"/>
          </p:cNvCxnSpPr>
          <p:nvPr/>
        </p:nvCxnSpPr>
        <p:spPr bwMode="auto">
          <a:xfrm>
            <a:off x="5276850" y="4124325"/>
            <a:ext cx="2495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17" name="AutoShape 6"/>
          <p:cNvCxnSpPr>
            <a:cxnSpLocks noChangeShapeType="1"/>
            <a:stCxn id="38915" idx="4"/>
            <a:endCxn id="38920" idx="0"/>
          </p:cNvCxnSpPr>
          <p:nvPr/>
        </p:nvCxnSpPr>
        <p:spPr bwMode="auto">
          <a:xfrm flipH="1">
            <a:off x="2743200" y="4124325"/>
            <a:ext cx="25336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18" name="AutoShape 7"/>
          <p:cNvCxnSpPr>
            <a:cxnSpLocks noChangeShapeType="1"/>
            <a:stCxn id="38915" idx="4"/>
            <a:endCxn id="38921" idx="0"/>
          </p:cNvCxnSpPr>
          <p:nvPr/>
        </p:nvCxnSpPr>
        <p:spPr bwMode="auto">
          <a:xfrm flipH="1">
            <a:off x="4419600" y="4124325"/>
            <a:ext cx="8572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19" name="AutoShape 8"/>
          <p:cNvCxnSpPr>
            <a:cxnSpLocks noChangeShapeType="1"/>
            <a:stCxn id="38915" idx="4"/>
            <a:endCxn id="38922" idx="0"/>
          </p:cNvCxnSpPr>
          <p:nvPr/>
        </p:nvCxnSpPr>
        <p:spPr bwMode="auto">
          <a:xfrm>
            <a:off x="5276850" y="4124325"/>
            <a:ext cx="8191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920" name="AutoShape 9"/>
          <p:cNvSpPr>
            <a:spLocks noChangeArrowheads="1"/>
          </p:cNvSpPr>
          <p:nvPr/>
        </p:nvSpPr>
        <p:spPr bwMode="auto">
          <a:xfrm>
            <a:off x="19050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1" name="AutoShape 10"/>
          <p:cNvSpPr>
            <a:spLocks noChangeArrowheads="1"/>
          </p:cNvSpPr>
          <p:nvPr/>
        </p:nvSpPr>
        <p:spPr bwMode="auto">
          <a:xfrm>
            <a:off x="35814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2" name="AutoShape 11"/>
          <p:cNvSpPr>
            <a:spLocks noChangeArrowheads="1"/>
          </p:cNvSpPr>
          <p:nvPr/>
        </p:nvSpPr>
        <p:spPr bwMode="auto">
          <a:xfrm>
            <a:off x="52578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3" name="AutoShape 12"/>
          <p:cNvSpPr>
            <a:spLocks noChangeArrowheads="1"/>
          </p:cNvSpPr>
          <p:nvPr/>
        </p:nvSpPr>
        <p:spPr bwMode="auto">
          <a:xfrm>
            <a:off x="69342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4" name="AutoShape 13"/>
          <p:cNvSpPr>
            <a:spLocks noChangeArrowheads="1"/>
          </p:cNvSpPr>
          <p:nvPr/>
        </p:nvSpPr>
        <p:spPr bwMode="auto">
          <a:xfrm>
            <a:off x="533400" y="3200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/>
              <a:t>T(n)</a:t>
            </a:r>
          </a:p>
        </p:txBody>
      </p:sp>
      <p:sp>
        <p:nvSpPr>
          <p:cNvPr id="38925" name="Text Box 14"/>
          <p:cNvSpPr txBox="1">
            <a:spLocks noChangeArrowheads="1"/>
          </p:cNvSpPr>
          <p:nvPr/>
        </p:nvSpPr>
        <p:spPr bwMode="auto">
          <a:xfrm>
            <a:off x="2819400" y="3535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38926" name="Rectangle 15"/>
          <p:cNvSpPr>
            <a:spLocks noChangeArrowheads="1"/>
          </p:cNvSpPr>
          <p:nvPr/>
        </p:nvSpPr>
        <p:spPr bwMode="auto">
          <a:xfrm>
            <a:off x="685800" y="2667000"/>
            <a:ext cx="70866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u="sng"/>
              <a:t>T</a:t>
            </a:r>
            <a:r>
              <a:rPr lang="en-US" altLang="en-US" i="0" u="sng"/>
              <a:t>(</a:t>
            </a:r>
            <a:r>
              <a:rPr lang="en-US" altLang="en-US" u="sng"/>
              <a:t>n</a:t>
            </a:r>
            <a:r>
              <a:rPr lang="en-US" altLang="en-US" i="0" u="sng"/>
              <a:t>)              =              </a:t>
            </a:r>
            <a:r>
              <a:rPr lang="en-US" altLang="en-US" u="sng"/>
              <a:t>n</a:t>
            </a:r>
            <a:r>
              <a:rPr lang="en-US" altLang="en-US" i="0" u="sng"/>
              <a:t> + 4 </a:t>
            </a:r>
            <a:r>
              <a:rPr lang="en-US" altLang="en-US" u="sng"/>
              <a:t>T</a:t>
            </a:r>
            <a:r>
              <a:rPr lang="en-US" altLang="en-US" i="0" u="sng"/>
              <a:t>(</a:t>
            </a:r>
            <a:r>
              <a:rPr lang="en-US" altLang="en-US" u="sng"/>
              <a:t>n</a:t>
            </a:r>
            <a:r>
              <a:rPr lang="en-US" altLang="en-US" i="0" u="sng"/>
              <a:t>/2)</a:t>
            </a:r>
          </a:p>
        </p:txBody>
      </p:sp>
      <p:sp>
        <p:nvSpPr>
          <p:cNvPr id="38927" name="Oval 16"/>
          <p:cNvSpPr>
            <a:spLocks noChangeArrowheads="1"/>
          </p:cNvSpPr>
          <p:nvPr/>
        </p:nvSpPr>
        <p:spPr bwMode="auto">
          <a:xfrm>
            <a:off x="4876800" y="3505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38928" name="AutoShape 17"/>
          <p:cNvCxnSpPr>
            <a:cxnSpLocks noChangeShapeType="1"/>
            <a:stCxn id="38927" idx="4"/>
            <a:endCxn id="38935" idx="0"/>
          </p:cNvCxnSpPr>
          <p:nvPr/>
        </p:nvCxnSpPr>
        <p:spPr bwMode="auto">
          <a:xfrm>
            <a:off x="5276850" y="4124325"/>
            <a:ext cx="2495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29" name="AutoShape 18"/>
          <p:cNvCxnSpPr>
            <a:cxnSpLocks noChangeShapeType="1"/>
            <a:stCxn id="38927" idx="4"/>
            <a:endCxn id="38932" idx="0"/>
          </p:cNvCxnSpPr>
          <p:nvPr/>
        </p:nvCxnSpPr>
        <p:spPr bwMode="auto">
          <a:xfrm flipH="1">
            <a:off x="2743200" y="4124325"/>
            <a:ext cx="25336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30" name="AutoShape 19"/>
          <p:cNvCxnSpPr>
            <a:cxnSpLocks noChangeShapeType="1"/>
            <a:stCxn id="38927" idx="4"/>
            <a:endCxn id="38933" idx="0"/>
          </p:cNvCxnSpPr>
          <p:nvPr/>
        </p:nvCxnSpPr>
        <p:spPr bwMode="auto">
          <a:xfrm flipH="1">
            <a:off x="4419600" y="4124325"/>
            <a:ext cx="8572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31" name="AutoShape 20"/>
          <p:cNvCxnSpPr>
            <a:cxnSpLocks noChangeShapeType="1"/>
            <a:stCxn id="38927" idx="4"/>
            <a:endCxn id="38934" idx="0"/>
          </p:cNvCxnSpPr>
          <p:nvPr/>
        </p:nvCxnSpPr>
        <p:spPr bwMode="auto">
          <a:xfrm>
            <a:off x="5276850" y="4124325"/>
            <a:ext cx="8191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932" name="AutoShape 21"/>
          <p:cNvSpPr>
            <a:spLocks noChangeArrowheads="1"/>
          </p:cNvSpPr>
          <p:nvPr/>
        </p:nvSpPr>
        <p:spPr bwMode="auto">
          <a:xfrm>
            <a:off x="19050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3" name="AutoShape 22"/>
          <p:cNvSpPr>
            <a:spLocks noChangeArrowheads="1"/>
          </p:cNvSpPr>
          <p:nvPr/>
        </p:nvSpPr>
        <p:spPr bwMode="auto">
          <a:xfrm>
            <a:off x="35814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4" name="AutoShape 23"/>
          <p:cNvSpPr>
            <a:spLocks noChangeArrowheads="1"/>
          </p:cNvSpPr>
          <p:nvPr/>
        </p:nvSpPr>
        <p:spPr bwMode="auto">
          <a:xfrm>
            <a:off x="52578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5" name="AutoShape 24"/>
          <p:cNvSpPr>
            <a:spLocks noChangeArrowheads="1"/>
          </p:cNvSpPr>
          <p:nvPr/>
        </p:nvSpPr>
        <p:spPr bwMode="auto">
          <a:xfrm>
            <a:off x="69342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6" name="AutoShape 25"/>
          <p:cNvSpPr>
            <a:spLocks noChangeArrowheads="1"/>
          </p:cNvSpPr>
          <p:nvPr/>
        </p:nvSpPr>
        <p:spPr bwMode="auto">
          <a:xfrm>
            <a:off x="533400" y="3200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38937" name="Text Box 26"/>
          <p:cNvSpPr txBox="1">
            <a:spLocks noChangeArrowheads="1"/>
          </p:cNvSpPr>
          <p:nvPr/>
        </p:nvSpPr>
        <p:spPr bwMode="auto">
          <a:xfrm>
            <a:off x="2819400" y="3535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38938" name="AutoShape 27"/>
          <p:cNvSpPr>
            <a:spLocks noChangeArrowheads="1"/>
          </p:cNvSpPr>
          <p:nvPr/>
        </p:nvSpPr>
        <p:spPr bwMode="auto">
          <a:xfrm>
            <a:off x="533400" y="1219200"/>
            <a:ext cx="1295400" cy="11430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(1)</a:t>
            </a:r>
          </a:p>
        </p:txBody>
      </p:sp>
      <p:sp>
        <p:nvSpPr>
          <p:cNvPr id="38939" name="Rectangle 28"/>
          <p:cNvSpPr>
            <a:spLocks noChangeArrowheads="1"/>
          </p:cNvSpPr>
          <p:nvPr/>
        </p:nvSpPr>
        <p:spPr bwMode="auto">
          <a:xfrm>
            <a:off x="685800" y="533400"/>
            <a:ext cx="70866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tabLst>
                <a:tab pos="858838" algn="l"/>
              </a:tabLst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u="sng"/>
              <a:t>T</a:t>
            </a:r>
            <a:r>
              <a:rPr lang="en-US" altLang="en-US" i="0" u="sng"/>
              <a:t>(1)              =              1</a:t>
            </a:r>
          </a:p>
        </p:txBody>
      </p:sp>
      <p:sp>
        <p:nvSpPr>
          <p:cNvPr id="38940" name="Oval 29"/>
          <p:cNvSpPr>
            <a:spLocks noChangeArrowheads="1"/>
          </p:cNvSpPr>
          <p:nvPr/>
        </p:nvSpPr>
        <p:spPr bwMode="auto">
          <a:xfrm>
            <a:off x="4953000" y="16764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</a:p>
        </p:txBody>
      </p:sp>
      <p:sp>
        <p:nvSpPr>
          <p:cNvPr id="38941" name="Text Box 30"/>
          <p:cNvSpPr txBox="1">
            <a:spLocks noChangeArrowheads="1"/>
          </p:cNvSpPr>
          <p:nvPr/>
        </p:nvSpPr>
        <p:spPr bwMode="auto">
          <a:xfrm>
            <a:off x="2819400" y="1630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Oval 2"/>
          <p:cNvSpPr>
            <a:spLocks noChangeArrowheads="1"/>
          </p:cNvSpPr>
          <p:nvPr/>
        </p:nvSpPr>
        <p:spPr bwMode="auto">
          <a:xfrm>
            <a:off x="41910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39939" name="AutoShape 3"/>
          <p:cNvCxnSpPr>
            <a:cxnSpLocks noChangeShapeType="1"/>
            <a:stCxn id="39938" idx="4"/>
            <a:endCxn id="39946" idx="0"/>
          </p:cNvCxnSpPr>
          <p:nvPr/>
        </p:nvCxnSpPr>
        <p:spPr bwMode="auto">
          <a:xfrm>
            <a:off x="4591050" y="1076325"/>
            <a:ext cx="3638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940" name="AutoShape 4"/>
          <p:cNvCxnSpPr>
            <a:cxnSpLocks noChangeShapeType="1"/>
            <a:stCxn id="39938" idx="4"/>
            <a:endCxn id="39943" idx="0"/>
          </p:cNvCxnSpPr>
          <p:nvPr/>
        </p:nvCxnSpPr>
        <p:spPr bwMode="auto">
          <a:xfrm flipH="1">
            <a:off x="1190625" y="1076325"/>
            <a:ext cx="3400425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941" name="AutoShape 5"/>
          <p:cNvCxnSpPr>
            <a:cxnSpLocks noChangeShapeType="1"/>
            <a:stCxn id="39938" idx="4"/>
            <a:endCxn id="39944" idx="0"/>
          </p:cNvCxnSpPr>
          <p:nvPr/>
        </p:nvCxnSpPr>
        <p:spPr bwMode="auto">
          <a:xfrm flipH="1">
            <a:off x="3536950" y="1076325"/>
            <a:ext cx="105410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942" name="AutoShape 6"/>
          <p:cNvCxnSpPr>
            <a:cxnSpLocks noChangeShapeType="1"/>
            <a:stCxn id="39938" idx="4"/>
            <a:endCxn id="39945" idx="0"/>
          </p:cNvCxnSpPr>
          <p:nvPr/>
        </p:nvCxnSpPr>
        <p:spPr bwMode="auto">
          <a:xfrm>
            <a:off x="4591050" y="1076325"/>
            <a:ext cx="1292225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943" name="AutoShape 7"/>
          <p:cNvSpPr>
            <a:spLocks noChangeArrowheads="1"/>
          </p:cNvSpPr>
          <p:nvPr/>
        </p:nvSpPr>
        <p:spPr bwMode="auto">
          <a:xfrm>
            <a:off x="352425" y="18288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4" name="AutoShape 8"/>
          <p:cNvSpPr>
            <a:spLocks noChangeArrowheads="1"/>
          </p:cNvSpPr>
          <p:nvPr/>
        </p:nvSpPr>
        <p:spPr bwMode="auto">
          <a:xfrm>
            <a:off x="269875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5" name="AutoShape 9"/>
          <p:cNvSpPr>
            <a:spLocks noChangeArrowheads="1"/>
          </p:cNvSpPr>
          <p:nvPr/>
        </p:nvSpPr>
        <p:spPr bwMode="auto">
          <a:xfrm>
            <a:off x="5045075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6" name="AutoShape 10"/>
          <p:cNvSpPr>
            <a:spLocks noChangeArrowheads="1"/>
          </p:cNvSpPr>
          <p:nvPr/>
        </p:nvSpPr>
        <p:spPr bwMode="auto">
          <a:xfrm>
            <a:off x="739140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7" name="AutoShape 11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39948" name="Text Box 12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Oval 2"/>
          <p:cNvSpPr>
            <a:spLocks noChangeArrowheads="1"/>
          </p:cNvSpPr>
          <p:nvPr/>
        </p:nvSpPr>
        <p:spPr bwMode="auto">
          <a:xfrm>
            <a:off x="41910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40963" name="AutoShape 3"/>
          <p:cNvCxnSpPr>
            <a:cxnSpLocks noChangeShapeType="1"/>
            <a:stCxn id="40962" idx="4"/>
            <a:endCxn id="40969" idx="0"/>
          </p:cNvCxnSpPr>
          <p:nvPr/>
        </p:nvCxnSpPr>
        <p:spPr bwMode="auto">
          <a:xfrm>
            <a:off x="4591050" y="1076325"/>
            <a:ext cx="3638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964" name="AutoShape 4"/>
          <p:cNvCxnSpPr>
            <a:cxnSpLocks noChangeShapeType="1"/>
            <a:stCxn id="40962" idx="4"/>
            <a:endCxn id="40973" idx="0"/>
          </p:cNvCxnSpPr>
          <p:nvPr/>
        </p:nvCxnSpPr>
        <p:spPr bwMode="auto">
          <a:xfrm flipH="1">
            <a:off x="1182688" y="1076325"/>
            <a:ext cx="34083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965" name="AutoShape 5"/>
          <p:cNvCxnSpPr>
            <a:cxnSpLocks noChangeShapeType="1"/>
            <a:stCxn id="40962" idx="4"/>
            <a:endCxn id="40967" idx="0"/>
          </p:cNvCxnSpPr>
          <p:nvPr/>
        </p:nvCxnSpPr>
        <p:spPr bwMode="auto">
          <a:xfrm flipH="1">
            <a:off x="3536950" y="1076325"/>
            <a:ext cx="105410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966" name="AutoShape 6"/>
          <p:cNvCxnSpPr>
            <a:cxnSpLocks noChangeShapeType="1"/>
            <a:stCxn id="40962" idx="4"/>
            <a:endCxn id="40968" idx="0"/>
          </p:cNvCxnSpPr>
          <p:nvPr/>
        </p:nvCxnSpPr>
        <p:spPr bwMode="auto">
          <a:xfrm>
            <a:off x="4591050" y="1076325"/>
            <a:ext cx="1292225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0967" name="AutoShape 7"/>
          <p:cNvSpPr>
            <a:spLocks noChangeArrowheads="1"/>
          </p:cNvSpPr>
          <p:nvPr/>
        </p:nvSpPr>
        <p:spPr bwMode="auto">
          <a:xfrm>
            <a:off x="269875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40968" name="AutoShape 8"/>
          <p:cNvSpPr>
            <a:spLocks noChangeArrowheads="1"/>
          </p:cNvSpPr>
          <p:nvPr/>
        </p:nvSpPr>
        <p:spPr bwMode="auto">
          <a:xfrm>
            <a:off x="5045075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40969" name="AutoShape 9"/>
          <p:cNvSpPr>
            <a:spLocks noChangeArrowheads="1"/>
          </p:cNvSpPr>
          <p:nvPr/>
        </p:nvSpPr>
        <p:spPr bwMode="auto">
          <a:xfrm>
            <a:off x="739140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40970" name="AutoShape 10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40971" name="Text Box 11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grpSp>
        <p:nvGrpSpPr>
          <p:cNvPr id="40972" name="Group 12"/>
          <p:cNvGrpSpPr>
            <a:grpSpLocks/>
          </p:cNvGrpSpPr>
          <p:nvPr/>
        </p:nvGrpSpPr>
        <p:grpSpPr bwMode="auto">
          <a:xfrm>
            <a:off x="142875" y="1870075"/>
            <a:ext cx="1981200" cy="1422400"/>
            <a:chOff x="96" y="1296"/>
            <a:chExt cx="1488" cy="1104"/>
          </a:xfrm>
        </p:grpSpPr>
        <p:sp>
          <p:nvSpPr>
            <p:cNvPr id="40973" name="Oval 13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0974" name="AutoShape 14"/>
            <p:cNvCxnSpPr>
              <a:cxnSpLocks noChangeShapeType="1"/>
              <a:stCxn id="40973" idx="4"/>
              <a:endCxn id="40981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75" name="AutoShape 15"/>
            <p:cNvCxnSpPr>
              <a:cxnSpLocks noChangeShapeType="1"/>
              <a:stCxn id="40973" idx="4"/>
              <a:endCxn id="40978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76" name="AutoShape 16"/>
            <p:cNvCxnSpPr>
              <a:cxnSpLocks noChangeShapeType="1"/>
              <a:stCxn id="40973" idx="4"/>
              <a:endCxn id="40979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77" name="AutoShape 17"/>
            <p:cNvCxnSpPr>
              <a:cxnSpLocks noChangeShapeType="1"/>
              <a:stCxn id="40973" idx="4"/>
              <a:endCxn id="40980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78" name="AutoShape 18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40979" name="AutoShape 19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40980" name="AutoShape 20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40981" name="AutoShape 21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Oval 2"/>
          <p:cNvSpPr>
            <a:spLocks noChangeArrowheads="1"/>
          </p:cNvSpPr>
          <p:nvPr/>
        </p:nvSpPr>
        <p:spPr bwMode="auto">
          <a:xfrm>
            <a:off x="41529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41987" name="AutoShape 3"/>
          <p:cNvCxnSpPr>
            <a:cxnSpLocks noChangeShapeType="1"/>
            <a:stCxn id="41986" idx="4"/>
            <a:endCxn id="42006" idx="0"/>
          </p:cNvCxnSpPr>
          <p:nvPr/>
        </p:nvCxnSpPr>
        <p:spPr bwMode="auto">
          <a:xfrm>
            <a:off x="4552950" y="1076325"/>
            <a:ext cx="3573463" cy="76200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988" name="AutoShape 4"/>
          <p:cNvCxnSpPr>
            <a:cxnSpLocks noChangeShapeType="1"/>
            <a:stCxn id="41986" idx="4"/>
            <a:endCxn id="42024" idx="0"/>
          </p:cNvCxnSpPr>
          <p:nvPr/>
        </p:nvCxnSpPr>
        <p:spPr bwMode="auto">
          <a:xfrm flipH="1">
            <a:off x="1182688" y="1076325"/>
            <a:ext cx="33702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989" name="AutoShape 5"/>
          <p:cNvCxnSpPr>
            <a:cxnSpLocks noChangeShapeType="1"/>
            <a:stCxn id="41986" idx="4"/>
            <a:endCxn id="42015" idx="0"/>
          </p:cNvCxnSpPr>
          <p:nvPr/>
        </p:nvCxnSpPr>
        <p:spPr bwMode="auto">
          <a:xfrm flipH="1">
            <a:off x="3630613" y="1076325"/>
            <a:ext cx="922337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990" name="AutoShape 6"/>
          <p:cNvCxnSpPr>
            <a:cxnSpLocks noChangeShapeType="1"/>
            <a:stCxn id="41986" idx="4"/>
            <a:endCxn id="41997" idx="0"/>
          </p:cNvCxnSpPr>
          <p:nvPr/>
        </p:nvCxnSpPr>
        <p:spPr bwMode="auto">
          <a:xfrm>
            <a:off x="4552950" y="1076325"/>
            <a:ext cx="1379538" cy="75247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1991" name="AutoShape 7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41992" name="Text Box 8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grpSp>
        <p:nvGrpSpPr>
          <p:cNvPr id="41993" name="Group 9"/>
          <p:cNvGrpSpPr>
            <a:grpSpLocks/>
          </p:cNvGrpSpPr>
          <p:nvPr/>
        </p:nvGrpSpPr>
        <p:grpSpPr bwMode="auto">
          <a:xfrm>
            <a:off x="142875" y="1870075"/>
            <a:ext cx="1981200" cy="1422400"/>
            <a:chOff x="96" y="1296"/>
            <a:chExt cx="1488" cy="1104"/>
          </a:xfrm>
        </p:grpSpPr>
        <p:sp>
          <p:nvSpPr>
            <p:cNvPr id="42024" name="Oval 1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2025" name="AutoShape 11"/>
            <p:cNvCxnSpPr>
              <a:cxnSpLocks noChangeShapeType="1"/>
              <a:stCxn id="42024" idx="4"/>
              <a:endCxn id="42032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26" name="AutoShape 12"/>
            <p:cNvCxnSpPr>
              <a:cxnSpLocks noChangeShapeType="1"/>
              <a:stCxn id="42024" idx="4"/>
              <a:endCxn id="42029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27" name="AutoShape 13"/>
            <p:cNvCxnSpPr>
              <a:cxnSpLocks noChangeShapeType="1"/>
              <a:stCxn id="42024" idx="4"/>
              <a:endCxn id="42030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28" name="AutoShape 14"/>
            <p:cNvCxnSpPr>
              <a:cxnSpLocks noChangeShapeType="1"/>
              <a:stCxn id="42024" idx="4"/>
              <a:endCxn id="42031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29" name="AutoShape 1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30" name="AutoShape 1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31" name="AutoShape 1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32" name="AutoShape 1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  <p:grpSp>
        <p:nvGrpSpPr>
          <p:cNvPr id="41994" name="Group 19"/>
          <p:cNvGrpSpPr>
            <a:grpSpLocks/>
          </p:cNvGrpSpPr>
          <p:nvPr/>
        </p:nvGrpSpPr>
        <p:grpSpPr bwMode="auto">
          <a:xfrm>
            <a:off x="2590800" y="1828800"/>
            <a:ext cx="1981200" cy="1422400"/>
            <a:chOff x="96" y="1296"/>
            <a:chExt cx="1488" cy="1104"/>
          </a:xfrm>
        </p:grpSpPr>
        <p:sp>
          <p:nvSpPr>
            <p:cNvPr id="42015" name="Oval 2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2016" name="AutoShape 21"/>
            <p:cNvCxnSpPr>
              <a:cxnSpLocks noChangeShapeType="1"/>
              <a:stCxn id="42015" idx="4"/>
              <a:endCxn id="42023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7" name="AutoShape 22"/>
            <p:cNvCxnSpPr>
              <a:cxnSpLocks noChangeShapeType="1"/>
              <a:stCxn id="42015" idx="4"/>
              <a:endCxn id="42020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8" name="AutoShape 23"/>
            <p:cNvCxnSpPr>
              <a:cxnSpLocks noChangeShapeType="1"/>
              <a:stCxn id="42015" idx="4"/>
              <a:endCxn id="42021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9" name="AutoShape 24"/>
            <p:cNvCxnSpPr>
              <a:cxnSpLocks noChangeShapeType="1"/>
              <a:stCxn id="42015" idx="4"/>
              <a:endCxn id="42022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20" name="AutoShape 2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21" name="AutoShape 2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22" name="AutoShape 2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23" name="AutoShape 2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  <p:grpSp>
        <p:nvGrpSpPr>
          <p:cNvPr id="41995" name="Group 29"/>
          <p:cNvGrpSpPr>
            <a:grpSpLocks/>
          </p:cNvGrpSpPr>
          <p:nvPr/>
        </p:nvGrpSpPr>
        <p:grpSpPr bwMode="auto">
          <a:xfrm>
            <a:off x="7086600" y="1847850"/>
            <a:ext cx="1981200" cy="1422400"/>
            <a:chOff x="96" y="1296"/>
            <a:chExt cx="1488" cy="1104"/>
          </a:xfrm>
        </p:grpSpPr>
        <p:sp>
          <p:nvSpPr>
            <p:cNvPr id="42006" name="Oval 3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2007" name="AutoShape 31"/>
            <p:cNvCxnSpPr>
              <a:cxnSpLocks noChangeShapeType="1"/>
              <a:stCxn id="42006" idx="4"/>
              <a:endCxn id="42014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8" name="AutoShape 32"/>
            <p:cNvCxnSpPr>
              <a:cxnSpLocks noChangeShapeType="1"/>
              <a:stCxn id="42006" idx="4"/>
              <a:endCxn id="42011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9" name="AutoShape 33"/>
            <p:cNvCxnSpPr>
              <a:cxnSpLocks noChangeShapeType="1"/>
              <a:stCxn id="42006" idx="4"/>
              <a:endCxn id="42012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0" name="AutoShape 34"/>
            <p:cNvCxnSpPr>
              <a:cxnSpLocks noChangeShapeType="1"/>
              <a:stCxn id="42006" idx="4"/>
              <a:endCxn id="42013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11" name="AutoShape 3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12" name="AutoShape 3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13" name="AutoShape 3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14" name="AutoShape 3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  <p:grpSp>
        <p:nvGrpSpPr>
          <p:cNvPr id="41996" name="Group 39"/>
          <p:cNvGrpSpPr>
            <a:grpSpLocks/>
          </p:cNvGrpSpPr>
          <p:nvPr/>
        </p:nvGrpSpPr>
        <p:grpSpPr bwMode="auto">
          <a:xfrm>
            <a:off x="4892675" y="1838325"/>
            <a:ext cx="1981200" cy="1422400"/>
            <a:chOff x="96" y="1296"/>
            <a:chExt cx="1488" cy="1104"/>
          </a:xfrm>
        </p:grpSpPr>
        <p:sp>
          <p:nvSpPr>
            <p:cNvPr id="41997" name="Oval 4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1998" name="AutoShape 41"/>
            <p:cNvCxnSpPr>
              <a:cxnSpLocks noChangeShapeType="1"/>
              <a:stCxn id="41997" idx="4"/>
              <a:endCxn id="42005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999" name="AutoShape 42"/>
            <p:cNvCxnSpPr>
              <a:cxnSpLocks noChangeShapeType="1"/>
              <a:stCxn id="41997" idx="4"/>
              <a:endCxn id="42002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0" name="AutoShape 43"/>
            <p:cNvCxnSpPr>
              <a:cxnSpLocks noChangeShapeType="1"/>
              <a:stCxn id="41997" idx="4"/>
              <a:endCxn id="42003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1" name="AutoShape 44"/>
            <p:cNvCxnSpPr>
              <a:cxnSpLocks noChangeShapeType="1"/>
              <a:stCxn id="41997" idx="4"/>
              <a:endCxn id="42004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02" name="AutoShape 4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03" name="AutoShape 4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04" name="AutoShape 4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05" name="AutoShape 4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AutoShape 2"/>
          <p:cNvSpPr>
            <a:spLocks noChangeArrowheads="1"/>
          </p:cNvSpPr>
          <p:nvPr/>
        </p:nvSpPr>
        <p:spPr bwMode="auto">
          <a:xfrm flipV="1">
            <a:off x="4724400" y="2984500"/>
            <a:ext cx="2236788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22915" name="AutoShape 3"/>
          <p:cNvSpPr>
            <a:spLocks noChangeArrowheads="1"/>
          </p:cNvSpPr>
          <p:nvPr/>
        </p:nvSpPr>
        <p:spPr bwMode="auto">
          <a:xfrm flipV="1">
            <a:off x="2411413" y="2971800"/>
            <a:ext cx="2236787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22916" name="AutoShape 4"/>
          <p:cNvSpPr>
            <a:spLocks noChangeArrowheads="1"/>
          </p:cNvSpPr>
          <p:nvPr/>
        </p:nvSpPr>
        <p:spPr bwMode="auto">
          <a:xfrm flipV="1">
            <a:off x="49213" y="2971800"/>
            <a:ext cx="2236787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22917" name="AutoShape 5"/>
          <p:cNvSpPr>
            <a:spLocks noChangeArrowheads="1"/>
          </p:cNvSpPr>
          <p:nvPr/>
        </p:nvSpPr>
        <p:spPr bwMode="auto">
          <a:xfrm flipV="1">
            <a:off x="6983413" y="2974975"/>
            <a:ext cx="2236787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3014" name="Oval 6"/>
          <p:cNvSpPr>
            <a:spLocks noChangeArrowheads="1"/>
          </p:cNvSpPr>
          <p:nvPr/>
        </p:nvSpPr>
        <p:spPr bwMode="auto">
          <a:xfrm>
            <a:off x="41529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43015" name="AutoShape 7"/>
          <p:cNvCxnSpPr>
            <a:cxnSpLocks noChangeShapeType="1"/>
            <a:stCxn id="43014" idx="4"/>
            <a:endCxn id="43031" idx="0"/>
          </p:cNvCxnSpPr>
          <p:nvPr/>
        </p:nvCxnSpPr>
        <p:spPr bwMode="auto">
          <a:xfrm>
            <a:off x="4552950" y="1076325"/>
            <a:ext cx="3573463" cy="76200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16" name="AutoShape 8"/>
          <p:cNvCxnSpPr>
            <a:cxnSpLocks noChangeShapeType="1"/>
            <a:stCxn id="43014" idx="4"/>
            <a:endCxn id="43021" idx="0"/>
          </p:cNvCxnSpPr>
          <p:nvPr/>
        </p:nvCxnSpPr>
        <p:spPr bwMode="auto">
          <a:xfrm flipH="1">
            <a:off x="1182688" y="1076325"/>
            <a:ext cx="33702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17" name="AutoShape 9"/>
          <p:cNvCxnSpPr>
            <a:cxnSpLocks noChangeShapeType="1"/>
            <a:stCxn id="43014" idx="4"/>
            <a:endCxn id="43026" idx="0"/>
          </p:cNvCxnSpPr>
          <p:nvPr/>
        </p:nvCxnSpPr>
        <p:spPr bwMode="auto">
          <a:xfrm flipH="1">
            <a:off x="3630613" y="1076325"/>
            <a:ext cx="922337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18" name="AutoShape 10"/>
          <p:cNvCxnSpPr>
            <a:cxnSpLocks noChangeShapeType="1"/>
            <a:stCxn id="43014" idx="4"/>
            <a:endCxn id="43036" idx="0"/>
          </p:cNvCxnSpPr>
          <p:nvPr/>
        </p:nvCxnSpPr>
        <p:spPr bwMode="auto">
          <a:xfrm>
            <a:off x="4552950" y="1076325"/>
            <a:ext cx="1379538" cy="75247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19" name="AutoShape 11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43020" name="Text Box 12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43021" name="Oval 13"/>
          <p:cNvSpPr>
            <a:spLocks noChangeArrowheads="1"/>
          </p:cNvSpPr>
          <p:nvPr/>
        </p:nvSpPr>
        <p:spPr bwMode="auto">
          <a:xfrm>
            <a:off x="846138" y="1870075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22" name="AutoShape 14"/>
          <p:cNvCxnSpPr>
            <a:cxnSpLocks noChangeShapeType="1"/>
            <a:stCxn id="43021" idx="4"/>
          </p:cNvCxnSpPr>
          <p:nvPr/>
        </p:nvCxnSpPr>
        <p:spPr bwMode="auto">
          <a:xfrm>
            <a:off x="1181100" y="2373313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3" name="AutoShape 15"/>
          <p:cNvCxnSpPr>
            <a:cxnSpLocks noChangeShapeType="1"/>
          </p:cNvCxnSpPr>
          <p:nvPr/>
        </p:nvCxnSpPr>
        <p:spPr bwMode="auto">
          <a:xfrm flipH="1">
            <a:off x="488950" y="2336800"/>
            <a:ext cx="731838" cy="6921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4" name="AutoShape 16"/>
          <p:cNvCxnSpPr>
            <a:cxnSpLocks noChangeShapeType="1"/>
            <a:stCxn id="43021" idx="4"/>
          </p:cNvCxnSpPr>
          <p:nvPr/>
        </p:nvCxnSpPr>
        <p:spPr bwMode="auto">
          <a:xfrm flipH="1">
            <a:off x="862013" y="2373313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5" name="AutoShape 17"/>
          <p:cNvCxnSpPr>
            <a:cxnSpLocks noChangeShapeType="1"/>
            <a:stCxn id="43021" idx="4"/>
          </p:cNvCxnSpPr>
          <p:nvPr/>
        </p:nvCxnSpPr>
        <p:spPr bwMode="auto">
          <a:xfrm>
            <a:off x="1181100" y="2373313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26" name="Oval 18"/>
          <p:cNvSpPr>
            <a:spLocks noChangeArrowheads="1"/>
          </p:cNvSpPr>
          <p:nvPr/>
        </p:nvSpPr>
        <p:spPr bwMode="auto">
          <a:xfrm>
            <a:off x="3294063" y="1828800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27" name="AutoShape 19"/>
          <p:cNvCxnSpPr>
            <a:cxnSpLocks noChangeShapeType="1"/>
            <a:stCxn id="43026" idx="4"/>
          </p:cNvCxnSpPr>
          <p:nvPr/>
        </p:nvCxnSpPr>
        <p:spPr bwMode="auto">
          <a:xfrm>
            <a:off x="3629025" y="2332038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8" name="AutoShape 20"/>
          <p:cNvCxnSpPr>
            <a:cxnSpLocks noChangeShapeType="1"/>
            <a:stCxn id="43026" idx="4"/>
          </p:cNvCxnSpPr>
          <p:nvPr/>
        </p:nvCxnSpPr>
        <p:spPr bwMode="auto">
          <a:xfrm flipH="1">
            <a:off x="2767013" y="2332038"/>
            <a:ext cx="862012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9" name="AutoShape 21"/>
          <p:cNvCxnSpPr>
            <a:cxnSpLocks noChangeShapeType="1"/>
            <a:stCxn id="43026" idx="4"/>
          </p:cNvCxnSpPr>
          <p:nvPr/>
        </p:nvCxnSpPr>
        <p:spPr bwMode="auto">
          <a:xfrm flipH="1">
            <a:off x="3309938" y="2332038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0" name="AutoShape 22"/>
          <p:cNvCxnSpPr>
            <a:cxnSpLocks noChangeShapeType="1"/>
            <a:stCxn id="43026" idx="4"/>
          </p:cNvCxnSpPr>
          <p:nvPr/>
        </p:nvCxnSpPr>
        <p:spPr bwMode="auto">
          <a:xfrm>
            <a:off x="3629025" y="2332038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31" name="Oval 23"/>
          <p:cNvSpPr>
            <a:spLocks noChangeArrowheads="1"/>
          </p:cNvSpPr>
          <p:nvPr/>
        </p:nvSpPr>
        <p:spPr bwMode="auto">
          <a:xfrm>
            <a:off x="7789863" y="1847850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32" name="AutoShape 24"/>
          <p:cNvCxnSpPr>
            <a:cxnSpLocks noChangeShapeType="1"/>
            <a:stCxn id="43031" idx="4"/>
          </p:cNvCxnSpPr>
          <p:nvPr/>
        </p:nvCxnSpPr>
        <p:spPr bwMode="auto">
          <a:xfrm>
            <a:off x="8124825" y="2351088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3" name="AutoShape 25"/>
          <p:cNvCxnSpPr>
            <a:cxnSpLocks noChangeShapeType="1"/>
            <a:stCxn id="43031" idx="4"/>
          </p:cNvCxnSpPr>
          <p:nvPr/>
        </p:nvCxnSpPr>
        <p:spPr bwMode="auto">
          <a:xfrm flipH="1">
            <a:off x="7262813" y="2351088"/>
            <a:ext cx="862012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4" name="AutoShape 26"/>
          <p:cNvCxnSpPr>
            <a:cxnSpLocks noChangeShapeType="1"/>
            <a:stCxn id="43031" idx="4"/>
          </p:cNvCxnSpPr>
          <p:nvPr/>
        </p:nvCxnSpPr>
        <p:spPr bwMode="auto">
          <a:xfrm flipH="1">
            <a:off x="7805738" y="2351088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5" name="AutoShape 27"/>
          <p:cNvCxnSpPr>
            <a:cxnSpLocks noChangeShapeType="1"/>
            <a:stCxn id="43031" idx="4"/>
          </p:cNvCxnSpPr>
          <p:nvPr/>
        </p:nvCxnSpPr>
        <p:spPr bwMode="auto">
          <a:xfrm>
            <a:off x="8124825" y="2351088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36" name="Oval 28"/>
          <p:cNvSpPr>
            <a:spLocks noChangeArrowheads="1"/>
          </p:cNvSpPr>
          <p:nvPr/>
        </p:nvSpPr>
        <p:spPr bwMode="auto">
          <a:xfrm>
            <a:off x="5595938" y="1838325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37" name="AutoShape 29"/>
          <p:cNvCxnSpPr>
            <a:cxnSpLocks noChangeShapeType="1"/>
            <a:stCxn id="43036" idx="4"/>
          </p:cNvCxnSpPr>
          <p:nvPr/>
        </p:nvCxnSpPr>
        <p:spPr bwMode="auto">
          <a:xfrm>
            <a:off x="5930900" y="2341563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8" name="AutoShape 30"/>
          <p:cNvCxnSpPr>
            <a:cxnSpLocks noChangeShapeType="1"/>
            <a:stCxn id="43036" idx="4"/>
          </p:cNvCxnSpPr>
          <p:nvPr/>
        </p:nvCxnSpPr>
        <p:spPr bwMode="auto">
          <a:xfrm flipH="1">
            <a:off x="5068888" y="2341563"/>
            <a:ext cx="862012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9" name="AutoShape 31"/>
          <p:cNvCxnSpPr>
            <a:cxnSpLocks noChangeShapeType="1"/>
            <a:stCxn id="43036" idx="4"/>
          </p:cNvCxnSpPr>
          <p:nvPr/>
        </p:nvCxnSpPr>
        <p:spPr bwMode="auto">
          <a:xfrm flipH="1">
            <a:off x="5611813" y="2341563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40" name="AutoShape 32"/>
          <p:cNvCxnSpPr>
            <a:cxnSpLocks noChangeShapeType="1"/>
            <a:stCxn id="43036" idx="4"/>
          </p:cNvCxnSpPr>
          <p:nvPr/>
        </p:nvCxnSpPr>
        <p:spPr bwMode="auto">
          <a:xfrm>
            <a:off x="5930900" y="2341563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41" name="Oval 33"/>
          <p:cNvSpPr>
            <a:spLocks noChangeArrowheads="1"/>
          </p:cNvSpPr>
          <p:nvPr/>
        </p:nvSpPr>
        <p:spPr bwMode="auto">
          <a:xfrm>
            <a:off x="8597900" y="3048000"/>
            <a:ext cx="433388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2" name="Oval 34"/>
          <p:cNvSpPr>
            <a:spLocks noChangeArrowheads="1"/>
          </p:cNvSpPr>
          <p:nvPr/>
        </p:nvSpPr>
        <p:spPr bwMode="auto">
          <a:xfrm>
            <a:off x="215900" y="3048000"/>
            <a:ext cx="433388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3" name="Oval 35"/>
          <p:cNvSpPr>
            <a:spLocks noChangeArrowheads="1"/>
          </p:cNvSpPr>
          <p:nvPr/>
        </p:nvSpPr>
        <p:spPr bwMode="auto">
          <a:xfrm>
            <a:off x="671513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4" name="Oval 36"/>
          <p:cNvSpPr>
            <a:spLocks noChangeArrowheads="1"/>
          </p:cNvSpPr>
          <p:nvPr/>
        </p:nvSpPr>
        <p:spPr bwMode="auto">
          <a:xfrm>
            <a:off x="1214438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5" name="Oval 37"/>
          <p:cNvSpPr>
            <a:spLocks noChangeArrowheads="1"/>
          </p:cNvSpPr>
          <p:nvPr/>
        </p:nvSpPr>
        <p:spPr bwMode="auto">
          <a:xfrm>
            <a:off x="1758950" y="3048000"/>
            <a:ext cx="433388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6" name="Oval 38"/>
          <p:cNvSpPr>
            <a:spLocks noChangeArrowheads="1"/>
          </p:cNvSpPr>
          <p:nvPr/>
        </p:nvSpPr>
        <p:spPr bwMode="auto">
          <a:xfrm>
            <a:off x="2590800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7" name="Oval 39"/>
          <p:cNvSpPr>
            <a:spLocks noChangeArrowheads="1"/>
          </p:cNvSpPr>
          <p:nvPr/>
        </p:nvSpPr>
        <p:spPr bwMode="auto">
          <a:xfrm>
            <a:off x="3148013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8" name="Oval 40"/>
          <p:cNvSpPr>
            <a:spLocks noChangeArrowheads="1"/>
          </p:cNvSpPr>
          <p:nvPr/>
        </p:nvSpPr>
        <p:spPr bwMode="auto">
          <a:xfrm>
            <a:off x="3668713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9" name="Oval 41"/>
          <p:cNvSpPr>
            <a:spLocks noChangeArrowheads="1"/>
          </p:cNvSpPr>
          <p:nvPr/>
        </p:nvSpPr>
        <p:spPr bwMode="auto">
          <a:xfrm>
            <a:off x="4186238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0" name="Oval 42"/>
          <p:cNvSpPr>
            <a:spLocks noChangeArrowheads="1"/>
          </p:cNvSpPr>
          <p:nvPr/>
        </p:nvSpPr>
        <p:spPr bwMode="auto">
          <a:xfrm>
            <a:off x="4833938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1" name="Oval 43"/>
          <p:cNvSpPr>
            <a:spLocks noChangeArrowheads="1"/>
          </p:cNvSpPr>
          <p:nvPr/>
        </p:nvSpPr>
        <p:spPr bwMode="auto">
          <a:xfrm>
            <a:off x="5373688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2" name="Oval 44"/>
          <p:cNvSpPr>
            <a:spLocks noChangeArrowheads="1"/>
          </p:cNvSpPr>
          <p:nvPr/>
        </p:nvSpPr>
        <p:spPr bwMode="auto">
          <a:xfrm>
            <a:off x="5905500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3" name="Oval 45"/>
          <p:cNvSpPr>
            <a:spLocks noChangeArrowheads="1"/>
          </p:cNvSpPr>
          <p:nvPr/>
        </p:nvSpPr>
        <p:spPr bwMode="auto">
          <a:xfrm>
            <a:off x="6473825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4" name="Oval 46"/>
          <p:cNvSpPr>
            <a:spLocks noChangeArrowheads="1"/>
          </p:cNvSpPr>
          <p:nvPr/>
        </p:nvSpPr>
        <p:spPr bwMode="auto">
          <a:xfrm>
            <a:off x="7050088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5" name="Oval 47"/>
          <p:cNvSpPr>
            <a:spLocks noChangeArrowheads="1"/>
          </p:cNvSpPr>
          <p:nvPr/>
        </p:nvSpPr>
        <p:spPr bwMode="auto">
          <a:xfrm>
            <a:off x="7569200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6" name="Oval 48"/>
          <p:cNvSpPr>
            <a:spLocks noChangeArrowheads="1"/>
          </p:cNvSpPr>
          <p:nvPr/>
        </p:nvSpPr>
        <p:spPr bwMode="auto">
          <a:xfrm>
            <a:off x="8105775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7" name="Rectangle 49"/>
          <p:cNvSpPr>
            <a:spLocks noChangeArrowheads="1"/>
          </p:cNvSpPr>
          <p:nvPr/>
        </p:nvSpPr>
        <p:spPr bwMode="auto">
          <a:xfrm>
            <a:off x="4610100" y="3125788"/>
            <a:ext cx="1841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endParaRPr lang="en-CA" altLang="en-US" sz="1200" b="1" i="0"/>
          </a:p>
        </p:txBody>
      </p:sp>
      <p:sp>
        <p:nvSpPr>
          <p:cNvPr id="43058" name="Rectangle 50"/>
          <p:cNvSpPr>
            <a:spLocks noChangeArrowheads="1"/>
          </p:cNvSpPr>
          <p:nvPr/>
        </p:nvSpPr>
        <p:spPr bwMode="auto">
          <a:xfrm>
            <a:off x="0" y="6324600"/>
            <a:ext cx="95123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Tx/>
              <a:buNone/>
            </a:pPr>
            <a:r>
              <a:rPr lang="en-US" altLang="en-US" sz="1600" b="1" i="0"/>
              <a:t>11111111111111111111111111111111 . . . . ……………………... . 111111111111111111111111111111111</a:t>
            </a:r>
          </a:p>
        </p:txBody>
      </p:sp>
      <p:sp>
        <p:nvSpPr>
          <p:cNvPr id="43059" name="Text Box 51"/>
          <p:cNvSpPr txBox="1">
            <a:spLocks noChangeArrowheads="1"/>
          </p:cNvSpPr>
          <p:nvPr/>
        </p:nvSpPr>
        <p:spPr bwMode="auto">
          <a:xfrm>
            <a:off x="1524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0" name="Text Box 52"/>
          <p:cNvSpPr txBox="1">
            <a:spLocks noChangeArrowheads="1"/>
          </p:cNvSpPr>
          <p:nvPr/>
        </p:nvSpPr>
        <p:spPr bwMode="auto">
          <a:xfrm>
            <a:off x="622300" y="3063875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1" name="Text Box 53"/>
          <p:cNvSpPr txBox="1">
            <a:spLocks noChangeArrowheads="1"/>
          </p:cNvSpPr>
          <p:nvPr/>
        </p:nvSpPr>
        <p:spPr bwMode="auto">
          <a:xfrm>
            <a:off x="8050213" y="30480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2" name="Text Box 54"/>
          <p:cNvSpPr txBox="1">
            <a:spLocks noChangeArrowheads="1"/>
          </p:cNvSpPr>
          <p:nvPr/>
        </p:nvSpPr>
        <p:spPr bwMode="auto">
          <a:xfrm>
            <a:off x="7529513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3" name="Text Box 55"/>
          <p:cNvSpPr txBox="1">
            <a:spLocks noChangeArrowheads="1"/>
          </p:cNvSpPr>
          <p:nvPr/>
        </p:nvSpPr>
        <p:spPr bwMode="auto">
          <a:xfrm>
            <a:off x="6996113" y="306705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4" name="Text Box 56"/>
          <p:cNvSpPr txBox="1">
            <a:spLocks noChangeArrowheads="1"/>
          </p:cNvSpPr>
          <p:nvPr/>
        </p:nvSpPr>
        <p:spPr bwMode="auto">
          <a:xfrm>
            <a:off x="6426200" y="30480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5" name="Text Box 57"/>
          <p:cNvSpPr txBox="1">
            <a:spLocks noChangeArrowheads="1"/>
          </p:cNvSpPr>
          <p:nvPr/>
        </p:nvSpPr>
        <p:spPr bwMode="auto">
          <a:xfrm>
            <a:off x="5868988" y="306705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6" name="Text Box 58"/>
          <p:cNvSpPr txBox="1">
            <a:spLocks noChangeArrowheads="1"/>
          </p:cNvSpPr>
          <p:nvPr/>
        </p:nvSpPr>
        <p:spPr bwMode="auto">
          <a:xfrm>
            <a:off x="53340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7" name="Text Box 59"/>
          <p:cNvSpPr txBox="1">
            <a:spLocks noChangeArrowheads="1"/>
          </p:cNvSpPr>
          <p:nvPr/>
        </p:nvSpPr>
        <p:spPr bwMode="auto">
          <a:xfrm>
            <a:off x="4814888" y="3063875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8" name="Text Box 60"/>
          <p:cNvSpPr txBox="1">
            <a:spLocks noChangeArrowheads="1"/>
          </p:cNvSpPr>
          <p:nvPr/>
        </p:nvSpPr>
        <p:spPr bwMode="auto">
          <a:xfrm>
            <a:off x="4114800" y="30480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9" name="Text Box 61"/>
          <p:cNvSpPr txBox="1">
            <a:spLocks noChangeArrowheads="1"/>
          </p:cNvSpPr>
          <p:nvPr/>
        </p:nvSpPr>
        <p:spPr bwMode="auto">
          <a:xfrm>
            <a:off x="36068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0" name="Text Box 62"/>
          <p:cNvSpPr txBox="1">
            <a:spLocks noChangeArrowheads="1"/>
          </p:cNvSpPr>
          <p:nvPr/>
        </p:nvSpPr>
        <p:spPr bwMode="auto">
          <a:xfrm>
            <a:off x="30734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1" name="Text Box 63"/>
          <p:cNvSpPr txBox="1">
            <a:spLocks noChangeArrowheads="1"/>
          </p:cNvSpPr>
          <p:nvPr/>
        </p:nvSpPr>
        <p:spPr bwMode="auto">
          <a:xfrm>
            <a:off x="25400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2" name="Text Box 64"/>
          <p:cNvSpPr txBox="1">
            <a:spLocks noChangeArrowheads="1"/>
          </p:cNvSpPr>
          <p:nvPr/>
        </p:nvSpPr>
        <p:spPr bwMode="auto">
          <a:xfrm>
            <a:off x="1689100" y="3063875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3" name="Text Box 65"/>
          <p:cNvSpPr txBox="1">
            <a:spLocks noChangeArrowheads="1"/>
          </p:cNvSpPr>
          <p:nvPr/>
        </p:nvSpPr>
        <p:spPr bwMode="auto">
          <a:xfrm>
            <a:off x="1163638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4" name="Text Box 66"/>
          <p:cNvSpPr txBox="1">
            <a:spLocks noChangeArrowheads="1"/>
          </p:cNvSpPr>
          <p:nvPr/>
        </p:nvSpPr>
        <p:spPr bwMode="auto">
          <a:xfrm>
            <a:off x="85344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Oval 2"/>
          <p:cNvSpPr>
            <a:spLocks noChangeArrowheads="1"/>
          </p:cNvSpPr>
          <p:nvPr/>
        </p:nvSpPr>
        <p:spPr bwMode="auto">
          <a:xfrm>
            <a:off x="5410200" y="1447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5" name="Oval 3"/>
          <p:cNvSpPr>
            <a:spLocks noChangeArrowheads="1"/>
          </p:cNvSpPr>
          <p:nvPr/>
        </p:nvSpPr>
        <p:spPr bwMode="auto">
          <a:xfrm>
            <a:off x="3581400" y="1470025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6" name="Oval 4"/>
          <p:cNvSpPr>
            <a:spLocks noChangeArrowheads="1"/>
          </p:cNvSpPr>
          <p:nvPr/>
        </p:nvSpPr>
        <p:spPr bwMode="auto">
          <a:xfrm>
            <a:off x="7391400" y="1447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7" name="Oval 5"/>
          <p:cNvSpPr>
            <a:spLocks noChangeArrowheads="1"/>
          </p:cNvSpPr>
          <p:nvPr/>
        </p:nvSpPr>
        <p:spPr bwMode="auto">
          <a:xfrm>
            <a:off x="1752600" y="1447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8" name="Oval 6"/>
          <p:cNvSpPr>
            <a:spLocks noChangeArrowheads="1"/>
          </p:cNvSpPr>
          <p:nvPr/>
        </p:nvSpPr>
        <p:spPr bwMode="auto">
          <a:xfrm>
            <a:off x="4506913" y="685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graphicFrame>
        <p:nvGraphicFramePr>
          <p:cNvPr id="423943" name="Group 7"/>
          <p:cNvGraphicFramePr>
            <a:graphicFrameLocks noGrp="1"/>
          </p:cNvGraphicFramePr>
          <p:nvPr/>
        </p:nvGraphicFramePr>
        <p:xfrm>
          <a:off x="685800" y="609600"/>
          <a:ext cx="8382000" cy="6172203"/>
        </p:xfrm>
        <a:graphic>
          <a:graphicData uri="http://schemas.openxmlformats.org/drawingml/2006/table">
            <a:tbl>
              <a:tblPr/>
              <a:tblGrid>
                <a:gridCol w="838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8239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000" b="0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22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  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          +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         +  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          +   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83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endParaRPr kumimoji="0" lang="en-CA" sz="12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endParaRPr kumimoji="0" lang="en-CA" sz="2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 </a:t>
                      </a:r>
                      <a:r>
                        <a:rPr kumimoji="0" lang="en-US" sz="2800" b="1" i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is the sum of 4</a:t>
                      </a:r>
                      <a:r>
                        <a:rPr kumimoji="0" lang="en-US" sz="2800" b="1" i="1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copies of </a:t>
                      </a:r>
                      <a:r>
                        <a:rPr kumimoji="0" lang="en-US" sz="2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</a:t>
                      </a:r>
                      <a:r>
                        <a:rPr kumimoji="0" lang="en-US" sz="2800" b="1" i="1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US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endParaRPr kumimoji="0" lang="en-CA" sz="2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. . . . . . . . . . . . . . . . . . . . . . . . . .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52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1+1+1+1+1+1+1+1+1+1+1+1+1+1+1+1+1+1+1+1+1+1+1+1+1+1+1+1+1+1+1+1+1+1+1+1+1+1+1+1+1+1+1+1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4059" name="Oval 28"/>
          <p:cNvSpPr>
            <a:spLocks noChangeArrowheads="1"/>
          </p:cNvSpPr>
          <p:nvPr/>
        </p:nvSpPr>
        <p:spPr bwMode="auto">
          <a:xfrm>
            <a:off x="83058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0" name="Oval 29"/>
          <p:cNvSpPr>
            <a:spLocks noChangeArrowheads="1"/>
          </p:cNvSpPr>
          <p:nvPr/>
        </p:nvSpPr>
        <p:spPr bwMode="auto">
          <a:xfrm>
            <a:off x="112236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1" name="Oval 30"/>
          <p:cNvSpPr>
            <a:spLocks noChangeArrowheads="1"/>
          </p:cNvSpPr>
          <p:nvPr/>
        </p:nvSpPr>
        <p:spPr bwMode="auto">
          <a:xfrm>
            <a:off x="157956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2" name="Oval 31"/>
          <p:cNvSpPr>
            <a:spLocks noChangeArrowheads="1"/>
          </p:cNvSpPr>
          <p:nvPr/>
        </p:nvSpPr>
        <p:spPr bwMode="auto">
          <a:xfrm>
            <a:off x="20574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3" name="Oval 32"/>
          <p:cNvSpPr>
            <a:spLocks noChangeArrowheads="1"/>
          </p:cNvSpPr>
          <p:nvPr/>
        </p:nvSpPr>
        <p:spPr bwMode="auto">
          <a:xfrm>
            <a:off x="2536825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4" name="Oval 33"/>
          <p:cNvSpPr>
            <a:spLocks noChangeArrowheads="1"/>
          </p:cNvSpPr>
          <p:nvPr/>
        </p:nvSpPr>
        <p:spPr bwMode="auto">
          <a:xfrm>
            <a:off x="3025775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5" name="Oval 34"/>
          <p:cNvSpPr>
            <a:spLocks noChangeArrowheads="1"/>
          </p:cNvSpPr>
          <p:nvPr/>
        </p:nvSpPr>
        <p:spPr bwMode="auto">
          <a:xfrm>
            <a:off x="351631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6" name="Oval 35"/>
          <p:cNvSpPr>
            <a:spLocks noChangeArrowheads="1"/>
          </p:cNvSpPr>
          <p:nvPr/>
        </p:nvSpPr>
        <p:spPr bwMode="auto">
          <a:xfrm>
            <a:off x="39751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7" name="Oval 36"/>
          <p:cNvSpPr>
            <a:spLocks noChangeArrowheads="1"/>
          </p:cNvSpPr>
          <p:nvPr/>
        </p:nvSpPr>
        <p:spPr bwMode="auto">
          <a:xfrm>
            <a:off x="443071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8" name="Oval 37"/>
          <p:cNvSpPr>
            <a:spLocks noChangeArrowheads="1"/>
          </p:cNvSpPr>
          <p:nvPr/>
        </p:nvSpPr>
        <p:spPr bwMode="auto">
          <a:xfrm>
            <a:off x="4924425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9" name="Oval 38"/>
          <p:cNvSpPr>
            <a:spLocks noChangeArrowheads="1"/>
          </p:cNvSpPr>
          <p:nvPr/>
        </p:nvSpPr>
        <p:spPr bwMode="auto">
          <a:xfrm>
            <a:off x="5399088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0" name="Oval 39"/>
          <p:cNvSpPr>
            <a:spLocks noChangeArrowheads="1"/>
          </p:cNvSpPr>
          <p:nvPr/>
        </p:nvSpPr>
        <p:spPr bwMode="auto">
          <a:xfrm>
            <a:off x="58674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1" name="Oval 40"/>
          <p:cNvSpPr>
            <a:spLocks noChangeArrowheads="1"/>
          </p:cNvSpPr>
          <p:nvPr/>
        </p:nvSpPr>
        <p:spPr bwMode="auto">
          <a:xfrm>
            <a:off x="636746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2" name="Oval 41"/>
          <p:cNvSpPr>
            <a:spLocks noChangeArrowheads="1"/>
          </p:cNvSpPr>
          <p:nvPr/>
        </p:nvSpPr>
        <p:spPr bwMode="auto">
          <a:xfrm>
            <a:off x="68580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3" name="Oval 42"/>
          <p:cNvSpPr>
            <a:spLocks noChangeArrowheads="1"/>
          </p:cNvSpPr>
          <p:nvPr/>
        </p:nvSpPr>
        <p:spPr bwMode="auto">
          <a:xfrm>
            <a:off x="73152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4" name="Oval 43"/>
          <p:cNvSpPr>
            <a:spLocks noChangeArrowheads="1"/>
          </p:cNvSpPr>
          <p:nvPr/>
        </p:nvSpPr>
        <p:spPr bwMode="auto">
          <a:xfrm>
            <a:off x="77724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5" name="Rectangle 44"/>
          <p:cNvSpPr>
            <a:spLocks noChangeArrowheads="1"/>
          </p:cNvSpPr>
          <p:nvPr/>
        </p:nvSpPr>
        <p:spPr bwMode="auto">
          <a:xfrm>
            <a:off x="1112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76" name="Text Box 45"/>
          <p:cNvSpPr txBox="1">
            <a:spLocks noChangeArrowheads="1"/>
          </p:cNvSpPr>
          <p:nvPr/>
        </p:nvSpPr>
        <p:spPr bwMode="auto">
          <a:xfrm>
            <a:off x="304800" y="823913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0</a:t>
            </a:r>
          </a:p>
        </p:txBody>
      </p:sp>
      <p:sp>
        <p:nvSpPr>
          <p:cNvPr id="44077" name="Text Box 46"/>
          <p:cNvSpPr txBox="1">
            <a:spLocks noChangeArrowheads="1"/>
          </p:cNvSpPr>
          <p:nvPr/>
        </p:nvSpPr>
        <p:spPr bwMode="auto">
          <a:xfrm>
            <a:off x="304800" y="1565275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1</a:t>
            </a:r>
          </a:p>
        </p:txBody>
      </p:sp>
      <p:sp>
        <p:nvSpPr>
          <p:cNvPr id="44078" name="Text Box 47"/>
          <p:cNvSpPr txBox="1">
            <a:spLocks noChangeArrowheads="1"/>
          </p:cNvSpPr>
          <p:nvPr/>
        </p:nvSpPr>
        <p:spPr bwMode="auto">
          <a:xfrm>
            <a:off x="304800" y="2306638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2</a:t>
            </a:r>
          </a:p>
        </p:txBody>
      </p:sp>
      <p:sp>
        <p:nvSpPr>
          <p:cNvPr id="44079" name="Text Box 48"/>
          <p:cNvSpPr txBox="1">
            <a:spLocks noChangeArrowheads="1"/>
          </p:cNvSpPr>
          <p:nvPr/>
        </p:nvSpPr>
        <p:spPr bwMode="auto">
          <a:xfrm>
            <a:off x="304800" y="3865563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/>
              <a:t>i</a:t>
            </a:r>
          </a:p>
        </p:txBody>
      </p:sp>
      <p:sp>
        <p:nvSpPr>
          <p:cNvPr id="44080" name="Rectangle 50"/>
          <p:cNvSpPr>
            <a:spLocks noChangeArrowheads="1"/>
          </p:cNvSpPr>
          <p:nvPr/>
        </p:nvSpPr>
        <p:spPr bwMode="auto">
          <a:xfrm>
            <a:off x="1570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1" name="Rectangle 51"/>
          <p:cNvSpPr>
            <a:spLocks noChangeArrowheads="1"/>
          </p:cNvSpPr>
          <p:nvPr/>
        </p:nvSpPr>
        <p:spPr bwMode="auto">
          <a:xfrm>
            <a:off x="2027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2" name="Rectangle 52"/>
          <p:cNvSpPr>
            <a:spLocks noChangeArrowheads="1"/>
          </p:cNvSpPr>
          <p:nvPr/>
        </p:nvSpPr>
        <p:spPr bwMode="auto">
          <a:xfrm>
            <a:off x="24844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3" name="Rectangle 53"/>
          <p:cNvSpPr>
            <a:spLocks noChangeArrowheads="1"/>
          </p:cNvSpPr>
          <p:nvPr/>
        </p:nvSpPr>
        <p:spPr bwMode="auto">
          <a:xfrm>
            <a:off x="3017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4" name="Rectangle 54"/>
          <p:cNvSpPr>
            <a:spLocks noChangeArrowheads="1"/>
          </p:cNvSpPr>
          <p:nvPr/>
        </p:nvSpPr>
        <p:spPr bwMode="auto">
          <a:xfrm>
            <a:off x="3475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5" name="Rectangle 55"/>
          <p:cNvSpPr>
            <a:spLocks noChangeArrowheads="1"/>
          </p:cNvSpPr>
          <p:nvPr/>
        </p:nvSpPr>
        <p:spPr bwMode="auto">
          <a:xfrm>
            <a:off x="3932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6" name="Rectangle 56"/>
          <p:cNvSpPr>
            <a:spLocks noChangeArrowheads="1"/>
          </p:cNvSpPr>
          <p:nvPr/>
        </p:nvSpPr>
        <p:spPr bwMode="auto">
          <a:xfrm>
            <a:off x="43894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7" name="Rectangle 57"/>
          <p:cNvSpPr>
            <a:spLocks noChangeArrowheads="1"/>
          </p:cNvSpPr>
          <p:nvPr/>
        </p:nvSpPr>
        <p:spPr bwMode="auto">
          <a:xfrm>
            <a:off x="4922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8" name="Rectangle 58"/>
          <p:cNvSpPr>
            <a:spLocks noChangeArrowheads="1"/>
          </p:cNvSpPr>
          <p:nvPr/>
        </p:nvSpPr>
        <p:spPr bwMode="auto">
          <a:xfrm>
            <a:off x="5380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9" name="Rectangle 59"/>
          <p:cNvSpPr>
            <a:spLocks noChangeArrowheads="1"/>
          </p:cNvSpPr>
          <p:nvPr/>
        </p:nvSpPr>
        <p:spPr bwMode="auto">
          <a:xfrm>
            <a:off x="5837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0" name="Rectangle 60"/>
          <p:cNvSpPr>
            <a:spLocks noChangeArrowheads="1"/>
          </p:cNvSpPr>
          <p:nvPr/>
        </p:nvSpPr>
        <p:spPr bwMode="auto">
          <a:xfrm>
            <a:off x="62944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1" name="Rectangle 61"/>
          <p:cNvSpPr>
            <a:spLocks noChangeArrowheads="1"/>
          </p:cNvSpPr>
          <p:nvPr/>
        </p:nvSpPr>
        <p:spPr bwMode="auto">
          <a:xfrm>
            <a:off x="6827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2" name="Rectangle 62"/>
          <p:cNvSpPr>
            <a:spLocks noChangeArrowheads="1"/>
          </p:cNvSpPr>
          <p:nvPr/>
        </p:nvSpPr>
        <p:spPr bwMode="auto">
          <a:xfrm>
            <a:off x="7285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3" name="Rectangle 63"/>
          <p:cNvSpPr>
            <a:spLocks noChangeArrowheads="1"/>
          </p:cNvSpPr>
          <p:nvPr/>
        </p:nvSpPr>
        <p:spPr bwMode="auto">
          <a:xfrm>
            <a:off x="7742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4" name="Rectangle 64"/>
          <p:cNvSpPr>
            <a:spLocks noChangeArrowheads="1"/>
          </p:cNvSpPr>
          <p:nvPr/>
        </p:nvSpPr>
        <p:spPr bwMode="auto">
          <a:xfrm>
            <a:off x="8272463" y="2413000"/>
            <a:ext cx="4651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</a:t>
            </a:r>
          </a:p>
        </p:txBody>
      </p:sp>
      <p:sp>
        <p:nvSpPr>
          <p:cNvPr id="44095" name="Text Box 65"/>
          <p:cNvSpPr txBox="1">
            <a:spLocks noChangeArrowheads="1"/>
          </p:cNvSpPr>
          <p:nvPr/>
        </p:nvSpPr>
        <p:spPr bwMode="auto">
          <a:xfrm>
            <a:off x="0" y="6172200"/>
            <a:ext cx="717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log</a:t>
            </a:r>
            <a:r>
              <a:rPr lang="en-US" altLang="en-US" sz="2000" i="0" baseline="-25000"/>
              <a:t>2</a:t>
            </a:r>
            <a:r>
              <a:rPr lang="en-US" altLang="en-US" sz="2000"/>
              <a:t>n</a:t>
            </a: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914" name="Object 2"/>
          <p:cNvGraphicFramePr>
            <a:graphicFrameLocks noChangeAspect="1"/>
          </p:cNvGraphicFramePr>
          <p:nvPr/>
        </p:nvGraphicFramePr>
        <p:xfrm>
          <a:off x="76200" y="0"/>
          <a:ext cx="6858000" cy="5143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Slide" r:id="rId3" imgW="4570434" imgH="3427397" progId="PowerPoint.Slide.8">
                  <p:embed/>
                </p:oleObj>
              </mc:Choice>
              <mc:Fallback>
                <p:oleObj name="Slide" r:id="rId3" imgW="4570434" imgH="3427397" progId="PowerPoint.Slide.8">
                  <p:embed/>
                  <p:pic>
                    <p:nvPicPr>
                      <p:cNvPr id="38914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200" y="0"/>
                        <a:ext cx="6858000" cy="5143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chemeClr val="accent2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6997700" y="533400"/>
            <a:ext cx="1752600" cy="1735138"/>
            <a:chOff x="6997700" y="533400"/>
            <a:chExt cx="1752600" cy="1735138"/>
          </a:xfrm>
        </p:grpSpPr>
        <p:sp>
          <p:nvSpPr>
            <p:cNvPr id="45071" name="Text Box 3"/>
            <p:cNvSpPr txBox="1">
              <a:spLocks noChangeArrowheads="1"/>
            </p:cNvSpPr>
            <p:nvPr/>
          </p:nvSpPr>
          <p:spPr bwMode="auto">
            <a:xfrm>
              <a:off x="7251700" y="533400"/>
              <a:ext cx="14859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400" i="0"/>
                <a:t>=1</a:t>
              </a:r>
              <a:r>
                <a:rPr lang="en-US" altLang="en-US" i="0"/>
                <a:t>×</a:t>
              </a:r>
              <a:r>
                <a:rPr lang="en-US" altLang="en-US" sz="2400"/>
                <a:t>n</a:t>
              </a:r>
            </a:p>
          </p:txBody>
        </p:sp>
        <p:sp>
          <p:nvSpPr>
            <p:cNvPr id="45072" name="Text Box 4"/>
            <p:cNvSpPr txBox="1">
              <a:spLocks noChangeArrowheads="1"/>
            </p:cNvSpPr>
            <p:nvPr/>
          </p:nvSpPr>
          <p:spPr bwMode="auto">
            <a:xfrm>
              <a:off x="6997700" y="1066800"/>
              <a:ext cx="17399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400" i="0"/>
                <a:t>= 4</a:t>
              </a:r>
              <a:r>
                <a:rPr lang="en-US" altLang="en-US" i="0"/>
                <a:t>×(</a:t>
              </a:r>
              <a:r>
                <a:rPr lang="en-US" altLang="en-US" sz="2400"/>
                <a:t>n</a:t>
              </a:r>
              <a:r>
                <a:rPr lang="en-US" altLang="en-US" sz="2400" i="0"/>
                <a:t>/2)</a:t>
              </a:r>
            </a:p>
          </p:txBody>
        </p:sp>
        <p:sp>
          <p:nvSpPr>
            <p:cNvPr id="45073" name="Text Box 5"/>
            <p:cNvSpPr txBox="1">
              <a:spLocks noChangeArrowheads="1"/>
            </p:cNvSpPr>
            <p:nvPr/>
          </p:nvSpPr>
          <p:spPr bwMode="auto">
            <a:xfrm>
              <a:off x="6997700" y="1689100"/>
              <a:ext cx="17526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400" i="0"/>
                <a:t>= 16</a:t>
              </a:r>
              <a:r>
                <a:rPr lang="en-US" altLang="en-US" i="0"/>
                <a:t>×(</a:t>
              </a:r>
              <a:r>
                <a:rPr lang="en-US" altLang="en-US" sz="2400"/>
                <a:t>n</a:t>
              </a:r>
              <a:r>
                <a:rPr lang="en-US" altLang="en-US" sz="2400" i="0"/>
                <a:t>/4)</a:t>
              </a:r>
            </a:p>
          </p:txBody>
        </p:sp>
      </p:grpSp>
      <p:sp>
        <p:nvSpPr>
          <p:cNvPr id="38918" name="Text Box 6"/>
          <p:cNvSpPr txBox="1">
            <a:spLocks noChangeArrowheads="1"/>
          </p:cNvSpPr>
          <p:nvPr/>
        </p:nvSpPr>
        <p:spPr bwMode="auto">
          <a:xfrm>
            <a:off x="7162800" y="2743200"/>
            <a:ext cx="173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baseline="30000"/>
              <a:t>i</a:t>
            </a:r>
            <a:r>
              <a:rPr lang="en-US" altLang="en-US" sz="2400" i="0" baseline="30000"/>
              <a:t> </a:t>
            </a:r>
            <a:r>
              <a:rPr lang="en-US" altLang="en-US" i="0"/>
              <a:t>×(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baseline="30000"/>
              <a:t>i</a:t>
            </a:r>
            <a:r>
              <a:rPr lang="en-US" altLang="en-US" sz="2400" i="0"/>
              <a:t>)</a:t>
            </a:r>
          </a:p>
        </p:txBody>
      </p:sp>
      <p:sp>
        <p:nvSpPr>
          <p:cNvPr id="38920" name="Text Box 8"/>
          <p:cNvSpPr txBox="1">
            <a:spLocks noChangeArrowheads="1"/>
          </p:cNvSpPr>
          <p:nvPr/>
        </p:nvSpPr>
        <p:spPr bwMode="auto">
          <a:xfrm>
            <a:off x="6934200" y="4530725"/>
            <a:ext cx="2590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i="0"/>
              <a:t>×(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)</a:t>
            </a:r>
          </a:p>
        </p:txBody>
      </p: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5562600" y="5562600"/>
            <a:ext cx="4267200" cy="901700"/>
            <a:chOff x="5562600" y="5562600"/>
            <a:chExt cx="4267200" cy="901700"/>
          </a:xfrm>
        </p:grpSpPr>
        <p:sp>
          <p:nvSpPr>
            <p:cNvPr id="45069" name="Text Box 7"/>
            <p:cNvSpPr txBox="1">
              <a:spLocks noChangeArrowheads="1"/>
            </p:cNvSpPr>
            <p:nvPr/>
          </p:nvSpPr>
          <p:spPr bwMode="auto">
            <a:xfrm>
              <a:off x="5562600" y="5884863"/>
              <a:ext cx="4267200" cy="579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cs typeface="Times New Roman" pitchFamily="18" charset="0"/>
                </a:rPr>
                <a:t>Total: </a:t>
              </a:r>
              <a:r>
                <a:rPr lang="en-CA" altLang="en-US" i="0">
                  <a:cs typeface="Times New Roman" pitchFamily="18" charset="0"/>
                </a:rPr>
                <a:t>?</a:t>
              </a:r>
              <a:r>
                <a:rPr lang="en-US" altLang="en-US" sz="2800" i="0"/>
                <a:t> </a:t>
              </a:r>
            </a:p>
          </p:txBody>
        </p:sp>
        <p:sp>
          <p:nvSpPr>
            <p:cNvPr id="45070" name="Line 9"/>
            <p:cNvSpPr>
              <a:spLocks noChangeShapeType="1"/>
            </p:cNvSpPr>
            <p:nvPr/>
          </p:nvSpPr>
          <p:spPr bwMode="auto">
            <a:xfrm>
              <a:off x="6096000" y="5562600"/>
              <a:ext cx="2971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24970" name="Text Box 10"/>
          <p:cNvSpPr txBox="1">
            <a:spLocks noChangeArrowheads="1"/>
          </p:cNvSpPr>
          <p:nvPr/>
        </p:nvSpPr>
        <p:spPr bwMode="auto">
          <a:xfrm>
            <a:off x="6934200" y="4987925"/>
            <a:ext cx="2362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/>
              <a:t>n</a:t>
            </a:r>
            <a:r>
              <a:rPr lang="en-US" altLang="en-US" sz="2400" i="0" baseline="30000"/>
              <a:t>log4  </a:t>
            </a:r>
            <a:r>
              <a:rPr lang="en-US" altLang="en-US" sz="2400" i="0"/>
              <a:t>× 1  =  n</a:t>
            </a:r>
            <a:r>
              <a:rPr lang="en-US" altLang="en-US" sz="2400" i="0" baseline="30000"/>
              <a:t>2   </a:t>
            </a:r>
            <a:r>
              <a:rPr lang="en-US" altLang="en-US" sz="2400" i="0"/>
              <a:t>  </a:t>
            </a:r>
          </a:p>
        </p:txBody>
      </p:sp>
      <p:sp>
        <p:nvSpPr>
          <p:cNvPr id="424971" name="Text Box 11"/>
          <p:cNvSpPr txBox="1">
            <a:spLocks noChangeArrowheads="1"/>
          </p:cNvSpPr>
          <p:nvPr/>
        </p:nvSpPr>
        <p:spPr bwMode="auto">
          <a:xfrm>
            <a:off x="2057400" y="5029200"/>
            <a:ext cx="2054225" cy="191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/>
              <a:t>a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 </a:t>
            </a:r>
          </a:p>
          <a:p>
            <a:pPr lvl="1" eaLnBrk="1" hangingPunct="1">
              <a:buFontTx/>
              <a:buNone/>
            </a:pPr>
            <a:r>
              <a:rPr lang="en-US" altLang="en-US" sz="2400" i="0"/>
              <a:t>= (2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a</a:t>
            </a:r>
            <a:r>
              <a:rPr lang="en-US" altLang="en-US" sz="2400" i="0"/>
              <a:t>)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endParaRPr lang="en-US" altLang="en-US" sz="2400"/>
          </a:p>
          <a:p>
            <a:pPr lvl="1" eaLnBrk="1" hangingPunct="1">
              <a:buFontTx/>
              <a:buNone/>
            </a:pPr>
            <a:r>
              <a:rPr lang="en-US" altLang="en-US" sz="2400" i="0"/>
              <a:t>= 2</a:t>
            </a:r>
            <a:r>
              <a:rPr lang="en-US" altLang="en-US" sz="2400" i="0" baseline="30000"/>
              <a:t>(log</a:t>
            </a:r>
            <a:r>
              <a:rPr lang="en-US" altLang="en-US" sz="2400" baseline="30000"/>
              <a:t>a</a:t>
            </a:r>
            <a:r>
              <a:rPr lang="en-US" altLang="en-US" sz="2400" i="0" baseline="30000"/>
              <a:t> · log</a:t>
            </a:r>
            <a:r>
              <a:rPr lang="en-US" altLang="en-US" sz="2400" baseline="30000"/>
              <a:t>n</a:t>
            </a:r>
            <a:r>
              <a:rPr lang="en-US" altLang="en-US" sz="2400" i="0" baseline="30000"/>
              <a:t>)</a:t>
            </a:r>
            <a:endParaRPr lang="en-US" altLang="en-US" sz="2400" i="0"/>
          </a:p>
          <a:p>
            <a:pPr lvl="1" eaLnBrk="1" hangingPunct="1">
              <a:buFontTx/>
              <a:buNone/>
            </a:pPr>
            <a:r>
              <a:rPr lang="en-US" altLang="en-US" sz="2400" i="0"/>
              <a:t>= (2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)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a</a:t>
            </a:r>
            <a:endParaRPr lang="en-US" altLang="en-US" sz="2400"/>
          </a:p>
          <a:p>
            <a:pPr lvl="1" eaLnBrk="1" hangingPunct="1"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/>
              <a:t>n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a</a:t>
            </a:r>
            <a:endParaRPr lang="en-CA" altLang="en-US" sz="2400" baseline="30000"/>
          </a:p>
        </p:txBody>
      </p:sp>
      <p:sp>
        <p:nvSpPr>
          <p:cNvPr id="2" name="Rectangle 1"/>
          <p:cNvSpPr>
            <a:spLocks noChangeArrowheads="1"/>
          </p:cNvSpPr>
          <p:nvPr/>
        </p:nvSpPr>
        <p:spPr bwMode="auto">
          <a:xfrm>
            <a:off x="1243013" y="2884488"/>
            <a:ext cx="45720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tabLst>
                <a:tab pos="858838" algn="l"/>
              </a:tabLst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800" b="1" i="0">
                <a:latin typeface="Comic Sans MS" pitchFamily="66" charset="0"/>
              </a:rPr>
              <a:t>Level </a:t>
            </a:r>
            <a:r>
              <a:rPr lang="en-US" altLang="en-US" sz="1800" b="1">
                <a:latin typeface="Comic Sans MS" pitchFamily="66" charset="0"/>
              </a:rPr>
              <a:t>i</a:t>
            </a:r>
            <a:r>
              <a:rPr lang="en-US" altLang="en-US" sz="1800" b="1" i="0">
                <a:latin typeface="Comic Sans MS" pitchFamily="66" charset="0"/>
              </a:rPr>
              <a:t> is the sum of 4</a:t>
            </a:r>
            <a:r>
              <a:rPr lang="en-US" altLang="en-US" sz="1800" b="1" baseline="30000">
                <a:latin typeface="Comic Sans MS" pitchFamily="66" charset="0"/>
              </a:rPr>
              <a:t>i</a:t>
            </a:r>
            <a:r>
              <a:rPr lang="en-US" altLang="en-US" sz="1800" b="1">
                <a:latin typeface="Comic Sans MS" pitchFamily="66" charset="0"/>
              </a:rPr>
              <a:t> </a:t>
            </a:r>
            <a:r>
              <a:rPr lang="en-US" altLang="en-US" sz="1800" b="1" i="0">
                <a:latin typeface="Comic Sans MS" pitchFamily="66" charset="0"/>
              </a:rPr>
              <a:t>copies of </a:t>
            </a:r>
            <a:r>
              <a:rPr lang="en-US" altLang="en-US" sz="1800" b="1">
                <a:latin typeface="Comic Sans MS" pitchFamily="66" charset="0"/>
              </a:rPr>
              <a:t>n</a:t>
            </a:r>
            <a:r>
              <a:rPr lang="en-US" altLang="en-US" sz="1800" b="1" i="0">
                <a:latin typeface="Comic Sans MS" pitchFamily="66" charset="0"/>
              </a:rPr>
              <a:t>/2</a:t>
            </a:r>
            <a:r>
              <a:rPr lang="en-US" altLang="en-US" sz="1800" b="1" baseline="30000">
                <a:latin typeface="Comic Sans MS" pitchFamily="66" charset="0"/>
              </a:rPr>
              <a:t>i</a:t>
            </a:r>
            <a:endParaRPr lang="en-US" altLang="en-US" sz="1800" b="1">
              <a:latin typeface="Comic Sans MS" pitchFamily="66" charset="0"/>
            </a:endParaRPr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685800" y="4700588"/>
            <a:ext cx="6248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tabLst>
                <a:tab pos="858838" algn="l"/>
              </a:tabLst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Tx/>
              <a:buNone/>
            </a:pPr>
            <a:r>
              <a:rPr lang="en-US" altLang="en-US" sz="1100" b="1" i="0">
                <a:latin typeface="Comic Sans MS" pitchFamily="66" charset="0"/>
              </a:rPr>
              <a:t>1+1+1+1+1+1+1+1+1+1+1+1+1+1+1+1+1+1+1+1+1+1+1+1+1+1+1+1+1+1+1+1+1+1+1</a:t>
            </a:r>
            <a:endParaRPr lang="en-US" altLang="en-US" sz="1800" i="0">
              <a:latin typeface="Comic Sans MS" pitchFamily="66" charset="0"/>
            </a:endParaRPr>
          </a:p>
        </p:txBody>
      </p:sp>
      <p:sp>
        <p:nvSpPr>
          <p:cNvPr id="14" name="Text Box 51"/>
          <p:cNvSpPr txBox="1">
            <a:spLocks noChangeArrowheads="1"/>
          </p:cNvSpPr>
          <p:nvPr/>
        </p:nvSpPr>
        <p:spPr bwMode="auto">
          <a:xfrm>
            <a:off x="-30163" y="4645025"/>
            <a:ext cx="563563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400"/>
              <a:t>log</a:t>
            </a:r>
            <a:r>
              <a:rPr lang="en-US" altLang="en-US" sz="1400" baseline="-25000"/>
              <a:t>2</a:t>
            </a:r>
            <a:r>
              <a:rPr lang="en-US" altLang="en-US" sz="1400"/>
              <a:t>n</a:t>
            </a:r>
          </a:p>
        </p:txBody>
      </p:sp>
      <p:sp>
        <p:nvSpPr>
          <p:cNvPr id="17" name="Text Box 6"/>
          <p:cNvSpPr txBox="1">
            <a:spLocks noChangeArrowheads="1"/>
          </p:cNvSpPr>
          <p:nvPr/>
        </p:nvSpPr>
        <p:spPr bwMode="auto">
          <a:xfrm>
            <a:off x="7315200" y="3230563"/>
            <a:ext cx="17399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000" i="0">
                <a:solidFill>
                  <a:schemeClr val="tx2"/>
                </a:solidFill>
              </a:rPr>
              <a:t>Increases by a factor of 2.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9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9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8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8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9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9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24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24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4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4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249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249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4249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4249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4249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4249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4249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249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918" grpId="0"/>
      <p:bldP spid="38920" grpId="0"/>
      <p:bldP spid="424970" grpId="0" autoUpdateAnimBg="0"/>
      <p:bldP spid="2" grpId="0"/>
      <p:bldP spid="3" grpId="0"/>
      <p:bldP spid="14" grpId="0"/>
      <p:bldP spid="1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sp>
        <p:nvSpPr>
          <p:cNvPr id="90" name="Freeform 104">
            <a:extLst>
              <a:ext uri="{FF2B5EF4-FFF2-40B4-BE49-F238E27FC236}">
                <a16:creationId xmlns:a16="http://schemas.microsoft.com/office/drawing/2014/main" id="{90780659-B4DC-4B9C-AD39-1592D4B3A978}"/>
              </a:ext>
            </a:extLst>
          </p:cNvPr>
          <p:cNvSpPr>
            <a:spLocks/>
          </p:cNvSpPr>
          <p:nvPr/>
        </p:nvSpPr>
        <p:spPr bwMode="auto">
          <a:xfrm>
            <a:off x="6883400" y="896938"/>
            <a:ext cx="977900" cy="1770062"/>
          </a:xfrm>
          <a:custGeom>
            <a:avLst/>
            <a:gdLst>
              <a:gd name="T0" fmla="*/ 0 w 616"/>
              <a:gd name="T1" fmla="*/ 1115 h 1115"/>
              <a:gd name="T2" fmla="*/ 192 w 616"/>
              <a:gd name="T3" fmla="*/ 731 h 1115"/>
              <a:gd name="T4" fmla="*/ 480 w 616"/>
              <a:gd name="T5" fmla="*/ 539 h 1115"/>
              <a:gd name="T6" fmla="*/ 616 w 616"/>
              <a:gd name="T7" fmla="*/ 0 h 1115"/>
              <a:gd name="T8" fmla="*/ 0 60000 65536"/>
              <a:gd name="T9" fmla="*/ 0 60000 65536"/>
              <a:gd name="T10" fmla="*/ 0 60000 65536"/>
              <a:gd name="T11" fmla="*/ 0 60000 65536"/>
              <a:gd name="T12" fmla="*/ 0 w 616"/>
              <a:gd name="T13" fmla="*/ 0 h 1115"/>
              <a:gd name="T14" fmla="*/ 616 w 616"/>
              <a:gd name="T15" fmla="*/ 1115 h 11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6" h="1115">
                <a:moveTo>
                  <a:pt x="0" y="1115"/>
                </a:moveTo>
                <a:cubicBezTo>
                  <a:pt x="56" y="971"/>
                  <a:pt x="112" y="827"/>
                  <a:pt x="192" y="731"/>
                </a:cubicBezTo>
                <a:cubicBezTo>
                  <a:pt x="272" y="635"/>
                  <a:pt x="409" y="661"/>
                  <a:pt x="480" y="539"/>
                </a:cubicBezTo>
                <a:cubicBezTo>
                  <a:pt x="551" y="417"/>
                  <a:pt x="588" y="112"/>
                  <a:pt x="616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AutoShape 8">
            <a:extLst>
              <a:ext uri="{FF2B5EF4-FFF2-40B4-BE49-F238E27FC236}">
                <a16:creationId xmlns:a16="http://schemas.microsoft.com/office/drawing/2014/main" id="{532258CD-F251-4C2D-906A-FB1722D49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990600"/>
            <a:ext cx="2944090" cy="1471613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Use this help to solve your own instance.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9892D21-F55D-4B30-9610-8DB1C89584F3}"/>
              </a:ext>
            </a:extLst>
          </p:cNvPr>
          <p:cNvGrpSpPr/>
          <p:nvPr/>
        </p:nvGrpSpPr>
        <p:grpSpPr>
          <a:xfrm>
            <a:off x="990600" y="2819400"/>
            <a:ext cx="8001000" cy="2897188"/>
            <a:chOff x="990600" y="2819400"/>
            <a:chExt cx="8001000" cy="2897188"/>
          </a:xfrm>
        </p:grpSpPr>
        <p:sp>
          <p:nvSpPr>
            <p:cNvPr id="71" name="Text Box 10">
              <a:extLst>
                <a:ext uri="{FF2B5EF4-FFF2-40B4-BE49-F238E27FC236}">
                  <a16:creationId xmlns:a16="http://schemas.microsoft.com/office/drawing/2014/main" id="{425E1612-A963-4FDA-96FC-8BD0D31E9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1200" y="2819400"/>
              <a:ext cx="53340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Merge two sorted lists into one </a:t>
              </a:r>
            </a:p>
          </p:txBody>
        </p:sp>
        <p:grpSp>
          <p:nvGrpSpPr>
            <p:cNvPr id="88" name="Group 28">
              <a:extLst>
                <a:ext uri="{FF2B5EF4-FFF2-40B4-BE49-F238E27FC236}">
                  <a16:creationId xmlns:a16="http://schemas.microsoft.com/office/drawing/2014/main" id="{967F69C7-B5CC-4A01-AC0D-69AF90168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0600" y="3810000"/>
              <a:ext cx="8001000" cy="1906588"/>
              <a:chOff x="672" y="2016"/>
              <a:chExt cx="5040" cy="1201"/>
            </a:xfrm>
          </p:grpSpPr>
          <p:sp>
            <p:nvSpPr>
              <p:cNvPr id="89" name="Freeform 22">
                <a:extLst>
                  <a:ext uri="{FF2B5EF4-FFF2-40B4-BE49-F238E27FC236}">
                    <a16:creationId xmlns:a16="http://schemas.microsoft.com/office/drawing/2014/main" id="{46BDD8CB-5C95-48EC-8D48-E67E678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23">
                <a:extLst>
                  <a:ext uri="{FF2B5EF4-FFF2-40B4-BE49-F238E27FC236}">
                    <a16:creationId xmlns:a16="http://schemas.microsoft.com/office/drawing/2014/main" id="{0F62C656-85F1-4E16-A223-B9D81C20F18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24">
                <a:extLst>
                  <a:ext uri="{FF2B5EF4-FFF2-40B4-BE49-F238E27FC236}">
                    <a16:creationId xmlns:a16="http://schemas.microsoft.com/office/drawing/2014/main" id="{6FC4CAE1-3140-40A0-B1C5-5FECAFE2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23" name="Group 110">
            <a:extLst>
              <a:ext uri="{FF2B5EF4-FFF2-40B4-BE49-F238E27FC236}">
                <a16:creationId xmlns:a16="http://schemas.microsoft.com/office/drawing/2014/main" id="{6DD599A1-49EE-4B3E-BF0F-E61D259441C7}"/>
              </a:ext>
            </a:extLst>
          </p:cNvPr>
          <p:cNvGrpSpPr>
            <a:grpSpLocks/>
          </p:cNvGrpSpPr>
          <p:nvPr/>
        </p:nvGrpSpPr>
        <p:grpSpPr bwMode="auto">
          <a:xfrm>
            <a:off x="7101769" y="1981200"/>
            <a:ext cx="1813631" cy="533400"/>
            <a:chOff x="3072" y="3360"/>
            <a:chExt cx="2352" cy="336"/>
          </a:xfrm>
        </p:grpSpPr>
        <p:sp>
          <p:nvSpPr>
            <p:cNvPr id="124" name="Text Box 111">
              <a:extLst>
                <a:ext uri="{FF2B5EF4-FFF2-40B4-BE49-F238E27FC236}">
                  <a16:creationId xmlns:a16="http://schemas.microsoft.com/office/drawing/2014/main" id="{C70D9AE5-43A7-4765-87F6-5A8F26E3D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221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14,23,30,62,79</a:t>
              </a:r>
              <a:endParaRPr lang="en-CA" altLang="en-US" sz="2000" i="0"/>
            </a:p>
          </p:txBody>
        </p:sp>
        <p:sp>
          <p:nvSpPr>
            <p:cNvPr id="125" name="Rectangle 112">
              <a:extLst>
                <a:ext uri="{FF2B5EF4-FFF2-40B4-BE49-F238E27FC236}">
                  <a16:creationId xmlns:a16="http://schemas.microsoft.com/office/drawing/2014/main" id="{17F23396-242E-4633-A9A7-D5A925B7D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126" name="Group 107">
            <a:extLst>
              <a:ext uri="{FF2B5EF4-FFF2-40B4-BE49-F238E27FC236}">
                <a16:creationId xmlns:a16="http://schemas.microsoft.com/office/drawing/2014/main" id="{48B6CFCC-07DE-45B8-849D-E0B8EE63A349}"/>
              </a:ext>
            </a:extLst>
          </p:cNvPr>
          <p:cNvGrpSpPr>
            <a:grpSpLocks/>
          </p:cNvGrpSpPr>
          <p:nvPr/>
        </p:nvGrpSpPr>
        <p:grpSpPr bwMode="auto">
          <a:xfrm>
            <a:off x="5897511" y="1320800"/>
            <a:ext cx="1905000" cy="533400"/>
            <a:chOff x="3072" y="3360"/>
            <a:chExt cx="2352" cy="336"/>
          </a:xfrm>
        </p:grpSpPr>
        <p:sp>
          <p:nvSpPr>
            <p:cNvPr id="127" name="Text Box 108">
              <a:extLst>
                <a:ext uri="{FF2B5EF4-FFF2-40B4-BE49-F238E27FC236}">
                  <a16:creationId xmlns:a16="http://schemas.microsoft.com/office/drawing/2014/main" id="{86E26FFC-618C-4B0F-9851-78DBB5995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25,31,52,88,98</a:t>
              </a:r>
              <a:endParaRPr lang="en-CA" altLang="en-US" sz="2000" i="0" dirty="0"/>
            </a:p>
          </p:txBody>
        </p:sp>
        <p:sp>
          <p:nvSpPr>
            <p:cNvPr id="128" name="Rectangle 109">
              <a:extLst>
                <a:ext uri="{FF2B5EF4-FFF2-40B4-BE49-F238E27FC236}">
                  <a16:creationId xmlns:a16="http://schemas.microsoft.com/office/drawing/2014/main" id="{BC7B198B-3DE8-4779-B524-E82D7A27C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pic>
        <p:nvPicPr>
          <p:cNvPr id="152" name="Picture 2" descr="Image result for merge traffic">
            <a:extLst>
              <a:ext uri="{FF2B5EF4-FFF2-40B4-BE49-F238E27FC236}">
                <a16:creationId xmlns:a16="http://schemas.microsoft.com/office/drawing/2014/main" id="{CF89F8AF-15A3-45F2-A355-41102D668F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751" y="5300162"/>
            <a:ext cx="1990849" cy="1493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807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-0.12552 0.31111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85" y="1555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1.48148E-6 L -0.4908 0.38634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549" y="19306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868 -0.04445 L -0.61754 0.43796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319" y="2412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55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15" descr="02-4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5" y="1039813"/>
            <a:ext cx="8074025" cy="554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3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Geometric Sum</a:t>
            </a:r>
            <a:endParaRPr lang="en-CA" altLang="en-US"/>
          </a:p>
        </p:txBody>
      </p:sp>
      <p:grpSp>
        <p:nvGrpSpPr>
          <p:cNvPr id="46084" name="Group 4"/>
          <p:cNvGrpSpPr>
            <a:grpSpLocks/>
          </p:cNvGrpSpPr>
          <p:nvPr/>
        </p:nvGrpSpPr>
        <p:grpSpPr bwMode="auto">
          <a:xfrm flipH="1">
            <a:off x="6705600" y="1489075"/>
            <a:ext cx="1066800" cy="2168525"/>
            <a:chOff x="-1200" y="1226"/>
            <a:chExt cx="1132" cy="2304"/>
          </a:xfrm>
        </p:grpSpPr>
        <p:grpSp>
          <p:nvGrpSpPr>
            <p:cNvPr id="46085" name="Group 5"/>
            <p:cNvGrpSpPr>
              <a:grpSpLocks/>
            </p:cNvGrpSpPr>
            <p:nvPr/>
          </p:nvGrpSpPr>
          <p:grpSpPr bwMode="auto">
            <a:xfrm>
              <a:off x="-925" y="1226"/>
              <a:ext cx="857" cy="2304"/>
              <a:chOff x="-925" y="1226"/>
              <a:chExt cx="857" cy="2304"/>
            </a:xfrm>
          </p:grpSpPr>
          <p:sp>
            <p:nvSpPr>
              <p:cNvPr id="46089" name="Freeform 6"/>
              <p:cNvSpPr>
                <a:spLocks/>
              </p:cNvSpPr>
              <p:nvPr/>
            </p:nvSpPr>
            <p:spPr bwMode="auto">
              <a:xfrm>
                <a:off x="-884" y="1636"/>
                <a:ext cx="330" cy="401"/>
              </a:xfrm>
              <a:custGeom>
                <a:avLst/>
                <a:gdLst>
                  <a:gd name="T0" fmla="*/ 230 w 330"/>
                  <a:gd name="T1" fmla="*/ 126 h 401"/>
                  <a:gd name="T2" fmla="*/ 215 w 330"/>
                  <a:gd name="T3" fmla="*/ 61 h 401"/>
                  <a:gd name="T4" fmla="*/ 180 w 330"/>
                  <a:gd name="T5" fmla="*/ 21 h 401"/>
                  <a:gd name="T6" fmla="*/ 130 w 330"/>
                  <a:gd name="T7" fmla="*/ 0 h 401"/>
                  <a:gd name="T8" fmla="*/ 55 w 330"/>
                  <a:gd name="T9" fmla="*/ 16 h 401"/>
                  <a:gd name="T10" fmla="*/ 15 w 330"/>
                  <a:gd name="T11" fmla="*/ 91 h 401"/>
                  <a:gd name="T12" fmla="*/ 0 w 330"/>
                  <a:gd name="T13" fmla="*/ 166 h 401"/>
                  <a:gd name="T14" fmla="*/ 0 w 330"/>
                  <a:gd name="T15" fmla="*/ 246 h 401"/>
                  <a:gd name="T16" fmla="*/ 15 w 330"/>
                  <a:gd name="T17" fmla="*/ 336 h 401"/>
                  <a:gd name="T18" fmla="*/ 70 w 330"/>
                  <a:gd name="T19" fmla="*/ 391 h 401"/>
                  <a:gd name="T20" fmla="*/ 120 w 330"/>
                  <a:gd name="T21" fmla="*/ 401 h 401"/>
                  <a:gd name="T22" fmla="*/ 185 w 330"/>
                  <a:gd name="T23" fmla="*/ 386 h 401"/>
                  <a:gd name="T24" fmla="*/ 215 w 330"/>
                  <a:gd name="T25" fmla="*/ 326 h 401"/>
                  <a:gd name="T26" fmla="*/ 235 w 330"/>
                  <a:gd name="T27" fmla="*/ 266 h 401"/>
                  <a:gd name="T28" fmla="*/ 245 w 330"/>
                  <a:gd name="T29" fmla="*/ 216 h 401"/>
                  <a:gd name="T30" fmla="*/ 245 w 330"/>
                  <a:gd name="T31" fmla="*/ 181 h 401"/>
                  <a:gd name="T32" fmla="*/ 325 w 330"/>
                  <a:gd name="T33" fmla="*/ 106 h 401"/>
                  <a:gd name="T34" fmla="*/ 330 w 330"/>
                  <a:gd name="T35" fmla="*/ 81 h 401"/>
                  <a:gd name="T36" fmla="*/ 315 w 330"/>
                  <a:gd name="T37" fmla="*/ 71 h 401"/>
                  <a:gd name="T38" fmla="*/ 235 w 330"/>
                  <a:gd name="T39" fmla="*/ 156 h 401"/>
                  <a:gd name="T40" fmla="*/ 230 w 330"/>
                  <a:gd name="T41" fmla="*/ 126 h 40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0"/>
                  <a:gd name="T64" fmla="*/ 0 h 401"/>
                  <a:gd name="T65" fmla="*/ 330 w 330"/>
                  <a:gd name="T66" fmla="*/ 401 h 40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0" h="401">
                    <a:moveTo>
                      <a:pt x="230" y="126"/>
                    </a:moveTo>
                    <a:lnTo>
                      <a:pt x="215" y="61"/>
                    </a:lnTo>
                    <a:lnTo>
                      <a:pt x="180" y="21"/>
                    </a:lnTo>
                    <a:lnTo>
                      <a:pt x="130" y="0"/>
                    </a:lnTo>
                    <a:lnTo>
                      <a:pt x="55" y="16"/>
                    </a:lnTo>
                    <a:lnTo>
                      <a:pt x="15" y="91"/>
                    </a:lnTo>
                    <a:lnTo>
                      <a:pt x="0" y="166"/>
                    </a:lnTo>
                    <a:lnTo>
                      <a:pt x="0" y="246"/>
                    </a:lnTo>
                    <a:lnTo>
                      <a:pt x="15" y="336"/>
                    </a:lnTo>
                    <a:lnTo>
                      <a:pt x="70" y="391"/>
                    </a:lnTo>
                    <a:lnTo>
                      <a:pt x="120" y="401"/>
                    </a:lnTo>
                    <a:lnTo>
                      <a:pt x="185" y="386"/>
                    </a:lnTo>
                    <a:lnTo>
                      <a:pt x="215" y="326"/>
                    </a:lnTo>
                    <a:lnTo>
                      <a:pt x="235" y="266"/>
                    </a:lnTo>
                    <a:lnTo>
                      <a:pt x="245" y="216"/>
                    </a:lnTo>
                    <a:lnTo>
                      <a:pt x="245" y="181"/>
                    </a:lnTo>
                    <a:lnTo>
                      <a:pt x="325" y="106"/>
                    </a:lnTo>
                    <a:lnTo>
                      <a:pt x="330" y="81"/>
                    </a:lnTo>
                    <a:lnTo>
                      <a:pt x="315" y="71"/>
                    </a:lnTo>
                    <a:lnTo>
                      <a:pt x="235" y="156"/>
                    </a:lnTo>
                    <a:lnTo>
                      <a:pt x="230" y="1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" name="Freeform 7"/>
              <p:cNvSpPr>
                <a:spLocks/>
              </p:cNvSpPr>
              <p:nvPr/>
            </p:nvSpPr>
            <p:spPr bwMode="auto">
              <a:xfrm>
                <a:off x="-810" y="1226"/>
                <a:ext cx="581" cy="681"/>
              </a:xfrm>
              <a:custGeom>
                <a:avLst/>
                <a:gdLst>
                  <a:gd name="T0" fmla="*/ 11 w 581"/>
                  <a:gd name="T1" fmla="*/ 681 h 681"/>
                  <a:gd name="T2" fmla="*/ 0 w 581"/>
                  <a:gd name="T3" fmla="*/ 620 h 681"/>
                  <a:gd name="T4" fmla="*/ 26 w 581"/>
                  <a:gd name="T5" fmla="*/ 540 h 681"/>
                  <a:gd name="T6" fmla="*/ 96 w 581"/>
                  <a:gd name="T7" fmla="*/ 475 h 681"/>
                  <a:gd name="T8" fmla="*/ 196 w 581"/>
                  <a:gd name="T9" fmla="*/ 385 h 681"/>
                  <a:gd name="T10" fmla="*/ 301 w 581"/>
                  <a:gd name="T11" fmla="*/ 285 h 681"/>
                  <a:gd name="T12" fmla="*/ 396 w 581"/>
                  <a:gd name="T13" fmla="*/ 160 h 681"/>
                  <a:gd name="T14" fmla="*/ 426 w 581"/>
                  <a:gd name="T15" fmla="*/ 85 h 681"/>
                  <a:gd name="T16" fmla="*/ 436 w 581"/>
                  <a:gd name="T17" fmla="*/ 0 h 681"/>
                  <a:gd name="T18" fmla="*/ 456 w 581"/>
                  <a:gd name="T19" fmla="*/ 0 h 681"/>
                  <a:gd name="T20" fmla="*/ 446 w 581"/>
                  <a:gd name="T21" fmla="*/ 90 h 681"/>
                  <a:gd name="T22" fmla="*/ 461 w 581"/>
                  <a:gd name="T23" fmla="*/ 90 h 681"/>
                  <a:gd name="T24" fmla="*/ 541 w 581"/>
                  <a:gd name="T25" fmla="*/ 30 h 681"/>
                  <a:gd name="T26" fmla="*/ 556 w 581"/>
                  <a:gd name="T27" fmla="*/ 50 h 681"/>
                  <a:gd name="T28" fmla="*/ 491 w 581"/>
                  <a:gd name="T29" fmla="*/ 95 h 681"/>
                  <a:gd name="T30" fmla="*/ 481 w 581"/>
                  <a:gd name="T31" fmla="*/ 125 h 681"/>
                  <a:gd name="T32" fmla="*/ 501 w 581"/>
                  <a:gd name="T33" fmla="*/ 135 h 681"/>
                  <a:gd name="T34" fmla="*/ 566 w 581"/>
                  <a:gd name="T35" fmla="*/ 135 h 681"/>
                  <a:gd name="T36" fmla="*/ 581 w 581"/>
                  <a:gd name="T37" fmla="*/ 145 h 681"/>
                  <a:gd name="T38" fmla="*/ 576 w 581"/>
                  <a:gd name="T39" fmla="*/ 160 h 681"/>
                  <a:gd name="T40" fmla="*/ 496 w 581"/>
                  <a:gd name="T41" fmla="*/ 155 h 681"/>
                  <a:gd name="T42" fmla="*/ 471 w 581"/>
                  <a:gd name="T43" fmla="*/ 155 h 681"/>
                  <a:gd name="T44" fmla="*/ 466 w 581"/>
                  <a:gd name="T45" fmla="*/ 170 h 681"/>
                  <a:gd name="T46" fmla="*/ 521 w 581"/>
                  <a:gd name="T47" fmla="*/ 245 h 681"/>
                  <a:gd name="T48" fmla="*/ 506 w 581"/>
                  <a:gd name="T49" fmla="*/ 260 h 681"/>
                  <a:gd name="T50" fmla="*/ 451 w 581"/>
                  <a:gd name="T51" fmla="*/ 190 h 681"/>
                  <a:gd name="T52" fmla="*/ 431 w 581"/>
                  <a:gd name="T53" fmla="*/ 190 h 681"/>
                  <a:gd name="T54" fmla="*/ 391 w 581"/>
                  <a:gd name="T55" fmla="*/ 220 h 681"/>
                  <a:gd name="T56" fmla="*/ 321 w 581"/>
                  <a:gd name="T57" fmla="*/ 315 h 681"/>
                  <a:gd name="T58" fmla="*/ 256 w 581"/>
                  <a:gd name="T59" fmla="*/ 395 h 681"/>
                  <a:gd name="T60" fmla="*/ 181 w 581"/>
                  <a:gd name="T61" fmla="*/ 480 h 681"/>
                  <a:gd name="T62" fmla="*/ 126 w 581"/>
                  <a:gd name="T63" fmla="*/ 565 h 681"/>
                  <a:gd name="T64" fmla="*/ 56 w 581"/>
                  <a:gd name="T65" fmla="*/ 675 h 681"/>
                  <a:gd name="T66" fmla="*/ 11 w 581"/>
                  <a:gd name="T67" fmla="*/ 681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81"/>
                  <a:gd name="T103" fmla="*/ 0 h 681"/>
                  <a:gd name="T104" fmla="*/ 581 w 581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81" h="681">
                    <a:moveTo>
                      <a:pt x="11" y="681"/>
                    </a:moveTo>
                    <a:lnTo>
                      <a:pt x="0" y="620"/>
                    </a:lnTo>
                    <a:lnTo>
                      <a:pt x="26" y="540"/>
                    </a:lnTo>
                    <a:lnTo>
                      <a:pt x="96" y="475"/>
                    </a:lnTo>
                    <a:lnTo>
                      <a:pt x="196" y="385"/>
                    </a:lnTo>
                    <a:lnTo>
                      <a:pt x="301" y="285"/>
                    </a:lnTo>
                    <a:lnTo>
                      <a:pt x="396" y="160"/>
                    </a:lnTo>
                    <a:lnTo>
                      <a:pt x="426" y="85"/>
                    </a:lnTo>
                    <a:lnTo>
                      <a:pt x="436" y="0"/>
                    </a:lnTo>
                    <a:lnTo>
                      <a:pt x="456" y="0"/>
                    </a:lnTo>
                    <a:lnTo>
                      <a:pt x="446" y="90"/>
                    </a:lnTo>
                    <a:lnTo>
                      <a:pt x="461" y="90"/>
                    </a:lnTo>
                    <a:lnTo>
                      <a:pt x="541" y="30"/>
                    </a:lnTo>
                    <a:lnTo>
                      <a:pt x="556" y="50"/>
                    </a:lnTo>
                    <a:lnTo>
                      <a:pt x="491" y="95"/>
                    </a:lnTo>
                    <a:lnTo>
                      <a:pt x="481" y="125"/>
                    </a:lnTo>
                    <a:lnTo>
                      <a:pt x="501" y="135"/>
                    </a:lnTo>
                    <a:lnTo>
                      <a:pt x="566" y="135"/>
                    </a:lnTo>
                    <a:lnTo>
                      <a:pt x="581" y="145"/>
                    </a:lnTo>
                    <a:lnTo>
                      <a:pt x="576" y="160"/>
                    </a:lnTo>
                    <a:lnTo>
                      <a:pt x="496" y="155"/>
                    </a:lnTo>
                    <a:lnTo>
                      <a:pt x="471" y="155"/>
                    </a:lnTo>
                    <a:lnTo>
                      <a:pt x="466" y="170"/>
                    </a:lnTo>
                    <a:lnTo>
                      <a:pt x="521" y="245"/>
                    </a:lnTo>
                    <a:lnTo>
                      <a:pt x="506" y="260"/>
                    </a:lnTo>
                    <a:lnTo>
                      <a:pt x="451" y="190"/>
                    </a:lnTo>
                    <a:lnTo>
                      <a:pt x="431" y="190"/>
                    </a:lnTo>
                    <a:lnTo>
                      <a:pt x="391" y="220"/>
                    </a:lnTo>
                    <a:lnTo>
                      <a:pt x="321" y="315"/>
                    </a:lnTo>
                    <a:lnTo>
                      <a:pt x="256" y="395"/>
                    </a:lnTo>
                    <a:lnTo>
                      <a:pt x="181" y="480"/>
                    </a:lnTo>
                    <a:lnTo>
                      <a:pt x="126" y="565"/>
                    </a:lnTo>
                    <a:lnTo>
                      <a:pt x="56" y="675"/>
                    </a:lnTo>
                    <a:lnTo>
                      <a:pt x="11" y="6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" name="Freeform 8"/>
              <p:cNvSpPr>
                <a:spLocks/>
              </p:cNvSpPr>
              <p:nvPr/>
            </p:nvSpPr>
            <p:spPr bwMode="auto">
              <a:xfrm>
                <a:off x="-749" y="1742"/>
                <a:ext cx="681" cy="481"/>
              </a:xfrm>
              <a:custGeom>
                <a:avLst/>
                <a:gdLst>
                  <a:gd name="T0" fmla="*/ 0 w 681"/>
                  <a:gd name="T1" fmla="*/ 360 h 481"/>
                  <a:gd name="T2" fmla="*/ 5 w 681"/>
                  <a:gd name="T3" fmla="*/ 400 h 481"/>
                  <a:gd name="T4" fmla="*/ 40 w 681"/>
                  <a:gd name="T5" fmla="*/ 430 h 481"/>
                  <a:gd name="T6" fmla="*/ 125 w 681"/>
                  <a:gd name="T7" fmla="*/ 455 h 481"/>
                  <a:gd name="T8" fmla="*/ 215 w 681"/>
                  <a:gd name="T9" fmla="*/ 475 h 481"/>
                  <a:gd name="T10" fmla="*/ 325 w 681"/>
                  <a:gd name="T11" fmla="*/ 481 h 481"/>
                  <a:gd name="T12" fmla="*/ 370 w 681"/>
                  <a:gd name="T13" fmla="*/ 475 h 481"/>
                  <a:gd name="T14" fmla="*/ 440 w 681"/>
                  <a:gd name="T15" fmla="*/ 315 h 481"/>
                  <a:gd name="T16" fmla="*/ 500 w 681"/>
                  <a:gd name="T17" fmla="*/ 190 h 481"/>
                  <a:gd name="T18" fmla="*/ 550 w 681"/>
                  <a:gd name="T19" fmla="*/ 110 h 481"/>
                  <a:gd name="T20" fmla="*/ 570 w 681"/>
                  <a:gd name="T21" fmla="*/ 110 h 481"/>
                  <a:gd name="T22" fmla="*/ 580 w 681"/>
                  <a:gd name="T23" fmla="*/ 125 h 481"/>
                  <a:gd name="T24" fmla="*/ 580 w 681"/>
                  <a:gd name="T25" fmla="*/ 165 h 481"/>
                  <a:gd name="T26" fmla="*/ 560 w 681"/>
                  <a:gd name="T27" fmla="*/ 190 h 481"/>
                  <a:gd name="T28" fmla="*/ 570 w 681"/>
                  <a:gd name="T29" fmla="*/ 200 h 481"/>
                  <a:gd name="T30" fmla="*/ 595 w 681"/>
                  <a:gd name="T31" fmla="*/ 185 h 481"/>
                  <a:gd name="T32" fmla="*/ 600 w 681"/>
                  <a:gd name="T33" fmla="*/ 160 h 481"/>
                  <a:gd name="T34" fmla="*/ 600 w 681"/>
                  <a:gd name="T35" fmla="*/ 115 h 481"/>
                  <a:gd name="T36" fmla="*/ 620 w 681"/>
                  <a:gd name="T37" fmla="*/ 135 h 481"/>
                  <a:gd name="T38" fmla="*/ 635 w 681"/>
                  <a:gd name="T39" fmla="*/ 170 h 481"/>
                  <a:gd name="T40" fmla="*/ 650 w 681"/>
                  <a:gd name="T41" fmla="*/ 165 h 481"/>
                  <a:gd name="T42" fmla="*/ 635 w 681"/>
                  <a:gd name="T43" fmla="*/ 125 h 481"/>
                  <a:gd name="T44" fmla="*/ 615 w 681"/>
                  <a:gd name="T45" fmla="*/ 105 h 481"/>
                  <a:gd name="T46" fmla="*/ 600 w 681"/>
                  <a:gd name="T47" fmla="*/ 90 h 481"/>
                  <a:gd name="T48" fmla="*/ 635 w 681"/>
                  <a:gd name="T49" fmla="*/ 80 h 481"/>
                  <a:gd name="T50" fmla="*/ 670 w 681"/>
                  <a:gd name="T51" fmla="*/ 95 h 481"/>
                  <a:gd name="T52" fmla="*/ 675 w 681"/>
                  <a:gd name="T53" fmla="*/ 75 h 481"/>
                  <a:gd name="T54" fmla="*/ 635 w 681"/>
                  <a:gd name="T55" fmla="*/ 60 h 481"/>
                  <a:gd name="T56" fmla="*/ 595 w 681"/>
                  <a:gd name="T57" fmla="*/ 65 h 481"/>
                  <a:gd name="T58" fmla="*/ 600 w 681"/>
                  <a:gd name="T59" fmla="*/ 40 h 481"/>
                  <a:gd name="T60" fmla="*/ 625 w 681"/>
                  <a:gd name="T61" fmla="*/ 20 h 481"/>
                  <a:gd name="T62" fmla="*/ 660 w 681"/>
                  <a:gd name="T63" fmla="*/ 20 h 481"/>
                  <a:gd name="T64" fmla="*/ 681 w 681"/>
                  <a:gd name="T65" fmla="*/ 10 h 481"/>
                  <a:gd name="T66" fmla="*/ 640 w 681"/>
                  <a:gd name="T67" fmla="*/ 0 h 481"/>
                  <a:gd name="T68" fmla="*/ 605 w 681"/>
                  <a:gd name="T69" fmla="*/ 5 h 481"/>
                  <a:gd name="T70" fmla="*/ 585 w 681"/>
                  <a:gd name="T71" fmla="*/ 20 h 481"/>
                  <a:gd name="T72" fmla="*/ 535 w 681"/>
                  <a:gd name="T73" fmla="*/ 50 h 481"/>
                  <a:gd name="T74" fmla="*/ 510 w 681"/>
                  <a:gd name="T75" fmla="*/ 90 h 481"/>
                  <a:gd name="T76" fmla="*/ 470 w 681"/>
                  <a:gd name="T77" fmla="*/ 155 h 481"/>
                  <a:gd name="T78" fmla="*/ 420 w 681"/>
                  <a:gd name="T79" fmla="*/ 245 h 481"/>
                  <a:gd name="T80" fmla="*/ 360 w 681"/>
                  <a:gd name="T81" fmla="*/ 350 h 481"/>
                  <a:gd name="T82" fmla="*/ 335 w 681"/>
                  <a:gd name="T83" fmla="*/ 410 h 481"/>
                  <a:gd name="T84" fmla="*/ 310 w 681"/>
                  <a:gd name="T85" fmla="*/ 410 h 481"/>
                  <a:gd name="T86" fmla="*/ 215 w 681"/>
                  <a:gd name="T87" fmla="*/ 405 h 481"/>
                  <a:gd name="T88" fmla="*/ 145 w 681"/>
                  <a:gd name="T89" fmla="*/ 375 h 481"/>
                  <a:gd name="T90" fmla="*/ 80 w 681"/>
                  <a:gd name="T91" fmla="*/ 340 h 481"/>
                  <a:gd name="T92" fmla="*/ 30 w 681"/>
                  <a:gd name="T93" fmla="*/ 330 h 481"/>
                  <a:gd name="T94" fmla="*/ 25 w 681"/>
                  <a:gd name="T95" fmla="*/ 330 h 481"/>
                  <a:gd name="T96" fmla="*/ 0 w 681"/>
                  <a:gd name="T97" fmla="*/ 360 h 4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81"/>
                  <a:gd name="T148" fmla="*/ 0 h 481"/>
                  <a:gd name="T149" fmla="*/ 681 w 681"/>
                  <a:gd name="T150" fmla="*/ 481 h 48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81" h="481">
                    <a:moveTo>
                      <a:pt x="0" y="360"/>
                    </a:moveTo>
                    <a:lnTo>
                      <a:pt x="5" y="400"/>
                    </a:lnTo>
                    <a:lnTo>
                      <a:pt x="40" y="430"/>
                    </a:lnTo>
                    <a:lnTo>
                      <a:pt x="125" y="455"/>
                    </a:lnTo>
                    <a:lnTo>
                      <a:pt x="215" y="475"/>
                    </a:lnTo>
                    <a:lnTo>
                      <a:pt x="325" y="481"/>
                    </a:lnTo>
                    <a:lnTo>
                      <a:pt x="370" y="475"/>
                    </a:lnTo>
                    <a:lnTo>
                      <a:pt x="440" y="315"/>
                    </a:lnTo>
                    <a:lnTo>
                      <a:pt x="500" y="190"/>
                    </a:lnTo>
                    <a:lnTo>
                      <a:pt x="550" y="110"/>
                    </a:lnTo>
                    <a:lnTo>
                      <a:pt x="570" y="110"/>
                    </a:lnTo>
                    <a:lnTo>
                      <a:pt x="580" y="125"/>
                    </a:lnTo>
                    <a:lnTo>
                      <a:pt x="580" y="165"/>
                    </a:lnTo>
                    <a:lnTo>
                      <a:pt x="560" y="190"/>
                    </a:lnTo>
                    <a:lnTo>
                      <a:pt x="570" y="200"/>
                    </a:lnTo>
                    <a:lnTo>
                      <a:pt x="595" y="185"/>
                    </a:lnTo>
                    <a:lnTo>
                      <a:pt x="600" y="160"/>
                    </a:lnTo>
                    <a:lnTo>
                      <a:pt x="600" y="115"/>
                    </a:lnTo>
                    <a:lnTo>
                      <a:pt x="620" y="135"/>
                    </a:lnTo>
                    <a:lnTo>
                      <a:pt x="635" y="170"/>
                    </a:lnTo>
                    <a:lnTo>
                      <a:pt x="650" y="165"/>
                    </a:lnTo>
                    <a:lnTo>
                      <a:pt x="635" y="125"/>
                    </a:lnTo>
                    <a:lnTo>
                      <a:pt x="615" y="105"/>
                    </a:lnTo>
                    <a:lnTo>
                      <a:pt x="600" y="90"/>
                    </a:lnTo>
                    <a:lnTo>
                      <a:pt x="635" y="80"/>
                    </a:lnTo>
                    <a:lnTo>
                      <a:pt x="670" y="95"/>
                    </a:lnTo>
                    <a:lnTo>
                      <a:pt x="675" y="75"/>
                    </a:lnTo>
                    <a:lnTo>
                      <a:pt x="635" y="60"/>
                    </a:lnTo>
                    <a:lnTo>
                      <a:pt x="595" y="65"/>
                    </a:lnTo>
                    <a:lnTo>
                      <a:pt x="600" y="40"/>
                    </a:lnTo>
                    <a:lnTo>
                      <a:pt x="625" y="20"/>
                    </a:lnTo>
                    <a:lnTo>
                      <a:pt x="660" y="20"/>
                    </a:lnTo>
                    <a:lnTo>
                      <a:pt x="681" y="10"/>
                    </a:lnTo>
                    <a:lnTo>
                      <a:pt x="640" y="0"/>
                    </a:lnTo>
                    <a:lnTo>
                      <a:pt x="605" y="5"/>
                    </a:lnTo>
                    <a:lnTo>
                      <a:pt x="585" y="20"/>
                    </a:lnTo>
                    <a:lnTo>
                      <a:pt x="535" y="50"/>
                    </a:lnTo>
                    <a:lnTo>
                      <a:pt x="510" y="90"/>
                    </a:lnTo>
                    <a:lnTo>
                      <a:pt x="470" y="155"/>
                    </a:lnTo>
                    <a:lnTo>
                      <a:pt x="420" y="245"/>
                    </a:lnTo>
                    <a:lnTo>
                      <a:pt x="360" y="350"/>
                    </a:lnTo>
                    <a:lnTo>
                      <a:pt x="335" y="410"/>
                    </a:lnTo>
                    <a:lnTo>
                      <a:pt x="310" y="410"/>
                    </a:lnTo>
                    <a:lnTo>
                      <a:pt x="215" y="405"/>
                    </a:lnTo>
                    <a:lnTo>
                      <a:pt x="145" y="375"/>
                    </a:lnTo>
                    <a:lnTo>
                      <a:pt x="80" y="340"/>
                    </a:lnTo>
                    <a:lnTo>
                      <a:pt x="30" y="330"/>
                    </a:lnTo>
                    <a:lnTo>
                      <a:pt x="25" y="330"/>
                    </a:lnTo>
                    <a:lnTo>
                      <a:pt x="0" y="3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" name="Freeform 9"/>
              <p:cNvSpPr>
                <a:spLocks/>
              </p:cNvSpPr>
              <p:nvPr/>
            </p:nvSpPr>
            <p:spPr bwMode="auto">
              <a:xfrm>
                <a:off x="-925" y="2093"/>
                <a:ext cx="356" cy="726"/>
              </a:xfrm>
              <a:custGeom>
                <a:avLst/>
                <a:gdLst>
                  <a:gd name="T0" fmla="*/ 60 w 356"/>
                  <a:gd name="T1" fmla="*/ 75 h 726"/>
                  <a:gd name="T2" fmla="*/ 110 w 356"/>
                  <a:gd name="T3" fmla="*/ 15 h 726"/>
                  <a:gd name="T4" fmla="*/ 165 w 356"/>
                  <a:gd name="T5" fmla="*/ 0 h 726"/>
                  <a:gd name="T6" fmla="*/ 246 w 356"/>
                  <a:gd name="T7" fmla="*/ 20 h 726"/>
                  <a:gd name="T8" fmla="*/ 261 w 356"/>
                  <a:gd name="T9" fmla="*/ 60 h 726"/>
                  <a:gd name="T10" fmla="*/ 266 w 356"/>
                  <a:gd name="T11" fmla="*/ 135 h 726"/>
                  <a:gd name="T12" fmla="*/ 236 w 356"/>
                  <a:gd name="T13" fmla="*/ 255 h 726"/>
                  <a:gd name="T14" fmla="*/ 221 w 356"/>
                  <a:gd name="T15" fmla="*/ 305 h 726"/>
                  <a:gd name="T16" fmla="*/ 221 w 356"/>
                  <a:gd name="T17" fmla="*/ 360 h 726"/>
                  <a:gd name="T18" fmla="*/ 241 w 356"/>
                  <a:gd name="T19" fmla="*/ 411 h 726"/>
                  <a:gd name="T20" fmla="*/ 271 w 356"/>
                  <a:gd name="T21" fmla="*/ 451 h 726"/>
                  <a:gd name="T22" fmla="*/ 341 w 356"/>
                  <a:gd name="T23" fmla="*/ 511 h 726"/>
                  <a:gd name="T24" fmla="*/ 356 w 356"/>
                  <a:gd name="T25" fmla="*/ 576 h 726"/>
                  <a:gd name="T26" fmla="*/ 346 w 356"/>
                  <a:gd name="T27" fmla="*/ 626 h 726"/>
                  <a:gd name="T28" fmla="*/ 326 w 356"/>
                  <a:gd name="T29" fmla="*/ 666 h 726"/>
                  <a:gd name="T30" fmla="*/ 276 w 356"/>
                  <a:gd name="T31" fmla="*/ 711 h 726"/>
                  <a:gd name="T32" fmla="*/ 236 w 356"/>
                  <a:gd name="T33" fmla="*/ 726 h 726"/>
                  <a:gd name="T34" fmla="*/ 175 w 356"/>
                  <a:gd name="T35" fmla="*/ 721 h 726"/>
                  <a:gd name="T36" fmla="*/ 115 w 356"/>
                  <a:gd name="T37" fmla="*/ 706 h 726"/>
                  <a:gd name="T38" fmla="*/ 80 w 356"/>
                  <a:gd name="T39" fmla="*/ 666 h 726"/>
                  <a:gd name="T40" fmla="*/ 40 w 356"/>
                  <a:gd name="T41" fmla="*/ 601 h 726"/>
                  <a:gd name="T42" fmla="*/ 20 w 356"/>
                  <a:gd name="T43" fmla="*/ 541 h 726"/>
                  <a:gd name="T44" fmla="*/ 0 w 356"/>
                  <a:gd name="T45" fmla="*/ 436 h 726"/>
                  <a:gd name="T46" fmla="*/ 0 w 356"/>
                  <a:gd name="T47" fmla="*/ 320 h 726"/>
                  <a:gd name="T48" fmla="*/ 25 w 356"/>
                  <a:gd name="T49" fmla="*/ 195 h 726"/>
                  <a:gd name="T50" fmla="*/ 45 w 356"/>
                  <a:gd name="T51" fmla="*/ 120 h 726"/>
                  <a:gd name="T52" fmla="*/ 60 w 356"/>
                  <a:gd name="T53" fmla="*/ 75 h 72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56"/>
                  <a:gd name="T82" fmla="*/ 0 h 726"/>
                  <a:gd name="T83" fmla="*/ 356 w 356"/>
                  <a:gd name="T84" fmla="*/ 726 h 72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56" h="726">
                    <a:moveTo>
                      <a:pt x="60" y="75"/>
                    </a:moveTo>
                    <a:lnTo>
                      <a:pt x="110" y="15"/>
                    </a:lnTo>
                    <a:lnTo>
                      <a:pt x="165" y="0"/>
                    </a:lnTo>
                    <a:lnTo>
                      <a:pt x="246" y="20"/>
                    </a:lnTo>
                    <a:lnTo>
                      <a:pt x="261" y="60"/>
                    </a:lnTo>
                    <a:lnTo>
                      <a:pt x="266" y="135"/>
                    </a:lnTo>
                    <a:lnTo>
                      <a:pt x="236" y="255"/>
                    </a:lnTo>
                    <a:lnTo>
                      <a:pt x="221" y="305"/>
                    </a:lnTo>
                    <a:lnTo>
                      <a:pt x="221" y="360"/>
                    </a:lnTo>
                    <a:lnTo>
                      <a:pt x="241" y="411"/>
                    </a:lnTo>
                    <a:lnTo>
                      <a:pt x="271" y="451"/>
                    </a:lnTo>
                    <a:lnTo>
                      <a:pt x="341" y="511"/>
                    </a:lnTo>
                    <a:lnTo>
                      <a:pt x="356" y="576"/>
                    </a:lnTo>
                    <a:lnTo>
                      <a:pt x="346" y="626"/>
                    </a:lnTo>
                    <a:lnTo>
                      <a:pt x="326" y="666"/>
                    </a:lnTo>
                    <a:lnTo>
                      <a:pt x="276" y="711"/>
                    </a:lnTo>
                    <a:lnTo>
                      <a:pt x="236" y="726"/>
                    </a:lnTo>
                    <a:lnTo>
                      <a:pt x="175" y="721"/>
                    </a:lnTo>
                    <a:lnTo>
                      <a:pt x="115" y="706"/>
                    </a:lnTo>
                    <a:lnTo>
                      <a:pt x="80" y="666"/>
                    </a:lnTo>
                    <a:lnTo>
                      <a:pt x="40" y="601"/>
                    </a:lnTo>
                    <a:lnTo>
                      <a:pt x="20" y="541"/>
                    </a:lnTo>
                    <a:lnTo>
                      <a:pt x="0" y="436"/>
                    </a:lnTo>
                    <a:lnTo>
                      <a:pt x="0" y="320"/>
                    </a:lnTo>
                    <a:lnTo>
                      <a:pt x="25" y="195"/>
                    </a:lnTo>
                    <a:lnTo>
                      <a:pt x="45" y="120"/>
                    </a:lnTo>
                    <a:lnTo>
                      <a:pt x="6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" name="Freeform 10"/>
              <p:cNvSpPr>
                <a:spLocks/>
              </p:cNvSpPr>
              <p:nvPr/>
            </p:nvSpPr>
            <p:spPr bwMode="auto">
              <a:xfrm>
                <a:off x="-774" y="2694"/>
                <a:ext cx="300" cy="836"/>
              </a:xfrm>
              <a:custGeom>
                <a:avLst/>
                <a:gdLst>
                  <a:gd name="T0" fmla="*/ 30 w 300"/>
                  <a:gd name="T1" fmla="*/ 55 h 836"/>
                  <a:gd name="T2" fmla="*/ 45 w 300"/>
                  <a:gd name="T3" fmla="*/ 10 h 836"/>
                  <a:gd name="T4" fmla="*/ 90 w 300"/>
                  <a:gd name="T5" fmla="*/ 0 h 836"/>
                  <a:gd name="T6" fmla="*/ 130 w 300"/>
                  <a:gd name="T7" fmla="*/ 20 h 836"/>
                  <a:gd name="T8" fmla="*/ 180 w 300"/>
                  <a:gd name="T9" fmla="*/ 105 h 836"/>
                  <a:gd name="T10" fmla="*/ 240 w 300"/>
                  <a:gd name="T11" fmla="*/ 205 h 836"/>
                  <a:gd name="T12" fmla="*/ 285 w 300"/>
                  <a:gd name="T13" fmla="*/ 288 h 836"/>
                  <a:gd name="T14" fmla="*/ 300 w 300"/>
                  <a:gd name="T15" fmla="*/ 375 h 836"/>
                  <a:gd name="T16" fmla="*/ 295 w 300"/>
                  <a:gd name="T17" fmla="*/ 436 h 836"/>
                  <a:gd name="T18" fmla="*/ 250 w 300"/>
                  <a:gd name="T19" fmla="*/ 516 h 836"/>
                  <a:gd name="T20" fmla="*/ 195 w 300"/>
                  <a:gd name="T21" fmla="*/ 571 h 836"/>
                  <a:gd name="T22" fmla="*/ 150 w 300"/>
                  <a:gd name="T23" fmla="*/ 596 h 836"/>
                  <a:gd name="T24" fmla="*/ 80 w 300"/>
                  <a:gd name="T25" fmla="*/ 611 h 836"/>
                  <a:gd name="T26" fmla="*/ 55 w 300"/>
                  <a:gd name="T27" fmla="*/ 636 h 836"/>
                  <a:gd name="T28" fmla="*/ 75 w 300"/>
                  <a:gd name="T29" fmla="*/ 676 h 836"/>
                  <a:gd name="T30" fmla="*/ 110 w 300"/>
                  <a:gd name="T31" fmla="*/ 711 h 836"/>
                  <a:gd name="T32" fmla="*/ 135 w 300"/>
                  <a:gd name="T33" fmla="*/ 776 h 836"/>
                  <a:gd name="T34" fmla="*/ 175 w 300"/>
                  <a:gd name="T35" fmla="*/ 771 h 836"/>
                  <a:gd name="T36" fmla="*/ 200 w 300"/>
                  <a:gd name="T37" fmla="*/ 806 h 836"/>
                  <a:gd name="T38" fmla="*/ 165 w 300"/>
                  <a:gd name="T39" fmla="*/ 836 h 836"/>
                  <a:gd name="T40" fmla="*/ 135 w 300"/>
                  <a:gd name="T41" fmla="*/ 821 h 836"/>
                  <a:gd name="T42" fmla="*/ 100 w 300"/>
                  <a:gd name="T43" fmla="*/ 796 h 836"/>
                  <a:gd name="T44" fmla="*/ 85 w 300"/>
                  <a:gd name="T45" fmla="*/ 731 h 836"/>
                  <a:gd name="T46" fmla="*/ 35 w 300"/>
                  <a:gd name="T47" fmla="*/ 686 h 836"/>
                  <a:gd name="T48" fmla="*/ 0 w 300"/>
                  <a:gd name="T49" fmla="*/ 636 h 836"/>
                  <a:gd name="T50" fmla="*/ 5 w 300"/>
                  <a:gd name="T51" fmla="*/ 601 h 836"/>
                  <a:gd name="T52" fmla="*/ 40 w 300"/>
                  <a:gd name="T53" fmla="*/ 586 h 836"/>
                  <a:gd name="T54" fmla="*/ 125 w 300"/>
                  <a:gd name="T55" fmla="*/ 556 h 836"/>
                  <a:gd name="T56" fmla="*/ 195 w 300"/>
                  <a:gd name="T57" fmla="*/ 516 h 836"/>
                  <a:gd name="T58" fmla="*/ 220 w 300"/>
                  <a:gd name="T59" fmla="*/ 456 h 836"/>
                  <a:gd name="T60" fmla="*/ 235 w 300"/>
                  <a:gd name="T61" fmla="*/ 410 h 836"/>
                  <a:gd name="T62" fmla="*/ 235 w 300"/>
                  <a:gd name="T63" fmla="*/ 370 h 836"/>
                  <a:gd name="T64" fmla="*/ 230 w 300"/>
                  <a:gd name="T65" fmla="*/ 320 h 836"/>
                  <a:gd name="T66" fmla="*/ 210 w 300"/>
                  <a:gd name="T67" fmla="*/ 280 h 836"/>
                  <a:gd name="T68" fmla="*/ 175 w 300"/>
                  <a:gd name="T69" fmla="*/ 220 h 836"/>
                  <a:gd name="T70" fmla="*/ 115 w 300"/>
                  <a:gd name="T71" fmla="*/ 155 h 836"/>
                  <a:gd name="T72" fmla="*/ 75 w 300"/>
                  <a:gd name="T73" fmla="*/ 120 h 836"/>
                  <a:gd name="T74" fmla="*/ 40 w 300"/>
                  <a:gd name="T75" fmla="*/ 80 h 836"/>
                  <a:gd name="T76" fmla="*/ 30 w 300"/>
                  <a:gd name="T77" fmla="*/ 55 h 8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00"/>
                  <a:gd name="T118" fmla="*/ 0 h 836"/>
                  <a:gd name="T119" fmla="*/ 300 w 300"/>
                  <a:gd name="T120" fmla="*/ 836 h 8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00" h="836">
                    <a:moveTo>
                      <a:pt x="30" y="55"/>
                    </a:moveTo>
                    <a:lnTo>
                      <a:pt x="45" y="10"/>
                    </a:lnTo>
                    <a:lnTo>
                      <a:pt x="90" y="0"/>
                    </a:lnTo>
                    <a:lnTo>
                      <a:pt x="130" y="20"/>
                    </a:lnTo>
                    <a:lnTo>
                      <a:pt x="180" y="105"/>
                    </a:lnTo>
                    <a:lnTo>
                      <a:pt x="240" y="205"/>
                    </a:lnTo>
                    <a:lnTo>
                      <a:pt x="285" y="288"/>
                    </a:lnTo>
                    <a:lnTo>
                      <a:pt x="300" y="375"/>
                    </a:lnTo>
                    <a:lnTo>
                      <a:pt x="295" y="436"/>
                    </a:lnTo>
                    <a:lnTo>
                      <a:pt x="250" y="516"/>
                    </a:lnTo>
                    <a:lnTo>
                      <a:pt x="195" y="571"/>
                    </a:lnTo>
                    <a:lnTo>
                      <a:pt x="150" y="596"/>
                    </a:lnTo>
                    <a:lnTo>
                      <a:pt x="80" y="611"/>
                    </a:lnTo>
                    <a:lnTo>
                      <a:pt x="55" y="636"/>
                    </a:lnTo>
                    <a:lnTo>
                      <a:pt x="75" y="676"/>
                    </a:lnTo>
                    <a:lnTo>
                      <a:pt x="110" y="711"/>
                    </a:lnTo>
                    <a:lnTo>
                      <a:pt x="135" y="776"/>
                    </a:lnTo>
                    <a:lnTo>
                      <a:pt x="175" y="771"/>
                    </a:lnTo>
                    <a:lnTo>
                      <a:pt x="200" y="806"/>
                    </a:lnTo>
                    <a:lnTo>
                      <a:pt x="165" y="836"/>
                    </a:lnTo>
                    <a:lnTo>
                      <a:pt x="135" y="821"/>
                    </a:lnTo>
                    <a:lnTo>
                      <a:pt x="100" y="796"/>
                    </a:lnTo>
                    <a:lnTo>
                      <a:pt x="85" y="731"/>
                    </a:lnTo>
                    <a:lnTo>
                      <a:pt x="35" y="686"/>
                    </a:lnTo>
                    <a:lnTo>
                      <a:pt x="0" y="636"/>
                    </a:lnTo>
                    <a:lnTo>
                      <a:pt x="5" y="601"/>
                    </a:lnTo>
                    <a:lnTo>
                      <a:pt x="40" y="586"/>
                    </a:lnTo>
                    <a:lnTo>
                      <a:pt x="125" y="556"/>
                    </a:lnTo>
                    <a:lnTo>
                      <a:pt x="195" y="516"/>
                    </a:lnTo>
                    <a:lnTo>
                      <a:pt x="220" y="456"/>
                    </a:lnTo>
                    <a:lnTo>
                      <a:pt x="235" y="410"/>
                    </a:lnTo>
                    <a:lnTo>
                      <a:pt x="235" y="370"/>
                    </a:lnTo>
                    <a:lnTo>
                      <a:pt x="230" y="320"/>
                    </a:lnTo>
                    <a:lnTo>
                      <a:pt x="210" y="280"/>
                    </a:lnTo>
                    <a:lnTo>
                      <a:pt x="175" y="220"/>
                    </a:lnTo>
                    <a:lnTo>
                      <a:pt x="115" y="155"/>
                    </a:lnTo>
                    <a:lnTo>
                      <a:pt x="75" y="120"/>
                    </a:lnTo>
                    <a:lnTo>
                      <a:pt x="40" y="80"/>
                    </a:lnTo>
                    <a:lnTo>
                      <a:pt x="30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" name="Freeform 11"/>
              <p:cNvSpPr>
                <a:spLocks/>
              </p:cNvSpPr>
              <p:nvPr/>
            </p:nvSpPr>
            <p:spPr bwMode="auto">
              <a:xfrm>
                <a:off x="-764" y="2508"/>
                <a:ext cx="621" cy="441"/>
              </a:xfrm>
              <a:custGeom>
                <a:avLst/>
                <a:gdLst>
                  <a:gd name="T0" fmla="*/ 0 w 621"/>
                  <a:gd name="T1" fmla="*/ 225 h 441"/>
                  <a:gd name="T2" fmla="*/ 5 w 621"/>
                  <a:gd name="T3" fmla="*/ 265 h 441"/>
                  <a:gd name="T4" fmla="*/ 80 w 621"/>
                  <a:gd name="T5" fmla="*/ 295 h 441"/>
                  <a:gd name="T6" fmla="*/ 160 w 621"/>
                  <a:gd name="T7" fmla="*/ 300 h 441"/>
                  <a:gd name="T8" fmla="*/ 235 w 621"/>
                  <a:gd name="T9" fmla="*/ 270 h 441"/>
                  <a:gd name="T10" fmla="*/ 290 w 621"/>
                  <a:gd name="T11" fmla="*/ 185 h 441"/>
                  <a:gd name="T12" fmla="*/ 330 w 621"/>
                  <a:gd name="T13" fmla="*/ 100 h 441"/>
                  <a:gd name="T14" fmla="*/ 345 w 621"/>
                  <a:gd name="T15" fmla="*/ 85 h 441"/>
                  <a:gd name="T16" fmla="*/ 370 w 621"/>
                  <a:gd name="T17" fmla="*/ 90 h 441"/>
                  <a:gd name="T18" fmla="*/ 405 w 621"/>
                  <a:gd name="T19" fmla="*/ 160 h 441"/>
                  <a:gd name="T20" fmla="*/ 435 w 621"/>
                  <a:gd name="T21" fmla="*/ 285 h 441"/>
                  <a:gd name="T22" fmla="*/ 455 w 621"/>
                  <a:gd name="T23" fmla="*/ 380 h 441"/>
                  <a:gd name="T24" fmla="*/ 465 w 621"/>
                  <a:gd name="T25" fmla="*/ 430 h 441"/>
                  <a:gd name="T26" fmla="*/ 495 w 621"/>
                  <a:gd name="T27" fmla="*/ 441 h 441"/>
                  <a:gd name="T28" fmla="*/ 520 w 621"/>
                  <a:gd name="T29" fmla="*/ 420 h 441"/>
                  <a:gd name="T30" fmla="*/ 540 w 621"/>
                  <a:gd name="T31" fmla="*/ 350 h 441"/>
                  <a:gd name="T32" fmla="*/ 570 w 621"/>
                  <a:gd name="T33" fmla="*/ 285 h 441"/>
                  <a:gd name="T34" fmla="*/ 585 w 621"/>
                  <a:gd name="T35" fmla="*/ 205 h 441"/>
                  <a:gd name="T36" fmla="*/ 615 w 621"/>
                  <a:gd name="T37" fmla="*/ 200 h 441"/>
                  <a:gd name="T38" fmla="*/ 621 w 621"/>
                  <a:gd name="T39" fmla="*/ 185 h 441"/>
                  <a:gd name="T40" fmla="*/ 600 w 621"/>
                  <a:gd name="T41" fmla="*/ 165 h 441"/>
                  <a:gd name="T42" fmla="*/ 565 w 621"/>
                  <a:gd name="T43" fmla="*/ 170 h 441"/>
                  <a:gd name="T44" fmla="*/ 550 w 621"/>
                  <a:gd name="T45" fmla="*/ 220 h 441"/>
                  <a:gd name="T46" fmla="*/ 545 w 621"/>
                  <a:gd name="T47" fmla="*/ 260 h 441"/>
                  <a:gd name="T48" fmla="*/ 525 w 621"/>
                  <a:gd name="T49" fmla="*/ 315 h 441"/>
                  <a:gd name="T50" fmla="*/ 500 w 621"/>
                  <a:gd name="T51" fmla="*/ 335 h 441"/>
                  <a:gd name="T52" fmla="*/ 480 w 621"/>
                  <a:gd name="T53" fmla="*/ 275 h 441"/>
                  <a:gd name="T54" fmla="*/ 455 w 621"/>
                  <a:gd name="T55" fmla="*/ 170 h 441"/>
                  <a:gd name="T56" fmla="*/ 440 w 621"/>
                  <a:gd name="T57" fmla="*/ 120 h 441"/>
                  <a:gd name="T58" fmla="*/ 410 w 621"/>
                  <a:gd name="T59" fmla="*/ 60 h 441"/>
                  <a:gd name="T60" fmla="*/ 385 w 621"/>
                  <a:gd name="T61" fmla="*/ 15 h 441"/>
                  <a:gd name="T62" fmla="*/ 340 w 621"/>
                  <a:gd name="T63" fmla="*/ 0 h 441"/>
                  <a:gd name="T64" fmla="*/ 320 w 621"/>
                  <a:gd name="T65" fmla="*/ 5 h 441"/>
                  <a:gd name="T66" fmla="*/ 290 w 621"/>
                  <a:gd name="T67" fmla="*/ 70 h 441"/>
                  <a:gd name="T68" fmla="*/ 255 w 621"/>
                  <a:gd name="T69" fmla="*/ 150 h 441"/>
                  <a:gd name="T70" fmla="*/ 220 w 621"/>
                  <a:gd name="T71" fmla="*/ 185 h 441"/>
                  <a:gd name="T72" fmla="*/ 175 w 621"/>
                  <a:gd name="T73" fmla="*/ 220 h 441"/>
                  <a:gd name="T74" fmla="*/ 120 w 621"/>
                  <a:gd name="T75" fmla="*/ 190 h 441"/>
                  <a:gd name="T76" fmla="*/ 55 w 621"/>
                  <a:gd name="T77" fmla="*/ 170 h 441"/>
                  <a:gd name="T78" fmla="*/ 30 w 621"/>
                  <a:gd name="T79" fmla="*/ 190 h 441"/>
                  <a:gd name="T80" fmla="*/ 0 w 621"/>
                  <a:gd name="T81" fmla="*/ 225 h 44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21"/>
                  <a:gd name="T124" fmla="*/ 0 h 441"/>
                  <a:gd name="T125" fmla="*/ 621 w 621"/>
                  <a:gd name="T126" fmla="*/ 441 h 44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21" h="441">
                    <a:moveTo>
                      <a:pt x="0" y="225"/>
                    </a:moveTo>
                    <a:lnTo>
                      <a:pt x="5" y="265"/>
                    </a:lnTo>
                    <a:lnTo>
                      <a:pt x="80" y="295"/>
                    </a:lnTo>
                    <a:lnTo>
                      <a:pt x="160" y="300"/>
                    </a:lnTo>
                    <a:lnTo>
                      <a:pt x="235" y="270"/>
                    </a:lnTo>
                    <a:lnTo>
                      <a:pt x="290" y="185"/>
                    </a:lnTo>
                    <a:lnTo>
                      <a:pt x="330" y="100"/>
                    </a:lnTo>
                    <a:lnTo>
                      <a:pt x="345" y="85"/>
                    </a:lnTo>
                    <a:lnTo>
                      <a:pt x="370" y="90"/>
                    </a:lnTo>
                    <a:lnTo>
                      <a:pt x="405" y="160"/>
                    </a:lnTo>
                    <a:lnTo>
                      <a:pt x="435" y="285"/>
                    </a:lnTo>
                    <a:lnTo>
                      <a:pt x="455" y="380"/>
                    </a:lnTo>
                    <a:lnTo>
                      <a:pt x="465" y="430"/>
                    </a:lnTo>
                    <a:lnTo>
                      <a:pt x="495" y="441"/>
                    </a:lnTo>
                    <a:lnTo>
                      <a:pt x="520" y="420"/>
                    </a:lnTo>
                    <a:lnTo>
                      <a:pt x="540" y="350"/>
                    </a:lnTo>
                    <a:lnTo>
                      <a:pt x="570" y="285"/>
                    </a:lnTo>
                    <a:lnTo>
                      <a:pt x="585" y="205"/>
                    </a:lnTo>
                    <a:lnTo>
                      <a:pt x="615" y="200"/>
                    </a:lnTo>
                    <a:lnTo>
                      <a:pt x="621" y="185"/>
                    </a:lnTo>
                    <a:lnTo>
                      <a:pt x="600" y="165"/>
                    </a:lnTo>
                    <a:lnTo>
                      <a:pt x="565" y="170"/>
                    </a:lnTo>
                    <a:lnTo>
                      <a:pt x="550" y="220"/>
                    </a:lnTo>
                    <a:lnTo>
                      <a:pt x="545" y="260"/>
                    </a:lnTo>
                    <a:lnTo>
                      <a:pt x="525" y="315"/>
                    </a:lnTo>
                    <a:lnTo>
                      <a:pt x="500" y="335"/>
                    </a:lnTo>
                    <a:lnTo>
                      <a:pt x="480" y="275"/>
                    </a:lnTo>
                    <a:lnTo>
                      <a:pt x="455" y="170"/>
                    </a:lnTo>
                    <a:lnTo>
                      <a:pt x="440" y="120"/>
                    </a:lnTo>
                    <a:lnTo>
                      <a:pt x="410" y="60"/>
                    </a:lnTo>
                    <a:lnTo>
                      <a:pt x="385" y="15"/>
                    </a:lnTo>
                    <a:lnTo>
                      <a:pt x="340" y="0"/>
                    </a:lnTo>
                    <a:lnTo>
                      <a:pt x="320" y="5"/>
                    </a:lnTo>
                    <a:lnTo>
                      <a:pt x="290" y="70"/>
                    </a:lnTo>
                    <a:lnTo>
                      <a:pt x="255" y="150"/>
                    </a:lnTo>
                    <a:lnTo>
                      <a:pt x="220" y="185"/>
                    </a:lnTo>
                    <a:lnTo>
                      <a:pt x="175" y="220"/>
                    </a:lnTo>
                    <a:lnTo>
                      <a:pt x="120" y="190"/>
                    </a:lnTo>
                    <a:lnTo>
                      <a:pt x="55" y="170"/>
                    </a:lnTo>
                    <a:lnTo>
                      <a:pt x="30" y="190"/>
                    </a:lnTo>
                    <a:lnTo>
                      <a:pt x="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6" name="Group 12"/>
            <p:cNvGrpSpPr>
              <a:grpSpLocks/>
            </p:cNvGrpSpPr>
            <p:nvPr/>
          </p:nvGrpSpPr>
          <p:grpSpPr bwMode="auto">
            <a:xfrm>
              <a:off x="-1200" y="2038"/>
              <a:ext cx="421" cy="686"/>
              <a:chOff x="-1200" y="2038"/>
              <a:chExt cx="421" cy="686"/>
            </a:xfrm>
          </p:grpSpPr>
          <p:sp>
            <p:nvSpPr>
              <p:cNvPr id="46087" name="Freeform 13"/>
              <p:cNvSpPr>
                <a:spLocks/>
              </p:cNvSpPr>
              <p:nvPr/>
            </p:nvSpPr>
            <p:spPr bwMode="auto">
              <a:xfrm>
                <a:off x="-1185" y="2048"/>
                <a:ext cx="391" cy="656"/>
              </a:xfrm>
              <a:custGeom>
                <a:avLst/>
                <a:gdLst>
                  <a:gd name="T0" fmla="*/ 100 w 391"/>
                  <a:gd name="T1" fmla="*/ 95 h 656"/>
                  <a:gd name="T2" fmla="*/ 130 w 391"/>
                  <a:gd name="T3" fmla="*/ 35 h 656"/>
                  <a:gd name="T4" fmla="*/ 150 w 391"/>
                  <a:gd name="T5" fmla="*/ 15 h 656"/>
                  <a:gd name="T6" fmla="*/ 180 w 391"/>
                  <a:gd name="T7" fmla="*/ 5 h 656"/>
                  <a:gd name="T8" fmla="*/ 220 w 391"/>
                  <a:gd name="T9" fmla="*/ 0 h 656"/>
                  <a:gd name="T10" fmla="*/ 270 w 391"/>
                  <a:gd name="T11" fmla="*/ 10 h 656"/>
                  <a:gd name="T12" fmla="*/ 340 w 391"/>
                  <a:gd name="T13" fmla="*/ 45 h 656"/>
                  <a:gd name="T14" fmla="*/ 360 w 391"/>
                  <a:gd name="T15" fmla="*/ 75 h 656"/>
                  <a:gd name="T16" fmla="*/ 380 w 391"/>
                  <a:gd name="T17" fmla="*/ 105 h 656"/>
                  <a:gd name="T18" fmla="*/ 385 w 391"/>
                  <a:gd name="T19" fmla="*/ 135 h 656"/>
                  <a:gd name="T20" fmla="*/ 391 w 391"/>
                  <a:gd name="T21" fmla="*/ 175 h 656"/>
                  <a:gd name="T22" fmla="*/ 391 w 391"/>
                  <a:gd name="T23" fmla="*/ 225 h 656"/>
                  <a:gd name="T24" fmla="*/ 385 w 391"/>
                  <a:gd name="T25" fmla="*/ 275 h 656"/>
                  <a:gd name="T26" fmla="*/ 380 w 391"/>
                  <a:gd name="T27" fmla="*/ 315 h 656"/>
                  <a:gd name="T28" fmla="*/ 380 w 391"/>
                  <a:gd name="T29" fmla="*/ 356 h 656"/>
                  <a:gd name="T30" fmla="*/ 380 w 391"/>
                  <a:gd name="T31" fmla="*/ 391 h 656"/>
                  <a:gd name="T32" fmla="*/ 385 w 391"/>
                  <a:gd name="T33" fmla="*/ 436 h 656"/>
                  <a:gd name="T34" fmla="*/ 391 w 391"/>
                  <a:gd name="T35" fmla="*/ 476 h 656"/>
                  <a:gd name="T36" fmla="*/ 385 w 391"/>
                  <a:gd name="T37" fmla="*/ 506 h 656"/>
                  <a:gd name="T38" fmla="*/ 370 w 391"/>
                  <a:gd name="T39" fmla="*/ 556 h 656"/>
                  <a:gd name="T40" fmla="*/ 350 w 391"/>
                  <a:gd name="T41" fmla="*/ 586 h 656"/>
                  <a:gd name="T42" fmla="*/ 330 w 391"/>
                  <a:gd name="T43" fmla="*/ 611 h 656"/>
                  <a:gd name="T44" fmla="*/ 285 w 391"/>
                  <a:gd name="T45" fmla="*/ 626 h 656"/>
                  <a:gd name="T46" fmla="*/ 235 w 391"/>
                  <a:gd name="T47" fmla="*/ 641 h 656"/>
                  <a:gd name="T48" fmla="*/ 180 w 391"/>
                  <a:gd name="T49" fmla="*/ 646 h 656"/>
                  <a:gd name="T50" fmla="*/ 135 w 391"/>
                  <a:gd name="T51" fmla="*/ 656 h 656"/>
                  <a:gd name="T52" fmla="*/ 80 w 391"/>
                  <a:gd name="T53" fmla="*/ 641 h 656"/>
                  <a:gd name="T54" fmla="*/ 30 w 391"/>
                  <a:gd name="T55" fmla="*/ 591 h 656"/>
                  <a:gd name="T56" fmla="*/ 10 w 391"/>
                  <a:gd name="T57" fmla="*/ 541 h 656"/>
                  <a:gd name="T58" fmla="*/ 0 w 391"/>
                  <a:gd name="T59" fmla="*/ 471 h 656"/>
                  <a:gd name="T60" fmla="*/ 0 w 391"/>
                  <a:gd name="T61" fmla="*/ 391 h 656"/>
                  <a:gd name="T62" fmla="*/ 15 w 391"/>
                  <a:gd name="T63" fmla="*/ 320 h 656"/>
                  <a:gd name="T64" fmla="*/ 30 w 391"/>
                  <a:gd name="T65" fmla="*/ 255 h 656"/>
                  <a:gd name="T66" fmla="*/ 50 w 391"/>
                  <a:gd name="T67" fmla="*/ 200 h 656"/>
                  <a:gd name="T68" fmla="*/ 60 w 391"/>
                  <a:gd name="T69" fmla="*/ 170 h 656"/>
                  <a:gd name="T70" fmla="*/ 75 w 391"/>
                  <a:gd name="T71" fmla="*/ 120 h 656"/>
                  <a:gd name="T72" fmla="*/ 100 w 391"/>
                  <a:gd name="T73" fmla="*/ 95 h 65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91"/>
                  <a:gd name="T112" fmla="*/ 0 h 656"/>
                  <a:gd name="T113" fmla="*/ 391 w 391"/>
                  <a:gd name="T114" fmla="*/ 656 h 65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91" h="656">
                    <a:moveTo>
                      <a:pt x="100" y="95"/>
                    </a:moveTo>
                    <a:lnTo>
                      <a:pt x="130" y="35"/>
                    </a:lnTo>
                    <a:lnTo>
                      <a:pt x="150" y="15"/>
                    </a:lnTo>
                    <a:lnTo>
                      <a:pt x="180" y="5"/>
                    </a:lnTo>
                    <a:lnTo>
                      <a:pt x="220" y="0"/>
                    </a:lnTo>
                    <a:lnTo>
                      <a:pt x="270" y="10"/>
                    </a:lnTo>
                    <a:lnTo>
                      <a:pt x="340" y="45"/>
                    </a:lnTo>
                    <a:lnTo>
                      <a:pt x="360" y="75"/>
                    </a:lnTo>
                    <a:lnTo>
                      <a:pt x="380" y="105"/>
                    </a:lnTo>
                    <a:lnTo>
                      <a:pt x="385" y="135"/>
                    </a:lnTo>
                    <a:lnTo>
                      <a:pt x="391" y="175"/>
                    </a:lnTo>
                    <a:lnTo>
                      <a:pt x="391" y="225"/>
                    </a:lnTo>
                    <a:lnTo>
                      <a:pt x="385" y="275"/>
                    </a:lnTo>
                    <a:lnTo>
                      <a:pt x="380" y="315"/>
                    </a:lnTo>
                    <a:lnTo>
                      <a:pt x="380" y="356"/>
                    </a:lnTo>
                    <a:lnTo>
                      <a:pt x="380" y="391"/>
                    </a:lnTo>
                    <a:lnTo>
                      <a:pt x="385" y="436"/>
                    </a:lnTo>
                    <a:lnTo>
                      <a:pt x="391" y="476"/>
                    </a:lnTo>
                    <a:lnTo>
                      <a:pt x="385" y="506"/>
                    </a:lnTo>
                    <a:lnTo>
                      <a:pt x="370" y="556"/>
                    </a:lnTo>
                    <a:lnTo>
                      <a:pt x="350" y="586"/>
                    </a:lnTo>
                    <a:lnTo>
                      <a:pt x="330" y="611"/>
                    </a:lnTo>
                    <a:lnTo>
                      <a:pt x="285" y="626"/>
                    </a:lnTo>
                    <a:lnTo>
                      <a:pt x="235" y="641"/>
                    </a:lnTo>
                    <a:lnTo>
                      <a:pt x="180" y="646"/>
                    </a:lnTo>
                    <a:lnTo>
                      <a:pt x="135" y="656"/>
                    </a:lnTo>
                    <a:lnTo>
                      <a:pt x="80" y="641"/>
                    </a:lnTo>
                    <a:lnTo>
                      <a:pt x="30" y="591"/>
                    </a:lnTo>
                    <a:lnTo>
                      <a:pt x="10" y="541"/>
                    </a:lnTo>
                    <a:lnTo>
                      <a:pt x="0" y="471"/>
                    </a:lnTo>
                    <a:lnTo>
                      <a:pt x="0" y="391"/>
                    </a:lnTo>
                    <a:lnTo>
                      <a:pt x="15" y="320"/>
                    </a:lnTo>
                    <a:lnTo>
                      <a:pt x="30" y="255"/>
                    </a:lnTo>
                    <a:lnTo>
                      <a:pt x="50" y="200"/>
                    </a:lnTo>
                    <a:lnTo>
                      <a:pt x="60" y="170"/>
                    </a:lnTo>
                    <a:lnTo>
                      <a:pt x="75" y="120"/>
                    </a:lnTo>
                    <a:lnTo>
                      <a:pt x="100" y="95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" name="Freeform 14"/>
              <p:cNvSpPr>
                <a:spLocks/>
              </p:cNvSpPr>
              <p:nvPr/>
            </p:nvSpPr>
            <p:spPr bwMode="auto">
              <a:xfrm>
                <a:off x="-1200" y="2038"/>
                <a:ext cx="421" cy="686"/>
              </a:xfrm>
              <a:custGeom>
                <a:avLst/>
                <a:gdLst>
                  <a:gd name="T0" fmla="*/ 190 w 421"/>
                  <a:gd name="T1" fmla="*/ 25 h 686"/>
                  <a:gd name="T2" fmla="*/ 255 w 421"/>
                  <a:gd name="T3" fmla="*/ 70 h 686"/>
                  <a:gd name="T4" fmla="*/ 240 w 421"/>
                  <a:gd name="T5" fmla="*/ 220 h 686"/>
                  <a:gd name="T6" fmla="*/ 290 w 421"/>
                  <a:gd name="T7" fmla="*/ 95 h 686"/>
                  <a:gd name="T8" fmla="*/ 365 w 421"/>
                  <a:gd name="T9" fmla="*/ 85 h 686"/>
                  <a:gd name="T10" fmla="*/ 395 w 421"/>
                  <a:gd name="T11" fmla="*/ 185 h 686"/>
                  <a:gd name="T12" fmla="*/ 265 w 421"/>
                  <a:gd name="T13" fmla="*/ 240 h 686"/>
                  <a:gd name="T14" fmla="*/ 290 w 421"/>
                  <a:gd name="T15" fmla="*/ 260 h 686"/>
                  <a:gd name="T16" fmla="*/ 395 w 421"/>
                  <a:gd name="T17" fmla="*/ 230 h 686"/>
                  <a:gd name="T18" fmla="*/ 380 w 421"/>
                  <a:gd name="T19" fmla="*/ 386 h 686"/>
                  <a:gd name="T20" fmla="*/ 300 w 421"/>
                  <a:gd name="T21" fmla="*/ 481 h 686"/>
                  <a:gd name="T22" fmla="*/ 200 w 421"/>
                  <a:gd name="T23" fmla="*/ 506 h 686"/>
                  <a:gd name="T24" fmla="*/ 375 w 421"/>
                  <a:gd name="T25" fmla="*/ 486 h 686"/>
                  <a:gd name="T26" fmla="*/ 350 w 421"/>
                  <a:gd name="T27" fmla="*/ 601 h 686"/>
                  <a:gd name="T28" fmla="*/ 225 w 421"/>
                  <a:gd name="T29" fmla="*/ 641 h 686"/>
                  <a:gd name="T30" fmla="*/ 200 w 421"/>
                  <a:gd name="T31" fmla="*/ 516 h 686"/>
                  <a:gd name="T32" fmla="*/ 220 w 421"/>
                  <a:gd name="T33" fmla="*/ 356 h 686"/>
                  <a:gd name="T34" fmla="*/ 235 w 421"/>
                  <a:gd name="T35" fmla="*/ 230 h 686"/>
                  <a:gd name="T36" fmla="*/ 140 w 421"/>
                  <a:gd name="T37" fmla="*/ 145 h 686"/>
                  <a:gd name="T38" fmla="*/ 130 w 421"/>
                  <a:gd name="T39" fmla="*/ 185 h 686"/>
                  <a:gd name="T40" fmla="*/ 220 w 421"/>
                  <a:gd name="T41" fmla="*/ 265 h 686"/>
                  <a:gd name="T42" fmla="*/ 180 w 421"/>
                  <a:gd name="T43" fmla="*/ 421 h 686"/>
                  <a:gd name="T44" fmla="*/ 95 w 421"/>
                  <a:gd name="T45" fmla="*/ 416 h 686"/>
                  <a:gd name="T46" fmla="*/ 50 w 421"/>
                  <a:gd name="T47" fmla="*/ 386 h 686"/>
                  <a:gd name="T48" fmla="*/ 120 w 421"/>
                  <a:gd name="T49" fmla="*/ 481 h 686"/>
                  <a:gd name="T50" fmla="*/ 160 w 421"/>
                  <a:gd name="T51" fmla="*/ 536 h 686"/>
                  <a:gd name="T52" fmla="*/ 185 w 421"/>
                  <a:gd name="T53" fmla="*/ 621 h 686"/>
                  <a:gd name="T54" fmla="*/ 135 w 421"/>
                  <a:gd name="T55" fmla="*/ 651 h 686"/>
                  <a:gd name="T56" fmla="*/ 50 w 421"/>
                  <a:gd name="T57" fmla="*/ 541 h 686"/>
                  <a:gd name="T58" fmla="*/ 35 w 421"/>
                  <a:gd name="T59" fmla="*/ 406 h 686"/>
                  <a:gd name="T60" fmla="*/ 65 w 421"/>
                  <a:gd name="T61" fmla="*/ 240 h 686"/>
                  <a:gd name="T62" fmla="*/ 45 w 421"/>
                  <a:gd name="T63" fmla="*/ 235 h 686"/>
                  <a:gd name="T64" fmla="*/ 0 w 421"/>
                  <a:gd name="T65" fmla="*/ 406 h 686"/>
                  <a:gd name="T66" fmla="*/ 35 w 421"/>
                  <a:gd name="T67" fmla="*/ 611 h 686"/>
                  <a:gd name="T68" fmla="*/ 180 w 421"/>
                  <a:gd name="T69" fmla="*/ 686 h 686"/>
                  <a:gd name="T70" fmla="*/ 275 w 421"/>
                  <a:gd name="T71" fmla="*/ 666 h 686"/>
                  <a:gd name="T72" fmla="*/ 390 w 421"/>
                  <a:gd name="T73" fmla="*/ 581 h 686"/>
                  <a:gd name="T74" fmla="*/ 415 w 421"/>
                  <a:gd name="T75" fmla="*/ 466 h 686"/>
                  <a:gd name="T76" fmla="*/ 410 w 421"/>
                  <a:gd name="T77" fmla="*/ 340 h 686"/>
                  <a:gd name="T78" fmla="*/ 415 w 421"/>
                  <a:gd name="T79" fmla="*/ 175 h 686"/>
                  <a:gd name="T80" fmla="*/ 370 w 421"/>
                  <a:gd name="T81" fmla="*/ 35 h 686"/>
                  <a:gd name="T82" fmla="*/ 225 w 421"/>
                  <a:gd name="T83" fmla="*/ 0 h 686"/>
                  <a:gd name="T84" fmla="*/ 120 w 421"/>
                  <a:gd name="T85" fmla="*/ 80 h 686"/>
                  <a:gd name="T86" fmla="*/ 95 w 421"/>
                  <a:gd name="T87" fmla="*/ 155 h 6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21"/>
                  <a:gd name="T133" fmla="*/ 0 h 686"/>
                  <a:gd name="T134" fmla="*/ 421 w 421"/>
                  <a:gd name="T135" fmla="*/ 686 h 68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21" h="686">
                    <a:moveTo>
                      <a:pt x="130" y="100"/>
                    </a:moveTo>
                    <a:lnTo>
                      <a:pt x="160" y="50"/>
                    </a:lnTo>
                    <a:lnTo>
                      <a:pt x="190" y="25"/>
                    </a:lnTo>
                    <a:lnTo>
                      <a:pt x="250" y="25"/>
                    </a:lnTo>
                    <a:lnTo>
                      <a:pt x="290" y="35"/>
                    </a:lnTo>
                    <a:lnTo>
                      <a:pt x="255" y="70"/>
                    </a:lnTo>
                    <a:lnTo>
                      <a:pt x="235" y="135"/>
                    </a:lnTo>
                    <a:lnTo>
                      <a:pt x="235" y="200"/>
                    </a:lnTo>
                    <a:lnTo>
                      <a:pt x="240" y="220"/>
                    </a:lnTo>
                    <a:lnTo>
                      <a:pt x="255" y="185"/>
                    </a:lnTo>
                    <a:lnTo>
                      <a:pt x="265" y="130"/>
                    </a:lnTo>
                    <a:lnTo>
                      <a:pt x="290" y="95"/>
                    </a:lnTo>
                    <a:lnTo>
                      <a:pt x="305" y="75"/>
                    </a:lnTo>
                    <a:lnTo>
                      <a:pt x="335" y="55"/>
                    </a:lnTo>
                    <a:lnTo>
                      <a:pt x="365" y="85"/>
                    </a:lnTo>
                    <a:lnTo>
                      <a:pt x="390" y="120"/>
                    </a:lnTo>
                    <a:lnTo>
                      <a:pt x="395" y="165"/>
                    </a:lnTo>
                    <a:lnTo>
                      <a:pt x="395" y="185"/>
                    </a:lnTo>
                    <a:lnTo>
                      <a:pt x="360" y="225"/>
                    </a:lnTo>
                    <a:lnTo>
                      <a:pt x="305" y="240"/>
                    </a:lnTo>
                    <a:lnTo>
                      <a:pt x="265" y="240"/>
                    </a:lnTo>
                    <a:lnTo>
                      <a:pt x="250" y="235"/>
                    </a:lnTo>
                    <a:lnTo>
                      <a:pt x="245" y="260"/>
                    </a:lnTo>
                    <a:lnTo>
                      <a:pt x="290" y="260"/>
                    </a:lnTo>
                    <a:lnTo>
                      <a:pt x="350" y="255"/>
                    </a:lnTo>
                    <a:lnTo>
                      <a:pt x="385" y="245"/>
                    </a:lnTo>
                    <a:lnTo>
                      <a:pt x="395" y="230"/>
                    </a:lnTo>
                    <a:lnTo>
                      <a:pt x="395" y="275"/>
                    </a:lnTo>
                    <a:lnTo>
                      <a:pt x="385" y="330"/>
                    </a:lnTo>
                    <a:lnTo>
                      <a:pt x="380" y="386"/>
                    </a:lnTo>
                    <a:lnTo>
                      <a:pt x="390" y="436"/>
                    </a:lnTo>
                    <a:lnTo>
                      <a:pt x="350" y="466"/>
                    </a:lnTo>
                    <a:lnTo>
                      <a:pt x="300" y="481"/>
                    </a:lnTo>
                    <a:lnTo>
                      <a:pt x="245" y="481"/>
                    </a:lnTo>
                    <a:lnTo>
                      <a:pt x="205" y="481"/>
                    </a:lnTo>
                    <a:lnTo>
                      <a:pt x="200" y="506"/>
                    </a:lnTo>
                    <a:lnTo>
                      <a:pt x="260" y="506"/>
                    </a:lnTo>
                    <a:lnTo>
                      <a:pt x="315" y="496"/>
                    </a:lnTo>
                    <a:lnTo>
                      <a:pt x="375" y="486"/>
                    </a:lnTo>
                    <a:lnTo>
                      <a:pt x="395" y="471"/>
                    </a:lnTo>
                    <a:lnTo>
                      <a:pt x="390" y="526"/>
                    </a:lnTo>
                    <a:lnTo>
                      <a:pt x="350" y="601"/>
                    </a:lnTo>
                    <a:lnTo>
                      <a:pt x="310" y="621"/>
                    </a:lnTo>
                    <a:lnTo>
                      <a:pt x="265" y="636"/>
                    </a:lnTo>
                    <a:lnTo>
                      <a:pt x="225" y="641"/>
                    </a:lnTo>
                    <a:lnTo>
                      <a:pt x="200" y="606"/>
                    </a:lnTo>
                    <a:lnTo>
                      <a:pt x="185" y="551"/>
                    </a:lnTo>
                    <a:lnTo>
                      <a:pt x="200" y="516"/>
                    </a:lnTo>
                    <a:lnTo>
                      <a:pt x="200" y="476"/>
                    </a:lnTo>
                    <a:lnTo>
                      <a:pt x="200" y="426"/>
                    </a:lnTo>
                    <a:lnTo>
                      <a:pt x="220" y="356"/>
                    </a:lnTo>
                    <a:lnTo>
                      <a:pt x="240" y="295"/>
                    </a:lnTo>
                    <a:lnTo>
                      <a:pt x="240" y="255"/>
                    </a:lnTo>
                    <a:lnTo>
                      <a:pt x="235" y="230"/>
                    </a:lnTo>
                    <a:lnTo>
                      <a:pt x="205" y="225"/>
                    </a:lnTo>
                    <a:lnTo>
                      <a:pt x="160" y="190"/>
                    </a:lnTo>
                    <a:lnTo>
                      <a:pt x="140" y="145"/>
                    </a:lnTo>
                    <a:lnTo>
                      <a:pt x="120" y="120"/>
                    </a:lnTo>
                    <a:lnTo>
                      <a:pt x="115" y="145"/>
                    </a:lnTo>
                    <a:lnTo>
                      <a:pt x="130" y="185"/>
                    </a:lnTo>
                    <a:lnTo>
                      <a:pt x="160" y="220"/>
                    </a:lnTo>
                    <a:lnTo>
                      <a:pt x="190" y="250"/>
                    </a:lnTo>
                    <a:lnTo>
                      <a:pt x="220" y="265"/>
                    </a:lnTo>
                    <a:lnTo>
                      <a:pt x="200" y="330"/>
                    </a:lnTo>
                    <a:lnTo>
                      <a:pt x="185" y="376"/>
                    </a:lnTo>
                    <a:lnTo>
                      <a:pt x="180" y="421"/>
                    </a:lnTo>
                    <a:lnTo>
                      <a:pt x="170" y="461"/>
                    </a:lnTo>
                    <a:lnTo>
                      <a:pt x="140" y="461"/>
                    </a:lnTo>
                    <a:lnTo>
                      <a:pt x="95" y="416"/>
                    </a:lnTo>
                    <a:lnTo>
                      <a:pt x="70" y="381"/>
                    </a:lnTo>
                    <a:lnTo>
                      <a:pt x="50" y="356"/>
                    </a:lnTo>
                    <a:lnTo>
                      <a:pt x="50" y="386"/>
                    </a:lnTo>
                    <a:lnTo>
                      <a:pt x="70" y="416"/>
                    </a:lnTo>
                    <a:lnTo>
                      <a:pt x="105" y="451"/>
                    </a:lnTo>
                    <a:lnTo>
                      <a:pt x="120" y="481"/>
                    </a:lnTo>
                    <a:lnTo>
                      <a:pt x="150" y="496"/>
                    </a:lnTo>
                    <a:lnTo>
                      <a:pt x="165" y="511"/>
                    </a:lnTo>
                    <a:lnTo>
                      <a:pt x="160" y="536"/>
                    </a:lnTo>
                    <a:lnTo>
                      <a:pt x="165" y="571"/>
                    </a:lnTo>
                    <a:lnTo>
                      <a:pt x="170" y="601"/>
                    </a:lnTo>
                    <a:lnTo>
                      <a:pt x="185" y="621"/>
                    </a:lnTo>
                    <a:lnTo>
                      <a:pt x="190" y="646"/>
                    </a:lnTo>
                    <a:lnTo>
                      <a:pt x="175" y="656"/>
                    </a:lnTo>
                    <a:lnTo>
                      <a:pt x="135" y="651"/>
                    </a:lnTo>
                    <a:lnTo>
                      <a:pt x="95" y="626"/>
                    </a:lnTo>
                    <a:lnTo>
                      <a:pt x="65" y="586"/>
                    </a:lnTo>
                    <a:lnTo>
                      <a:pt x="50" y="541"/>
                    </a:lnTo>
                    <a:lnTo>
                      <a:pt x="35" y="506"/>
                    </a:lnTo>
                    <a:lnTo>
                      <a:pt x="35" y="461"/>
                    </a:lnTo>
                    <a:lnTo>
                      <a:pt x="35" y="406"/>
                    </a:lnTo>
                    <a:lnTo>
                      <a:pt x="45" y="371"/>
                    </a:lnTo>
                    <a:lnTo>
                      <a:pt x="50" y="325"/>
                    </a:lnTo>
                    <a:lnTo>
                      <a:pt x="65" y="240"/>
                    </a:lnTo>
                    <a:lnTo>
                      <a:pt x="90" y="165"/>
                    </a:lnTo>
                    <a:lnTo>
                      <a:pt x="65" y="175"/>
                    </a:lnTo>
                    <a:lnTo>
                      <a:pt x="45" y="235"/>
                    </a:lnTo>
                    <a:lnTo>
                      <a:pt x="20" y="295"/>
                    </a:lnTo>
                    <a:lnTo>
                      <a:pt x="10" y="361"/>
                    </a:lnTo>
                    <a:lnTo>
                      <a:pt x="0" y="406"/>
                    </a:lnTo>
                    <a:lnTo>
                      <a:pt x="0" y="481"/>
                    </a:lnTo>
                    <a:lnTo>
                      <a:pt x="10" y="561"/>
                    </a:lnTo>
                    <a:lnTo>
                      <a:pt x="35" y="611"/>
                    </a:lnTo>
                    <a:lnTo>
                      <a:pt x="75" y="651"/>
                    </a:lnTo>
                    <a:lnTo>
                      <a:pt x="130" y="671"/>
                    </a:lnTo>
                    <a:lnTo>
                      <a:pt x="180" y="686"/>
                    </a:lnTo>
                    <a:lnTo>
                      <a:pt x="215" y="676"/>
                    </a:lnTo>
                    <a:lnTo>
                      <a:pt x="230" y="671"/>
                    </a:lnTo>
                    <a:lnTo>
                      <a:pt x="275" y="666"/>
                    </a:lnTo>
                    <a:lnTo>
                      <a:pt x="325" y="651"/>
                    </a:lnTo>
                    <a:lnTo>
                      <a:pt x="370" y="621"/>
                    </a:lnTo>
                    <a:lnTo>
                      <a:pt x="390" y="581"/>
                    </a:lnTo>
                    <a:lnTo>
                      <a:pt x="415" y="536"/>
                    </a:lnTo>
                    <a:lnTo>
                      <a:pt x="421" y="501"/>
                    </a:lnTo>
                    <a:lnTo>
                      <a:pt x="415" y="466"/>
                    </a:lnTo>
                    <a:lnTo>
                      <a:pt x="410" y="421"/>
                    </a:lnTo>
                    <a:lnTo>
                      <a:pt x="410" y="381"/>
                    </a:lnTo>
                    <a:lnTo>
                      <a:pt x="410" y="340"/>
                    </a:lnTo>
                    <a:lnTo>
                      <a:pt x="415" y="285"/>
                    </a:lnTo>
                    <a:lnTo>
                      <a:pt x="415" y="220"/>
                    </a:lnTo>
                    <a:lnTo>
                      <a:pt x="415" y="175"/>
                    </a:lnTo>
                    <a:lnTo>
                      <a:pt x="410" y="115"/>
                    </a:lnTo>
                    <a:lnTo>
                      <a:pt x="390" y="70"/>
                    </a:lnTo>
                    <a:lnTo>
                      <a:pt x="370" y="35"/>
                    </a:lnTo>
                    <a:lnTo>
                      <a:pt x="320" y="15"/>
                    </a:lnTo>
                    <a:lnTo>
                      <a:pt x="265" y="0"/>
                    </a:lnTo>
                    <a:lnTo>
                      <a:pt x="225" y="0"/>
                    </a:lnTo>
                    <a:lnTo>
                      <a:pt x="170" y="5"/>
                    </a:lnTo>
                    <a:lnTo>
                      <a:pt x="135" y="35"/>
                    </a:lnTo>
                    <a:lnTo>
                      <a:pt x="120" y="80"/>
                    </a:lnTo>
                    <a:lnTo>
                      <a:pt x="80" y="115"/>
                    </a:lnTo>
                    <a:lnTo>
                      <a:pt x="75" y="150"/>
                    </a:lnTo>
                    <a:lnTo>
                      <a:pt x="95" y="155"/>
                    </a:lnTo>
                    <a:lnTo>
                      <a:pt x="120" y="120"/>
                    </a:lnTo>
                    <a:lnTo>
                      <a:pt x="130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7106" name="Object 3"/>
          <p:cNvGraphicFramePr>
            <a:graphicFrameLocks noChangeAspect="1"/>
          </p:cNvGraphicFramePr>
          <p:nvPr/>
        </p:nvGraphicFramePr>
        <p:xfrm flipV="1">
          <a:off x="5907088" y="2644775"/>
          <a:ext cx="303212" cy="573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0" imgH="127080" progId="Equation.3">
                  <p:embed/>
                </p:oleObj>
              </mc:Choice>
              <mc:Fallback>
                <p:oleObj name="Equation" r:id="rId3" imgW="0" imgH="127080" progId="Equation.3">
                  <p:embed/>
                  <p:pic>
                    <p:nvPicPr>
                      <p:cNvPr id="47106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V="1">
                        <a:off x="5907088" y="2644775"/>
                        <a:ext cx="303212" cy="573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07" name="Text Box 4"/>
          <p:cNvSpPr txBox="1">
            <a:spLocks noChangeArrowheads="1"/>
          </p:cNvSpPr>
          <p:nvPr/>
        </p:nvSpPr>
        <p:spPr bwMode="auto">
          <a:xfrm>
            <a:off x="3200400" y="2482850"/>
            <a:ext cx="4945063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3600" i="0"/>
              <a:t>∑</a:t>
            </a:r>
            <a:r>
              <a:rPr lang="en-CA" altLang="en-US" sz="3600" baseline="-25000"/>
              <a:t>i</a:t>
            </a:r>
            <a:r>
              <a:rPr lang="en-CA" altLang="en-US" sz="3600" i="0" baseline="-25000"/>
              <a:t>=</a:t>
            </a:r>
            <a:r>
              <a:rPr lang="en-US" altLang="en-US" sz="3600" i="0" baseline="-25000"/>
              <a:t>0</a:t>
            </a:r>
            <a:r>
              <a:rPr lang="en-CA" altLang="en-US" sz="3600" i="0" baseline="-25000"/>
              <a:t>..</a:t>
            </a:r>
            <a:r>
              <a:rPr lang="en-CA" altLang="en-US" sz="3600" baseline="-25000"/>
              <a:t>n</a:t>
            </a:r>
            <a:r>
              <a:rPr lang="en-CA" altLang="en-US" sz="2800" i="0"/>
              <a:t> </a:t>
            </a:r>
            <a:r>
              <a:rPr lang="en-CA" altLang="en-US" sz="2800" i="0" baseline="-25000"/>
              <a:t> </a:t>
            </a:r>
            <a:r>
              <a:rPr lang="en-US" altLang="en-US" sz="2800"/>
              <a:t>r</a:t>
            </a:r>
            <a:r>
              <a:rPr lang="en-US" altLang="en-US" sz="2800" baseline="30000"/>
              <a:t>i</a:t>
            </a:r>
            <a:r>
              <a:rPr lang="en-US" altLang="en-US" sz="2800" i="0"/>
              <a:t>  = </a:t>
            </a:r>
            <a:r>
              <a:rPr lang="en-US" altLang="en-US" sz="2800"/>
              <a:t>r</a:t>
            </a:r>
            <a:r>
              <a:rPr lang="en-US" altLang="en-US" sz="2800" i="0" baseline="30000"/>
              <a:t>0</a:t>
            </a:r>
            <a:r>
              <a:rPr lang="en-US" altLang="en-US" sz="2800" i="0"/>
              <a:t> + </a:t>
            </a:r>
            <a:r>
              <a:rPr lang="en-US" altLang="en-US" sz="2800"/>
              <a:t>r</a:t>
            </a:r>
            <a:r>
              <a:rPr lang="en-US" altLang="en-US" sz="2800" i="0" baseline="30000"/>
              <a:t>1</a:t>
            </a:r>
            <a:r>
              <a:rPr lang="en-US" altLang="en-US" sz="2800" i="0"/>
              <a:t> + </a:t>
            </a:r>
            <a:r>
              <a:rPr lang="en-US" altLang="en-US" sz="2800"/>
              <a:t>r</a:t>
            </a:r>
            <a:r>
              <a:rPr lang="en-US" altLang="en-US" sz="2800" i="0" baseline="30000"/>
              <a:t>2</a:t>
            </a:r>
            <a:r>
              <a:rPr lang="en-US" altLang="en-US" sz="2800" i="0"/>
              <a:t> +. . . + </a:t>
            </a:r>
            <a:r>
              <a:rPr lang="en-US" altLang="en-US" sz="2800"/>
              <a:t>r</a:t>
            </a:r>
            <a:r>
              <a:rPr lang="en-US" altLang="en-US" sz="2800" baseline="30000"/>
              <a:t>n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=  </a:t>
            </a:r>
            <a:r>
              <a:rPr lang="en-US" altLang="en-US" sz="4400" i="0">
                <a:latin typeface="Symbol" pitchFamily="18" charset="2"/>
              </a:rPr>
              <a:t>Q</a:t>
            </a:r>
            <a:r>
              <a:rPr lang="en-US" altLang="en-US" sz="4400" i="0"/>
              <a:t>(biggest term)</a:t>
            </a:r>
            <a:endParaRPr lang="en-CA" altLang="en-US" sz="4400" i="0"/>
          </a:p>
        </p:txBody>
      </p:sp>
      <p:sp>
        <p:nvSpPr>
          <p:cNvPr id="47108" name="Text Box 5"/>
          <p:cNvSpPr txBox="1">
            <a:spLocks noChangeArrowheads="1"/>
          </p:cNvSpPr>
          <p:nvPr/>
        </p:nvSpPr>
        <p:spPr bwMode="auto">
          <a:xfrm>
            <a:off x="3505200" y="1447800"/>
            <a:ext cx="50069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Geometric Increasing</a:t>
            </a:r>
            <a:endParaRPr lang="en-CA" altLang="en-US" sz="4000" i="0"/>
          </a:p>
        </p:txBody>
      </p:sp>
      <p:sp>
        <p:nvSpPr>
          <p:cNvPr id="427014" name="Text Box 6"/>
          <p:cNvSpPr txBox="1">
            <a:spLocks noChangeArrowheads="1"/>
          </p:cNvSpPr>
          <p:nvPr/>
        </p:nvSpPr>
        <p:spPr bwMode="auto">
          <a:xfrm>
            <a:off x="2362200" y="5897563"/>
            <a:ext cx="6553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True whenever terms increase quickly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70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70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7014" grpId="0" autoUpdateAnimBg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Picture 2" descr="capture2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85800" y="1219200"/>
            <a:ext cx="7821613" cy="5465763"/>
          </a:xfrm>
        </p:spPr>
      </p:pic>
      <p:sp>
        <p:nvSpPr>
          <p:cNvPr id="48131" name="Rectangle 3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Adding Made Easy</a:t>
            </a: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Picture 2" descr="capture1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-12700" y="1727200"/>
            <a:ext cx="9220200" cy="4292600"/>
          </a:xfrm>
        </p:spPr>
      </p:pic>
      <p:sp>
        <p:nvSpPr>
          <p:cNvPr id="49155" name="Rectangle 3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Adding Made Easy</a:t>
            </a:r>
          </a:p>
        </p:txBody>
      </p:sp>
      <p:sp>
        <p:nvSpPr>
          <p:cNvPr id="613380" name="Rectangle 4"/>
          <p:cNvSpPr>
            <a:spLocks noChangeArrowheads="1"/>
          </p:cNvSpPr>
          <p:nvPr/>
        </p:nvSpPr>
        <p:spPr bwMode="auto">
          <a:xfrm>
            <a:off x="152400" y="2514600"/>
            <a:ext cx="8839200" cy="7620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613381" name="Rectangle 5"/>
          <p:cNvSpPr>
            <a:spLocks noChangeArrowheads="1"/>
          </p:cNvSpPr>
          <p:nvPr/>
        </p:nvSpPr>
        <p:spPr bwMode="auto">
          <a:xfrm>
            <a:off x="152400" y="4829175"/>
            <a:ext cx="8915400" cy="1038225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3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3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13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13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3380" grpId="0" animBg="1"/>
      <p:bldP spid="613381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178" name="Object 16"/>
          <p:cNvGraphicFramePr>
            <a:graphicFrameLocks noChangeAspect="1"/>
          </p:cNvGraphicFramePr>
          <p:nvPr/>
        </p:nvGraphicFramePr>
        <p:xfrm>
          <a:off x="0" y="0"/>
          <a:ext cx="6858000" cy="5143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Slide" r:id="rId3" imgW="4572000" imgH="3429000" progId="PowerPoint.Slide.8">
                  <p:embed/>
                </p:oleObj>
              </mc:Choice>
              <mc:Fallback>
                <p:oleObj name="Slide" r:id="rId3" imgW="4572000" imgH="3429000" progId="PowerPoint.Slide.8">
                  <p:embed/>
                  <p:pic>
                    <p:nvPicPr>
                      <p:cNvPr id="50178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0"/>
                        <a:ext cx="6858000" cy="5143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chemeClr val="accent2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0179" name="Text Box 3"/>
          <p:cNvSpPr txBox="1">
            <a:spLocks noChangeArrowheads="1"/>
          </p:cNvSpPr>
          <p:nvPr/>
        </p:nvSpPr>
        <p:spPr bwMode="auto">
          <a:xfrm>
            <a:off x="7251700" y="533400"/>
            <a:ext cx="1485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=1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</a:p>
        </p:txBody>
      </p:sp>
      <p:sp>
        <p:nvSpPr>
          <p:cNvPr id="50180" name="Text Box 4"/>
          <p:cNvSpPr txBox="1">
            <a:spLocks noChangeArrowheads="1"/>
          </p:cNvSpPr>
          <p:nvPr/>
        </p:nvSpPr>
        <p:spPr bwMode="auto">
          <a:xfrm>
            <a:off x="6997700" y="1066800"/>
            <a:ext cx="173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</a:p>
        </p:txBody>
      </p:sp>
      <p:sp>
        <p:nvSpPr>
          <p:cNvPr id="50181" name="Text Box 5"/>
          <p:cNvSpPr txBox="1">
            <a:spLocks noChangeArrowheads="1"/>
          </p:cNvSpPr>
          <p:nvPr/>
        </p:nvSpPr>
        <p:spPr bwMode="auto">
          <a:xfrm>
            <a:off x="6997700" y="1689100"/>
            <a:ext cx="1752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16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/4</a:t>
            </a:r>
          </a:p>
        </p:txBody>
      </p:sp>
      <p:sp>
        <p:nvSpPr>
          <p:cNvPr id="50182" name="Text Box 6"/>
          <p:cNvSpPr txBox="1">
            <a:spLocks noChangeArrowheads="1"/>
          </p:cNvSpPr>
          <p:nvPr/>
        </p:nvSpPr>
        <p:spPr bwMode="auto">
          <a:xfrm>
            <a:off x="7162800" y="2844800"/>
            <a:ext cx="173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baseline="30000"/>
              <a:t>i</a:t>
            </a:r>
            <a:r>
              <a:rPr lang="en-US" altLang="en-US" sz="2400" i="0" baseline="30000"/>
              <a:t> 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baseline="30000"/>
              <a:t>i</a:t>
            </a:r>
          </a:p>
        </p:txBody>
      </p:sp>
      <p:sp>
        <p:nvSpPr>
          <p:cNvPr id="50183" name="Text Box 7"/>
          <p:cNvSpPr txBox="1">
            <a:spLocks noChangeArrowheads="1"/>
          </p:cNvSpPr>
          <p:nvPr/>
        </p:nvSpPr>
        <p:spPr bwMode="auto">
          <a:xfrm>
            <a:off x="5205413" y="5832475"/>
            <a:ext cx="426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  <a:cs typeface="Times New Roman" pitchFamily="18" charset="0"/>
              </a:rPr>
              <a:t>Total: </a:t>
            </a:r>
            <a:endParaRPr lang="en-US" altLang="en-US" sz="2800" i="0">
              <a:solidFill>
                <a:schemeClr val="tx2"/>
              </a:solidFill>
            </a:endParaRPr>
          </a:p>
        </p:txBody>
      </p:sp>
      <p:sp>
        <p:nvSpPr>
          <p:cNvPr id="50184" name="Text Box 8"/>
          <p:cNvSpPr txBox="1">
            <a:spLocks noChangeArrowheads="1"/>
          </p:cNvSpPr>
          <p:nvPr/>
        </p:nvSpPr>
        <p:spPr bwMode="auto">
          <a:xfrm>
            <a:off x="6934200" y="4495800"/>
            <a:ext cx="19812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 </a:t>
            </a:r>
          </a:p>
        </p:txBody>
      </p:sp>
      <p:sp>
        <p:nvSpPr>
          <p:cNvPr id="50185" name="Line 9"/>
          <p:cNvSpPr>
            <a:spLocks noChangeShapeType="1"/>
          </p:cNvSpPr>
          <p:nvPr/>
        </p:nvSpPr>
        <p:spPr bwMode="auto">
          <a:xfrm>
            <a:off x="6096000" y="5562600"/>
            <a:ext cx="297180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0"/>
          <p:cNvGrpSpPr>
            <a:grpSpLocks/>
          </p:cNvGrpSpPr>
          <p:nvPr/>
        </p:nvGrpSpPr>
        <p:grpSpPr bwMode="auto">
          <a:xfrm>
            <a:off x="441325" y="533400"/>
            <a:ext cx="8702675" cy="5932488"/>
            <a:chOff x="278" y="336"/>
            <a:chExt cx="5482" cy="3737"/>
          </a:xfrm>
        </p:grpSpPr>
        <p:sp>
          <p:nvSpPr>
            <p:cNvPr id="50190" name="Oval 11"/>
            <p:cNvSpPr>
              <a:spLocks noChangeArrowheads="1"/>
            </p:cNvSpPr>
            <p:nvPr/>
          </p:nvSpPr>
          <p:spPr bwMode="auto">
            <a:xfrm>
              <a:off x="4320" y="3072"/>
              <a:ext cx="1440" cy="43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0191" name="Oval 12"/>
            <p:cNvSpPr>
              <a:spLocks noChangeArrowheads="1"/>
            </p:cNvSpPr>
            <p:nvPr/>
          </p:nvSpPr>
          <p:spPr bwMode="auto">
            <a:xfrm>
              <a:off x="4512" y="336"/>
              <a:ext cx="912" cy="43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0192" name="Text Box 13"/>
            <p:cNvSpPr txBox="1">
              <a:spLocks noChangeArrowheads="1"/>
            </p:cNvSpPr>
            <p:nvPr/>
          </p:nvSpPr>
          <p:spPr bwMode="auto">
            <a:xfrm>
              <a:off x="278" y="3708"/>
              <a:ext cx="16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Total = biggest</a:t>
              </a:r>
            </a:p>
          </p:txBody>
        </p:sp>
        <p:sp>
          <p:nvSpPr>
            <p:cNvPr id="50193" name="Line 14"/>
            <p:cNvSpPr>
              <a:spLocks noChangeShapeType="1"/>
            </p:cNvSpPr>
            <p:nvPr/>
          </p:nvSpPr>
          <p:spPr bwMode="auto">
            <a:xfrm flipV="1">
              <a:off x="1920" y="3408"/>
              <a:ext cx="240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Line 15"/>
            <p:cNvSpPr>
              <a:spLocks noChangeShapeType="1"/>
            </p:cNvSpPr>
            <p:nvPr/>
          </p:nvSpPr>
          <p:spPr bwMode="auto">
            <a:xfrm flipV="1">
              <a:off x="1920" y="672"/>
              <a:ext cx="2640" cy="3216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7" name="Text Box 10"/>
          <p:cNvSpPr txBox="1">
            <a:spLocks noChangeArrowheads="1"/>
          </p:cNvSpPr>
          <p:nvPr/>
        </p:nvSpPr>
        <p:spPr bwMode="auto">
          <a:xfrm>
            <a:off x="6934200" y="4987925"/>
            <a:ext cx="2362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/>
              <a:t>n</a:t>
            </a:r>
            <a:r>
              <a:rPr lang="en-US" altLang="en-US" sz="2400" i="0" baseline="30000"/>
              <a:t>log4  </a:t>
            </a:r>
            <a:r>
              <a:rPr lang="en-US" altLang="en-US" sz="2400" i="0"/>
              <a:t>× 1  =  n</a:t>
            </a:r>
            <a:r>
              <a:rPr lang="en-US" altLang="en-US" sz="2400" i="0" baseline="30000"/>
              <a:t>2   </a:t>
            </a:r>
            <a:r>
              <a:rPr lang="en-US" altLang="en-US" sz="2400" i="0"/>
              <a:t>  </a:t>
            </a:r>
          </a:p>
        </p:txBody>
      </p:sp>
      <p:sp>
        <p:nvSpPr>
          <p:cNvPr id="17" name="Text Box 6"/>
          <p:cNvSpPr txBox="1">
            <a:spLocks noChangeArrowheads="1"/>
          </p:cNvSpPr>
          <p:nvPr/>
        </p:nvSpPr>
        <p:spPr bwMode="auto">
          <a:xfrm>
            <a:off x="7315200" y="3230563"/>
            <a:ext cx="17399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000" i="0">
                <a:solidFill>
                  <a:schemeClr val="tx2"/>
                </a:solidFill>
              </a:rPr>
              <a:t>Increases by a factor of 2.</a:t>
            </a:r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7874000" y="5886450"/>
            <a:ext cx="9858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 sz="2800" i="0">
                <a:solidFill>
                  <a:schemeClr val="tx2"/>
                </a:solidFill>
                <a:cs typeface="Times New Roman" pitchFamily="18" charset="0"/>
              </a:rPr>
              <a:t>θ</a:t>
            </a:r>
            <a:r>
              <a:rPr lang="en-US" altLang="en-US" sz="2800" i="0">
                <a:solidFill>
                  <a:schemeClr val="tx2"/>
                </a:solidFill>
                <a:cs typeface="Times New Roman" pitchFamily="18" charset="0"/>
              </a:rPr>
              <a:t>(</a:t>
            </a:r>
            <a:r>
              <a:rPr lang="en-US" altLang="en-US" sz="2800">
                <a:solidFill>
                  <a:schemeClr val="tx2"/>
                </a:solidFill>
              </a:rPr>
              <a:t>n</a:t>
            </a:r>
            <a:r>
              <a:rPr lang="en-US" altLang="en-US" sz="2800" i="0" baseline="30000">
                <a:solidFill>
                  <a:schemeClr val="tx2"/>
                </a:solidFill>
              </a:rPr>
              <a:t>2</a:t>
            </a:r>
            <a:r>
              <a:rPr lang="en-US" altLang="en-US" sz="2800" i="0">
                <a:solidFill>
                  <a:schemeClr val="tx2"/>
                </a:solidFill>
              </a:rPr>
              <a:t>)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3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28600"/>
            <a:ext cx="9144000" cy="1143000"/>
          </a:xfrm>
        </p:spPr>
        <p:txBody>
          <a:bodyPr/>
          <a:lstStyle/>
          <a:p>
            <a:pPr eaLnBrk="1" hangingPunct="1"/>
            <a:r>
              <a:rPr lang="en-US" altLang="en-US" sz="4000"/>
              <a:t>Divide and Conquer MULT: </a:t>
            </a:r>
            <a:r>
              <a:rPr lang="en-US" altLang="en-US">
                <a:sym typeface="MT Symbol"/>
              </a:rPr>
              <a:t>θ</a:t>
            </a:r>
            <a:r>
              <a:rPr lang="en-US" altLang="en-US" sz="4000"/>
              <a:t>(</a:t>
            </a:r>
            <a:r>
              <a:rPr lang="en-US" altLang="en-US" sz="4000" i="1"/>
              <a:t>n</a:t>
            </a:r>
            <a:r>
              <a:rPr lang="en-US" altLang="en-US" sz="4000" baseline="30000"/>
              <a:t>2</a:t>
            </a:r>
            <a:r>
              <a:rPr lang="en-US" altLang="en-US" sz="4000"/>
              <a:t>) time </a:t>
            </a:r>
            <a:br>
              <a:rPr lang="en-US" altLang="en-US" sz="4000"/>
            </a:br>
            <a:r>
              <a:rPr lang="en-US" altLang="en-US" sz="4000"/>
              <a:t>Grade School Multiplication: </a:t>
            </a:r>
            <a:r>
              <a:rPr lang="en-US" altLang="en-US">
                <a:sym typeface="MT Symbol"/>
              </a:rPr>
              <a:t>θ</a:t>
            </a:r>
            <a:r>
              <a:rPr lang="en-US" altLang="en-US" sz="4000"/>
              <a:t>(</a:t>
            </a:r>
            <a:r>
              <a:rPr lang="en-US" altLang="en-US" sz="4000" i="1"/>
              <a:t>n</a:t>
            </a:r>
            <a:r>
              <a:rPr lang="en-US" altLang="en-US" sz="4000" baseline="30000"/>
              <a:t>2</a:t>
            </a:r>
            <a:r>
              <a:rPr lang="en-US" altLang="en-US" sz="4000"/>
              <a:t>) time</a:t>
            </a:r>
          </a:p>
        </p:txBody>
      </p:sp>
      <p:sp>
        <p:nvSpPr>
          <p:cNvPr id="51203" name="AutoShape 3"/>
          <p:cNvSpPr>
            <a:spLocks noChangeArrowheads="1"/>
          </p:cNvSpPr>
          <p:nvPr/>
        </p:nvSpPr>
        <p:spPr bwMode="auto">
          <a:xfrm>
            <a:off x="1995488" y="2136775"/>
            <a:ext cx="6843712" cy="987425"/>
          </a:xfrm>
          <a:prstGeom prst="wedgeRoundRectCallout">
            <a:avLst>
              <a:gd name="adj1" fmla="val -53667"/>
              <a:gd name="adj2" fmla="val 127009"/>
              <a:gd name="adj3" fmla="val 16667"/>
            </a:avLst>
          </a:prstGeom>
          <a:solidFill>
            <a:srgbClr val="9933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4000"/>
              <a:t>All that work for </a:t>
            </a:r>
            <a:r>
              <a:rPr lang="en-US" altLang="en-US" sz="4000" b="1"/>
              <a:t>nothing</a:t>
            </a:r>
            <a:r>
              <a:rPr lang="en-US" altLang="en-US" sz="4000"/>
              <a:t>!</a:t>
            </a:r>
          </a:p>
        </p:txBody>
      </p:sp>
      <p:grpSp>
        <p:nvGrpSpPr>
          <p:cNvPr id="51204" name="Group 4"/>
          <p:cNvGrpSpPr>
            <a:grpSpLocks/>
          </p:cNvGrpSpPr>
          <p:nvPr/>
        </p:nvGrpSpPr>
        <p:grpSpPr bwMode="auto">
          <a:xfrm flipH="1">
            <a:off x="361950" y="3124200"/>
            <a:ext cx="1785938" cy="3657600"/>
            <a:chOff x="2308" y="1513"/>
            <a:chExt cx="1162" cy="2570"/>
          </a:xfrm>
        </p:grpSpPr>
        <p:grpSp>
          <p:nvGrpSpPr>
            <p:cNvPr id="51206" name="Group 5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1214" name="Freeform 6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5" name="Freeform 7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6" name="Freeform 8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Freeform 9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8" name="Freeform 10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9" name="Freeform 11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207" name="Freeform 12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8" name="Freeform 13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09" name="Oval 14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210" name="Oval 15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211" name="Oval 16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212" name="Oval 17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213" name="Oval 18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429075" name="Text Box 19"/>
          <p:cNvSpPr txBox="1">
            <a:spLocks noChangeArrowheads="1"/>
          </p:cNvSpPr>
          <p:nvPr/>
        </p:nvSpPr>
        <p:spPr bwMode="auto">
          <a:xfrm>
            <a:off x="3276600" y="5029200"/>
            <a:ext cx="56007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Let’s understand the math better.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90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90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90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9075" grpId="0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 dirty="0"/>
              <a:t>Evaluating</a:t>
            </a:r>
            <a:r>
              <a:rPr lang="en-US" altLang="en-US" dirty="0"/>
              <a:t>: </a:t>
            </a:r>
            <a:r>
              <a:rPr lang="en-CA" altLang="en-US" sz="3600" i="1" dirty="0"/>
              <a:t>T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) =</a:t>
            </a:r>
            <a:r>
              <a:rPr lang="en-US" altLang="en-US" sz="3600" dirty="0"/>
              <a:t> </a:t>
            </a:r>
            <a:r>
              <a:rPr lang="en-CA" altLang="en-US" sz="3600" i="1" dirty="0" err="1"/>
              <a:t>aT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/</a:t>
            </a:r>
            <a:r>
              <a:rPr lang="en-CA" altLang="en-US" sz="3600" i="1" dirty="0"/>
              <a:t>b</a:t>
            </a:r>
            <a:r>
              <a:rPr lang="en-CA" altLang="en-US" sz="3600" dirty="0"/>
              <a:t>)+</a:t>
            </a:r>
            <a:r>
              <a:rPr lang="en-CA" altLang="en-US" sz="3600" i="1" dirty="0"/>
              <a:t>f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3" name="Text Box 19"/>
          <p:cNvSpPr txBox="1">
            <a:spLocks noChangeArrowheads="1"/>
          </p:cNvSpPr>
          <p:nvPr/>
        </p:nvSpPr>
        <p:spPr bwMode="auto">
          <a:xfrm>
            <a:off x="2720956" y="4419600"/>
            <a:ext cx="52565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This version is more than we really need.</a:t>
            </a: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 dirty="0"/>
              <a:t>With all this recursing and looping, how do we determine the running time of this recursive program?</a:t>
            </a:r>
            <a:endParaRPr lang="en-US" altLang="en-US" dirty="0"/>
          </a:p>
          <a:p>
            <a:pPr eaLnBrk="1" hangingPunct="1">
              <a:buFontTx/>
              <a:buNone/>
            </a:pPr>
            <a:endParaRPr lang="en-CA" altLang="en-US" sz="2400" dirty="0"/>
          </a:p>
        </p:txBody>
      </p:sp>
      <p:sp>
        <p:nvSpPr>
          <p:cNvPr id="53252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 bwMode="auto">
          <a:xfrm>
            <a:off x="3886200" y="4724400"/>
            <a:ext cx="4953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kern="0" dirty="0"/>
              <a:t>Recurrence relations.</a:t>
            </a:r>
            <a:endParaRPr lang="en-US" altLang="en-US" kern="0" dirty="0"/>
          </a:p>
          <a:p>
            <a:pPr eaLnBrk="1" hangingPunct="1">
              <a:buFontTx/>
              <a:buNone/>
              <a:defRPr/>
            </a:pPr>
            <a:endParaRPr lang="en-CA" altLang="en-US" sz="2400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Let </a:t>
            </a:r>
            <a:r>
              <a:rPr lang="en-US" altLang="en-US">
                <a:solidFill>
                  <a:schemeClr val="accent2"/>
                </a:solidFill>
              </a:rPr>
              <a:t>n</a:t>
            </a:r>
            <a:r>
              <a:rPr lang="en-US" altLang="en-US"/>
              <a:t> be the “size” of our input.</a:t>
            </a:r>
          </a:p>
        </p:txBody>
      </p:sp>
      <p:sp>
        <p:nvSpPr>
          <p:cNvPr id="54276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80902" name="Oval 6"/>
          <p:cNvSpPr>
            <a:spLocks noChangeArrowheads="1"/>
          </p:cNvSpPr>
          <p:nvPr/>
        </p:nvSpPr>
        <p:spPr bwMode="auto">
          <a:xfrm rot="-896793">
            <a:off x="685800" y="1676400"/>
            <a:ext cx="2667000" cy="1066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4278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4583113" y="2057400"/>
            <a:ext cx="398462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2" grpId="0" animBg="1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Let </a:t>
            </a:r>
            <a:r>
              <a:rPr lang="en-US" altLang="en-US">
                <a:solidFill>
                  <a:schemeClr val="accent2"/>
                </a:solidFill>
              </a:rPr>
              <a:t>T(n)</a:t>
            </a:r>
            <a:r>
              <a:rPr lang="en-US" altLang="en-US"/>
              <a:t> be the # of  “Hi”s </a:t>
            </a:r>
            <a:br>
              <a:rPr lang="en-US" altLang="en-US"/>
            </a:br>
            <a:r>
              <a:rPr lang="en-US" altLang="en-US"/>
              <a:t>printed by me</a:t>
            </a:r>
          </a:p>
        </p:txBody>
      </p:sp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80902" name="Oval 6"/>
          <p:cNvSpPr>
            <a:spLocks noChangeArrowheads="1"/>
          </p:cNvSpPr>
          <p:nvPr/>
        </p:nvSpPr>
        <p:spPr bwMode="auto">
          <a:xfrm>
            <a:off x="2133600" y="4572000"/>
            <a:ext cx="1219200" cy="63023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5302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1700213" y="3124200"/>
            <a:ext cx="1219200" cy="63023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2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sp>
        <p:nvSpPr>
          <p:cNvPr id="55" name="AutoShape 8">
            <a:extLst>
              <a:ext uri="{FF2B5EF4-FFF2-40B4-BE49-F238E27FC236}">
                <a16:creationId xmlns:a16="http://schemas.microsoft.com/office/drawing/2014/main" id="{532258CD-F251-4C2D-906A-FB1722D49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990600"/>
            <a:ext cx="2944090" cy="1471613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Use this help to solve your own instance.</a:t>
            </a:r>
          </a:p>
        </p:txBody>
      </p:sp>
      <p:sp>
        <p:nvSpPr>
          <p:cNvPr id="87" name="Rectangle 20">
            <a:extLst>
              <a:ext uri="{FF2B5EF4-FFF2-40B4-BE49-F238E27FC236}">
                <a16:creationId xmlns:a16="http://schemas.microsoft.com/office/drawing/2014/main" id="{0D1C97E8-1B2A-422A-A8B7-13A2E966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495800"/>
            <a:ext cx="3352800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9892D21-F55D-4B30-9610-8DB1C89584F3}"/>
              </a:ext>
            </a:extLst>
          </p:cNvPr>
          <p:cNvGrpSpPr/>
          <p:nvPr/>
        </p:nvGrpSpPr>
        <p:grpSpPr>
          <a:xfrm>
            <a:off x="990600" y="2819400"/>
            <a:ext cx="8001000" cy="2897188"/>
            <a:chOff x="990600" y="2819400"/>
            <a:chExt cx="8001000" cy="2897188"/>
          </a:xfrm>
        </p:grpSpPr>
        <p:sp>
          <p:nvSpPr>
            <p:cNvPr id="71" name="Text Box 10">
              <a:extLst>
                <a:ext uri="{FF2B5EF4-FFF2-40B4-BE49-F238E27FC236}">
                  <a16:creationId xmlns:a16="http://schemas.microsoft.com/office/drawing/2014/main" id="{425E1612-A963-4FDA-96FC-8BD0D31E9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1200" y="2819400"/>
              <a:ext cx="53340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Merge two sorted lists into one </a:t>
              </a:r>
            </a:p>
          </p:txBody>
        </p:sp>
        <p:grpSp>
          <p:nvGrpSpPr>
            <p:cNvPr id="88" name="Group 28">
              <a:extLst>
                <a:ext uri="{FF2B5EF4-FFF2-40B4-BE49-F238E27FC236}">
                  <a16:creationId xmlns:a16="http://schemas.microsoft.com/office/drawing/2014/main" id="{967F69C7-B5CC-4A01-AC0D-69AF90168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0600" y="3810000"/>
              <a:ext cx="8001000" cy="1906588"/>
              <a:chOff x="672" y="2016"/>
              <a:chExt cx="5040" cy="1201"/>
            </a:xfrm>
          </p:grpSpPr>
          <p:sp>
            <p:nvSpPr>
              <p:cNvPr id="89" name="Freeform 22">
                <a:extLst>
                  <a:ext uri="{FF2B5EF4-FFF2-40B4-BE49-F238E27FC236}">
                    <a16:creationId xmlns:a16="http://schemas.microsoft.com/office/drawing/2014/main" id="{46BDD8CB-5C95-48EC-8D48-E67E678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23">
                <a:extLst>
                  <a:ext uri="{FF2B5EF4-FFF2-40B4-BE49-F238E27FC236}">
                    <a16:creationId xmlns:a16="http://schemas.microsoft.com/office/drawing/2014/main" id="{0F62C656-85F1-4E16-A223-B9D81C20F18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24">
                <a:extLst>
                  <a:ext uri="{FF2B5EF4-FFF2-40B4-BE49-F238E27FC236}">
                    <a16:creationId xmlns:a16="http://schemas.microsoft.com/office/drawing/2014/main" id="{6FC4CAE1-3140-40A0-B1C5-5FECAFE2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60" name="Rectangle 112">
            <a:extLst>
              <a:ext uri="{FF2B5EF4-FFF2-40B4-BE49-F238E27FC236}">
                <a16:creationId xmlns:a16="http://schemas.microsoft.com/office/drawing/2014/main" id="{F0FA8A82-444E-4524-AE5A-ABC0AE428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960402"/>
            <a:ext cx="1813631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63" name="Rectangle 109">
            <a:extLst>
              <a:ext uri="{FF2B5EF4-FFF2-40B4-BE49-F238E27FC236}">
                <a16:creationId xmlns:a16="http://schemas.microsoft.com/office/drawing/2014/main" id="{A6778E28-1EA0-4DD4-B0E3-21DD3EEE0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3962400"/>
            <a:ext cx="1905000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72" name="Group 98">
            <a:extLst>
              <a:ext uri="{FF2B5EF4-FFF2-40B4-BE49-F238E27FC236}">
                <a16:creationId xmlns:a16="http://schemas.microsoft.com/office/drawing/2014/main" id="{8D49EADA-CBBD-4F40-A8AF-2E52844526A9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276600"/>
            <a:ext cx="457200" cy="914400"/>
            <a:chOff x="2432" y="1328"/>
            <a:chExt cx="906" cy="2075"/>
          </a:xfrm>
        </p:grpSpPr>
        <p:sp>
          <p:nvSpPr>
            <p:cNvPr id="73" name="Freeform 99">
              <a:extLst>
                <a:ext uri="{FF2B5EF4-FFF2-40B4-BE49-F238E27FC236}">
                  <a16:creationId xmlns:a16="http://schemas.microsoft.com/office/drawing/2014/main" id="{E26B4CEB-110C-462B-8540-085DF5E67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100">
              <a:extLst>
                <a:ext uri="{FF2B5EF4-FFF2-40B4-BE49-F238E27FC236}">
                  <a16:creationId xmlns:a16="http://schemas.microsoft.com/office/drawing/2014/main" id="{9F0582FF-2641-4E91-B0D1-4C5C2900F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101">
              <a:extLst>
                <a:ext uri="{FF2B5EF4-FFF2-40B4-BE49-F238E27FC236}">
                  <a16:creationId xmlns:a16="http://schemas.microsoft.com/office/drawing/2014/main" id="{3C974C6D-FE77-4D68-A849-4C85F2BF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102">
              <a:extLst>
                <a:ext uri="{FF2B5EF4-FFF2-40B4-BE49-F238E27FC236}">
                  <a16:creationId xmlns:a16="http://schemas.microsoft.com/office/drawing/2014/main" id="{927A9045-4F86-4C99-8BFE-03A20321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103">
              <a:extLst>
                <a:ext uri="{FF2B5EF4-FFF2-40B4-BE49-F238E27FC236}">
                  <a16:creationId xmlns:a16="http://schemas.microsoft.com/office/drawing/2014/main" id="{3C1C87E6-871B-4770-89CA-FA7C03ED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4">
              <a:extLst>
                <a:ext uri="{FF2B5EF4-FFF2-40B4-BE49-F238E27FC236}">
                  <a16:creationId xmlns:a16="http://schemas.microsoft.com/office/drawing/2014/main" id="{E04E6B8A-D320-4B34-BCC8-B6B477D0617F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9" name="Text Box 19">
            <a:extLst>
              <a:ext uri="{FF2B5EF4-FFF2-40B4-BE49-F238E27FC236}">
                <a16:creationId xmlns:a16="http://schemas.microsoft.com/office/drawing/2014/main" id="{B4DD6926-9BEC-4509-B818-6223B0207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375" y="4052553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98</a:t>
            </a:r>
            <a:endParaRPr lang="en-CA" altLang="en-US" sz="2000" i="0" dirty="0"/>
          </a:p>
        </p:txBody>
      </p:sp>
      <p:sp>
        <p:nvSpPr>
          <p:cNvPr id="80" name="Text Box 19">
            <a:extLst>
              <a:ext uri="{FF2B5EF4-FFF2-40B4-BE49-F238E27FC236}">
                <a16:creationId xmlns:a16="http://schemas.microsoft.com/office/drawing/2014/main" id="{FD4E3F3B-244B-4763-9C99-0417C47CC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0448" y="4044562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88,</a:t>
            </a:r>
            <a:endParaRPr lang="en-CA" altLang="en-US" sz="2000" i="0" dirty="0"/>
          </a:p>
        </p:txBody>
      </p:sp>
      <p:sp>
        <p:nvSpPr>
          <p:cNvPr id="81" name="Text Box 19">
            <a:extLst>
              <a:ext uri="{FF2B5EF4-FFF2-40B4-BE49-F238E27FC236}">
                <a16:creationId xmlns:a16="http://schemas.microsoft.com/office/drawing/2014/main" id="{071F216B-FF75-4977-9CD3-94886B0D4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3203" y="5042079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79</a:t>
            </a:r>
            <a:endParaRPr lang="en-CA" altLang="en-US" sz="2000" i="0" dirty="0"/>
          </a:p>
        </p:txBody>
      </p:sp>
      <p:sp>
        <p:nvSpPr>
          <p:cNvPr id="82" name="Text Box 19">
            <a:extLst>
              <a:ext uri="{FF2B5EF4-FFF2-40B4-BE49-F238E27FC236}">
                <a16:creationId xmlns:a16="http://schemas.microsoft.com/office/drawing/2014/main" id="{B1B832E2-9CB7-443B-AADC-475C5AF0B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6595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62,</a:t>
            </a:r>
            <a:endParaRPr lang="en-CA" altLang="en-US" sz="2000" i="0" dirty="0"/>
          </a:p>
        </p:txBody>
      </p:sp>
      <p:sp>
        <p:nvSpPr>
          <p:cNvPr id="83" name="Text Box 19">
            <a:extLst>
              <a:ext uri="{FF2B5EF4-FFF2-40B4-BE49-F238E27FC236}">
                <a16:creationId xmlns:a16="http://schemas.microsoft.com/office/drawing/2014/main" id="{D53DAC8F-7E6B-4844-982F-6D0725E5B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266" y="40514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52,</a:t>
            </a:r>
            <a:endParaRPr lang="en-CA" altLang="en-US" sz="2000" i="0" dirty="0"/>
          </a:p>
        </p:txBody>
      </p:sp>
      <p:sp>
        <p:nvSpPr>
          <p:cNvPr id="84" name="Text Box 19">
            <a:extLst>
              <a:ext uri="{FF2B5EF4-FFF2-40B4-BE49-F238E27FC236}">
                <a16:creationId xmlns:a16="http://schemas.microsoft.com/office/drawing/2014/main" id="{5484DE69-E6C0-4FA7-AC78-CDB82622C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1237" y="4052221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31,</a:t>
            </a:r>
            <a:endParaRPr lang="en-CA" altLang="en-US" sz="2000" i="0" dirty="0"/>
          </a:p>
        </p:txBody>
      </p:sp>
      <p:sp>
        <p:nvSpPr>
          <p:cNvPr id="125" name="Text Box 19">
            <a:extLst>
              <a:ext uri="{FF2B5EF4-FFF2-40B4-BE49-F238E27FC236}">
                <a16:creationId xmlns:a16="http://schemas.microsoft.com/office/drawing/2014/main" id="{3C4870B5-86D9-4F3A-8EB3-8E5F0940D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0638" y="5051395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30,</a:t>
            </a:r>
            <a:endParaRPr lang="en-CA" altLang="en-US" sz="2000" i="0" dirty="0"/>
          </a:p>
        </p:txBody>
      </p:sp>
      <p:sp>
        <p:nvSpPr>
          <p:cNvPr id="126" name="Text Box 19">
            <a:extLst>
              <a:ext uri="{FF2B5EF4-FFF2-40B4-BE49-F238E27FC236}">
                <a16:creationId xmlns:a16="http://schemas.microsoft.com/office/drawing/2014/main" id="{191C7218-4051-4261-A46F-AC1E65CB4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246" y="4048986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25,</a:t>
            </a:r>
            <a:endParaRPr lang="en-CA" altLang="en-US" sz="2000" i="0" dirty="0"/>
          </a:p>
        </p:txBody>
      </p:sp>
      <p:sp>
        <p:nvSpPr>
          <p:cNvPr id="127" name="Text Box 19">
            <a:extLst>
              <a:ext uri="{FF2B5EF4-FFF2-40B4-BE49-F238E27FC236}">
                <a16:creationId xmlns:a16="http://schemas.microsoft.com/office/drawing/2014/main" id="{36D901FA-8293-4F9C-B67D-82243DB1D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0303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23,</a:t>
            </a:r>
            <a:endParaRPr lang="en-CA" altLang="en-US" sz="2000" i="0" dirty="0"/>
          </a:p>
        </p:txBody>
      </p:sp>
      <p:sp>
        <p:nvSpPr>
          <p:cNvPr id="128" name="Text Box 19">
            <a:extLst>
              <a:ext uri="{FF2B5EF4-FFF2-40B4-BE49-F238E27FC236}">
                <a16:creationId xmlns:a16="http://schemas.microsoft.com/office/drawing/2014/main" id="{A1DB131C-0C15-46A6-A2F2-7319334DE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558" y="5046883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14,</a:t>
            </a:r>
            <a:endParaRPr lang="en-CA" altLang="en-US" sz="2000" i="0" dirty="0"/>
          </a:p>
        </p:txBody>
      </p:sp>
      <p:pic>
        <p:nvPicPr>
          <p:cNvPr id="226306" name="Picture 2" descr="Image result for merge traffic">
            <a:extLst>
              <a:ext uri="{FF2B5EF4-FFF2-40B4-BE49-F238E27FC236}">
                <a16:creationId xmlns:a16="http://schemas.microsoft.com/office/drawing/2014/main" id="{F24C5E7A-A3ED-4557-AAB0-0F05C58AC4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751" y="5300162"/>
            <a:ext cx="1990849" cy="1493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89617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08 1.11111E-6 L 0.57344 0.07778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767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278 L 0.57327 0.07871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715" y="40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17 -0.00139 L 0.504 -0.0673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983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21 -1.85185E-6 L 0.50173 -0.06597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347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17 -0.00139 L 0.50486 0.07639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35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08 -0.00278 L 0.50364 0.07755 " pathEditMode="relative" rAng="0" ptsTypes="AA">
                                      <p:cBhvr>
                                        <p:cTn id="3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69" y="40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7.40741E-7 L 0.43542 -0.06736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719" y="-3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5 4.07407E-6 L 0.46857 0.07777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472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1.85185E-6 L 0.40174 -0.06597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139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13 3.7037E-6 L 0.39982 -0.06667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139" y="-33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79" grpId="0"/>
      <p:bldP spid="80" grpId="0"/>
      <p:bldP spid="81" grpId="0"/>
      <p:bldP spid="82" grpId="0"/>
      <p:bldP spid="83" grpId="0"/>
      <p:bldP spid="84" grpId="0"/>
      <p:bldP spid="125" grpId="0"/>
      <p:bldP spid="126" grpId="0"/>
      <p:bldP spid="127" grpId="0"/>
      <p:bldP spid="128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Let </a:t>
            </a:r>
            <a:r>
              <a:rPr lang="en-US" altLang="en-US">
                <a:solidFill>
                  <a:schemeClr val="accent2"/>
                </a:solidFill>
              </a:rPr>
              <a:t>T(n)</a:t>
            </a:r>
            <a:r>
              <a:rPr lang="en-US" altLang="en-US"/>
              <a:t> be the # of  “Hi”s </a:t>
            </a:r>
            <a:br>
              <a:rPr lang="en-US" altLang="en-US"/>
            </a:br>
            <a:r>
              <a:rPr lang="en-US" altLang="en-US"/>
              <a:t>printed by me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And by all of my friends.</a:t>
            </a:r>
          </a:p>
        </p:txBody>
      </p:sp>
      <p:sp>
        <p:nvSpPr>
          <p:cNvPr id="56324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80902" name="Oval 6"/>
          <p:cNvSpPr>
            <a:spLocks noChangeArrowheads="1"/>
          </p:cNvSpPr>
          <p:nvPr/>
        </p:nvSpPr>
        <p:spPr bwMode="auto">
          <a:xfrm>
            <a:off x="1447800" y="6096000"/>
            <a:ext cx="1828800" cy="63023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6326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2" grpId="0" animBg="1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3810000" y="2819400"/>
            <a:ext cx="5181600" cy="20574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If my input is sufficiently small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/>
              <a:t>(according to my measure of size)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then I  print 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</a:t>
            </a:r>
            <a:r>
              <a:rPr lang="en-US" altLang="en-US">
                <a:solidFill>
                  <a:schemeClr val="accent2"/>
                </a:solidFill>
              </a:rPr>
              <a:t>(1)</a:t>
            </a:r>
            <a:r>
              <a:rPr lang="en-US" altLang="en-US"/>
              <a:t> “Hi”s.</a:t>
            </a:r>
          </a:p>
        </p:txBody>
      </p:sp>
      <p:sp>
        <p:nvSpPr>
          <p:cNvPr id="81923" name="Oval 3"/>
          <p:cNvSpPr>
            <a:spLocks noChangeArrowheads="1"/>
          </p:cNvSpPr>
          <p:nvPr/>
        </p:nvSpPr>
        <p:spPr bwMode="auto">
          <a:xfrm>
            <a:off x="1143000" y="2601913"/>
            <a:ext cx="8382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7348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57349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57350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4191000" y="1484313"/>
            <a:ext cx="1524000" cy="5730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19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19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19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19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9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19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1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1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22" grpId="0" build="p"/>
      <p:bldP spid="81923" grpId="0" animBg="1"/>
      <p:bldP spid="7" grpId="0" animBg="1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895600"/>
            <a:ext cx="4343400" cy="4114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 personally output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f(n)</a:t>
            </a:r>
            <a:r>
              <a:rPr lang="en-US" altLang="en-US"/>
              <a:t> “Hi”s,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i.e. top level stack frame.</a:t>
            </a:r>
            <a:endParaRPr lang="en-CA" altLang="en-US"/>
          </a:p>
        </p:txBody>
      </p:sp>
      <p:sp>
        <p:nvSpPr>
          <p:cNvPr id="82947" name="Oval 3"/>
          <p:cNvSpPr>
            <a:spLocks noChangeArrowheads="1"/>
          </p:cNvSpPr>
          <p:nvPr/>
        </p:nvSpPr>
        <p:spPr bwMode="auto">
          <a:xfrm>
            <a:off x="2819400" y="4114800"/>
            <a:ext cx="8382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8372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58373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58374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6746875" y="1881188"/>
            <a:ext cx="8382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 build="p"/>
      <p:bldP spid="82947" grpId="0" animBg="1"/>
      <p:bldP spid="7" grpId="0" animBg="1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895600"/>
            <a:ext cx="4343400" cy="4114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 have 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 friends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i.e. recurse 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 times.</a:t>
            </a:r>
            <a:endParaRPr lang="en-CA" altLang="en-US"/>
          </a:p>
        </p:txBody>
      </p:sp>
      <p:sp>
        <p:nvSpPr>
          <p:cNvPr id="82947" name="Oval 3"/>
          <p:cNvSpPr>
            <a:spLocks noChangeArrowheads="1"/>
          </p:cNvSpPr>
          <p:nvPr/>
        </p:nvSpPr>
        <p:spPr bwMode="auto">
          <a:xfrm>
            <a:off x="1143000" y="5157788"/>
            <a:ext cx="22098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9396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59397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59398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5181600" y="1981200"/>
            <a:ext cx="533400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 build="p"/>
      <p:bldP spid="82947" grpId="0" animBg="1"/>
      <p:bldP spid="7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343400" y="2895600"/>
            <a:ext cx="4572000" cy="4114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Let </a:t>
            </a:r>
            <a:r>
              <a:rPr lang="en-US" altLang="en-US" dirty="0">
                <a:solidFill>
                  <a:schemeClr val="accent2"/>
                </a:solidFill>
              </a:rPr>
              <a:t>b</a:t>
            </a:r>
            <a:r>
              <a:rPr lang="en-US" altLang="en-US" dirty="0"/>
              <a:t> be the factor by which I shrink the input before giving it to a friend.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i.e. if my input has size </a:t>
            </a:r>
            <a:r>
              <a:rPr lang="en-US" altLang="en-US" dirty="0">
                <a:solidFill>
                  <a:schemeClr val="accent2"/>
                </a:solidFill>
              </a:rPr>
              <a:t>n</a:t>
            </a:r>
            <a:r>
              <a:rPr lang="en-US" altLang="en-US" dirty="0"/>
              <a:t> then my friends are of size</a:t>
            </a:r>
            <a:r>
              <a:rPr lang="en-US" altLang="en-US" dirty="0">
                <a:solidFill>
                  <a:schemeClr val="accent2"/>
                </a:solidFill>
              </a:rPr>
              <a:t> n/b</a:t>
            </a:r>
            <a:r>
              <a:rPr lang="en-US" altLang="en-US" dirty="0"/>
              <a:t>.</a:t>
            </a:r>
            <a:endParaRPr lang="en-CA" altLang="en-US" dirty="0"/>
          </a:p>
        </p:txBody>
      </p:sp>
      <p:sp>
        <p:nvSpPr>
          <p:cNvPr id="82947" name="Oval 3"/>
          <p:cNvSpPr>
            <a:spLocks noChangeArrowheads="1"/>
          </p:cNvSpPr>
          <p:nvPr/>
        </p:nvSpPr>
        <p:spPr bwMode="auto">
          <a:xfrm>
            <a:off x="2174875" y="6096000"/>
            <a:ext cx="8382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60420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60421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 dirty="0">
                <a:solidFill>
                  <a:schemeClr val="accent1"/>
                </a:solidFill>
              </a:rPr>
              <a:t>procedure  </a:t>
            </a:r>
            <a:r>
              <a:rPr lang="en-US" altLang="en-US" i="0" dirty="0" err="1">
                <a:solidFill>
                  <a:schemeClr val="accent1"/>
                </a:solidFill>
              </a:rPr>
              <a:t>Eg</a:t>
            </a:r>
            <a:r>
              <a:rPr lang="en-US" altLang="en-US" i="0" dirty="0">
                <a:solidFill>
                  <a:schemeClr val="accent1"/>
                </a:solidFill>
              </a:rPr>
              <a:t>(I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</a:t>
            </a:r>
            <a:r>
              <a:rPr lang="en-CA" altLang="en-US" i="0" dirty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</a:t>
            </a:r>
            <a:r>
              <a:rPr lang="en-US" altLang="en-US" i="0" dirty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if(n</a:t>
            </a:r>
            <a:r>
              <a:rPr lang="en-US" altLang="en-US" i="0" dirty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 dirty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loop </a:t>
            </a:r>
            <a:r>
              <a:rPr lang="en-US" altLang="en-US" i="0" dirty="0" err="1">
                <a:solidFill>
                  <a:schemeClr val="accent1"/>
                </a:solidFill>
              </a:rPr>
              <a:t>i</a:t>
            </a:r>
            <a:r>
              <a:rPr lang="en-US" altLang="en-US" i="0" dirty="0">
                <a:solidFill>
                  <a:schemeClr val="accent1"/>
                </a:solidFill>
              </a:rPr>
              <a:t>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 dirty="0">
                <a:solidFill>
                  <a:schemeClr val="accent1"/>
                </a:solidFill>
              </a:rPr>
              <a:t>                  </a:t>
            </a:r>
            <a:endParaRPr lang="en-US" altLang="en-US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 dirty="0">
                <a:solidFill>
                  <a:schemeClr val="accent1"/>
                </a:solidFill>
              </a:rPr>
              <a:t>   </a:t>
            </a:r>
            <a:r>
              <a:rPr lang="en-US" altLang="en-US" i="0" dirty="0">
                <a:solidFill>
                  <a:schemeClr val="accent1"/>
                </a:solidFill>
              </a:rPr>
              <a:t>       loop </a:t>
            </a:r>
            <a:r>
              <a:rPr lang="en-US" altLang="en-US" i="0" dirty="0" err="1">
                <a:solidFill>
                  <a:schemeClr val="accent1"/>
                </a:solidFill>
              </a:rPr>
              <a:t>i</a:t>
            </a:r>
            <a:r>
              <a:rPr lang="en-US" altLang="en-US" i="0" dirty="0">
                <a:solidFill>
                  <a:schemeClr val="accent1"/>
                </a:solidFill>
              </a:rPr>
              <a:t>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n/b </a:t>
            </a:r>
            <a:r>
              <a:rPr lang="en-US" altLang="en-US" i="0" dirty="0">
                <a:solidFill>
                  <a:schemeClr val="accent1"/>
                </a:solidFill>
              </a:rPr>
              <a:t>= 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  </a:t>
            </a:r>
            <a:r>
              <a:rPr lang="en-US" altLang="en-US" sz="2000" i="0" dirty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</a:t>
            </a:r>
            <a:r>
              <a:rPr lang="en-CA" altLang="en-US" i="0" dirty="0">
                <a:solidFill>
                  <a:schemeClr val="accent1"/>
                </a:solidFill>
              </a:rPr>
              <a:t>  </a:t>
            </a:r>
            <a:r>
              <a:rPr lang="en-US" altLang="en-US" i="0" dirty="0">
                <a:solidFill>
                  <a:schemeClr val="accent1"/>
                </a:solidFill>
              </a:rPr>
              <a:t>   </a:t>
            </a:r>
            <a:r>
              <a:rPr lang="en-CA" altLang="en-US" i="0" dirty="0">
                <a:solidFill>
                  <a:schemeClr val="accent1"/>
                </a:solidFill>
              </a:rPr>
              <a:t>  </a:t>
            </a:r>
            <a:r>
              <a:rPr lang="en-US" altLang="en-US" i="0" dirty="0" err="1">
                <a:solidFill>
                  <a:schemeClr val="accent1"/>
                </a:solidFill>
              </a:rPr>
              <a:t>Eg</a:t>
            </a:r>
            <a:r>
              <a:rPr lang="en-US" altLang="en-US" i="0" dirty="0">
                <a:solidFill>
                  <a:schemeClr val="accent1"/>
                </a:solidFill>
              </a:rPr>
              <a:t>(I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n/b</a:t>
            </a:r>
            <a:r>
              <a:rPr lang="en-US" altLang="en-US" i="0" dirty="0">
                <a:solidFill>
                  <a:schemeClr val="accent1"/>
                </a:solidFill>
              </a:rPr>
              <a:t>)</a:t>
            </a:r>
            <a:r>
              <a:rPr lang="en-CA" altLang="en-US" i="0" dirty="0"/>
              <a:t> </a:t>
            </a:r>
            <a:endParaRPr lang="en-US" altLang="en-US" i="0" dirty="0"/>
          </a:p>
        </p:txBody>
      </p:sp>
      <p:sp>
        <p:nvSpPr>
          <p:cNvPr id="60422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5802313" y="1970088"/>
            <a:ext cx="739775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 build="p"/>
      <p:bldP spid="82947" grpId="0" animBg="1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895600"/>
            <a:ext cx="4572000" cy="1828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By definition of </a:t>
            </a:r>
            <a:r>
              <a:rPr lang="en-US" altLang="en-US">
                <a:solidFill>
                  <a:schemeClr val="accent2"/>
                </a:solidFill>
              </a:rPr>
              <a:t>T</a:t>
            </a:r>
            <a:r>
              <a:rPr lang="en-US" altLang="en-US"/>
              <a:t>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the number of “Hi”s printed by one of my friends </a:t>
            </a:r>
            <a:br>
              <a:rPr lang="en-US" altLang="en-US"/>
            </a:br>
            <a:r>
              <a:rPr lang="en-US" altLang="en-US"/>
              <a:t>and all of his friends is </a:t>
            </a:r>
            <a:r>
              <a:rPr lang="en-US" altLang="en-US">
                <a:solidFill>
                  <a:schemeClr val="accent2"/>
                </a:solidFill>
              </a:rPr>
              <a:t>T(n/b)</a:t>
            </a:r>
            <a:r>
              <a:rPr lang="en-US" altLang="en-US"/>
              <a:t>.</a:t>
            </a:r>
            <a:endParaRPr lang="en-CA" altLang="en-US"/>
          </a:p>
        </p:txBody>
      </p:sp>
      <p:sp>
        <p:nvSpPr>
          <p:cNvPr id="83971" name="Oval 3"/>
          <p:cNvSpPr>
            <a:spLocks noChangeArrowheads="1"/>
          </p:cNvSpPr>
          <p:nvPr/>
        </p:nvSpPr>
        <p:spPr bwMode="auto">
          <a:xfrm>
            <a:off x="1676400" y="6019800"/>
            <a:ext cx="13716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61444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61445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61446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5521325" y="1970088"/>
            <a:ext cx="1055688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970" grpId="0" build="p"/>
      <p:bldP spid="83971" grpId="0" animBg="1"/>
      <p:bldP spid="7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267200" y="2895600"/>
            <a:ext cx="4876800" cy="1828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Hence, the total number printed </a:t>
            </a:r>
            <a:br>
              <a:rPr lang="en-US" altLang="en-US"/>
            </a:br>
            <a:r>
              <a:rPr lang="en-US" altLang="en-US"/>
              <a:t>by me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and my 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 friends 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T(n) = a T(n/b) + f(n)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83971" name="Oval 3"/>
          <p:cNvSpPr>
            <a:spLocks noChangeArrowheads="1"/>
          </p:cNvSpPr>
          <p:nvPr/>
        </p:nvSpPr>
        <p:spPr bwMode="auto">
          <a:xfrm>
            <a:off x="1676400" y="6019800"/>
            <a:ext cx="13716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62468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62469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62470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3962400" y="1928813"/>
            <a:ext cx="38100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8" name="Oval 3"/>
          <p:cNvSpPr>
            <a:spLocks noChangeArrowheads="1"/>
          </p:cNvSpPr>
          <p:nvPr/>
        </p:nvSpPr>
        <p:spPr bwMode="auto">
          <a:xfrm>
            <a:off x="2667000" y="5170488"/>
            <a:ext cx="6858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9" name="Oval 3"/>
          <p:cNvSpPr>
            <a:spLocks noChangeArrowheads="1"/>
          </p:cNvSpPr>
          <p:nvPr/>
        </p:nvSpPr>
        <p:spPr bwMode="auto">
          <a:xfrm>
            <a:off x="2843213" y="4138613"/>
            <a:ext cx="6858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39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39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970" grpId="0" build="p"/>
      <p:bldP spid="83971" grpId="0" animBg="1"/>
      <p:bldP spid="7" grpId="0" animBg="1"/>
      <p:bldP spid="8" grpId="0" animBg="1"/>
      <p:bldP spid="9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615427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355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3611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12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3613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14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355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355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3594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5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6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7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8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9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0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1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2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3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4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5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6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7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8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9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10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355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3560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1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2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3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4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5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6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7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8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9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0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1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2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3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4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5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6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7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8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9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0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1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2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3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4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5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6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7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8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9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0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1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2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3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1107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458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4646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7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4648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9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458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458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4629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0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1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2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3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4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5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6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7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8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9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0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1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2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3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4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5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458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4595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6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7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8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9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0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1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2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3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4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5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6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7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8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9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0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1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2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3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4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5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6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7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8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9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0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1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2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3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4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5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6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7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8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4584" name="Group 127"/>
          <p:cNvGrpSpPr>
            <a:grpSpLocks/>
          </p:cNvGrpSpPr>
          <p:nvPr/>
        </p:nvGrpSpPr>
        <p:grpSpPr bwMode="auto">
          <a:xfrm>
            <a:off x="3484563" y="2590800"/>
            <a:ext cx="401637" cy="1143000"/>
            <a:chOff x="5760" y="720"/>
            <a:chExt cx="1021" cy="2477"/>
          </a:xfrm>
        </p:grpSpPr>
        <p:grpSp>
          <p:nvGrpSpPr>
            <p:cNvPr id="64585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64589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0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1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2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3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4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4586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64587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8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2131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560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5659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60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5661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62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560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560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5642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3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4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5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6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7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8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9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0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1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2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3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4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5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6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7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8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560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5608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09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0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1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2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3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4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5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6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7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8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9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0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1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2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3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4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5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6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7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8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9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0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1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2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3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4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5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6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7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8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9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0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1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sp>
        <p:nvSpPr>
          <p:cNvPr id="55" name="AutoShape 8">
            <a:extLst>
              <a:ext uri="{FF2B5EF4-FFF2-40B4-BE49-F238E27FC236}">
                <a16:creationId xmlns:a16="http://schemas.microsoft.com/office/drawing/2014/main" id="{532258CD-F251-4C2D-906A-FB1722D49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990600"/>
            <a:ext cx="2944090" cy="1471613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Use this help to solve your own instance.</a:t>
            </a:r>
          </a:p>
        </p:txBody>
      </p:sp>
      <p:grpSp>
        <p:nvGrpSpPr>
          <p:cNvPr id="85" name="Group 18">
            <a:extLst>
              <a:ext uri="{FF2B5EF4-FFF2-40B4-BE49-F238E27FC236}">
                <a16:creationId xmlns:a16="http://schemas.microsoft.com/office/drawing/2014/main" id="{2AC6C7A6-F543-429E-819D-918B509B4F8B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4495800"/>
            <a:ext cx="3352800" cy="533400"/>
            <a:chOff x="3072" y="3360"/>
            <a:chExt cx="2352" cy="336"/>
          </a:xfrm>
        </p:grpSpPr>
        <p:sp>
          <p:nvSpPr>
            <p:cNvPr id="86" name="Text Box 19">
              <a:extLst>
                <a:ext uri="{FF2B5EF4-FFF2-40B4-BE49-F238E27FC236}">
                  <a16:creationId xmlns:a16="http://schemas.microsoft.com/office/drawing/2014/main" id="{DF750FC8-78B5-45D4-9C7D-F3202C7C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sp>
          <p:nvSpPr>
            <p:cNvPr id="87" name="Rectangle 20">
              <a:extLst>
                <a:ext uri="{FF2B5EF4-FFF2-40B4-BE49-F238E27FC236}">
                  <a16:creationId xmlns:a16="http://schemas.microsoft.com/office/drawing/2014/main" id="{0D1C97E8-1B2A-422A-A8B7-13A2E9665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9892D21-F55D-4B30-9610-8DB1C89584F3}"/>
              </a:ext>
            </a:extLst>
          </p:cNvPr>
          <p:cNvGrpSpPr/>
          <p:nvPr/>
        </p:nvGrpSpPr>
        <p:grpSpPr>
          <a:xfrm>
            <a:off x="990600" y="2819400"/>
            <a:ext cx="8001000" cy="2897188"/>
            <a:chOff x="990600" y="2819400"/>
            <a:chExt cx="8001000" cy="2897188"/>
          </a:xfrm>
        </p:grpSpPr>
        <p:sp>
          <p:nvSpPr>
            <p:cNvPr id="71" name="Text Box 10">
              <a:extLst>
                <a:ext uri="{FF2B5EF4-FFF2-40B4-BE49-F238E27FC236}">
                  <a16:creationId xmlns:a16="http://schemas.microsoft.com/office/drawing/2014/main" id="{425E1612-A963-4FDA-96FC-8BD0D31E9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1200" y="2819400"/>
              <a:ext cx="53340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Merge two sorted lists into one </a:t>
              </a:r>
            </a:p>
          </p:txBody>
        </p:sp>
        <p:grpSp>
          <p:nvGrpSpPr>
            <p:cNvPr id="88" name="Group 28">
              <a:extLst>
                <a:ext uri="{FF2B5EF4-FFF2-40B4-BE49-F238E27FC236}">
                  <a16:creationId xmlns:a16="http://schemas.microsoft.com/office/drawing/2014/main" id="{967F69C7-B5CC-4A01-AC0D-69AF90168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0600" y="3810000"/>
              <a:ext cx="8001000" cy="1906588"/>
              <a:chOff x="672" y="2016"/>
              <a:chExt cx="5040" cy="1201"/>
            </a:xfrm>
          </p:grpSpPr>
          <p:sp>
            <p:nvSpPr>
              <p:cNvPr id="89" name="Freeform 22">
                <a:extLst>
                  <a:ext uri="{FF2B5EF4-FFF2-40B4-BE49-F238E27FC236}">
                    <a16:creationId xmlns:a16="http://schemas.microsoft.com/office/drawing/2014/main" id="{46BDD8CB-5C95-48EC-8D48-E67E678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23">
                <a:extLst>
                  <a:ext uri="{FF2B5EF4-FFF2-40B4-BE49-F238E27FC236}">
                    <a16:creationId xmlns:a16="http://schemas.microsoft.com/office/drawing/2014/main" id="{0F62C656-85F1-4E16-A223-B9D81C20F18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24">
                <a:extLst>
                  <a:ext uri="{FF2B5EF4-FFF2-40B4-BE49-F238E27FC236}">
                    <a16:creationId xmlns:a16="http://schemas.microsoft.com/office/drawing/2014/main" id="{6FC4CAE1-3140-40A0-B1C5-5FECAFE2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114" name="Picture 4">
            <a:extLst>
              <a:ext uri="{FF2B5EF4-FFF2-40B4-BE49-F238E27FC236}">
                <a16:creationId xmlns:a16="http://schemas.microsoft.com/office/drawing/2014/main" id="{311DEAB8-D3A8-41F8-9A09-97C9A96190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0631" y="2361221"/>
            <a:ext cx="1068537" cy="96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" name="Group 98">
            <a:extLst>
              <a:ext uri="{FF2B5EF4-FFF2-40B4-BE49-F238E27FC236}">
                <a16:creationId xmlns:a16="http://schemas.microsoft.com/office/drawing/2014/main" id="{D82A2E75-C98D-43D1-A2E4-533873CA2A07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276600"/>
            <a:ext cx="457200" cy="914400"/>
            <a:chOff x="2432" y="1328"/>
            <a:chExt cx="906" cy="2075"/>
          </a:xfrm>
        </p:grpSpPr>
        <p:sp>
          <p:nvSpPr>
            <p:cNvPr id="52" name="Freeform 99">
              <a:extLst>
                <a:ext uri="{FF2B5EF4-FFF2-40B4-BE49-F238E27FC236}">
                  <a16:creationId xmlns:a16="http://schemas.microsoft.com/office/drawing/2014/main" id="{449885B8-A01B-442B-BD84-8E4183761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100">
              <a:extLst>
                <a:ext uri="{FF2B5EF4-FFF2-40B4-BE49-F238E27FC236}">
                  <a16:creationId xmlns:a16="http://schemas.microsoft.com/office/drawing/2014/main" id="{9D352ED6-189F-4578-BBBB-C42C44D5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101">
              <a:extLst>
                <a:ext uri="{FF2B5EF4-FFF2-40B4-BE49-F238E27FC236}">
                  <a16:creationId xmlns:a16="http://schemas.microsoft.com/office/drawing/2014/main" id="{0672855B-47D2-4B7E-8E43-AF71B1AB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102">
              <a:extLst>
                <a:ext uri="{FF2B5EF4-FFF2-40B4-BE49-F238E27FC236}">
                  <a16:creationId xmlns:a16="http://schemas.microsoft.com/office/drawing/2014/main" id="{27E3227C-A6FC-4340-A3F5-5511B86D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103">
              <a:extLst>
                <a:ext uri="{FF2B5EF4-FFF2-40B4-BE49-F238E27FC236}">
                  <a16:creationId xmlns:a16="http://schemas.microsoft.com/office/drawing/2014/main" id="{D8E9973C-22ED-4F0A-99FF-9E4777D3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104">
              <a:extLst>
                <a:ext uri="{FF2B5EF4-FFF2-40B4-BE49-F238E27FC236}">
                  <a16:creationId xmlns:a16="http://schemas.microsoft.com/office/drawing/2014/main" id="{9A315D3F-6CD0-4699-835B-3511D8E008FB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6791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4.44444E-6 L 0.06111 -0.4118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56" y="-2060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44444E-6 L 0.125 -0.3125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250" y="-1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3155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6628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6683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4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6685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6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6629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6630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6666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7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8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9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0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1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2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3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4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5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6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7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8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9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0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1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2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6631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6632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3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4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5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6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7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8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9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0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1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2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3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4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5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6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7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8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9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0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1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2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3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4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5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6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7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8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9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0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1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2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3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4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5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1026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4179" name="Group 1027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7652" name="Group 1092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7707" name="Oval 1093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8" name="Oval 1094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7709" name="Oval 1095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10" name="Oval 1096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7653" name="Oval 1097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7654" name="Group 1098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7690" name="Oval 1099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1" name="Oval 1100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2" name="Oval 1101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3" name="Oval 1102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4" name="Oval 1103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5" name="Oval 1104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6" name="Oval 1105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7" name="Oval 1106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8" name="Oval 1107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9" name="Oval 1108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0" name="Oval 1109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1" name="Oval 1110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2" name="Oval 1111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3" name="Oval 1112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4" name="Oval 1113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5" name="Oval 1114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6" name="Rectangle 1115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7655" name="Group 1116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7656" name="Oval 1117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57" name="Oval 1118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58" name="Oval 1119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59" name="Oval 1120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0" name="Oval 1121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1" name="Oval 1122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2" name="Oval 1123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3" name="Oval 1124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4" name="Oval 1125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5" name="Oval 1126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6" name="Oval 1127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7" name="Oval 1128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8" name="Oval 1129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9" name="Oval 1130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0" name="Oval 1131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1" name="Oval 1132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2" name="Rectangle 1133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3" name="Oval 1134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4" name="Oval 1135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5" name="Oval 1136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6" name="Oval 1137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7" name="Oval 1138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8" name="Oval 1139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9" name="Oval 1140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0" name="Oval 1141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1" name="Oval 1142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2" name="Oval 1143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3" name="Oval 1144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4" name="Oval 1145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5" name="Oval 1146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6" name="Oval 1147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7" name="Oval 1148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8" name="Oval 1149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9" name="Rectangle 1150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5203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867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8731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32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8733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34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867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867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8714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5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6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7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8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9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0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1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2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3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4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5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6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7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8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9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30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867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8680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1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2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3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4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5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6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7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8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9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0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1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2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3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4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5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6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7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8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9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0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1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2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3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4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5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6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7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8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9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0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1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2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3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6227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970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9766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7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9768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9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970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970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9749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0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1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2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3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4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5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6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7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8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9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0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1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2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3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4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5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970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9715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6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7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8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9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0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1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2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3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4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5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6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7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8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9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0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1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2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3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4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5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6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7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8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9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0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1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2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3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4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5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6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7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8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9704" name="Group 127"/>
          <p:cNvGrpSpPr>
            <a:grpSpLocks/>
          </p:cNvGrpSpPr>
          <p:nvPr/>
        </p:nvGrpSpPr>
        <p:grpSpPr bwMode="auto">
          <a:xfrm>
            <a:off x="3789363" y="5334000"/>
            <a:ext cx="401637" cy="1143000"/>
            <a:chOff x="5760" y="720"/>
            <a:chExt cx="1021" cy="2477"/>
          </a:xfrm>
        </p:grpSpPr>
        <p:grpSp>
          <p:nvGrpSpPr>
            <p:cNvPr id="69705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69709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0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1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2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3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4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706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69707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8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7251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1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072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0780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81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0782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83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072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072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0763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4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5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6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7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8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9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0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1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2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3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4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5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6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7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8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9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072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0729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0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1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2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3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4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5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6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7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8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9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0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1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2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3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4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5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6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7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8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9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0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1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2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3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4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5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6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7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8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9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0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1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2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70728" name="Text Box 127"/>
          <p:cNvSpPr txBox="1">
            <a:spLocks noChangeArrowheads="1"/>
          </p:cNvSpPr>
          <p:nvPr/>
        </p:nvSpPr>
        <p:spPr bwMode="auto">
          <a:xfrm>
            <a:off x="2743200" y="5943600"/>
            <a:ext cx="13255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base case</a:t>
            </a: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8275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0588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1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1748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1814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5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1816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7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1749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1750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1797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8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9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0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1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2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3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4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5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6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7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8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9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0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1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2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3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1751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1763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4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5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6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7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8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9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0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1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2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3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4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5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6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7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8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9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0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1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2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3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4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5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6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7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8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9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0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1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2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3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4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5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6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1752" name="Group 127"/>
          <p:cNvGrpSpPr>
            <a:grpSpLocks/>
          </p:cNvGrpSpPr>
          <p:nvPr/>
        </p:nvGrpSpPr>
        <p:grpSpPr bwMode="auto">
          <a:xfrm>
            <a:off x="838200" y="5410200"/>
            <a:ext cx="401638" cy="1143000"/>
            <a:chOff x="5760" y="720"/>
            <a:chExt cx="1021" cy="2477"/>
          </a:xfrm>
        </p:grpSpPr>
        <p:grpSp>
          <p:nvGrpSpPr>
            <p:cNvPr id="71753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1757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8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9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0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1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2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1754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1755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6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9299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b</a:t>
                      </a:r>
                      <a:endParaRPr kumimoji="0" lang="en-CA" sz="16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1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277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282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283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3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277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277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281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277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277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7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7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72776" name="Text Box 127"/>
          <p:cNvSpPr txBox="1">
            <a:spLocks noChangeArrowheads="1"/>
          </p:cNvSpPr>
          <p:nvPr/>
        </p:nvSpPr>
        <p:spPr bwMode="auto">
          <a:xfrm>
            <a:off x="2981325" y="5664200"/>
            <a:ext cx="197167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b</a:t>
            </a:r>
            <a:r>
              <a:rPr lang="en-US" altLang="en-US" sz="2400" baseline="30000">
                <a:solidFill>
                  <a:schemeClr val="hlink"/>
                </a:solidFill>
              </a:rPr>
              <a:t>h</a:t>
            </a:r>
            <a:r>
              <a:rPr lang="en-US" altLang="en-US" sz="2400" i="0" baseline="30000">
                <a:solidFill>
                  <a:schemeClr val="hlink"/>
                </a:solidFill>
              </a:rPr>
              <a:t> </a:t>
            </a:r>
            <a:r>
              <a:rPr lang="en-US" altLang="en-US" sz="2400" i="0">
                <a:solidFill>
                  <a:schemeClr val="hlink"/>
                </a:solidFill>
              </a:rPr>
              <a:t>= </a:t>
            </a:r>
            <a:r>
              <a:rPr lang="en-US" altLang="en-US" sz="2400">
                <a:solidFill>
                  <a:schemeClr val="hlink"/>
                </a:solidFill>
              </a:rPr>
              <a:t>n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h</a:t>
            </a:r>
            <a:r>
              <a:rPr lang="en-US" altLang="en-US" sz="2400" i="0">
                <a:solidFill>
                  <a:schemeClr val="hlink"/>
                </a:solidFill>
              </a:rPr>
              <a:t> log </a:t>
            </a:r>
            <a:r>
              <a:rPr lang="en-US" altLang="en-US" sz="2400">
                <a:solidFill>
                  <a:schemeClr val="hlink"/>
                </a:solidFill>
              </a:rPr>
              <a:t>b</a:t>
            </a:r>
            <a:r>
              <a:rPr lang="en-US" altLang="en-US" sz="2400" i="0">
                <a:solidFill>
                  <a:schemeClr val="hlink"/>
                </a:solidFill>
              </a:rPr>
              <a:t> = log </a:t>
            </a:r>
            <a:r>
              <a:rPr lang="en-US" altLang="en-US" sz="2400">
                <a:solidFill>
                  <a:schemeClr val="hlink"/>
                </a:solidFill>
              </a:rPr>
              <a:t>n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h </a:t>
            </a:r>
            <a:r>
              <a:rPr lang="en-US" altLang="en-US" sz="2400" i="0">
                <a:solidFill>
                  <a:schemeClr val="hlink"/>
                </a:solidFill>
              </a:rPr>
              <a:t>= </a:t>
            </a:r>
            <a:r>
              <a:rPr lang="en-US" altLang="en-US" sz="2400" i="0" baseline="30000">
                <a:solidFill>
                  <a:schemeClr val="hlink"/>
                </a:solidFill>
              </a:rPr>
              <a:t>log </a:t>
            </a:r>
            <a:r>
              <a:rPr lang="en-US" altLang="en-US" sz="2400" baseline="30000">
                <a:solidFill>
                  <a:schemeClr val="hlink"/>
                </a:solidFill>
              </a:rPr>
              <a:t>n</a:t>
            </a:r>
            <a:r>
              <a:rPr lang="en-US" altLang="en-US" sz="2400" i="0">
                <a:solidFill>
                  <a:schemeClr val="hlink"/>
                </a:solidFill>
              </a:rPr>
              <a:t>/</a:t>
            </a:r>
            <a:r>
              <a:rPr lang="en-US" altLang="en-US" sz="2400" i="0" baseline="-25000">
                <a:solidFill>
                  <a:schemeClr val="hlink"/>
                </a:solidFill>
              </a:rPr>
              <a:t>log</a:t>
            </a:r>
            <a:r>
              <a:rPr lang="en-US" altLang="en-US" sz="2400" baseline="-25000">
                <a:solidFill>
                  <a:schemeClr val="hlink"/>
                </a:solidFill>
              </a:rPr>
              <a:t> b</a:t>
            </a:r>
            <a:endParaRPr lang="en-CA" altLang="en-US" sz="2400" baseline="-25000">
              <a:solidFill>
                <a:schemeClr val="hlink"/>
              </a:solidFill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0323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621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16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379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3862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3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3864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5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379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379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3845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6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7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8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9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0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1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2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3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4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5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6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7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8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9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0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1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379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3811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2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3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4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5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6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7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8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9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0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1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2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3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4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5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6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7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8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9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0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1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2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3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4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5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6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7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8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9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0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1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2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3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4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3800" name="Group 127"/>
          <p:cNvGrpSpPr>
            <a:grpSpLocks/>
          </p:cNvGrpSpPr>
          <p:nvPr/>
        </p:nvGrpSpPr>
        <p:grpSpPr bwMode="auto">
          <a:xfrm>
            <a:off x="4932363" y="2590800"/>
            <a:ext cx="401637" cy="1143000"/>
            <a:chOff x="5760" y="720"/>
            <a:chExt cx="1021" cy="2477"/>
          </a:xfrm>
        </p:grpSpPr>
        <p:grpSp>
          <p:nvGrpSpPr>
            <p:cNvPr id="73801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3805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6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7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8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9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0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3802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3803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4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1347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621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16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482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4875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6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4877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8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482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482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4858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9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0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1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2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3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4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5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6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7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8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9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0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1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2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3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4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482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4824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5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6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7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8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9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0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1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2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3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4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5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6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7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8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9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0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1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2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3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4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5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6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7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8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9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0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1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2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3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4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5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6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7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2371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584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5910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11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5912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13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584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584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5893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4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5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6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7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8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9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0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1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2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3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4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5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6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7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8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9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584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5859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0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1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2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3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4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5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6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7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8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9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0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1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2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3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4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5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6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7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8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9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0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1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2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3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4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5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6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7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8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9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0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1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2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5848" name="Group 127"/>
          <p:cNvGrpSpPr>
            <a:grpSpLocks/>
          </p:cNvGrpSpPr>
          <p:nvPr/>
        </p:nvGrpSpPr>
        <p:grpSpPr bwMode="auto">
          <a:xfrm>
            <a:off x="6608763" y="2590800"/>
            <a:ext cx="401637" cy="1143000"/>
            <a:chOff x="5760" y="720"/>
            <a:chExt cx="1021" cy="2477"/>
          </a:xfrm>
        </p:grpSpPr>
        <p:grpSp>
          <p:nvGrpSpPr>
            <p:cNvPr id="75849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5853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4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5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6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7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8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5850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5851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2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52400" y="87868"/>
            <a:ext cx="8938846" cy="1283732"/>
            <a:chOff x="152400" y="3962400"/>
            <a:chExt cx="8938846" cy="1283732"/>
          </a:xfrm>
        </p:grpSpPr>
        <p:pic>
          <p:nvPicPr>
            <p:cNvPr id="33794" name="Picture 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96200" y="3962400"/>
              <a:ext cx="1068537" cy="9636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796" name="Picture 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1" y="4017898"/>
              <a:ext cx="609599" cy="8890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Rectangle 7"/>
            <p:cNvSpPr>
              <a:spLocks noChangeArrowheads="1"/>
            </p:cNvSpPr>
            <p:nvPr/>
          </p:nvSpPr>
          <p:spPr bwMode="auto">
            <a:xfrm>
              <a:off x="152400" y="4876800"/>
              <a:ext cx="16605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</a:pPr>
              <a:r>
                <a:rPr lang="en-US" altLang="en-US" sz="1800" i="0" dirty="0">
                  <a:solidFill>
                    <a:schemeClr val="tx2"/>
                  </a:solidFill>
                </a:rPr>
                <a:t>Precondition</a:t>
              </a:r>
            </a:p>
          </p:txBody>
        </p:sp>
        <p:sp>
          <p:nvSpPr>
            <p:cNvPr id="137" name="Rectangle 7"/>
            <p:cNvSpPr>
              <a:spLocks noChangeArrowheads="1"/>
            </p:cNvSpPr>
            <p:nvPr/>
          </p:nvSpPr>
          <p:spPr bwMode="auto">
            <a:xfrm>
              <a:off x="7430721" y="4876800"/>
              <a:ext cx="16605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</a:pPr>
              <a:r>
                <a:rPr lang="en-US" altLang="en-US" sz="1800" i="0" dirty="0" err="1">
                  <a:solidFill>
                    <a:schemeClr val="tx2"/>
                  </a:solidFill>
                </a:rPr>
                <a:t>Postcondition</a:t>
              </a:r>
              <a:endParaRPr lang="en-US" altLang="en-US" sz="1800" i="0" dirty="0">
                <a:solidFill>
                  <a:schemeClr val="tx2"/>
                </a:solidFill>
              </a:endParaRPr>
            </a:p>
          </p:txBody>
        </p:sp>
      </p:grpSp>
      <p:sp>
        <p:nvSpPr>
          <p:cNvPr id="138" name="Text Box 6"/>
          <p:cNvSpPr txBox="1">
            <a:spLocks noChangeArrowheads="1"/>
          </p:cNvSpPr>
          <p:nvPr/>
        </p:nvSpPr>
        <p:spPr bwMode="auto">
          <a:xfrm>
            <a:off x="3086048" y="58738"/>
            <a:ext cx="362278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 dirty="0">
                <a:solidFill>
                  <a:schemeClr val="tx2"/>
                </a:solidFill>
              </a:rPr>
              <a:t>On Step At a Time</a:t>
            </a:r>
          </a:p>
        </p:txBody>
      </p:sp>
      <p:pic>
        <p:nvPicPr>
          <p:cNvPr id="140" name="Picture 20" descr="C:\Users\Jeff\Documents\154512_10150923856771030_83636976029_9805650_440571230_n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8682" y="8534400"/>
            <a:ext cx="30480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1" name="Rectangle 140"/>
          <p:cNvSpPr>
            <a:spLocks noChangeArrowheads="1"/>
          </p:cNvSpPr>
          <p:nvPr/>
        </p:nvSpPr>
        <p:spPr bwMode="auto">
          <a:xfrm>
            <a:off x="4645025" y="10565606"/>
            <a:ext cx="841375" cy="523875"/>
          </a:xfrm>
          <a:prstGeom prst="rect">
            <a:avLst/>
          </a:prstGeom>
          <a:solidFill>
            <a:srgbClr val="9385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 i="0" dirty="0">
                <a:latin typeface="Tempus Sans ITC" pitchFamily="82" charset="0"/>
              </a:rPr>
              <a:t>next</a:t>
            </a:r>
            <a:endParaRPr lang="en-CA" altLang="en-US" sz="2800" dirty="0">
              <a:latin typeface="Tempus Sans ITC" pitchFamily="82" charset="0"/>
            </a:endParaRPr>
          </a:p>
        </p:txBody>
      </p:sp>
      <p:grpSp>
        <p:nvGrpSpPr>
          <p:cNvPr id="142" name="Group 141"/>
          <p:cNvGrpSpPr/>
          <p:nvPr/>
        </p:nvGrpSpPr>
        <p:grpSpPr>
          <a:xfrm>
            <a:off x="341821" y="2819400"/>
            <a:ext cx="5828507" cy="1371600"/>
            <a:chOff x="648493" y="1752600"/>
            <a:chExt cx="5828507" cy="1371600"/>
          </a:xfrm>
        </p:grpSpPr>
        <p:grpSp>
          <p:nvGrpSpPr>
            <p:cNvPr id="143" name="Group 8"/>
            <p:cNvGrpSpPr>
              <a:grpSpLocks/>
            </p:cNvGrpSpPr>
            <p:nvPr/>
          </p:nvGrpSpPr>
          <p:grpSpPr bwMode="auto">
            <a:xfrm>
              <a:off x="5486400" y="1752600"/>
              <a:ext cx="990600" cy="1371600"/>
              <a:chOff x="2065" y="1551"/>
              <a:chExt cx="1628" cy="1988"/>
            </a:xfrm>
          </p:grpSpPr>
          <p:sp>
            <p:nvSpPr>
              <p:cNvPr id="145" name="Freeform 9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10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11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12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13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14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15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Freeform 16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Freeform 17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Freeform 18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Freeform 19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Freeform 20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Freeform 21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Freeform 22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Freeform 23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Freeform 24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Freeform 25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4" name="Rounded Rectangular Callout 143"/>
            <p:cNvSpPr/>
            <p:nvPr/>
          </p:nvSpPr>
          <p:spPr bwMode="auto">
            <a:xfrm>
              <a:off x="648493" y="1828800"/>
              <a:ext cx="4773794" cy="1066800"/>
            </a:xfrm>
            <a:prstGeom prst="wedgeRoundRectCallout">
              <a:avLst>
                <a:gd name="adj1" fmla="val 60105"/>
                <a:gd name="adj2" fmla="val -17516"/>
                <a:gd name="adj3" fmla="val 16667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eaLnBrk="1" hangingPunct="1">
                <a:spcBef>
                  <a:spcPct val="50000"/>
                </a:spcBef>
                <a:buNone/>
              </a:pPr>
              <a:r>
                <a:rPr lang="en-US" altLang="en-US" i="0" dirty="0"/>
                <a:t>I implored you to not worry </a:t>
              </a:r>
              <a:br>
                <a:rPr lang="en-US" altLang="en-US" i="0" dirty="0"/>
              </a:br>
              <a:r>
                <a:rPr lang="en-US" altLang="en-US" i="0" dirty="0"/>
                <a:t>about the entire computation.</a:t>
              </a:r>
            </a:p>
          </p:txBody>
        </p:sp>
      </p:grpSp>
      <p:pic>
        <p:nvPicPr>
          <p:cNvPr id="183" name="Picture 20" descr="C:\Users\Jeff\Documents\154512_10150923856771030_83636976029_9805650_440571230_n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003" y="4119990"/>
            <a:ext cx="2591117" cy="25911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" name="Rectangle 183"/>
          <p:cNvSpPr>
            <a:spLocks noChangeArrowheads="1"/>
          </p:cNvSpPr>
          <p:nvPr/>
        </p:nvSpPr>
        <p:spPr bwMode="auto">
          <a:xfrm>
            <a:off x="685800" y="5792583"/>
            <a:ext cx="651794" cy="400110"/>
          </a:xfrm>
          <a:prstGeom prst="rect">
            <a:avLst/>
          </a:prstGeom>
          <a:solidFill>
            <a:srgbClr val="9385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 i="0" dirty="0">
                <a:latin typeface="Tempus Sans ITC" pitchFamily="82" charset="0"/>
              </a:rPr>
              <a:t>next</a:t>
            </a:r>
            <a:endParaRPr lang="en-CA" altLang="en-US" sz="2000" dirty="0">
              <a:latin typeface="Tempus Sans ITC" pitchFamily="82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>
            <a:off x="609600" y="1371600"/>
            <a:ext cx="7971082" cy="1612901"/>
            <a:chOff x="609600" y="1371600"/>
            <a:chExt cx="7971082" cy="1612901"/>
          </a:xfrm>
        </p:grpSpPr>
        <p:grpSp>
          <p:nvGrpSpPr>
            <p:cNvPr id="2" name="Group 1"/>
            <p:cNvGrpSpPr/>
            <p:nvPr/>
          </p:nvGrpSpPr>
          <p:grpSpPr>
            <a:xfrm>
              <a:off x="5181600" y="1371600"/>
              <a:ext cx="3399082" cy="1612901"/>
              <a:chOff x="2133600" y="2209800"/>
              <a:chExt cx="4945063" cy="2514600"/>
            </a:xfrm>
          </p:grpSpPr>
          <p:grpSp>
            <p:nvGrpSpPr>
              <p:cNvPr id="33795" name="Group 197"/>
              <p:cNvGrpSpPr>
                <a:grpSpLocks/>
              </p:cNvGrpSpPr>
              <p:nvPr/>
            </p:nvGrpSpPr>
            <p:grpSpPr bwMode="auto">
              <a:xfrm>
                <a:off x="3886200" y="3276600"/>
                <a:ext cx="1181100" cy="1447800"/>
                <a:chOff x="2448" y="2064"/>
                <a:chExt cx="744" cy="912"/>
              </a:xfrm>
            </p:grpSpPr>
            <p:sp>
              <p:nvSpPr>
                <p:cNvPr id="33922" name="Freeform 191"/>
                <p:cNvSpPr>
                  <a:spLocks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3" name="Freeform 192"/>
                <p:cNvSpPr>
                  <a:spLocks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4" name="Freeform 193"/>
                <p:cNvSpPr>
                  <a:spLocks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5" name="Freeform 194"/>
                <p:cNvSpPr>
                  <a:spLocks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6" name="Freeform 195"/>
                <p:cNvSpPr>
                  <a:spLocks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7" name="Freeform 196"/>
                <p:cNvSpPr>
                  <a:spLocks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33799" name="Picture 10" descr="na01476_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24400" y="2209800"/>
                <a:ext cx="1881188" cy="1363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3800" name="Group 190"/>
              <p:cNvGrpSpPr>
                <a:grpSpLocks/>
              </p:cNvGrpSpPr>
              <p:nvPr/>
            </p:nvGrpSpPr>
            <p:grpSpPr bwMode="auto">
              <a:xfrm flipH="1">
                <a:off x="5562600" y="3505200"/>
                <a:ext cx="1516063" cy="1141413"/>
                <a:chOff x="3744" y="2740"/>
                <a:chExt cx="955" cy="719"/>
              </a:xfrm>
            </p:grpSpPr>
            <p:sp>
              <p:nvSpPr>
                <p:cNvPr id="33857" name="Freeform 125"/>
                <p:cNvSpPr>
                  <a:spLocks/>
                </p:cNvSpPr>
                <p:nvPr/>
              </p:nvSpPr>
              <p:spPr bwMode="auto">
                <a:xfrm>
                  <a:off x="3744" y="2740"/>
                  <a:ext cx="955" cy="673"/>
                </a:xfrm>
                <a:custGeom>
                  <a:avLst/>
                  <a:gdLst>
                    <a:gd name="T0" fmla="*/ 0 w 3819"/>
                    <a:gd name="T1" fmla="*/ 0 h 2690"/>
                    <a:gd name="T2" fmla="*/ 0 w 3819"/>
                    <a:gd name="T3" fmla="*/ 0 h 2690"/>
                    <a:gd name="T4" fmla="*/ 0 w 3819"/>
                    <a:gd name="T5" fmla="*/ 0 h 2690"/>
                    <a:gd name="T6" fmla="*/ 0 w 3819"/>
                    <a:gd name="T7" fmla="*/ 0 h 2690"/>
                    <a:gd name="T8" fmla="*/ 0 w 3819"/>
                    <a:gd name="T9" fmla="*/ 0 h 2690"/>
                    <a:gd name="T10" fmla="*/ 0 w 3819"/>
                    <a:gd name="T11" fmla="*/ 0 h 2690"/>
                    <a:gd name="T12" fmla="*/ 0 w 3819"/>
                    <a:gd name="T13" fmla="*/ 0 h 2690"/>
                    <a:gd name="T14" fmla="*/ 0 w 3819"/>
                    <a:gd name="T15" fmla="*/ 0 h 2690"/>
                    <a:gd name="T16" fmla="*/ 0 w 3819"/>
                    <a:gd name="T17" fmla="*/ 0 h 2690"/>
                    <a:gd name="T18" fmla="*/ 0 w 3819"/>
                    <a:gd name="T19" fmla="*/ 0 h 2690"/>
                    <a:gd name="T20" fmla="*/ 0 w 3819"/>
                    <a:gd name="T21" fmla="*/ 0 h 2690"/>
                    <a:gd name="T22" fmla="*/ 0 w 3819"/>
                    <a:gd name="T23" fmla="*/ 0 h 2690"/>
                    <a:gd name="T24" fmla="*/ 0 w 3819"/>
                    <a:gd name="T25" fmla="*/ 0 h 2690"/>
                    <a:gd name="T26" fmla="*/ 0 w 3819"/>
                    <a:gd name="T27" fmla="*/ 0 h 2690"/>
                    <a:gd name="T28" fmla="*/ 0 w 3819"/>
                    <a:gd name="T29" fmla="*/ 0 h 2690"/>
                    <a:gd name="T30" fmla="*/ 0 w 3819"/>
                    <a:gd name="T31" fmla="*/ 0 h 2690"/>
                    <a:gd name="T32" fmla="*/ 0 w 3819"/>
                    <a:gd name="T33" fmla="*/ 0 h 2690"/>
                    <a:gd name="T34" fmla="*/ 0 w 3819"/>
                    <a:gd name="T35" fmla="*/ 0 h 2690"/>
                    <a:gd name="T36" fmla="*/ 0 w 3819"/>
                    <a:gd name="T37" fmla="*/ 0 h 2690"/>
                    <a:gd name="T38" fmla="*/ 0 w 3819"/>
                    <a:gd name="T39" fmla="*/ 0 h 2690"/>
                    <a:gd name="T40" fmla="*/ 0 w 3819"/>
                    <a:gd name="T41" fmla="*/ 0 h 2690"/>
                    <a:gd name="T42" fmla="*/ 0 w 3819"/>
                    <a:gd name="T43" fmla="*/ 0 h 2690"/>
                    <a:gd name="T44" fmla="*/ 0 w 3819"/>
                    <a:gd name="T45" fmla="*/ 0 h 2690"/>
                    <a:gd name="T46" fmla="*/ 0 w 3819"/>
                    <a:gd name="T47" fmla="*/ 0 h 2690"/>
                    <a:gd name="T48" fmla="*/ 0 w 3819"/>
                    <a:gd name="T49" fmla="*/ 0 h 2690"/>
                    <a:gd name="T50" fmla="*/ 0 w 3819"/>
                    <a:gd name="T51" fmla="*/ 0 h 2690"/>
                    <a:gd name="T52" fmla="*/ 0 w 3819"/>
                    <a:gd name="T53" fmla="*/ 0 h 2690"/>
                    <a:gd name="T54" fmla="*/ 0 w 3819"/>
                    <a:gd name="T55" fmla="*/ 0 h 2690"/>
                    <a:gd name="T56" fmla="*/ 0 w 3819"/>
                    <a:gd name="T57" fmla="*/ 0 h 2690"/>
                    <a:gd name="T58" fmla="*/ 0 w 3819"/>
                    <a:gd name="T59" fmla="*/ 0 h 2690"/>
                    <a:gd name="T60" fmla="*/ 0 w 3819"/>
                    <a:gd name="T61" fmla="*/ 0 h 2690"/>
                    <a:gd name="T62" fmla="*/ 0 w 3819"/>
                    <a:gd name="T63" fmla="*/ 0 h 2690"/>
                    <a:gd name="T64" fmla="*/ 0 w 3819"/>
                    <a:gd name="T65" fmla="*/ 0 h 269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3819"/>
                    <a:gd name="T100" fmla="*/ 0 h 2690"/>
                    <a:gd name="T101" fmla="*/ 3819 w 3819"/>
                    <a:gd name="T102" fmla="*/ 2690 h 269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3819" h="2690">
                      <a:moveTo>
                        <a:pt x="151" y="257"/>
                      </a:moveTo>
                      <a:lnTo>
                        <a:pt x="968" y="99"/>
                      </a:lnTo>
                      <a:lnTo>
                        <a:pt x="1791" y="111"/>
                      </a:lnTo>
                      <a:lnTo>
                        <a:pt x="2383" y="250"/>
                      </a:lnTo>
                      <a:lnTo>
                        <a:pt x="1987" y="0"/>
                      </a:lnTo>
                      <a:lnTo>
                        <a:pt x="2567" y="78"/>
                      </a:lnTo>
                      <a:lnTo>
                        <a:pt x="3344" y="567"/>
                      </a:lnTo>
                      <a:lnTo>
                        <a:pt x="3819" y="1107"/>
                      </a:lnTo>
                      <a:lnTo>
                        <a:pt x="3522" y="1113"/>
                      </a:lnTo>
                      <a:lnTo>
                        <a:pt x="3666" y="1614"/>
                      </a:lnTo>
                      <a:lnTo>
                        <a:pt x="2705" y="1120"/>
                      </a:lnTo>
                      <a:lnTo>
                        <a:pt x="2804" y="1476"/>
                      </a:lnTo>
                      <a:lnTo>
                        <a:pt x="3200" y="1833"/>
                      </a:lnTo>
                      <a:lnTo>
                        <a:pt x="2909" y="1899"/>
                      </a:lnTo>
                      <a:lnTo>
                        <a:pt x="3299" y="2123"/>
                      </a:lnTo>
                      <a:lnTo>
                        <a:pt x="3456" y="2439"/>
                      </a:lnTo>
                      <a:lnTo>
                        <a:pt x="3192" y="2485"/>
                      </a:lnTo>
                      <a:lnTo>
                        <a:pt x="2804" y="2373"/>
                      </a:lnTo>
                      <a:lnTo>
                        <a:pt x="3008" y="2597"/>
                      </a:lnTo>
                      <a:lnTo>
                        <a:pt x="2429" y="2472"/>
                      </a:lnTo>
                      <a:lnTo>
                        <a:pt x="1836" y="2400"/>
                      </a:lnTo>
                      <a:lnTo>
                        <a:pt x="2159" y="2690"/>
                      </a:lnTo>
                      <a:lnTo>
                        <a:pt x="1342" y="2676"/>
                      </a:lnTo>
                      <a:lnTo>
                        <a:pt x="263" y="2189"/>
                      </a:lnTo>
                      <a:lnTo>
                        <a:pt x="1554" y="2004"/>
                      </a:lnTo>
                      <a:lnTo>
                        <a:pt x="243" y="1647"/>
                      </a:lnTo>
                      <a:lnTo>
                        <a:pt x="566" y="1463"/>
                      </a:lnTo>
                      <a:lnTo>
                        <a:pt x="1507" y="1476"/>
                      </a:lnTo>
                      <a:lnTo>
                        <a:pt x="533" y="765"/>
                      </a:lnTo>
                      <a:lnTo>
                        <a:pt x="0" y="527"/>
                      </a:lnTo>
                      <a:lnTo>
                        <a:pt x="533" y="402"/>
                      </a:lnTo>
                      <a:lnTo>
                        <a:pt x="151" y="257"/>
                      </a:lnTo>
                      <a:close/>
                    </a:path>
                  </a:pathLst>
                </a:custGeom>
                <a:solidFill>
                  <a:srgbClr val="99DB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8" name="Freeform 126"/>
                <p:cNvSpPr>
                  <a:spLocks/>
                </p:cNvSpPr>
                <p:nvPr/>
              </p:nvSpPr>
              <p:spPr bwMode="auto">
                <a:xfrm>
                  <a:off x="4073" y="3313"/>
                  <a:ext cx="29" cy="26"/>
                </a:xfrm>
                <a:custGeom>
                  <a:avLst/>
                  <a:gdLst>
                    <a:gd name="T0" fmla="*/ 0 w 116"/>
                    <a:gd name="T1" fmla="*/ 0 h 103"/>
                    <a:gd name="T2" fmla="*/ 0 w 116"/>
                    <a:gd name="T3" fmla="*/ 0 h 103"/>
                    <a:gd name="T4" fmla="*/ 0 w 116"/>
                    <a:gd name="T5" fmla="*/ 0 h 103"/>
                    <a:gd name="T6" fmla="*/ 0 w 116"/>
                    <a:gd name="T7" fmla="*/ 0 h 103"/>
                    <a:gd name="T8" fmla="*/ 0 w 116"/>
                    <a:gd name="T9" fmla="*/ 0 h 103"/>
                    <a:gd name="T10" fmla="*/ 0 w 116"/>
                    <a:gd name="T11" fmla="*/ 0 h 103"/>
                    <a:gd name="T12" fmla="*/ 0 w 116"/>
                    <a:gd name="T13" fmla="*/ 0 h 103"/>
                    <a:gd name="T14" fmla="*/ 0 w 116"/>
                    <a:gd name="T15" fmla="*/ 0 h 103"/>
                    <a:gd name="T16" fmla="*/ 0 w 116"/>
                    <a:gd name="T17" fmla="*/ 0 h 103"/>
                    <a:gd name="T18" fmla="*/ 0 w 116"/>
                    <a:gd name="T19" fmla="*/ 0 h 103"/>
                    <a:gd name="T20" fmla="*/ 0 w 116"/>
                    <a:gd name="T21" fmla="*/ 0 h 10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16"/>
                    <a:gd name="T34" fmla="*/ 0 h 103"/>
                    <a:gd name="T35" fmla="*/ 116 w 116"/>
                    <a:gd name="T36" fmla="*/ 103 h 10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16" h="103">
                      <a:moveTo>
                        <a:pt x="41" y="0"/>
                      </a:moveTo>
                      <a:lnTo>
                        <a:pt x="0" y="19"/>
                      </a:lnTo>
                      <a:lnTo>
                        <a:pt x="3" y="74"/>
                      </a:lnTo>
                      <a:lnTo>
                        <a:pt x="23" y="84"/>
                      </a:lnTo>
                      <a:lnTo>
                        <a:pt x="45" y="42"/>
                      </a:lnTo>
                      <a:lnTo>
                        <a:pt x="67" y="94"/>
                      </a:lnTo>
                      <a:lnTo>
                        <a:pt x="94" y="103"/>
                      </a:lnTo>
                      <a:lnTo>
                        <a:pt x="116" y="58"/>
                      </a:lnTo>
                      <a:lnTo>
                        <a:pt x="74" y="0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9" name="Freeform 127"/>
                <p:cNvSpPr>
                  <a:spLocks/>
                </p:cNvSpPr>
                <p:nvPr/>
              </p:nvSpPr>
              <p:spPr bwMode="auto">
                <a:xfrm>
                  <a:off x="4366" y="3302"/>
                  <a:ext cx="27" cy="31"/>
                </a:xfrm>
                <a:custGeom>
                  <a:avLst/>
                  <a:gdLst>
                    <a:gd name="T0" fmla="*/ 0 w 106"/>
                    <a:gd name="T1" fmla="*/ 0 h 126"/>
                    <a:gd name="T2" fmla="*/ 0 w 106"/>
                    <a:gd name="T3" fmla="*/ 0 h 126"/>
                    <a:gd name="T4" fmla="*/ 0 w 106"/>
                    <a:gd name="T5" fmla="*/ 0 h 126"/>
                    <a:gd name="T6" fmla="*/ 0 w 106"/>
                    <a:gd name="T7" fmla="*/ 0 h 126"/>
                    <a:gd name="T8" fmla="*/ 0 w 106"/>
                    <a:gd name="T9" fmla="*/ 0 h 126"/>
                    <a:gd name="T10" fmla="*/ 0 w 106"/>
                    <a:gd name="T11" fmla="*/ 0 h 126"/>
                    <a:gd name="T12" fmla="*/ 0 w 106"/>
                    <a:gd name="T13" fmla="*/ 0 h 12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6"/>
                    <a:gd name="T22" fmla="*/ 0 h 126"/>
                    <a:gd name="T23" fmla="*/ 106 w 106"/>
                    <a:gd name="T24" fmla="*/ 126 h 12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6" h="126">
                      <a:moveTo>
                        <a:pt x="71" y="0"/>
                      </a:moveTo>
                      <a:lnTo>
                        <a:pt x="0" y="42"/>
                      </a:lnTo>
                      <a:lnTo>
                        <a:pt x="34" y="115"/>
                      </a:lnTo>
                      <a:lnTo>
                        <a:pt x="77" y="126"/>
                      </a:lnTo>
                      <a:lnTo>
                        <a:pt x="106" y="93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0" name="Freeform 128"/>
                <p:cNvSpPr>
                  <a:spLocks/>
                </p:cNvSpPr>
                <p:nvPr/>
              </p:nvSpPr>
              <p:spPr bwMode="auto">
                <a:xfrm>
                  <a:off x="4493" y="3293"/>
                  <a:ext cx="19" cy="18"/>
                </a:xfrm>
                <a:custGeom>
                  <a:avLst/>
                  <a:gdLst>
                    <a:gd name="T0" fmla="*/ 0 w 77"/>
                    <a:gd name="T1" fmla="*/ 0 h 73"/>
                    <a:gd name="T2" fmla="*/ 0 w 77"/>
                    <a:gd name="T3" fmla="*/ 0 h 73"/>
                    <a:gd name="T4" fmla="*/ 0 w 77"/>
                    <a:gd name="T5" fmla="*/ 0 h 73"/>
                    <a:gd name="T6" fmla="*/ 0 w 77"/>
                    <a:gd name="T7" fmla="*/ 0 h 73"/>
                    <a:gd name="T8" fmla="*/ 0 w 77"/>
                    <a:gd name="T9" fmla="*/ 0 h 73"/>
                    <a:gd name="T10" fmla="*/ 0 w 77"/>
                    <a:gd name="T11" fmla="*/ 0 h 73"/>
                    <a:gd name="T12" fmla="*/ 0 w 77"/>
                    <a:gd name="T13" fmla="*/ 0 h 7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7"/>
                    <a:gd name="T22" fmla="*/ 0 h 73"/>
                    <a:gd name="T23" fmla="*/ 77 w 77"/>
                    <a:gd name="T24" fmla="*/ 73 h 7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7" h="73">
                      <a:moveTo>
                        <a:pt x="0" y="4"/>
                      </a:moveTo>
                      <a:lnTo>
                        <a:pt x="48" y="0"/>
                      </a:lnTo>
                      <a:lnTo>
                        <a:pt x="45" y="31"/>
                      </a:lnTo>
                      <a:lnTo>
                        <a:pt x="77" y="48"/>
                      </a:lnTo>
                      <a:lnTo>
                        <a:pt x="50" y="7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1" name="Freeform 129"/>
                <p:cNvSpPr>
                  <a:spLocks/>
                </p:cNvSpPr>
                <p:nvPr/>
              </p:nvSpPr>
              <p:spPr bwMode="auto">
                <a:xfrm>
                  <a:off x="4422" y="3080"/>
                  <a:ext cx="88" cy="80"/>
                </a:xfrm>
                <a:custGeom>
                  <a:avLst/>
                  <a:gdLst>
                    <a:gd name="T0" fmla="*/ 0 w 353"/>
                    <a:gd name="T1" fmla="*/ 0 h 321"/>
                    <a:gd name="T2" fmla="*/ 0 w 353"/>
                    <a:gd name="T3" fmla="*/ 0 h 321"/>
                    <a:gd name="T4" fmla="*/ 0 w 353"/>
                    <a:gd name="T5" fmla="*/ 0 h 321"/>
                    <a:gd name="T6" fmla="*/ 0 w 353"/>
                    <a:gd name="T7" fmla="*/ 0 h 321"/>
                    <a:gd name="T8" fmla="*/ 0 w 353"/>
                    <a:gd name="T9" fmla="*/ 0 h 321"/>
                    <a:gd name="T10" fmla="*/ 0 w 353"/>
                    <a:gd name="T11" fmla="*/ 0 h 321"/>
                    <a:gd name="T12" fmla="*/ 0 w 353"/>
                    <a:gd name="T13" fmla="*/ 0 h 321"/>
                    <a:gd name="T14" fmla="*/ 0 w 353"/>
                    <a:gd name="T15" fmla="*/ 0 h 321"/>
                    <a:gd name="T16" fmla="*/ 0 w 353"/>
                    <a:gd name="T17" fmla="*/ 0 h 321"/>
                    <a:gd name="T18" fmla="*/ 0 w 353"/>
                    <a:gd name="T19" fmla="*/ 0 h 321"/>
                    <a:gd name="T20" fmla="*/ 0 w 353"/>
                    <a:gd name="T21" fmla="*/ 0 h 321"/>
                    <a:gd name="T22" fmla="*/ 0 w 353"/>
                    <a:gd name="T23" fmla="*/ 0 h 32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53"/>
                    <a:gd name="T37" fmla="*/ 0 h 321"/>
                    <a:gd name="T38" fmla="*/ 353 w 353"/>
                    <a:gd name="T39" fmla="*/ 321 h 32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53" h="321">
                      <a:moveTo>
                        <a:pt x="127" y="13"/>
                      </a:moveTo>
                      <a:lnTo>
                        <a:pt x="0" y="90"/>
                      </a:lnTo>
                      <a:lnTo>
                        <a:pt x="11" y="189"/>
                      </a:lnTo>
                      <a:lnTo>
                        <a:pt x="113" y="276"/>
                      </a:lnTo>
                      <a:lnTo>
                        <a:pt x="136" y="157"/>
                      </a:lnTo>
                      <a:lnTo>
                        <a:pt x="163" y="273"/>
                      </a:lnTo>
                      <a:lnTo>
                        <a:pt x="301" y="321"/>
                      </a:lnTo>
                      <a:lnTo>
                        <a:pt x="353" y="160"/>
                      </a:lnTo>
                      <a:lnTo>
                        <a:pt x="259" y="90"/>
                      </a:lnTo>
                      <a:lnTo>
                        <a:pt x="263" y="0"/>
                      </a:lnTo>
                      <a:lnTo>
                        <a:pt x="127" y="13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2" name="Freeform 130"/>
                <p:cNvSpPr>
                  <a:spLocks/>
                </p:cNvSpPr>
                <p:nvPr/>
              </p:nvSpPr>
              <p:spPr bwMode="auto">
                <a:xfrm>
                  <a:off x="4093" y="3274"/>
                  <a:ext cx="82" cy="165"/>
                </a:xfrm>
                <a:custGeom>
                  <a:avLst/>
                  <a:gdLst>
                    <a:gd name="T0" fmla="*/ 0 w 326"/>
                    <a:gd name="T1" fmla="*/ 0 h 657"/>
                    <a:gd name="T2" fmla="*/ 0 w 326"/>
                    <a:gd name="T3" fmla="*/ 0 h 657"/>
                    <a:gd name="T4" fmla="*/ 0 w 326"/>
                    <a:gd name="T5" fmla="*/ 0 h 657"/>
                    <a:gd name="T6" fmla="*/ 0 w 326"/>
                    <a:gd name="T7" fmla="*/ 0 h 657"/>
                    <a:gd name="T8" fmla="*/ 0 w 326"/>
                    <a:gd name="T9" fmla="*/ 0 h 657"/>
                    <a:gd name="T10" fmla="*/ 0 w 326"/>
                    <a:gd name="T11" fmla="*/ 0 h 657"/>
                    <a:gd name="T12" fmla="*/ 0 w 326"/>
                    <a:gd name="T13" fmla="*/ 0 h 657"/>
                    <a:gd name="T14" fmla="*/ 0 w 326"/>
                    <a:gd name="T15" fmla="*/ 0 h 657"/>
                    <a:gd name="T16" fmla="*/ 0 w 326"/>
                    <a:gd name="T17" fmla="*/ 0 h 657"/>
                    <a:gd name="T18" fmla="*/ 0 w 326"/>
                    <a:gd name="T19" fmla="*/ 0 h 657"/>
                    <a:gd name="T20" fmla="*/ 0 w 326"/>
                    <a:gd name="T21" fmla="*/ 0 h 65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26"/>
                    <a:gd name="T34" fmla="*/ 0 h 657"/>
                    <a:gd name="T35" fmla="*/ 326 w 326"/>
                    <a:gd name="T36" fmla="*/ 657 h 65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26" h="657">
                      <a:moveTo>
                        <a:pt x="62" y="54"/>
                      </a:moveTo>
                      <a:lnTo>
                        <a:pt x="149" y="271"/>
                      </a:lnTo>
                      <a:lnTo>
                        <a:pt x="246" y="489"/>
                      </a:lnTo>
                      <a:lnTo>
                        <a:pt x="326" y="615"/>
                      </a:lnTo>
                      <a:lnTo>
                        <a:pt x="279" y="657"/>
                      </a:lnTo>
                      <a:lnTo>
                        <a:pt x="233" y="611"/>
                      </a:lnTo>
                      <a:lnTo>
                        <a:pt x="91" y="302"/>
                      </a:lnTo>
                      <a:lnTo>
                        <a:pt x="0" y="113"/>
                      </a:lnTo>
                      <a:lnTo>
                        <a:pt x="0" y="0"/>
                      </a:lnTo>
                      <a:lnTo>
                        <a:pt x="62" y="54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3" name="Freeform 131"/>
                <p:cNvSpPr>
                  <a:spLocks/>
                </p:cNvSpPr>
                <p:nvPr/>
              </p:nvSpPr>
              <p:spPr bwMode="auto">
                <a:xfrm>
                  <a:off x="4307" y="3370"/>
                  <a:ext cx="25" cy="80"/>
                </a:xfrm>
                <a:custGeom>
                  <a:avLst/>
                  <a:gdLst>
                    <a:gd name="T0" fmla="*/ 0 w 100"/>
                    <a:gd name="T1" fmla="*/ 0 h 322"/>
                    <a:gd name="T2" fmla="*/ 0 w 100"/>
                    <a:gd name="T3" fmla="*/ 0 h 322"/>
                    <a:gd name="T4" fmla="*/ 0 w 100"/>
                    <a:gd name="T5" fmla="*/ 0 h 322"/>
                    <a:gd name="T6" fmla="*/ 0 w 100"/>
                    <a:gd name="T7" fmla="*/ 0 h 322"/>
                    <a:gd name="T8" fmla="*/ 0 w 100"/>
                    <a:gd name="T9" fmla="*/ 0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0"/>
                    <a:gd name="T16" fmla="*/ 0 h 322"/>
                    <a:gd name="T17" fmla="*/ 100 w 100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0" h="322">
                      <a:moveTo>
                        <a:pt x="0" y="0"/>
                      </a:moveTo>
                      <a:lnTo>
                        <a:pt x="100" y="273"/>
                      </a:lnTo>
                      <a:lnTo>
                        <a:pt x="62" y="3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4" name="Freeform 132"/>
                <p:cNvSpPr>
                  <a:spLocks/>
                </p:cNvSpPr>
                <p:nvPr/>
              </p:nvSpPr>
              <p:spPr bwMode="auto">
                <a:xfrm>
                  <a:off x="4375" y="3242"/>
                  <a:ext cx="93" cy="217"/>
                </a:xfrm>
                <a:custGeom>
                  <a:avLst/>
                  <a:gdLst>
                    <a:gd name="T0" fmla="*/ 0 w 373"/>
                    <a:gd name="T1" fmla="*/ 0 h 867"/>
                    <a:gd name="T2" fmla="*/ 0 w 373"/>
                    <a:gd name="T3" fmla="*/ 0 h 867"/>
                    <a:gd name="T4" fmla="*/ 0 w 373"/>
                    <a:gd name="T5" fmla="*/ 0 h 867"/>
                    <a:gd name="T6" fmla="*/ 0 w 373"/>
                    <a:gd name="T7" fmla="*/ 0 h 867"/>
                    <a:gd name="T8" fmla="*/ 0 w 373"/>
                    <a:gd name="T9" fmla="*/ 0 h 867"/>
                    <a:gd name="T10" fmla="*/ 0 w 373"/>
                    <a:gd name="T11" fmla="*/ 0 h 867"/>
                    <a:gd name="T12" fmla="*/ 0 w 373"/>
                    <a:gd name="T13" fmla="*/ 0 h 867"/>
                    <a:gd name="T14" fmla="*/ 0 w 373"/>
                    <a:gd name="T15" fmla="*/ 0 h 867"/>
                    <a:gd name="T16" fmla="*/ 0 w 373"/>
                    <a:gd name="T17" fmla="*/ 0 h 867"/>
                    <a:gd name="T18" fmla="*/ 0 w 373"/>
                    <a:gd name="T19" fmla="*/ 0 h 867"/>
                    <a:gd name="T20" fmla="*/ 0 w 373"/>
                    <a:gd name="T21" fmla="*/ 0 h 86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73"/>
                    <a:gd name="T34" fmla="*/ 0 h 867"/>
                    <a:gd name="T35" fmla="*/ 373 w 373"/>
                    <a:gd name="T36" fmla="*/ 867 h 86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73" h="867">
                      <a:moveTo>
                        <a:pt x="29" y="126"/>
                      </a:moveTo>
                      <a:lnTo>
                        <a:pt x="0" y="0"/>
                      </a:lnTo>
                      <a:lnTo>
                        <a:pt x="100" y="117"/>
                      </a:lnTo>
                      <a:lnTo>
                        <a:pt x="142" y="251"/>
                      </a:lnTo>
                      <a:lnTo>
                        <a:pt x="189" y="397"/>
                      </a:lnTo>
                      <a:lnTo>
                        <a:pt x="280" y="632"/>
                      </a:lnTo>
                      <a:lnTo>
                        <a:pt x="373" y="812"/>
                      </a:lnTo>
                      <a:lnTo>
                        <a:pt x="297" y="867"/>
                      </a:lnTo>
                      <a:lnTo>
                        <a:pt x="171" y="539"/>
                      </a:lnTo>
                      <a:lnTo>
                        <a:pt x="29" y="126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5" name="Freeform 133"/>
                <p:cNvSpPr>
                  <a:spLocks/>
                </p:cNvSpPr>
                <p:nvPr/>
              </p:nvSpPr>
              <p:spPr bwMode="auto">
                <a:xfrm>
                  <a:off x="4481" y="3265"/>
                  <a:ext cx="68" cy="163"/>
                </a:xfrm>
                <a:custGeom>
                  <a:avLst/>
                  <a:gdLst>
                    <a:gd name="T0" fmla="*/ 0 w 272"/>
                    <a:gd name="T1" fmla="*/ 0 h 653"/>
                    <a:gd name="T2" fmla="*/ 0 w 272"/>
                    <a:gd name="T3" fmla="*/ 0 h 653"/>
                    <a:gd name="T4" fmla="*/ 0 w 272"/>
                    <a:gd name="T5" fmla="*/ 0 h 653"/>
                    <a:gd name="T6" fmla="*/ 0 w 272"/>
                    <a:gd name="T7" fmla="*/ 0 h 653"/>
                    <a:gd name="T8" fmla="*/ 0 w 272"/>
                    <a:gd name="T9" fmla="*/ 0 h 653"/>
                    <a:gd name="T10" fmla="*/ 0 w 272"/>
                    <a:gd name="T11" fmla="*/ 0 h 653"/>
                    <a:gd name="T12" fmla="*/ 0 w 272"/>
                    <a:gd name="T13" fmla="*/ 0 h 653"/>
                    <a:gd name="T14" fmla="*/ 0 w 272"/>
                    <a:gd name="T15" fmla="*/ 0 h 65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72"/>
                    <a:gd name="T25" fmla="*/ 0 h 653"/>
                    <a:gd name="T26" fmla="*/ 272 w 272"/>
                    <a:gd name="T27" fmla="*/ 653 h 65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72" h="653">
                      <a:moveTo>
                        <a:pt x="13" y="0"/>
                      </a:moveTo>
                      <a:lnTo>
                        <a:pt x="64" y="109"/>
                      </a:lnTo>
                      <a:lnTo>
                        <a:pt x="109" y="255"/>
                      </a:lnTo>
                      <a:lnTo>
                        <a:pt x="272" y="607"/>
                      </a:lnTo>
                      <a:lnTo>
                        <a:pt x="213" y="653"/>
                      </a:lnTo>
                      <a:lnTo>
                        <a:pt x="0" y="8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6" name="Freeform 134"/>
                <p:cNvSpPr>
                  <a:spLocks/>
                </p:cNvSpPr>
                <p:nvPr/>
              </p:nvSpPr>
              <p:spPr bwMode="auto">
                <a:xfrm>
                  <a:off x="4501" y="3052"/>
                  <a:ext cx="149" cy="391"/>
                </a:xfrm>
                <a:custGeom>
                  <a:avLst/>
                  <a:gdLst>
                    <a:gd name="T0" fmla="*/ 0 w 598"/>
                    <a:gd name="T1" fmla="*/ 0 h 1561"/>
                    <a:gd name="T2" fmla="*/ 0 w 598"/>
                    <a:gd name="T3" fmla="*/ 0 h 1561"/>
                    <a:gd name="T4" fmla="*/ 0 w 598"/>
                    <a:gd name="T5" fmla="*/ 0 h 1561"/>
                    <a:gd name="T6" fmla="*/ 0 w 598"/>
                    <a:gd name="T7" fmla="*/ 0 h 1561"/>
                    <a:gd name="T8" fmla="*/ 0 w 598"/>
                    <a:gd name="T9" fmla="*/ 0 h 1561"/>
                    <a:gd name="T10" fmla="*/ 0 w 598"/>
                    <a:gd name="T11" fmla="*/ 0 h 1561"/>
                    <a:gd name="T12" fmla="*/ 0 w 598"/>
                    <a:gd name="T13" fmla="*/ 0 h 1561"/>
                    <a:gd name="T14" fmla="*/ 0 w 598"/>
                    <a:gd name="T15" fmla="*/ 0 h 1561"/>
                    <a:gd name="T16" fmla="*/ 0 w 598"/>
                    <a:gd name="T17" fmla="*/ 0 h 1561"/>
                    <a:gd name="T18" fmla="*/ 0 w 598"/>
                    <a:gd name="T19" fmla="*/ 0 h 1561"/>
                    <a:gd name="T20" fmla="*/ 0 w 598"/>
                    <a:gd name="T21" fmla="*/ 0 h 1561"/>
                    <a:gd name="T22" fmla="*/ 0 w 598"/>
                    <a:gd name="T23" fmla="*/ 0 h 1561"/>
                    <a:gd name="T24" fmla="*/ 0 w 598"/>
                    <a:gd name="T25" fmla="*/ 0 h 1561"/>
                    <a:gd name="T26" fmla="*/ 0 w 598"/>
                    <a:gd name="T27" fmla="*/ 0 h 1561"/>
                    <a:gd name="T28" fmla="*/ 0 w 598"/>
                    <a:gd name="T29" fmla="*/ 0 h 1561"/>
                    <a:gd name="T30" fmla="*/ 0 w 598"/>
                    <a:gd name="T31" fmla="*/ 0 h 156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598"/>
                    <a:gd name="T49" fmla="*/ 0 h 1561"/>
                    <a:gd name="T50" fmla="*/ 598 w 598"/>
                    <a:gd name="T51" fmla="*/ 1561 h 156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598" h="1561">
                      <a:moveTo>
                        <a:pt x="0" y="0"/>
                      </a:moveTo>
                      <a:lnTo>
                        <a:pt x="107" y="84"/>
                      </a:lnTo>
                      <a:lnTo>
                        <a:pt x="185" y="209"/>
                      </a:lnTo>
                      <a:lnTo>
                        <a:pt x="272" y="365"/>
                      </a:lnTo>
                      <a:lnTo>
                        <a:pt x="230" y="482"/>
                      </a:lnTo>
                      <a:lnTo>
                        <a:pt x="330" y="644"/>
                      </a:lnTo>
                      <a:lnTo>
                        <a:pt x="381" y="766"/>
                      </a:lnTo>
                      <a:lnTo>
                        <a:pt x="449" y="1007"/>
                      </a:lnTo>
                      <a:lnTo>
                        <a:pt x="539" y="1294"/>
                      </a:lnTo>
                      <a:lnTo>
                        <a:pt x="598" y="1470"/>
                      </a:lnTo>
                      <a:lnTo>
                        <a:pt x="501" y="1561"/>
                      </a:lnTo>
                      <a:lnTo>
                        <a:pt x="352" y="1465"/>
                      </a:lnTo>
                      <a:lnTo>
                        <a:pt x="142" y="469"/>
                      </a:lnTo>
                      <a:lnTo>
                        <a:pt x="50" y="2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7" name="Freeform 135"/>
                <p:cNvSpPr>
                  <a:spLocks/>
                </p:cNvSpPr>
                <p:nvPr/>
              </p:nvSpPr>
              <p:spPr bwMode="auto">
                <a:xfrm>
                  <a:off x="4093" y="3290"/>
                  <a:ext cx="67" cy="145"/>
                </a:xfrm>
                <a:custGeom>
                  <a:avLst/>
                  <a:gdLst>
                    <a:gd name="T0" fmla="*/ 0 w 266"/>
                    <a:gd name="T1" fmla="*/ 0 h 579"/>
                    <a:gd name="T2" fmla="*/ 0 w 266"/>
                    <a:gd name="T3" fmla="*/ 0 h 579"/>
                    <a:gd name="T4" fmla="*/ 0 w 266"/>
                    <a:gd name="T5" fmla="*/ 0 h 579"/>
                    <a:gd name="T6" fmla="*/ 0 w 266"/>
                    <a:gd name="T7" fmla="*/ 0 h 579"/>
                    <a:gd name="T8" fmla="*/ 0 w 266"/>
                    <a:gd name="T9" fmla="*/ 0 h 579"/>
                    <a:gd name="T10" fmla="*/ 0 w 266"/>
                    <a:gd name="T11" fmla="*/ 0 h 579"/>
                    <a:gd name="T12" fmla="*/ 0 w 266"/>
                    <a:gd name="T13" fmla="*/ 0 h 579"/>
                    <a:gd name="T14" fmla="*/ 0 w 266"/>
                    <a:gd name="T15" fmla="*/ 0 h 579"/>
                    <a:gd name="T16" fmla="*/ 0 w 266"/>
                    <a:gd name="T17" fmla="*/ 0 h 579"/>
                    <a:gd name="T18" fmla="*/ 0 w 266"/>
                    <a:gd name="T19" fmla="*/ 0 h 579"/>
                    <a:gd name="T20" fmla="*/ 0 w 266"/>
                    <a:gd name="T21" fmla="*/ 0 h 579"/>
                    <a:gd name="T22" fmla="*/ 0 w 266"/>
                    <a:gd name="T23" fmla="*/ 0 h 579"/>
                    <a:gd name="T24" fmla="*/ 0 w 266"/>
                    <a:gd name="T25" fmla="*/ 0 h 579"/>
                    <a:gd name="T26" fmla="*/ 0 w 266"/>
                    <a:gd name="T27" fmla="*/ 0 h 57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266"/>
                    <a:gd name="T43" fmla="*/ 0 h 579"/>
                    <a:gd name="T44" fmla="*/ 266 w 266"/>
                    <a:gd name="T45" fmla="*/ 579 h 579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266" h="579">
                      <a:moveTo>
                        <a:pt x="31" y="0"/>
                      </a:moveTo>
                      <a:lnTo>
                        <a:pt x="104" y="105"/>
                      </a:lnTo>
                      <a:lnTo>
                        <a:pt x="114" y="234"/>
                      </a:lnTo>
                      <a:lnTo>
                        <a:pt x="164" y="330"/>
                      </a:lnTo>
                      <a:lnTo>
                        <a:pt x="206" y="455"/>
                      </a:lnTo>
                      <a:lnTo>
                        <a:pt x="260" y="521"/>
                      </a:lnTo>
                      <a:lnTo>
                        <a:pt x="266" y="579"/>
                      </a:lnTo>
                      <a:lnTo>
                        <a:pt x="222" y="575"/>
                      </a:lnTo>
                      <a:lnTo>
                        <a:pt x="143" y="383"/>
                      </a:lnTo>
                      <a:lnTo>
                        <a:pt x="50" y="178"/>
                      </a:lnTo>
                      <a:lnTo>
                        <a:pt x="0" y="66"/>
                      </a:lnTo>
                      <a:lnTo>
                        <a:pt x="26" y="61"/>
                      </a:ln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8" name="Freeform 136"/>
                <p:cNvSpPr>
                  <a:spLocks/>
                </p:cNvSpPr>
                <p:nvPr/>
              </p:nvSpPr>
              <p:spPr bwMode="auto">
                <a:xfrm>
                  <a:off x="4313" y="3400"/>
                  <a:ext cx="14" cy="48"/>
                </a:xfrm>
                <a:custGeom>
                  <a:avLst/>
                  <a:gdLst>
                    <a:gd name="T0" fmla="*/ 0 w 57"/>
                    <a:gd name="T1" fmla="*/ 0 h 189"/>
                    <a:gd name="T2" fmla="*/ 0 w 57"/>
                    <a:gd name="T3" fmla="*/ 0 h 189"/>
                    <a:gd name="T4" fmla="*/ 0 w 57"/>
                    <a:gd name="T5" fmla="*/ 0 h 189"/>
                    <a:gd name="T6" fmla="*/ 0 w 57"/>
                    <a:gd name="T7" fmla="*/ 0 h 189"/>
                    <a:gd name="T8" fmla="*/ 0 w 57"/>
                    <a:gd name="T9" fmla="*/ 0 h 1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7"/>
                    <a:gd name="T16" fmla="*/ 0 h 189"/>
                    <a:gd name="T17" fmla="*/ 57 w 57"/>
                    <a:gd name="T18" fmla="*/ 189 h 1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7" h="189">
                      <a:moveTo>
                        <a:pt x="0" y="0"/>
                      </a:moveTo>
                      <a:lnTo>
                        <a:pt x="57" y="151"/>
                      </a:lnTo>
                      <a:lnTo>
                        <a:pt x="4" y="18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9" name="Freeform 137"/>
                <p:cNvSpPr>
                  <a:spLocks/>
                </p:cNvSpPr>
                <p:nvPr/>
              </p:nvSpPr>
              <p:spPr bwMode="auto">
                <a:xfrm>
                  <a:off x="4371" y="3261"/>
                  <a:ext cx="85" cy="195"/>
                </a:xfrm>
                <a:custGeom>
                  <a:avLst/>
                  <a:gdLst>
                    <a:gd name="T0" fmla="*/ 0 w 341"/>
                    <a:gd name="T1" fmla="*/ 0 h 779"/>
                    <a:gd name="T2" fmla="*/ 0 w 341"/>
                    <a:gd name="T3" fmla="*/ 0 h 779"/>
                    <a:gd name="T4" fmla="*/ 0 w 341"/>
                    <a:gd name="T5" fmla="*/ 0 h 779"/>
                    <a:gd name="T6" fmla="*/ 0 w 341"/>
                    <a:gd name="T7" fmla="*/ 0 h 779"/>
                    <a:gd name="T8" fmla="*/ 0 w 341"/>
                    <a:gd name="T9" fmla="*/ 0 h 779"/>
                    <a:gd name="T10" fmla="*/ 0 w 341"/>
                    <a:gd name="T11" fmla="*/ 0 h 779"/>
                    <a:gd name="T12" fmla="*/ 0 w 341"/>
                    <a:gd name="T13" fmla="*/ 0 h 779"/>
                    <a:gd name="T14" fmla="*/ 0 w 341"/>
                    <a:gd name="T15" fmla="*/ 0 h 779"/>
                    <a:gd name="T16" fmla="*/ 0 w 341"/>
                    <a:gd name="T17" fmla="*/ 0 h 779"/>
                    <a:gd name="T18" fmla="*/ 0 w 341"/>
                    <a:gd name="T19" fmla="*/ 0 h 779"/>
                    <a:gd name="T20" fmla="*/ 0 w 341"/>
                    <a:gd name="T21" fmla="*/ 0 h 779"/>
                    <a:gd name="T22" fmla="*/ 0 w 341"/>
                    <a:gd name="T23" fmla="*/ 0 h 779"/>
                    <a:gd name="T24" fmla="*/ 0 w 341"/>
                    <a:gd name="T25" fmla="*/ 0 h 779"/>
                    <a:gd name="T26" fmla="*/ 0 w 341"/>
                    <a:gd name="T27" fmla="*/ 0 h 779"/>
                    <a:gd name="T28" fmla="*/ 0 w 341"/>
                    <a:gd name="T29" fmla="*/ 0 h 779"/>
                    <a:gd name="T30" fmla="*/ 0 w 341"/>
                    <a:gd name="T31" fmla="*/ 0 h 779"/>
                    <a:gd name="T32" fmla="*/ 0 w 341"/>
                    <a:gd name="T33" fmla="*/ 0 h 779"/>
                    <a:gd name="T34" fmla="*/ 0 w 341"/>
                    <a:gd name="T35" fmla="*/ 0 h 779"/>
                    <a:gd name="T36" fmla="*/ 0 w 341"/>
                    <a:gd name="T37" fmla="*/ 0 h 779"/>
                    <a:gd name="T38" fmla="*/ 0 w 341"/>
                    <a:gd name="T39" fmla="*/ 0 h 77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41"/>
                    <a:gd name="T61" fmla="*/ 0 h 779"/>
                    <a:gd name="T62" fmla="*/ 341 w 341"/>
                    <a:gd name="T63" fmla="*/ 779 h 779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41" h="779">
                      <a:moveTo>
                        <a:pt x="60" y="84"/>
                      </a:moveTo>
                      <a:lnTo>
                        <a:pt x="48" y="0"/>
                      </a:lnTo>
                      <a:lnTo>
                        <a:pt x="113" y="106"/>
                      </a:lnTo>
                      <a:lnTo>
                        <a:pt x="117" y="210"/>
                      </a:lnTo>
                      <a:lnTo>
                        <a:pt x="177" y="300"/>
                      </a:lnTo>
                      <a:lnTo>
                        <a:pt x="177" y="381"/>
                      </a:lnTo>
                      <a:lnTo>
                        <a:pt x="227" y="443"/>
                      </a:lnTo>
                      <a:lnTo>
                        <a:pt x="243" y="546"/>
                      </a:lnTo>
                      <a:lnTo>
                        <a:pt x="279" y="570"/>
                      </a:lnTo>
                      <a:lnTo>
                        <a:pt x="288" y="636"/>
                      </a:lnTo>
                      <a:lnTo>
                        <a:pt x="341" y="717"/>
                      </a:lnTo>
                      <a:lnTo>
                        <a:pt x="303" y="779"/>
                      </a:lnTo>
                      <a:lnTo>
                        <a:pt x="231" y="720"/>
                      </a:lnTo>
                      <a:lnTo>
                        <a:pt x="128" y="306"/>
                      </a:lnTo>
                      <a:lnTo>
                        <a:pt x="71" y="225"/>
                      </a:lnTo>
                      <a:lnTo>
                        <a:pt x="40" y="255"/>
                      </a:lnTo>
                      <a:lnTo>
                        <a:pt x="0" y="216"/>
                      </a:lnTo>
                      <a:lnTo>
                        <a:pt x="60" y="153"/>
                      </a:lnTo>
                      <a:lnTo>
                        <a:pt x="60" y="84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0" name="Freeform 138"/>
                <p:cNvSpPr>
                  <a:spLocks/>
                </p:cNvSpPr>
                <p:nvPr/>
              </p:nvSpPr>
              <p:spPr bwMode="auto">
                <a:xfrm>
                  <a:off x="4476" y="3274"/>
                  <a:ext cx="60" cy="153"/>
                </a:xfrm>
                <a:custGeom>
                  <a:avLst/>
                  <a:gdLst>
                    <a:gd name="T0" fmla="*/ 0 w 239"/>
                    <a:gd name="T1" fmla="*/ 0 h 609"/>
                    <a:gd name="T2" fmla="*/ 0 w 239"/>
                    <a:gd name="T3" fmla="*/ 0 h 609"/>
                    <a:gd name="T4" fmla="*/ 0 w 239"/>
                    <a:gd name="T5" fmla="*/ 0 h 609"/>
                    <a:gd name="T6" fmla="*/ 0 w 239"/>
                    <a:gd name="T7" fmla="*/ 0 h 609"/>
                    <a:gd name="T8" fmla="*/ 0 w 239"/>
                    <a:gd name="T9" fmla="*/ 0 h 609"/>
                    <a:gd name="T10" fmla="*/ 0 w 239"/>
                    <a:gd name="T11" fmla="*/ 0 h 609"/>
                    <a:gd name="T12" fmla="*/ 0 w 239"/>
                    <a:gd name="T13" fmla="*/ 0 h 609"/>
                    <a:gd name="T14" fmla="*/ 0 w 239"/>
                    <a:gd name="T15" fmla="*/ 0 h 609"/>
                    <a:gd name="T16" fmla="*/ 0 w 239"/>
                    <a:gd name="T17" fmla="*/ 0 h 609"/>
                    <a:gd name="T18" fmla="*/ 0 w 239"/>
                    <a:gd name="T19" fmla="*/ 0 h 609"/>
                    <a:gd name="T20" fmla="*/ 0 w 239"/>
                    <a:gd name="T21" fmla="*/ 0 h 609"/>
                    <a:gd name="T22" fmla="*/ 0 w 239"/>
                    <a:gd name="T23" fmla="*/ 0 h 609"/>
                    <a:gd name="T24" fmla="*/ 0 w 239"/>
                    <a:gd name="T25" fmla="*/ 0 h 609"/>
                    <a:gd name="T26" fmla="*/ 0 w 239"/>
                    <a:gd name="T27" fmla="*/ 0 h 609"/>
                    <a:gd name="T28" fmla="*/ 0 w 239"/>
                    <a:gd name="T29" fmla="*/ 0 h 609"/>
                    <a:gd name="T30" fmla="*/ 0 w 239"/>
                    <a:gd name="T31" fmla="*/ 0 h 609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239"/>
                    <a:gd name="T49" fmla="*/ 0 h 609"/>
                    <a:gd name="T50" fmla="*/ 239 w 239"/>
                    <a:gd name="T51" fmla="*/ 609 h 609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239" h="609">
                      <a:moveTo>
                        <a:pt x="30" y="0"/>
                      </a:moveTo>
                      <a:lnTo>
                        <a:pt x="52" y="30"/>
                      </a:lnTo>
                      <a:lnTo>
                        <a:pt x="41" y="72"/>
                      </a:lnTo>
                      <a:lnTo>
                        <a:pt x="99" y="184"/>
                      </a:lnTo>
                      <a:lnTo>
                        <a:pt x="105" y="222"/>
                      </a:lnTo>
                      <a:lnTo>
                        <a:pt x="156" y="340"/>
                      </a:lnTo>
                      <a:lnTo>
                        <a:pt x="156" y="369"/>
                      </a:lnTo>
                      <a:lnTo>
                        <a:pt x="208" y="437"/>
                      </a:lnTo>
                      <a:lnTo>
                        <a:pt x="197" y="485"/>
                      </a:lnTo>
                      <a:lnTo>
                        <a:pt x="239" y="539"/>
                      </a:lnTo>
                      <a:lnTo>
                        <a:pt x="232" y="609"/>
                      </a:lnTo>
                      <a:lnTo>
                        <a:pt x="151" y="417"/>
                      </a:lnTo>
                      <a:lnTo>
                        <a:pt x="41" y="132"/>
                      </a:lnTo>
                      <a:lnTo>
                        <a:pt x="0" y="6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1" name="Freeform 139"/>
                <p:cNvSpPr>
                  <a:spLocks/>
                </p:cNvSpPr>
                <p:nvPr/>
              </p:nvSpPr>
              <p:spPr bwMode="auto">
                <a:xfrm>
                  <a:off x="4437" y="3045"/>
                  <a:ext cx="190" cy="397"/>
                </a:xfrm>
                <a:custGeom>
                  <a:avLst/>
                  <a:gdLst>
                    <a:gd name="T0" fmla="*/ 0 w 760"/>
                    <a:gd name="T1" fmla="*/ 0 h 1588"/>
                    <a:gd name="T2" fmla="*/ 0 w 760"/>
                    <a:gd name="T3" fmla="*/ 0 h 1588"/>
                    <a:gd name="T4" fmla="*/ 0 w 760"/>
                    <a:gd name="T5" fmla="*/ 0 h 1588"/>
                    <a:gd name="T6" fmla="*/ 0 w 760"/>
                    <a:gd name="T7" fmla="*/ 0 h 1588"/>
                    <a:gd name="T8" fmla="*/ 0 w 760"/>
                    <a:gd name="T9" fmla="*/ 0 h 1588"/>
                    <a:gd name="T10" fmla="*/ 0 w 760"/>
                    <a:gd name="T11" fmla="*/ 0 h 1588"/>
                    <a:gd name="T12" fmla="*/ 0 w 760"/>
                    <a:gd name="T13" fmla="*/ 0 h 1588"/>
                    <a:gd name="T14" fmla="*/ 0 w 760"/>
                    <a:gd name="T15" fmla="*/ 0 h 1588"/>
                    <a:gd name="T16" fmla="*/ 0 w 760"/>
                    <a:gd name="T17" fmla="*/ 0 h 1588"/>
                    <a:gd name="T18" fmla="*/ 0 w 760"/>
                    <a:gd name="T19" fmla="*/ 0 h 1588"/>
                    <a:gd name="T20" fmla="*/ 0 w 760"/>
                    <a:gd name="T21" fmla="*/ 0 h 1588"/>
                    <a:gd name="T22" fmla="*/ 0 w 760"/>
                    <a:gd name="T23" fmla="*/ 0 h 1588"/>
                    <a:gd name="T24" fmla="*/ 0 w 760"/>
                    <a:gd name="T25" fmla="*/ 0 h 1588"/>
                    <a:gd name="T26" fmla="*/ 0 w 760"/>
                    <a:gd name="T27" fmla="*/ 0 h 1588"/>
                    <a:gd name="T28" fmla="*/ 0 w 760"/>
                    <a:gd name="T29" fmla="*/ 0 h 1588"/>
                    <a:gd name="T30" fmla="*/ 0 w 760"/>
                    <a:gd name="T31" fmla="*/ 0 h 1588"/>
                    <a:gd name="T32" fmla="*/ 0 w 760"/>
                    <a:gd name="T33" fmla="*/ 0 h 1588"/>
                    <a:gd name="T34" fmla="*/ 0 w 760"/>
                    <a:gd name="T35" fmla="*/ 0 h 1588"/>
                    <a:gd name="T36" fmla="*/ 0 w 760"/>
                    <a:gd name="T37" fmla="*/ 0 h 1588"/>
                    <a:gd name="T38" fmla="*/ 0 w 760"/>
                    <a:gd name="T39" fmla="*/ 0 h 1588"/>
                    <a:gd name="T40" fmla="*/ 0 w 760"/>
                    <a:gd name="T41" fmla="*/ 0 h 1588"/>
                    <a:gd name="T42" fmla="*/ 0 w 760"/>
                    <a:gd name="T43" fmla="*/ 0 h 1588"/>
                    <a:gd name="T44" fmla="*/ 0 w 760"/>
                    <a:gd name="T45" fmla="*/ 0 h 1588"/>
                    <a:gd name="T46" fmla="*/ 0 w 760"/>
                    <a:gd name="T47" fmla="*/ 0 h 1588"/>
                    <a:gd name="T48" fmla="*/ 0 w 760"/>
                    <a:gd name="T49" fmla="*/ 0 h 1588"/>
                    <a:gd name="T50" fmla="*/ 0 w 760"/>
                    <a:gd name="T51" fmla="*/ 0 h 1588"/>
                    <a:gd name="T52" fmla="*/ 0 w 760"/>
                    <a:gd name="T53" fmla="*/ 0 h 158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760"/>
                    <a:gd name="T82" fmla="*/ 0 h 1588"/>
                    <a:gd name="T83" fmla="*/ 760 w 760"/>
                    <a:gd name="T84" fmla="*/ 1588 h 158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760" h="1588">
                      <a:moveTo>
                        <a:pt x="180" y="0"/>
                      </a:moveTo>
                      <a:lnTo>
                        <a:pt x="273" y="27"/>
                      </a:lnTo>
                      <a:lnTo>
                        <a:pt x="339" y="145"/>
                      </a:lnTo>
                      <a:lnTo>
                        <a:pt x="308" y="185"/>
                      </a:lnTo>
                      <a:lnTo>
                        <a:pt x="435" y="335"/>
                      </a:lnTo>
                      <a:lnTo>
                        <a:pt x="396" y="365"/>
                      </a:lnTo>
                      <a:lnTo>
                        <a:pt x="492" y="611"/>
                      </a:lnTo>
                      <a:lnTo>
                        <a:pt x="514" y="814"/>
                      </a:lnTo>
                      <a:lnTo>
                        <a:pt x="567" y="889"/>
                      </a:lnTo>
                      <a:lnTo>
                        <a:pt x="581" y="994"/>
                      </a:lnTo>
                      <a:lnTo>
                        <a:pt x="690" y="1148"/>
                      </a:lnTo>
                      <a:lnTo>
                        <a:pt x="672" y="1297"/>
                      </a:lnTo>
                      <a:lnTo>
                        <a:pt x="760" y="1408"/>
                      </a:lnTo>
                      <a:lnTo>
                        <a:pt x="720" y="1486"/>
                      </a:lnTo>
                      <a:lnTo>
                        <a:pt x="708" y="1588"/>
                      </a:lnTo>
                      <a:lnTo>
                        <a:pt x="589" y="1500"/>
                      </a:lnTo>
                      <a:lnTo>
                        <a:pt x="540" y="1060"/>
                      </a:lnTo>
                      <a:lnTo>
                        <a:pt x="351" y="488"/>
                      </a:lnTo>
                      <a:lnTo>
                        <a:pt x="260" y="278"/>
                      </a:lnTo>
                      <a:lnTo>
                        <a:pt x="180" y="365"/>
                      </a:lnTo>
                      <a:lnTo>
                        <a:pt x="84" y="269"/>
                      </a:lnTo>
                      <a:lnTo>
                        <a:pt x="44" y="335"/>
                      </a:lnTo>
                      <a:lnTo>
                        <a:pt x="0" y="242"/>
                      </a:lnTo>
                      <a:lnTo>
                        <a:pt x="75" y="150"/>
                      </a:lnTo>
                      <a:lnTo>
                        <a:pt x="171" y="114"/>
                      </a:ln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2" name="Freeform 140"/>
                <p:cNvSpPr>
                  <a:spLocks/>
                </p:cNvSpPr>
                <p:nvPr/>
              </p:nvSpPr>
              <p:spPr bwMode="auto">
                <a:xfrm>
                  <a:off x="4146" y="3120"/>
                  <a:ext cx="352" cy="186"/>
                </a:xfrm>
                <a:custGeom>
                  <a:avLst/>
                  <a:gdLst>
                    <a:gd name="T0" fmla="*/ 0 w 1406"/>
                    <a:gd name="T1" fmla="*/ 0 h 743"/>
                    <a:gd name="T2" fmla="*/ 0 w 1406"/>
                    <a:gd name="T3" fmla="*/ 0 h 743"/>
                    <a:gd name="T4" fmla="*/ 0 w 1406"/>
                    <a:gd name="T5" fmla="*/ 0 h 743"/>
                    <a:gd name="T6" fmla="*/ 0 w 1406"/>
                    <a:gd name="T7" fmla="*/ 0 h 743"/>
                    <a:gd name="T8" fmla="*/ 0 w 1406"/>
                    <a:gd name="T9" fmla="*/ 0 h 743"/>
                    <a:gd name="T10" fmla="*/ 0 w 1406"/>
                    <a:gd name="T11" fmla="*/ 0 h 743"/>
                    <a:gd name="T12" fmla="*/ 0 w 1406"/>
                    <a:gd name="T13" fmla="*/ 0 h 743"/>
                    <a:gd name="T14" fmla="*/ 0 w 1406"/>
                    <a:gd name="T15" fmla="*/ 0 h 743"/>
                    <a:gd name="T16" fmla="*/ 0 w 1406"/>
                    <a:gd name="T17" fmla="*/ 0 h 743"/>
                    <a:gd name="T18" fmla="*/ 0 w 1406"/>
                    <a:gd name="T19" fmla="*/ 0 h 743"/>
                    <a:gd name="T20" fmla="*/ 0 w 1406"/>
                    <a:gd name="T21" fmla="*/ 0 h 743"/>
                    <a:gd name="T22" fmla="*/ 0 w 1406"/>
                    <a:gd name="T23" fmla="*/ 0 h 743"/>
                    <a:gd name="T24" fmla="*/ 0 w 1406"/>
                    <a:gd name="T25" fmla="*/ 0 h 743"/>
                    <a:gd name="T26" fmla="*/ 0 w 1406"/>
                    <a:gd name="T27" fmla="*/ 0 h 743"/>
                    <a:gd name="T28" fmla="*/ 0 w 1406"/>
                    <a:gd name="T29" fmla="*/ 0 h 743"/>
                    <a:gd name="T30" fmla="*/ 0 w 1406"/>
                    <a:gd name="T31" fmla="*/ 0 h 743"/>
                    <a:gd name="T32" fmla="*/ 0 w 1406"/>
                    <a:gd name="T33" fmla="*/ 0 h 743"/>
                    <a:gd name="T34" fmla="*/ 0 w 1406"/>
                    <a:gd name="T35" fmla="*/ 0 h 743"/>
                    <a:gd name="T36" fmla="*/ 0 w 1406"/>
                    <a:gd name="T37" fmla="*/ 0 h 743"/>
                    <a:gd name="T38" fmla="*/ 0 w 1406"/>
                    <a:gd name="T39" fmla="*/ 0 h 743"/>
                    <a:gd name="T40" fmla="*/ 0 w 1406"/>
                    <a:gd name="T41" fmla="*/ 0 h 743"/>
                    <a:gd name="T42" fmla="*/ 0 w 1406"/>
                    <a:gd name="T43" fmla="*/ 0 h 743"/>
                    <a:gd name="T44" fmla="*/ 0 w 1406"/>
                    <a:gd name="T45" fmla="*/ 0 h 743"/>
                    <a:gd name="T46" fmla="*/ 0 w 1406"/>
                    <a:gd name="T47" fmla="*/ 0 h 743"/>
                    <a:gd name="T48" fmla="*/ 0 w 1406"/>
                    <a:gd name="T49" fmla="*/ 0 h 743"/>
                    <a:gd name="T50" fmla="*/ 0 w 1406"/>
                    <a:gd name="T51" fmla="*/ 0 h 743"/>
                    <a:gd name="T52" fmla="*/ 0 w 1406"/>
                    <a:gd name="T53" fmla="*/ 0 h 743"/>
                    <a:gd name="T54" fmla="*/ 0 w 1406"/>
                    <a:gd name="T55" fmla="*/ 0 h 743"/>
                    <a:gd name="T56" fmla="*/ 0 w 1406"/>
                    <a:gd name="T57" fmla="*/ 0 h 743"/>
                    <a:gd name="T58" fmla="*/ 0 w 1406"/>
                    <a:gd name="T59" fmla="*/ 0 h 743"/>
                    <a:gd name="T60" fmla="*/ 0 w 1406"/>
                    <a:gd name="T61" fmla="*/ 0 h 743"/>
                    <a:gd name="T62" fmla="*/ 0 w 1406"/>
                    <a:gd name="T63" fmla="*/ 0 h 743"/>
                    <a:gd name="T64" fmla="*/ 0 w 1406"/>
                    <a:gd name="T65" fmla="*/ 0 h 743"/>
                    <a:gd name="T66" fmla="*/ 0 w 1406"/>
                    <a:gd name="T67" fmla="*/ 0 h 743"/>
                    <a:gd name="T68" fmla="*/ 0 w 1406"/>
                    <a:gd name="T69" fmla="*/ 0 h 743"/>
                    <a:gd name="T70" fmla="*/ 0 w 1406"/>
                    <a:gd name="T71" fmla="*/ 0 h 743"/>
                    <a:gd name="T72" fmla="*/ 0 w 1406"/>
                    <a:gd name="T73" fmla="*/ 0 h 743"/>
                    <a:gd name="T74" fmla="*/ 0 w 1406"/>
                    <a:gd name="T75" fmla="*/ 0 h 743"/>
                    <a:gd name="T76" fmla="*/ 0 w 1406"/>
                    <a:gd name="T77" fmla="*/ 0 h 743"/>
                    <a:gd name="T78" fmla="*/ 0 w 1406"/>
                    <a:gd name="T79" fmla="*/ 0 h 743"/>
                    <a:gd name="T80" fmla="*/ 0 w 1406"/>
                    <a:gd name="T81" fmla="*/ 0 h 743"/>
                    <a:gd name="T82" fmla="*/ 0 w 1406"/>
                    <a:gd name="T83" fmla="*/ 0 h 743"/>
                    <a:gd name="T84" fmla="*/ 0 w 1406"/>
                    <a:gd name="T85" fmla="*/ 0 h 743"/>
                    <a:gd name="T86" fmla="*/ 0 w 1406"/>
                    <a:gd name="T87" fmla="*/ 0 h 743"/>
                    <a:gd name="T88" fmla="*/ 0 w 1406"/>
                    <a:gd name="T89" fmla="*/ 0 h 743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406"/>
                    <a:gd name="T136" fmla="*/ 0 h 743"/>
                    <a:gd name="T137" fmla="*/ 1406 w 1406"/>
                    <a:gd name="T138" fmla="*/ 743 h 743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406" h="743">
                      <a:moveTo>
                        <a:pt x="952" y="652"/>
                      </a:moveTo>
                      <a:lnTo>
                        <a:pt x="943" y="527"/>
                      </a:lnTo>
                      <a:lnTo>
                        <a:pt x="979" y="554"/>
                      </a:lnTo>
                      <a:lnTo>
                        <a:pt x="1045" y="697"/>
                      </a:lnTo>
                      <a:lnTo>
                        <a:pt x="1081" y="697"/>
                      </a:lnTo>
                      <a:lnTo>
                        <a:pt x="1077" y="719"/>
                      </a:lnTo>
                      <a:lnTo>
                        <a:pt x="1151" y="715"/>
                      </a:lnTo>
                      <a:lnTo>
                        <a:pt x="1138" y="743"/>
                      </a:lnTo>
                      <a:lnTo>
                        <a:pt x="1213" y="730"/>
                      </a:lnTo>
                      <a:lnTo>
                        <a:pt x="1299" y="686"/>
                      </a:lnTo>
                      <a:lnTo>
                        <a:pt x="1354" y="649"/>
                      </a:lnTo>
                      <a:lnTo>
                        <a:pt x="1351" y="583"/>
                      </a:lnTo>
                      <a:lnTo>
                        <a:pt x="1390" y="635"/>
                      </a:lnTo>
                      <a:lnTo>
                        <a:pt x="1406" y="541"/>
                      </a:lnTo>
                      <a:lnTo>
                        <a:pt x="1395" y="446"/>
                      </a:lnTo>
                      <a:lnTo>
                        <a:pt x="1378" y="469"/>
                      </a:lnTo>
                      <a:lnTo>
                        <a:pt x="1329" y="383"/>
                      </a:lnTo>
                      <a:lnTo>
                        <a:pt x="1309" y="286"/>
                      </a:lnTo>
                      <a:lnTo>
                        <a:pt x="1246" y="227"/>
                      </a:lnTo>
                      <a:lnTo>
                        <a:pt x="1270" y="312"/>
                      </a:lnTo>
                      <a:lnTo>
                        <a:pt x="1233" y="281"/>
                      </a:lnTo>
                      <a:lnTo>
                        <a:pt x="1135" y="218"/>
                      </a:lnTo>
                      <a:lnTo>
                        <a:pt x="1177" y="272"/>
                      </a:lnTo>
                      <a:lnTo>
                        <a:pt x="1054" y="209"/>
                      </a:lnTo>
                      <a:lnTo>
                        <a:pt x="997" y="206"/>
                      </a:lnTo>
                      <a:lnTo>
                        <a:pt x="922" y="129"/>
                      </a:lnTo>
                      <a:lnTo>
                        <a:pt x="927" y="180"/>
                      </a:lnTo>
                      <a:lnTo>
                        <a:pt x="841" y="119"/>
                      </a:lnTo>
                      <a:lnTo>
                        <a:pt x="760" y="86"/>
                      </a:lnTo>
                      <a:lnTo>
                        <a:pt x="798" y="167"/>
                      </a:lnTo>
                      <a:lnTo>
                        <a:pt x="732" y="146"/>
                      </a:lnTo>
                      <a:lnTo>
                        <a:pt x="679" y="66"/>
                      </a:lnTo>
                      <a:lnTo>
                        <a:pt x="673" y="101"/>
                      </a:lnTo>
                      <a:lnTo>
                        <a:pt x="626" y="64"/>
                      </a:lnTo>
                      <a:lnTo>
                        <a:pt x="444" y="24"/>
                      </a:lnTo>
                      <a:lnTo>
                        <a:pt x="470" y="57"/>
                      </a:lnTo>
                      <a:lnTo>
                        <a:pt x="334" y="30"/>
                      </a:lnTo>
                      <a:lnTo>
                        <a:pt x="281" y="0"/>
                      </a:lnTo>
                      <a:lnTo>
                        <a:pt x="343" y="75"/>
                      </a:lnTo>
                      <a:lnTo>
                        <a:pt x="178" y="24"/>
                      </a:lnTo>
                      <a:lnTo>
                        <a:pt x="64" y="59"/>
                      </a:lnTo>
                      <a:lnTo>
                        <a:pt x="154" y="80"/>
                      </a:lnTo>
                      <a:lnTo>
                        <a:pt x="0" y="137"/>
                      </a:lnTo>
                      <a:lnTo>
                        <a:pt x="952" y="652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3" name="Freeform 141"/>
                <p:cNvSpPr>
                  <a:spLocks/>
                </p:cNvSpPr>
                <p:nvPr/>
              </p:nvSpPr>
              <p:spPr bwMode="auto">
                <a:xfrm>
                  <a:off x="4028" y="3147"/>
                  <a:ext cx="94" cy="166"/>
                </a:xfrm>
                <a:custGeom>
                  <a:avLst/>
                  <a:gdLst>
                    <a:gd name="T0" fmla="*/ 0 w 374"/>
                    <a:gd name="T1" fmla="*/ 0 h 664"/>
                    <a:gd name="T2" fmla="*/ 0 w 374"/>
                    <a:gd name="T3" fmla="*/ 0 h 664"/>
                    <a:gd name="T4" fmla="*/ 0 w 374"/>
                    <a:gd name="T5" fmla="*/ 0 h 664"/>
                    <a:gd name="T6" fmla="*/ 0 w 374"/>
                    <a:gd name="T7" fmla="*/ 0 h 664"/>
                    <a:gd name="T8" fmla="*/ 0 w 374"/>
                    <a:gd name="T9" fmla="*/ 0 h 664"/>
                    <a:gd name="T10" fmla="*/ 0 w 374"/>
                    <a:gd name="T11" fmla="*/ 0 h 664"/>
                    <a:gd name="T12" fmla="*/ 0 w 374"/>
                    <a:gd name="T13" fmla="*/ 0 h 664"/>
                    <a:gd name="T14" fmla="*/ 0 w 374"/>
                    <a:gd name="T15" fmla="*/ 0 h 664"/>
                    <a:gd name="T16" fmla="*/ 0 w 374"/>
                    <a:gd name="T17" fmla="*/ 0 h 664"/>
                    <a:gd name="T18" fmla="*/ 0 w 374"/>
                    <a:gd name="T19" fmla="*/ 0 h 664"/>
                    <a:gd name="T20" fmla="*/ 0 w 374"/>
                    <a:gd name="T21" fmla="*/ 0 h 664"/>
                    <a:gd name="T22" fmla="*/ 0 w 374"/>
                    <a:gd name="T23" fmla="*/ 0 h 664"/>
                    <a:gd name="T24" fmla="*/ 0 w 374"/>
                    <a:gd name="T25" fmla="*/ 0 h 664"/>
                    <a:gd name="T26" fmla="*/ 0 w 374"/>
                    <a:gd name="T27" fmla="*/ 0 h 664"/>
                    <a:gd name="T28" fmla="*/ 0 w 374"/>
                    <a:gd name="T29" fmla="*/ 0 h 664"/>
                    <a:gd name="T30" fmla="*/ 0 w 374"/>
                    <a:gd name="T31" fmla="*/ 0 h 664"/>
                    <a:gd name="T32" fmla="*/ 0 w 374"/>
                    <a:gd name="T33" fmla="*/ 0 h 664"/>
                    <a:gd name="T34" fmla="*/ 0 w 374"/>
                    <a:gd name="T35" fmla="*/ 0 h 664"/>
                    <a:gd name="T36" fmla="*/ 0 w 374"/>
                    <a:gd name="T37" fmla="*/ 0 h 664"/>
                    <a:gd name="T38" fmla="*/ 0 w 374"/>
                    <a:gd name="T39" fmla="*/ 0 h 664"/>
                    <a:gd name="T40" fmla="*/ 0 w 374"/>
                    <a:gd name="T41" fmla="*/ 0 h 6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74"/>
                    <a:gd name="T64" fmla="*/ 0 h 664"/>
                    <a:gd name="T65" fmla="*/ 374 w 374"/>
                    <a:gd name="T66" fmla="*/ 664 h 6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74" h="664">
                      <a:moveTo>
                        <a:pt x="194" y="643"/>
                      </a:moveTo>
                      <a:lnTo>
                        <a:pt x="80" y="620"/>
                      </a:lnTo>
                      <a:lnTo>
                        <a:pt x="128" y="575"/>
                      </a:lnTo>
                      <a:lnTo>
                        <a:pt x="0" y="511"/>
                      </a:lnTo>
                      <a:lnTo>
                        <a:pt x="173" y="475"/>
                      </a:lnTo>
                      <a:lnTo>
                        <a:pt x="132" y="237"/>
                      </a:lnTo>
                      <a:lnTo>
                        <a:pt x="194" y="110"/>
                      </a:lnTo>
                      <a:lnTo>
                        <a:pt x="159" y="0"/>
                      </a:lnTo>
                      <a:lnTo>
                        <a:pt x="251" y="79"/>
                      </a:lnTo>
                      <a:lnTo>
                        <a:pt x="273" y="21"/>
                      </a:lnTo>
                      <a:lnTo>
                        <a:pt x="291" y="171"/>
                      </a:lnTo>
                      <a:lnTo>
                        <a:pt x="330" y="171"/>
                      </a:lnTo>
                      <a:lnTo>
                        <a:pt x="296" y="317"/>
                      </a:lnTo>
                      <a:lnTo>
                        <a:pt x="339" y="320"/>
                      </a:lnTo>
                      <a:lnTo>
                        <a:pt x="344" y="461"/>
                      </a:lnTo>
                      <a:lnTo>
                        <a:pt x="374" y="664"/>
                      </a:lnTo>
                      <a:lnTo>
                        <a:pt x="282" y="532"/>
                      </a:lnTo>
                      <a:lnTo>
                        <a:pt x="287" y="602"/>
                      </a:lnTo>
                      <a:lnTo>
                        <a:pt x="260" y="659"/>
                      </a:lnTo>
                      <a:lnTo>
                        <a:pt x="194" y="643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4" name="Freeform 142"/>
                <p:cNvSpPr>
                  <a:spLocks/>
                </p:cNvSpPr>
                <p:nvPr/>
              </p:nvSpPr>
              <p:spPr bwMode="auto">
                <a:xfrm>
                  <a:off x="3913" y="2798"/>
                  <a:ext cx="617" cy="302"/>
                </a:xfrm>
                <a:custGeom>
                  <a:avLst/>
                  <a:gdLst>
                    <a:gd name="T0" fmla="*/ 0 w 2469"/>
                    <a:gd name="T1" fmla="*/ 0 h 1208"/>
                    <a:gd name="T2" fmla="*/ 0 w 2469"/>
                    <a:gd name="T3" fmla="*/ 0 h 1208"/>
                    <a:gd name="T4" fmla="*/ 0 w 2469"/>
                    <a:gd name="T5" fmla="*/ 0 h 1208"/>
                    <a:gd name="T6" fmla="*/ 0 w 2469"/>
                    <a:gd name="T7" fmla="*/ 0 h 1208"/>
                    <a:gd name="T8" fmla="*/ 0 w 2469"/>
                    <a:gd name="T9" fmla="*/ 0 h 1208"/>
                    <a:gd name="T10" fmla="*/ 0 w 2469"/>
                    <a:gd name="T11" fmla="*/ 0 h 1208"/>
                    <a:gd name="T12" fmla="*/ 0 w 2469"/>
                    <a:gd name="T13" fmla="*/ 0 h 1208"/>
                    <a:gd name="T14" fmla="*/ 0 w 2469"/>
                    <a:gd name="T15" fmla="*/ 0 h 1208"/>
                    <a:gd name="T16" fmla="*/ 0 w 2469"/>
                    <a:gd name="T17" fmla="*/ 0 h 1208"/>
                    <a:gd name="T18" fmla="*/ 0 w 2469"/>
                    <a:gd name="T19" fmla="*/ 0 h 1208"/>
                    <a:gd name="T20" fmla="*/ 0 w 2469"/>
                    <a:gd name="T21" fmla="*/ 0 h 1208"/>
                    <a:gd name="T22" fmla="*/ 0 w 2469"/>
                    <a:gd name="T23" fmla="*/ 0 h 1208"/>
                    <a:gd name="T24" fmla="*/ 0 w 2469"/>
                    <a:gd name="T25" fmla="*/ 0 h 1208"/>
                    <a:gd name="T26" fmla="*/ 0 w 2469"/>
                    <a:gd name="T27" fmla="*/ 0 h 1208"/>
                    <a:gd name="T28" fmla="*/ 0 w 2469"/>
                    <a:gd name="T29" fmla="*/ 0 h 1208"/>
                    <a:gd name="T30" fmla="*/ 0 w 2469"/>
                    <a:gd name="T31" fmla="*/ 0 h 1208"/>
                    <a:gd name="T32" fmla="*/ 0 w 2469"/>
                    <a:gd name="T33" fmla="*/ 0 h 1208"/>
                    <a:gd name="T34" fmla="*/ 0 w 2469"/>
                    <a:gd name="T35" fmla="*/ 0 h 1208"/>
                    <a:gd name="T36" fmla="*/ 0 w 2469"/>
                    <a:gd name="T37" fmla="*/ 0 h 1208"/>
                    <a:gd name="T38" fmla="*/ 0 w 2469"/>
                    <a:gd name="T39" fmla="*/ 0 h 1208"/>
                    <a:gd name="T40" fmla="*/ 0 w 2469"/>
                    <a:gd name="T41" fmla="*/ 0 h 1208"/>
                    <a:gd name="T42" fmla="*/ 0 w 2469"/>
                    <a:gd name="T43" fmla="*/ 0 h 1208"/>
                    <a:gd name="T44" fmla="*/ 0 w 2469"/>
                    <a:gd name="T45" fmla="*/ 0 h 1208"/>
                    <a:gd name="T46" fmla="*/ 0 w 2469"/>
                    <a:gd name="T47" fmla="*/ 0 h 1208"/>
                    <a:gd name="T48" fmla="*/ 0 w 2469"/>
                    <a:gd name="T49" fmla="*/ 0 h 1208"/>
                    <a:gd name="T50" fmla="*/ 0 w 2469"/>
                    <a:gd name="T51" fmla="*/ 0 h 1208"/>
                    <a:gd name="T52" fmla="*/ 0 w 2469"/>
                    <a:gd name="T53" fmla="*/ 0 h 1208"/>
                    <a:gd name="T54" fmla="*/ 0 w 2469"/>
                    <a:gd name="T55" fmla="*/ 0 h 1208"/>
                    <a:gd name="T56" fmla="*/ 0 w 2469"/>
                    <a:gd name="T57" fmla="*/ 0 h 1208"/>
                    <a:gd name="T58" fmla="*/ 0 w 2469"/>
                    <a:gd name="T59" fmla="*/ 0 h 1208"/>
                    <a:gd name="T60" fmla="*/ 0 w 2469"/>
                    <a:gd name="T61" fmla="*/ 0 h 1208"/>
                    <a:gd name="T62" fmla="*/ 0 w 2469"/>
                    <a:gd name="T63" fmla="*/ 0 h 1208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469"/>
                    <a:gd name="T97" fmla="*/ 0 h 1208"/>
                    <a:gd name="T98" fmla="*/ 2469 w 2469"/>
                    <a:gd name="T99" fmla="*/ 1208 h 1208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469" h="1208">
                      <a:moveTo>
                        <a:pt x="2469" y="1112"/>
                      </a:moveTo>
                      <a:lnTo>
                        <a:pt x="2434" y="861"/>
                      </a:lnTo>
                      <a:lnTo>
                        <a:pt x="2380" y="893"/>
                      </a:lnTo>
                      <a:lnTo>
                        <a:pt x="2284" y="615"/>
                      </a:lnTo>
                      <a:lnTo>
                        <a:pt x="2266" y="704"/>
                      </a:lnTo>
                      <a:lnTo>
                        <a:pt x="2113" y="483"/>
                      </a:lnTo>
                      <a:lnTo>
                        <a:pt x="1845" y="272"/>
                      </a:lnTo>
                      <a:lnTo>
                        <a:pt x="1972" y="438"/>
                      </a:lnTo>
                      <a:lnTo>
                        <a:pt x="1687" y="206"/>
                      </a:lnTo>
                      <a:lnTo>
                        <a:pt x="1678" y="258"/>
                      </a:lnTo>
                      <a:lnTo>
                        <a:pt x="1519" y="180"/>
                      </a:lnTo>
                      <a:lnTo>
                        <a:pt x="1264" y="0"/>
                      </a:lnTo>
                      <a:lnTo>
                        <a:pt x="1278" y="126"/>
                      </a:lnTo>
                      <a:lnTo>
                        <a:pt x="988" y="109"/>
                      </a:lnTo>
                      <a:lnTo>
                        <a:pt x="658" y="57"/>
                      </a:lnTo>
                      <a:lnTo>
                        <a:pt x="715" y="153"/>
                      </a:lnTo>
                      <a:lnTo>
                        <a:pt x="443" y="91"/>
                      </a:lnTo>
                      <a:lnTo>
                        <a:pt x="514" y="158"/>
                      </a:lnTo>
                      <a:lnTo>
                        <a:pt x="280" y="162"/>
                      </a:lnTo>
                      <a:lnTo>
                        <a:pt x="0" y="223"/>
                      </a:lnTo>
                      <a:lnTo>
                        <a:pt x="360" y="321"/>
                      </a:lnTo>
                      <a:lnTo>
                        <a:pt x="1788" y="787"/>
                      </a:lnTo>
                      <a:lnTo>
                        <a:pt x="1951" y="1064"/>
                      </a:lnTo>
                      <a:lnTo>
                        <a:pt x="1756" y="1174"/>
                      </a:lnTo>
                      <a:lnTo>
                        <a:pt x="1933" y="1174"/>
                      </a:lnTo>
                      <a:lnTo>
                        <a:pt x="1954" y="1208"/>
                      </a:lnTo>
                      <a:lnTo>
                        <a:pt x="2200" y="1112"/>
                      </a:lnTo>
                      <a:lnTo>
                        <a:pt x="2332" y="1121"/>
                      </a:lnTo>
                      <a:lnTo>
                        <a:pt x="2271" y="989"/>
                      </a:lnTo>
                      <a:lnTo>
                        <a:pt x="2363" y="989"/>
                      </a:lnTo>
                      <a:lnTo>
                        <a:pt x="2469" y="1112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5" name="Freeform 143"/>
                <p:cNvSpPr>
                  <a:spLocks/>
                </p:cNvSpPr>
                <p:nvPr/>
              </p:nvSpPr>
              <p:spPr bwMode="auto">
                <a:xfrm>
                  <a:off x="3843" y="2813"/>
                  <a:ext cx="633" cy="297"/>
                </a:xfrm>
                <a:custGeom>
                  <a:avLst/>
                  <a:gdLst>
                    <a:gd name="T0" fmla="*/ 0 w 2536"/>
                    <a:gd name="T1" fmla="*/ 0 h 1191"/>
                    <a:gd name="T2" fmla="*/ 0 w 2536"/>
                    <a:gd name="T3" fmla="*/ 0 h 1191"/>
                    <a:gd name="T4" fmla="*/ 0 w 2536"/>
                    <a:gd name="T5" fmla="*/ 0 h 1191"/>
                    <a:gd name="T6" fmla="*/ 0 w 2536"/>
                    <a:gd name="T7" fmla="*/ 0 h 1191"/>
                    <a:gd name="T8" fmla="*/ 0 w 2536"/>
                    <a:gd name="T9" fmla="*/ 0 h 1191"/>
                    <a:gd name="T10" fmla="*/ 0 w 2536"/>
                    <a:gd name="T11" fmla="*/ 0 h 1191"/>
                    <a:gd name="T12" fmla="*/ 0 w 2536"/>
                    <a:gd name="T13" fmla="*/ 0 h 1191"/>
                    <a:gd name="T14" fmla="*/ 0 w 2536"/>
                    <a:gd name="T15" fmla="*/ 0 h 1191"/>
                    <a:gd name="T16" fmla="*/ 0 w 2536"/>
                    <a:gd name="T17" fmla="*/ 0 h 1191"/>
                    <a:gd name="T18" fmla="*/ 0 w 2536"/>
                    <a:gd name="T19" fmla="*/ 0 h 1191"/>
                    <a:gd name="T20" fmla="*/ 0 w 2536"/>
                    <a:gd name="T21" fmla="*/ 0 h 1191"/>
                    <a:gd name="T22" fmla="*/ 0 w 2536"/>
                    <a:gd name="T23" fmla="*/ 0 h 1191"/>
                    <a:gd name="T24" fmla="*/ 0 w 2536"/>
                    <a:gd name="T25" fmla="*/ 0 h 1191"/>
                    <a:gd name="T26" fmla="*/ 0 w 2536"/>
                    <a:gd name="T27" fmla="*/ 0 h 1191"/>
                    <a:gd name="T28" fmla="*/ 0 w 2536"/>
                    <a:gd name="T29" fmla="*/ 0 h 1191"/>
                    <a:gd name="T30" fmla="*/ 0 w 2536"/>
                    <a:gd name="T31" fmla="*/ 0 h 1191"/>
                    <a:gd name="T32" fmla="*/ 0 w 2536"/>
                    <a:gd name="T33" fmla="*/ 0 h 1191"/>
                    <a:gd name="T34" fmla="*/ 0 w 2536"/>
                    <a:gd name="T35" fmla="*/ 0 h 1191"/>
                    <a:gd name="T36" fmla="*/ 0 w 2536"/>
                    <a:gd name="T37" fmla="*/ 0 h 1191"/>
                    <a:gd name="T38" fmla="*/ 0 w 2536"/>
                    <a:gd name="T39" fmla="*/ 0 h 1191"/>
                    <a:gd name="T40" fmla="*/ 0 w 2536"/>
                    <a:gd name="T41" fmla="*/ 0 h 1191"/>
                    <a:gd name="T42" fmla="*/ 0 w 2536"/>
                    <a:gd name="T43" fmla="*/ 0 h 1191"/>
                    <a:gd name="T44" fmla="*/ 0 w 2536"/>
                    <a:gd name="T45" fmla="*/ 0 h 1191"/>
                    <a:gd name="T46" fmla="*/ 0 w 2536"/>
                    <a:gd name="T47" fmla="*/ 0 h 1191"/>
                    <a:gd name="T48" fmla="*/ 0 w 2536"/>
                    <a:gd name="T49" fmla="*/ 0 h 1191"/>
                    <a:gd name="T50" fmla="*/ 0 w 2536"/>
                    <a:gd name="T51" fmla="*/ 0 h 1191"/>
                    <a:gd name="T52" fmla="*/ 0 w 2536"/>
                    <a:gd name="T53" fmla="*/ 0 h 1191"/>
                    <a:gd name="T54" fmla="*/ 0 w 2536"/>
                    <a:gd name="T55" fmla="*/ 0 h 1191"/>
                    <a:gd name="T56" fmla="*/ 0 w 2536"/>
                    <a:gd name="T57" fmla="*/ 0 h 1191"/>
                    <a:gd name="T58" fmla="*/ 0 w 2536"/>
                    <a:gd name="T59" fmla="*/ 0 h 1191"/>
                    <a:gd name="T60" fmla="*/ 0 w 2536"/>
                    <a:gd name="T61" fmla="*/ 0 h 1191"/>
                    <a:gd name="T62" fmla="*/ 0 w 2536"/>
                    <a:gd name="T63" fmla="*/ 0 h 1191"/>
                    <a:gd name="T64" fmla="*/ 0 w 2536"/>
                    <a:gd name="T65" fmla="*/ 0 h 1191"/>
                    <a:gd name="T66" fmla="*/ 0 w 2536"/>
                    <a:gd name="T67" fmla="*/ 0 h 1191"/>
                    <a:gd name="T68" fmla="*/ 0 w 2536"/>
                    <a:gd name="T69" fmla="*/ 0 h 1191"/>
                    <a:gd name="T70" fmla="*/ 0 w 2536"/>
                    <a:gd name="T71" fmla="*/ 0 h 1191"/>
                    <a:gd name="T72" fmla="*/ 0 w 2536"/>
                    <a:gd name="T73" fmla="*/ 0 h 1191"/>
                    <a:gd name="T74" fmla="*/ 0 w 2536"/>
                    <a:gd name="T75" fmla="*/ 0 h 1191"/>
                    <a:gd name="T76" fmla="*/ 0 w 2536"/>
                    <a:gd name="T77" fmla="*/ 0 h 1191"/>
                    <a:gd name="T78" fmla="*/ 0 w 2536"/>
                    <a:gd name="T79" fmla="*/ 0 h 1191"/>
                    <a:gd name="T80" fmla="*/ 0 w 2536"/>
                    <a:gd name="T81" fmla="*/ 0 h 1191"/>
                    <a:gd name="T82" fmla="*/ 0 w 2536"/>
                    <a:gd name="T83" fmla="*/ 0 h 1191"/>
                    <a:gd name="T84" fmla="*/ 0 w 2536"/>
                    <a:gd name="T85" fmla="*/ 0 h 1191"/>
                    <a:gd name="T86" fmla="*/ 0 w 2536"/>
                    <a:gd name="T87" fmla="*/ 0 h 1191"/>
                    <a:gd name="T88" fmla="*/ 0 w 2536"/>
                    <a:gd name="T89" fmla="*/ 0 h 1191"/>
                    <a:gd name="T90" fmla="*/ 0 w 2536"/>
                    <a:gd name="T91" fmla="*/ 0 h 1191"/>
                    <a:gd name="T92" fmla="*/ 0 w 2536"/>
                    <a:gd name="T93" fmla="*/ 0 h 1191"/>
                    <a:gd name="T94" fmla="*/ 0 w 2536"/>
                    <a:gd name="T95" fmla="*/ 0 h 1191"/>
                    <a:gd name="T96" fmla="*/ 0 w 2536"/>
                    <a:gd name="T97" fmla="*/ 0 h 1191"/>
                    <a:gd name="T98" fmla="*/ 0 w 2536"/>
                    <a:gd name="T99" fmla="*/ 0 h 1191"/>
                    <a:gd name="T100" fmla="*/ 0 w 2536"/>
                    <a:gd name="T101" fmla="*/ 0 h 1191"/>
                    <a:gd name="T102" fmla="*/ 0 w 2536"/>
                    <a:gd name="T103" fmla="*/ 0 h 1191"/>
                    <a:gd name="T104" fmla="*/ 0 w 2536"/>
                    <a:gd name="T105" fmla="*/ 0 h 1191"/>
                    <a:gd name="T106" fmla="*/ 0 w 2536"/>
                    <a:gd name="T107" fmla="*/ 0 h 1191"/>
                    <a:gd name="T108" fmla="*/ 0 w 2536"/>
                    <a:gd name="T109" fmla="*/ 0 h 1191"/>
                    <a:gd name="T110" fmla="*/ 0 w 2536"/>
                    <a:gd name="T111" fmla="*/ 0 h 1191"/>
                    <a:gd name="T112" fmla="*/ 0 w 2536"/>
                    <a:gd name="T113" fmla="*/ 0 h 1191"/>
                    <a:gd name="T114" fmla="*/ 0 w 2536"/>
                    <a:gd name="T115" fmla="*/ 0 h 1191"/>
                    <a:gd name="T116" fmla="*/ 0 w 2536"/>
                    <a:gd name="T117" fmla="*/ 0 h 119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536"/>
                    <a:gd name="T178" fmla="*/ 0 h 1191"/>
                    <a:gd name="T179" fmla="*/ 2536 w 2536"/>
                    <a:gd name="T180" fmla="*/ 1191 h 119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536" h="1191">
                      <a:moveTo>
                        <a:pt x="1999" y="257"/>
                      </a:moveTo>
                      <a:lnTo>
                        <a:pt x="1838" y="172"/>
                      </a:lnTo>
                      <a:lnTo>
                        <a:pt x="1634" y="0"/>
                      </a:lnTo>
                      <a:lnTo>
                        <a:pt x="1621" y="126"/>
                      </a:lnTo>
                      <a:lnTo>
                        <a:pt x="1314" y="16"/>
                      </a:lnTo>
                      <a:lnTo>
                        <a:pt x="1007" y="20"/>
                      </a:lnTo>
                      <a:lnTo>
                        <a:pt x="1234" y="134"/>
                      </a:lnTo>
                      <a:lnTo>
                        <a:pt x="1006" y="143"/>
                      </a:lnTo>
                      <a:lnTo>
                        <a:pt x="742" y="126"/>
                      </a:lnTo>
                      <a:lnTo>
                        <a:pt x="840" y="200"/>
                      </a:lnTo>
                      <a:lnTo>
                        <a:pt x="603" y="139"/>
                      </a:lnTo>
                      <a:lnTo>
                        <a:pt x="361" y="205"/>
                      </a:lnTo>
                      <a:lnTo>
                        <a:pt x="553" y="263"/>
                      </a:lnTo>
                      <a:lnTo>
                        <a:pt x="241" y="451"/>
                      </a:lnTo>
                      <a:lnTo>
                        <a:pt x="466" y="460"/>
                      </a:lnTo>
                      <a:lnTo>
                        <a:pt x="290" y="491"/>
                      </a:lnTo>
                      <a:lnTo>
                        <a:pt x="558" y="548"/>
                      </a:lnTo>
                      <a:lnTo>
                        <a:pt x="348" y="548"/>
                      </a:lnTo>
                      <a:lnTo>
                        <a:pt x="430" y="610"/>
                      </a:lnTo>
                      <a:lnTo>
                        <a:pt x="168" y="575"/>
                      </a:lnTo>
                      <a:lnTo>
                        <a:pt x="0" y="619"/>
                      </a:lnTo>
                      <a:lnTo>
                        <a:pt x="154" y="689"/>
                      </a:lnTo>
                      <a:lnTo>
                        <a:pt x="45" y="724"/>
                      </a:lnTo>
                      <a:lnTo>
                        <a:pt x="343" y="764"/>
                      </a:lnTo>
                      <a:lnTo>
                        <a:pt x="123" y="821"/>
                      </a:lnTo>
                      <a:lnTo>
                        <a:pt x="286" y="860"/>
                      </a:lnTo>
                      <a:lnTo>
                        <a:pt x="541" y="852"/>
                      </a:lnTo>
                      <a:lnTo>
                        <a:pt x="378" y="944"/>
                      </a:lnTo>
                      <a:lnTo>
                        <a:pt x="694" y="931"/>
                      </a:lnTo>
                      <a:lnTo>
                        <a:pt x="514" y="970"/>
                      </a:lnTo>
                      <a:lnTo>
                        <a:pt x="742" y="1006"/>
                      </a:lnTo>
                      <a:lnTo>
                        <a:pt x="616" y="1050"/>
                      </a:lnTo>
                      <a:lnTo>
                        <a:pt x="879" y="1059"/>
                      </a:lnTo>
                      <a:lnTo>
                        <a:pt x="835" y="1120"/>
                      </a:lnTo>
                      <a:lnTo>
                        <a:pt x="1059" y="1093"/>
                      </a:lnTo>
                      <a:lnTo>
                        <a:pt x="1226" y="1086"/>
                      </a:lnTo>
                      <a:lnTo>
                        <a:pt x="1116" y="1147"/>
                      </a:lnTo>
                      <a:lnTo>
                        <a:pt x="1446" y="1143"/>
                      </a:lnTo>
                      <a:lnTo>
                        <a:pt x="1345" y="1191"/>
                      </a:lnTo>
                      <a:lnTo>
                        <a:pt x="1792" y="1168"/>
                      </a:lnTo>
                      <a:lnTo>
                        <a:pt x="2188" y="1050"/>
                      </a:lnTo>
                      <a:lnTo>
                        <a:pt x="2531" y="1050"/>
                      </a:lnTo>
                      <a:lnTo>
                        <a:pt x="2298" y="869"/>
                      </a:lnTo>
                      <a:lnTo>
                        <a:pt x="2434" y="865"/>
                      </a:lnTo>
                      <a:lnTo>
                        <a:pt x="2324" y="746"/>
                      </a:lnTo>
                      <a:lnTo>
                        <a:pt x="2536" y="799"/>
                      </a:lnTo>
                      <a:lnTo>
                        <a:pt x="2329" y="592"/>
                      </a:lnTo>
                      <a:lnTo>
                        <a:pt x="2316" y="685"/>
                      </a:lnTo>
                      <a:lnTo>
                        <a:pt x="2038" y="526"/>
                      </a:lnTo>
                      <a:lnTo>
                        <a:pt x="1758" y="451"/>
                      </a:lnTo>
                      <a:lnTo>
                        <a:pt x="1525" y="412"/>
                      </a:lnTo>
                      <a:lnTo>
                        <a:pt x="1657" y="377"/>
                      </a:lnTo>
                      <a:lnTo>
                        <a:pt x="1546" y="311"/>
                      </a:lnTo>
                      <a:lnTo>
                        <a:pt x="1669" y="298"/>
                      </a:lnTo>
                      <a:lnTo>
                        <a:pt x="1824" y="323"/>
                      </a:lnTo>
                      <a:lnTo>
                        <a:pt x="1894" y="284"/>
                      </a:lnTo>
                      <a:lnTo>
                        <a:pt x="2109" y="359"/>
                      </a:lnTo>
                      <a:lnTo>
                        <a:pt x="1999" y="257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6" name="Freeform 144"/>
                <p:cNvSpPr>
                  <a:spLocks/>
                </p:cNvSpPr>
                <p:nvPr/>
              </p:nvSpPr>
              <p:spPr bwMode="auto">
                <a:xfrm>
                  <a:off x="3864" y="3125"/>
                  <a:ext cx="106" cy="111"/>
                </a:xfrm>
                <a:custGeom>
                  <a:avLst/>
                  <a:gdLst>
                    <a:gd name="T0" fmla="*/ 0 w 424"/>
                    <a:gd name="T1" fmla="*/ 0 h 446"/>
                    <a:gd name="T2" fmla="*/ 0 w 424"/>
                    <a:gd name="T3" fmla="*/ 0 h 446"/>
                    <a:gd name="T4" fmla="*/ 0 w 424"/>
                    <a:gd name="T5" fmla="*/ 0 h 446"/>
                    <a:gd name="T6" fmla="*/ 0 w 424"/>
                    <a:gd name="T7" fmla="*/ 0 h 446"/>
                    <a:gd name="T8" fmla="*/ 0 w 424"/>
                    <a:gd name="T9" fmla="*/ 0 h 446"/>
                    <a:gd name="T10" fmla="*/ 0 w 424"/>
                    <a:gd name="T11" fmla="*/ 0 h 446"/>
                    <a:gd name="T12" fmla="*/ 0 w 424"/>
                    <a:gd name="T13" fmla="*/ 0 h 446"/>
                    <a:gd name="T14" fmla="*/ 0 w 424"/>
                    <a:gd name="T15" fmla="*/ 0 h 446"/>
                    <a:gd name="T16" fmla="*/ 0 w 424"/>
                    <a:gd name="T17" fmla="*/ 0 h 446"/>
                    <a:gd name="T18" fmla="*/ 0 w 424"/>
                    <a:gd name="T19" fmla="*/ 0 h 446"/>
                    <a:gd name="T20" fmla="*/ 0 w 424"/>
                    <a:gd name="T21" fmla="*/ 0 h 446"/>
                    <a:gd name="T22" fmla="*/ 0 w 424"/>
                    <a:gd name="T23" fmla="*/ 0 h 446"/>
                    <a:gd name="T24" fmla="*/ 0 w 424"/>
                    <a:gd name="T25" fmla="*/ 0 h 446"/>
                    <a:gd name="T26" fmla="*/ 0 w 424"/>
                    <a:gd name="T27" fmla="*/ 0 h 446"/>
                    <a:gd name="T28" fmla="*/ 0 w 424"/>
                    <a:gd name="T29" fmla="*/ 0 h 446"/>
                    <a:gd name="T30" fmla="*/ 0 w 424"/>
                    <a:gd name="T31" fmla="*/ 0 h 446"/>
                    <a:gd name="T32" fmla="*/ 0 w 424"/>
                    <a:gd name="T33" fmla="*/ 0 h 446"/>
                    <a:gd name="T34" fmla="*/ 0 w 424"/>
                    <a:gd name="T35" fmla="*/ 0 h 446"/>
                    <a:gd name="T36" fmla="*/ 0 w 424"/>
                    <a:gd name="T37" fmla="*/ 0 h 446"/>
                    <a:gd name="T38" fmla="*/ 0 w 424"/>
                    <a:gd name="T39" fmla="*/ 0 h 446"/>
                    <a:gd name="T40" fmla="*/ 0 w 424"/>
                    <a:gd name="T41" fmla="*/ 0 h 44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4"/>
                    <a:gd name="T64" fmla="*/ 0 h 446"/>
                    <a:gd name="T65" fmla="*/ 424 w 424"/>
                    <a:gd name="T66" fmla="*/ 446 h 44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4" h="446">
                      <a:moveTo>
                        <a:pt x="309" y="18"/>
                      </a:moveTo>
                      <a:lnTo>
                        <a:pt x="114" y="0"/>
                      </a:lnTo>
                      <a:lnTo>
                        <a:pt x="207" y="72"/>
                      </a:lnTo>
                      <a:lnTo>
                        <a:pt x="101" y="61"/>
                      </a:lnTo>
                      <a:lnTo>
                        <a:pt x="186" y="114"/>
                      </a:lnTo>
                      <a:lnTo>
                        <a:pt x="46" y="112"/>
                      </a:lnTo>
                      <a:lnTo>
                        <a:pt x="119" y="165"/>
                      </a:lnTo>
                      <a:lnTo>
                        <a:pt x="0" y="185"/>
                      </a:lnTo>
                      <a:lnTo>
                        <a:pt x="156" y="266"/>
                      </a:lnTo>
                      <a:lnTo>
                        <a:pt x="114" y="294"/>
                      </a:lnTo>
                      <a:lnTo>
                        <a:pt x="330" y="341"/>
                      </a:lnTo>
                      <a:lnTo>
                        <a:pt x="200" y="332"/>
                      </a:lnTo>
                      <a:lnTo>
                        <a:pt x="53" y="341"/>
                      </a:lnTo>
                      <a:lnTo>
                        <a:pt x="138" y="383"/>
                      </a:lnTo>
                      <a:lnTo>
                        <a:pt x="24" y="422"/>
                      </a:lnTo>
                      <a:lnTo>
                        <a:pt x="237" y="446"/>
                      </a:lnTo>
                      <a:lnTo>
                        <a:pt x="416" y="351"/>
                      </a:lnTo>
                      <a:lnTo>
                        <a:pt x="317" y="189"/>
                      </a:lnTo>
                      <a:lnTo>
                        <a:pt x="424" y="171"/>
                      </a:lnTo>
                      <a:lnTo>
                        <a:pt x="309" y="18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7" name="Freeform 145"/>
                <p:cNvSpPr>
                  <a:spLocks/>
                </p:cNvSpPr>
                <p:nvPr/>
              </p:nvSpPr>
              <p:spPr bwMode="auto">
                <a:xfrm>
                  <a:off x="3968" y="3110"/>
                  <a:ext cx="130" cy="152"/>
                </a:xfrm>
                <a:custGeom>
                  <a:avLst/>
                  <a:gdLst>
                    <a:gd name="T0" fmla="*/ 0 w 516"/>
                    <a:gd name="T1" fmla="*/ 0 h 605"/>
                    <a:gd name="T2" fmla="*/ 0 w 516"/>
                    <a:gd name="T3" fmla="*/ 0 h 605"/>
                    <a:gd name="T4" fmla="*/ 0 w 516"/>
                    <a:gd name="T5" fmla="*/ 0 h 605"/>
                    <a:gd name="T6" fmla="*/ 0 w 516"/>
                    <a:gd name="T7" fmla="*/ 0 h 605"/>
                    <a:gd name="T8" fmla="*/ 0 w 516"/>
                    <a:gd name="T9" fmla="*/ 0 h 605"/>
                    <a:gd name="T10" fmla="*/ 0 w 516"/>
                    <a:gd name="T11" fmla="*/ 0 h 605"/>
                    <a:gd name="T12" fmla="*/ 0 w 516"/>
                    <a:gd name="T13" fmla="*/ 0 h 605"/>
                    <a:gd name="T14" fmla="*/ 0 w 516"/>
                    <a:gd name="T15" fmla="*/ 0 h 605"/>
                    <a:gd name="T16" fmla="*/ 0 w 516"/>
                    <a:gd name="T17" fmla="*/ 0 h 605"/>
                    <a:gd name="T18" fmla="*/ 0 w 516"/>
                    <a:gd name="T19" fmla="*/ 0 h 605"/>
                    <a:gd name="T20" fmla="*/ 0 w 516"/>
                    <a:gd name="T21" fmla="*/ 0 h 605"/>
                    <a:gd name="T22" fmla="*/ 0 w 516"/>
                    <a:gd name="T23" fmla="*/ 0 h 605"/>
                    <a:gd name="T24" fmla="*/ 0 w 516"/>
                    <a:gd name="T25" fmla="*/ 0 h 605"/>
                    <a:gd name="T26" fmla="*/ 0 w 516"/>
                    <a:gd name="T27" fmla="*/ 0 h 605"/>
                    <a:gd name="T28" fmla="*/ 0 w 516"/>
                    <a:gd name="T29" fmla="*/ 0 h 605"/>
                    <a:gd name="T30" fmla="*/ 0 w 516"/>
                    <a:gd name="T31" fmla="*/ 0 h 605"/>
                    <a:gd name="T32" fmla="*/ 0 w 516"/>
                    <a:gd name="T33" fmla="*/ 0 h 605"/>
                    <a:gd name="T34" fmla="*/ 0 w 516"/>
                    <a:gd name="T35" fmla="*/ 0 h 605"/>
                    <a:gd name="T36" fmla="*/ 0 w 516"/>
                    <a:gd name="T37" fmla="*/ 0 h 605"/>
                    <a:gd name="T38" fmla="*/ 0 w 516"/>
                    <a:gd name="T39" fmla="*/ 0 h 605"/>
                    <a:gd name="T40" fmla="*/ 0 w 516"/>
                    <a:gd name="T41" fmla="*/ 0 h 605"/>
                    <a:gd name="T42" fmla="*/ 0 w 516"/>
                    <a:gd name="T43" fmla="*/ 0 h 605"/>
                    <a:gd name="T44" fmla="*/ 0 w 516"/>
                    <a:gd name="T45" fmla="*/ 0 h 605"/>
                    <a:gd name="T46" fmla="*/ 0 w 516"/>
                    <a:gd name="T47" fmla="*/ 0 h 605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16"/>
                    <a:gd name="T73" fmla="*/ 0 h 605"/>
                    <a:gd name="T74" fmla="*/ 516 w 516"/>
                    <a:gd name="T75" fmla="*/ 605 h 605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16" h="605">
                      <a:moveTo>
                        <a:pt x="507" y="408"/>
                      </a:moveTo>
                      <a:lnTo>
                        <a:pt x="516" y="270"/>
                      </a:lnTo>
                      <a:lnTo>
                        <a:pt x="492" y="325"/>
                      </a:lnTo>
                      <a:lnTo>
                        <a:pt x="483" y="224"/>
                      </a:lnTo>
                      <a:lnTo>
                        <a:pt x="340" y="60"/>
                      </a:lnTo>
                      <a:lnTo>
                        <a:pt x="375" y="174"/>
                      </a:lnTo>
                      <a:lnTo>
                        <a:pt x="328" y="127"/>
                      </a:lnTo>
                      <a:lnTo>
                        <a:pt x="199" y="28"/>
                      </a:lnTo>
                      <a:lnTo>
                        <a:pt x="270" y="123"/>
                      </a:lnTo>
                      <a:lnTo>
                        <a:pt x="193" y="99"/>
                      </a:lnTo>
                      <a:lnTo>
                        <a:pt x="99" y="0"/>
                      </a:lnTo>
                      <a:lnTo>
                        <a:pt x="205" y="193"/>
                      </a:lnTo>
                      <a:lnTo>
                        <a:pt x="37" y="186"/>
                      </a:lnTo>
                      <a:lnTo>
                        <a:pt x="72" y="259"/>
                      </a:lnTo>
                      <a:lnTo>
                        <a:pt x="0" y="336"/>
                      </a:lnTo>
                      <a:lnTo>
                        <a:pt x="129" y="432"/>
                      </a:lnTo>
                      <a:lnTo>
                        <a:pt x="105" y="507"/>
                      </a:lnTo>
                      <a:lnTo>
                        <a:pt x="309" y="605"/>
                      </a:lnTo>
                      <a:lnTo>
                        <a:pt x="489" y="569"/>
                      </a:lnTo>
                      <a:lnTo>
                        <a:pt x="423" y="413"/>
                      </a:lnTo>
                      <a:lnTo>
                        <a:pt x="474" y="462"/>
                      </a:lnTo>
                      <a:lnTo>
                        <a:pt x="430" y="336"/>
                      </a:lnTo>
                      <a:lnTo>
                        <a:pt x="507" y="408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8" name="Freeform 146"/>
                <p:cNvSpPr>
                  <a:spLocks/>
                </p:cNvSpPr>
                <p:nvPr/>
              </p:nvSpPr>
              <p:spPr bwMode="auto">
                <a:xfrm>
                  <a:off x="4145" y="3288"/>
                  <a:ext cx="146" cy="68"/>
                </a:xfrm>
                <a:custGeom>
                  <a:avLst/>
                  <a:gdLst>
                    <a:gd name="T0" fmla="*/ 0 w 586"/>
                    <a:gd name="T1" fmla="*/ 0 h 273"/>
                    <a:gd name="T2" fmla="*/ 0 w 586"/>
                    <a:gd name="T3" fmla="*/ 0 h 273"/>
                    <a:gd name="T4" fmla="*/ 0 w 586"/>
                    <a:gd name="T5" fmla="*/ 0 h 273"/>
                    <a:gd name="T6" fmla="*/ 0 w 586"/>
                    <a:gd name="T7" fmla="*/ 0 h 273"/>
                    <a:gd name="T8" fmla="*/ 0 w 586"/>
                    <a:gd name="T9" fmla="*/ 0 h 273"/>
                    <a:gd name="T10" fmla="*/ 0 w 586"/>
                    <a:gd name="T11" fmla="*/ 0 h 273"/>
                    <a:gd name="T12" fmla="*/ 0 w 586"/>
                    <a:gd name="T13" fmla="*/ 0 h 273"/>
                    <a:gd name="T14" fmla="*/ 0 w 586"/>
                    <a:gd name="T15" fmla="*/ 0 h 273"/>
                    <a:gd name="T16" fmla="*/ 0 w 586"/>
                    <a:gd name="T17" fmla="*/ 0 h 273"/>
                    <a:gd name="T18" fmla="*/ 0 w 586"/>
                    <a:gd name="T19" fmla="*/ 0 h 273"/>
                    <a:gd name="T20" fmla="*/ 0 w 586"/>
                    <a:gd name="T21" fmla="*/ 0 h 273"/>
                    <a:gd name="T22" fmla="*/ 0 w 586"/>
                    <a:gd name="T23" fmla="*/ 0 h 273"/>
                    <a:gd name="T24" fmla="*/ 0 w 586"/>
                    <a:gd name="T25" fmla="*/ 0 h 273"/>
                    <a:gd name="T26" fmla="*/ 0 w 586"/>
                    <a:gd name="T27" fmla="*/ 0 h 273"/>
                    <a:gd name="T28" fmla="*/ 0 w 586"/>
                    <a:gd name="T29" fmla="*/ 0 h 273"/>
                    <a:gd name="T30" fmla="*/ 0 w 586"/>
                    <a:gd name="T31" fmla="*/ 0 h 273"/>
                    <a:gd name="T32" fmla="*/ 0 w 586"/>
                    <a:gd name="T33" fmla="*/ 0 h 273"/>
                    <a:gd name="T34" fmla="*/ 0 w 586"/>
                    <a:gd name="T35" fmla="*/ 0 h 273"/>
                    <a:gd name="T36" fmla="*/ 0 w 586"/>
                    <a:gd name="T37" fmla="*/ 0 h 273"/>
                    <a:gd name="T38" fmla="*/ 0 w 586"/>
                    <a:gd name="T39" fmla="*/ 0 h 273"/>
                    <a:gd name="T40" fmla="*/ 0 w 586"/>
                    <a:gd name="T41" fmla="*/ 0 h 273"/>
                    <a:gd name="T42" fmla="*/ 0 w 586"/>
                    <a:gd name="T43" fmla="*/ 0 h 273"/>
                    <a:gd name="T44" fmla="*/ 0 w 586"/>
                    <a:gd name="T45" fmla="*/ 0 h 273"/>
                    <a:gd name="T46" fmla="*/ 0 w 586"/>
                    <a:gd name="T47" fmla="*/ 0 h 273"/>
                    <a:gd name="T48" fmla="*/ 0 w 586"/>
                    <a:gd name="T49" fmla="*/ 0 h 27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586"/>
                    <a:gd name="T76" fmla="*/ 0 h 273"/>
                    <a:gd name="T77" fmla="*/ 586 w 586"/>
                    <a:gd name="T78" fmla="*/ 273 h 273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586" h="273">
                      <a:moveTo>
                        <a:pt x="586" y="222"/>
                      </a:moveTo>
                      <a:lnTo>
                        <a:pt x="538" y="136"/>
                      </a:lnTo>
                      <a:lnTo>
                        <a:pt x="417" y="28"/>
                      </a:lnTo>
                      <a:lnTo>
                        <a:pt x="301" y="0"/>
                      </a:lnTo>
                      <a:lnTo>
                        <a:pt x="336" y="28"/>
                      </a:lnTo>
                      <a:lnTo>
                        <a:pt x="241" y="7"/>
                      </a:lnTo>
                      <a:lnTo>
                        <a:pt x="180" y="24"/>
                      </a:lnTo>
                      <a:lnTo>
                        <a:pt x="74" y="18"/>
                      </a:lnTo>
                      <a:lnTo>
                        <a:pt x="160" y="69"/>
                      </a:lnTo>
                      <a:lnTo>
                        <a:pt x="55" y="64"/>
                      </a:lnTo>
                      <a:lnTo>
                        <a:pt x="108" y="90"/>
                      </a:lnTo>
                      <a:lnTo>
                        <a:pt x="0" y="111"/>
                      </a:lnTo>
                      <a:lnTo>
                        <a:pt x="114" y="135"/>
                      </a:lnTo>
                      <a:lnTo>
                        <a:pt x="13" y="151"/>
                      </a:lnTo>
                      <a:lnTo>
                        <a:pt x="103" y="174"/>
                      </a:lnTo>
                      <a:lnTo>
                        <a:pt x="57" y="187"/>
                      </a:lnTo>
                      <a:lnTo>
                        <a:pt x="153" y="218"/>
                      </a:lnTo>
                      <a:lnTo>
                        <a:pt x="90" y="235"/>
                      </a:lnTo>
                      <a:lnTo>
                        <a:pt x="285" y="231"/>
                      </a:lnTo>
                      <a:lnTo>
                        <a:pt x="186" y="253"/>
                      </a:lnTo>
                      <a:lnTo>
                        <a:pt x="274" y="273"/>
                      </a:lnTo>
                      <a:lnTo>
                        <a:pt x="403" y="240"/>
                      </a:lnTo>
                      <a:lnTo>
                        <a:pt x="534" y="202"/>
                      </a:lnTo>
                      <a:lnTo>
                        <a:pt x="586" y="222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9" name="Freeform 147"/>
                <p:cNvSpPr>
                  <a:spLocks/>
                </p:cNvSpPr>
                <p:nvPr/>
              </p:nvSpPr>
              <p:spPr bwMode="auto">
                <a:xfrm>
                  <a:off x="4218" y="3354"/>
                  <a:ext cx="64" cy="24"/>
                </a:xfrm>
                <a:custGeom>
                  <a:avLst/>
                  <a:gdLst>
                    <a:gd name="T0" fmla="*/ 0 w 257"/>
                    <a:gd name="T1" fmla="*/ 0 h 96"/>
                    <a:gd name="T2" fmla="*/ 0 w 257"/>
                    <a:gd name="T3" fmla="*/ 0 h 96"/>
                    <a:gd name="T4" fmla="*/ 0 w 257"/>
                    <a:gd name="T5" fmla="*/ 0 h 96"/>
                    <a:gd name="T6" fmla="*/ 0 w 257"/>
                    <a:gd name="T7" fmla="*/ 0 h 96"/>
                    <a:gd name="T8" fmla="*/ 0 w 257"/>
                    <a:gd name="T9" fmla="*/ 0 h 96"/>
                    <a:gd name="T10" fmla="*/ 0 w 257"/>
                    <a:gd name="T11" fmla="*/ 0 h 96"/>
                    <a:gd name="T12" fmla="*/ 0 w 257"/>
                    <a:gd name="T13" fmla="*/ 0 h 96"/>
                    <a:gd name="T14" fmla="*/ 0 w 257"/>
                    <a:gd name="T15" fmla="*/ 0 h 96"/>
                    <a:gd name="T16" fmla="*/ 0 w 257"/>
                    <a:gd name="T17" fmla="*/ 0 h 96"/>
                    <a:gd name="T18" fmla="*/ 0 w 257"/>
                    <a:gd name="T19" fmla="*/ 0 h 96"/>
                    <a:gd name="T20" fmla="*/ 0 w 257"/>
                    <a:gd name="T21" fmla="*/ 0 h 96"/>
                    <a:gd name="T22" fmla="*/ 0 w 257"/>
                    <a:gd name="T23" fmla="*/ 0 h 9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57"/>
                    <a:gd name="T37" fmla="*/ 0 h 96"/>
                    <a:gd name="T38" fmla="*/ 257 w 257"/>
                    <a:gd name="T39" fmla="*/ 96 h 9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57" h="96">
                      <a:moveTo>
                        <a:pt x="257" y="39"/>
                      </a:moveTo>
                      <a:lnTo>
                        <a:pt x="186" y="0"/>
                      </a:lnTo>
                      <a:lnTo>
                        <a:pt x="94" y="3"/>
                      </a:lnTo>
                      <a:lnTo>
                        <a:pt x="132" y="29"/>
                      </a:lnTo>
                      <a:lnTo>
                        <a:pt x="29" y="24"/>
                      </a:lnTo>
                      <a:lnTo>
                        <a:pt x="68" y="44"/>
                      </a:lnTo>
                      <a:lnTo>
                        <a:pt x="0" y="63"/>
                      </a:lnTo>
                      <a:lnTo>
                        <a:pt x="96" y="71"/>
                      </a:lnTo>
                      <a:lnTo>
                        <a:pt x="59" y="96"/>
                      </a:lnTo>
                      <a:lnTo>
                        <a:pt x="217" y="63"/>
                      </a:lnTo>
                      <a:lnTo>
                        <a:pt x="257" y="39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0" name="Freeform 148"/>
                <p:cNvSpPr>
                  <a:spLocks/>
                </p:cNvSpPr>
                <p:nvPr/>
              </p:nvSpPr>
              <p:spPr bwMode="auto">
                <a:xfrm>
                  <a:off x="4338" y="3149"/>
                  <a:ext cx="143" cy="136"/>
                </a:xfrm>
                <a:custGeom>
                  <a:avLst/>
                  <a:gdLst>
                    <a:gd name="T0" fmla="*/ 0 w 574"/>
                    <a:gd name="T1" fmla="*/ 0 h 546"/>
                    <a:gd name="T2" fmla="*/ 0 w 574"/>
                    <a:gd name="T3" fmla="*/ 0 h 546"/>
                    <a:gd name="T4" fmla="*/ 0 w 574"/>
                    <a:gd name="T5" fmla="*/ 0 h 546"/>
                    <a:gd name="T6" fmla="*/ 0 w 574"/>
                    <a:gd name="T7" fmla="*/ 0 h 546"/>
                    <a:gd name="T8" fmla="*/ 0 w 574"/>
                    <a:gd name="T9" fmla="*/ 0 h 546"/>
                    <a:gd name="T10" fmla="*/ 0 w 574"/>
                    <a:gd name="T11" fmla="*/ 0 h 546"/>
                    <a:gd name="T12" fmla="*/ 0 w 574"/>
                    <a:gd name="T13" fmla="*/ 0 h 546"/>
                    <a:gd name="T14" fmla="*/ 0 w 574"/>
                    <a:gd name="T15" fmla="*/ 0 h 546"/>
                    <a:gd name="T16" fmla="*/ 0 w 574"/>
                    <a:gd name="T17" fmla="*/ 0 h 546"/>
                    <a:gd name="T18" fmla="*/ 0 w 574"/>
                    <a:gd name="T19" fmla="*/ 0 h 546"/>
                    <a:gd name="T20" fmla="*/ 0 w 574"/>
                    <a:gd name="T21" fmla="*/ 0 h 546"/>
                    <a:gd name="T22" fmla="*/ 0 w 574"/>
                    <a:gd name="T23" fmla="*/ 0 h 546"/>
                    <a:gd name="T24" fmla="*/ 0 w 574"/>
                    <a:gd name="T25" fmla="*/ 0 h 546"/>
                    <a:gd name="T26" fmla="*/ 0 w 574"/>
                    <a:gd name="T27" fmla="*/ 0 h 546"/>
                    <a:gd name="T28" fmla="*/ 0 w 574"/>
                    <a:gd name="T29" fmla="*/ 0 h 546"/>
                    <a:gd name="T30" fmla="*/ 0 w 574"/>
                    <a:gd name="T31" fmla="*/ 0 h 546"/>
                    <a:gd name="T32" fmla="*/ 0 w 574"/>
                    <a:gd name="T33" fmla="*/ 0 h 546"/>
                    <a:gd name="T34" fmla="*/ 0 w 574"/>
                    <a:gd name="T35" fmla="*/ 0 h 546"/>
                    <a:gd name="T36" fmla="*/ 0 w 574"/>
                    <a:gd name="T37" fmla="*/ 0 h 546"/>
                    <a:gd name="T38" fmla="*/ 0 w 574"/>
                    <a:gd name="T39" fmla="*/ 0 h 546"/>
                    <a:gd name="T40" fmla="*/ 0 w 574"/>
                    <a:gd name="T41" fmla="*/ 0 h 546"/>
                    <a:gd name="T42" fmla="*/ 0 w 574"/>
                    <a:gd name="T43" fmla="*/ 0 h 54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74"/>
                    <a:gd name="T67" fmla="*/ 0 h 546"/>
                    <a:gd name="T68" fmla="*/ 574 w 574"/>
                    <a:gd name="T69" fmla="*/ 546 h 54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74" h="546">
                      <a:moveTo>
                        <a:pt x="45" y="0"/>
                      </a:moveTo>
                      <a:lnTo>
                        <a:pt x="192" y="104"/>
                      </a:lnTo>
                      <a:lnTo>
                        <a:pt x="407" y="172"/>
                      </a:lnTo>
                      <a:lnTo>
                        <a:pt x="359" y="177"/>
                      </a:lnTo>
                      <a:lnTo>
                        <a:pt x="372" y="216"/>
                      </a:lnTo>
                      <a:lnTo>
                        <a:pt x="236" y="159"/>
                      </a:lnTo>
                      <a:lnTo>
                        <a:pt x="279" y="201"/>
                      </a:lnTo>
                      <a:lnTo>
                        <a:pt x="212" y="207"/>
                      </a:lnTo>
                      <a:lnTo>
                        <a:pt x="390" y="262"/>
                      </a:lnTo>
                      <a:lnTo>
                        <a:pt x="333" y="279"/>
                      </a:lnTo>
                      <a:lnTo>
                        <a:pt x="475" y="337"/>
                      </a:lnTo>
                      <a:lnTo>
                        <a:pt x="435" y="366"/>
                      </a:lnTo>
                      <a:lnTo>
                        <a:pt x="486" y="387"/>
                      </a:lnTo>
                      <a:lnTo>
                        <a:pt x="498" y="368"/>
                      </a:lnTo>
                      <a:lnTo>
                        <a:pt x="570" y="447"/>
                      </a:lnTo>
                      <a:lnTo>
                        <a:pt x="574" y="546"/>
                      </a:lnTo>
                      <a:lnTo>
                        <a:pt x="286" y="503"/>
                      </a:lnTo>
                      <a:lnTo>
                        <a:pt x="139" y="231"/>
                      </a:lnTo>
                      <a:lnTo>
                        <a:pt x="0" y="63"/>
                      </a:lnTo>
                      <a:lnTo>
                        <a:pt x="89" y="84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1" name="Freeform 149"/>
                <p:cNvSpPr>
                  <a:spLocks/>
                </p:cNvSpPr>
                <p:nvPr/>
              </p:nvSpPr>
              <p:spPr bwMode="auto">
                <a:xfrm>
                  <a:off x="4152" y="3132"/>
                  <a:ext cx="237" cy="178"/>
                </a:xfrm>
                <a:custGeom>
                  <a:avLst/>
                  <a:gdLst>
                    <a:gd name="T0" fmla="*/ 0 w 948"/>
                    <a:gd name="T1" fmla="*/ 0 h 713"/>
                    <a:gd name="T2" fmla="*/ 0 w 948"/>
                    <a:gd name="T3" fmla="*/ 0 h 713"/>
                    <a:gd name="T4" fmla="*/ 0 w 948"/>
                    <a:gd name="T5" fmla="*/ 0 h 713"/>
                    <a:gd name="T6" fmla="*/ 0 w 948"/>
                    <a:gd name="T7" fmla="*/ 0 h 713"/>
                    <a:gd name="T8" fmla="*/ 0 w 948"/>
                    <a:gd name="T9" fmla="*/ 0 h 713"/>
                    <a:gd name="T10" fmla="*/ 0 w 948"/>
                    <a:gd name="T11" fmla="*/ 0 h 713"/>
                    <a:gd name="T12" fmla="*/ 0 w 948"/>
                    <a:gd name="T13" fmla="*/ 0 h 713"/>
                    <a:gd name="T14" fmla="*/ 0 w 948"/>
                    <a:gd name="T15" fmla="*/ 0 h 713"/>
                    <a:gd name="T16" fmla="*/ 0 w 948"/>
                    <a:gd name="T17" fmla="*/ 0 h 713"/>
                    <a:gd name="T18" fmla="*/ 0 w 948"/>
                    <a:gd name="T19" fmla="*/ 0 h 713"/>
                    <a:gd name="T20" fmla="*/ 0 w 948"/>
                    <a:gd name="T21" fmla="*/ 0 h 713"/>
                    <a:gd name="T22" fmla="*/ 0 w 948"/>
                    <a:gd name="T23" fmla="*/ 0 h 713"/>
                    <a:gd name="T24" fmla="*/ 0 w 948"/>
                    <a:gd name="T25" fmla="*/ 0 h 713"/>
                    <a:gd name="T26" fmla="*/ 0 w 948"/>
                    <a:gd name="T27" fmla="*/ 0 h 713"/>
                    <a:gd name="T28" fmla="*/ 0 w 948"/>
                    <a:gd name="T29" fmla="*/ 0 h 713"/>
                    <a:gd name="T30" fmla="*/ 0 w 948"/>
                    <a:gd name="T31" fmla="*/ 0 h 713"/>
                    <a:gd name="T32" fmla="*/ 0 w 948"/>
                    <a:gd name="T33" fmla="*/ 0 h 713"/>
                    <a:gd name="T34" fmla="*/ 0 w 948"/>
                    <a:gd name="T35" fmla="*/ 0 h 713"/>
                    <a:gd name="T36" fmla="*/ 0 w 948"/>
                    <a:gd name="T37" fmla="*/ 0 h 713"/>
                    <a:gd name="T38" fmla="*/ 0 w 948"/>
                    <a:gd name="T39" fmla="*/ 0 h 713"/>
                    <a:gd name="T40" fmla="*/ 0 w 948"/>
                    <a:gd name="T41" fmla="*/ 0 h 713"/>
                    <a:gd name="T42" fmla="*/ 0 w 948"/>
                    <a:gd name="T43" fmla="*/ 0 h 713"/>
                    <a:gd name="T44" fmla="*/ 0 w 948"/>
                    <a:gd name="T45" fmla="*/ 0 h 713"/>
                    <a:gd name="T46" fmla="*/ 0 w 948"/>
                    <a:gd name="T47" fmla="*/ 0 h 713"/>
                    <a:gd name="T48" fmla="*/ 0 w 948"/>
                    <a:gd name="T49" fmla="*/ 0 h 713"/>
                    <a:gd name="T50" fmla="*/ 0 w 948"/>
                    <a:gd name="T51" fmla="*/ 0 h 713"/>
                    <a:gd name="T52" fmla="*/ 0 w 948"/>
                    <a:gd name="T53" fmla="*/ 0 h 713"/>
                    <a:gd name="T54" fmla="*/ 0 w 948"/>
                    <a:gd name="T55" fmla="*/ 0 h 713"/>
                    <a:gd name="T56" fmla="*/ 0 w 948"/>
                    <a:gd name="T57" fmla="*/ 0 h 713"/>
                    <a:gd name="T58" fmla="*/ 0 w 948"/>
                    <a:gd name="T59" fmla="*/ 0 h 713"/>
                    <a:gd name="T60" fmla="*/ 0 w 948"/>
                    <a:gd name="T61" fmla="*/ 0 h 713"/>
                    <a:gd name="T62" fmla="*/ 0 w 948"/>
                    <a:gd name="T63" fmla="*/ 0 h 713"/>
                    <a:gd name="T64" fmla="*/ 0 w 948"/>
                    <a:gd name="T65" fmla="*/ 0 h 713"/>
                    <a:gd name="T66" fmla="*/ 0 w 948"/>
                    <a:gd name="T67" fmla="*/ 0 h 713"/>
                    <a:gd name="T68" fmla="*/ 0 w 948"/>
                    <a:gd name="T69" fmla="*/ 0 h 713"/>
                    <a:gd name="T70" fmla="*/ 0 w 948"/>
                    <a:gd name="T71" fmla="*/ 0 h 713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948"/>
                    <a:gd name="T109" fmla="*/ 0 h 713"/>
                    <a:gd name="T110" fmla="*/ 948 w 948"/>
                    <a:gd name="T111" fmla="*/ 713 h 713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948" h="713">
                      <a:moveTo>
                        <a:pt x="682" y="131"/>
                      </a:moveTo>
                      <a:lnTo>
                        <a:pt x="595" y="51"/>
                      </a:lnTo>
                      <a:lnTo>
                        <a:pt x="471" y="16"/>
                      </a:lnTo>
                      <a:lnTo>
                        <a:pt x="517" y="56"/>
                      </a:lnTo>
                      <a:lnTo>
                        <a:pt x="343" y="0"/>
                      </a:lnTo>
                      <a:lnTo>
                        <a:pt x="414" y="56"/>
                      </a:lnTo>
                      <a:lnTo>
                        <a:pt x="184" y="56"/>
                      </a:lnTo>
                      <a:lnTo>
                        <a:pt x="264" y="126"/>
                      </a:lnTo>
                      <a:lnTo>
                        <a:pt x="160" y="143"/>
                      </a:lnTo>
                      <a:lnTo>
                        <a:pt x="208" y="200"/>
                      </a:lnTo>
                      <a:lnTo>
                        <a:pt x="156" y="427"/>
                      </a:lnTo>
                      <a:lnTo>
                        <a:pt x="0" y="425"/>
                      </a:lnTo>
                      <a:lnTo>
                        <a:pt x="93" y="482"/>
                      </a:lnTo>
                      <a:lnTo>
                        <a:pt x="33" y="493"/>
                      </a:lnTo>
                      <a:lnTo>
                        <a:pt x="145" y="536"/>
                      </a:lnTo>
                      <a:lnTo>
                        <a:pt x="91" y="559"/>
                      </a:lnTo>
                      <a:lnTo>
                        <a:pt x="229" y="566"/>
                      </a:lnTo>
                      <a:lnTo>
                        <a:pt x="189" y="599"/>
                      </a:lnTo>
                      <a:lnTo>
                        <a:pt x="358" y="614"/>
                      </a:lnTo>
                      <a:lnTo>
                        <a:pt x="536" y="601"/>
                      </a:lnTo>
                      <a:lnTo>
                        <a:pt x="475" y="667"/>
                      </a:lnTo>
                      <a:lnTo>
                        <a:pt x="657" y="640"/>
                      </a:lnTo>
                      <a:lnTo>
                        <a:pt x="580" y="667"/>
                      </a:lnTo>
                      <a:lnTo>
                        <a:pt x="697" y="667"/>
                      </a:lnTo>
                      <a:lnTo>
                        <a:pt x="652" y="713"/>
                      </a:lnTo>
                      <a:lnTo>
                        <a:pt x="765" y="703"/>
                      </a:lnTo>
                      <a:lnTo>
                        <a:pt x="948" y="619"/>
                      </a:lnTo>
                      <a:lnTo>
                        <a:pt x="886" y="503"/>
                      </a:lnTo>
                      <a:lnTo>
                        <a:pt x="769" y="431"/>
                      </a:lnTo>
                      <a:lnTo>
                        <a:pt x="890" y="455"/>
                      </a:lnTo>
                      <a:lnTo>
                        <a:pt x="783" y="326"/>
                      </a:lnTo>
                      <a:lnTo>
                        <a:pt x="763" y="287"/>
                      </a:lnTo>
                      <a:lnTo>
                        <a:pt x="670" y="200"/>
                      </a:lnTo>
                      <a:lnTo>
                        <a:pt x="778" y="216"/>
                      </a:lnTo>
                      <a:lnTo>
                        <a:pt x="682" y="131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2" name="Freeform 150"/>
                <p:cNvSpPr>
                  <a:spLocks/>
                </p:cNvSpPr>
                <p:nvPr/>
              </p:nvSpPr>
              <p:spPr bwMode="auto">
                <a:xfrm>
                  <a:off x="4212" y="3262"/>
                  <a:ext cx="174" cy="45"/>
                </a:xfrm>
                <a:custGeom>
                  <a:avLst/>
                  <a:gdLst>
                    <a:gd name="T0" fmla="*/ 0 w 694"/>
                    <a:gd name="T1" fmla="*/ 0 h 182"/>
                    <a:gd name="T2" fmla="*/ 0 w 694"/>
                    <a:gd name="T3" fmla="*/ 0 h 182"/>
                    <a:gd name="T4" fmla="*/ 0 w 694"/>
                    <a:gd name="T5" fmla="*/ 0 h 182"/>
                    <a:gd name="T6" fmla="*/ 0 w 694"/>
                    <a:gd name="T7" fmla="*/ 0 h 182"/>
                    <a:gd name="T8" fmla="*/ 0 w 694"/>
                    <a:gd name="T9" fmla="*/ 0 h 182"/>
                    <a:gd name="T10" fmla="*/ 0 w 694"/>
                    <a:gd name="T11" fmla="*/ 0 h 182"/>
                    <a:gd name="T12" fmla="*/ 0 w 694"/>
                    <a:gd name="T13" fmla="*/ 0 h 182"/>
                    <a:gd name="T14" fmla="*/ 0 w 694"/>
                    <a:gd name="T15" fmla="*/ 0 h 182"/>
                    <a:gd name="T16" fmla="*/ 0 w 694"/>
                    <a:gd name="T17" fmla="*/ 0 h 182"/>
                    <a:gd name="T18" fmla="*/ 0 w 694"/>
                    <a:gd name="T19" fmla="*/ 0 h 182"/>
                    <a:gd name="T20" fmla="*/ 0 w 694"/>
                    <a:gd name="T21" fmla="*/ 0 h 182"/>
                    <a:gd name="T22" fmla="*/ 0 w 694"/>
                    <a:gd name="T23" fmla="*/ 0 h 182"/>
                    <a:gd name="T24" fmla="*/ 0 w 694"/>
                    <a:gd name="T25" fmla="*/ 0 h 182"/>
                    <a:gd name="T26" fmla="*/ 0 w 694"/>
                    <a:gd name="T27" fmla="*/ 0 h 182"/>
                    <a:gd name="T28" fmla="*/ 0 w 694"/>
                    <a:gd name="T29" fmla="*/ 0 h 182"/>
                    <a:gd name="T30" fmla="*/ 0 w 694"/>
                    <a:gd name="T31" fmla="*/ 0 h 182"/>
                    <a:gd name="T32" fmla="*/ 0 w 694"/>
                    <a:gd name="T33" fmla="*/ 0 h 182"/>
                    <a:gd name="T34" fmla="*/ 0 w 694"/>
                    <a:gd name="T35" fmla="*/ 0 h 182"/>
                    <a:gd name="T36" fmla="*/ 0 w 694"/>
                    <a:gd name="T37" fmla="*/ 0 h 182"/>
                    <a:gd name="T38" fmla="*/ 0 w 694"/>
                    <a:gd name="T39" fmla="*/ 0 h 18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694"/>
                    <a:gd name="T61" fmla="*/ 0 h 182"/>
                    <a:gd name="T62" fmla="*/ 694 w 694"/>
                    <a:gd name="T63" fmla="*/ 182 h 18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694" h="182">
                      <a:moveTo>
                        <a:pt x="690" y="140"/>
                      </a:moveTo>
                      <a:lnTo>
                        <a:pt x="666" y="123"/>
                      </a:lnTo>
                      <a:lnTo>
                        <a:pt x="525" y="152"/>
                      </a:lnTo>
                      <a:lnTo>
                        <a:pt x="444" y="182"/>
                      </a:lnTo>
                      <a:lnTo>
                        <a:pt x="501" y="140"/>
                      </a:lnTo>
                      <a:lnTo>
                        <a:pt x="417" y="135"/>
                      </a:lnTo>
                      <a:lnTo>
                        <a:pt x="457" y="102"/>
                      </a:lnTo>
                      <a:lnTo>
                        <a:pt x="362" y="98"/>
                      </a:lnTo>
                      <a:lnTo>
                        <a:pt x="280" y="132"/>
                      </a:lnTo>
                      <a:lnTo>
                        <a:pt x="312" y="83"/>
                      </a:lnTo>
                      <a:lnTo>
                        <a:pt x="182" y="102"/>
                      </a:lnTo>
                      <a:lnTo>
                        <a:pt x="0" y="83"/>
                      </a:lnTo>
                      <a:lnTo>
                        <a:pt x="108" y="21"/>
                      </a:lnTo>
                      <a:lnTo>
                        <a:pt x="246" y="33"/>
                      </a:lnTo>
                      <a:lnTo>
                        <a:pt x="406" y="0"/>
                      </a:lnTo>
                      <a:lnTo>
                        <a:pt x="360" y="60"/>
                      </a:lnTo>
                      <a:lnTo>
                        <a:pt x="610" y="74"/>
                      </a:lnTo>
                      <a:lnTo>
                        <a:pt x="694" y="86"/>
                      </a:lnTo>
                      <a:lnTo>
                        <a:pt x="690" y="140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3" name="Freeform 151"/>
                <p:cNvSpPr>
                  <a:spLocks/>
                </p:cNvSpPr>
                <p:nvPr/>
              </p:nvSpPr>
              <p:spPr bwMode="auto">
                <a:xfrm>
                  <a:off x="4358" y="3191"/>
                  <a:ext cx="131" cy="110"/>
                </a:xfrm>
                <a:custGeom>
                  <a:avLst/>
                  <a:gdLst>
                    <a:gd name="T0" fmla="*/ 0 w 525"/>
                    <a:gd name="T1" fmla="*/ 0 h 441"/>
                    <a:gd name="T2" fmla="*/ 0 w 525"/>
                    <a:gd name="T3" fmla="*/ 0 h 441"/>
                    <a:gd name="T4" fmla="*/ 0 w 525"/>
                    <a:gd name="T5" fmla="*/ 0 h 441"/>
                    <a:gd name="T6" fmla="*/ 0 w 525"/>
                    <a:gd name="T7" fmla="*/ 0 h 441"/>
                    <a:gd name="T8" fmla="*/ 0 w 525"/>
                    <a:gd name="T9" fmla="*/ 0 h 441"/>
                    <a:gd name="T10" fmla="*/ 0 w 525"/>
                    <a:gd name="T11" fmla="*/ 0 h 441"/>
                    <a:gd name="T12" fmla="*/ 0 w 525"/>
                    <a:gd name="T13" fmla="*/ 0 h 441"/>
                    <a:gd name="T14" fmla="*/ 0 w 525"/>
                    <a:gd name="T15" fmla="*/ 0 h 441"/>
                    <a:gd name="T16" fmla="*/ 0 w 525"/>
                    <a:gd name="T17" fmla="*/ 0 h 441"/>
                    <a:gd name="T18" fmla="*/ 0 w 525"/>
                    <a:gd name="T19" fmla="*/ 0 h 441"/>
                    <a:gd name="T20" fmla="*/ 0 w 525"/>
                    <a:gd name="T21" fmla="*/ 0 h 441"/>
                    <a:gd name="T22" fmla="*/ 0 w 525"/>
                    <a:gd name="T23" fmla="*/ 0 h 441"/>
                    <a:gd name="T24" fmla="*/ 0 w 525"/>
                    <a:gd name="T25" fmla="*/ 0 h 441"/>
                    <a:gd name="T26" fmla="*/ 0 w 525"/>
                    <a:gd name="T27" fmla="*/ 0 h 441"/>
                    <a:gd name="T28" fmla="*/ 0 w 525"/>
                    <a:gd name="T29" fmla="*/ 0 h 441"/>
                    <a:gd name="T30" fmla="*/ 0 w 525"/>
                    <a:gd name="T31" fmla="*/ 0 h 441"/>
                    <a:gd name="T32" fmla="*/ 0 w 525"/>
                    <a:gd name="T33" fmla="*/ 0 h 441"/>
                    <a:gd name="T34" fmla="*/ 0 w 525"/>
                    <a:gd name="T35" fmla="*/ 0 h 441"/>
                    <a:gd name="T36" fmla="*/ 0 w 525"/>
                    <a:gd name="T37" fmla="*/ 0 h 441"/>
                    <a:gd name="T38" fmla="*/ 0 w 525"/>
                    <a:gd name="T39" fmla="*/ 0 h 441"/>
                    <a:gd name="T40" fmla="*/ 0 w 525"/>
                    <a:gd name="T41" fmla="*/ 0 h 441"/>
                    <a:gd name="T42" fmla="*/ 0 w 525"/>
                    <a:gd name="T43" fmla="*/ 0 h 441"/>
                    <a:gd name="T44" fmla="*/ 0 w 525"/>
                    <a:gd name="T45" fmla="*/ 0 h 441"/>
                    <a:gd name="T46" fmla="*/ 0 w 525"/>
                    <a:gd name="T47" fmla="*/ 0 h 441"/>
                    <a:gd name="T48" fmla="*/ 0 w 525"/>
                    <a:gd name="T49" fmla="*/ 0 h 441"/>
                    <a:gd name="T50" fmla="*/ 0 w 525"/>
                    <a:gd name="T51" fmla="*/ 0 h 44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25"/>
                    <a:gd name="T79" fmla="*/ 0 h 441"/>
                    <a:gd name="T80" fmla="*/ 525 w 525"/>
                    <a:gd name="T81" fmla="*/ 441 h 441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25" h="441">
                      <a:moveTo>
                        <a:pt x="0" y="0"/>
                      </a:moveTo>
                      <a:lnTo>
                        <a:pt x="101" y="44"/>
                      </a:lnTo>
                      <a:lnTo>
                        <a:pt x="266" y="87"/>
                      </a:lnTo>
                      <a:lnTo>
                        <a:pt x="206" y="123"/>
                      </a:lnTo>
                      <a:lnTo>
                        <a:pt x="374" y="177"/>
                      </a:lnTo>
                      <a:lnTo>
                        <a:pt x="301" y="191"/>
                      </a:lnTo>
                      <a:lnTo>
                        <a:pt x="383" y="267"/>
                      </a:lnTo>
                      <a:lnTo>
                        <a:pt x="386" y="227"/>
                      </a:lnTo>
                      <a:lnTo>
                        <a:pt x="431" y="270"/>
                      </a:lnTo>
                      <a:lnTo>
                        <a:pt x="433" y="235"/>
                      </a:lnTo>
                      <a:lnTo>
                        <a:pt x="492" y="306"/>
                      </a:lnTo>
                      <a:lnTo>
                        <a:pt x="525" y="363"/>
                      </a:lnTo>
                      <a:lnTo>
                        <a:pt x="433" y="380"/>
                      </a:lnTo>
                      <a:lnTo>
                        <a:pt x="497" y="440"/>
                      </a:lnTo>
                      <a:lnTo>
                        <a:pt x="431" y="422"/>
                      </a:lnTo>
                      <a:lnTo>
                        <a:pt x="325" y="441"/>
                      </a:lnTo>
                      <a:lnTo>
                        <a:pt x="362" y="416"/>
                      </a:lnTo>
                      <a:lnTo>
                        <a:pt x="257" y="417"/>
                      </a:lnTo>
                      <a:lnTo>
                        <a:pt x="279" y="402"/>
                      </a:lnTo>
                      <a:lnTo>
                        <a:pt x="194" y="407"/>
                      </a:lnTo>
                      <a:lnTo>
                        <a:pt x="218" y="383"/>
                      </a:lnTo>
                      <a:lnTo>
                        <a:pt x="187" y="378"/>
                      </a:lnTo>
                      <a:lnTo>
                        <a:pt x="176" y="293"/>
                      </a:lnTo>
                      <a:lnTo>
                        <a:pt x="106" y="13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4" name="Freeform 152"/>
                <p:cNvSpPr>
                  <a:spLocks/>
                </p:cNvSpPr>
                <p:nvPr/>
              </p:nvSpPr>
              <p:spPr bwMode="auto">
                <a:xfrm>
                  <a:off x="4103" y="3132"/>
                  <a:ext cx="225" cy="130"/>
                </a:xfrm>
                <a:custGeom>
                  <a:avLst/>
                  <a:gdLst>
                    <a:gd name="T0" fmla="*/ 0 w 900"/>
                    <a:gd name="T1" fmla="*/ 0 h 519"/>
                    <a:gd name="T2" fmla="*/ 0 w 900"/>
                    <a:gd name="T3" fmla="*/ 0 h 519"/>
                    <a:gd name="T4" fmla="*/ 0 w 900"/>
                    <a:gd name="T5" fmla="*/ 0 h 519"/>
                    <a:gd name="T6" fmla="*/ 0 w 900"/>
                    <a:gd name="T7" fmla="*/ 0 h 519"/>
                    <a:gd name="T8" fmla="*/ 0 w 900"/>
                    <a:gd name="T9" fmla="*/ 0 h 519"/>
                    <a:gd name="T10" fmla="*/ 0 w 900"/>
                    <a:gd name="T11" fmla="*/ 0 h 519"/>
                    <a:gd name="T12" fmla="*/ 0 w 900"/>
                    <a:gd name="T13" fmla="*/ 0 h 519"/>
                    <a:gd name="T14" fmla="*/ 0 w 900"/>
                    <a:gd name="T15" fmla="*/ 0 h 519"/>
                    <a:gd name="T16" fmla="*/ 0 w 900"/>
                    <a:gd name="T17" fmla="*/ 0 h 519"/>
                    <a:gd name="T18" fmla="*/ 0 w 900"/>
                    <a:gd name="T19" fmla="*/ 0 h 519"/>
                    <a:gd name="T20" fmla="*/ 0 w 900"/>
                    <a:gd name="T21" fmla="*/ 0 h 519"/>
                    <a:gd name="T22" fmla="*/ 0 w 900"/>
                    <a:gd name="T23" fmla="*/ 0 h 519"/>
                    <a:gd name="T24" fmla="*/ 0 w 900"/>
                    <a:gd name="T25" fmla="*/ 0 h 519"/>
                    <a:gd name="T26" fmla="*/ 0 w 900"/>
                    <a:gd name="T27" fmla="*/ 0 h 519"/>
                    <a:gd name="T28" fmla="*/ 0 w 900"/>
                    <a:gd name="T29" fmla="*/ 0 h 519"/>
                    <a:gd name="T30" fmla="*/ 0 w 900"/>
                    <a:gd name="T31" fmla="*/ 0 h 519"/>
                    <a:gd name="T32" fmla="*/ 0 w 900"/>
                    <a:gd name="T33" fmla="*/ 0 h 519"/>
                    <a:gd name="T34" fmla="*/ 0 w 900"/>
                    <a:gd name="T35" fmla="*/ 0 h 519"/>
                    <a:gd name="T36" fmla="*/ 0 w 900"/>
                    <a:gd name="T37" fmla="*/ 0 h 519"/>
                    <a:gd name="T38" fmla="*/ 0 w 900"/>
                    <a:gd name="T39" fmla="*/ 0 h 519"/>
                    <a:gd name="T40" fmla="*/ 0 w 900"/>
                    <a:gd name="T41" fmla="*/ 0 h 519"/>
                    <a:gd name="T42" fmla="*/ 0 w 900"/>
                    <a:gd name="T43" fmla="*/ 0 h 519"/>
                    <a:gd name="T44" fmla="*/ 0 w 900"/>
                    <a:gd name="T45" fmla="*/ 0 h 519"/>
                    <a:gd name="T46" fmla="*/ 0 w 900"/>
                    <a:gd name="T47" fmla="*/ 0 h 519"/>
                    <a:gd name="T48" fmla="*/ 0 w 900"/>
                    <a:gd name="T49" fmla="*/ 0 h 519"/>
                    <a:gd name="T50" fmla="*/ 0 w 900"/>
                    <a:gd name="T51" fmla="*/ 0 h 519"/>
                    <a:gd name="T52" fmla="*/ 0 w 900"/>
                    <a:gd name="T53" fmla="*/ 0 h 519"/>
                    <a:gd name="T54" fmla="*/ 0 w 900"/>
                    <a:gd name="T55" fmla="*/ 0 h 519"/>
                    <a:gd name="T56" fmla="*/ 0 w 900"/>
                    <a:gd name="T57" fmla="*/ 0 h 519"/>
                    <a:gd name="T58" fmla="*/ 0 w 900"/>
                    <a:gd name="T59" fmla="*/ 0 h 519"/>
                    <a:gd name="T60" fmla="*/ 0 w 900"/>
                    <a:gd name="T61" fmla="*/ 0 h 519"/>
                    <a:gd name="T62" fmla="*/ 0 w 900"/>
                    <a:gd name="T63" fmla="*/ 0 h 519"/>
                    <a:gd name="T64" fmla="*/ 0 w 900"/>
                    <a:gd name="T65" fmla="*/ 0 h 519"/>
                    <a:gd name="T66" fmla="*/ 0 w 900"/>
                    <a:gd name="T67" fmla="*/ 0 h 519"/>
                    <a:gd name="T68" fmla="*/ 0 w 900"/>
                    <a:gd name="T69" fmla="*/ 0 h 519"/>
                    <a:gd name="T70" fmla="*/ 0 w 900"/>
                    <a:gd name="T71" fmla="*/ 0 h 519"/>
                    <a:gd name="T72" fmla="*/ 0 w 900"/>
                    <a:gd name="T73" fmla="*/ 0 h 519"/>
                    <a:gd name="T74" fmla="*/ 0 w 900"/>
                    <a:gd name="T75" fmla="*/ 0 h 519"/>
                    <a:gd name="T76" fmla="*/ 0 w 900"/>
                    <a:gd name="T77" fmla="*/ 0 h 51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900"/>
                    <a:gd name="T118" fmla="*/ 0 h 519"/>
                    <a:gd name="T119" fmla="*/ 900 w 900"/>
                    <a:gd name="T120" fmla="*/ 519 h 519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900" h="519">
                      <a:moveTo>
                        <a:pt x="549" y="66"/>
                      </a:moveTo>
                      <a:lnTo>
                        <a:pt x="315" y="0"/>
                      </a:lnTo>
                      <a:lnTo>
                        <a:pt x="162" y="22"/>
                      </a:lnTo>
                      <a:lnTo>
                        <a:pt x="329" y="49"/>
                      </a:lnTo>
                      <a:lnTo>
                        <a:pt x="149" y="84"/>
                      </a:lnTo>
                      <a:lnTo>
                        <a:pt x="0" y="102"/>
                      </a:lnTo>
                      <a:lnTo>
                        <a:pt x="149" y="132"/>
                      </a:lnTo>
                      <a:lnTo>
                        <a:pt x="69" y="155"/>
                      </a:lnTo>
                      <a:lnTo>
                        <a:pt x="224" y="203"/>
                      </a:lnTo>
                      <a:lnTo>
                        <a:pt x="105" y="221"/>
                      </a:lnTo>
                      <a:lnTo>
                        <a:pt x="290" y="252"/>
                      </a:lnTo>
                      <a:lnTo>
                        <a:pt x="189" y="278"/>
                      </a:lnTo>
                      <a:lnTo>
                        <a:pt x="303" y="335"/>
                      </a:lnTo>
                      <a:lnTo>
                        <a:pt x="224" y="339"/>
                      </a:lnTo>
                      <a:lnTo>
                        <a:pt x="118" y="348"/>
                      </a:lnTo>
                      <a:lnTo>
                        <a:pt x="228" y="396"/>
                      </a:lnTo>
                      <a:lnTo>
                        <a:pt x="315" y="419"/>
                      </a:lnTo>
                      <a:lnTo>
                        <a:pt x="267" y="436"/>
                      </a:lnTo>
                      <a:lnTo>
                        <a:pt x="347" y="515"/>
                      </a:lnTo>
                      <a:lnTo>
                        <a:pt x="479" y="519"/>
                      </a:lnTo>
                      <a:lnTo>
                        <a:pt x="381" y="414"/>
                      </a:lnTo>
                      <a:lnTo>
                        <a:pt x="531" y="444"/>
                      </a:lnTo>
                      <a:lnTo>
                        <a:pt x="474" y="378"/>
                      </a:lnTo>
                      <a:lnTo>
                        <a:pt x="681" y="441"/>
                      </a:lnTo>
                      <a:lnTo>
                        <a:pt x="681" y="401"/>
                      </a:lnTo>
                      <a:lnTo>
                        <a:pt x="839" y="344"/>
                      </a:lnTo>
                      <a:lnTo>
                        <a:pt x="813" y="309"/>
                      </a:lnTo>
                      <a:lnTo>
                        <a:pt x="900" y="295"/>
                      </a:lnTo>
                      <a:lnTo>
                        <a:pt x="693" y="141"/>
                      </a:lnTo>
                      <a:lnTo>
                        <a:pt x="720" y="212"/>
                      </a:lnTo>
                      <a:lnTo>
                        <a:pt x="593" y="186"/>
                      </a:lnTo>
                      <a:lnTo>
                        <a:pt x="641" y="229"/>
                      </a:lnTo>
                      <a:lnTo>
                        <a:pt x="426" y="234"/>
                      </a:lnTo>
                      <a:lnTo>
                        <a:pt x="492" y="181"/>
                      </a:lnTo>
                      <a:lnTo>
                        <a:pt x="435" y="141"/>
                      </a:lnTo>
                      <a:lnTo>
                        <a:pt x="545" y="129"/>
                      </a:lnTo>
                      <a:lnTo>
                        <a:pt x="461" y="97"/>
                      </a:lnTo>
                      <a:lnTo>
                        <a:pt x="549" y="66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5" name="Freeform 153"/>
                <p:cNvSpPr>
                  <a:spLocks/>
                </p:cNvSpPr>
                <p:nvPr/>
              </p:nvSpPr>
              <p:spPr bwMode="auto">
                <a:xfrm>
                  <a:off x="3877" y="3103"/>
                  <a:ext cx="224" cy="193"/>
                </a:xfrm>
                <a:custGeom>
                  <a:avLst/>
                  <a:gdLst>
                    <a:gd name="T0" fmla="*/ 0 w 897"/>
                    <a:gd name="T1" fmla="*/ 0 h 775"/>
                    <a:gd name="T2" fmla="*/ 0 w 897"/>
                    <a:gd name="T3" fmla="*/ 0 h 775"/>
                    <a:gd name="T4" fmla="*/ 0 w 897"/>
                    <a:gd name="T5" fmla="*/ 0 h 775"/>
                    <a:gd name="T6" fmla="*/ 0 w 897"/>
                    <a:gd name="T7" fmla="*/ 0 h 775"/>
                    <a:gd name="T8" fmla="*/ 0 w 897"/>
                    <a:gd name="T9" fmla="*/ 0 h 775"/>
                    <a:gd name="T10" fmla="*/ 0 w 897"/>
                    <a:gd name="T11" fmla="*/ 0 h 775"/>
                    <a:gd name="T12" fmla="*/ 0 w 897"/>
                    <a:gd name="T13" fmla="*/ 0 h 775"/>
                    <a:gd name="T14" fmla="*/ 0 w 897"/>
                    <a:gd name="T15" fmla="*/ 0 h 775"/>
                    <a:gd name="T16" fmla="*/ 0 w 897"/>
                    <a:gd name="T17" fmla="*/ 0 h 775"/>
                    <a:gd name="T18" fmla="*/ 0 w 897"/>
                    <a:gd name="T19" fmla="*/ 0 h 775"/>
                    <a:gd name="T20" fmla="*/ 0 w 897"/>
                    <a:gd name="T21" fmla="*/ 0 h 775"/>
                    <a:gd name="T22" fmla="*/ 0 w 897"/>
                    <a:gd name="T23" fmla="*/ 0 h 775"/>
                    <a:gd name="T24" fmla="*/ 0 w 897"/>
                    <a:gd name="T25" fmla="*/ 0 h 775"/>
                    <a:gd name="T26" fmla="*/ 0 w 897"/>
                    <a:gd name="T27" fmla="*/ 0 h 775"/>
                    <a:gd name="T28" fmla="*/ 0 w 897"/>
                    <a:gd name="T29" fmla="*/ 0 h 775"/>
                    <a:gd name="T30" fmla="*/ 0 w 897"/>
                    <a:gd name="T31" fmla="*/ 0 h 775"/>
                    <a:gd name="T32" fmla="*/ 0 w 897"/>
                    <a:gd name="T33" fmla="*/ 0 h 775"/>
                    <a:gd name="T34" fmla="*/ 0 w 897"/>
                    <a:gd name="T35" fmla="*/ 0 h 775"/>
                    <a:gd name="T36" fmla="*/ 0 w 897"/>
                    <a:gd name="T37" fmla="*/ 0 h 775"/>
                    <a:gd name="T38" fmla="*/ 0 w 897"/>
                    <a:gd name="T39" fmla="*/ 0 h 775"/>
                    <a:gd name="T40" fmla="*/ 0 w 897"/>
                    <a:gd name="T41" fmla="*/ 0 h 775"/>
                    <a:gd name="T42" fmla="*/ 0 w 897"/>
                    <a:gd name="T43" fmla="*/ 0 h 775"/>
                    <a:gd name="T44" fmla="*/ 0 w 897"/>
                    <a:gd name="T45" fmla="*/ 0 h 775"/>
                    <a:gd name="T46" fmla="*/ 0 w 897"/>
                    <a:gd name="T47" fmla="*/ 0 h 775"/>
                    <a:gd name="T48" fmla="*/ 0 w 897"/>
                    <a:gd name="T49" fmla="*/ 0 h 775"/>
                    <a:gd name="T50" fmla="*/ 0 w 897"/>
                    <a:gd name="T51" fmla="*/ 0 h 775"/>
                    <a:gd name="T52" fmla="*/ 0 w 897"/>
                    <a:gd name="T53" fmla="*/ 0 h 775"/>
                    <a:gd name="T54" fmla="*/ 0 w 897"/>
                    <a:gd name="T55" fmla="*/ 0 h 775"/>
                    <a:gd name="T56" fmla="*/ 0 w 897"/>
                    <a:gd name="T57" fmla="*/ 0 h 775"/>
                    <a:gd name="T58" fmla="*/ 0 w 897"/>
                    <a:gd name="T59" fmla="*/ 0 h 775"/>
                    <a:gd name="T60" fmla="*/ 0 w 897"/>
                    <a:gd name="T61" fmla="*/ 0 h 775"/>
                    <a:gd name="T62" fmla="*/ 0 w 897"/>
                    <a:gd name="T63" fmla="*/ 0 h 775"/>
                    <a:gd name="T64" fmla="*/ 0 w 897"/>
                    <a:gd name="T65" fmla="*/ 0 h 775"/>
                    <a:gd name="T66" fmla="*/ 0 w 897"/>
                    <a:gd name="T67" fmla="*/ 0 h 775"/>
                    <a:gd name="T68" fmla="*/ 0 w 897"/>
                    <a:gd name="T69" fmla="*/ 0 h 775"/>
                    <a:gd name="T70" fmla="*/ 0 w 897"/>
                    <a:gd name="T71" fmla="*/ 0 h 775"/>
                    <a:gd name="T72" fmla="*/ 0 w 897"/>
                    <a:gd name="T73" fmla="*/ 0 h 775"/>
                    <a:gd name="T74" fmla="*/ 0 w 897"/>
                    <a:gd name="T75" fmla="*/ 0 h 775"/>
                    <a:gd name="T76" fmla="*/ 0 w 897"/>
                    <a:gd name="T77" fmla="*/ 0 h 775"/>
                    <a:gd name="T78" fmla="*/ 0 w 897"/>
                    <a:gd name="T79" fmla="*/ 0 h 775"/>
                    <a:gd name="T80" fmla="*/ 0 w 897"/>
                    <a:gd name="T81" fmla="*/ 0 h 775"/>
                    <a:gd name="T82" fmla="*/ 0 w 897"/>
                    <a:gd name="T83" fmla="*/ 0 h 775"/>
                    <a:gd name="T84" fmla="*/ 0 w 897"/>
                    <a:gd name="T85" fmla="*/ 0 h 775"/>
                    <a:gd name="T86" fmla="*/ 0 w 897"/>
                    <a:gd name="T87" fmla="*/ 0 h 775"/>
                    <a:gd name="T88" fmla="*/ 0 w 897"/>
                    <a:gd name="T89" fmla="*/ 0 h 77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897"/>
                    <a:gd name="T136" fmla="*/ 0 h 775"/>
                    <a:gd name="T137" fmla="*/ 897 w 897"/>
                    <a:gd name="T138" fmla="*/ 775 h 775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897" h="775">
                      <a:moveTo>
                        <a:pt x="563" y="198"/>
                      </a:moveTo>
                      <a:lnTo>
                        <a:pt x="528" y="155"/>
                      </a:lnTo>
                      <a:lnTo>
                        <a:pt x="515" y="93"/>
                      </a:lnTo>
                      <a:lnTo>
                        <a:pt x="308" y="0"/>
                      </a:lnTo>
                      <a:lnTo>
                        <a:pt x="351" y="71"/>
                      </a:lnTo>
                      <a:lnTo>
                        <a:pt x="168" y="45"/>
                      </a:lnTo>
                      <a:lnTo>
                        <a:pt x="246" y="89"/>
                      </a:lnTo>
                      <a:lnTo>
                        <a:pt x="146" y="133"/>
                      </a:lnTo>
                      <a:lnTo>
                        <a:pt x="308" y="155"/>
                      </a:lnTo>
                      <a:lnTo>
                        <a:pt x="194" y="182"/>
                      </a:lnTo>
                      <a:lnTo>
                        <a:pt x="383" y="251"/>
                      </a:lnTo>
                      <a:lnTo>
                        <a:pt x="48" y="207"/>
                      </a:lnTo>
                      <a:lnTo>
                        <a:pt x="137" y="260"/>
                      </a:lnTo>
                      <a:lnTo>
                        <a:pt x="0" y="282"/>
                      </a:lnTo>
                      <a:lnTo>
                        <a:pt x="180" y="353"/>
                      </a:lnTo>
                      <a:lnTo>
                        <a:pt x="114" y="374"/>
                      </a:lnTo>
                      <a:lnTo>
                        <a:pt x="277" y="445"/>
                      </a:lnTo>
                      <a:lnTo>
                        <a:pt x="57" y="428"/>
                      </a:lnTo>
                      <a:lnTo>
                        <a:pt x="128" y="481"/>
                      </a:lnTo>
                      <a:lnTo>
                        <a:pt x="32" y="511"/>
                      </a:lnTo>
                      <a:lnTo>
                        <a:pt x="194" y="551"/>
                      </a:lnTo>
                      <a:lnTo>
                        <a:pt x="132" y="577"/>
                      </a:lnTo>
                      <a:lnTo>
                        <a:pt x="299" y="595"/>
                      </a:lnTo>
                      <a:lnTo>
                        <a:pt x="189" y="634"/>
                      </a:lnTo>
                      <a:lnTo>
                        <a:pt x="369" y="656"/>
                      </a:lnTo>
                      <a:lnTo>
                        <a:pt x="242" y="679"/>
                      </a:lnTo>
                      <a:lnTo>
                        <a:pt x="405" y="745"/>
                      </a:lnTo>
                      <a:lnTo>
                        <a:pt x="524" y="736"/>
                      </a:lnTo>
                      <a:lnTo>
                        <a:pt x="492" y="775"/>
                      </a:lnTo>
                      <a:lnTo>
                        <a:pt x="603" y="727"/>
                      </a:lnTo>
                      <a:lnTo>
                        <a:pt x="875" y="749"/>
                      </a:lnTo>
                      <a:lnTo>
                        <a:pt x="822" y="652"/>
                      </a:lnTo>
                      <a:lnTo>
                        <a:pt x="897" y="695"/>
                      </a:lnTo>
                      <a:lnTo>
                        <a:pt x="822" y="572"/>
                      </a:lnTo>
                      <a:lnTo>
                        <a:pt x="624" y="572"/>
                      </a:lnTo>
                      <a:lnTo>
                        <a:pt x="549" y="489"/>
                      </a:lnTo>
                      <a:lnTo>
                        <a:pt x="633" y="503"/>
                      </a:lnTo>
                      <a:lnTo>
                        <a:pt x="554" y="437"/>
                      </a:lnTo>
                      <a:lnTo>
                        <a:pt x="638" y="449"/>
                      </a:lnTo>
                      <a:lnTo>
                        <a:pt x="431" y="362"/>
                      </a:lnTo>
                      <a:lnTo>
                        <a:pt x="528" y="322"/>
                      </a:lnTo>
                      <a:lnTo>
                        <a:pt x="471" y="260"/>
                      </a:lnTo>
                      <a:lnTo>
                        <a:pt x="603" y="256"/>
                      </a:lnTo>
                      <a:lnTo>
                        <a:pt x="563" y="198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6" name="Freeform 154"/>
                <p:cNvSpPr>
                  <a:spLocks/>
                </p:cNvSpPr>
                <p:nvPr/>
              </p:nvSpPr>
              <p:spPr bwMode="auto">
                <a:xfrm>
                  <a:off x="3852" y="2865"/>
                  <a:ext cx="588" cy="204"/>
                </a:xfrm>
                <a:custGeom>
                  <a:avLst/>
                  <a:gdLst>
                    <a:gd name="T0" fmla="*/ 0 w 2351"/>
                    <a:gd name="T1" fmla="*/ 0 h 815"/>
                    <a:gd name="T2" fmla="*/ 0 w 2351"/>
                    <a:gd name="T3" fmla="*/ 0 h 815"/>
                    <a:gd name="T4" fmla="*/ 0 w 2351"/>
                    <a:gd name="T5" fmla="*/ 0 h 815"/>
                    <a:gd name="T6" fmla="*/ 0 w 2351"/>
                    <a:gd name="T7" fmla="*/ 0 h 815"/>
                    <a:gd name="T8" fmla="*/ 0 w 2351"/>
                    <a:gd name="T9" fmla="*/ 0 h 815"/>
                    <a:gd name="T10" fmla="*/ 0 w 2351"/>
                    <a:gd name="T11" fmla="*/ 0 h 815"/>
                    <a:gd name="T12" fmla="*/ 0 w 2351"/>
                    <a:gd name="T13" fmla="*/ 0 h 815"/>
                    <a:gd name="T14" fmla="*/ 0 w 2351"/>
                    <a:gd name="T15" fmla="*/ 0 h 815"/>
                    <a:gd name="T16" fmla="*/ 0 w 2351"/>
                    <a:gd name="T17" fmla="*/ 0 h 815"/>
                    <a:gd name="T18" fmla="*/ 0 w 2351"/>
                    <a:gd name="T19" fmla="*/ 0 h 815"/>
                    <a:gd name="T20" fmla="*/ 0 w 2351"/>
                    <a:gd name="T21" fmla="*/ 0 h 815"/>
                    <a:gd name="T22" fmla="*/ 0 w 2351"/>
                    <a:gd name="T23" fmla="*/ 0 h 815"/>
                    <a:gd name="T24" fmla="*/ 0 w 2351"/>
                    <a:gd name="T25" fmla="*/ 0 h 815"/>
                    <a:gd name="T26" fmla="*/ 0 w 2351"/>
                    <a:gd name="T27" fmla="*/ 0 h 815"/>
                    <a:gd name="T28" fmla="*/ 0 w 2351"/>
                    <a:gd name="T29" fmla="*/ 0 h 815"/>
                    <a:gd name="T30" fmla="*/ 0 w 2351"/>
                    <a:gd name="T31" fmla="*/ 0 h 815"/>
                    <a:gd name="T32" fmla="*/ 0 w 2351"/>
                    <a:gd name="T33" fmla="*/ 0 h 815"/>
                    <a:gd name="T34" fmla="*/ 0 w 2351"/>
                    <a:gd name="T35" fmla="*/ 0 h 815"/>
                    <a:gd name="T36" fmla="*/ 0 w 2351"/>
                    <a:gd name="T37" fmla="*/ 0 h 815"/>
                    <a:gd name="T38" fmla="*/ 0 w 2351"/>
                    <a:gd name="T39" fmla="*/ 0 h 815"/>
                    <a:gd name="T40" fmla="*/ 0 w 2351"/>
                    <a:gd name="T41" fmla="*/ 0 h 815"/>
                    <a:gd name="T42" fmla="*/ 0 w 2351"/>
                    <a:gd name="T43" fmla="*/ 0 h 815"/>
                    <a:gd name="T44" fmla="*/ 0 w 2351"/>
                    <a:gd name="T45" fmla="*/ 0 h 815"/>
                    <a:gd name="T46" fmla="*/ 0 w 2351"/>
                    <a:gd name="T47" fmla="*/ 0 h 815"/>
                    <a:gd name="T48" fmla="*/ 0 w 2351"/>
                    <a:gd name="T49" fmla="*/ 0 h 815"/>
                    <a:gd name="T50" fmla="*/ 0 w 2351"/>
                    <a:gd name="T51" fmla="*/ 0 h 815"/>
                    <a:gd name="T52" fmla="*/ 0 w 2351"/>
                    <a:gd name="T53" fmla="*/ 0 h 815"/>
                    <a:gd name="T54" fmla="*/ 0 w 2351"/>
                    <a:gd name="T55" fmla="*/ 0 h 815"/>
                    <a:gd name="T56" fmla="*/ 0 w 2351"/>
                    <a:gd name="T57" fmla="*/ 0 h 815"/>
                    <a:gd name="T58" fmla="*/ 0 w 2351"/>
                    <a:gd name="T59" fmla="*/ 0 h 815"/>
                    <a:gd name="T60" fmla="*/ 0 w 2351"/>
                    <a:gd name="T61" fmla="*/ 0 h 815"/>
                    <a:gd name="T62" fmla="*/ 0 w 2351"/>
                    <a:gd name="T63" fmla="*/ 0 h 815"/>
                    <a:gd name="T64" fmla="*/ 0 w 2351"/>
                    <a:gd name="T65" fmla="*/ 0 h 815"/>
                    <a:gd name="T66" fmla="*/ 0 w 2351"/>
                    <a:gd name="T67" fmla="*/ 0 h 815"/>
                    <a:gd name="T68" fmla="*/ 0 w 2351"/>
                    <a:gd name="T69" fmla="*/ 0 h 815"/>
                    <a:gd name="T70" fmla="*/ 0 w 2351"/>
                    <a:gd name="T71" fmla="*/ 0 h 815"/>
                    <a:gd name="T72" fmla="*/ 0 w 2351"/>
                    <a:gd name="T73" fmla="*/ 0 h 815"/>
                    <a:gd name="T74" fmla="*/ 0 w 2351"/>
                    <a:gd name="T75" fmla="*/ 0 h 815"/>
                    <a:gd name="T76" fmla="*/ 0 w 2351"/>
                    <a:gd name="T77" fmla="*/ 0 h 815"/>
                    <a:gd name="T78" fmla="*/ 0 w 2351"/>
                    <a:gd name="T79" fmla="*/ 0 h 815"/>
                    <a:gd name="T80" fmla="*/ 0 w 2351"/>
                    <a:gd name="T81" fmla="*/ 0 h 815"/>
                    <a:gd name="T82" fmla="*/ 0 w 2351"/>
                    <a:gd name="T83" fmla="*/ 0 h 815"/>
                    <a:gd name="T84" fmla="*/ 0 w 2351"/>
                    <a:gd name="T85" fmla="*/ 0 h 815"/>
                    <a:gd name="T86" fmla="*/ 0 w 2351"/>
                    <a:gd name="T87" fmla="*/ 0 h 815"/>
                    <a:gd name="T88" fmla="*/ 0 w 2351"/>
                    <a:gd name="T89" fmla="*/ 0 h 815"/>
                    <a:gd name="T90" fmla="*/ 0 w 2351"/>
                    <a:gd name="T91" fmla="*/ 0 h 815"/>
                    <a:gd name="T92" fmla="*/ 0 w 2351"/>
                    <a:gd name="T93" fmla="*/ 0 h 815"/>
                    <a:gd name="T94" fmla="*/ 0 w 2351"/>
                    <a:gd name="T95" fmla="*/ 0 h 815"/>
                    <a:gd name="T96" fmla="*/ 0 w 2351"/>
                    <a:gd name="T97" fmla="*/ 0 h 815"/>
                    <a:gd name="T98" fmla="*/ 0 w 2351"/>
                    <a:gd name="T99" fmla="*/ 0 h 815"/>
                    <a:gd name="T100" fmla="*/ 0 w 2351"/>
                    <a:gd name="T101" fmla="*/ 0 h 815"/>
                    <a:gd name="T102" fmla="*/ 0 w 2351"/>
                    <a:gd name="T103" fmla="*/ 0 h 815"/>
                    <a:gd name="T104" fmla="*/ 0 w 2351"/>
                    <a:gd name="T105" fmla="*/ 0 h 815"/>
                    <a:gd name="T106" fmla="*/ 0 w 2351"/>
                    <a:gd name="T107" fmla="*/ 0 h 815"/>
                    <a:gd name="T108" fmla="*/ 0 w 2351"/>
                    <a:gd name="T109" fmla="*/ 0 h 81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2351"/>
                    <a:gd name="T166" fmla="*/ 0 h 815"/>
                    <a:gd name="T167" fmla="*/ 2351 w 2351"/>
                    <a:gd name="T168" fmla="*/ 815 h 81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2351" h="815">
                      <a:moveTo>
                        <a:pt x="839" y="66"/>
                      </a:moveTo>
                      <a:lnTo>
                        <a:pt x="602" y="0"/>
                      </a:lnTo>
                      <a:lnTo>
                        <a:pt x="276" y="84"/>
                      </a:lnTo>
                      <a:lnTo>
                        <a:pt x="387" y="98"/>
                      </a:lnTo>
                      <a:lnTo>
                        <a:pt x="135" y="146"/>
                      </a:lnTo>
                      <a:lnTo>
                        <a:pt x="316" y="189"/>
                      </a:lnTo>
                      <a:lnTo>
                        <a:pt x="456" y="198"/>
                      </a:lnTo>
                      <a:lnTo>
                        <a:pt x="250" y="246"/>
                      </a:lnTo>
                      <a:lnTo>
                        <a:pt x="456" y="255"/>
                      </a:lnTo>
                      <a:lnTo>
                        <a:pt x="356" y="287"/>
                      </a:lnTo>
                      <a:lnTo>
                        <a:pt x="654" y="326"/>
                      </a:lnTo>
                      <a:lnTo>
                        <a:pt x="825" y="291"/>
                      </a:lnTo>
                      <a:lnTo>
                        <a:pt x="650" y="440"/>
                      </a:lnTo>
                      <a:lnTo>
                        <a:pt x="242" y="401"/>
                      </a:lnTo>
                      <a:lnTo>
                        <a:pt x="0" y="423"/>
                      </a:lnTo>
                      <a:lnTo>
                        <a:pt x="193" y="471"/>
                      </a:lnTo>
                      <a:lnTo>
                        <a:pt x="53" y="528"/>
                      </a:lnTo>
                      <a:lnTo>
                        <a:pt x="329" y="563"/>
                      </a:lnTo>
                      <a:lnTo>
                        <a:pt x="144" y="608"/>
                      </a:lnTo>
                      <a:lnTo>
                        <a:pt x="250" y="647"/>
                      </a:lnTo>
                      <a:lnTo>
                        <a:pt x="497" y="660"/>
                      </a:lnTo>
                      <a:lnTo>
                        <a:pt x="413" y="700"/>
                      </a:lnTo>
                      <a:lnTo>
                        <a:pt x="685" y="727"/>
                      </a:lnTo>
                      <a:lnTo>
                        <a:pt x="584" y="784"/>
                      </a:lnTo>
                      <a:lnTo>
                        <a:pt x="734" y="815"/>
                      </a:lnTo>
                      <a:lnTo>
                        <a:pt x="716" y="766"/>
                      </a:lnTo>
                      <a:lnTo>
                        <a:pt x="843" y="709"/>
                      </a:lnTo>
                      <a:lnTo>
                        <a:pt x="751" y="678"/>
                      </a:lnTo>
                      <a:lnTo>
                        <a:pt x="957" y="620"/>
                      </a:lnTo>
                      <a:lnTo>
                        <a:pt x="1142" y="669"/>
                      </a:lnTo>
                      <a:lnTo>
                        <a:pt x="1094" y="586"/>
                      </a:lnTo>
                      <a:lnTo>
                        <a:pt x="1467" y="669"/>
                      </a:lnTo>
                      <a:lnTo>
                        <a:pt x="1770" y="669"/>
                      </a:lnTo>
                      <a:lnTo>
                        <a:pt x="1634" y="743"/>
                      </a:lnTo>
                      <a:lnTo>
                        <a:pt x="1854" y="731"/>
                      </a:lnTo>
                      <a:lnTo>
                        <a:pt x="1841" y="784"/>
                      </a:lnTo>
                      <a:lnTo>
                        <a:pt x="2064" y="695"/>
                      </a:lnTo>
                      <a:lnTo>
                        <a:pt x="2276" y="757"/>
                      </a:lnTo>
                      <a:lnTo>
                        <a:pt x="2113" y="599"/>
                      </a:lnTo>
                      <a:lnTo>
                        <a:pt x="2351" y="638"/>
                      </a:lnTo>
                      <a:lnTo>
                        <a:pt x="2139" y="510"/>
                      </a:lnTo>
                      <a:lnTo>
                        <a:pt x="2284" y="515"/>
                      </a:lnTo>
                      <a:lnTo>
                        <a:pt x="2007" y="383"/>
                      </a:lnTo>
                      <a:lnTo>
                        <a:pt x="1823" y="296"/>
                      </a:lnTo>
                      <a:lnTo>
                        <a:pt x="1841" y="379"/>
                      </a:lnTo>
                      <a:lnTo>
                        <a:pt x="1674" y="366"/>
                      </a:lnTo>
                      <a:lnTo>
                        <a:pt x="1410" y="237"/>
                      </a:lnTo>
                      <a:lnTo>
                        <a:pt x="1419" y="287"/>
                      </a:lnTo>
                      <a:lnTo>
                        <a:pt x="1257" y="251"/>
                      </a:lnTo>
                      <a:lnTo>
                        <a:pt x="1383" y="163"/>
                      </a:lnTo>
                      <a:lnTo>
                        <a:pt x="1542" y="171"/>
                      </a:lnTo>
                      <a:lnTo>
                        <a:pt x="1362" y="89"/>
                      </a:lnTo>
                      <a:lnTo>
                        <a:pt x="1046" y="93"/>
                      </a:lnTo>
                      <a:lnTo>
                        <a:pt x="839" y="66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7" name="Freeform 155"/>
                <p:cNvSpPr>
                  <a:spLocks/>
                </p:cNvSpPr>
                <p:nvPr/>
              </p:nvSpPr>
              <p:spPr bwMode="auto">
                <a:xfrm>
                  <a:off x="4050" y="3037"/>
                  <a:ext cx="154" cy="42"/>
                </a:xfrm>
                <a:custGeom>
                  <a:avLst/>
                  <a:gdLst>
                    <a:gd name="T0" fmla="*/ 0 w 615"/>
                    <a:gd name="T1" fmla="*/ 0 h 172"/>
                    <a:gd name="T2" fmla="*/ 0 w 615"/>
                    <a:gd name="T3" fmla="*/ 0 h 172"/>
                    <a:gd name="T4" fmla="*/ 0 w 615"/>
                    <a:gd name="T5" fmla="*/ 0 h 172"/>
                    <a:gd name="T6" fmla="*/ 0 w 615"/>
                    <a:gd name="T7" fmla="*/ 0 h 172"/>
                    <a:gd name="T8" fmla="*/ 0 w 615"/>
                    <a:gd name="T9" fmla="*/ 0 h 172"/>
                    <a:gd name="T10" fmla="*/ 0 w 615"/>
                    <a:gd name="T11" fmla="*/ 0 h 172"/>
                    <a:gd name="T12" fmla="*/ 0 w 615"/>
                    <a:gd name="T13" fmla="*/ 0 h 172"/>
                    <a:gd name="T14" fmla="*/ 0 w 615"/>
                    <a:gd name="T15" fmla="*/ 0 h 172"/>
                    <a:gd name="T16" fmla="*/ 0 w 615"/>
                    <a:gd name="T17" fmla="*/ 0 h 172"/>
                    <a:gd name="T18" fmla="*/ 0 w 615"/>
                    <a:gd name="T19" fmla="*/ 0 h 172"/>
                    <a:gd name="T20" fmla="*/ 0 w 615"/>
                    <a:gd name="T21" fmla="*/ 0 h 172"/>
                    <a:gd name="T22" fmla="*/ 0 w 615"/>
                    <a:gd name="T23" fmla="*/ 0 h 172"/>
                    <a:gd name="T24" fmla="*/ 0 w 615"/>
                    <a:gd name="T25" fmla="*/ 0 h 172"/>
                    <a:gd name="T26" fmla="*/ 0 w 615"/>
                    <a:gd name="T27" fmla="*/ 0 h 172"/>
                    <a:gd name="T28" fmla="*/ 0 w 615"/>
                    <a:gd name="T29" fmla="*/ 0 h 17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15"/>
                    <a:gd name="T46" fmla="*/ 0 h 172"/>
                    <a:gd name="T47" fmla="*/ 615 w 615"/>
                    <a:gd name="T48" fmla="*/ 172 h 17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15" h="172">
                      <a:moveTo>
                        <a:pt x="378" y="45"/>
                      </a:moveTo>
                      <a:lnTo>
                        <a:pt x="237" y="5"/>
                      </a:lnTo>
                      <a:lnTo>
                        <a:pt x="123" y="0"/>
                      </a:lnTo>
                      <a:lnTo>
                        <a:pt x="211" y="41"/>
                      </a:lnTo>
                      <a:lnTo>
                        <a:pt x="34" y="57"/>
                      </a:lnTo>
                      <a:lnTo>
                        <a:pt x="136" y="84"/>
                      </a:lnTo>
                      <a:lnTo>
                        <a:pt x="0" y="137"/>
                      </a:lnTo>
                      <a:lnTo>
                        <a:pt x="118" y="132"/>
                      </a:lnTo>
                      <a:lnTo>
                        <a:pt x="79" y="172"/>
                      </a:lnTo>
                      <a:lnTo>
                        <a:pt x="198" y="168"/>
                      </a:lnTo>
                      <a:lnTo>
                        <a:pt x="329" y="132"/>
                      </a:lnTo>
                      <a:lnTo>
                        <a:pt x="460" y="89"/>
                      </a:lnTo>
                      <a:lnTo>
                        <a:pt x="615" y="80"/>
                      </a:lnTo>
                      <a:lnTo>
                        <a:pt x="378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8" name="Freeform 156"/>
                <p:cNvSpPr>
                  <a:spLocks/>
                </p:cNvSpPr>
                <p:nvPr/>
              </p:nvSpPr>
              <p:spPr bwMode="auto">
                <a:xfrm>
                  <a:off x="3915" y="2835"/>
                  <a:ext cx="390" cy="105"/>
                </a:xfrm>
                <a:custGeom>
                  <a:avLst/>
                  <a:gdLst>
                    <a:gd name="T0" fmla="*/ 0 w 1559"/>
                    <a:gd name="T1" fmla="*/ 0 h 418"/>
                    <a:gd name="T2" fmla="*/ 0 w 1559"/>
                    <a:gd name="T3" fmla="*/ 0 h 418"/>
                    <a:gd name="T4" fmla="*/ 0 w 1559"/>
                    <a:gd name="T5" fmla="*/ 0 h 418"/>
                    <a:gd name="T6" fmla="*/ 0 w 1559"/>
                    <a:gd name="T7" fmla="*/ 0 h 418"/>
                    <a:gd name="T8" fmla="*/ 0 w 1559"/>
                    <a:gd name="T9" fmla="*/ 0 h 418"/>
                    <a:gd name="T10" fmla="*/ 0 w 1559"/>
                    <a:gd name="T11" fmla="*/ 0 h 418"/>
                    <a:gd name="T12" fmla="*/ 0 w 1559"/>
                    <a:gd name="T13" fmla="*/ 0 h 418"/>
                    <a:gd name="T14" fmla="*/ 0 w 1559"/>
                    <a:gd name="T15" fmla="*/ 0 h 418"/>
                    <a:gd name="T16" fmla="*/ 0 w 1559"/>
                    <a:gd name="T17" fmla="*/ 0 h 418"/>
                    <a:gd name="T18" fmla="*/ 0 w 1559"/>
                    <a:gd name="T19" fmla="*/ 0 h 418"/>
                    <a:gd name="T20" fmla="*/ 0 w 1559"/>
                    <a:gd name="T21" fmla="*/ 0 h 418"/>
                    <a:gd name="T22" fmla="*/ 0 w 1559"/>
                    <a:gd name="T23" fmla="*/ 0 h 418"/>
                    <a:gd name="T24" fmla="*/ 0 w 1559"/>
                    <a:gd name="T25" fmla="*/ 0 h 418"/>
                    <a:gd name="T26" fmla="*/ 0 w 1559"/>
                    <a:gd name="T27" fmla="*/ 0 h 418"/>
                    <a:gd name="T28" fmla="*/ 0 w 1559"/>
                    <a:gd name="T29" fmla="*/ 0 h 418"/>
                    <a:gd name="T30" fmla="*/ 0 w 1559"/>
                    <a:gd name="T31" fmla="*/ 0 h 418"/>
                    <a:gd name="T32" fmla="*/ 0 w 1559"/>
                    <a:gd name="T33" fmla="*/ 0 h 418"/>
                    <a:gd name="T34" fmla="*/ 0 w 1559"/>
                    <a:gd name="T35" fmla="*/ 0 h 418"/>
                    <a:gd name="T36" fmla="*/ 0 w 1559"/>
                    <a:gd name="T37" fmla="*/ 0 h 418"/>
                    <a:gd name="T38" fmla="*/ 0 w 1559"/>
                    <a:gd name="T39" fmla="*/ 0 h 418"/>
                    <a:gd name="T40" fmla="*/ 0 w 1559"/>
                    <a:gd name="T41" fmla="*/ 0 h 418"/>
                    <a:gd name="T42" fmla="*/ 0 w 1559"/>
                    <a:gd name="T43" fmla="*/ 0 h 418"/>
                    <a:gd name="T44" fmla="*/ 0 w 1559"/>
                    <a:gd name="T45" fmla="*/ 0 h 418"/>
                    <a:gd name="T46" fmla="*/ 0 w 1559"/>
                    <a:gd name="T47" fmla="*/ 0 h 418"/>
                    <a:gd name="T48" fmla="*/ 0 w 1559"/>
                    <a:gd name="T49" fmla="*/ 0 h 418"/>
                    <a:gd name="T50" fmla="*/ 0 w 1559"/>
                    <a:gd name="T51" fmla="*/ 0 h 418"/>
                    <a:gd name="T52" fmla="*/ 0 w 1559"/>
                    <a:gd name="T53" fmla="*/ 0 h 418"/>
                    <a:gd name="T54" fmla="*/ 0 w 1559"/>
                    <a:gd name="T55" fmla="*/ 0 h 41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559"/>
                    <a:gd name="T85" fmla="*/ 0 h 418"/>
                    <a:gd name="T86" fmla="*/ 1559 w 1559"/>
                    <a:gd name="T87" fmla="*/ 418 h 418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559" h="418">
                      <a:moveTo>
                        <a:pt x="1043" y="100"/>
                      </a:moveTo>
                      <a:lnTo>
                        <a:pt x="556" y="125"/>
                      </a:lnTo>
                      <a:lnTo>
                        <a:pt x="710" y="170"/>
                      </a:lnTo>
                      <a:lnTo>
                        <a:pt x="417" y="165"/>
                      </a:lnTo>
                      <a:lnTo>
                        <a:pt x="159" y="214"/>
                      </a:lnTo>
                      <a:lnTo>
                        <a:pt x="378" y="219"/>
                      </a:lnTo>
                      <a:lnTo>
                        <a:pt x="0" y="274"/>
                      </a:lnTo>
                      <a:lnTo>
                        <a:pt x="129" y="299"/>
                      </a:lnTo>
                      <a:lnTo>
                        <a:pt x="338" y="299"/>
                      </a:lnTo>
                      <a:lnTo>
                        <a:pt x="149" y="354"/>
                      </a:lnTo>
                      <a:lnTo>
                        <a:pt x="352" y="349"/>
                      </a:lnTo>
                      <a:lnTo>
                        <a:pt x="228" y="388"/>
                      </a:lnTo>
                      <a:lnTo>
                        <a:pt x="407" y="398"/>
                      </a:lnTo>
                      <a:lnTo>
                        <a:pt x="715" y="359"/>
                      </a:lnTo>
                      <a:lnTo>
                        <a:pt x="591" y="418"/>
                      </a:lnTo>
                      <a:lnTo>
                        <a:pt x="870" y="364"/>
                      </a:lnTo>
                      <a:lnTo>
                        <a:pt x="1127" y="314"/>
                      </a:lnTo>
                      <a:lnTo>
                        <a:pt x="815" y="284"/>
                      </a:lnTo>
                      <a:lnTo>
                        <a:pt x="591" y="299"/>
                      </a:lnTo>
                      <a:lnTo>
                        <a:pt x="432" y="253"/>
                      </a:lnTo>
                      <a:lnTo>
                        <a:pt x="621" y="239"/>
                      </a:lnTo>
                      <a:lnTo>
                        <a:pt x="725" y="260"/>
                      </a:lnTo>
                      <a:lnTo>
                        <a:pt x="934" y="214"/>
                      </a:lnTo>
                      <a:lnTo>
                        <a:pt x="1142" y="154"/>
                      </a:lnTo>
                      <a:lnTo>
                        <a:pt x="1559" y="170"/>
                      </a:lnTo>
                      <a:lnTo>
                        <a:pt x="1033" y="0"/>
                      </a:lnTo>
                      <a:lnTo>
                        <a:pt x="1043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9" name="Freeform 157"/>
                <p:cNvSpPr>
                  <a:spLocks/>
                </p:cNvSpPr>
                <p:nvPr/>
              </p:nvSpPr>
              <p:spPr bwMode="auto">
                <a:xfrm>
                  <a:off x="3879" y="2953"/>
                  <a:ext cx="184" cy="71"/>
                </a:xfrm>
                <a:custGeom>
                  <a:avLst/>
                  <a:gdLst>
                    <a:gd name="T0" fmla="*/ 0 w 738"/>
                    <a:gd name="T1" fmla="*/ 0 h 282"/>
                    <a:gd name="T2" fmla="*/ 0 w 738"/>
                    <a:gd name="T3" fmla="*/ 0 h 282"/>
                    <a:gd name="T4" fmla="*/ 0 w 738"/>
                    <a:gd name="T5" fmla="*/ 0 h 282"/>
                    <a:gd name="T6" fmla="*/ 0 w 738"/>
                    <a:gd name="T7" fmla="*/ 0 h 282"/>
                    <a:gd name="T8" fmla="*/ 0 w 738"/>
                    <a:gd name="T9" fmla="*/ 0 h 282"/>
                    <a:gd name="T10" fmla="*/ 0 w 738"/>
                    <a:gd name="T11" fmla="*/ 0 h 282"/>
                    <a:gd name="T12" fmla="*/ 0 w 738"/>
                    <a:gd name="T13" fmla="*/ 0 h 282"/>
                    <a:gd name="T14" fmla="*/ 0 w 738"/>
                    <a:gd name="T15" fmla="*/ 0 h 282"/>
                    <a:gd name="T16" fmla="*/ 0 w 738"/>
                    <a:gd name="T17" fmla="*/ 0 h 282"/>
                    <a:gd name="T18" fmla="*/ 0 w 738"/>
                    <a:gd name="T19" fmla="*/ 0 h 282"/>
                    <a:gd name="T20" fmla="*/ 0 w 738"/>
                    <a:gd name="T21" fmla="*/ 0 h 282"/>
                    <a:gd name="T22" fmla="*/ 0 w 738"/>
                    <a:gd name="T23" fmla="*/ 0 h 282"/>
                    <a:gd name="T24" fmla="*/ 0 w 738"/>
                    <a:gd name="T25" fmla="*/ 0 h 282"/>
                    <a:gd name="T26" fmla="*/ 0 w 738"/>
                    <a:gd name="T27" fmla="*/ 0 h 282"/>
                    <a:gd name="T28" fmla="*/ 0 w 738"/>
                    <a:gd name="T29" fmla="*/ 0 h 282"/>
                    <a:gd name="T30" fmla="*/ 0 w 738"/>
                    <a:gd name="T31" fmla="*/ 0 h 282"/>
                    <a:gd name="T32" fmla="*/ 0 w 738"/>
                    <a:gd name="T33" fmla="*/ 0 h 282"/>
                    <a:gd name="T34" fmla="*/ 0 w 738"/>
                    <a:gd name="T35" fmla="*/ 0 h 282"/>
                    <a:gd name="T36" fmla="*/ 0 w 738"/>
                    <a:gd name="T37" fmla="*/ 0 h 28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38"/>
                    <a:gd name="T58" fmla="*/ 0 h 282"/>
                    <a:gd name="T59" fmla="*/ 738 w 738"/>
                    <a:gd name="T60" fmla="*/ 282 h 28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38" h="282">
                      <a:moveTo>
                        <a:pt x="738" y="19"/>
                      </a:moveTo>
                      <a:lnTo>
                        <a:pt x="474" y="47"/>
                      </a:lnTo>
                      <a:lnTo>
                        <a:pt x="269" y="0"/>
                      </a:lnTo>
                      <a:lnTo>
                        <a:pt x="402" y="86"/>
                      </a:lnTo>
                      <a:lnTo>
                        <a:pt x="190" y="68"/>
                      </a:lnTo>
                      <a:lnTo>
                        <a:pt x="0" y="81"/>
                      </a:lnTo>
                      <a:lnTo>
                        <a:pt x="217" y="121"/>
                      </a:lnTo>
                      <a:lnTo>
                        <a:pt x="70" y="171"/>
                      </a:lnTo>
                      <a:lnTo>
                        <a:pt x="302" y="209"/>
                      </a:lnTo>
                      <a:lnTo>
                        <a:pt x="214" y="277"/>
                      </a:lnTo>
                      <a:lnTo>
                        <a:pt x="410" y="282"/>
                      </a:lnTo>
                      <a:lnTo>
                        <a:pt x="365" y="177"/>
                      </a:lnTo>
                      <a:lnTo>
                        <a:pt x="558" y="262"/>
                      </a:lnTo>
                      <a:lnTo>
                        <a:pt x="733" y="268"/>
                      </a:lnTo>
                      <a:lnTo>
                        <a:pt x="553" y="178"/>
                      </a:lnTo>
                      <a:lnTo>
                        <a:pt x="708" y="154"/>
                      </a:lnTo>
                      <a:lnTo>
                        <a:pt x="580" y="102"/>
                      </a:lnTo>
                      <a:lnTo>
                        <a:pt x="73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0" name="Freeform 158"/>
                <p:cNvSpPr>
                  <a:spLocks/>
                </p:cNvSpPr>
                <p:nvPr/>
              </p:nvSpPr>
              <p:spPr bwMode="auto">
                <a:xfrm>
                  <a:off x="4227" y="2898"/>
                  <a:ext cx="240" cy="78"/>
                </a:xfrm>
                <a:custGeom>
                  <a:avLst/>
                  <a:gdLst>
                    <a:gd name="T0" fmla="*/ 0 w 958"/>
                    <a:gd name="T1" fmla="*/ 0 h 310"/>
                    <a:gd name="T2" fmla="*/ 0 w 958"/>
                    <a:gd name="T3" fmla="*/ 0 h 310"/>
                    <a:gd name="T4" fmla="*/ 0 w 958"/>
                    <a:gd name="T5" fmla="*/ 0 h 310"/>
                    <a:gd name="T6" fmla="*/ 0 w 958"/>
                    <a:gd name="T7" fmla="*/ 0 h 310"/>
                    <a:gd name="T8" fmla="*/ 0 w 958"/>
                    <a:gd name="T9" fmla="*/ 0 h 310"/>
                    <a:gd name="T10" fmla="*/ 0 w 958"/>
                    <a:gd name="T11" fmla="*/ 0 h 310"/>
                    <a:gd name="T12" fmla="*/ 0 w 958"/>
                    <a:gd name="T13" fmla="*/ 0 h 310"/>
                    <a:gd name="T14" fmla="*/ 0 w 958"/>
                    <a:gd name="T15" fmla="*/ 0 h 310"/>
                    <a:gd name="T16" fmla="*/ 0 w 958"/>
                    <a:gd name="T17" fmla="*/ 0 h 310"/>
                    <a:gd name="T18" fmla="*/ 0 w 958"/>
                    <a:gd name="T19" fmla="*/ 0 h 310"/>
                    <a:gd name="T20" fmla="*/ 0 w 958"/>
                    <a:gd name="T21" fmla="*/ 0 h 310"/>
                    <a:gd name="T22" fmla="*/ 0 w 958"/>
                    <a:gd name="T23" fmla="*/ 0 h 310"/>
                    <a:gd name="T24" fmla="*/ 0 w 958"/>
                    <a:gd name="T25" fmla="*/ 0 h 310"/>
                    <a:gd name="T26" fmla="*/ 0 w 958"/>
                    <a:gd name="T27" fmla="*/ 0 h 310"/>
                    <a:gd name="T28" fmla="*/ 0 w 958"/>
                    <a:gd name="T29" fmla="*/ 0 h 310"/>
                    <a:gd name="T30" fmla="*/ 0 w 958"/>
                    <a:gd name="T31" fmla="*/ 0 h 310"/>
                    <a:gd name="T32" fmla="*/ 0 w 958"/>
                    <a:gd name="T33" fmla="*/ 0 h 310"/>
                    <a:gd name="T34" fmla="*/ 0 w 958"/>
                    <a:gd name="T35" fmla="*/ 0 h 310"/>
                    <a:gd name="T36" fmla="*/ 0 w 958"/>
                    <a:gd name="T37" fmla="*/ 0 h 310"/>
                    <a:gd name="T38" fmla="*/ 0 w 958"/>
                    <a:gd name="T39" fmla="*/ 0 h 310"/>
                    <a:gd name="T40" fmla="*/ 0 w 958"/>
                    <a:gd name="T41" fmla="*/ 0 h 310"/>
                    <a:gd name="T42" fmla="*/ 0 w 958"/>
                    <a:gd name="T43" fmla="*/ 0 h 310"/>
                    <a:gd name="T44" fmla="*/ 0 w 958"/>
                    <a:gd name="T45" fmla="*/ 0 h 310"/>
                    <a:gd name="T46" fmla="*/ 0 w 958"/>
                    <a:gd name="T47" fmla="*/ 0 h 310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58"/>
                    <a:gd name="T73" fmla="*/ 0 h 310"/>
                    <a:gd name="T74" fmla="*/ 958 w 958"/>
                    <a:gd name="T75" fmla="*/ 310 h 310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58" h="310">
                      <a:moveTo>
                        <a:pt x="660" y="126"/>
                      </a:moveTo>
                      <a:lnTo>
                        <a:pt x="526" y="41"/>
                      </a:lnTo>
                      <a:lnTo>
                        <a:pt x="371" y="0"/>
                      </a:lnTo>
                      <a:lnTo>
                        <a:pt x="471" y="80"/>
                      </a:lnTo>
                      <a:lnTo>
                        <a:pt x="267" y="26"/>
                      </a:lnTo>
                      <a:lnTo>
                        <a:pt x="317" y="96"/>
                      </a:lnTo>
                      <a:lnTo>
                        <a:pt x="192" y="61"/>
                      </a:lnTo>
                      <a:lnTo>
                        <a:pt x="0" y="96"/>
                      </a:lnTo>
                      <a:lnTo>
                        <a:pt x="187" y="116"/>
                      </a:lnTo>
                      <a:lnTo>
                        <a:pt x="64" y="140"/>
                      </a:lnTo>
                      <a:lnTo>
                        <a:pt x="298" y="181"/>
                      </a:lnTo>
                      <a:lnTo>
                        <a:pt x="292" y="126"/>
                      </a:lnTo>
                      <a:lnTo>
                        <a:pt x="471" y="191"/>
                      </a:lnTo>
                      <a:lnTo>
                        <a:pt x="421" y="111"/>
                      </a:lnTo>
                      <a:lnTo>
                        <a:pt x="610" y="181"/>
                      </a:lnTo>
                      <a:lnTo>
                        <a:pt x="560" y="215"/>
                      </a:lnTo>
                      <a:lnTo>
                        <a:pt x="729" y="245"/>
                      </a:lnTo>
                      <a:lnTo>
                        <a:pt x="695" y="191"/>
                      </a:lnTo>
                      <a:lnTo>
                        <a:pt x="819" y="205"/>
                      </a:lnTo>
                      <a:lnTo>
                        <a:pt x="958" y="310"/>
                      </a:lnTo>
                      <a:lnTo>
                        <a:pt x="793" y="131"/>
                      </a:lnTo>
                      <a:lnTo>
                        <a:pt x="620" y="36"/>
                      </a:lnTo>
                      <a:lnTo>
                        <a:pt x="660" y="1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1" name="Freeform 159"/>
                <p:cNvSpPr>
                  <a:spLocks/>
                </p:cNvSpPr>
                <p:nvPr/>
              </p:nvSpPr>
              <p:spPr bwMode="auto">
                <a:xfrm>
                  <a:off x="4099" y="3017"/>
                  <a:ext cx="320" cy="69"/>
                </a:xfrm>
                <a:custGeom>
                  <a:avLst/>
                  <a:gdLst>
                    <a:gd name="T0" fmla="*/ 0 w 1277"/>
                    <a:gd name="T1" fmla="*/ 0 h 275"/>
                    <a:gd name="T2" fmla="*/ 0 w 1277"/>
                    <a:gd name="T3" fmla="*/ 0 h 275"/>
                    <a:gd name="T4" fmla="*/ 0 w 1277"/>
                    <a:gd name="T5" fmla="*/ 0 h 275"/>
                    <a:gd name="T6" fmla="*/ 0 w 1277"/>
                    <a:gd name="T7" fmla="*/ 0 h 275"/>
                    <a:gd name="T8" fmla="*/ 0 w 1277"/>
                    <a:gd name="T9" fmla="*/ 0 h 275"/>
                    <a:gd name="T10" fmla="*/ 0 w 1277"/>
                    <a:gd name="T11" fmla="*/ 0 h 275"/>
                    <a:gd name="T12" fmla="*/ 0 w 1277"/>
                    <a:gd name="T13" fmla="*/ 0 h 275"/>
                    <a:gd name="T14" fmla="*/ 0 w 1277"/>
                    <a:gd name="T15" fmla="*/ 0 h 275"/>
                    <a:gd name="T16" fmla="*/ 0 w 1277"/>
                    <a:gd name="T17" fmla="*/ 0 h 275"/>
                    <a:gd name="T18" fmla="*/ 0 w 1277"/>
                    <a:gd name="T19" fmla="*/ 0 h 275"/>
                    <a:gd name="T20" fmla="*/ 0 w 1277"/>
                    <a:gd name="T21" fmla="*/ 0 h 275"/>
                    <a:gd name="T22" fmla="*/ 0 w 1277"/>
                    <a:gd name="T23" fmla="*/ 0 h 275"/>
                    <a:gd name="T24" fmla="*/ 0 w 1277"/>
                    <a:gd name="T25" fmla="*/ 0 h 275"/>
                    <a:gd name="T26" fmla="*/ 0 w 1277"/>
                    <a:gd name="T27" fmla="*/ 0 h 275"/>
                    <a:gd name="T28" fmla="*/ 0 w 1277"/>
                    <a:gd name="T29" fmla="*/ 0 h 275"/>
                    <a:gd name="T30" fmla="*/ 0 w 1277"/>
                    <a:gd name="T31" fmla="*/ 0 h 275"/>
                    <a:gd name="T32" fmla="*/ 0 w 1277"/>
                    <a:gd name="T33" fmla="*/ 0 h 275"/>
                    <a:gd name="T34" fmla="*/ 0 w 1277"/>
                    <a:gd name="T35" fmla="*/ 0 h 275"/>
                    <a:gd name="T36" fmla="*/ 0 w 1277"/>
                    <a:gd name="T37" fmla="*/ 0 h 275"/>
                    <a:gd name="T38" fmla="*/ 0 w 1277"/>
                    <a:gd name="T39" fmla="*/ 0 h 275"/>
                    <a:gd name="T40" fmla="*/ 0 w 1277"/>
                    <a:gd name="T41" fmla="*/ 0 h 275"/>
                    <a:gd name="T42" fmla="*/ 0 w 1277"/>
                    <a:gd name="T43" fmla="*/ 0 h 275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277"/>
                    <a:gd name="T67" fmla="*/ 0 h 275"/>
                    <a:gd name="T68" fmla="*/ 1277 w 1277"/>
                    <a:gd name="T69" fmla="*/ 275 h 275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277" h="275">
                      <a:moveTo>
                        <a:pt x="450" y="20"/>
                      </a:moveTo>
                      <a:lnTo>
                        <a:pt x="386" y="69"/>
                      </a:lnTo>
                      <a:lnTo>
                        <a:pt x="535" y="85"/>
                      </a:lnTo>
                      <a:lnTo>
                        <a:pt x="487" y="133"/>
                      </a:lnTo>
                      <a:lnTo>
                        <a:pt x="805" y="84"/>
                      </a:lnTo>
                      <a:lnTo>
                        <a:pt x="687" y="137"/>
                      </a:lnTo>
                      <a:lnTo>
                        <a:pt x="877" y="146"/>
                      </a:lnTo>
                      <a:lnTo>
                        <a:pt x="1103" y="60"/>
                      </a:lnTo>
                      <a:lnTo>
                        <a:pt x="1277" y="148"/>
                      </a:lnTo>
                      <a:lnTo>
                        <a:pt x="1085" y="113"/>
                      </a:lnTo>
                      <a:lnTo>
                        <a:pt x="861" y="206"/>
                      </a:lnTo>
                      <a:lnTo>
                        <a:pt x="468" y="275"/>
                      </a:lnTo>
                      <a:lnTo>
                        <a:pt x="522" y="217"/>
                      </a:lnTo>
                      <a:lnTo>
                        <a:pt x="233" y="231"/>
                      </a:lnTo>
                      <a:lnTo>
                        <a:pt x="270" y="157"/>
                      </a:lnTo>
                      <a:lnTo>
                        <a:pt x="34" y="161"/>
                      </a:lnTo>
                      <a:lnTo>
                        <a:pt x="165" y="104"/>
                      </a:lnTo>
                      <a:lnTo>
                        <a:pt x="0" y="47"/>
                      </a:lnTo>
                      <a:lnTo>
                        <a:pt x="348" y="48"/>
                      </a:lnTo>
                      <a:lnTo>
                        <a:pt x="257" y="0"/>
                      </a:lnTo>
                      <a:lnTo>
                        <a:pt x="45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2" name="Freeform 160"/>
                <p:cNvSpPr>
                  <a:spLocks/>
                </p:cNvSpPr>
                <p:nvPr/>
              </p:nvSpPr>
              <p:spPr bwMode="auto">
                <a:xfrm>
                  <a:off x="4392" y="3031"/>
                  <a:ext cx="204" cy="392"/>
                </a:xfrm>
                <a:custGeom>
                  <a:avLst/>
                  <a:gdLst>
                    <a:gd name="T0" fmla="*/ 0 w 817"/>
                    <a:gd name="T1" fmla="*/ 0 h 1566"/>
                    <a:gd name="T2" fmla="*/ 0 w 817"/>
                    <a:gd name="T3" fmla="*/ 0 h 1566"/>
                    <a:gd name="T4" fmla="*/ 0 w 817"/>
                    <a:gd name="T5" fmla="*/ 0 h 1566"/>
                    <a:gd name="T6" fmla="*/ 0 w 817"/>
                    <a:gd name="T7" fmla="*/ 0 h 1566"/>
                    <a:gd name="T8" fmla="*/ 0 w 817"/>
                    <a:gd name="T9" fmla="*/ 0 h 1566"/>
                    <a:gd name="T10" fmla="*/ 0 w 817"/>
                    <a:gd name="T11" fmla="*/ 0 h 1566"/>
                    <a:gd name="T12" fmla="*/ 0 w 817"/>
                    <a:gd name="T13" fmla="*/ 0 h 1566"/>
                    <a:gd name="T14" fmla="*/ 0 w 817"/>
                    <a:gd name="T15" fmla="*/ 0 h 1566"/>
                    <a:gd name="T16" fmla="*/ 0 w 817"/>
                    <a:gd name="T17" fmla="*/ 0 h 1566"/>
                    <a:gd name="T18" fmla="*/ 0 w 817"/>
                    <a:gd name="T19" fmla="*/ 0 h 1566"/>
                    <a:gd name="T20" fmla="*/ 0 w 817"/>
                    <a:gd name="T21" fmla="*/ 0 h 1566"/>
                    <a:gd name="T22" fmla="*/ 0 w 817"/>
                    <a:gd name="T23" fmla="*/ 0 h 1566"/>
                    <a:gd name="T24" fmla="*/ 0 w 817"/>
                    <a:gd name="T25" fmla="*/ 0 h 1566"/>
                    <a:gd name="T26" fmla="*/ 0 w 817"/>
                    <a:gd name="T27" fmla="*/ 0 h 1566"/>
                    <a:gd name="T28" fmla="*/ 0 w 817"/>
                    <a:gd name="T29" fmla="*/ 0 h 1566"/>
                    <a:gd name="T30" fmla="*/ 0 w 817"/>
                    <a:gd name="T31" fmla="*/ 0 h 1566"/>
                    <a:gd name="T32" fmla="*/ 0 w 817"/>
                    <a:gd name="T33" fmla="*/ 0 h 1566"/>
                    <a:gd name="T34" fmla="*/ 0 w 817"/>
                    <a:gd name="T35" fmla="*/ 0 h 1566"/>
                    <a:gd name="T36" fmla="*/ 0 w 817"/>
                    <a:gd name="T37" fmla="*/ 0 h 1566"/>
                    <a:gd name="T38" fmla="*/ 0 w 817"/>
                    <a:gd name="T39" fmla="*/ 0 h 1566"/>
                    <a:gd name="T40" fmla="*/ 0 w 817"/>
                    <a:gd name="T41" fmla="*/ 0 h 1566"/>
                    <a:gd name="T42" fmla="*/ 0 w 817"/>
                    <a:gd name="T43" fmla="*/ 0 h 1566"/>
                    <a:gd name="T44" fmla="*/ 0 w 817"/>
                    <a:gd name="T45" fmla="*/ 0 h 1566"/>
                    <a:gd name="T46" fmla="*/ 0 w 817"/>
                    <a:gd name="T47" fmla="*/ 0 h 1566"/>
                    <a:gd name="T48" fmla="*/ 0 w 817"/>
                    <a:gd name="T49" fmla="*/ 0 h 1566"/>
                    <a:gd name="T50" fmla="*/ 0 w 817"/>
                    <a:gd name="T51" fmla="*/ 0 h 1566"/>
                    <a:gd name="T52" fmla="*/ 0 w 817"/>
                    <a:gd name="T53" fmla="*/ 0 h 1566"/>
                    <a:gd name="T54" fmla="*/ 0 w 817"/>
                    <a:gd name="T55" fmla="*/ 0 h 1566"/>
                    <a:gd name="T56" fmla="*/ 0 w 817"/>
                    <a:gd name="T57" fmla="*/ 0 h 1566"/>
                    <a:gd name="T58" fmla="*/ 0 w 817"/>
                    <a:gd name="T59" fmla="*/ 0 h 1566"/>
                    <a:gd name="T60" fmla="*/ 0 w 817"/>
                    <a:gd name="T61" fmla="*/ 0 h 1566"/>
                    <a:gd name="T62" fmla="*/ 0 w 817"/>
                    <a:gd name="T63" fmla="*/ 0 h 1566"/>
                    <a:gd name="T64" fmla="*/ 0 w 817"/>
                    <a:gd name="T65" fmla="*/ 0 h 1566"/>
                    <a:gd name="T66" fmla="*/ 0 w 817"/>
                    <a:gd name="T67" fmla="*/ 0 h 156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817"/>
                    <a:gd name="T103" fmla="*/ 0 h 1566"/>
                    <a:gd name="T104" fmla="*/ 817 w 817"/>
                    <a:gd name="T105" fmla="*/ 1566 h 156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817" h="1566">
                      <a:moveTo>
                        <a:pt x="378" y="237"/>
                      </a:moveTo>
                      <a:lnTo>
                        <a:pt x="316" y="191"/>
                      </a:lnTo>
                      <a:lnTo>
                        <a:pt x="161" y="238"/>
                      </a:lnTo>
                      <a:lnTo>
                        <a:pt x="180" y="205"/>
                      </a:lnTo>
                      <a:lnTo>
                        <a:pt x="0" y="221"/>
                      </a:lnTo>
                      <a:lnTo>
                        <a:pt x="85" y="185"/>
                      </a:lnTo>
                      <a:lnTo>
                        <a:pt x="31" y="169"/>
                      </a:lnTo>
                      <a:lnTo>
                        <a:pt x="85" y="141"/>
                      </a:lnTo>
                      <a:lnTo>
                        <a:pt x="237" y="163"/>
                      </a:lnTo>
                      <a:lnTo>
                        <a:pt x="189" y="120"/>
                      </a:lnTo>
                      <a:lnTo>
                        <a:pt x="320" y="151"/>
                      </a:lnTo>
                      <a:lnTo>
                        <a:pt x="297" y="91"/>
                      </a:lnTo>
                      <a:lnTo>
                        <a:pt x="201" y="21"/>
                      </a:lnTo>
                      <a:lnTo>
                        <a:pt x="314" y="40"/>
                      </a:lnTo>
                      <a:lnTo>
                        <a:pt x="322" y="0"/>
                      </a:lnTo>
                      <a:lnTo>
                        <a:pt x="478" y="58"/>
                      </a:lnTo>
                      <a:lnTo>
                        <a:pt x="539" y="172"/>
                      </a:lnTo>
                      <a:lnTo>
                        <a:pt x="445" y="80"/>
                      </a:lnTo>
                      <a:lnTo>
                        <a:pt x="374" y="70"/>
                      </a:lnTo>
                      <a:lnTo>
                        <a:pt x="461" y="198"/>
                      </a:lnTo>
                      <a:lnTo>
                        <a:pt x="418" y="237"/>
                      </a:lnTo>
                      <a:lnTo>
                        <a:pt x="589" y="392"/>
                      </a:lnTo>
                      <a:lnTo>
                        <a:pt x="522" y="385"/>
                      </a:lnTo>
                      <a:lnTo>
                        <a:pt x="601" y="488"/>
                      </a:lnTo>
                      <a:lnTo>
                        <a:pt x="670" y="826"/>
                      </a:lnTo>
                      <a:lnTo>
                        <a:pt x="680" y="957"/>
                      </a:lnTo>
                      <a:lnTo>
                        <a:pt x="817" y="1113"/>
                      </a:lnTo>
                      <a:lnTo>
                        <a:pt x="764" y="1135"/>
                      </a:lnTo>
                      <a:lnTo>
                        <a:pt x="755" y="1566"/>
                      </a:lnTo>
                      <a:lnTo>
                        <a:pt x="670" y="1034"/>
                      </a:lnTo>
                      <a:lnTo>
                        <a:pt x="591" y="706"/>
                      </a:lnTo>
                      <a:lnTo>
                        <a:pt x="494" y="491"/>
                      </a:lnTo>
                      <a:lnTo>
                        <a:pt x="378" y="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3" name="Freeform 161"/>
                <p:cNvSpPr>
                  <a:spLocks/>
                </p:cNvSpPr>
                <p:nvPr/>
              </p:nvSpPr>
              <p:spPr bwMode="auto">
                <a:xfrm>
                  <a:off x="4130" y="3144"/>
                  <a:ext cx="153" cy="98"/>
                </a:xfrm>
                <a:custGeom>
                  <a:avLst/>
                  <a:gdLst>
                    <a:gd name="T0" fmla="*/ 0 w 610"/>
                    <a:gd name="T1" fmla="*/ 0 h 392"/>
                    <a:gd name="T2" fmla="*/ 0 w 610"/>
                    <a:gd name="T3" fmla="*/ 0 h 392"/>
                    <a:gd name="T4" fmla="*/ 0 w 610"/>
                    <a:gd name="T5" fmla="*/ 0 h 392"/>
                    <a:gd name="T6" fmla="*/ 0 w 610"/>
                    <a:gd name="T7" fmla="*/ 0 h 392"/>
                    <a:gd name="T8" fmla="*/ 0 w 610"/>
                    <a:gd name="T9" fmla="*/ 0 h 392"/>
                    <a:gd name="T10" fmla="*/ 0 w 610"/>
                    <a:gd name="T11" fmla="*/ 0 h 392"/>
                    <a:gd name="T12" fmla="*/ 0 w 610"/>
                    <a:gd name="T13" fmla="*/ 0 h 392"/>
                    <a:gd name="T14" fmla="*/ 0 w 610"/>
                    <a:gd name="T15" fmla="*/ 0 h 392"/>
                    <a:gd name="T16" fmla="*/ 0 w 610"/>
                    <a:gd name="T17" fmla="*/ 0 h 392"/>
                    <a:gd name="T18" fmla="*/ 0 w 610"/>
                    <a:gd name="T19" fmla="*/ 0 h 392"/>
                    <a:gd name="T20" fmla="*/ 0 w 610"/>
                    <a:gd name="T21" fmla="*/ 0 h 392"/>
                    <a:gd name="T22" fmla="*/ 0 w 610"/>
                    <a:gd name="T23" fmla="*/ 0 h 392"/>
                    <a:gd name="T24" fmla="*/ 0 w 610"/>
                    <a:gd name="T25" fmla="*/ 0 h 392"/>
                    <a:gd name="T26" fmla="*/ 0 w 610"/>
                    <a:gd name="T27" fmla="*/ 0 h 392"/>
                    <a:gd name="T28" fmla="*/ 0 w 610"/>
                    <a:gd name="T29" fmla="*/ 0 h 392"/>
                    <a:gd name="T30" fmla="*/ 0 w 610"/>
                    <a:gd name="T31" fmla="*/ 0 h 392"/>
                    <a:gd name="T32" fmla="*/ 0 w 610"/>
                    <a:gd name="T33" fmla="*/ 0 h 392"/>
                    <a:gd name="T34" fmla="*/ 0 w 610"/>
                    <a:gd name="T35" fmla="*/ 0 h 392"/>
                    <a:gd name="T36" fmla="*/ 0 w 610"/>
                    <a:gd name="T37" fmla="*/ 0 h 392"/>
                    <a:gd name="T38" fmla="*/ 0 w 610"/>
                    <a:gd name="T39" fmla="*/ 0 h 392"/>
                    <a:gd name="T40" fmla="*/ 0 w 610"/>
                    <a:gd name="T41" fmla="*/ 0 h 392"/>
                    <a:gd name="T42" fmla="*/ 0 w 610"/>
                    <a:gd name="T43" fmla="*/ 0 h 392"/>
                    <a:gd name="T44" fmla="*/ 0 w 610"/>
                    <a:gd name="T45" fmla="*/ 0 h 392"/>
                    <a:gd name="T46" fmla="*/ 0 w 610"/>
                    <a:gd name="T47" fmla="*/ 0 h 392"/>
                    <a:gd name="T48" fmla="*/ 0 w 610"/>
                    <a:gd name="T49" fmla="*/ 0 h 392"/>
                    <a:gd name="T50" fmla="*/ 0 w 610"/>
                    <a:gd name="T51" fmla="*/ 0 h 392"/>
                    <a:gd name="T52" fmla="*/ 0 w 610"/>
                    <a:gd name="T53" fmla="*/ 0 h 392"/>
                    <a:gd name="T54" fmla="*/ 0 w 610"/>
                    <a:gd name="T55" fmla="*/ 0 h 392"/>
                    <a:gd name="T56" fmla="*/ 0 w 610"/>
                    <a:gd name="T57" fmla="*/ 0 h 392"/>
                    <a:gd name="T58" fmla="*/ 0 w 610"/>
                    <a:gd name="T59" fmla="*/ 0 h 392"/>
                    <a:gd name="T60" fmla="*/ 0 w 610"/>
                    <a:gd name="T61" fmla="*/ 0 h 392"/>
                    <a:gd name="T62" fmla="*/ 0 w 610"/>
                    <a:gd name="T63" fmla="*/ 0 h 39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10"/>
                    <a:gd name="T97" fmla="*/ 0 h 392"/>
                    <a:gd name="T98" fmla="*/ 610 w 610"/>
                    <a:gd name="T99" fmla="*/ 392 h 39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10" h="392">
                      <a:moveTo>
                        <a:pt x="435" y="26"/>
                      </a:moveTo>
                      <a:lnTo>
                        <a:pt x="250" y="0"/>
                      </a:lnTo>
                      <a:lnTo>
                        <a:pt x="285" y="48"/>
                      </a:lnTo>
                      <a:lnTo>
                        <a:pt x="123" y="35"/>
                      </a:lnTo>
                      <a:lnTo>
                        <a:pt x="0" y="66"/>
                      </a:lnTo>
                      <a:lnTo>
                        <a:pt x="153" y="88"/>
                      </a:lnTo>
                      <a:lnTo>
                        <a:pt x="39" y="106"/>
                      </a:lnTo>
                      <a:lnTo>
                        <a:pt x="139" y="128"/>
                      </a:lnTo>
                      <a:lnTo>
                        <a:pt x="100" y="154"/>
                      </a:lnTo>
                      <a:lnTo>
                        <a:pt x="214" y="203"/>
                      </a:lnTo>
                      <a:lnTo>
                        <a:pt x="153" y="242"/>
                      </a:lnTo>
                      <a:lnTo>
                        <a:pt x="259" y="277"/>
                      </a:lnTo>
                      <a:lnTo>
                        <a:pt x="197" y="313"/>
                      </a:lnTo>
                      <a:lnTo>
                        <a:pt x="105" y="326"/>
                      </a:lnTo>
                      <a:lnTo>
                        <a:pt x="223" y="352"/>
                      </a:lnTo>
                      <a:lnTo>
                        <a:pt x="294" y="392"/>
                      </a:lnTo>
                      <a:lnTo>
                        <a:pt x="280" y="335"/>
                      </a:lnTo>
                      <a:lnTo>
                        <a:pt x="355" y="343"/>
                      </a:lnTo>
                      <a:lnTo>
                        <a:pt x="325" y="299"/>
                      </a:lnTo>
                      <a:lnTo>
                        <a:pt x="469" y="299"/>
                      </a:lnTo>
                      <a:lnTo>
                        <a:pt x="303" y="242"/>
                      </a:lnTo>
                      <a:lnTo>
                        <a:pt x="501" y="237"/>
                      </a:lnTo>
                      <a:lnTo>
                        <a:pt x="610" y="194"/>
                      </a:lnTo>
                      <a:lnTo>
                        <a:pt x="426" y="203"/>
                      </a:lnTo>
                      <a:lnTo>
                        <a:pt x="439" y="167"/>
                      </a:lnTo>
                      <a:lnTo>
                        <a:pt x="255" y="176"/>
                      </a:lnTo>
                      <a:lnTo>
                        <a:pt x="298" y="128"/>
                      </a:lnTo>
                      <a:lnTo>
                        <a:pt x="197" y="66"/>
                      </a:lnTo>
                      <a:lnTo>
                        <a:pt x="391" y="83"/>
                      </a:lnTo>
                      <a:lnTo>
                        <a:pt x="328" y="44"/>
                      </a:lnTo>
                      <a:lnTo>
                        <a:pt x="435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4" name="Freeform 162"/>
                <p:cNvSpPr>
                  <a:spLocks/>
                </p:cNvSpPr>
                <p:nvPr/>
              </p:nvSpPr>
              <p:spPr bwMode="auto">
                <a:xfrm>
                  <a:off x="4180" y="3240"/>
                  <a:ext cx="178" cy="43"/>
                </a:xfrm>
                <a:custGeom>
                  <a:avLst/>
                  <a:gdLst>
                    <a:gd name="T0" fmla="*/ 0 w 712"/>
                    <a:gd name="T1" fmla="*/ 0 h 171"/>
                    <a:gd name="T2" fmla="*/ 0 w 712"/>
                    <a:gd name="T3" fmla="*/ 0 h 171"/>
                    <a:gd name="T4" fmla="*/ 0 w 712"/>
                    <a:gd name="T5" fmla="*/ 0 h 171"/>
                    <a:gd name="T6" fmla="*/ 0 w 712"/>
                    <a:gd name="T7" fmla="*/ 0 h 171"/>
                    <a:gd name="T8" fmla="*/ 0 w 712"/>
                    <a:gd name="T9" fmla="*/ 0 h 171"/>
                    <a:gd name="T10" fmla="*/ 0 w 712"/>
                    <a:gd name="T11" fmla="*/ 0 h 171"/>
                    <a:gd name="T12" fmla="*/ 0 w 712"/>
                    <a:gd name="T13" fmla="*/ 0 h 171"/>
                    <a:gd name="T14" fmla="*/ 0 w 712"/>
                    <a:gd name="T15" fmla="*/ 0 h 171"/>
                    <a:gd name="T16" fmla="*/ 0 w 712"/>
                    <a:gd name="T17" fmla="*/ 0 h 171"/>
                    <a:gd name="T18" fmla="*/ 0 w 712"/>
                    <a:gd name="T19" fmla="*/ 0 h 171"/>
                    <a:gd name="T20" fmla="*/ 0 w 712"/>
                    <a:gd name="T21" fmla="*/ 0 h 171"/>
                    <a:gd name="T22" fmla="*/ 0 w 712"/>
                    <a:gd name="T23" fmla="*/ 0 h 171"/>
                    <a:gd name="T24" fmla="*/ 0 w 712"/>
                    <a:gd name="T25" fmla="*/ 0 h 171"/>
                    <a:gd name="T26" fmla="*/ 0 w 712"/>
                    <a:gd name="T27" fmla="*/ 0 h 171"/>
                    <a:gd name="T28" fmla="*/ 0 w 712"/>
                    <a:gd name="T29" fmla="*/ 0 h 171"/>
                    <a:gd name="T30" fmla="*/ 0 w 712"/>
                    <a:gd name="T31" fmla="*/ 0 h 171"/>
                    <a:gd name="T32" fmla="*/ 0 w 712"/>
                    <a:gd name="T33" fmla="*/ 0 h 171"/>
                    <a:gd name="T34" fmla="*/ 0 w 712"/>
                    <a:gd name="T35" fmla="*/ 0 h 17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12"/>
                    <a:gd name="T55" fmla="*/ 0 h 171"/>
                    <a:gd name="T56" fmla="*/ 712 w 712"/>
                    <a:gd name="T57" fmla="*/ 171 h 17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12" h="171">
                      <a:moveTo>
                        <a:pt x="0" y="30"/>
                      </a:moveTo>
                      <a:lnTo>
                        <a:pt x="101" y="83"/>
                      </a:lnTo>
                      <a:lnTo>
                        <a:pt x="71" y="110"/>
                      </a:lnTo>
                      <a:lnTo>
                        <a:pt x="254" y="128"/>
                      </a:lnTo>
                      <a:lnTo>
                        <a:pt x="189" y="158"/>
                      </a:lnTo>
                      <a:lnTo>
                        <a:pt x="369" y="171"/>
                      </a:lnTo>
                      <a:lnTo>
                        <a:pt x="575" y="83"/>
                      </a:lnTo>
                      <a:lnTo>
                        <a:pt x="712" y="83"/>
                      </a:lnTo>
                      <a:lnTo>
                        <a:pt x="435" y="0"/>
                      </a:lnTo>
                      <a:lnTo>
                        <a:pt x="488" y="62"/>
                      </a:lnTo>
                      <a:lnTo>
                        <a:pt x="431" y="75"/>
                      </a:lnTo>
                      <a:lnTo>
                        <a:pt x="251" y="9"/>
                      </a:lnTo>
                      <a:lnTo>
                        <a:pt x="334" y="69"/>
                      </a:lnTo>
                      <a:lnTo>
                        <a:pt x="260" y="62"/>
                      </a:lnTo>
                      <a:lnTo>
                        <a:pt x="154" y="30"/>
                      </a:lnTo>
                      <a:lnTo>
                        <a:pt x="185" y="6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5" name="Freeform 163"/>
                <p:cNvSpPr>
                  <a:spLocks/>
                </p:cNvSpPr>
                <p:nvPr/>
              </p:nvSpPr>
              <p:spPr bwMode="auto">
                <a:xfrm>
                  <a:off x="4347" y="3188"/>
                  <a:ext cx="181" cy="238"/>
                </a:xfrm>
                <a:custGeom>
                  <a:avLst/>
                  <a:gdLst>
                    <a:gd name="T0" fmla="*/ 0 w 725"/>
                    <a:gd name="T1" fmla="*/ 0 h 950"/>
                    <a:gd name="T2" fmla="*/ 0 w 725"/>
                    <a:gd name="T3" fmla="*/ 0 h 950"/>
                    <a:gd name="T4" fmla="*/ 0 w 725"/>
                    <a:gd name="T5" fmla="*/ 0 h 950"/>
                    <a:gd name="T6" fmla="*/ 0 w 725"/>
                    <a:gd name="T7" fmla="*/ 0 h 950"/>
                    <a:gd name="T8" fmla="*/ 0 w 725"/>
                    <a:gd name="T9" fmla="*/ 0 h 950"/>
                    <a:gd name="T10" fmla="*/ 0 w 725"/>
                    <a:gd name="T11" fmla="*/ 0 h 950"/>
                    <a:gd name="T12" fmla="*/ 0 w 725"/>
                    <a:gd name="T13" fmla="*/ 0 h 950"/>
                    <a:gd name="T14" fmla="*/ 0 w 725"/>
                    <a:gd name="T15" fmla="*/ 0 h 950"/>
                    <a:gd name="T16" fmla="*/ 0 w 725"/>
                    <a:gd name="T17" fmla="*/ 0 h 950"/>
                    <a:gd name="T18" fmla="*/ 0 w 725"/>
                    <a:gd name="T19" fmla="*/ 0 h 950"/>
                    <a:gd name="T20" fmla="*/ 0 w 725"/>
                    <a:gd name="T21" fmla="*/ 0 h 950"/>
                    <a:gd name="T22" fmla="*/ 0 w 725"/>
                    <a:gd name="T23" fmla="*/ 0 h 950"/>
                    <a:gd name="T24" fmla="*/ 0 w 725"/>
                    <a:gd name="T25" fmla="*/ 0 h 950"/>
                    <a:gd name="T26" fmla="*/ 0 w 725"/>
                    <a:gd name="T27" fmla="*/ 0 h 950"/>
                    <a:gd name="T28" fmla="*/ 0 w 725"/>
                    <a:gd name="T29" fmla="*/ 0 h 950"/>
                    <a:gd name="T30" fmla="*/ 0 w 725"/>
                    <a:gd name="T31" fmla="*/ 0 h 950"/>
                    <a:gd name="T32" fmla="*/ 0 w 725"/>
                    <a:gd name="T33" fmla="*/ 0 h 950"/>
                    <a:gd name="T34" fmla="*/ 0 w 725"/>
                    <a:gd name="T35" fmla="*/ 0 h 950"/>
                    <a:gd name="T36" fmla="*/ 0 w 725"/>
                    <a:gd name="T37" fmla="*/ 0 h 950"/>
                    <a:gd name="T38" fmla="*/ 0 w 725"/>
                    <a:gd name="T39" fmla="*/ 0 h 950"/>
                    <a:gd name="T40" fmla="*/ 0 w 725"/>
                    <a:gd name="T41" fmla="*/ 0 h 950"/>
                    <a:gd name="T42" fmla="*/ 0 w 725"/>
                    <a:gd name="T43" fmla="*/ 0 h 950"/>
                    <a:gd name="T44" fmla="*/ 0 w 725"/>
                    <a:gd name="T45" fmla="*/ 0 h 950"/>
                    <a:gd name="T46" fmla="*/ 0 w 725"/>
                    <a:gd name="T47" fmla="*/ 0 h 950"/>
                    <a:gd name="T48" fmla="*/ 0 w 725"/>
                    <a:gd name="T49" fmla="*/ 0 h 950"/>
                    <a:gd name="T50" fmla="*/ 0 w 725"/>
                    <a:gd name="T51" fmla="*/ 0 h 950"/>
                    <a:gd name="T52" fmla="*/ 0 w 725"/>
                    <a:gd name="T53" fmla="*/ 0 h 950"/>
                    <a:gd name="T54" fmla="*/ 0 w 725"/>
                    <a:gd name="T55" fmla="*/ 0 h 950"/>
                    <a:gd name="T56" fmla="*/ 0 w 725"/>
                    <a:gd name="T57" fmla="*/ 0 h 950"/>
                    <a:gd name="T58" fmla="*/ 0 w 725"/>
                    <a:gd name="T59" fmla="*/ 0 h 950"/>
                    <a:gd name="T60" fmla="*/ 0 w 725"/>
                    <a:gd name="T61" fmla="*/ 0 h 950"/>
                    <a:gd name="T62" fmla="*/ 0 w 725"/>
                    <a:gd name="T63" fmla="*/ 0 h 950"/>
                    <a:gd name="T64" fmla="*/ 0 w 725"/>
                    <a:gd name="T65" fmla="*/ 0 h 950"/>
                    <a:gd name="T66" fmla="*/ 0 w 725"/>
                    <a:gd name="T67" fmla="*/ 0 h 950"/>
                    <a:gd name="T68" fmla="*/ 0 w 725"/>
                    <a:gd name="T69" fmla="*/ 0 h 950"/>
                    <a:gd name="T70" fmla="*/ 0 w 725"/>
                    <a:gd name="T71" fmla="*/ 0 h 95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25"/>
                    <a:gd name="T109" fmla="*/ 0 h 950"/>
                    <a:gd name="T110" fmla="*/ 725 w 725"/>
                    <a:gd name="T111" fmla="*/ 950 h 95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25" h="950">
                      <a:moveTo>
                        <a:pt x="0" y="44"/>
                      </a:moveTo>
                      <a:lnTo>
                        <a:pt x="155" y="181"/>
                      </a:lnTo>
                      <a:lnTo>
                        <a:pt x="213" y="298"/>
                      </a:lnTo>
                      <a:lnTo>
                        <a:pt x="223" y="363"/>
                      </a:lnTo>
                      <a:lnTo>
                        <a:pt x="323" y="378"/>
                      </a:lnTo>
                      <a:lnTo>
                        <a:pt x="295" y="396"/>
                      </a:lnTo>
                      <a:lnTo>
                        <a:pt x="371" y="393"/>
                      </a:lnTo>
                      <a:lnTo>
                        <a:pt x="318" y="427"/>
                      </a:lnTo>
                      <a:lnTo>
                        <a:pt x="472" y="406"/>
                      </a:lnTo>
                      <a:lnTo>
                        <a:pt x="533" y="443"/>
                      </a:lnTo>
                      <a:lnTo>
                        <a:pt x="725" y="950"/>
                      </a:lnTo>
                      <a:lnTo>
                        <a:pt x="710" y="855"/>
                      </a:lnTo>
                      <a:lnTo>
                        <a:pt x="586" y="498"/>
                      </a:lnTo>
                      <a:lnTo>
                        <a:pt x="531" y="408"/>
                      </a:lnTo>
                      <a:lnTo>
                        <a:pt x="572" y="374"/>
                      </a:lnTo>
                      <a:lnTo>
                        <a:pt x="540" y="341"/>
                      </a:lnTo>
                      <a:lnTo>
                        <a:pt x="533" y="361"/>
                      </a:lnTo>
                      <a:lnTo>
                        <a:pt x="493" y="296"/>
                      </a:lnTo>
                      <a:lnTo>
                        <a:pt x="481" y="344"/>
                      </a:lnTo>
                      <a:lnTo>
                        <a:pt x="440" y="328"/>
                      </a:lnTo>
                      <a:lnTo>
                        <a:pt x="392" y="275"/>
                      </a:lnTo>
                      <a:lnTo>
                        <a:pt x="399" y="339"/>
                      </a:lnTo>
                      <a:lnTo>
                        <a:pt x="336" y="287"/>
                      </a:lnTo>
                      <a:lnTo>
                        <a:pt x="290" y="259"/>
                      </a:lnTo>
                      <a:lnTo>
                        <a:pt x="270" y="301"/>
                      </a:lnTo>
                      <a:lnTo>
                        <a:pt x="207" y="224"/>
                      </a:lnTo>
                      <a:lnTo>
                        <a:pt x="352" y="226"/>
                      </a:lnTo>
                      <a:lnTo>
                        <a:pt x="274" y="194"/>
                      </a:lnTo>
                      <a:lnTo>
                        <a:pt x="379" y="185"/>
                      </a:lnTo>
                      <a:lnTo>
                        <a:pt x="190" y="137"/>
                      </a:lnTo>
                      <a:lnTo>
                        <a:pt x="247" y="110"/>
                      </a:lnTo>
                      <a:lnTo>
                        <a:pt x="179" y="93"/>
                      </a:lnTo>
                      <a:lnTo>
                        <a:pt x="37" y="0"/>
                      </a:lnTo>
                      <a:lnTo>
                        <a:pt x="114" y="85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6" name="Freeform 164"/>
                <p:cNvSpPr>
                  <a:spLocks/>
                </p:cNvSpPr>
                <p:nvPr/>
              </p:nvSpPr>
              <p:spPr bwMode="auto">
                <a:xfrm>
                  <a:off x="3897" y="3159"/>
                  <a:ext cx="251" cy="281"/>
                </a:xfrm>
                <a:custGeom>
                  <a:avLst/>
                  <a:gdLst>
                    <a:gd name="T0" fmla="*/ 0 w 1005"/>
                    <a:gd name="T1" fmla="*/ 0 h 1125"/>
                    <a:gd name="T2" fmla="*/ 0 w 1005"/>
                    <a:gd name="T3" fmla="*/ 0 h 1125"/>
                    <a:gd name="T4" fmla="*/ 0 w 1005"/>
                    <a:gd name="T5" fmla="*/ 0 h 1125"/>
                    <a:gd name="T6" fmla="*/ 0 w 1005"/>
                    <a:gd name="T7" fmla="*/ 0 h 1125"/>
                    <a:gd name="T8" fmla="*/ 0 w 1005"/>
                    <a:gd name="T9" fmla="*/ 0 h 1125"/>
                    <a:gd name="T10" fmla="*/ 0 w 1005"/>
                    <a:gd name="T11" fmla="*/ 0 h 1125"/>
                    <a:gd name="T12" fmla="*/ 0 w 1005"/>
                    <a:gd name="T13" fmla="*/ 0 h 1125"/>
                    <a:gd name="T14" fmla="*/ 0 w 1005"/>
                    <a:gd name="T15" fmla="*/ 0 h 1125"/>
                    <a:gd name="T16" fmla="*/ 0 w 1005"/>
                    <a:gd name="T17" fmla="*/ 0 h 1125"/>
                    <a:gd name="T18" fmla="*/ 0 w 1005"/>
                    <a:gd name="T19" fmla="*/ 0 h 1125"/>
                    <a:gd name="T20" fmla="*/ 0 w 1005"/>
                    <a:gd name="T21" fmla="*/ 0 h 1125"/>
                    <a:gd name="T22" fmla="*/ 0 w 1005"/>
                    <a:gd name="T23" fmla="*/ 0 h 1125"/>
                    <a:gd name="T24" fmla="*/ 0 w 1005"/>
                    <a:gd name="T25" fmla="*/ 0 h 1125"/>
                    <a:gd name="T26" fmla="*/ 0 w 1005"/>
                    <a:gd name="T27" fmla="*/ 0 h 1125"/>
                    <a:gd name="T28" fmla="*/ 0 w 1005"/>
                    <a:gd name="T29" fmla="*/ 0 h 1125"/>
                    <a:gd name="T30" fmla="*/ 0 w 1005"/>
                    <a:gd name="T31" fmla="*/ 0 h 1125"/>
                    <a:gd name="T32" fmla="*/ 0 w 1005"/>
                    <a:gd name="T33" fmla="*/ 0 h 1125"/>
                    <a:gd name="T34" fmla="*/ 0 w 1005"/>
                    <a:gd name="T35" fmla="*/ 0 h 1125"/>
                    <a:gd name="T36" fmla="*/ 0 w 1005"/>
                    <a:gd name="T37" fmla="*/ 0 h 1125"/>
                    <a:gd name="T38" fmla="*/ 0 w 1005"/>
                    <a:gd name="T39" fmla="*/ 0 h 1125"/>
                    <a:gd name="T40" fmla="*/ 0 w 1005"/>
                    <a:gd name="T41" fmla="*/ 0 h 1125"/>
                    <a:gd name="T42" fmla="*/ 0 w 1005"/>
                    <a:gd name="T43" fmla="*/ 0 h 1125"/>
                    <a:gd name="T44" fmla="*/ 0 w 1005"/>
                    <a:gd name="T45" fmla="*/ 0 h 1125"/>
                    <a:gd name="T46" fmla="*/ 0 w 1005"/>
                    <a:gd name="T47" fmla="*/ 0 h 1125"/>
                    <a:gd name="T48" fmla="*/ 0 w 1005"/>
                    <a:gd name="T49" fmla="*/ 0 h 1125"/>
                    <a:gd name="T50" fmla="*/ 0 w 1005"/>
                    <a:gd name="T51" fmla="*/ 0 h 1125"/>
                    <a:gd name="T52" fmla="*/ 0 w 1005"/>
                    <a:gd name="T53" fmla="*/ 0 h 1125"/>
                    <a:gd name="T54" fmla="*/ 0 w 1005"/>
                    <a:gd name="T55" fmla="*/ 0 h 1125"/>
                    <a:gd name="T56" fmla="*/ 0 w 1005"/>
                    <a:gd name="T57" fmla="*/ 0 h 1125"/>
                    <a:gd name="T58" fmla="*/ 0 w 1005"/>
                    <a:gd name="T59" fmla="*/ 0 h 1125"/>
                    <a:gd name="T60" fmla="*/ 0 w 1005"/>
                    <a:gd name="T61" fmla="*/ 0 h 1125"/>
                    <a:gd name="T62" fmla="*/ 0 w 1005"/>
                    <a:gd name="T63" fmla="*/ 0 h 1125"/>
                    <a:gd name="T64" fmla="*/ 0 w 1005"/>
                    <a:gd name="T65" fmla="*/ 0 h 1125"/>
                    <a:gd name="T66" fmla="*/ 0 w 1005"/>
                    <a:gd name="T67" fmla="*/ 0 h 1125"/>
                    <a:gd name="T68" fmla="*/ 0 w 1005"/>
                    <a:gd name="T69" fmla="*/ 0 h 1125"/>
                    <a:gd name="T70" fmla="*/ 0 w 1005"/>
                    <a:gd name="T71" fmla="*/ 0 h 1125"/>
                    <a:gd name="T72" fmla="*/ 0 w 1005"/>
                    <a:gd name="T73" fmla="*/ 0 h 1125"/>
                    <a:gd name="T74" fmla="*/ 0 w 1005"/>
                    <a:gd name="T75" fmla="*/ 0 h 1125"/>
                    <a:gd name="T76" fmla="*/ 0 w 1005"/>
                    <a:gd name="T77" fmla="*/ 0 h 1125"/>
                    <a:gd name="T78" fmla="*/ 0 w 1005"/>
                    <a:gd name="T79" fmla="*/ 0 h 1125"/>
                    <a:gd name="T80" fmla="*/ 0 w 1005"/>
                    <a:gd name="T81" fmla="*/ 0 h 1125"/>
                    <a:gd name="T82" fmla="*/ 0 w 1005"/>
                    <a:gd name="T83" fmla="*/ 0 h 1125"/>
                    <a:gd name="T84" fmla="*/ 0 w 1005"/>
                    <a:gd name="T85" fmla="*/ 0 h 1125"/>
                    <a:gd name="T86" fmla="*/ 0 w 1005"/>
                    <a:gd name="T87" fmla="*/ 0 h 1125"/>
                    <a:gd name="T88" fmla="*/ 0 w 1005"/>
                    <a:gd name="T89" fmla="*/ 0 h 1125"/>
                    <a:gd name="T90" fmla="*/ 0 w 1005"/>
                    <a:gd name="T91" fmla="*/ 0 h 1125"/>
                    <a:gd name="T92" fmla="*/ 0 w 1005"/>
                    <a:gd name="T93" fmla="*/ 0 h 1125"/>
                    <a:gd name="T94" fmla="*/ 0 w 1005"/>
                    <a:gd name="T95" fmla="*/ 0 h 1125"/>
                    <a:gd name="T96" fmla="*/ 0 w 1005"/>
                    <a:gd name="T97" fmla="*/ 0 h 1125"/>
                    <a:gd name="T98" fmla="*/ 0 w 1005"/>
                    <a:gd name="T99" fmla="*/ 0 h 1125"/>
                    <a:gd name="T100" fmla="*/ 0 w 1005"/>
                    <a:gd name="T101" fmla="*/ 0 h 1125"/>
                    <a:gd name="T102" fmla="*/ 0 w 1005"/>
                    <a:gd name="T103" fmla="*/ 0 h 1125"/>
                    <a:gd name="T104" fmla="*/ 0 w 1005"/>
                    <a:gd name="T105" fmla="*/ 0 h 1125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005"/>
                    <a:gd name="T160" fmla="*/ 0 h 1125"/>
                    <a:gd name="T161" fmla="*/ 1005 w 1005"/>
                    <a:gd name="T162" fmla="*/ 1125 h 1125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005" h="1125">
                      <a:moveTo>
                        <a:pt x="180" y="18"/>
                      </a:moveTo>
                      <a:lnTo>
                        <a:pt x="36" y="0"/>
                      </a:lnTo>
                      <a:lnTo>
                        <a:pt x="106" y="53"/>
                      </a:lnTo>
                      <a:lnTo>
                        <a:pt x="0" y="71"/>
                      </a:lnTo>
                      <a:lnTo>
                        <a:pt x="155" y="115"/>
                      </a:lnTo>
                      <a:lnTo>
                        <a:pt x="114" y="158"/>
                      </a:lnTo>
                      <a:lnTo>
                        <a:pt x="212" y="189"/>
                      </a:lnTo>
                      <a:lnTo>
                        <a:pt x="128" y="229"/>
                      </a:lnTo>
                      <a:lnTo>
                        <a:pt x="41" y="215"/>
                      </a:lnTo>
                      <a:lnTo>
                        <a:pt x="111" y="260"/>
                      </a:lnTo>
                      <a:lnTo>
                        <a:pt x="18" y="286"/>
                      </a:lnTo>
                      <a:lnTo>
                        <a:pt x="146" y="317"/>
                      </a:lnTo>
                      <a:lnTo>
                        <a:pt x="114" y="343"/>
                      </a:lnTo>
                      <a:lnTo>
                        <a:pt x="229" y="356"/>
                      </a:lnTo>
                      <a:lnTo>
                        <a:pt x="282" y="388"/>
                      </a:lnTo>
                      <a:lnTo>
                        <a:pt x="185" y="409"/>
                      </a:lnTo>
                      <a:lnTo>
                        <a:pt x="282" y="427"/>
                      </a:lnTo>
                      <a:lnTo>
                        <a:pt x="339" y="454"/>
                      </a:lnTo>
                      <a:lnTo>
                        <a:pt x="264" y="475"/>
                      </a:lnTo>
                      <a:lnTo>
                        <a:pt x="366" y="499"/>
                      </a:lnTo>
                      <a:lnTo>
                        <a:pt x="541" y="477"/>
                      </a:lnTo>
                      <a:lnTo>
                        <a:pt x="717" y="524"/>
                      </a:lnTo>
                      <a:lnTo>
                        <a:pt x="664" y="553"/>
                      </a:lnTo>
                      <a:lnTo>
                        <a:pt x="737" y="567"/>
                      </a:lnTo>
                      <a:lnTo>
                        <a:pt x="806" y="639"/>
                      </a:lnTo>
                      <a:lnTo>
                        <a:pt x="1005" y="1125"/>
                      </a:lnTo>
                      <a:lnTo>
                        <a:pt x="998" y="1056"/>
                      </a:lnTo>
                      <a:lnTo>
                        <a:pt x="968" y="928"/>
                      </a:lnTo>
                      <a:lnTo>
                        <a:pt x="884" y="770"/>
                      </a:lnTo>
                      <a:lnTo>
                        <a:pt x="872" y="677"/>
                      </a:lnTo>
                      <a:lnTo>
                        <a:pt x="757" y="531"/>
                      </a:lnTo>
                      <a:lnTo>
                        <a:pt x="798" y="522"/>
                      </a:lnTo>
                      <a:lnTo>
                        <a:pt x="749" y="449"/>
                      </a:lnTo>
                      <a:lnTo>
                        <a:pt x="638" y="413"/>
                      </a:lnTo>
                      <a:lnTo>
                        <a:pt x="690" y="479"/>
                      </a:lnTo>
                      <a:lnTo>
                        <a:pt x="525" y="406"/>
                      </a:lnTo>
                      <a:lnTo>
                        <a:pt x="438" y="436"/>
                      </a:lnTo>
                      <a:lnTo>
                        <a:pt x="399" y="395"/>
                      </a:lnTo>
                      <a:lnTo>
                        <a:pt x="468" y="356"/>
                      </a:lnTo>
                      <a:lnTo>
                        <a:pt x="372" y="313"/>
                      </a:lnTo>
                      <a:lnTo>
                        <a:pt x="213" y="299"/>
                      </a:lnTo>
                      <a:lnTo>
                        <a:pt x="269" y="251"/>
                      </a:lnTo>
                      <a:lnTo>
                        <a:pt x="212" y="229"/>
                      </a:lnTo>
                      <a:lnTo>
                        <a:pt x="330" y="212"/>
                      </a:lnTo>
                      <a:lnTo>
                        <a:pt x="418" y="229"/>
                      </a:lnTo>
                      <a:lnTo>
                        <a:pt x="374" y="172"/>
                      </a:lnTo>
                      <a:lnTo>
                        <a:pt x="220" y="128"/>
                      </a:lnTo>
                      <a:lnTo>
                        <a:pt x="300" y="123"/>
                      </a:lnTo>
                      <a:lnTo>
                        <a:pt x="155" y="44"/>
                      </a:lnTo>
                      <a:lnTo>
                        <a:pt x="229" y="49"/>
                      </a:lnTo>
                      <a:lnTo>
                        <a:pt x="378" y="14"/>
                      </a:lnTo>
                      <a:lnTo>
                        <a:pt x="18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7" name="Freeform 165"/>
                <p:cNvSpPr>
                  <a:spLocks/>
                </p:cNvSpPr>
                <p:nvPr/>
              </p:nvSpPr>
              <p:spPr bwMode="auto">
                <a:xfrm>
                  <a:off x="4254" y="3174"/>
                  <a:ext cx="112" cy="67"/>
                </a:xfrm>
                <a:custGeom>
                  <a:avLst/>
                  <a:gdLst>
                    <a:gd name="T0" fmla="*/ 0 w 448"/>
                    <a:gd name="T1" fmla="*/ 0 h 268"/>
                    <a:gd name="T2" fmla="*/ 0 w 448"/>
                    <a:gd name="T3" fmla="*/ 0 h 268"/>
                    <a:gd name="T4" fmla="*/ 0 w 448"/>
                    <a:gd name="T5" fmla="*/ 0 h 268"/>
                    <a:gd name="T6" fmla="*/ 0 w 448"/>
                    <a:gd name="T7" fmla="*/ 0 h 268"/>
                    <a:gd name="T8" fmla="*/ 0 w 448"/>
                    <a:gd name="T9" fmla="*/ 0 h 268"/>
                    <a:gd name="T10" fmla="*/ 0 w 448"/>
                    <a:gd name="T11" fmla="*/ 0 h 268"/>
                    <a:gd name="T12" fmla="*/ 0 w 448"/>
                    <a:gd name="T13" fmla="*/ 0 h 268"/>
                    <a:gd name="T14" fmla="*/ 0 w 448"/>
                    <a:gd name="T15" fmla="*/ 0 h 268"/>
                    <a:gd name="T16" fmla="*/ 0 w 448"/>
                    <a:gd name="T17" fmla="*/ 0 h 268"/>
                    <a:gd name="T18" fmla="*/ 0 w 448"/>
                    <a:gd name="T19" fmla="*/ 0 h 268"/>
                    <a:gd name="T20" fmla="*/ 0 w 448"/>
                    <a:gd name="T21" fmla="*/ 0 h 268"/>
                    <a:gd name="T22" fmla="*/ 0 w 448"/>
                    <a:gd name="T23" fmla="*/ 0 h 268"/>
                    <a:gd name="T24" fmla="*/ 0 w 448"/>
                    <a:gd name="T25" fmla="*/ 0 h 268"/>
                    <a:gd name="T26" fmla="*/ 0 w 448"/>
                    <a:gd name="T27" fmla="*/ 0 h 268"/>
                    <a:gd name="T28" fmla="*/ 0 w 448"/>
                    <a:gd name="T29" fmla="*/ 0 h 268"/>
                    <a:gd name="T30" fmla="*/ 0 w 448"/>
                    <a:gd name="T31" fmla="*/ 0 h 268"/>
                    <a:gd name="T32" fmla="*/ 0 w 448"/>
                    <a:gd name="T33" fmla="*/ 0 h 268"/>
                    <a:gd name="T34" fmla="*/ 0 w 448"/>
                    <a:gd name="T35" fmla="*/ 0 h 268"/>
                    <a:gd name="T36" fmla="*/ 0 w 448"/>
                    <a:gd name="T37" fmla="*/ 0 h 26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48"/>
                    <a:gd name="T58" fmla="*/ 0 h 268"/>
                    <a:gd name="T59" fmla="*/ 448 w 448"/>
                    <a:gd name="T60" fmla="*/ 268 h 26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48" h="268">
                      <a:moveTo>
                        <a:pt x="224" y="110"/>
                      </a:moveTo>
                      <a:lnTo>
                        <a:pt x="136" y="101"/>
                      </a:lnTo>
                      <a:lnTo>
                        <a:pt x="180" y="158"/>
                      </a:lnTo>
                      <a:lnTo>
                        <a:pt x="62" y="167"/>
                      </a:lnTo>
                      <a:lnTo>
                        <a:pt x="0" y="162"/>
                      </a:lnTo>
                      <a:lnTo>
                        <a:pt x="78" y="198"/>
                      </a:lnTo>
                      <a:lnTo>
                        <a:pt x="18" y="219"/>
                      </a:lnTo>
                      <a:lnTo>
                        <a:pt x="87" y="242"/>
                      </a:lnTo>
                      <a:lnTo>
                        <a:pt x="255" y="189"/>
                      </a:lnTo>
                      <a:lnTo>
                        <a:pt x="228" y="228"/>
                      </a:lnTo>
                      <a:lnTo>
                        <a:pt x="333" y="207"/>
                      </a:lnTo>
                      <a:lnTo>
                        <a:pt x="448" y="268"/>
                      </a:lnTo>
                      <a:lnTo>
                        <a:pt x="396" y="194"/>
                      </a:lnTo>
                      <a:lnTo>
                        <a:pt x="273" y="153"/>
                      </a:lnTo>
                      <a:lnTo>
                        <a:pt x="333" y="141"/>
                      </a:lnTo>
                      <a:lnTo>
                        <a:pt x="255" y="44"/>
                      </a:lnTo>
                      <a:lnTo>
                        <a:pt x="105" y="0"/>
                      </a:lnTo>
                      <a:lnTo>
                        <a:pt x="224" y="1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8" name="Freeform 166"/>
                <p:cNvSpPr>
                  <a:spLocks/>
                </p:cNvSpPr>
                <p:nvPr/>
              </p:nvSpPr>
              <p:spPr bwMode="auto">
                <a:xfrm>
                  <a:off x="4419" y="3097"/>
                  <a:ext cx="86" cy="74"/>
                </a:xfrm>
                <a:custGeom>
                  <a:avLst/>
                  <a:gdLst>
                    <a:gd name="T0" fmla="*/ 0 w 343"/>
                    <a:gd name="T1" fmla="*/ 0 h 294"/>
                    <a:gd name="T2" fmla="*/ 0 w 343"/>
                    <a:gd name="T3" fmla="*/ 0 h 294"/>
                    <a:gd name="T4" fmla="*/ 0 w 343"/>
                    <a:gd name="T5" fmla="*/ 0 h 294"/>
                    <a:gd name="T6" fmla="*/ 0 w 343"/>
                    <a:gd name="T7" fmla="*/ 0 h 294"/>
                    <a:gd name="T8" fmla="*/ 0 w 343"/>
                    <a:gd name="T9" fmla="*/ 0 h 294"/>
                    <a:gd name="T10" fmla="*/ 0 w 343"/>
                    <a:gd name="T11" fmla="*/ 0 h 294"/>
                    <a:gd name="T12" fmla="*/ 0 w 343"/>
                    <a:gd name="T13" fmla="*/ 0 h 294"/>
                    <a:gd name="T14" fmla="*/ 0 w 343"/>
                    <a:gd name="T15" fmla="*/ 0 h 294"/>
                    <a:gd name="T16" fmla="*/ 0 w 343"/>
                    <a:gd name="T17" fmla="*/ 0 h 294"/>
                    <a:gd name="T18" fmla="*/ 0 w 343"/>
                    <a:gd name="T19" fmla="*/ 0 h 294"/>
                    <a:gd name="T20" fmla="*/ 0 w 343"/>
                    <a:gd name="T21" fmla="*/ 0 h 294"/>
                    <a:gd name="T22" fmla="*/ 0 w 343"/>
                    <a:gd name="T23" fmla="*/ 0 h 294"/>
                    <a:gd name="T24" fmla="*/ 0 w 343"/>
                    <a:gd name="T25" fmla="*/ 0 h 294"/>
                    <a:gd name="T26" fmla="*/ 0 w 343"/>
                    <a:gd name="T27" fmla="*/ 0 h 294"/>
                    <a:gd name="T28" fmla="*/ 0 w 343"/>
                    <a:gd name="T29" fmla="*/ 0 h 294"/>
                    <a:gd name="T30" fmla="*/ 0 w 343"/>
                    <a:gd name="T31" fmla="*/ 0 h 294"/>
                    <a:gd name="T32" fmla="*/ 0 w 343"/>
                    <a:gd name="T33" fmla="*/ 0 h 294"/>
                    <a:gd name="T34" fmla="*/ 0 w 343"/>
                    <a:gd name="T35" fmla="*/ 0 h 29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343"/>
                    <a:gd name="T55" fmla="*/ 0 h 294"/>
                    <a:gd name="T56" fmla="*/ 343 w 343"/>
                    <a:gd name="T57" fmla="*/ 294 h 294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343" h="294">
                      <a:moveTo>
                        <a:pt x="75" y="0"/>
                      </a:moveTo>
                      <a:lnTo>
                        <a:pt x="26" y="50"/>
                      </a:lnTo>
                      <a:lnTo>
                        <a:pt x="0" y="83"/>
                      </a:lnTo>
                      <a:lnTo>
                        <a:pt x="22" y="198"/>
                      </a:lnTo>
                      <a:lnTo>
                        <a:pt x="114" y="246"/>
                      </a:lnTo>
                      <a:lnTo>
                        <a:pt x="189" y="246"/>
                      </a:lnTo>
                      <a:lnTo>
                        <a:pt x="251" y="294"/>
                      </a:lnTo>
                      <a:lnTo>
                        <a:pt x="343" y="255"/>
                      </a:lnTo>
                      <a:lnTo>
                        <a:pt x="330" y="127"/>
                      </a:lnTo>
                      <a:lnTo>
                        <a:pt x="286" y="228"/>
                      </a:lnTo>
                      <a:lnTo>
                        <a:pt x="177" y="157"/>
                      </a:lnTo>
                      <a:lnTo>
                        <a:pt x="154" y="28"/>
                      </a:lnTo>
                      <a:lnTo>
                        <a:pt x="118" y="81"/>
                      </a:lnTo>
                      <a:lnTo>
                        <a:pt x="120" y="173"/>
                      </a:lnTo>
                      <a:lnTo>
                        <a:pt x="61" y="142"/>
                      </a:lnTo>
                      <a:lnTo>
                        <a:pt x="49" y="67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9" name="Freeform 167"/>
                <p:cNvSpPr>
                  <a:spLocks/>
                </p:cNvSpPr>
                <p:nvPr/>
              </p:nvSpPr>
              <p:spPr bwMode="auto">
                <a:xfrm>
                  <a:off x="4364" y="3295"/>
                  <a:ext cx="22" cy="29"/>
                </a:xfrm>
                <a:custGeom>
                  <a:avLst/>
                  <a:gdLst>
                    <a:gd name="T0" fmla="*/ 0 w 88"/>
                    <a:gd name="T1" fmla="*/ 0 h 115"/>
                    <a:gd name="T2" fmla="*/ 0 w 88"/>
                    <a:gd name="T3" fmla="*/ 0 h 115"/>
                    <a:gd name="T4" fmla="*/ 0 w 88"/>
                    <a:gd name="T5" fmla="*/ 0 h 115"/>
                    <a:gd name="T6" fmla="*/ 0 w 88"/>
                    <a:gd name="T7" fmla="*/ 0 h 115"/>
                    <a:gd name="T8" fmla="*/ 0 w 88"/>
                    <a:gd name="T9" fmla="*/ 0 h 115"/>
                    <a:gd name="T10" fmla="*/ 0 w 88"/>
                    <a:gd name="T11" fmla="*/ 0 h 115"/>
                    <a:gd name="T12" fmla="*/ 0 w 88"/>
                    <a:gd name="T13" fmla="*/ 0 h 115"/>
                    <a:gd name="T14" fmla="*/ 0 w 88"/>
                    <a:gd name="T15" fmla="*/ 0 h 115"/>
                    <a:gd name="T16" fmla="*/ 0 w 88"/>
                    <a:gd name="T17" fmla="*/ 0 h 1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8"/>
                    <a:gd name="T28" fmla="*/ 0 h 115"/>
                    <a:gd name="T29" fmla="*/ 88 w 88"/>
                    <a:gd name="T30" fmla="*/ 115 h 1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8" h="115">
                      <a:moveTo>
                        <a:pt x="88" y="0"/>
                      </a:moveTo>
                      <a:lnTo>
                        <a:pt x="18" y="26"/>
                      </a:lnTo>
                      <a:lnTo>
                        <a:pt x="0" y="64"/>
                      </a:lnTo>
                      <a:lnTo>
                        <a:pt x="19" y="108"/>
                      </a:lnTo>
                      <a:lnTo>
                        <a:pt x="75" y="115"/>
                      </a:lnTo>
                      <a:lnTo>
                        <a:pt x="31" y="73"/>
                      </a:lnTo>
                      <a:lnTo>
                        <a:pt x="87" y="42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0" name="Freeform 168"/>
                <p:cNvSpPr>
                  <a:spLocks/>
                </p:cNvSpPr>
                <p:nvPr/>
              </p:nvSpPr>
              <p:spPr bwMode="auto">
                <a:xfrm>
                  <a:off x="3934" y="3114"/>
                  <a:ext cx="87" cy="50"/>
                </a:xfrm>
                <a:custGeom>
                  <a:avLst/>
                  <a:gdLst>
                    <a:gd name="T0" fmla="*/ 0 w 347"/>
                    <a:gd name="T1" fmla="*/ 0 h 200"/>
                    <a:gd name="T2" fmla="*/ 0 w 347"/>
                    <a:gd name="T3" fmla="*/ 0 h 200"/>
                    <a:gd name="T4" fmla="*/ 0 w 347"/>
                    <a:gd name="T5" fmla="*/ 0 h 200"/>
                    <a:gd name="T6" fmla="*/ 0 w 347"/>
                    <a:gd name="T7" fmla="*/ 0 h 200"/>
                    <a:gd name="T8" fmla="*/ 0 w 347"/>
                    <a:gd name="T9" fmla="*/ 0 h 200"/>
                    <a:gd name="T10" fmla="*/ 0 w 347"/>
                    <a:gd name="T11" fmla="*/ 0 h 200"/>
                    <a:gd name="T12" fmla="*/ 0 w 347"/>
                    <a:gd name="T13" fmla="*/ 0 h 200"/>
                    <a:gd name="T14" fmla="*/ 0 w 347"/>
                    <a:gd name="T15" fmla="*/ 0 h 200"/>
                    <a:gd name="T16" fmla="*/ 0 w 347"/>
                    <a:gd name="T17" fmla="*/ 0 h 200"/>
                    <a:gd name="T18" fmla="*/ 0 w 347"/>
                    <a:gd name="T19" fmla="*/ 0 h 200"/>
                    <a:gd name="T20" fmla="*/ 0 w 347"/>
                    <a:gd name="T21" fmla="*/ 0 h 200"/>
                    <a:gd name="T22" fmla="*/ 0 w 347"/>
                    <a:gd name="T23" fmla="*/ 0 h 200"/>
                    <a:gd name="T24" fmla="*/ 0 w 347"/>
                    <a:gd name="T25" fmla="*/ 0 h 200"/>
                    <a:gd name="T26" fmla="*/ 0 w 347"/>
                    <a:gd name="T27" fmla="*/ 0 h 200"/>
                    <a:gd name="T28" fmla="*/ 0 w 347"/>
                    <a:gd name="T29" fmla="*/ 0 h 200"/>
                    <a:gd name="T30" fmla="*/ 0 w 347"/>
                    <a:gd name="T31" fmla="*/ 0 h 200"/>
                    <a:gd name="T32" fmla="*/ 0 w 347"/>
                    <a:gd name="T33" fmla="*/ 0 h 20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47"/>
                    <a:gd name="T52" fmla="*/ 0 h 200"/>
                    <a:gd name="T53" fmla="*/ 347 w 347"/>
                    <a:gd name="T54" fmla="*/ 200 h 20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47" h="200">
                      <a:moveTo>
                        <a:pt x="347" y="200"/>
                      </a:moveTo>
                      <a:lnTo>
                        <a:pt x="264" y="131"/>
                      </a:lnTo>
                      <a:lnTo>
                        <a:pt x="229" y="49"/>
                      </a:lnTo>
                      <a:lnTo>
                        <a:pt x="129" y="0"/>
                      </a:lnTo>
                      <a:lnTo>
                        <a:pt x="209" y="86"/>
                      </a:lnTo>
                      <a:lnTo>
                        <a:pt x="129" y="49"/>
                      </a:lnTo>
                      <a:lnTo>
                        <a:pt x="0" y="6"/>
                      </a:lnTo>
                      <a:lnTo>
                        <a:pt x="93" y="63"/>
                      </a:lnTo>
                      <a:lnTo>
                        <a:pt x="0" y="80"/>
                      </a:lnTo>
                      <a:lnTo>
                        <a:pt x="123" y="90"/>
                      </a:lnTo>
                      <a:lnTo>
                        <a:pt x="9" y="117"/>
                      </a:lnTo>
                      <a:lnTo>
                        <a:pt x="143" y="120"/>
                      </a:lnTo>
                      <a:lnTo>
                        <a:pt x="82" y="147"/>
                      </a:lnTo>
                      <a:lnTo>
                        <a:pt x="180" y="147"/>
                      </a:lnTo>
                      <a:lnTo>
                        <a:pt x="229" y="170"/>
                      </a:lnTo>
                      <a:lnTo>
                        <a:pt x="347" y="2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1" name="Freeform 169"/>
                <p:cNvSpPr>
                  <a:spLocks/>
                </p:cNvSpPr>
                <p:nvPr/>
              </p:nvSpPr>
              <p:spPr bwMode="auto">
                <a:xfrm>
                  <a:off x="4300" y="3260"/>
                  <a:ext cx="137" cy="184"/>
                </a:xfrm>
                <a:custGeom>
                  <a:avLst/>
                  <a:gdLst>
                    <a:gd name="T0" fmla="*/ 0 w 548"/>
                    <a:gd name="T1" fmla="*/ 0 h 734"/>
                    <a:gd name="T2" fmla="*/ 0 w 548"/>
                    <a:gd name="T3" fmla="*/ 0 h 734"/>
                    <a:gd name="T4" fmla="*/ 0 w 548"/>
                    <a:gd name="T5" fmla="*/ 0 h 734"/>
                    <a:gd name="T6" fmla="*/ 0 w 548"/>
                    <a:gd name="T7" fmla="*/ 0 h 734"/>
                    <a:gd name="T8" fmla="*/ 0 w 548"/>
                    <a:gd name="T9" fmla="*/ 0 h 734"/>
                    <a:gd name="T10" fmla="*/ 0 w 548"/>
                    <a:gd name="T11" fmla="*/ 0 h 734"/>
                    <a:gd name="T12" fmla="*/ 0 w 548"/>
                    <a:gd name="T13" fmla="*/ 0 h 734"/>
                    <a:gd name="T14" fmla="*/ 0 w 548"/>
                    <a:gd name="T15" fmla="*/ 0 h 734"/>
                    <a:gd name="T16" fmla="*/ 0 w 548"/>
                    <a:gd name="T17" fmla="*/ 0 h 734"/>
                    <a:gd name="T18" fmla="*/ 0 w 548"/>
                    <a:gd name="T19" fmla="*/ 0 h 734"/>
                    <a:gd name="T20" fmla="*/ 0 w 548"/>
                    <a:gd name="T21" fmla="*/ 0 h 734"/>
                    <a:gd name="T22" fmla="*/ 0 w 548"/>
                    <a:gd name="T23" fmla="*/ 0 h 734"/>
                    <a:gd name="T24" fmla="*/ 0 w 548"/>
                    <a:gd name="T25" fmla="*/ 0 h 734"/>
                    <a:gd name="T26" fmla="*/ 0 w 548"/>
                    <a:gd name="T27" fmla="*/ 0 h 734"/>
                    <a:gd name="T28" fmla="*/ 0 w 548"/>
                    <a:gd name="T29" fmla="*/ 0 h 734"/>
                    <a:gd name="T30" fmla="*/ 0 w 548"/>
                    <a:gd name="T31" fmla="*/ 0 h 734"/>
                    <a:gd name="T32" fmla="*/ 0 w 548"/>
                    <a:gd name="T33" fmla="*/ 0 h 734"/>
                    <a:gd name="T34" fmla="*/ 0 w 548"/>
                    <a:gd name="T35" fmla="*/ 0 h 734"/>
                    <a:gd name="T36" fmla="*/ 0 w 548"/>
                    <a:gd name="T37" fmla="*/ 0 h 734"/>
                    <a:gd name="T38" fmla="*/ 0 w 548"/>
                    <a:gd name="T39" fmla="*/ 0 h 734"/>
                    <a:gd name="T40" fmla="*/ 0 w 548"/>
                    <a:gd name="T41" fmla="*/ 0 h 734"/>
                    <a:gd name="T42" fmla="*/ 0 w 548"/>
                    <a:gd name="T43" fmla="*/ 0 h 734"/>
                    <a:gd name="T44" fmla="*/ 0 w 548"/>
                    <a:gd name="T45" fmla="*/ 0 h 734"/>
                    <a:gd name="T46" fmla="*/ 0 w 548"/>
                    <a:gd name="T47" fmla="*/ 0 h 73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48"/>
                    <a:gd name="T73" fmla="*/ 0 h 734"/>
                    <a:gd name="T74" fmla="*/ 548 w 548"/>
                    <a:gd name="T75" fmla="*/ 734 h 73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48" h="734">
                      <a:moveTo>
                        <a:pt x="334" y="105"/>
                      </a:moveTo>
                      <a:lnTo>
                        <a:pt x="199" y="139"/>
                      </a:lnTo>
                      <a:lnTo>
                        <a:pt x="244" y="95"/>
                      </a:lnTo>
                      <a:lnTo>
                        <a:pt x="136" y="122"/>
                      </a:lnTo>
                      <a:lnTo>
                        <a:pt x="170" y="86"/>
                      </a:lnTo>
                      <a:lnTo>
                        <a:pt x="70" y="92"/>
                      </a:lnTo>
                      <a:lnTo>
                        <a:pt x="0" y="61"/>
                      </a:lnTo>
                      <a:lnTo>
                        <a:pt x="99" y="32"/>
                      </a:lnTo>
                      <a:lnTo>
                        <a:pt x="83" y="68"/>
                      </a:lnTo>
                      <a:lnTo>
                        <a:pt x="156" y="19"/>
                      </a:lnTo>
                      <a:lnTo>
                        <a:pt x="221" y="43"/>
                      </a:lnTo>
                      <a:lnTo>
                        <a:pt x="274" y="0"/>
                      </a:lnTo>
                      <a:lnTo>
                        <a:pt x="313" y="48"/>
                      </a:lnTo>
                      <a:lnTo>
                        <a:pt x="377" y="100"/>
                      </a:lnTo>
                      <a:lnTo>
                        <a:pt x="363" y="205"/>
                      </a:lnTo>
                      <a:lnTo>
                        <a:pt x="454" y="313"/>
                      </a:lnTo>
                      <a:lnTo>
                        <a:pt x="440" y="366"/>
                      </a:lnTo>
                      <a:lnTo>
                        <a:pt x="548" y="652"/>
                      </a:lnTo>
                      <a:lnTo>
                        <a:pt x="518" y="734"/>
                      </a:lnTo>
                      <a:lnTo>
                        <a:pt x="436" y="460"/>
                      </a:lnTo>
                      <a:lnTo>
                        <a:pt x="387" y="279"/>
                      </a:lnTo>
                      <a:lnTo>
                        <a:pt x="330" y="209"/>
                      </a:lnTo>
                      <a:lnTo>
                        <a:pt x="334" y="1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2" name="Freeform 170"/>
                <p:cNvSpPr>
                  <a:spLocks/>
                </p:cNvSpPr>
                <p:nvPr/>
              </p:nvSpPr>
              <p:spPr bwMode="auto">
                <a:xfrm>
                  <a:off x="4242" y="3151"/>
                  <a:ext cx="102" cy="29"/>
                </a:xfrm>
                <a:custGeom>
                  <a:avLst/>
                  <a:gdLst>
                    <a:gd name="T0" fmla="*/ 0 w 404"/>
                    <a:gd name="T1" fmla="*/ 0 h 112"/>
                    <a:gd name="T2" fmla="*/ 0 w 404"/>
                    <a:gd name="T3" fmla="*/ 0 h 112"/>
                    <a:gd name="T4" fmla="*/ 0 w 404"/>
                    <a:gd name="T5" fmla="*/ 0 h 112"/>
                    <a:gd name="T6" fmla="*/ 0 w 404"/>
                    <a:gd name="T7" fmla="*/ 0 h 112"/>
                    <a:gd name="T8" fmla="*/ 0 w 404"/>
                    <a:gd name="T9" fmla="*/ 0 h 112"/>
                    <a:gd name="T10" fmla="*/ 0 w 404"/>
                    <a:gd name="T11" fmla="*/ 0 h 112"/>
                    <a:gd name="T12" fmla="*/ 0 w 404"/>
                    <a:gd name="T13" fmla="*/ 0 h 112"/>
                    <a:gd name="T14" fmla="*/ 0 w 404"/>
                    <a:gd name="T15" fmla="*/ 0 h 112"/>
                    <a:gd name="T16" fmla="*/ 0 w 404"/>
                    <a:gd name="T17" fmla="*/ 0 h 11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04"/>
                    <a:gd name="T28" fmla="*/ 0 h 112"/>
                    <a:gd name="T29" fmla="*/ 404 w 404"/>
                    <a:gd name="T30" fmla="*/ 112 h 11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04" h="112">
                      <a:moveTo>
                        <a:pt x="82" y="0"/>
                      </a:moveTo>
                      <a:lnTo>
                        <a:pt x="186" y="3"/>
                      </a:lnTo>
                      <a:lnTo>
                        <a:pt x="404" y="112"/>
                      </a:lnTo>
                      <a:lnTo>
                        <a:pt x="190" y="34"/>
                      </a:lnTo>
                      <a:lnTo>
                        <a:pt x="73" y="30"/>
                      </a:lnTo>
                      <a:lnTo>
                        <a:pt x="116" y="107"/>
                      </a:lnTo>
                      <a:lnTo>
                        <a:pt x="0" y="17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3" name="Freeform 171"/>
                <p:cNvSpPr>
                  <a:spLocks/>
                </p:cNvSpPr>
                <p:nvPr/>
              </p:nvSpPr>
              <p:spPr bwMode="auto">
                <a:xfrm>
                  <a:off x="4351" y="3156"/>
                  <a:ext cx="91" cy="42"/>
                </a:xfrm>
                <a:custGeom>
                  <a:avLst/>
                  <a:gdLst>
                    <a:gd name="T0" fmla="*/ 0 w 367"/>
                    <a:gd name="T1" fmla="*/ 0 h 167"/>
                    <a:gd name="T2" fmla="*/ 0 w 367"/>
                    <a:gd name="T3" fmla="*/ 0 h 167"/>
                    <a:gd name="T4" fmla="*/ 0 w 367"/>
                    <a:gd name="T5" fmla="*/ 0 h 167"/>
                    <a:gd name="T6" fmla="*/ 0 w 367"/>
                    <a:gd name="T7" fmla="*/ 0 h 167"/>
                    <a:gd name="T8" fmla="*/ 0 w 367"/>
                    <a:gd name="T9" fmla="*/ 0 h 167"/>
                    <a:gd name="T10" fmla="*/ 0 w 367"/>
                    <a:gd name="T11" fmla="*/ 0 h 167"/>
                    <a:gd name="T12" fmla="*/ 0 w 367"/>
                    <a:gd name="T13" fmla="*/ 0 h 167"/>
                    <a:gd name="T14" fmla="*/ 0 w 367"/>
                    <a:gd name="T15" fmla="*/ 0 h 167"/>
                    <a:gd name="T16" fmla="*/ 0 w 367"/>
                    <a:gd name="T17" fmla="*/ 0 h 167"/>
                    <a:gd name="T18" fmla="*/ 0 w 367"/>
                    <a:gd name="T19" fmla="*/ 0 h 167"/>
                    <a:gd name="T20" fmla="*/ 0 w 367"/>
                    <a:gd name="T21" fmla="*/ 0 h 167"/>
                    <a:gd name="T22" fmla="*/ 0 w 367"/>
                    <a:gd name="T23" fmla="*/ 0 h 167"/>
                    <a:gd name="T24" fmla="*/ 0 w 367"/>
                    <a:gd name="T25" fmla="*/ 0 h 167"/>
                    <a:gd name="T26" fmla="*/ 0 w 367"/>
                    <a:gd name="T27" fmla="*/ 0 h 16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67"/>
                    <a:gd name="T43" fmla="*/ 0 h 167"/>
                    <a:gd name="T44" fmla="*/ 367 w 367"/>
                    <a:gd name="T45" fmla="*/ 167 h 16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67" h="167">
                      <a:moveTo>
                        <a:pt x="17" y="73"/>
                      </a:moveTo>
                      <a:lnTo>
                        <a:pt x="47" y="116"/>
                      </a:lnTo>
                      <a:lnTo>
                        <a:pt x="164" y="143"/>
                      </a:lnTo>
                      <a:lnTo>
                        <a:pt x="103" y="104"/>
                      </a:lnTo>
                      <a:lnTo>
                        <a:pt x="177" y="104"/>
                      </a:lnTo>
                      <a:lnTo>
                        <a:pt x="301" y="167"/>
                      </a:lnTo>
                      <a:lnTo>
                        <a:pt x="281" y="130"/>
                      </a:lnTo>
                      <a:lnTo>
                        <a:pt x="367" y="147"/>
                      </a:lnTo>
                      <a:lnTo>
                        <a:pt x="250" y="93"/>
                      </a:lnTo>
                      <a:lnTo>
                        <a:pt x="113" y="57"/>
                      </a:lnTo>
                      <a:lnTo>
                        <a:pt x="0" y="0"/>
                      </a:lnTo>
                      <a:lnTo>
                        <a:pt x="87" y="69"/>
                      </a:lnTo>
                      <a:lnTo>
                        <a:pt x="17" y="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4" name="Freeform 172"/>
                <p:cNvSpPr>
                  <a:spLocks/>
                </p:cNvSpPr>
                <p:nvPr/>
              </p:nvSpPr>
              <p:spPr bwMode="auto">
                <a:xfrm>
                  <a:off x="4002" y="3145"/>
                  <a:ext cx="120" cy="173"/>
                </a:xfrm>
                <a:custGeom>
                  <a:avLst/>
                  <a:gdLst>
                    <a:gd name="T0" fmla="*/ 0 w 480"/>
                    <a:gd name="T1" fmla="*/ 0 h 692"/>
                    <a:gd name="T2" fmla="*/ 0 w 480"/>
                    <a:gd name="T3" fmla="*/ 0 h 692"/>
                    <a:gd name="T4" fmla="*/ 0 w 480"/>
                    <a:gd name="T5" fmla="*/ 0 h 692"/>
                    <a:gd name="T6" fmla="*/ 0 w 480"/>
                    <a:gd name="T7" fmla="*/ 0 h 692"/>
                    <a:gd name="T8" fmla="*/ 0 w 480"/>
                    <a:gd name="T9" fmla="*/ 0 h 692"/>
                    <a:gd name="T10" fmla="*/ 0 w 480"/>
                    <a:gd name="T11" fmla="*/ 0 h 692"/>
                    <a:gd name="T12" fmla="*/ 0 w 480"/>
                    <a:gd name="T13" fmla="*/ 0 h 692"/>
                    <a:gd name="T14" fmla="*/ 0 w 480"/>
                    <a:gd name="T15" fmla="*/ 0 h 692"/>
                    <a:gd name="T16" fmla="*/ 0 w 480"/>
                    <a:gd name="T17" fmla="*/ 0 h 692"/>
                    <a:gd name="T18" fmla="*/ 0 w 480"/>
                    <a:gd name="T19" fmla="*/ 0 h 692"/>
                    <a:gd name="T20" fmla="*/ 0 w 480"/>
                    <a:gd name="T21" fmla="*/ 0 h 692"/>
                    <a:gd name="T22" fmla="*/ 0 w 480"/>
                    <a:gd name="T23" fmla="*/ 0 h 692"/>
                    <a:gd name="T24" fmla="*/ 0 w 480"/>
                    <a:gd name="T25" fmla="*/ 0 h 692"/>
                    <a:gd name="T26" fmla="*/ 0 w 480"/>
                    <a:gd name="T27" fmla="*/ 0 h 692"/>
                    <a:gd name="T28" fmla="*/ 0 w 480"/>
                    <a:gd name="T29" fmla="*/ 0 h 692"/>
                    <a:gd name="T30" fmla="*/ 0 w 480"/>
                    <a:gd name="T31" fmla="*/ 0 h 692"/>
                    <a:gd name="T32" fmla="*/ 0 w 480"/>
                    <a:gd name="T33" fmla="*/ 0 h 692"/>
                    <a:gd name="T34" fmla="*/ 0 w 480"/>
                    <a:gd name="T35" fmla="*/ 0 h 692"/>
                    <a:gd name="T36" fmla="*/ 0 w 480"/>
                    <a:gd name="T37" fmla="*/ 0 h 692"/>
                    <a:gd name="T38" fmla="*/ 0 w 480"/>
                    <a:gd name="T39" fmla="*/ 0 h 692"/>
                    <a:gd name="T40" fmla="*/ 0 w 480"/>
                    <a:gd name="T41" fmla="*/ 0 h 692"/>
                    <a:gd name="T42" fmla="*/ 0 w 480"/>
                    <a:gd name="T43" fmla="*/ 0 h 692"/>
                    <a:gd name="T44" fmla="*/ 0 w 480"/>
                    <a:gd name="T45" fmla="*/ 0 h 692"/>
                    <a:gd name="T46" fmla="*/ 0 w 480"/>
                    <a:gd name="T47" fmla="*/ 0 h 692"/>
                    <a:gd name="T48" fmla="*/ 0 w 480"/>
                    <a:gd name="T49" fmla="*/ 0 h 692"/>
                    <a:gd name="T50" fmla="*/ 0 w 480"/>
                    <a:gd name="T51" fmla="*/ 0 h 692"/>
                    <a:gd name="T52" fmla="*/ 0 w 480"/>
                    <a:gd name="T53" fmla="*/ 0 h 692"/>
                    <a:gd name="T54" fmla="*/ 0 w 480"/>
                    <a:gd name="T55" fmla="*/ 0 h 692"/>
                    <a:gd name="T56" fmla="*/ 0 w 480"/>
                    <a:gd name="T57" fmla="*/ 0 h 692"/>
                    <a:gd name="T58" fmla="*/ 0 w 480"/>
                    <a:gd name="T59" fmla="*/ 0 h 692"/>
                    <a:gd name="T60" fmla="*/ 0 w 480"/>
                    <a:gd name="T61" fmla="*/ 0 h 692"/>
                    <a:gd name="T62" fmla="*/ 0 w 480"/>
                    <a:gd name="T63" fmla="*/ 0 h 692"/>
                    <a:gd name="T64" fmla="*/ 0 w 480"/>
                    <a:gd name="T65" fmla="*/ 0 h 692"/>
                    <a:gd name="T66" fmla="*/ 0 w 480"/>
                    <a:gd name="T67" fmla="*/ 0 h 692"/>
                    <a:gd name="T68" fmla="*/ 0 w 480"/>
                    <a:gd name="T69" fmla="*/ 0 h 692"/>
                    <a:gd name="T70" fmla="*/ 0 w 480"/>
                    <a:gd name="T71" fmla="*/ 0 h 692"/>
                    <a:gd name="T72" fmla="*/ 0 w 480"/>
                    <a:gd name="T73" fmla="*/ 0 h 692"/>
                    <a:gd name="T74" fmla="*/ 0 w 480"/>
                    <a:gd name="T75" fmla="*/ 0 h 692"/>
                    <a:gd name="T76" fmla="*/ 0 w 480"/>
                    <a:gd name="T77" fmla="*/ 0 h 692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80"/>
                    <a:gd name="T118" fmla="*/ 0 h 692"/>
                    <a:gd name="T119" fmla="*/ 480 w 480"/>
                    <a:gd name="T120" fmla="*/ 692 h 692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80" h="692">
                      <a:moveTo>
                        <a:pt x="277" y="108"/>
                      </a:moveTo>
                      <a:lnTo>
                        <a:pt x="211" y="37"/>
                      </a:lnTo>
                      <a:lnTo>
                        <a:pt x="103" y="0"/>
                      </a:lnTo>
                      <a:lnTo>
                        <a:pt x="205" y="78"/>
                      </a:lnTo>
                      <a:lnTo>
                        <a:pt x="123" y="61"/>
                      </a:lnTo>
                      <a:lnTo>
                        <a:pt x="164" y="117"/>
                      </a:lnTo>
                      <a:lnTo>
                        <a:pt x="43" y="115"/>
                      </a:lnTo>
                      <a:lnTo>
                        <a:pt x="113" y="158"/>
                      </a:lnTo>
                      <a:lnTo>
                        <a:pt x="0" y="172"/>
                      </a:lnTo>
                      <a:lnTo>
                        <a:pt x="121" y="208"/>
                      </a:lnTo>
                      <a:lnTo>
                        <a:pt x="84" y="228"/>
                      </a:lnTo>
                      <a:lnTo>
                        <a:pt x="166" y="245"/>
                      </a:lnTo>
                      <a:lnTo>
                        <a:pt x="250" y="241"/>
                      </a:lnTo>
                      <a:lnTo>
                        <a:pt x="182" y="272"/>
                      </a:lnTo>
                      <a:lnTo>
                        <a:pt x="274" y="305"/>
                      </a:lnTo>
                      <a:lnTo>
                        <a:pt x="154" y="325"/>
                      </a:lnTo>
                      <a:lnTo>
                        <a:pt x="270" y="345"/>
                      </a:lnTo>
                      <a:lnTo>
                        <a:pt x="197" y="377"/>
                      </a:lnTo>
                      <a:lnTo>
                        <a:pt x="131" y="358"/>
                      </a:lnTo>
                      <a:lnTo>
                        <a:pt x="175" y="400"/>
                      </a:lnTo>
                      <a:lnTo>
                        <a:pt x="122" y="428"/>
                      </a:lnTo>
                      <a:lnTo>
                        <a:pt x="265" y="425"/>
                      </a:lnTo>
                      <a:lnTo>
                        <a:pt x="387" y="472"/>
                      </a:lnTo>
                      <a:lnTo>
                        <a:pt x="415" y="521"/>
                      </a:lnTo>
                      <a:lnTo>
                        <a:pt x="480" y="692"/>
                      </a:lnTo>
                      <a:lnTo>
                        <a:pt x="406" y="406"/>
                      </a:lnTo>
                      <a:lnTo>
                        <a:pt x="395" y="442"/>
                      </a:lnTo>
                      <a:lnTo>
                        <a:pt x="317" y="335"/>
                      </a:lnTo>
                      <a:lnTo>
                        <a:pt x="316" y="278"/>
                      </a:lnTo>
                      <a:lnTo>
                        <a:pt x="264" y="205"/>
                      </a:lnTo>
                      <a:lnTo>
                        <a:pt x="166" y="158"/>
                      </a:lnTo>
                      <a:lnTo>
                        <a:pt x="234" y="162"/>
                      </a:lnTo>
                      <a:lnTo>
                        <a:pt x="205" y="104"/>
                      </a:lnTo>
                      <a:lnTo>
                        <a:pt x="250" y="117"/>
                      </a:lnTo>
                      <a:lnTo>
                        <a:pt x="352" y="241"/>
                      </a:lnTo>
                      <a:lnTo>
                        <a:pt x="338" y="127"/>
                      </a:lnTo>
                      <a:lnTo>
                        <a:pt x="248" y="0"/>
                      </a:lnTo>
                      <a:lnTo>
                        <a:pt x="277" y="1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5" name="Freeform 173"/>
                <p:cNvSpPr>
                  <a:spLocks/>
                </p:cNvSpPr>
                <p:nvPr/>
              </p:nvSpPr>
              <p:spPr bwMode="auto">
                <a:xfrm>
                  <a:off x="4069" y="3302"/>
                  <a:ext cx="33" cy="42"/>
                </a:xfrm>
                <a:custGeom>
                  <a:avLst/>
                  <a:gdLst>
                    <a:gd name="T0" fmla="*/ 0 w 131"/>
                    <a:gd name="T1" fmla="*/ 0 h 166"/>
                    <a:gd name="T2" fmla="*/ 0 w 131"/>
                    <a:gd name="T3" fmla="*/ 0 h 166"/>
                    <a:gd name="T4" fmla="*/ 0 w 131"/>
                    <a:gd name="T5" fmla="*/ 0 h 166"/>
                    <a:gd name="T6" fmla="*/ 0 w 131"/>
                    <a:gd name="T7" fmla="*/ 0 h 166"/>
                    <a:gd name="T8" fmla="*/ 0 w 131"/>
                    <a:gd name="T9" fmla="*/ 0 h 166"/>
                    <a:gd name="T10" fmla="*/ 0 w 131"/>
                    <a:gd name="T11" fmla="*/ 0 h 166"/>
                    <a:gd name="T12" fmla="*/ 0 w 131"/>
                    <a:gd name="T13" fmla="*/ 0 h 166"/>
                    <a:gd name="T14" fmla="*/ 0 w 131"/>
                    <a:gd name="T15" fmla="*/ 0 h 166"/>
                    <a:gd name="T16" fmla="*/ 0 w 131"/>
                    <a:gd name="T17" fmla="*/ 0 h 166"/>
                    <a:gd name="T18" fmla="*/ 0 w 131"/>
                    <a:gd name="T19" fmla="*/ 0 h 166"/>
                    <a:gd name="T20" fmla="*/ 0 w 131"/>
                    <a:gd name="T21" fmla="*/ 0 h 166"/>
                    <a:gd name="T22" fmla="*/ 0 w 131"/>
                    <a:gd name="T23" fmla="*/ 0 h 166"/>
                    <a:gd name="T24" fmla="*/ 0 w 131"/>
                    <a:gd name="T25" fmla="*/ 0 h 166"/>
                    <a:gd name="T26" fmla="*/ 0 w 131"/>
                    <a:gd name="T27" fmla="*/ 0 h 166"/>
                    <a:gd name="T28" fmla="*/ 0 w 131"/>
                    <a:gd name="T29" fmla="*/ 0 h 166"/>
                    <a:gd name="T30" fmla="*/ 0 w 131"/>
                    <a:gd name="T31" fmla="*/ 0 h 16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31"/>
                    <a:gd name="T49" fmla="*/ 0 h 166"/>
                    <a:gd name="T50" fmla="*/ 131 w 131"/>
                    <a:gd name="T51" fmla="*/ 166 h 16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31" h="166">
                      <a:moveTo>
                        <a:pt x="86" y="0"/>
                      </a:moveTo>
                      <a:lnTo>
                        <a:pt x="17" y="29"/>
                      </a:lnTo>
                      <a:lnTo>
                        <a:pt x="0" y="59"/>
                      </a:lnTo>
                      <a:lnTo>
                        <a:pt x="13" y="99"/>
                      </a:lnTo>
                      <a:lnTo>
                        <a:pt x="36" y="122"/>
                      </a:lnTo>
                      <a:lnTo>
                        <a:pt x="27" y="69"/>
                      </a:lnTo>
                      <a:lnTo>
                        <a:pt x="52" y="57"/>
                      </a:lnTo>
                      <a:lnTo>
                        <a:pt x="51" y="101"/>
                      </a:lnTo>
                      <a:lnTo>
                        <a:pt x="64" y="144"/>
                      </a:lnTo>
                      <a:lnTo>
                        <a:pt x="107" y="166"/>
                      </a:lnTo>
                      <a:lnTo>
                        <a:pt x="131" y="136"/>
                      </a:lnTo>
                      <a:lnTo>
                        <a:pt x="88" y="126"/>
                      </a:lnTo>
                      <a:lnTo>
                        <a:pt x="72" y="70"/>
                      </a:lnTo>
                      <a:lnTo>
                        <a:pt x="111" y="64"/>
                      </a:lnTo>
                      <a:lnTo>
                        <a:pt x="8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6" name="Freeform 174"/>
                <p:cNvSpPr>
                  <a:spLocks/>
                </p:cNvSpPr>
                <p:nvPr/>
              </p:nvSpPr>
              <p:spPr bwMode="auto">
                <a:xfrm>
                  <a:off x="4439" y="3194"/>
                  <a:ext cx="55" cy="80"/>
                </a:xfrm>
                <a:custGeom>
                  <a:avLst/>
                  <a:gdLst>
                    <a:gd name="T0" fmla="*/ 0 w 219"/>
                    <a:gd name="T1" fmla="*/ 0 h 319"/>
                    <a:gd name="T2" fmla="*/ 0 w 219"/>
                    <a:gd name="T3" fmla="*/ 0 h 319"/>
                    <a:gd name="T4" fmla="*/ 0 w 219"/>
                    <a:gd name="T5" fmla="*/ 0 h 319"/>
                    <a:gd name="T6" fmla="*/ 0 w 219"/>
                    <a:gd name="T7" fmla="*/ 0 h 319"/>
                    <a:gd name="T8" fmla="*/ 0 w 219"/>
                    <a:gd name="T9" fmla="*/ 0 h 319"/>
                    <a:gd name="T10" fmla="*/ 0 w 219"/>
                    <a:gd name="T11" fmla="*/ 0 h 319"/>
                    <a:gd name="T12" fmla="*/ 0 w 219"/>
                    <a:gd name="T13" fmla="*/ 0 h 319"/>
                    <a:gd name="T14" fmla="*/ 0 w 219"/>
                    <a:gd name="T15" fmla="*/ 0 h 319"/>
                    <a:gd name="T16" fmla="*/ 0 w 219"/>
                    <a:gd name="T17" fmla="*/ 0 h 319"/>
                    <a:gd name="T18" fmla="*/ 0 w 219"/>
                    <a:gd name="T19" fmla="*/ 0 h 319"/>
                    <a:gd name="T20" fmla="*/ 0 w 219"/>
                    <a:gd name="T21" fmla="*/ 0 h 319"/>
                    <a:gd name="T22" fmla="*/ 0 w 219"/>
                    <a:gd name="T23" fmla="*/ 0 h 319"/>
                    <a:gd name="T24" fmla="*/ 0 w 219"/>
                    <a:gd name="T25" fmla="*/ 0 h 319"/>
                    <a:gd name="T26" fmla="*/ 0 w 219"/>
                    <a:gd name="T27" fmla="*/ 0 h 319"/>
                    <a:gd name="T28" fmla="*/ 0 w 219"/>
                    <a:gd name="T29" fmla="*/ 0 h 319"/>
                    <a:gd name="T30" fmla="*/ 0 w 219"/>
                    <a:gd name="T31" fmla="*/ 0 h 319"/>
                    <a:gd name="T32" fmla="*/ 0 w 219"/>
                    <a:gd name="T33" fmla="*/ 0 h 319"/>
                    <a:gd name="T34" fmla="*/ 0 w 219"/>
                    <a:gd name="T35" fmla="*/ 0 h 319"/>
                    <a:gd name="T36" fmla="*/ 0 w 219"/>
                    <a:gd name="T37" fmla="*/ 0 h 319"/>
                    <a:gd name="T38" fmla="*/ 0 w 219"/>
                    <a:gd name="T39" fmla="*/ 0 h 31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219"/>
                    <a:gd name="T61" fmla="*/ 0 h 319"/>
                    <a:gd name="T62" fmla="*/ 219 w 219"/>
                    <a:gd name="T63" fmla="*/ 319 h 319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219" h="319">
                      <a:moveTo>
                        <a:pt x="152" y="107"/>
                      </a:moveTo>
                      <a:lnTo>
                        <a:pt x="128" y="0"/>
                      </a:lnTo>
                      <a:lnTo>
                        <a:pt x="117" y="73"/>
                      </a:lnTo>
                      <a:lnTo>
                        <a:pt x="87" y="38"/>
                      </a:lnTo>
                      <a:lnTo>
                        <a:pt x="9" y="5"/>
                      </a:lnTo>
                      <a:lnTo>
                        <a:pt x="90" y="79"/>
                      </a:lnTo>
                      <a:lnTo>
                        <a:pt x="0" y="57"/>
                      </a:lnTo>
                      <a:lnTo>
                        <a:pt x="63" y="97"/>
                      </a:lnTo>
                      <a:lnTo>
                        <a:pt x="9" y="104"/>
                      </a:lnTo>
                      <a:lnTo>
                        <a:pt x="48" y="119"/>
                      </a:lnTo>
                      <a:lnTo>
                        <a:pt x="114" y="137"/>
                      </a:lnTo>
                      <a:lnTo>
                        <a:pt x="75" y="158"/>
                      </a:lnTo>
                      <a:lnTo>
                        <a:pt x="145" y="167"/>
                      </a:lnTo>
                      <a:lnTo>
                        <a:pt x="185" y="220"/>
                      </a:lnTo>
                      <a:lnTo>
                        <a:pt x="134" y="211"/>
                      </a:lnTo>
                      <a:lnTo>
                        <a:pt x="195" y="247"/>
                      </a:lnTo>
                      <a:lnTo>
                        <a:pt x="219" y="319"/>
                      </a:lnTo>
                      <a:lnTo>
                        <a:pt x="207" y="205"/>
                      </a:lnTo>
                      <a:lnTo>
                        <a:pt x="152" y="10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7" name="Freeform 175"/>
                <p:cNvSpPr>
                  <a:spLocks/>
                </p:cNvSpPr>
                <p:nvPr/>
              </p:nvSpPr>
              <p:spPr bwMode="auto">
                <a:xfrm>
                  <a:off x="4373" y="3320"/>
                  <a:ext cx="23" cy="16"/>
                </a:xfrm>
                <a:custGeom>
                  <a:avLst/>
                  <a:gdLst>
                    <a:gd name="T0" fmla="*/ 0 w 91"/>
                    <a:gd name="T1" fmla="*/ 0 h 63"/>
                    <a:gd name="T2" fmla="*/ 0 w 91"/>
                    <a:gd name="T3" fmla="*/ 0 h 63"/>
                    <a:gd name="T4" fmla="*/ 0 w 91"/>
                    <a:gd name="T5" fmla="*/ 0 h 63"/>
                    <a:gd name="T6" fmla="*/ 0 w 91"/>
                    <a:gd name="T7" fmla="*/ 0 h 63"/>
                    <a:gd name="T8" fmla="*/ 0 w 91"/>
                    <a:gd name="T9" fmla="*/ 0 h 63"/>
                    <a:gd name="T10" fmla="*/ 0 w 91"/>
                    <a:gd name="T11" fmla="*/ 0 h 63"/>
                    <a:gd name="T12" fmla="*/ 0 w 91"/>
                    <a:gd name="T13" fmla="*/ 0 h 63"/>
                    <a:gd name="T14" fmla="*/ 0 w 91"/>
                    <a:gd name="T15" fmla="*/ 0 h 6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1"/>
                    <a:gd name="T25" fmla="*/ 0 h 63"/>
                    <a:gd name="T26" fmla="*/ 91 w 91"/>
                    <a:gd name="T27" fmla="*/ 63 h 6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1" h="63">
                      <a:moveTo>
                        <a:pt x="19" y="58"/>
                      </a:moveTo>
                      <a:lnTo>
                        <a:pt x="55" y="63"/>
                      </a:lnTo>
                      <a:lnTo>
                        <a:pt x="91" y="29"/>
                      </a:lnTo>
                      <a:lnTo>
                        <a:pt x="75" y="0"/>
                      </a:lnTo>
                      <a:lnTo>
                        <a:pt x="41" y="40"/>
                      </a:lnTo>
                      <a:lnTo>
                        <a:pt x="0" y="28"/>
                      </a:lnTo>
                      <a:lnTo>
                        <a:pt x="19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8" name="Freeform 176"/>
                <p:cNvSpPr>
                  <a:spLocks/>
                </p:cNvSpPr>
                <p:nvPr/>
              </p:nvSpPr>
              <p:spPr bwMode="auto">
                <a:xfrm>
                  <a:off x="4406" y="3290"/>
                  <a:ext cx="61" cy="154"/>
                </a:xfrm>
                <a:custGeom>
                  <a:avLst/>
                  <a:gdLst>
                    <a:gd name="T0" fmla="*/ 0 w 245"/>
                    <a:gd name="T1" fmla="*/ 0 h 617"/>
                    <a:gd name="T2" fmla="*/ 0 w 245"/>
                    <a:gd name="T3" fmla="*/ 0 h 617"/>
                    <a:gd name="T4" fmla="*/ 0 w 245"/>
                    <a:gd name="T5" fmla="*/ 0 h 617"/>
                    <a:gd name="T6" fmla="*/ 0 w 245"/>
                    <a:gd name="T7" fmla="*/ 0 h 617"/>
                    <a:gd name="T8" fmla="*/ 0 w 245"/>
                    <a:gd name="T9" fmla="*/ 0 h 617"/>
                    <a:gd name="T10" fmla="*/ 0 w 245"/>
                    <a:gd name="T11" fmla="*/ 0 h 617"/>
                    <a:gd name="T12" fmla="*/ 0 w 245"/>
                    <a:gd name="T13" fmla="*/ 0 h 617"/>
                    <a:gd name="T14" fmla="*/ 0 w 245"/>
                    <a:gd name="T15" fmla="*/ 0 h 617"/>
                    <a:gd name="T16" fmla="*/ 0 w 245"/>
                    <a:gd name="T17" fmla="*/ 0 h 617"/>
                    <a:gd name="T18" fmla="*/ 0 w 245"/>
                    <a:gd name="T19" fmla="*/ 0 h 617"/>
                    <a:gd name="T20" fmla="*/ 0 w 245"/>
                    <a:gd name="T21" fmla="*/ 0 h 617"/>
                    <a:gd name="T22" fmla="*/ 0 w 245"/>
                    <a:gd name="T23" fmla="*/ 0 h 617"/>
                    <a:gd name="T24" fmla="*/ 0 w 245"/>
                    <a:gd name="T25" fmla="*/ 0 h 617"/>
                    <a:gd name="T26" fmla="*/ 0 w 245"/>
                    <a:gd name="T27" fmla="*/ 0 h 617"/>
                    <a:gd name="T28" fmla="*/ 0 w 245"/>
                    <a:gd name="T29" fmla="*/ 0 h 617"/>
                    <a:gd name="T30" fmla="*/ 0 w 245"/>
                    <a:gd name="T31" fmla="*/ 0 h 617"/>
                    <a:gd name="T32" fmla="*/ 0 w 245"/>
                    <a:gd name="T33" fmla="*/ 0 h 617"/>
                    <a:gd name="T34" fmla="*/ 0 w 245"/>
                    <a:gd name="T35" fmla="*/ 0 h 6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245"/>
                    <a:gd name="T55" fmla="*/ 0 h 617"/>
                    <a:gd name="T56" fmla="*/ 245 w 245"/>
                    <a:gd name="T57" fmla="*/ 617 h 6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245" h="617">
                      <a:moveTo>
                        <a:pt x="4" y="0"/>
                      </a:moveTo>
                      <a:lnTo>
                        <a:pt x="0" y="63"/>
                      </a:lnTo>
                      <a:lnTo>
                        <a:pt x="28" y="86"/>
                      </a:lnTo>
                      <a:lnTo>
                        <a:pt x="56" y="151"/>
                      </a:lnTo>
                      <a:lnTo>
                        <a:pt x="67" y="248"/>
                      </a:lnTo>
                      <a:lnTo>
                        <a:pt x="94" y="268"/>
                      </a:lnTo>
                      <a:lnTo>
                        <a:pt x="133" y="402"/>
                      </a:lnTo>
                      <a:lnTo>
                        <a:pt x="122" y="438"/>
                      </a:lnTo>
                      <a:lnTo>
                        <a:pt x="155" y="459"/>
                      </a:lnTo>
                      <a:lnTo>
                        <a:pt x="245" y="617"/>
                      </a:lnTo>
                      <a:lnTo>
                        <a:pt x="233" y="544"/>
                      </a:lnTo>
                      <a:lnTo>
                        <a:pt x="196" y="473"/>
                      </a:lnTo>
                      <a:lnTo>
                        <a:pt x="152" y="392"/>
                      </a:lnTo>
                      <a:lnTo>
                        <a:pt x="118" y="248"/>
                      </a:lnTo>
                      <a:lnTo>
                        <a:pt x="85" y="199"/>
                      </a:lnTo>
                      <a:lnTo>
                        <a:pt x="72" y="12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9" name="Freeform 177"/>
                <p:cNvSpPr>
                  <a:spLocks/>
                </p:cNvSpPr>
                <p:nvPr/>
              </p:nvSpPr>
              <p:spPr bwMode="auto">
                <a:xfrm>
                  <a:off x="4493" y="3286"/>
                  <a:ext cx="57" cy="135"/>
                </a:xfrm>
                <a:custGeom>
                  <a:avLst/>
                  <a:gdLst>
                    <a:gd name="T0" fmla="*/ 0 w 229"/>
                    <a:gd name="T1" fmla="*/ 0 h 539"/>
                    <a:gd name="T2" fmla="*/ 0 w 229"/>
                    <a:gd name="T3" fmla="*/ 0 h 539"/>
                    <a:gd name="T4" fmla="*/ 0 w 229"/>
                    <a:gd name="T5" fmla="*/ 0 h 539"/>
                    <a:gd name="T6" fmla="*/ 0 w 229"/>
                    <a:gd name="T7" fmla="*/ 0 h 539"/>
                    <a:gd name="T8" fmla="*/ 0 w 229"/>
                    <a:gd name="T9" fmla="*/ 0 h 539"/>
                    <a:gd name="T10" fmla="*/ 0 w 229"/>
                    <a:gd name="T11" fmla="*/ 0 h 539"/>
                    <a:gd name="T12" fmla="*/ 0 w 229"/>
                    <a:gd name="T13" fmla="*/ 0 h 539"/>
                    <a:gd name="T14" fmla="*/ 0 w 229"/>
                    <a:gd name="T15" fmla="*/ 0 h 539"/>
                    <a:gd name="T16" fmla="*/ 0 w 229"/>
                    <a:gd name="T17" fmla="*/ 0 h 539"/>
                    <a:gd name="T18" fmla="*/ 0 w 229"/>
                    <a:gd name="T19" fmla="*/ 0 h 539"/>
                    <a:gd name="T20" fmla="*/ 0 w 229"/>
                    <a:gd name="T21" fmla="*/ 0 h 539"/>
                    <a:gd name="T22" fmla="*/ 0 w 229"/>
                    <a:gd name="T23" fmla="*/ 0 h 539"/>
                    <a:gd name="T24" fmla="*/ 0 w 229"/>
                    <a:gd name="T25" fmla="*/ 0 h 539"/>
                    <a:gd name="T26" fmla="*/ 0 w 229"/>
                    <a:gd name="T27" fmla="*/ 0 h 539"/>
                    <a:gd name="T28" fmla="*/ 0 w 229"/>
                    <a:gd name="T29" fmla="*/ 0 h 539"/>
                    <a:gd name="T30" fmla="*/ 0 w 229"/>
                    <a:gd name="T31" fmla="*/ 0 h 539"/>
                    <a:gd name="T32" fmla="*/ 0 w 229"/>
                    <a:gd name="T33" fmla="*/ 0 h 539"/>
                    <a:gd name="T34" fmla="*/ 0 w 229"/>
                    <a:gd name="T35" fmla="*/ 0 h 539"/>
                    <a:gd name="T36" fmla="*/ 0 w 229"/>
                    <a:gd name="T37" fmla="*/ 0 h 539"/>
                    <a:gd name="T38" fmla="*/ 0 w 229"/>
                    <a:gd name="T39" fmla="*/ 0 h 539"/>
                    <a:gd name="T40" fmla="*/ 0 w 229"/>
                    <a:gd name="T41" fmla="*/ 0 h 539"/>
                    <a:gd name="T42" fmla="*/ 0 w 229"/>
                    <a:gd name="T43" fmla="*/ 0 h 539"/>
                    <a:gd name="T44" fmla="*/ 0 w 229"/>
                    <a:gd name="T45" fmla="*/ 0 h 539"/>
                    <a:gd name="T46" fmla="*/ 0 w 229"/>
                    <a:gd name="T47" fmla="*/ 0 h 539"/>
                    <a:gd name="T48" fmla="*/ 0 w 229"/>
                    <a:gd name="T49" fmla="*/ 0 h 539"/>
                    <a:gd name="T50" fmla="*/ 0 w 229"/>
                    <a:gd name="T51" fmla="*/ 0 h 539"/>
                    <a:gd name="T52" fmla="*/ 0 w 229"/>
                    <a:gd name="T53" fmla="*/ 0 h 539"/>
                    <a:gd name="T54" fmla="*/ 0 w 229"/>
                    <a:gd name="T55" fmla="*/ 0 h 539"/>
                    <a:gd name="T56" fmla="*/ 0 w 229"/>
                    <a:gd name="T57" fmla="*/ 0 h 539"/>
                    <a:gd name="T58" fmla="*/ 0 w 229"/>
                    <a:gd name="T59" fmla="*/ 0 h 539"/>
                    <a:gd name="T60" fmla="*/ 0 w 229"/>
                    <a:gd name="T61" fmla="*/ 0 h 539"/>
                    <a:gd name="T62" fmla="*/ 0 w 229"/>
                    <a:gd name="T63" fmla="*/ 0 h 539"/>
                    <a:gd name="T64" fmla="*/ 0 w 229"/>
                    <a:gd name="T65" fmla="*/ 0 h 539"/>
                    <a:gd name="T66" fmla="*/ 0 w 229"/>
                    <a:gd name="T67" fmla="*/ 0 h 539"/>
                    <a:gd name="T68" fmla="*/ 0 w 229"/>
                    <a:gd name="T69" fmla="*/ 0 h 5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29"/>
                    <a:gd name="T106" fmla="*/ 0 h 539"/>
                    <a:gd name="T107" fmla="*/ 229 w 229"/>
                    <a:gd name="T108" fmla="*/ 539 h 5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29" h="539">
                      <a:moveTo>
                        <a:pt x="2" y="3"/>
                      </a:moveTo>
                      <a:lnTo>
                        <a:pt x="42" y="0"/>
                      </a:lnTo>
                      <a:lnTo>
                        <a:pt x="62" y="24"/>
                      </a:lnTo>
                      <a:lnTo>
                        <a:pt x="55" y="52"/>
                      </a:lnTo>
                      <a:lnTo>
                        <a:pt x="74" y="57"/>
                      </a:lnTo>
                      <a:lnTo>
                        <a:pt x="80" y="78"/>
                      </a:lnTo>
                      <a:lnTo>
                        <a:pt x="61" y="99"/>
                      </a:lnTo>
                      <a:lnTo>
                        <a:pt x="62" y="72"/>
                      </a:lnTo>
                      <a:lnTo>
                        <a:pt x="40" y="72"/>
                      </a:lnTo>
                      <a:lnTo>
                        <a:pt x="32" y="61"/>
                      </a:lnTo>
                      <a:lnTo>
                        <a:pt x="45" y="38"/>
                      </a:lnTo>
                      <a:lnTo>
                        <a:pt x="13" y="40"/>
                      </a:lnTo>
                      <a:lnTo>
                        <a:pt x="55" y="123"/>
                      </a:lnTo>
                      <a:lnTo>
                        <a:pt x="79" y="148"/>
                      </a:lnTo>
                      <a:lnTo>
                        <a:pt x="71" y="173"/>
                      </a:lnTo>
                      <a:lnTo>
                        <a:pt x="106" y="244"/>
                      </a:lnTo>
                      <a:lnTo>
                        <a:pt x="146" y="286"/>
                      </a:lnTo>
                      <a:lnTo>
                        <a:pt x="147" y="312"/>
                      </a:lnTo>
                      <a:lnTo>
                        <a:pt x="197" y="427"/>
                      </a:lnTo>
                      <a:lnTo>
                        <a:pt x="223" y="489"/>
                      </a:lnTo>
                      <a:lnTo>
                        <a:pt x="229" y="539"/>
                      </a:lnTo>
                      <a:lnTo>
                        <a:pt x="180" y="532"/>
                      </a:lnTo>
                      <a:lnTo>
                        <a:pt x="202" y="502"/>
                      </a:lnTo>
                      <a:lnTo>
                        <a:pt x="187" y="452"/>
                      </a:lnTo>
                      <a:lnTo>
                        <a:pt x="150" y="435"/>
                      </a:lnTo>
                      <a:lnTo>
                        <a:pt x="161" y="417"/>
                      </a:lnTo>
                      <a:lnTo>
                        <a:pt x="135" y="331"/>
                      </a:lnTo>
                      <a:lnTo>
                        <a:pt x="102" y="309"/>
                      </a:lnTo>
                      <a:lnTo>
                        <a:pt x="108" y="276"/>
                      </a:lnTo>
                      <a:lnTo>
                        <a:pt x="61" y="203"/>
                      </a:lnTo>
                      <a:lnTo>
                        <a:pt x="37" y="170"/>
                      </a:lnTo>
                      <a:lnTo>
                        <a:pt x="59" y="147"/>
                      </a:lnTo>
                      <a:lnTo>
                        <a:pt x="0" y="57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0" name="Freeform 178"/>
                <p:cNvSpPr>
                  <a:spLocks/>
                </p:cNvSpPr>
                <p:nvPr/>
              </p:nvSpPr>
              <p:spPr bwMode="auto">
                <a:xfrm>
                  <a:off x="4154" y="3291"/>
                  <a:ext cx="173" cy="151"/>
                </a:xfrm>
                <a:custGeom>
                  <a:avLst/>
                  <a:gdLst>
                    <a:gd name="T0" fmla="*/ 0 w 691"/>
                    <a:gd name="T1" fmla="*/ 0 h 608"/>
                    <a:gd name="T2" fmla="*/ 0 w 691"/>
                    <a:gd name="T3" fmla="*/ 0 h 608"/>
                    <a:gd name="T4" fmla="*/ 0 w 691"/>
                    <a:gd name="T5" fmla="*/ 0 h 608"/>
                    <a:gd name="T6" fmla="*/ 0 w 691"/>
                    <a:gd name="T7" fmla="*/ 0 h 608"/>
                    <a:gd name="T8" fmla="*/ 0 w 691"/>
                    <a:gd name="T9" fmla="*/ 0 h 608"/>
                    <a:gd name="T10" fmla="*/ 0 w 691"/>
                    <a:gd name="T11" fmla="*/ 0 h 608"/>
                    <a:gd name="T12" fmla="*/ 0 w 691"/>
                    <a:gd name="T13" fmla="*/ 0 h 608"/>
                    <a:gd name="T14" fmla="*/ 0 w 691"/>
                    <a:gd name="T15" fmla="*/ 0 h 608"/>
                    <a:gd name="T16" fmla="*/ 0 w 691"/>
                    <a:gd name="T17" fmla="*/ 0 h 608"/>
                    <a:gd name="T18" fmla="*/ 0 w 691"/>
                    <a:gd name="T19" fmla="*/ 0 h 608"/>
                    <a:gd name="T20" fmla="*/ 0 w 691"/>
                    <a:gd name="T21" fmla="*/ 0 h 608"/>
                    <a:gd name="T22" fmla="*/ 0 w 691"/>
                    <a:gd name="T23" fmla="*/ 0 h 608"/>
                    <a:gd name="T24" fmla="*/ 0 w 691"/>
                    <a:gd name="T25" fmla="*/ 0 h 608"/>
                    <a:gd name="T26" fmla="*/ 0 w 691"/>
                    <a:gd name="T27" fmla="*/ 0 h 608"/>
                    <a:gd name="T28" fmla="*/ 0 w 691"/>
                    <a:gd name="T29" fmla="*/ 0 h 608"/>
                    <a:gd name="T30" fmla="*/ 0 w 691"/>
                    <a:gd name="T31" fmla="*/ 0 h 608"/>
                    <a:gd name="T32" fmla="*/ 0 w 691"/>
                    <a:gd name="T33" fmla="*/ 0 h 608"/>
                    <a:gd name="T34" fmla="*/ 0 w 691"/>
                    <a:gd name="T35" fmla="*/ 0 h 608"/>
                    <a:gd name="T36" fmla="*/ 0 w 691"/>
                    <a:gd name="T37" fmla="*/ 0 h 608"/>
                    <a:gd name="T38" fmla="*/ 0 w 691"/>
                    <a:gd name="T39" fmla="*/ 0 h 608"/>
                    <a:gd name="T40" fmla="*/ 0 w 691"/>
                    <a:gd name="T41" fmla="*/ 0 h 608"/>
                    <a:gd name="T42" fmla="*/ 0 w 691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91"/>
                    <a:gd name="T67" fmla="*/ 0 h 608"/>
                    <a:gd name="T68" fmla="*/ 691 w 691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91" h="608">
                      <a:moveTo>
                        <a:pt x="608" y="274"/>
                      </a:moveTo>
                      <a:lnTo>
                        <a:pt x="436" y="76"/>
                      </a:lnTo>
                      <a:lnTo>
                        <a:pt x="308" y="0"/>
                      </a:lnTo>
                      <a:lnTo>
                        <a:pt x="329" y="42"/>
                      </a:lnTo>
                      <a:lnTo>
                        <a:pt x="239" y="13"/>
                      </a:lnTo>
                      <a:lnTo>
                        <a:pt x="81" y="40"/>
                      </a:lnTo>
                      <a:lnTo>
                        <a:pt x="297" y="79"/>
                      </a:lnTo>
                      <a:lnTo>
                        <a:pt x="0" y="99"/>
                      </a:lnTo>
                      <a:lnTo>
                        <a:pt x="194" y="136"/>
                      </a:lnTo>
                      <a:lnTo>
                        <a:pt x="53" y="172"/>
                      </a:lnTo>
                      <a:lnTo>
                        <a:pt x="154" y="197"/>
                      </a:lnTo>
                      <a:lnTo>
                        <a:pt x="344" y="189"/>
                      </a:lnTo>
                      <a:lnTo>
                        <a:pt x="222" y="253"/>
                      </a:lnTo>
                      <a:lnTo>
                        <a:pt x="381" y="238"/>
                      </a:lnTo>
                      <a:lnTo>
                        <a:pt x="466" y="213"/>
                      </a:lnTo>
                      <a:lnTo>
                        <a:pt x="567" y="295"/>
                      </a:lnTo>
                      <a:lnTo>
                        <a:pt x="596" y="358"/>
                      </a:lnTo>
                      <a:lnTo>
                        <a:pt x="652" y="608"/>
                      </a:lnTo>
                      <a:lnTo>
                        <a:pt x="653" y="476"/>
                      </a:lnTo>
                      <a:lnTo>
                        <a:pt x="691" y="551"/>
                      </a:lnTo>
                      <a:lnTo>
                        <a:pt x="608" y="2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1" name="Freeform 179"/>
                <p:cNvSpPr>
                  <a:spLocks/>
                </p:cNvSpPr>
                <p:nvPr/>
              </p:nvSpPr>
              <p:spPr bwMode="auto">
                <a:xfrm>
                  <a:off x="4530" y="3087"/>
                  <a:ext cx="123" cy="331"/>
                </a:xfrm>
                <a:custGeom>
                  <a:avLst/>
                  <a:gdLst>
                    <a:gd name="T0" fmla="*/ 0 w 492"/>
                    <a:gd name="T1" fmla="*/ 0 h 1325"/>
                    <a:gd name="T2" fmla="*/ 0 w 492"/>
                    <a:gd name="T3" fmla="*/ 0 h 1325"/>
                    <a:gd name="T4" fmla="*/ 0 w 492"/>
                    <a:gd name="T5" fmla="*/ 0 h 1325"/>
                    <a:gd name="T6" fmla="*/ 0 w 492"/>
                    <a:gd name="T7" fmla="*/ 0 h 1325"/>
                    <a:gd name="T8" fmla="*/ 0 w 492"/>
                    <a:gd name="T9" fmla="*/ 0 h 1325"/>
                    <a:gd name="T10" fmla="*/ 0 w 492"/>
                    <a:gd name="T11" fmla="*/ 0 h 1325"/>
                    <a:gd name="T12" fmla="*/ 0 w 492"/>
                    <a:gd name="T13" fmla="*/ 0 h 1325"/>
                    <a:gd name="T14" fmla="*/ 0 w 492"/>
                    <a:gd name="T15" fmla="*/ 0 h 1325"/>
                    <a:gd name="T16" fmla="*/ 0 w 492"/>
                    <a:gd name="T17" fmla="*/ 0 h 1325"/>
                    <a:gd name="T18" fmla="*/ 0 w 492"/>
                    <a:gd name="T19" fmla="*/ 0 h 1325"/>
                    <a:gd name="T20" fmla="*/ 0 w 492"/>
                    <a:gd name="T21" fmla="*/ 0 h 1325"/>
                    <a:gd name="T22" fmla="*/ 0 w 492"/>
                    <a:gd name="T23" fmla="*/ 0 h 1325"/>
                    <a:gd name="T24" fmla="*/ 0 w 492"/>
                    <a:gd name="T25" fmla="*/ 0 h 1325"/>
                    <a:gd name="T26" fmla="*/ 0 w 492"/>
                    <a:gd name="T27" fmla="*/ 0 h 1325"/>
                    <a:gd name="T28" fmla="*/ 0 w 492"/>
                    <a:gd name="T29" fmla="*/ 0 h 1325"/>
                    <a:gd name="T30" fmla="*/ 0 w 492"/>
                    <a:gd name="T31" fmla="*/ 0 h 1325"/>
                    <a:gd name="T32" fmla="*/ 0 w 492"/>
                    <a:gd name="T33" fmla="*/ 0 h 1325"/>
                    <a:gd name="T34" fmla="*/ 0 w 492"/>
                    <a:gd name="T35" fmla="*/ 0 h 132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92"/>
                    <a:gd name="T55" fmla="*/ 0 h 1325"/>
                    <a:gd name="T56" fmla="*/ 492 w 492"/>
                    <a:gd name="T57" fmla="*/ 1325 h 132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92" h="1325">
                      <a:moveTo>
                        <a:pt x="0" y="0"/>
                      </a:moveTo>
                      <a:lnTo>
                        <a:pt x="150" y="180"/>
                      </a:lnTo>
                      <a:lnTo>
                        <a:pt x="157" y="255"/>
                      </a:lnTo>
                      <a:lnTo>
                        <a:pt x="298" y="681"/>
                      </a:lnTo>
                      <a:lnTo>
                        <a:pt x="303" y="753"/>
                      </a:lnTo>
                      <a:lnTo>
                        <a:pt x="452" y="1104"/>
                      </a:lnTo>
                      <a:lnTo>
                        <a:pt x="443" y="1196"/>
                      </a:lnTo>
                      <a:lnTo>
                        <a:pt x="492" y="1325"/>
                      </a:lnTo>
                      <a:lnTo>
                        <a:pt x="395" y="1259"/>
                      </a:lnTo>
                      <a:lnTo>
                        <a:pt x="289" y="1289"/>
                      </a:lnTo>
                      <a:lnTo>
                        <a:pt x="412" y="1153"/>
                      </a:lnTo>
                      <a:lnTo>
                        <a:pt x="303" y="813"/>
                      </a:lnTo>
                      <a:lnTo>
                        <a:pt x="211" y="717"/>
                      </a:lnTo>
                      <a:lnTo>
                        <a:pt x="237" y="624"/>
                      </a:lnTo>
                      <a:lnTo>
                        <a:pt x="92" y="243"/>
                      </a:lnTo>
                      <a:lnTo>
                        <a:pt x="114" y="18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2" name="Freeform 180"/>
                <p:cNvSpPr>
                  <a:spLocks/>
                </p:cNvSpPr>
                <p:nvPr/>
              </p:nvSpPr>
              <p:spPr bwMode="auto">
                <a:xfrm>
                  <a:off x="4125" y="3330"/>
                  <a:ext cx="57" cy="103"/>
                </a:xfrm>
                <a:custGeom>
                  <a:avLst/>
                  <a:gdLst>
                    <a:gd name="T0" fmla="*/ 0 w 224"/>
                    <a:gd name="T1" fmla="*/ 0 h 411"/>
                    <a:gd name="T2" fmla="*/ 0 w 224"/>
                    <a:gd name="T3" fmla="*/ 0 h 411"/>
                    <a:gd name="T4" fmla="*/ 0 w 224"/>
                    <a:gd name="T5" fmla="*/ 0 h 411"/>
                    <a:gd name="T6" fmla="*/ 0 w 224"/>
                    <a:gd name="T7" fmla="*/ 0 h 411"/>
                    <a:gd name="T8" fmla="*/ 0 w 224"/>
                    <a:gd name="T9" fmla="*/ 0 h 411"/>
                    <a:gd name="T10" fmla="*/ 0 w 224"/>
                    <a:gd name="T11" fmla="*/ 0 h 411"/>
                    <a:gd name="T12" fmla="*/ 0 w 224"/>
                    <a:gd name="T13" fmla="*/ 0 h 411"/>
                    <a:gd name="T14" fmla="*/ 0 w 224"/>
                    <a:gd name="T15" fmla="*/ 0 h 411"/>
                    <a:gd name="T16" fmla="*/ 0 w 224"/>
                    <a:gd name="T17" fmla="*/ 0 h 411"/>
                    <a:gd name="T18" fmla="*/ 0 w 224"/>
                    <a:gd name="T19" fmla="*/ 0 h 411"/>
                    <a:gd name="T20" fmla="*/ 0 w 224"/>
                    <a:gd name="T21" fmla="*/ 0 h 411"/>
                    <a:gd name="T22" fmla="*/ 0 w 224"/>
                    <a:gd name="T23" fmla="*/ 0 h 411"/>
                    <a:gd name="T24" fmla="*/ 0 w 224"/>
                    <a:gd name="T25" fmla="*/ 0 h 41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24"/>
                    <a:gd name="T40" fmla="*/ 0 h 411"/>
                    <a:gd name="T41" fmla="*/ 224 w 224"/>
                    <a:gd name="T42" fmla="*/ 411 h 41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24" h="411">
                      <a:moveTo>
                        <a:pt x="6" y="0"/>
                      </a:moveTo>
                      <a:lnTo>
                        <a:pt x="68" y="99"/>
                      </a:lnTo>
                      <a:lnTo>
                        <a:pt x="116" y="241"/>
                      </a:lnTo>
                      <a:lnTo>
                        <a:pt x="224" y="411"/>
                      </a:lnTo>
                      <a:lnTo>
                        <a:pt x="144" y="380"/>
                      </a:lnTo>
                      <a:lnTo>
                        <a:pt x="149" y="338"/>
                      </a:lnTo>
                      <a:lnTo>
                        <a:pt x="90" y="261"/>
                      </a:lnTo>
                      <a:lnTo>
                        <a:pt x="81" y="192"/>
                      </a:lnTo>
                      <a:lnTo>
                        <a:pt x="39" y="140"/>
                      </a:lnTo>
                      <a:lnTo>
                        <a:pt x="42" y="100"/>
                      </a:lnTo>
                      <a:lnTo>
                        <a:pt x="0" y="33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3" name="Freeform 181"/>
                <p:cNvSpPr>
                  <a:spLocks/>
                </p:cNvSpPr>
                <p:nvPr/>
              </p:nvSpPr>
              <p:spPr bwMode="auto">
                <a:xfrm>
                  <a:off x="4231" y="3356"/>
                  <a:ext cx="67" cy="20"/>
                </a:xfrm>
                <a:custGeom>
                  <a:avLst/>
                  <a:gdLst>
                    <a:gd name="T0" fmla="*/ 0 w 269"/>
                    <a:gd name="T1" fmla="*/ 0 h 80"/>
                    <a:gd name="T2" fmla="*/ 0 w 269"/>
                    <a:gd name="T3" fmla="*/ 0 h 80"/>
                    <a:gd name="T4" fmla="*/ 0 w 269"/>
                    <a:gd name="T5" fmla="*/ 0 h 80"/>
                    <a:gd name="T6" fmla="*/ 0 w 269"/>
                    <a:gd name="T7" fmla="*/ 0 h 80"/>
                    <a:gd name="T8" fmla="*/ 0 w 269"/>
                    <a:gd name="T9" fmla="*/ 0 h 80"/>
                    <a:gd name="T10" fmla="*/ 0 w 269"/>
                    <a:gd name="T11" fmla="*/ 0 h 80"/>
                    <a:gd name="T12" fmla="*/ 0 w 269"/>
                    <a:gd name="T13" fmla="*/ 0 h 80"/>
                    <a:gd name="T14" fmla="*/ 0 w 269"/>
                    <a:gd name="T15" fmla="*/ 0 h 80"/>
                    <a:gd name="T16" fmla="*/ 0 w 269"/>
                    <a:gd name="T17" fmla="*/ 0 h 80"/>
                    <a:gd name="T18" fmla="*/ 0 w 269"/>
                    <a:gd name="T19" fmla="*/ 0 h 80"/>
                    <a:gd name="T20" fmla="*/ 0 w 269"/>
                    <a:gd name="T21" fmla="*/ 0 h 80"/>
                    <a:gd name="T22" fmla="*/ 0 w 269"/>
                    <a:gd name="T23" fmla="*/ 0 h 80"/>
                    <a:gd name="T24" fmla="*/ 0 w 269"/>
                    <a:gd name="T25" fmla="*/ 0 h 8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69"/>
                    <a:gd name="T40" fmla="*/ 0 h 80"/>
                    <a:gd name="T41" fmla="*/ 269 w 269"/>
                    <a:gd name="T42" fmla="*/ 80 h 8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69" h="80">
                      <a:moveTo>
                        <a:pt x="251" y="4"/>
                      </a:moveTo>
                      <a:lnTo>
                        <a:pt x="187" y="35"/>
                      </a:lnTo>
                      <a:lnTo>
                        <a:pt x="143" y="11"/>
                      </a:lnTo>
                      <a:lnTo>
                        <a:pt x="80" y="0"/>
                      </a:lnTo>
                      <a:lnTo>
                        <a:pt x="129" y="29"/>
                      </a:lnTo>
                      <a:lnTo>
                        <a:pt x="43" y="43"/>
                      </a:lnTo>
                      <a:lnTo>
                        <a:pt x="0" y="60"/>
                      </a:lnTo>
                      <a:lnTo>
                        <a:pt x="137" y="48"/>
                      </a:lnTo>
                      <a:lnTo>
                        <a:pt x="94" y="80"/>
                      </a:lnTo>
                      <a:lnTo>
                        <a:pt x="167" y="60"/>
                      </a:lnTo>
                      <a:lnTo>
                        <a:pt x="269" y="24"/>
                      </a:lnTo>
                      <a:lnTo>
                        <a:pt x="251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4" name="Freeform 182"/>
                <p:cNvSpPr>
                  <a:spLocks/>
                </p:cNvSpPr>
                <p:nvPr/>
              </p:nvSpPr>
              <p:spPr bwMode="auto">
                <a:xfrm>
                  <a:off x="4468" y="3084"/>
                  <a:ext cx="35" cy="42"/>
                </a:xfrm>
                <a:custGeom>
                  <a:avLst/>
                  <a:gdLst>
                    <a:gd name="T0" fmla="*/ 0 w 141"/>
                    <a:gd name="T1" fmla="*/ 0 h 166"/>
                    <a:gd name="T2" fmla="*/ 0 w 141"/>
                    <a:gd name="T3" fmla="*/ 0 h 166"/>
                    <a:gd name="T4" fmla="*/ 0 w 141"/>
                    <a:gd name="T5" fmla="*/ 0 h 166"/>
                    <a:gd name="T6" fmla="*/ 0 w 141"/>
                    <a:gd name="T7" fmla="*/ 0 h 166"/>
                    <a:gd name="T8" fmla="*/ 0 w 141"/>
                    <a:gd name="T9" fmla="*/ 0 h 166"/>
                    <a:gd name="T10" fmla="*/ 0 w 141"/>
                    <a:gd name="T11" fmla="*/ 0 h 166"/>
                    <a:gd name="T12" fmla="*/ 0 w 141"/>
                    <a:gd name="T13" fmla="*/ 0 h 16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1"/>
                    <a:gd name="T22" fmla="*/ 0 h 166"/>
                    <a:gd name="T23" fmla="*/ 141 w 141"/>
                    <a:gd name="T24" fmla="*/ 166 h 16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1" h="166">
                      <a:moveTo>
                        <a:pt x="71" y="0"/>
                      </a:moveTo>
                      <a:lnTo>
                        <a:pt x="0" y="48"/>
                      </a:lnTo>
                      <a:lnTo>
                        <a:pt x="9" y="148"/>
                      </a:lnTo>
                      <a:lnTo>
                        <a:pt x="84" y="166"/>
                      </a:lnTo>
                      <a:lnTo>
                        <a:pt x="141" y="144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5" name="Freeform 183"/>
                <p:cNvSpPr>
                  <a:spLocks/>
                </p:cNvSpPr>
                <p:nvPr/>
              </p:nvSpPr>
              <p:spPr bwMode="auto">
                <a:xfrm>
                  <a:off x="4091" y="3314"/>
                  <a:ext cx="11" cy="15"/>
                </a:xfrm>
                <a:custGeom>
                  <a:avLst/>
                  <a:gdLst>
                    <a:gd name="T0" fmla="*/ 0 w 46"/>
                    <a:gd name="T1" fmla="*/ 0 h 59"/>
                    <a:gd name="T2" fmla="*/ 0 w 46"/>
                    <a:gd name="T3" fmla="*/ 0 h 59"/>
                    <a:gd name="T4" fmla="*/ 0 w 46"/>
                    <a:gd name="T5" fmla="*/ 0 h 59"/>
                    <a:gd name="T6" fmla="*/ 0 w 46"/>
                    <a:gd name="T7" fmla="*/ 0 h 59"/>
                    <a:gd name="T8" fmla="*/ 0 w 46"/>
                    <a:gd name="T9" fmla="*/ 0 h 59"/>
                    <a:gd name="T10" fmla="*/ 0 w 46"/>
                    <a:gd name="T11" fmla="*/ 0 h 59"/>
                    <a:gd name="T12" fmla="*/ 0 w 46"/>
                    <a:gd name="T13" fmla="*/ 0 h 5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6"/>
                    <a:gd name="T22" fmla="*/ 0 h 59"/>
                    <a:gd name="T23" fmla="*/ 46 w 46"/>
                    <a:gd name="T24" fmla="*/ 59 h 5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6" h="59">
                      <a:moveTo>
                        <a:pt x="23" y="0"/>
                      </a:moveTo>
                      <a:lnTo>
                        <a:pt x="0" y="24"/>
                      </a:lnTo>
                      <a:lnTo>
                        <a:pt x="19" y="57"/>
                      </a:lnTo>
                      <a:lnTo>
                        <a:pt x="36" y="59"/>
                      </a:lnTo>
                      <a:lnTo>
                        <a:pt x="46" y="21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6" name="Freeform 184"/>
                <p:cNvSpPr>
                  <a:spLocks/>
                </p:cNvSpPr>
                <p:nvPr/>
              </p:nvSpPr>
              <p:spPr bwMode="auto">
                <a:xfrm>
                  <a:off x="4001" y="2803"/>
                  <a:ext cx="222" cy="40"/>
                </a:xfrm>
                <a:custGeom>
                  <a:avLst/>
                  <a:gdLst>
                    <a:gd name="T0" fmla="*/ 0 w 885"/>
                    <a:gd name="T1" fmla="*/ 0 h 162"/>
                    <a:gd name="T2" fmla="*/ 0 w 885"/>
                    <a:gd name="T3" fmla="*/ 0 h 162"/>
                    <a:gd name="T4" fmla="*/ 0 w 885"/>
                    <a:gd name="T5" fmla="*/ 0 h 162"/>
                    <a:gd name="T6" fmla="*/ 0 w 885"/>
                    <a:gd name="T7" fmla="*/ 0 h 162"/>
                    <a:gd name="T8" fmla="*/ 0 w 885"/>
                    <a:gd name="T9" fmla="*/ 0 h 162"/>
                    <a:gd name="T10" fmla="*/ 0 w 885"/>
                    <a:gd name="T11" fmla="*/ 0 h 162"/>
                    <a:gd name="T12" fmla="*/ 0 w 885"/>
                    <a:gd name="T13" fmla="*/ 0 h 162"/>
                    <a:gd name="T14" fmla="*/ 0 w 885"/>
                    <a:gd name="T15" fmla="*/ 0 h 162"/>
                    <a:gd name="T16" fmla="*/ 0 w 885"/>
                    <a:gd name="T17" fmla="*/ 0 h 162"/>
                    <a:gd name="T18" fmla="*/ 0 w 885"/>
                    <a:gd name="T19" fmla="*/ 0 h 162"/>
                    <a:gd name="T20" fmla="*/ 0 w 885"/>
                    <a:gd name="T21" fmla="*/ 0 h 162"/>
                    <a:gd name="T22" fmla="*/ 0 w 885"/>
                    <a:gd name="T23" fmla="*/ 0 h 162"/>
                    <a:gd name="T24" fmla="*/ 0 w 885"/>
                    <a:gd name="T25" fmla="*/ 0 h 162"/>
                    <a:gd name="T26" fmla="*/ 0 w 885"/>
                    <a:gd name="T27" fmla="*/ 0 h 162"/>
                    <a:gd name="T28" fmla="*/ 0 w 885"/>
                    <a:gd name="T29" fmla="*/ 0 h 162"/>
                    <a:gd name="T30" fmla="*/ 0 w 885"/>
                    <a:gd name="T31" fmla="*/ 0 h 162"/>
                    <a:gd name="T32" fmla="*/ 0 w 885"/>
                    <a:gd name="T33" fmla="*/ 0 h 16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85"/>
                    <a:gd name="T52" fmla="*/ 0 h 162"/>
                    <a:gd name="T53" fmla="*/ 885 w 885"/>
                    <a:gd name="T54" fmla="*/ 162 h 16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85" h="162">
                      <a:moveTo>
                        <a:pt x="0" y="145"/>
                      </a:moveTo>
                      <a:lnTo>
                        <a:pt x="122" y="115"/>
                      </a:lnTo>
                      <a:lnTo>
                        <a:pt x="39" y="33"/>
                      </a:lnTo>
                      <a:lnTo>
                        <a:pt x="297" y="90"/>
                      </a:lnTo>
                      <a:lnTo>
                        <a:pt x="256" y="0"/>
                      </a:lnTo>
                      <a:lnTo>
                        <a:pt x="450" y="43"/>
                      </a:lnTo>
                      <a:lnTo>
                        <a:pt x="655" y="39"/>
                      </a:lnTo>
                      <a:lnTo>
                        <a:pt x="885" y="125"/>
                      </a:lnTo>
                      <a:lnTo>
                        <a:pt x="559" y="66"/>
                      </a:lnTo>
                      <a:lnTo>
                        <a:pt x="596" y="105"/>
                      </a:lnTo>
                      <a:lnTo>
                        <a:pt x="322" y="39"/>
                      </a:lnTo>
                      <a:lnTo>
                        <a:pt x="359" y="105"/>
                      </a:lnTo>
                      <a:lnTo>
                        <a:pt x="458" y="162"/>
                      </a:lnTo>
                      <a:lnTo>
                        <a:pt x="177" y="96"/>
                      </a:lnTo>
                      <a:lnTo>
                        <a:pt x="217" y="142"/>
                      </a:lnTo>
                      <a:lnTo>
                        <a:pt x="0" y="1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7" name="Freeform 185"/>
                <p:cNvSpPr>
                  <a:spLocks/>
                </p:cNvSpPr>
                <p:nvPr/>
              </p:nvSpPr>
              <p:spPr bwMode="auto">
                <a:xfrm>
                  <a:off x="3887" y="3015"/>
                  <a:ext cx="501" cy="99"/>
                </a:xfrm>
                <a:custGeom>
                  <a:avLst/>
                  <a:gdLst>
                    <a:gd name="T0" fmla="*/ 0 w 2005"/>
                    <a:gd name="T1" fmla="*/ 0 h 396"/>
                    <a:gd name="T2" fmla="*/ 0 w 2005"/>
                    <a:gd name="T3" fmla="*/ 0 h 396"/>
                    <a:gd name="T4" fmla="*/ 0 w 2005"/>
                    <a:gd name="T5" fmla="*/ 0 h 396"/>
                    <a:gd name="T6" fmla="*/ 0 w 2005"/>
                    <a:gd name="T7" fmla="*/ 0 h 396"/>
                    <a:gd name="T8" fmla="*/ 0 w 2005"/>
                    <a:gd name="T9" fmla="*/ 0 h 396"/>
                    <a:gd name="T10" fmla="*/ 0 w 2005"/>
                    <a:gd name="T11" fmla="*/ 0 h 396"/>
                    <a:gd name="T12" fmla="*/ 0 w 2005"/>
                    <a:gd name="T13" fmla="*/ 0 h 396"/>
                    <a:gd name="T14" fmla="*/ 0 w 2005"/>
                    <a:gd name="T15" fmla="*/ 0 h 396"/>
                    <a:gd name="T16" fmla="*/ 0 w 2005"/>
                    <a:gd name="T17" fmla="*/ 0 h 396"/>
                    <a:gd name="T18" fmla="*/ 0 w 2005"/>
                    <a:gd name="T19" fmla="*/ 0 h 396"/>
                    <a:gd name="T20" fmla="*/ 0 w 2005"/>
                    <a:gd name="T21" fmla="*/ 0 h 396"/>
                    <a:gd name="T22" fmla="*/ 0 w 2005"/>
                    <a:gd name="T23" fmla="*/ 0 h 396"/>
                    <a:gd name="T24" fmla="*/ 0 w 2005"/>
                    <a:gd name="T25" fmla="*/ 0 h 396"/>
                    <a:gd name="T26" fmla="*/ 0 w 2005"/>
                    <a:gd name="T27" fmla="*/ 0 h 396"/>
                    <a:gd name="T28" fmla="*/ 0 w 2005"/>
                    <a:gd name="T29" fmla="*/ 0 h 396"/>
                    <a:gd name="T30" fmla="*/ 0 w 2005"/>
                    <a:gd name="T31" fmla="*/ 0 h 396"/>
                    <a:gd name="T32" fmla="*/ 0 w 2005"/>
                    <a:gd name="T33" fmla="*/ 0 h 396"/>
                    <a:gd name="T34" fmla="*/ 0 w 2005"/>
                    <a:gd name="T35" fmla="*/ 0 h 396"/>
                    <a:gd name="T36" fmla="*/ 0 w 2005"/>
                    <a:gd name="T37" fmla="*/ 0 h 396"/>
                    <a:gd name="T38" fmla="*/ 0 w 2005"/>
                    <a:gd name="T39" fmla="*/ 0 h 396"/>
                    <a:gd name="T40" fmla="*/ 0 w 2005"/>
                    <a:gd name="T41" fmla="*/ 0 h 396"/>
                    <a:gd name="T42" fmla="*/ 0 w 2005"/>
                    <a:gd name="T43" fmla="*/ 0 h 396"/>
                    <a:gd name="T44" fmla="*/ 0 w 2005"/>
                    <a:gd name="T45" fmla="*/ 0 h 396"/>
                    <a:gd name="T46" fmla="*/ 0 w 2005"/>
                    <a:gd name="T47" fmla="*/ 0 h 396"/>
                    <a:gd name="T48" fmla="*/ 0 w 2005"/>
                    <a:gd name="T49" fmla="*/ 0 h 396"/>
                    <a:gd name="T50" fmla="*/ 0 w 2005"/>
                    <a:gd name="T51" fmla="*/ 0 h 396"/>
                    <a:gd name="T52" fmla="*/ 0 w 2005"/>
                    <a:gd name="T53" fmla="*/ 0 h 396"/>
                    <a:gd name="T54" fmla="*/ 0 w 2005"/>
                    <a:gd name="T55" fmla="*/ 0 h 396"/>
                    <a:gd name="T56" fmla="*/ 0 w 2005"/>
                    <a:gd name="T57" fmla="*/ 0 h 396"/>
                    <a:gd name="T58" fmla="*/ 0 w 2005"/>
                    <a:gd name="T59" fmla="*/ 0 h 396"/>
                    <a:gd name="T60" fmla="*/ 0 w 2005"/>
                    <a:gd name="T61" fmla="*/ 0 h 396"/>
                    <a:gd name="T62" fmla="*/ 0 w 2005"/>
                    <a:gd name="T63" fmla="*/ 0 h 396"/>
                    <a:gd name="T64" fmla="*/ 0 w 2005"/>
                    <a:gd name="T65" fmla="*/ 0 h 396"/>
                    <a:gd name="T66" fmla="*/ 0 w 2005"/>
                    <a:gd name="T67" fmla="*/ 0 h 39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005"/>
                    <a:gd name="T103" fmla="*/ 0 h 396"/>
                    <a:gd name="T104" fmla="*/ 2005 w 2005"/>
                    <a:gd name="T105" fmla="*/ 396 h 39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005" h="396">
                      <a:moveTo>
                        <a:pt x="0" y="0"/>
                      </a:moveTo>
                      <a:lnTo>
                        <a:pt x="142" y="43"/>
                      </a:lnTo>
                      <a:lnTo>
                        <a:pt x="375" y="53"/>
                      </a:lnTo>
                      <a:lnTo>
                        <a:pt x="287" y="92"/>
                      </a:lnTo>
                      <a:lnTo>
                        <a:pt x="398" y="105"/>
                      </a:lnTo>
                      <a:lnTo>
                        <a:pt x="559" y="105"/>
                      </a:lnTo>
                      <a:lnTo>
                        <a:pt x="487" y="172"/>
                      </a:lnTo>
                      <a:lnTo>
                        <a:pt x="615" y="208"/>
                      </a:lnTo>
                      <a:lnTo>
                        <a:pt x="536" y="231"/>
                      </a:lnTo>
                      <a:lnTo>
                        <a:pt x="718" y="241"/>
                      </a:lnTo>
                      <a:lnTo>
                        <a:pt x="685" y="297"/>
                      </a:lnTo>
                      <a:lnTo>
                        <a:pt x="938" y="270"/>
                      </a:lnTo>
                      <a:lnTo>
                        <a:pt x="1093" y="274"/>
                      </a:lnTo>
                      <a:lnTo>
                        <a:pt x="982" y="336"/>
                      </a:lnTo>
                      <a:lnTo>
                        <a:pt x="1363" y="313"/>
                      </a:lnTo>
                      <a:lnTo>
                        <a:pt x="1277" y="360"/>
                      </a:lnTo>
                      <a:lnTo>
                        <a:pt x="1580" y="327"/>
                      </a:lnTo>
                      <a:lnTo>
                        <a:pt x="2005" y="237"/>
                      </a:lnTo>
                      <a:lnTo>
                        <a:pt x="1611" y="396"/>
                      </a:lnTo>
                      <a:lnTo>
                        <a:pt x="1050" y="396"/>
                      </a:lnTo>
                      <a:lnTo>
                        <a:pt x="1186" y="350"/>
                      </a:lnTo>
                      <a:lnTo>
                        <a:pt x="922" y="360"/>
                      </a:lnTo>
                      <a:lnTo>
                        <a:pt x="990" y="297"/>
                      </a:lnTo>
                      <a:lnTo>
                        <a:pt x="625" y="333"/>
                      </a:lnTo>
                      <a:lnTo>
                        <a:pt x="662" y="257"/>
                      </a:lnTo>
                      <a:lnTo>
                        <a:pt x="412" y="247"/>
                      </a:lnTo>
                      <a:lnTo>
                        <a:pt x="454" y="208"/>
                      </a:lnTo>
                      <a:lnTo>
                        <a:pt x="356" y="169"/>
                      </a:lnTo>
                      <a:lnTo>
                        <a:pt x="468" y="129"/>
                      </a:lnTo>
                      <a:lnTo>
                        <a:pt x="178" y="122"/>
                      </a:lnTo>
                      <a:lnTo>
                        <a:pt x="257" y="63"/>
                      </a:lnTo>
                      <a:lnTo>
                        <a:pt x="105" y="7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8" name="Freeform 186"/>
                <p:cNvSpPr>
                  <a:spLocks/>
                </p:cNvSpPr>
                <p:nvPr/>
              </p:nvSpPr>
              <p:spPr bwMode="auto">
                <a:xfrm>
                  <a:off x="4053" y="2928"/>
                  <a:ext cx="153" cy="68"/>
                </a:xfrm>
                <a:custGeom>
                  <a:avLst/>
                  <a:gdLst>
                    <a:gd name="T0" fmla="*/ 0 w 612"/>
                    <a:gd name="T1" fmla="*/ 0 h 270"/>
                    <a:gd name="T2" fmla="*/ 0 w 612"/>
                    <a:gd name="T3" fmla="*/ 0 h 270"/>
                    <a:gd name="T4" fmla="*/ 0 w 612"/>
                    <a:gd name="T5" fmla="*/ 0 h 270"/>
                    <a:gd name="T6" fmla="*/ 0 w 612"/>
                    <a:gd name="T7" fmla="*/ 0 h 270"/>
                    <a:gd name="T8" fmla="*/ 0 w 612"/>
                    <a:gd name="T9" fmla="*/ 0 h 270"/>
                    <a:gd name="T10" fmla="*/ 0 w 612"/>
                    <a:gd name="T11" fmla="*/ 0 h 270"/>
                    <a:gd name="T12" fmla="*/ 0 w 612"/>
                    <a:gd name="T13" fmla="*/ 0 h 270"/>
                    <a:gd name="T14" fmla="*/ 0 w 612"/>
                    <a:gd name="T15" fmla="*/ 0 h 270"/>
                    <a:gd name="T16" fmla="*/ 0 w 612"/>
                    <a:gd name="T17" fmla="*/ 0 h 270"/>
                    <a:gd name="T18" fmla="*/ 0 w 612"/>
                    <a:gd name="T19" fmla="*/ 0 h 270"/>
                    <a:gd name="T20" fmla="*/ 0 w 612"/>
                    <a:gd name="T21" fmla="*/ 0 h 270"/>
                    <a:gd name="T22" fmla="*/ 0 w 612"/>
                    <a:gd name="T23" fmla="*/ 0 h 270"/>
                    <a:gd name="T24" fmla="*/ 0 w 612"/>
                    <a:gd name="T25" fmla="*/ 0 h 270"/>
                    <a:gd name="T26" fmla="*/ 0 w 612"/>
                    <a:gd name="T27" fmla="*/ 0 h 270"/>
                    <a:gd name="T28" fmla="*/ 0 w 612"/>
                    <a:gd name="T29" fmla="*/ 0 h 270"/>
                    <a:gd name="T30" fmla="*/ 0 w 612"/>
                    <a:gd name="T31" fmla="*/ 0 h 270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612"/>
                    <a:gd name="T49" fmla="*/ 0 h 270"/>
                    <a:gd name="T50" fmla="*/ 612 w 612"/>
                    <a:gd name="T51" fmla="*/ 270 h 270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612" h="270">
                      <a:moveTo>
                        <a:pt x="484" y="53"/>
                      </a:moveTo>
                      <a:lnTo>
                        <a:pt x="383" y="0"/>
                      </a:lnTo>
                      <a:lnTo>
                        <a:pt x="402" y="40"/>
                      </a:lnTo>
                      <a:lnTo>
                        <a:pt x="300" y="40"/>
                      </a:lnTo>
                      <a:lnTo>
                        <a:pt x="224" y="80"/>
                      </a:lnTo>
                      <a:lnTo>
                        <a:pt x="115" y="73"/>
                      </a:lnTo>
                      <a:lnTo>
                        <a:pt x="46" y="69"/>
                      </a:lnTo>
                      <a:lnTo>
                        <a:pt x="105" y="156"/>
                      </a:lnTo>
                      <a:lnTo>
                        <a:pt x="0" y="181"/>
                      </a:lnTo>
                      <a:lnTo>
                        <a:pt x="154" y="230"/>
                      </a:lnTo>
                      <a:lnTo>
                        <a:pt x="63" y="270"/>
                      </a:lnTo>
                      <a:lnTo>
                        <a:pt x="465" y="218"/>
                      </a:lnTo>
                      <a:lnTo>
                        <a:pt x="402" y="123"/>
                      </a:lnTo>
                      <a:lnTo>
                        <a:pt x="612" y="119"/>
                      </a:lnTo>
                      <a:lnTo>
                        <a:pt x="484" y="53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9" name="Freeform 187"/>
                <p:cNvSpPr>
                  <a:spLocks/>
                </p:cNvSpPr>
                <p:nvPr/>
              </p:nvSpPr>
              <p:spPr bwMode="auto">
                <a:xfrm>
                  <a:off x="4065" y="2936"/>
                  <a:ext cx="306" cy="75"/>
                </a:xfrm>
                <a:custGeom>
                  <a:avLst/>
                  <a:gdLst>
                    <a:gd name="T0" fmla="*/ 0 w 1222"/>
                    <a:gd name="T1" fmla="*/ 0 h 299"/>
                    <a:gd name="T2" fmla="*/ 0 w 1222"/>
                    <a:gd name="T3" fmla="*/ 0 h 299"/>
                    <a:gd name="T4" fmla="*/ 0 w 1222"/>
                    <a:gd name="T5" fmla="*/ 0 h 299"/>
                    <a:gd name="T6" fmla="*/ 0 w 1222"/>
                    <a:gd name="T7" fmla="*/ 0 h 299"/>
                    <a:gd name="T8" fmla="*/ 0 w 1222"/>
                    <a:gd name="T9" fmla="*/ 0 h 299"/>
                    <a:gd name="T10" fmla="*/ 0 w 1222"/>
                    <a:gd name="T11" fmla="*/ 0 h 299"/>
                    <a:gd name="T12" fmla="*/ 0 w 1222"/>
                    <a:gd name="T13" fmla="*/ 0 h 299"/>
                    <a:gd name="T14" fmla="*/ 0 w 1222"/>
                    <a:gd name="T15" fmla="*/ 0 h 299"/>
                    <a:gd name="T16" fmla="*/ 0 w 1222"/>
                    <a:gd name="T17" fmla="*/ 0 h 299"/>
                    <a:gd name="T18" fmla="*/ 0 w 1222"/>
                    <a:gd name="T19" fmla="*/ 0 h 299"/>
                    <a:gd name="T20" fmla="*/ 0 w 1222"/>
                    <a:gd name="T21" fmla="*/ 0 h 299"/>
                    <a:gd name="T22" fmla="*/ 0 w 1222"/>
                    <a:gd name="T23" fmla="*/ 0 h 299"/>
                    <a:gd name="T24" fmla="*/ 0 w 1222"/>
                    <a:gd name="T25" fmla="*/ 0 h 299"/>
                    <a:gd name="T26" fmla="*/ 0 w 1222"/>
                    <a:gd name="T27" fmla="*/ 0 h 299"/>
                    <a:gd name="T28" fmla="*/ 0 w 1222"/>
                    <a:gd name="T29" fmla="*/ 0 h 299"/>
                    <a:gd name="T30" fmla="*/ 0 w 1222"/>
                    <a:gd name="T31" fmla="*/ 0 h 299"/>
                    <a:gd name="T32" fmla="*/ 0 w 1222"/>
                    <a:gd name="T33" fmla="*/ 0 h 299"/>
                    <a:gd name="T34" fmla="*/ 0 w 1222"/>
                    <a:gd name="T35" fmla="*/ 0 h 299"/>
                    <a:gd name="T36" fmla="*/ 0 w 1222"/>
                    <a:gd name="T37" fmla="*/ 0 h 299"/>
                    <a:gd name="T38" fmla="*/ 0 w 1222"/>
                    <a:gd name="T39" fmla="*/ 0 h 299"/>
                    <a:gd name="T40" fmla="*/ 0 w 1222"/>
                    <a:gd name="T41" fmla="*/ 0 h 299"/>
                    <a:gd name="T42" fmla="*/ 0 w 1222"/>
                    <a:gd name="T43" fmla="*/ 0 h 299"/>
                    <a:gd name="T44" fmla="*/ 0 w 1222"/>
                    <a:gd name="T45" fmla="*/ 0 h 299"/>
                    <a:gd name="T46" fmla="*/ 0 w 1222"/>
                    <a:gd name="T47" fmla="*/ 0 h 299"/>
                    <a:gd name="T48" fmla="*/ 0 w 1222"/>
                    <a:gd name="T49" fmla="*/ 0 h 299"/>
                    <a:gd name="T50" fmla="*/ 0 w 1222"/>
                    <a:gd name="T51" fmla="*/ 0 h 299"/>
                    <a:gd name="T52" fmla="*/ 0 w 1222"/>
                    <a:gd name="T53" fmla="*/ 0 h 299"/>
                    <a:gd name="T54" fmla="*/ 0 w 1222"/>
                    <a:gd name="T55" fmla="*/ 0 h 299"/>
                    <a:gd name="T56" fmla="*/ 0 w 1222"/>
                    <a:gd name="T57" fmla="*/ 0 h 299"/>
                    <a:gd name="T58" fmla="*/ 0 w 1222"/>
                    <a:gd name="T59" fmla="*/ 0 h 299"/>
                    <a:gd name="T60" fmla="*/ 0 w 1222"/>
                    <a:gd name="T61" fmla="*/ 0 h 299"/>
                    <a:gd name="T62" fmla="*/ 0 w 1222"/>
                    <a:gd name="T63" fmla="*/ 0 h 299"/>
                    <a:gd name="T64" fmla="*/ 0 w 1222"/>
                    <a:gd name="T65" fmla="*/ 0 h 299"/>
                    <a:gd name="T66" fmla="*/ 0 w 1222"/>
                    <a:gd name="T67" fmla="*/ 0 h 29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222"/>
                    <a:gd name="T103" fmla="*/ 0 h 299"/>
                    <a:gd name="T104" fmla="*/ 1222 w 1222"/>
                    <a:gd name="T105" fmla="*/ 299 h 29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222" h="299">
                      <a:moveTo>
                        <a:pt x="1049" y="199"/>
                      </a:moveTo>
                      <a:lnTo>
                        <a:pt x="909" y="274"/>
                      </a:lnTo>
                      <a:lnTo>
                        <a:pt x="730" y="299"/>
                      </a:lnTo>
                      <a:lnTo>
                        <a:pt x="805" y="244"/>
                      </a:lnTo>
                      <a:lnTo>
                        <a:pt x="636" y="284"/>
                      </a:lnTo>
                      <a:lnTo>
                        <a:pt x="403" y="279"/>
                      </a:lnTo>
                      <a:lnTo>
                        <a:pt x="531" y="239"/>
                      </a:lnTo>
                      <a:lnTo>
                        <a:pt x="398" y="230"/>
                      </a:lnTo>
                      <a:lnTo>
                        <a:pt x="25" y="239"/>
                      </a:lnTo>
                      <a:lnTo>
                        <a:pt x="189" y="204"/>
                      </a:lnTo>
                      <a:lnTo>
                        <a:pt x="0" y="155"/>
                      </a:lnTo>
                      <a:lnTo>
                        <a:pt x="95" y="135"/>
                      </a:lnTo>
                      <a:lnTo>
                        <a:pt x="45" y="90"/>
                      </a:lnTo>
                      <a:lnTo>
                        <a:pt x="144" y="80"/>
                      </a:lnTo>
                      <a:lnTo>
                        <a:pt x="269" y="110"/>
                      </a:lnTo>
                      <a:lnTo>
                        <a:pt x="214" y="60"/>
                      </a:lnTo>
                      <a:lnTo>
                        <a:pt x="293" y="31"/>
                      </a:lnTo>
                      <a:lnTo>
                        <a:pt x="502" y="65"/>
                      </a:lnTo>
                      <a:lnTo>
                        <a:pt x="383" y="10"/>
                      </a:lnTo>
                      <a:lnTo>
                        <a:pt x="452" y="0"/>
                      </a:lnTo>
                      <a:lnTo>
                        <a:pt x="616" y="55"/>
                      </a:lnTo>
                      <a:lnTo>
                        <a:pt x="596" y="10"/>
                      </a:lnTo>
                      <a:lnTo>
                        <a:pt x="745" y="70"/>
                      </a:lnTo>
                      <a:lnTo>
                        <a:pt x="844" y="110"/>
                      </a:lnTo>
                      <a:lnTo>
                        <a:pt x="1043" y="114"/>
                      </a:lnTo>
                      <a:lnTo>
                        <a:pt x="914" y="155"/>
                      </a:lnTo>
                      <a:lnTo>
                        <a:pt x="691" y="145"/>
                      </a:lnTo>
                      <a:lnTo>
                        <a:pt x="393" y="129"/>
                      </a:lnTo>
                      <a:lnTo>
                        <a:pt x="790" y="194"/>
                      </a:lnTo>
                      <a:lnTo>
                        <a:pt x="953" y="204"/>
                      </a:lnTo>
                      <a:lnTo>
                        <a:pt x="1083" y="165"/>
                      </a:lnTo>
                      <a:lnTo>
                        <a:pt x="1222" y="239"/>
                      </a:lnTo>
                      <a:lnTo>
                        <a:pt x="1049" y="1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0" name="Freeform 188"/>
                <p:cNvSpPr>
                  <a:spLocks/>
                </p:cNvSpPr>
                <p:nvPr/>
              </p:nvSpPr>
              <p:spPr bwMode="auto">
                <a:xfrm>
                  <a:off x="4345" y="2858"/>
                  <a:ext cx="179" cy="190"/>
                </a:xfrm>
                <a:custGeom>
                  <a:avLst/>
                  <a:gdLst>
                    <a:gd name="T0" fmla="*/ 0 w 718"/>
                    <a:gd name="T1" fmla="*/ 0 h 758"/>
                    <a:gd name="T2" fmla="*/ 0 w 718"/>
                    <a:gd name="T3" fmla="*/ 0 h 758"/>
                    <a:gd name="T4" fmla="*/ 0 w 718"/>
                    <a:gd name="T5" fmla="*/ 0 h 758"/>
                    <a:gd name="T6" fmla="*/ 0 w 718"/>
                    <a:gd name="T7" fmla="*/ 0 h 758"/>
                    <a:gd name="T8" fmla="*/ 0 w 718"/>
                    <a:gd name="T9" fmla="*/ 0 h 758"/>
                    <a:gd name="T10" fmla="*/ 0 w 718"/>
                    <a:gd name="T11" fmla="*/ 0 h 758"/>
                    <a:gd name="T12" fmla="*/ 0 w 718"/>
                    <a:gd name="T13" fmla="*/ 0 h 758"/>
                    <a:gd name="T14" fmla="*/ 0 w 718"/>
                    <a:gd name="T15" fmla="*/ 0 h 758"/>
                    <a:gd name="T16" fmla="*/ 0 w 718"/>
                    <a:gd name="T17" fmla="*/ 0 h 758"/>
                    <a:gd name="T18" fmla="*/ 0 w 718"/>
                    <a:gd name="T19" fmla="*/ 0 h 758"/>
                    <a:gd name="T20" fmla="*/ 0 w 718"/>
                    <a:gd name="T21" fmla="*/ 0 h 758"/>
                    <a:gd name="T22" fmla="*/ 0 w 718"/>
                    <a:gd name="T23" fmla="*/ 0 h 758"/>
                    <a:gd name="T24" fmla="*/ 0 w 718"/>
                    <a:gd name="T25" fmla="*/ 0 h 758"/>
                    <a:gd name="T26" fmla="*/ 0 w 718"/>
                    <a:gd name="T27" fmla="*/ 0 h 758"/>
                    <a:gd name="T28" fmla="*/ 0 w 718"/>
                    <a:gd name="T29" fmla="*/ 0 h 758"/>
                    <a:gd name="T30" fmla="*/ 0 w 718"/>
                    <a:gd name="T31" fmla="*/ 0 h 758"/>
                    <a:gd name="T32" fmla="*/ 0 w 718"/>
                    <a:gd name="T33" fmla="*/ 0 h 758"/>
                    <a:gd name="T34" fmla="*/ 0 w 718"/>
                    <a:gd name="T35" fmla="*/ 0 h 758"/>
                    <a:gd name="T36" fmla="*/ 0 w 718"/>
                    <a:gd name="T37" fmla="*/ 0 h 758"/>
                    <a:gd name="T38" fmla="*/ 0 w 718"/>
                    <a:gd name="T39" fmla="*/ 0 h 758"/>
                    <a:gd name="T40" fmla="*/ 0 w 718"/>
                    <a:gd name="T41" fmla="*/ 0 h 75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8"/>
                    <a:gd name="T64" fmla="*/ 0 h 758"/>
                    <a:gd name="T65" fmla="*/ 718 w 718"/>
                    <a:gd name="T66" fmla="*/ 758 h 75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8" h="758">
                      <a:moveTo>
                        <a:pt x="0" y="0"/>
                      </a:moveTo>
                      <a:lnTo>
                        <a:pt x="94" y="130"/>
                      </a:lnTo>
                      <a:lnTo>
                        <a:pt x="280" y="220"/>
                      </a:lnTo>
                      <a:lnTo>
                        <a:pt x="407" y="308"/>
                      </a:lnTo>
                      <a:lnTo>
                        <a:pt x="488" y="474"/>
                      </a:lnTo>
                      <a:lnTo>
                        <a:pt x="348" y="357"/>
                      </a:lnTo>
                      <a:lnTo>
                        <a:pt x="468" y="494"/>
                      </a:lnTo>
                      <a:lnTo>
                        <a:pt x="571" y="622"/>
                      </a:lnTo>
                      <a:lnTo>
                        <a:pt x="575" y="518"/>
                      </a:lnTo>
                      <a:lnTo>
                        <a:pt x="615" y="688"/>
                      </a:lnTo>
                      <a:lnTo>
                        <a:pt x="668" y="688"/>
                      </a:lnTo>
                      <a:lnTo>
                        <a:pt x="698" y="758"/>
                      </a:lnTo>
                      <a:lnTo>
                        <a:pt x="718" y="612"/>
                      </a:lnTo>
                      <a:lnTo>
                        <a:pt x="658" y="658"/>
                      </a:lnTo>
                      <a:lnTo>
                        <a:pt x="558" y="394"/>
                      </a:lnTo>
                      <a:lnTo>
                        <a:pt x="531" y="498"/>
                      </a:lnTo>
                      <a:lnTo>
                        <a:pt x="431" y="277"/>
                      </a:lnTo>
                      <a:lnTo>
                        <a:pt x="178" y="73"/>
                      </a:lnTo>
                      <a:lnTo>
                        <a:pt x="197" y="1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6CC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1" name="Freeform 189"/>
                <p:cNvSpPr>
                  <a:spLocks/>
                </p:cNvSpPr>
                <p:nvPr/>
              </p:nvSpPr>
              <p:spPr bwMode="auto">
                <a:xfrm>
                  <a:off x="4239" y="2802"/>
                  <a:ext cx="286" cy="240"/>
                </a:xfrm>
                <a:custGeom>
                  <a:avLst/>
                  <a:gdLst>
                    <a:gd name="T0" fmla="*/ 0 w 1143"/>
                    <a:gd name="T1" fmla="*/ 0 h 959"/>
                    <a:gd name="T2" fmla="*/ 0 w 1143"/>
                    <a:gd name="T3" fmla="*/ 0 h 959"/>
                    <a:gd name="T4" fmla="*/ 0 w 1143"/>
                    <a:gd name="T5" fmla="*/ 0 h 959"/>
                    <a:gd name="T6" fmla="*/ 0 w 1143"/>
                    <a:gd name="T7" fmla="*/ 0 h 959"/>
                    <a:gd name="T8" fmla="*/ 0 w 1143"/>
                    <a:gd name="T9" fmla="*/ 0 h 959"/>
                    <a:gd name="T10" fmla="*/ 0 w 1143"/>
                    <a:gd name="T11" fmla="*/ 0 h 959"/>
                    <a:gd name="T12" fmla="*/ 0 w 1143"/>
                    <a:gd name="T13" fmla="*/ 0 h 959"/>
                    <a:gd name="T14" fmla="*/ 0 w 1143"/>
                    <a:gd name="T15" fmla="*/ 0 h 959"/>
                    <a:gd name="T16" fmla="*/ 0 w 1143"/>
                    <a:gd name="T17" fmla="*/ 0 h 959"/>
                    <a:gd name="T18" fmla="*/ 0 w 1143"/>
                    <a:gd name="T19" fmla="*/ 0 h 959"/>
                    <a:gd name="T20" fmla="*/ 0 w 1143"/>
                    <a:gd name="T21" fmla="*/ 0 h 959"/>
                    <a:gd name="T22" fmla="*/ 0 w 1143"/>
                    <a:gd name="T23" fmla="*/ 0 h 959"/>
                    <a:gd name="T24" fmla="*/ 0 w 1143"/>
                    <a:gd name="T25" fmla="*/ 0 h 959"/>
                    <a:gd name="T26" fmla="*/ 0 w 1143"/>
                    <a:gd name="T27" fmla="*/ 0 h 959"/>
                    <a:gd name="T28" fmla="*/ 0 w 1143"/>
                    <a:gd name="T29" fmla="*/ 0 h 959"/>
                    <a:gd name="T30" fmla="*/ 0 w 1143"/>
                    <a:gd name="T31" fmla="*/ 0 h 959"/>
                    <a:gd name="T32" fmla="*/ 0 w 1143"/>
                    <a:gd name="T33" fmla="*/ 0 h 959"/>
                    <a:gd name="T34" fmla="*/ 0 w 1143"/>
                    <a:gd name="T35" fmla="*/ 0 h 959"/>
                    <a:gd name="T36" fmla="*/ 0 w 1143"/>
                    <a:gd name="T37" fmla="*/ 0 h 959"/>
                    <a:gd name="T38" fmla="*/ 0 w 1143"/>
                    <a:gd name="T39" fmla="*/ 0 h 959"/>
                    <a:gd name="T40" fmla="*/ 0 w 1143"/>
                    <a:gd name="T41" fmla="*/ 0 h 959"/>
                    <a:gd name="T42" fmla="*/ 0 w 1143"/>
                    <a:gd name="T43" fmla="*/ 0 h 959"/>
                    <a:gd name="T44" fmla="*/ 0 w 1143"/>
                    <a:gd name="T45" fmla="*/ 0 h 959"/>
                    <a:gd name="T46" fmla="*/ 0 w 1143"/>
                    <a:gd name="T47" fmla="*/ 0 h 959"/>
                    <a:gd name="T48" fmla="*/ 0 w 1143"/>
                    <a:gd name="T49" fmla="*/ 0 h 959"/>
                    <a:gd name="T50" fmla="*/ 0 w 1143"/>
                    <a:gd name="T51" fmla="*/ 0 h 959"/>
                    <a:gd name="T52" fmla="*/ 0 w 1143"/>
                    <a:gd name="T53" fmla="*/ 0 h 95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43"/>
                    <a:gd name="T82" fmla="*/ 0 h 959"/>
                    <a:gd name="T83" fmla="*/ 1143 w 1143"/>
                    <a:gd name="T84" fmla="*/ 959 h 95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43" h="959">
                      <a:moveTo>
                        <a:pt x="0" y="0"/>
                      </a:moveTo>
                      <a:lnTo>
                        <a:pt x="243" y="165"/>
                      </a:lnTo>
                      <a:lnTo>
                        <a:pt x="363" y="211"/>
                      </a:lnTo>
                      <a:lnTo>
                        <a:pt x="353" y="145"/>
                      </a:lnTo>
                      <a:lnTo>
                        <a:pt x="478" y="233"/>
                      </a:lnTo>
                      <a:lnTo>
                        <a:pt x="590" y="343"/>
                      </a:lnTo>
                      <a:lnTo>
                        <a:pt x="544" y="233"/>
                      </a:lnTo>
                      <a:lnTo>
                        <a:pt x="685" y="355"/>
                      </a:lnTo>
                      <a:lnTo>
                        <a:pt x="840" y="474"/>
                      </a:lnTo>
                      <a:lnTo>
                        <a:pt x="951" y="660"/>
                      </a:lnTo>
                      <a:lnTo>
                        <a:pt x="965" y="557"/>
                      </a:lnTo>
                      <a:lnTo>
                        <a:pt x="1040" y="718"/>
                      </a:lnTo>
                      <a:lnTo>
                        <a:pt x="1083" y="847"/>
                      </a:lnTo>
                      <a:lnTo>
                        <a:pt x="1143" y="781"/>
                      </a:lnTo>
                      <a:lnTo>
                        <a:pt x="1143" y="959"/>
                      </a:lnTo>
                      <a:lnTo>
                        <a:pt x="1122" y="860"/>
                      </a:lnTo>
                      <a:lnTo>
                        <a:pt x="1074" y="916"/>
                      </a:lnTo>
                      <a:lnTo>
                        <a:pt x="988" y="646"/>
                      </a:lnTo>
                      <a:lnTo>
                        <a:pt x="955" y="767"/>
                      </a:lnTo>
                      <a:lnTo>
                        <a:pt x="837" y="501"/>
                      </a:lnTo>
                      <a:lnTo>
                        <a:pt x="658" y="379"/>
                      </a:lnTo>
                      <a:lnTo>
                        <a:pt x="662" y="425"/>
                      </a:lnTo>
                      <a:lnTo>
                        <a:pt x="398" y="204"/>
                      </a:lnTo>
                      <a:lnTo>
                        <a:pt x="412" y="283"/>
                      </a:lnTo>
                      <a:lnTo>
                        <a:pt x="257" y="2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3801" name="Group 124"/>
              <p:cNvGrpSpPr>
                <a:grpSpLocks/>
              </p:cNvGrpSpPr>
              <p:nvPr/>
            </p:nvGrpSpPr>
            <p:grpSpPr bwMode="auto">
              <a:xfrm flipH="1">
                <a:off x="2133600" y="2286000"/>
                <a:ext cx="1897063" cy="1543050"/>
                <a:chOff x="1236" y="1631"/>
                <a:chExt cx="1195" cy="972"/>
              </a:xfrm>
            </p:grpSpPr>
            <p:sp>
              <p:nvSpPr>
                <p:cNvPr id="33802" name="Freeform 69"/>
                <p:cNvSpPr>
                  <a:spLocks/>
                </p:cNvSpPr>
                <p:nvPr/>
              </p:nvSpPr>
              <p:spPr bwMode="auto">
                <a:xfrm>
                  <a:off x="1268" y="1631"/>
                  <a:ext cx="933" cy="545"/>
                </a:xfrm>
                <a:custGeom>
                  <a:avLst/>
                  <a:gdLst>
                    <a:gd name="T0" fmla="*/ 892 w 933"/>
                    <a:gd name="T1" fmla="*/ 399 h 545"/>
                    <a:gd name="T2" fmla="*/ 926 w 933"/>
                    <a:gd name="T3" fmla="*/ 348 h 545"/>
                    <a:gd name="T4" fmla="*/ 933 w 933"/>
                    <a:gd name="T5" fmla="*/ 283 h 545"/>
                    <a:gd name="T6" fmla="*/ 907 w 933"/>
                    <a:gd name="T7" fmla="*/ 232 h 545"/>
                    <a:gd name="T8" fmla="*/ 850 w 933"/>
                    <a:gd name="T9" fmla="*/ 218 h 545"/>
                    <a:gd name="T10" fmla="*/ 811 w 933"/>
                    <a:gd name="T11" fmla="*/ 214 h 545"/>
                    <a:gd name="T12" fmla="*/ 792 w 933"/>
                    <a:gd name="T13" fmla="*/ 219 h 545"/>
                    <a:gd name="T14" fmla="*/ 782 w 933"/>
                    <a:gd name="T15" fmla="*/ 235 h 545"/>
                    <a:gd name="T16" fmla="*/ 799 w 933"/>
                    <a:gd name="T17" fmla="*/ 229 h 545"/>
                    <a:gd name="T18" fmla="*/ 823 w 933"/>
                    <a:gd name="T19" fmla="*/ 194 h 545"/>
                    <a:gd name="T20" fmla="*/ 828 w 933"/>
                    <a:gd name="T21" fmla="*/ 162 h 545"/>
                    <a:gd name="T22" fmla="*/ 817 w 933"/>
                    <a:gd name="T23" fmla="*/ 136 h 545"/>
                    <a:gd name="T24" fmla="*/ 795 w 933"/>
                    <a:gd name="T25" fmla="*/ 115 h 545"/>
                    <a:gd name="T26" fmla="*/ 769 w 933"/>
                    <a:gd name="T27" fmla="*/ 104 h 545"/>
                    <a:gd name="T28" fmla="*/ 740 w 933"/>
                    <a:gd name="T29" fmla="*/ 102 h 545"/>
                    <a:gd name="T30" fmla="*/ 714 w 933"/>
                    <a:gd name="T31" fmla="*/ 113 h 545"/>
                    <a:gd name="T32" fmla="*/ 705 w 933"/>
                    <a:gd name="T33" fmla="*/ 93 h 545"/>
                    <a:gd name="T34" fmla="*/ 687 w 933"/>
                    <a:gd name="T35" fmla="*/ 46 h 545"/>
                    <a:gd name="T36" fmla="*/ 648 w 933"/>
                    <a:gd name="T37" fmla="*/ 16 h 545"/>
                    <a:gd name="T38" fmla="*/ 596 w 933"/>
                    <a:gd name="T39" fmla="*/ 3 h 545"/>
                    <a:gd name="T40" fmla="*/ 539 w 933"/>
                    <a:gd name="T41" fmla="*/ 3 h 545"/>
                    <a:gd name="T42" fmla="*/ 485 w 933"/>
                    <a:gd name="T43" fmla="*/ 17 h 545"/>
                    <a:gd name="T44" fmla="*/ 439 w 933"/>
                    <a:gd name="T45" fmla="*/ 45 h 545"/>
                    <a:gd name="T46" fmla="*/ 411 w 933"/>
                    <a:gd name="T47" fmla="*/ 85 h 545"/>
                    <a:gd name="T48" fmla="*/ 389 w 933"/>
                    <a:gd name="T49" fmla="*/ 101 h 545"/>
                    <a:gd name="T50" fmla="*/ 352 w 933"/>
                    <a:gd name="T51" fmla="*/ 109 h 545"/>
                    <a:gd name="T52" fmla="*/ 321 w 933"/>
                    <a:gd name="T53" fmla="*/ 146 h 545"/>
                    <a:gd name="T54" fmla="*/ 317 w 933"/>
                    <a:gd name="T55" fmla="*/ 202 h 545"/>
                    <a:gd name="T56" fmla="*/ 313 w 933"/>
                    <a:gd name="T57" fmla="*/ 218 h 545"/>
                    <a:gd name="T58" fmla="*/ 278 w 933"/>
                    <a:gd name="T59" fmla="*/ 194 h 545"/>
                    <a:gd name="T60" fmla="*/ 242 w 933"/>
                    <a:gd name="T61" fmla="*/ 179 h 545"/>
                    <a:gd name="T62" fmla="*/ 209 w 933"/>
                    <a:gd name="T63" fmla="*/ 175 h 545"/>
                    <a:gd name="T64" fmla="*/ 180 w 933"/>
                    <a:gd name="T65" fmla="*/ 182 h 545"/>
                    <a:gd name="T66" fmla="*/ 157 w 933"/>
                    <a:gd name="T67" fmla="*/ 198 h 545"/>
                    <a:gd name="T68" fmla="*/ 142 w 933"/>
                    <a:gd name="T69" fmla="*/ 225 h 545"/>
                    <a:gd name="T70" fmla="*/ 139 w 933"/>
                    <a:gd name="T71" fmla="*/ 263 h 545"/>
                    <a:gd name="T72" fmla="*/ 105 w 933"/>
                    <a:gd name="T73" fmla="*/ 283 h 545"/>
                    <a:gd name="T74" fmla="*/ 49 w 933"/>
                    <a:gd name="T75" fmla="*/ 300 h 545"/>
                    <a:gd name="T76" fmla="*/ 15 w 933"/>
                    <a:gd name="T77" fmla="*/ 334 h 545"/>
                    <a:gd name="T78" fmla="*/ 1 w 933"/>
                    <a:gd name="T79" fmla="*/ 377 h 545"/>
                    <a:gd name="T80" fmla="*/ 3 w 933"/>
                    <a:gd name="T81" fmla="*/ 425 h 545"/>
                    <a:gd name="T82" fmla="*/ 21 w 933"/>
                    <a:gd name="T83" fmla="*/ 467 h 545"/>
                    <a:gd name="T84" fmla="*/ 53 w 933"/>
                    <a:gd name="T85" fmla="*/ 498 h 545"/>
                    <a:gd name="T86" fmla="*/ 95 w 933"/>
                    <a:gd name="T87" fmla="*/ 510 h 545"/>
                    <a:gd name="T88" fmla="*/ 133 w 933"/>
                    <a:gd name="T89" fmla="*/ 518 h 545"/>
                    <a:gd name="T90" fmla="*/ 164 w 933"/>
                    <a:gd name="T91" fmla="*/ 533 h 545"/>
                    <a:gd name="T92" fmla="*/ 203 w 933"/>
                    <a:gd name="T93" fmla="*/ 542 h 545"/>
                    <a:gd name="T94" fmla="*/ 244 w 933"/>
                    <a:gd name="T95" fmla="*/ 545 h 545"/>
                    <a:gd name="T96" fmla="*/ 285 w 933"/>
                    <a:gd name="T97" fmla="*/ 544 h 545"/>
                    <a:gd name="T98" fmla="*/ 325 w 933"/>
                    <a:gd name="T99" fmla="*/ 538 h 545"/>
                    <a:gd name="T100" fmla="*/ 358 w 933"/>
                    <a:gd name="T101" fmla="*/ 529 h 545"/>
                    <a:gd name="T102" fmla="*/ 383 w 933"/>
                    <a:gd name="T103" fmla="*/ 516 h 545"/>
                    <a:gd name="T104" fmla="*/ 411 w 933"/>
                    <a:gd name="T105" fmla="*/ 510 h 545"/>
                    <a:gd name="T106" fmla="*/ 475 w 933"/>
                    <a:gd name="T107" fmla="*/ 516 h 545"/>
                    <a:gd name="T108" fmla="*/ 562 w 933"/>
                    <a:gd name="T109" fmla="*/ 524 h 545"/>
                    <a:gd name="T110" fmla="*/ 660 w 933"/>
                    <a:gd name="T111" fmla="*/ 529 h 545"/>
                    <a:gd name="T112" fmla="*/ 754 w 933"/>
                    <a:gd name="T113" fmla="*/ 527 h 545"/>
                    <a:gd name="T114" fmla="*/ 832 w 933"/>
                    <a:gd name="T115" fmla="*/ 515 h 545"/>
                    <a:gd name="T116" fmla="*/ 879 w 933"/>
                    <a:gd name="T117" fmla="*/ 489 h 545"/>
                    <a:gd name="T118" fmla="*/ 884 w 933"/>
                    <a:gd name="T119" fmla="*/ 441 h 54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933"/>
                    <a:gd name="T181" fmla="*/ 0 h 545"/>
                    <a:gd name="T182" fmla="*/ 933 w 933"/>
                    <a:gd name="T183" fmla="*/ 545 h 54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933" h="545">
                      <a:moveTo>
                        <a:pt x="866" y="410"/>
                      </a:moveTo>
                      <a:lnTo>
                        <a:pt x="892" y="399"/>
                      </a:lnTo>
                      <a:lnTo>
                        <a:pt x="911" y="377"/>
                      </a:lnTo>
                      <a:lnTo>
                        <a:pt x="926" y="348"/>
                      </a:lnTo>
                      <a:lnTo>
                        <a:pt x="933" y="316"/>
                      </a:lnTo>
                      <a:lnTo>
                        <a:pt x="933" y="283"/>
                      </a:lnTo>
                      <a:lnTo>
                        <a:pt x="925" y="254"/>
                      </a:lnTo>
                      <a:lnTo>
                        <a:pt x="907" y="232"/>
                      </a:lnTo>
                      <a:lnTo>
                        <a:pt x="879" y="221"/>
                      </a:lnTo>
                      <a:lnTo>
                        <a:pt x="850" y="218"/>
                      </a:lnTo>
                      <a:lnTo>
                        <a:pt x="828" y="215"/>
                      </a:lnTo>
                      <a:lnTo>
                        <a:pt x="811" y="214"/>
                      </a:lnTo>
                      <a:lnTo>
                        <a:pt x="800" y="215"/>
                      </a:lnTo>
                      <a:lnTo>
                        <a:pt x="792" y="219"/>
                      </a:lnTo>
                      <a:lnTo>
                        <a:pt x="787" y="225"/>
                      </a:lnTo>
                      <a:lnTo>
                        <a:pt x="782" y="235"/>
                      </a:lnTo>
                      <a:lnTo>
                        <a:pt x="778" y="247"/>
                      </a:lnTo>
                      <a:lnTo>
                        <a:pt x="799" y="229"/>
                      </a:lnTo>
                      <a:lnTo>
                        <a:pt x="814" y="211"/>
                      </a:lnTo>
                      <a:lnTo>
                        <a:pt x="823" y="194"/>
                      </a:lnTo>
                      <a:lnTo>
                        <a:pt x="828" y="178"/>
                      </a:lnTo>
                      <a:lnTo>
                        <a:pt x="828" y="162"/>
                      </a:lnTo>
                      <a:lnTo>
                        <a:pt x="824" y="149"/>
                      </a:lnTo>
                      <a:lnTo>
                        <a:pt x="817" y="136"/>
                      </a:lnTo>
                      <a:lnTo>
                        <a:pt x="807" y="125"/>
                      </a:lnTo>
                      <a:lnTo>
                        <a:pt x="795" y="115"/>
                      </a:lnTo>
                      <a:lnTo>
                        <a:pt x="783" y="109"/>
                      </a:lnTo>
                      <a:lnTo>
                        <a:pt x="769" y="104"/>
                      </a:lnTo>
                      <a:lnTo>
                        <a:pt x="754" y="102"/>
                      </a:lnTo>
                      <a:lnTo>
                        <a:pt x="740" y="102"/>
                      </a:lnTo>
                      <a:lnTo>
                        <a:pt x="726" y="105"/>
                      </a:lnTo>
                      <a:lnTo>
                        <a:pt x="714" y="113"/>
                      </a:lnTo>
                      <a:lnTo>
                        <a:pt x="703" y="122"/>
                      </a:lnTo>
                      <a:lnTo>
                        <a:pt x="705" y="93"/>
                      </a:lnTo>
                      <a:lnTo>
                        <a:pt x="699" y="68"/>
                      </a:lnTo>
                      <a:lnTo>
                        <a:pt x="687" y="46"/>
                      </a:lnTo>
                      <a:lnTo>
                        <a:pt x="670" y="29"/>
                      </a:lnTo>
                      <a:lnTo>
                        <a:pt x="648" y="16"/>
                      </a:lnTo>
                      <a:lnTo>
                        <a:pt x="624" y="7"/>
                      </a:lnTo>
                      <a:lnTo>
                        <a:pt x="596" y="3"/>
                      </a:lnTo>
                      <a:lnTo>
                        <a:pt x="568" y="0"/>
                      </a:lnTo>
                      <a:lnTo>
                        <a:pt x="539" y="3"/>
                      </a:lnTo>
                      <a:lnTo>
                        <a:pt x="511" y="7"/>
                      </a:lnTo>
                      <a:lnTo>
                        <a:pt x="485" y="17"/>
                      </a:lnTo>
                      <a:lnTo>
                        <a:pt x="460" y="29"/>
                      </a:lnTo>
                      <a:lnTo>
                        <a:pt x="439" y="45"/>
                      </a:lnTo>
                      <a:lnTo>
                        <a:pt x="422" y="63"/>
                      </a:lnTo>
                      <a:lnTo>
                        <a:pt x="411" y="85"/>
                      </a:lnTo>
                      <a:lnTo>
                        <a:pt x="405" y="109"/>
                      </a:lnTo>
                      <a:lnTo>
                        <a:pt x="389" y="101"/>
                      </a:lnTo>
                      <a:lnTo>
                        <a:pt x="370" y="101"/>
                      </a:lnTo>
                      <a:lnTo>
                        <a:pt x="352" y="109"/>
                      </a:lnTo>
                      <a:lnTo>
                        <a:pt x="335" y="125"/>
                      </a:lnTo>
                      <a:lnTo>
                        <a:pt x="321" y="146"/>
                      </a:lnTo>
                      <a:lnTo>
                        <a:pt x="315" y="173"/>
                      </a:lnTo>
                      <a:lnTo>
                        <a:pt x="317" y="202"/>
                      </a:lnTo>
                      <a:lnTo>
                        <a:pt x="330" y="235"/>
                      </a:lnTo>
                      <a:lnTo>
                        <a:pt x="313" y="218"/>
                      </a:lnTo>
                      <a:lnTo>
                        <a:pt x="296" y="204"/>
                      </a:lnTo>
                      <a:lnTo>
                        <a:pt x="278" y="194"/>
                      </a:lnTo>
                      <a:lnTo>
                        <a:pt x="260" y="185"/>
                      </a:lnTo>
                      <a:lnTo>
                        <a:pt x="242" y="179"/>
                      </a:lnTo>
                      <a:lnTo>
                        <a:pt x="225" y="177"/>
                      </a:lnTo>
                      <a:lnTo>
                        <a:pt x="209" y="175"/>
                      </a:lnTo>
                      <a:lnTo>
                        <a:pt x="193" y="178"/>
                      </a:lnTo>
                      <a:lnTo>
                        <a:pt x="180" y="182"/>
                      </a:lnTo>
                      <a:lnTo>
                        <a:pt x="167" y="189"/>
                      </a:lnTo>
                      <a:lnTo>
                        <a:pt x="157" y="198"/>
                      </a:lnTo>
                      <a:lnTo>
                        <a:pt x="148" y="211"/>
                      </a:lnTo>
                      <a:lnTo>
                        <a:pt x="142" y="225"/>
                      </a:lnTo>
                      <a:lnTo>
                        <a:pt x="139" y="242"/>
                      </a:lnTo>
                      <a:lnTo>
                        <a:pt x="139" y="263"/>
                      </a:lnTo>
                      <a:lnTo>
                        <a:pt x="141" y="284"/>
                      </a:lnTo>
                      <a:lnTo>
                        <a:pt x="105" y="283"/>
                      </a:lnTo>
                      <a:lnTo>
                        <a:pt x="75" y="289"/>
                      </a:lnTo>
                      <a:lnTo>
                        <a:pt x="49" y="300"/>
                      </a:lnTo>
                      <a:lnTo>
                        <a:pt x="30" y="316"/>
                      </a:lnTo>
                      <a:lnTo>
                        <a:pt x="15" y="334"/>
                      </a:lnTo>
                      <a:lnTo>
                        <a:pt x="6" y="354"/>
                      </a:lnTo>
                      <a:lnTo>
                        <a:pt x="1" y="377"/>
                      </a:lnTo>
                      <a:lnTo>
                        <a:pt x="0" y="402"/>
                      </a:lnTo>
                      <a:lnTo>
                        <a:pt x="3" y="425"/>
                      </a:lnTo>
                      <a:lnTo>
                        <a:pt x="11" y="448"/>
                      </a:lnTo>
                      <a:lnTo>
                        <a:pt x="21" y="467"/>
                      </a:lnTo>
                      <a:lnTo>
                        <a:pt x="35" y="485"/>
                      </a:lnTo>
                      <a:lnTo>
                        <a:pt x="53" y="498"/>
                      </a:lnTo>
                      <a:lnTo>
                        <a:pt x="72" y="507"/>
                      </a:lnTo>
                      <a:lnTo>
                        <a:pt x="95" y="510"/>
                      </a:lnTo>
                      <a:lnTo>
                        <a:pt x="119" y="507"/>
                      </a:lnTo>
                      <a:lnTo>
                        <a:pt x="133" y="518"/>
                      </a:lnTo>
                      <a:lnTo>
                        <a:pt x="147" y="526"/>
                      </a:lnTo>
                      <a:lnTo>
                        <a:pt x="164" y="533"/>
                      </a:lnTo>
                      <a:lnTo>
                        <a:pt x="184" y="538"/>
                      </a:lnTo>
                      <a:lnTo>
                        <a:pt x="203" y="542"/>
                      </a:lnTo>
                      <a:lnTo>
                        <a:pt x="223" y="544"/>
                      </a:lnTo>
                      <a:lnTo>
                        <a:pt x="244" y="545"/>
                      </a:lnTo>
                      <a:lnTo>
                        <a:pt x="265" y="545"/>
                      </a:lnTo>
                      <a:lnTo>
                        <a:pt x="285" y="544"/>
                      </a:lnTo>
                      <a:lnTo>
                        <a:pt x="306" y="541"/>
                      </a:lnTo>
                      <a:lnTo>
                        <a:pt x="325" y="538"/>
                      </a:lnTo>
                      <a:lnTo>
                        <a:pt x="342" y="533"/>
                      </a:lnTo>
                      <a:lnTo>
                        <a:pt x="358" y="529"/>
                      </a:lnTo>
                      <a:lnTo>
                        <a:pt x="372" y="522"/>
                      </a:lnTo>
                      <a:lnTo>
                        <a:pt x="383" y="516"/>
                      </a:lnTo>
                      <a:lnTo>
                        <a:pt x="392" y="509"/>
                      </a:lnTo>
                      <a:lnTo>
                        <a:pt x="411" y="510"/>
                      </a:lnTo>
                      <a:lnTo>
                        <a:pt x="439" y="513"/>
                      </a:lnTo>
                      <a:lnTo>
                        <a:pt x="475" y="516"/>
                      </a:lnTo>
                      <a:lnTo>
                        <a:pt x="516" y="520"/>
                      </a:lnTo>
                      <a:lnTo>
                        <a:pt x="562" y="524"/>
                      </a:lnTo>
                      <a:lnTo>
                        <a:pt x="610" y="527"/>
                      </a:lnTo>
                      <a:lnTo>
                        <a:pt x="660" y="529"/>
                      </a:lnTo>
                      <a:lnTo>
                        <a:pt x="708" y="530"/>
                      </a:lnTo>
                      <a:lnTo>
                        <a:pt x="754" y="527"/>
                      </a:lnTo>
                      <a:lnTo>
                        <a:pt x="795" y="524"/>
                      </a:lnTo>
                      <a:lnTo>
                        <a:pt x="832" y="515"/>
                      </a:lnTo>
                      <a:lnTo>
                        <a:pt x="861" y="504"/>
                      </a:lnTo>
                      <a:lnTo>
                        <a:pt x="879" y="489"/>
                      </a:lnTo>
                      <a:lnTo>
                        <a:pt x="887" y="468"/>
                      </a:lnTo>
                      <a:lnTo>
                        <a:pt x="884" y="441"/>
                      </a:lnTo>
                      <a:lnTo>
                        <a:pt x="866" y="41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3" name="Freeform 70"/>
                <p:cNvSpPr>
                  <a:spLocks/>
                </p:cNvSpPr>
                <p:nvPr/>
              </p:nvSpPr>
              <p:spPr bwMode="auto">
                <a:xfrm>
                  <a:off x="1314" y="1672"/>
                  <a:ext cx="849" cy="467"/>
                </a:xfrm>
                <a:custGeom>
                  <a:avLst/>
                  <a:gdLst>
                    <a:gd name="T0" fmla="*/ 811 w 849"/>
                    <a:gd name="T1" fmla="*/ 359 h 467"/>
                    <a:gd name="T2" fmla="*/ 841 w 849"/>
                    <a:gd name="T3" fmla="*/ 315 h 467"/>
                    <a:gd name="T4" fmla="*/ 849 w 849"/>
                    <a:gd name="T5" fmla="*/ 255 h 467"/>
                    <a:gd name="T6" fmla="*/ 827 w 849"/>
                    <a:gd name="T7" fmla="*/ 211 h 467"/>
                    <a:gd name="T8" fmla="*/ 778 w 849"/>
                    <a:gd name="T9" fmla="*/ 197 h 467"/>
                    <a:gd name="T10" fmla="*/ 746 w 849"/>
                    <a:gd name="T11" fmla="*/ 194 h 467"/>
                    <a:gd name="T12" fmla="*/ 725 w 849"/>
                    <a:gd name="T13" fmla="*/ 194 h 467"/>
                    <a:gd name="T14" fmla="*/ 703 w 849"/>
                    <a:gd name="T15" fmla="*/ 201 h 467"/>
                    <a:gd name="T16" fmla="*/ 719 w 849"/>
                    <a:gd name="T17" fmla="*/ 179 h 467"/>
                    <a:gd name="T18" fmla="*/ 728 w 849"/>
                    <a:gd name="T19" fmla="*/ 131 h 467"/>
                    <a:gd name="T20" fmla="*/ 693 w 849"/>
                    <a:gd name="T21" fmla="*/ 99 h 467"/>
                    <a:gd name="T22" fmla="*/ 643 w 849"/>
                    <a:gd name="T23" fmla="*/ 97 h 467"/>
                    <a:gd name="T24" fmla="*/ 625 w 849"/>
                    <a:gd name="T25" fmla="*/ 84 h 467"/>
                    <a:gd name="T26" fmla="*/ 610 w 849"/>
                    <a:gd name="T27" fmla="*/ 41 h 467"/>
                    <a:gd name="T28" fmla="*/ 578 w 849"/>
                    <a:gd name="T29" fmla="*/ 15 h 467"/>
                    <a:gd name="T30" fmla="*/ 533 w 849"/>
                    <a:gd name="T31" fmla="*/ 1 h 467"/>
                    <a:gd name="T32" fmla="*/ 485 w 849"/>
                    <a:gd name="T33" fmla="*/ 1 h 467"/>
                    <a:gd name="T34" fmla="*/ 436 w 849"/>
                    <a:gd name="T35" fmla="*/ 15 h 467"/>
                    <a:gd name="T36" fmla="*/ 396 w 849"/>
                    <a:gd name="T37" fmla="*/ 40 h 467"/>
                    <a:gd name="T38" fmla="*/ 371 w 849"/>
                    <a:gd name="T39" fmla="*/ 78 h 467"/>
                    <a:gd name="T40" fmla="*/ 352 w 849"/>
                    <a:gd name="T41" fmla="*/ 95 h 467"/>
                    <a:gd name="T42" fmla="*/ 316 w 849"/>
                    <a:gd name="T43" fmla="*/ 107 h 467"/>
                    <a:gd name="T44" fmla="*/ 287 w 849"/>
                    <a:gd name="T45" fmla="*/ 143 h 467"/>
                    <a:gd name="T46" fmla="*/ 281 w 849"/>
                    <a:gd name="T47" fmla="*/ 191 h 467"/>
                    <a:gd name="T48" fmla="*/ 267 w 849"/>
                    <a:gd name="T49" fmla="*/ 183 h 467"/>
                    <a:gd name="T50" fmla="*/ 210 w 849"/>
                    <a:gd name="T51" fmla="*/ 149 h 467"/>
                    <a:gd name="T52" fmla="*/ 160 w 849"/>
                    <a:gd name="T53" fmla="*/ 159 h 467"/>
                    <a:gd name="T54" fmla="*/ 136 w 849"/>
                    <a:gd name="T55" fmla="*/ 203 h 467"/>
                    <a:gd name="T56" fmla="*/ 79 w 849"/>
                    <a:gd name="T57" fmla="*/ 241 h 467"/>
                    <a:gd name="T58" fmla="*/ 11 w 849"/>
                    <a:gd name="T59" fmla="*/ 299 h 467"/>
                    <a:gd name="T60" fmla="*/ 2 w 849"/>
                    <a:gd name="T61" fmla="*/ 379 h 467"/>
                    <a:gd name="T62" fmla="*/ 46 w 849"/>
                    <a:gd name="T63" fmla="*/ 432 h 467"/>
                    <a:gd name="T64" fmla="*/ 96 w 849"/>
                    <a:gd name="T65" fmla="*/ 442 h 467"/>
                    <a:gd name="T66" fmla="*/ 128 w 849"/>
                    <a:gd name="T67" fmla="*/ 455 h 467"/>
                    <a:gd name="T68" fmla="*/ 165 w 849"/>
                    <a:gd name="T69" fmla="*/ 462 h 467"/>
                    <a:gd name="T70" fmla="*/ 208 w 849"/>
                    <a:gd name="T71" fmla="*/ 467 h 467"/>
                    <a:gd name="T72" fmla="*/ 250 w 849"/>
                    <a:gd name="T73" fmla="*/ 467 h 467"/>
                    <a:gd name="T74" fmla="*/ 290 w 849"/>
                    <a:gd name="T75" fmla="*/ 463 h 467"/>
                    <a:gd name="T76" fmla="*/ 324 w 849"/>
                    <a:gd name="T77" fmla="*/ 457 h 467"/>
                    <a:gd name="T78" fmla="*/ 349 w 849"/>
                    <a:gd name="T79" fmla="*/ 448 h 467"/>
                    <a:gd name="T80" fmla="*/ 373 w 849"/>
                    <a:gd name="T81" fmla="*/ 444 h 467"/>
                    <a:gd name="T82" fmla="*/ 430 w 849"/>
                    <a:gd name="T83" fmla="*/ 449 h 467"/>
                    <a:gd name="T84" fmla="*/ 509 w 849"/>
                    <a:gd name="T85" fmla="*/ 455 h 467"/>
                    <a:gd name="T86" fmla="*/ 597 w 849"/>
                    <a:gd name="T87" fmla="*/ 460 h 467"/>
                    <a:gd name="T88" fmla="*/ 683 w 849"/>
                    <a:gd name="T89" fmla="*/ 460 h 467"/>
                    <a:gd name="T90" fmla="*/ 754 w 849"/>
                    <a:gd name="T91" fmla="*/ 450 h 467"/>
                    <a:gd name="T92" fmla="*/ 798 w 849"/>
                    <a:gd name="T93" fmla="*/ 429 h 467"/>
                    <a:gd name="T94" fmla="*/ 804 w 849"/>
                    <a:gd name="T95" fmla="*/ 393 h 467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849"/>
                    <a:gd name="T145" fmla="*/ 0 h 467"/>
                    <a:gd name="T146" fmla="*/ 849 w 849"/>
                    <a:gd name="T147" fmla="*/ 467 h 467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849" h="467">
                      <a:moveTo>
                        <a:pt x="788" y="369"/>
                      </a:moveTo>
                      <a:lnTo>
                        <a:pt x="811" y="359"/>
                      </a:lnTo>
                      <a:lnTo>
                        <a:pt x="829" y="340"/>
                      </a:lnTo>
                      <a:lnTo>
                        <a:pt x="841" y="315"/>
                      </a:lnTo>
                      <a:lnTo>
                        <a:pt x="849" y="284"/>
                      </a:lnTo>
                      <a:lnTo>
                        <a:pt x="849" y="255"/>
                      </a:lnTo>
                      <a:lnTo>
                        <a:pt x="843" y="230"/>
                      </a:lnTo>
                      <a:lnTo>
                        <a:pt x="827" y="211"/>
                      </a:lnTo>
                      <a:lnTo>
                        <a:pt x="804" y="201"/>
                      </a:lnTo>
                      <a:lnTo>
                        <a:pt x="778" y="197"/>
                      </a:lnTo>
                      <a:lnTo>
                        <a:pt x="760" y="195"/>
                      </a:lnTo>
                      <a:lnTo>
                        <a:pt x="746" y="194"/>
                      </a:lnTo>
                      <a:lnTo>
                        <a:pt x="735" y="193"/>
                      </a:lnTo>
                      <a:lnTo>
                        <a:pt x="725" y="194"/>
                      </a:lnTo>
                      <a:lnTo>
                        <a:pt x="716" y="196"/>
                      </a:lnTo>
                      <a:lnTo>
                        <a:pt x="703" y="201"/>
                      </a:lnTo>
                      <a:lnTo>
                        <a:pt x="689" y="207"/>
                      </a:lnTo>
                      <a:lnTo>
                        <a:pt x="719" y="179"/>
                      </a:lnTo>
                      <a:lnTo>
                        <a:pt x="731" y="154"/>
                      </a:lnTo>
                      <a:lnTo>
                        <a:pt x="728" y="131"/>
                      </a:lnTo>
                      <a:lnTo>
                        <a:pt x="714" y="113"/>
                      </a:lnTo>
                      <a:lnTo>
                        <a:pt x="693" y="99"/>
                      </a:lnTo>
                      <a:lnTo>
                        <a:pt x="667" y="95"/>
                      </a:lnTo>
                      <a:lnTo>
                        <a:pt x="643" y="97"/>
                      </a:lnTo>
                      <a:lnTo>
                        <a:pt x="624" y="110"/>
                      </a:lnTo>
                      <a:lnTo>
                        <a:pt x="625" y="84"/>
                      </a:lnTo>
                      <a:lnTo>
                        <a:pt x="620" y="61"/>
                      </a:lnTo>
                      <a:lnTo>
                        <a:pt x="610" y="41"/>
                      </a:lnTo>
                      <a:lnTo>
                        <a:pt x="596" y="27"/>
                      </a:lnTo>
                      <a:lnTo>
                        <a:pt x="578" y="15"/>
                      </a:lnTo>
                      <a:lnTo>
                        <a:pt x="556" y="6"/>
                      </a:lnTo>
                      <a:lnTo>
                        <a:pt x="533" y="1"/>
                      </a:lnTo>
                      <a:lnTo>
                        <a:pt x="509" y="0"/>
                      </a:lnTo>
                      <a:lnTo>
                        <a:pt x="485" y="1"/>
                      </a:lnTo>
                      <a:lnTo>
                        <a:pt x="459" y="6"/>
                      </a:lnTo>
                      <a:lnTo>
                        <a:pt x="436" y="15"/>
                      </a:lnTo>
                      <a:lnTo>
                        <a:pt x="414" y="26"/>
                      </a:lnTo>
                      <a:lnTo>
                        <a:pt x="396" y="40"/>
                      </a:lnTo>
                      <a:lnTo>
                        <a:pt x="382" y="57"/>
                      </a:lnTo>
                      <a:lnTo>
                        <a:pt x="371" y="78"/>
                      </a:lnTo>
                      <a:lnTo>
                        <a:pt x="366" y="101"/>
                      </a:lnTo>
                      <a:lnTo>
                        <a:pt x="352" y="95"/>
                      </a:lnTo>
                      <a:lnTo>
                        <a:pt x="335" y="97"/>
                      </a:lnTo>
                      <a:lnTo>
                        <a:pt x="316" y="107"/>
                      </a:lnTo>
                      <a:lnTo>
                        <a:pt x="301" y="122"/>
                      </a:lnTo>
                      <a:lnTo>
                        <a:pt x="287" y="143"/>
                      </a:lnTo>
                      <a:lnTo>
                        <a:pt x="281" y="166"/>
                      </a:lnTo>
                      <a:lnTo>
                        <a:pt x="281" y="191"/>
                      </a:lnTo>
                      <a:lnTo>
                        <a:pt x="292" y="217"/>
                      </a:lnTo>
                      <a:lnTo>
                        <a:pt x="267" y="183"/>
                      </a:lnTo>
                      <a:lnTo>
                        <a:pt x="238" y="160"/>
                      </a:lnTo>
                      <a:lnTo>
                        <a:pt x="210" y="149"/>
                      </a:lnTo>
                      <a:lnTo>
                        <a:pt x="183" y="149"/>
                      </a:lnTo>
                      <a:lnTo>
                        <a:pt x="160" y="159"/>
                      </a:lnTo>
                      <a:lnTo>
                        <a:pt x="145" y="177"/>
                      </a:lnTo>
                      <a:lnTo>
                        <a:pt x="136" y="203"/>
                      </a:lnTo>
                      <a:lnTo>
                        <a:pt x="139" y="236"/>
                      </a:lnTo>
                      <a:lnTo>
                        <a:pt x="79" y="241"/>
                      </a:lnTo>
                      <a:lnTo>
                        <a:pt x="37" y="264"/>
                      </a:lnTo>
                      <a:lnTo>
                        <a:pt x="11" y="299"/>
                      </a:lnTo>
                      <a:lnTo>
                        <a:pt x="0" y="339"/>
                      </a:lnTo>
                      <a:lnTo>
                        <a:pt x="2" y="379"/>
                      </a:lnTo>
                      <a:lnTo>
                        <a:pt x="18" y="413"/>
                      </a:lnTo>
                      <a:lnTo>
                        <a:pt x="46" y="432"/>
                      </a:lnTo>
                      <a:lnTo>
                        <a:pt x="86" y="433"/>
                      </a:lnTo>
                      <a:lnTo>
                        <a:pt x="96" y="442"/>
                      </a:lnTo>
                      <a:lnTo>
                        <a:pt x="111" y="449"/>
                      </a:lnTo>
                      <a:lnTo>
                        <a:pt x="128" y="455"/>
                      </a:lnTo>
                      <a:lnTo>
                        <a:pt x="146" y="459"/>
                      </a:lnTo>
                      <a:lnTo>
                        <a:pt x="165" y="462"/>
                      </a:lnTo>
                      <a:lnTo>
                        <a:pt x="186" y="465"/>
                      </a:lnTo>
                      <a:lnTo>
                        <a:pt x="208" y="467"/>
                      </a:lnTo>
                      <a:lnTo>
                        <a:pt x="228" y="467"/>
                      </a:lnTo>
                      <a:lnTo>
                        <a:pt x="250" y="467"/>
                      </a:lnTo>
                      <a:lnTo>
                        <a:pt x="271" y="466"/>
                      </a:lnTo>
                      <a:lnTo>
                        <a:pt x="290" y="463"/>
                      </a:lnTo>
                      <a:lnTo>
                        <a:pt x="308" y="460"/>
                      </a:lnTo>
                      <a:lnTo>
                        <a:pt x="324" y="457"/>
                      </a:lnTo>
                      <a:lnTo>
                        <a:pt x="337" y="452"/>
                      </a:lnTo>
                      <a:lnTo>
                        <a:pt x="349" y="448"/>
                      </a:lnTo>
                      <a:lnTo>
                        <a:pt x="356" y="443"/>
                      </a:lnTo>
                      <a:lnTo>
                        <a:pt x="373" y="444"/>
                      </a:lnTo>
                      <a:lnTo>
                        <a:pt x="399" y="445"/>
                      </a:lnTo>
                      <a:lnTo>
                        <a:pt x="430" y="449"/>
                      </a:lnTo>
                      <a:lnTo>
                        <a:pt x="468" y="451"/>
                      </a:lnTo>
                      <a:lnTo>
                        <a:pt x="509" y="455"/>
                      </a:lnTo>
                      <a:lnTo>
                        <a:pt x="552" y="457"/>
                      </a:lnTo>
                      <a:lnTo>
                        <a:pt x="597" y="460"/>
                      </a:lnTo>
                      <a:lnTo>
                        <a:pt x="642" y="460"/>
                      </a:lnTo>
                      <a:lnTo>
                        <a:pt x="683" y="460"/>
                      </a:lnTo>
                      <a:lnTo>
                        <a:pt x="722" y="456"/>
                      </a:lnTo>
                      <a:lnTo>
                        <a:pt x="754" y="450"/>
                      </a:lnTo>
                      <a:lnTo>
                        <a:pt x="780" y="442"/>
                      </a:lnTo>
                      <a:lnTo>
                        <a:pt x="798" y="429"/>
                      </a:lnTo>
                      <a:lnTo>
                        <a:pt x="806" y="414"/>
                      </a:lnTo>
                      <a:lnTo>
                        <a:pt x="804" y="393"/>
                      </a:lnTo>
                      <a:lnTo>
                        <a:pt x="788" y="3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4" name="Freeform 71"/>
                <p:cNvSpPr>
                  <a:spLocks/>
                </p:cNvSpPr>
                <p:nvPr/>
              </p:nvSpPr>
              <p:spPr bwMode="auto">
                <a:xfrm>
                  <a:off x="1845" y="1826"/>
                  <a:ext cx="586" cy="422"/>
                </a:xfrm>
                <a:custGeom>
                  <a:avLst/>
                  <a:gdLst>
                    <a:gd name="T0" fmla="*/ 438 w 586"/>
                    <a:gd name="T1" fmla="*/ 378 h 422"/>
                    <a:gd name="T2" fmla="*/ 419 w 586"/>
                    <a:gd name="T3" fmla="*/ 398 h 422"/>
                    <a:gd name="T4" fmla="*/ 391 w 586"/>
                    <a:gd name="T5" fmla="*/ 411 h 422"/>
                    <a:gd name="T6" fmla="*/ 359 w 586"/>
                    <a:gd name="T7" fmla="*/ 419 h 422"/>
                    <a:gd name="T8" fmla="*/ 322 w 586"/>
                    <a:gd name="T9" fmla="*/ 422 h 422"/>
                    <a:gd name="T10" fmla="*/ 285 w 586"/>
                    <a:gd name="T11" fmla="*/ 418 h 422"/>
                    <a:gd name="T12" fmla="*/ 249 w 586"/>
                    <a:gd name="T13" fmla="*/ 411 h 422"/>
                    <a:gd name="T14" fmla="*/ 215 w 586"/>
                    <a:gd name="T15" fmla="*/ 398 h 422"/>
                    <a:gd name="T16" fmla="*/ 162 w 586"/>
                    <a:gd name="T17" fmla="*/ 399 h 422"/>
                    <a:gd name="T18" fmla="*/ 102 w 586"/>
                    <a:gd name="T19" fmla="*/ 405 h 422"/>
                    <a:gd name="T20" fmla="*/ 60 w 586"/>
                    <a:gd name="T21" fmla="*/ 402 h 422"/>
                    <a:gd name="T22" fmla="*/ 31 w 586"/>
                    <a:gd name="T23" fmla="*/ 390 h 422"/>
                    <a:gd name="T24" fmla="*/ 14 w 586"/>
                    <a:gd name="T25" fmla="*/ 373 h 422"/>
                    <a:gd name="T26" fmla="*/ 6 w 586"/>
                    <a:gd name="T27" fmla="*/ 350 h 422"/>
                    <a:gd name="T28" fmla="*/ 2 w 586"/>
                    <a:gd name="T29" fmla="*/ 325 h 422"/>
                    <a:gd name="T30" fmla="*/ 1 w 586"/>
                    <a:gd name="T31" fmla="*/ 300 h 422"/>
                    <a:gd name="T32" fmla="*/ 1 w 586"/>
                    <a:gd name="T33" fmla="*/ 263 h 422"/>
                    <a:gd name="T34" fmla="*/ 22 w 586"/>
                    <a:gd name="T35" fmla="*/ 220 h 422"/>
                    <a:gd name="T36" fmla="*/ 61 w 586"/>
                    <a:gd name="T37" fmla="*/ 186 h 422"/>
                    <a:gd name="T38" fmla="*/ 106 w 586"/>
                    <a:gd name="T39" fmla="*/ 168 h 422"/>
                    <a:gd name="T40" fmla="*/ 114 w 586"/>
                    <a:gd name="T41" fmla="*/ 151 h 422"/>
                    <a:gd name="T42" fmla="*/ 105 w 586"/>
                    <a:gd name="T43" fmla="*/ 116 h 422"/>
                    <a:gd name="T44" fmla="*/ 114 w 586"/>
                    <a:gd name="T45" fmla="*/ 78 h 422"/>
                    <a:gd name="T46" fmla="*/ 139 w 586"/>
                    <a:gd name="T47" fmla="*/ 46 h 422"/>
                    <a:gd name="T48" fmla="*/ 174 w 586"/>
                    <a:gd name="T49" fmla="*/ 18 h 422"/>
                    <a:gd name="T50" fmla="*/ 216 w 586"/>
                    <a:gd name="T51" fmla="*/ 2 h 422"/>
                    <a:gd name="T52" fmla="*/ 263 w 586"/>
                    <a:gd name="T53" fmla="*/ 2 h 422"/>
                    <a:gd name="T54" fmla="*/ 310 w 586"/>
                    <a:gd name="T55" fmla="*/ 22 h 422"/>
                    <a:gd name="T56" fmla="*/ 351 w 586"/>
                    <a:gd name="T57" fmla="*/ 28 h 422"/>
                    <a:gd name="T58" fmla="*/ 393 w 586"/>
                    <a:gd name="T59" fmla="*/ 16 h 422"/>
                    <a:gd name="T60" fmla="*/ 436 w 586"/>
                    <a:gd name="T61" fmla="*/ 18 h 422"/>
                    <a:gd name="T62" fmla="*/ 476 w 586"/>
                    <a:gd name="T63" fmla="*/ 32 h 422"/>
                    <a:gd name="T64" fmla="*/ 509 w 586"/>
                    <a:gd name="T65" fmla="*/ 55 h 422"/>
                    <a:gd name="T66" fmla="*/ 530 w 586"/>
                    <a:gd name="T67" fmla="*/ 84 h 422"/>
                    <a:gd name="T68" fmla="*/ 539 w 586"/>
                    <a:gd name="T69" fmla="*/ 120 h 422"/>
                    <a:gd name="T70" fmla="*/ 527 w 586"/>
                    <a:gd name="T71" fmla="*/ 156 h 422"/>
                    <a:gd name="T72" fmla="*/ 535 w 586"/>
                    <a:gd name="T73" fmla="*/ 182 h 422"/>
                    <a:gd name="T74" fmla="*/ 567 w 586"/>
                    <a:gd name="T75" fmla="*/ 210 h 422"/>
                    <a:gd name="T76" fmla="*/ 584 w 586"/>
                    <a:gd name="T77" fmla="*/ 249 h 422"/>
                    <a:gd name="T78" fmla="*/ 586 w 586"/>
                    <a:gd name="T79" fmla="*/ 292 h 422"/>
                    <a:gd name="T80" fmla="*/ 575 w 586"/>
                    <a:gd name="T81" fmla="*/ 334 h 422"/>
                    <a:gd name="T82" fmla="*/ 552 w 586"/>
                    <a:gd name="T83" fmla="*/ 365 h 422"/>
                    <a:gd name="T84" fmla="*/ 518 w 586"/>
                    <a:gd name="T85" fmla="*/ 383 h 422"/>
                    <a:gd name="T86" fmla="*/ 471 w 586"/>
                    <a:gd name="T87" fmla="*/ 378 h 4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586"/>
                    <a:gd name="T133" fmla="*/ 0 h 422"/>
                    <a:gd name="T134" fmla="*/ 586 w 586"/>
                    <a:gd name="T135" fmla="*/ 422 h 42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586" h="422">
                      <a:moveTo>
                        <a:pt x="445" y="366"/>
                      </a:moveTo>
                      <a:lnTo>
                        <a:pt x="438" y="378"/>
                      </a:lnTo>
                      <a:lnTo>
                        <a:pt x="430" y="389"/>
                      </a:lnTo>
                      <a:lnTo>
                        <a:pt x="419" y="398"/>
                      </a:lnTo>
                      <a:lnTo>
                        <a:pt x="406" y="405"/>
                      </a:lnTo>
                      <a:lnTo>
                        <a:pt x="391" y="411"/>
                      </a:lnTo>
                      <a:lnTo>
                        <a:pt x="376" y="416"/>
                      </a:lnTo>
                      <a:lnTo>
                        <a:pt x="359" y="419"/>
                      </a:lnTo>
                      <a:lnTo>
                        <a:pt x="341" y="421"/>
                      </a:lnTo>
                      <a:lnTo>
                        <a:pt x="322" y="422"/>
                      </a:lnTo>
                      <a:lnTo>
                        <a:pt x="304" y="421"/>
                      </a:lnTo>
                      <a:lnTo>
                        <a:pt x="285" y="418"/>
                      </a:lnTo>
                      <a:lnTo>
                        <a:pt x="267" y="415"/>
                      </a:lnTo>
                      <a:lnTo>
                        <a:pt x="249" y="411"/>
                      </a:lnTo>
                      <a:lnTo>
                        <a:pt x="230" y="405"/>
                      </a:lnTo>
                      <a:lnTo>
                        <a:pt x="215" y="398"/>
                      </a:lnTo>
                      <a:lnTo>
                        <a:pt x="199" y="390"/>
                      </a:lnTo>
                      <a:lnTo>
                        <a:pt x="162" y="399"/>
                      </a:lnTo>
                      <a:lnTo>
                        <a:pt x="130" y="404"/>
                      </a:lnTo>
                      <a:lnTo>
                        <a:pt x="102" y="405"/>
                      </a:lnTo>
                      <a:lnTo>
                        <a:pt x="79" y="405"/>
                      </a:lnTo>
                      <a:lnTo>
                        <a:pt x="60" y="402"/>
                      </a:lnTo>
                      <a:lnTo>
                        <a:pt x="44" y="398"/>
                      </a:lnTo>
                      <a:lnTo>
                        <a:pt x="31" y="390"/>
                      </a:lnTo>
                      <a:lnTo>
                        <a:pt x="21" y="382"/>
                      </a:lnTo>
                      <a:lnTo>
                        <a:pt x="14" y="373"/>
                      </a:lnTo>
                      <a:lnTo>
                        <a:pt x="9" y="363"/>
                      </a:lnTo>
                      <a:lnTo>
                        <a:pt x="6" y="350"/>
                      </a:lnTo>
                      <a:lnTo>
                        <a:pt x="3" y="338"/>
                      </a:lnTo>
                      <a:lnTo>
                        <a:pt x="2" y="325"/>
                      </a:lnTo>
                      <a:lnTo>
                        <a:pt x="1" y="313"/>
                      </a:lnTo>
                      <a:lnTo>
                        <a:pt x="1" y="300"/>
                      </a:lnTo>
                      <a:lnTo>
                        <a:pt x="0" y="288"/>
                      </a:lnTo>
                      <a:lnTo>
                        <a:pt x="1" y="263"/>
                      </a:lnTo>
                      <a:lnTo>
                        <a:pt x="9" y="240"/>
                      </a:lnTo>
                      <a:lnTo>
                        <a:pt x="22" y="220"/>
                      </a:lnTo>
                      <a:lnTo>
                        <a:pt x="41" y="201"/>
                      </a:lnTo>
                      <a:lnTo>
                        <a:pt x="61" y="186"/>
                      </a:lnTo>
                      <a:lnTo>
                        <a:pt x="83" y="174"/>
                      </a:lnTo>
                      <a:lnTo>
                        <a:pt x="106" y="168"/>
                      </a:lnTo>
                      <a:lnTo>
                        <a:pt x="128" y="167"/>
                      </a:lnTo>
                      <a:lnTo>
                        <a:pt x="114" y="151"/>
                      </a:lnTo>
                      <a:lnTo>
                        <a:pt x="107" y="134"/>
                      </a:lnTo>
                      <a:lnTo>
                        <a:pt x="105" y="116"/>
                      </a:lnTo>
                      <a:lnTo>
                        <a:pt x="107" y="98"/>
                      </a:lnTo>
                      <a:lnTo>
                        <a:pt x="114" y="78"/>
                      </a:lnTo>
                      <a:lnTo>
                        <a:pt x="124" y="61"/>
                      </a:lnTo>
                      <a:lnTo>
                        <a:pt x="139" y="46"/>
                      </a:lnTo>
                      <a:lnTo>
                        <a:pt x="154" y="30"/>
                      </a:lnTo>
                      <a:lnTo>
                        <a:pt x="174" y="18"/>
                      </a:lnTo>
                      <a:lnTo>
                        <a:pt x="194" y="9"/>
                      </a:lnTo>
                      <a:lnTo>
                        <a:pt x="216" y="2"/>
                      </a:lnTo>
                      <a:lnTo>
                        <a:pt x="239" y="0"/>
                      </a:lnTo>
                      <a:lnTo>
                        <a:pt x="263" y="2"/>
                      </a:lnTo>
                      <a:lnTo>
                        <a:pt x="286" y="9"/>
                      </a:lnTo>
                      <a:lnTo>
                        <a:pt x="310" y="22"/>
                      </a:lnTo>
                      <a:lnTo>
                        <a:pt x="332" y="40"/>
                      </a:lnTo>
                      <a:lnTo>
                        <a:pt x="351" y="28"/>
                      </a:lnTo>
                      <a:lnTo>
                        <a:pt x="372" y="20"/>
                      </a:lnTo>
                      <a:lnTo>
                        <a:pt x="393" y="16"/>
                      </a:lnTo>
                      <a:lnTo>
                        <a:pt x="414" y="16"/>
                      </a:lnTo>
                      <a:lnTo>
                        <a:pt x="436" y="18"/>
                      </a:lnTo>
                      <a:lnTo>
                        <a:pt x="457" y="24"/>
                      </a:lnTo>
                      <a:lnTo>
                        <a:pt x="476" y="32"/>
                      </a:lnTo>
                      <a:lnTo>
                        <a:pt x="493" y="42"/>
                      </a:lnTo>
                      <a:lnTo>
                        <a:pt x="509" y="55"/>
                      </a:lnTo>
                      <a:lnTo>
                        <a:pt x="521" y="69"/>
                      </a:lnTo>
                      <a:lnTo>
                        <a:pt x="530" y="84"/>
                      </a:lnTo>
                      <a:lnTo>
                        <a:pt x="536" y="101"/>
                      </a:lnTo>
                      <a:lnTo>
                        <a:pt x="539" y="120"/>
                      </a:lnTo>
                      <a:lnTo>
                        <a:pt x="535" y="138"/>
                      </a:lnTo>
                      <a:lnTo>
                        <a:pt x="527" y="156"/>
                      </a:lnTo>
                      <a:lnTo>
                        <a:pt x="513" y="174"/>
                      </a:lnTo>
                      <a:lnTo>
                        <a:pt x="535" y="182"/>
                      </a:lnTo>
                      <a:lnTo>
                        <a:pt x="552" y="194"/>
                      </a:lnTo>
                      <a:lnTo>
                        <a:pt x="567" y="210"/>
                      </a:lnTo>
                      <a:lnTo>
                        <a:pt x="576" y="230"/>
                      </a:lnTo>
                      <a:lnTo>
                        <a:pt x="584" y="249"/>
                      </a:lnTo>
                      <a:lnTo>
                        <a:pt x="586" y="271"/>
                      </a:lnTo>
                      <a:lnTo>
                        <a:pt x="586" y="292"/>
                      </a:lnTo>
                      <a:lnTo>
                        <a:pt x="582" y="313"/>
                      </a:lnTo>
                      <a:lnTo>
                        <a:pt x="575" y="334"/>
                      </a:lnTo>
                      <a:lnTo>
                        <a:pt x="565" y="350"/>
                      </a:lnTo>
                      <a:lnTo>
                        <a:pt x="552" y="365"/>
                      </a:lnTo>
                      <a:lnTo>
                        <a:pt x="536" y="376"/>
                      </a:lnTo>
                      <a:lnTo>
                        <a:pt x="518" y="383"/>
                      </a:lnTo>
                      <a:lnTo>
                        <a:pt x="497" y="383"/>
                      </a:lnTo>
                      <a:lnTo>
                        <a:pt x="471" y="378"/>
                      </a:lnTo>
                      <a:lnTo>
                        <a:pt x="445" y="36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5" name="Freeform 72"/>
                <p:cNvSpPr>
                  <a:spLocks/>
                </p:cNvSpPr>
                <p:nvPr/>
              </p:nvSpPr>
              <p:spPr bwMode="auto">
                <a:xfrm>
                  <a:off x="1877" y="1863"/>
                  <a:ext cx="515" cy="359"/>
                </a:xfrm>
                <a:custGeom>
                  <a:avLst/>
                  <a:gdLst>
                    <a:gd name="T0" fmla="*/ 411 w 515"/>
                    <a:gd name="T1" fmla="*/ 309 h 359"/>
                    <a:gd name="T2" fmla="*/ 386 w 515"/>
                    <a:gd name="T3" fmla="*/ 324 h 359"/>
                    <a:gd name="T4" fmla="*/ 358 w 515"/>
                    <a:gd name="T5" fmla="*/ 340 h 359"/>
                    <a:gd name="T6" fmla="*/ 329 w 515"/>
                    <a:gd name="T7" fmla="*/ 352 h 359"/>
                    <a:gd name="T8" fmla="*/ 298 w 515"/>
                    <a:gd name="T9" fmla="*/ 359 h 359"/>
                    <a:gd name="T10" fmla="*/ 265 w 515"/>
                    <a:gd name="T11" fmla="*/ 358 h 359"/>
                    <a:gd name="T12" fmla="*/ 231 w 515"/>
                    <a:gd name="T13" fmla="*/ 347 h 359"/>
                    <a:gd name="T14" fmla="*/ 197 w 515"/>
                    <a:gd name="T15" fmla="*/ 326 h 359"/>
                    <a:gd name="T16" fmla="*/ 144 w 515"/>
                    <a:gd name="T17" fmla="*/ 318 h 359"/>
                    <a:gd name="T18" fmla="*/ 85 w 515"/>
                    <a:gd name="T19" fmla="*/ 332 h 359"/>
                    <a:gd name="T20" fmla="*/ 45 w 515"/>
                    <a:gd name="T21" fmla="*/ 333 h 359"/>
                    <a:gd name="T22" fmla="*/ 18 w 515"/>
                    <a:gd name="T23" fmla="*/ 321 h 359"/>
                    <a:gd name="T24" fmla="*/ 0 w 515"/>
                    <a:gd name="T25" fmla="*/ 269 h 359"/>
                    <a:gd name="T26" fmla="*/ 15 w 515"/>
                    <a:gd name="T27" fmla="*/ 209 h 359"/>
                    <a:gd name="T28" fmla="*/ 59 w 515"/>
                    <a:gd name="T29" fmla="*/ 174 h 359"/>
                    <a:gd name="T30" fmla="*/ 109 w 515"/>
                    <a:gd name="T31" fmla="*/ 160 h 359"/>
                    <a:gd name="T32" fmla="*/ 115 w 515"/>
                    <a:gd name="T33" fmla="*/ 137 h 359"/>
                    <a:gd name="T34" fmla="*/ 103 w 515"/>
                    <a:gd name="T35" fmla="*/ 96 h 359"/>
                    <a:gd name="T36" fmla="*/ 108 w 515"/>
                    <a:gd name="T37" fmla="*/ 60 h 359"/>
                    <a:gd name="T38" fmla="*/ 126 w 515"/>
                    <a:gd name="T39" fmla="*/ 32 h 359"/>
                    <a:gd name="T40" fmla="*/ 155 w 515"/>
                    <a:gd name="T41" fmla="*/ 14 h 359"/>
                    <a:gd name="T42" fmla="*/ 191 w 515"/>
                    <a:gd name="T43" fmla="*/ 5 h 359"/>
                    <a:gd name="T44" fmla="*/ 232 w 515"/>
                    <a:gd name="T45" fmla="*/ 10 h 359"/>
                    <a:gd name="T46" fmla="*/ 276 w 515"/>
                    <a:gd name="T47" fmla="*/ 29 h 359"/>
                    <a:gd name="T48" fmla="*/ 311 w 515"/>
                    <a:gd name="T49" fmla="*/ 27 h 359"/>
                    <a:gd name="T50" fmla="*/ 342 w 515"/>
                    <a:gd name="T51" fmla="*/ 6 h 359"/>
                    <a:gd name="T52" fmla="*/ 377 w 515"/>
                    <a:gd name="T53" fmla="*/ 0 h 359"/>
                    <a:gd name="T54" fmla="*/ 410 w 515"/>
                    <a:gd name="T55" fmla="*/ 9 h 359"/>
                    <a:gd name="T56" fmla="*/ 438 w 515"/>
                    <a:gd name="T57" fmla="*/ 26 h 359"/>
                    <a:gd name="T58" fmla="*/ 457 w 515"/>
                    <a:gd name="T59" fmla="*/ 50 h 359"/>
                    <a:gd name="T60" fmla="*/ 466 w 515"/>
                    <a:gd name="T61" fmla="*/ 79 h 359"/>
                    <a:gd name="T62" fmla="*/ 458 w 515"/>
                    <a:gd name="T63" fmla="*/ 108 h 359"/>
                    <a:gd name="T64" fmla="*/ 479 w 515"/>
                    <a:gd name="T65" fmla="*/ 139 h 359"/>
                    <a:gd name="T66" fmla="*/ 513 w 515"/>
                    <a:gd name="T67" fmla="*/ 207 h 359"/>
                    <a:gd name="T68" fmla="*/ 508 w 515"/>
                    <a:gd name="T69" fmla="*/ 280 h 359"/>
                    <a:gd name="T70" fmla="*/ 462 w 515"/>
                    <a:gd name="T71" fmla="*/ 313 h 359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515"/>
                    <a:gd name="T109" fmla="*/ 0 h 359"/>
                    <a:gd name="T110" fmla="*/ 515 w 515"/>
                    <a:gd name="T111" fmla="*/ 359 h 359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515" h="359">
                      <a:moveTo>
                        <a:pt x="423" y="301"/>
                      </a:moveTo>
                      <a:lnTo>
                        <a:pt x="411" y="309"/>
                      </a:lnTo>
                      <a:lnTo>
                        <a:pt x="399" y="317"/>
                      </a:lnTo>
                      <a:lnTo>
                        <a:pt x="386" y="324"/>
                      </a:lnTo>
                      <a:lnTo>
                        <a:pt x="373" y="333"/>
                      </a:lnTo>
                      <a:lnTo>
                        <a:pt x="358" y="340"/>
                      </a:lnTo>
                      <a:lnTo>
                        <a:pt x="344" y="346"/>
                      </a:lnTo>
                      <a:lnTo>
                        <a:pt x="329" y="352"/>
                      </a:lnTo>
                      <a:lnTo>
                        <a:pt x="313" y="356"/>
                      </a:lnTo>
                      <a:lnTo>
                        <a:pt x="298" y="359"/>
                      </a:lnTo>
                      <a:lnTo>
                        <a:pt x="281" y="359"/>
                      </a:lnTo>
                      <a:lnTo>
                        <a:pt x="265" y="358"/>
                      </a:lnTo>
                      <a:lnTo>
                        <a:pt x="248" y="355"/>
                      </a:lnTo>
                      <a:lnTo>
                        <a:pt x="231" y="347"/>
                      </a:lnTo>
                      <a:lnTo>
                        <a:pt x="214" y="338"/>
                      </a:lnTo>
                      <a:lnTo>
                        <a:pt x="197" y="326"/>
                      </a:lnTo>
                      <a:lnTo>
                        <a:pt x="180" y="309"/>
                      </a:lnTo>
                      <a:lnTo>
                        <a:pt x="144" y="318"/>
                      </a:lnTo>
                      <a:lnTo>
                        <a:pt x="111" y="327"/>
                      </a:lnTo>
                      <a:lnTo>
                        <a:pt x="85" y="332"/>
                      </a:lnTo>
                      <a:lnTo>
                        <a:pt x="63" y="334"/>
                      </a:lnTo>
                      <a:lnTo>
                        <a:pt x="45" y="333"/>
                      </a:lnTo>
                      <a:lnTo>
                        <a:pt x="30" y="328"/>
                      </a:lnTo>
                      <a:lnTo>
                        <a:pt x="18" y="321"/>
                      </a:lnTo>
                      <a:lnTo>
                        <a:pt x="11" y="309"/>
                      </a:lnTo>
                      <a:lnTo>
                        <a:pt x="0" y="269"/>
                      </a:lnTo>
                      <a:lnTo>
                        <a:pt x="3" y="236"/>
                      </a:lnTo>
                      <a:lnTo>
                        <a:pt x="15" y="209"/>
                      </a:lnTo>
                      <a:lnTo>
                        <a:pt x="35" y="189"/>
                      </a:lnTo>
                      <a:lnTo>
                        <a:pt x="59" y="174"/>
                      </a:lnTo>
                      <a:lnTo>
                        <a:pt x="85" y="165"/>
                      </a:lnTo>
                      <a:lnTo>
                        <a:pt x="109" y="160"/>
                      </a:lnTo>
                      <a:lnTo>
                        <a:pt x="128" y="160"/>
                      </a:lnTo>
                      <a:lnTo>
                        <a:pt x="115" y="137"/>
                      </a:lnTo>
                      <a:lnTo>
                        <a:pt x="107" y="116"/>
                      </a:lnTo>
                      <a:lnTo>
                        <a:pt x="103" y="96"/>
                      </a:lnTo>
                      <a:lnTo>
                        <a:pt x="103" y="76"/>
                      </a:lnTo>
                      <a:lnTo>
                        <a:pt x="108" y="60"/>
                      </a:lnTo>
                      <a:lnTo>
                        <a:pt x="115" y="45"/>
                      </a:lnTo>
                      <a:lnTo>
                        <a:pt x="126" y="32"/>
                      </a:lnTo>
                      <a:lnTo>
                        <a:pt x="139" y="22"/>
                      </a:lnTo>
                      <a:lnTo>
                        <a:pt x="155" y="14"/>
                      </a:lnTo>
                      <a:lnTo>
                        <a:pt x="173" y="9"/>
                      </a:lnTo>
                      <a:lnTo>
                        <a:pt x="191" y="5"/>
                      </a:lnTo>
                      <a:lnTo>
                        <a:pt x="212" y="6"/>
                      </a:lnTo>
                      <a:lnTo>
                        <a:pt x="232" y="10"/>
                      </a:lnTo>
                      <a:lnTo>
                        <a:pt x="254" y="17"/>
                      </a:lnTo>
                      <a:lnTo>
                        <a:pt x="276" y="29"/>
                      </a:lnTo>
                      <a:lnTo>
                        <a:pt x="296" y="44"/>
                      </a:lnTo>
                      <a:lnTo>
                        <a:pt x="311" y="27"/>
                      </a:lnTo>
                      <a:lnTo>
                        <a:pt x="327" y="15"/>
                      </a:lnTo>
                      <a:lnTo>
                        <a:pt x="342" y="6"/>
                      </a:lnTo>
                      <a:lnTo>
                        <a:pt x="359" y="2"/>
                      </a:lnTo>
                      <a:lnTo>
                        <a:pt x="377" y="0"/>
                      </a:lnTo>
                      <a:lnTo>
                        <a:pt x="394" y="3"/>
                      </a:lnTo>
                      <a:lnTo>
                        <a:pt x="410" y="9"/>
                      </a:lnTo>
                      <a:lnTo>
                        <a:pt x="425" y="16"/>
                      </a:lnTo>
                      <a:lnTo>
                        <a:pt x="438" y="26"/>
                      </a:lnTo>
                      <a:lnTo>
                        <a:pt x="449" y="38"/>
                      </a:lnTo>
                      <a:lnTo>
                        <a:pt x="457" y="50"/>
                      </a:lnTo>
                      <a:lnTo>
                        <a:pt x="463" y="64"/>
                      </a:lnTo>
                      <a:lnTo>
                        <a:pt x="466" y="79"/>
                      </a:lnTo>
                      <a:lnTo>
                        <a:pt x="463" y="93"/>
                      </a:lnTo>
                      <a:lnTo>
                        <a:pt x="458" y="108"/>
                      </a:lnTo>
                      <a:lnTo>
                        <a:pt x="448" y="122"/>
                      </a:lnTo>
                      <a:lnTo>
                        <a:pt x="479" y="139"/>
                      </a:lnTo>
                      <a:lnTo>
                        <a:pt x="501" y="170"/>
                      </a:lnTo>
                      <a:lnTo>
                        <a:pt x="513" y="207"/>
                      </a:lnTo>
                      <a:lnTo>
                        <a:pt x="515" y="245"/>
                      </a:lnTo>
                      <a:lnTo>
                        <a:pt x="508" y="280"/>
                      </a:lnTo>
                      <a:lnTo>
                        <a:pt x="490" y="304"/>
                      </a:lnTo>
                      <a:lnTo>
                        <a:pt x="462" y="313"/>
                      </a:lnTo>
                      <a:lnTo>
                        <a:pt x="423" y="301"/>
                      </a:lnTo>
                      <a:close/>
                    </a:path>
                  </a:pathLst>
                </a:custGeom>
                <a:solidFill>
                  <a:srgbClr val="F4F7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6" name="Freeform 73"/>
                <p:cNvSpPr>
                  <a:spLocks/>
                </p:cNvSpPr>
                <p:nvPr/>
              </p:nvSpPr>
              <p:spPr bwMode="auto">
                <a:xfrm>
                  <a:off x="1268" y="2427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4 w 17"/>
                    <a:gd name="T3" fmla="*/ 2 h 8"/>
                    <a:gd name="T4" fmla="*/ 8 w 17"/>
                    <a:gd name="T5" fmla="*/ 0 h 8"/>
                    <a:gd name="T6" fmla="*/ 2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4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7" name="Freeform 74"/>
                <p:cNvSpPr>
                  <a:spLocks/>
                </p:cNvSpPr>
                <p:nvPr/>
              </p:nvSpPr>
              <p:spPr bwMode="auto">
                <a:xfrm>
                  <a:off x="1268" y="2435"/>
                  <a:ext cx="17" cy="22"/>
                </a:xfrm>
                <a:custGeom>
                  <a:avLst/>
                  <a:gdLst>
                    <a:gd name="T0" fmla="*/ 13 w 17"/>
                    <a:gd name="T1" fmla="*/ 5 h 22"/>
                    <a:gd name="T2" fmla="*/ 13 w 17"/>
                    <a:gd name="T3" fmla="*/ 5 h 22"/>
                    <a:gd name="T4" fmla="*/ 17 w 17"/>
                    <a:gd name="T5" fmla="*/ 7 h 22"/>
                    <a:gd name="T6" fmla="*/ 17 w 17"/>
                    <a:gd name="T7" fmla="*/ 7 h 22"/>
                    <a:gd name="T8" fmla="*/ 15 w 17"/>
                    <a:gd name="T9" fmla="*/ 4 h 22"/>
                    <a:gd name="T10" fmla="*/ 17 w 17"/>
                    <a:gd name="T11" fmla="*/ 0 h 22"/>
                    <a:gd name="T12" fmla="*/ 0 w 17"/>
                    <a:gd name="T13" fmla="*/ 0 h 22"/>
                    <a:gd name="T14" fmla="*/ 1 w 17"/>
                    <a:gd name="T15" fmla="*/ 4 h 22"/>
                    <a:gd name="T16" fmla="*/ 2 w 17"/>
                    <a:gd name="T17" fmla="*/ 10 h 22"/>
                    <a:gd name="T18" fmla="*/ 5 w 17"/>
                    <a:gd name="T19" fmla="*/ 17 h 22"/>
                    <a:gd name="T20" fmla="*/ 13 w 17"/>
                    <a:gd name="T21" fmla="*/ 22 h 22"/>
                    <a:gd name="T22" fmla="*/ 13 w 17"/>
                    <a:gd name="T23" fmla="*/ 22 h 22"/>
                    <a:gd name="T24" fmla="*/ 13 w 17"/>
                    <a:gd name="T25" fmla="*/ 5 h 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7"/>
                    <a:gd name="T40" fmla="*/ 0 h 22"/>
                    <a:gd name="T41" fmla="*/ 17 w 17"/>
                    <a:gd name="T42" fmla="*/ 22 h 2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7" h="22">
                      <a:moveTo>
                        <a:pt x="13" y="5"/>
                      </a:moveTo>
                      <a:lnTo>
                        <a:pt x="13" y="5"/>
                      </a:lnTo>
                      <a:lnTo>
                        <a:pt x="17" y="7"/>
                      </a:lnTo>
                      <a:lnTo>
                        <a:pt x="15" y="4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4"/>
                      </a:lnTo>
                      <a:lnTo>
                        <a:pt x="2" y="10"/>
                      </a:lnTo>
                      <a:lnTo>
                        <a:pt x="5" y="17"/>
                      </a:lnTo>
                      <a:lnTo>
                        <a:pt x="13" y="22"/>
                      </a:ln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8" name="Freeform 75"/>
                <p:cNvSpPr>
                  <a:spLocks/>
                </p:cNvSpPr>
                <p:nvPr/>
              </p:nvSpPr>
              <p:spPr bwMode="auto">
                <a:xfrm>
                  <a:off x="1281" y="2439"/>
                  <a:ext cx="53" cy="22"/>
                </a:xfrm>
                <a:custGeom>
                  <a:avLst/>
                  <a:gdLst>
                    <a:gd name="T0" fmla="*/ 40 w 53"/>
                    <a:gd name="T1" fmla="*/ 0 h 22"/>
                    <a:gd name="T2" fmla="*/ 39 w 53"/>
                    <a:gd name="T3" fmla="*/ 3 h 22"/>
                    <a:gd name="T4" fmla="*/ 38 w 53"/>
                    <a:gd name="T5" fmla="*/ 5 h 22"/>
                    <a:gd name="T6" fmla="*/ 38 w 53"/>
                    <a:gd name="T7" fmla="*/ 5 h 22"/>
                    <a:gd name="T8" fmla="*/ 35 w 53"/>
                    <a:gd name="T9" fmla="*/ 5 h 22"/>
                    <a:gd name="T10" fmla="*/ 29 w 53"/>
                    <a:gd name="T11" fmla="*/ 5 h 22"/>
                    <a:gd name="T12" fmla="*/ 22 w 53"/>
                    <a:gd name="T13" fmla="*/ 5 h 22"/>
                    <a:gd name="T14" fmla="*/ 16 w 53"/>
                    <a:gd name="T15" fmla="*/ 3 h 22"/>
                    <a:gd name="T16" fmla="*/ 7 w 53"/>
                    <a:gd name="T17" fmla="*/ 2 h 22"/>
                    <a:gd name="T18" fmla="*/ 0 w 53"/>
                    <a:gd name="T19" fmla="*/ 1 h 22"/>
                    <a:gd name="T20" fmla="*/ 0 w 53"/>
                    <a:gd name="T21" fmla="*/ 18 h 22"/>
                    <a:gd name="T22" fmla="*/ 7 w 53"/>
                    <a:gd name="T23" fmla="*/ 17 h 22"/>
                    <a:gd name="T24" fmla="*/ 13 w 53"/>
                    <a:gd name="T25" fmla="*/ 18 h 22"/>
                    <a:gd name="T26" fmla="*/ 22 w 53"/>
                    <a:gd name="T27" fmla="*/ 19 h 22"/>
                    <a:gd name="T28" fmla="*/ 29 w 53"/>
                    <a:gd name="T29" fmla="*/ 19 h 22"/>
                    <a:gd name="T30" fmla="*/ 35 w 53"/>
                    <a:gd name="T31" fmla="*/ 22 h 22"/>
                    <a:gd name="T32" fmla="*/ 42 w 53"/>
                    <a:gd name="T33" fmla="*/ 19 h 22"/>
                    <a:gd name="T34" fmla="*/ 50 w 53"/>
                    <a:gd name="T35" fmla="*/ 14 h 22"/>
                    <a:gd name="T36" fmla="*/ 53 w 53"/>
                    <a:gd name="T37" fmla="*/ 6 h 22"/>
                    <a:gd name="T38" fmla="*/ 52 w 53"/>
                    <a:gd name="T39" fmla="*/ 9 h 22"/>
                    <a:gd name="T40" fmla="*/ 40 w 53"/>
                    <a:gd name="T41" fmla="*/ 0 h 2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3"/>
                    <a:gd name="T64" fmla="*/ 0 h 22"/>
                    <a:gd name="T65" fmla="*/ 53 w 53"/>
                    <a:gd name="T66" fmla="*/ 22 h 2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3" h="22">
                      <a:moveTo>
                        <a:pt x="40" y="0"/>
                      </a:moveTo>
                      <a:lnTo>
                        <a:pt x="39" y="3"/>
                      </a:lnTo>
                      <a:lnTo>
                        <a:pt x="38" y="5"/>
                      </a:lnTo>
                      <a:lnTo>
                        <a:pt x="35" y="5"/>
                      </a:lnTo>
                      <a:lnTo>
                        <a:pt x="29" y="5"/>
                      </a:lnTo>
                      <a:lnTo>
                        <a:pt x="22" y="5"/>
                      </a:lnTo>
                      <a:lnTo>
                        <a:pt x="16" y="3"/>
                      </a:lnTo>
                      <a:lnTo>
                        <a:pt x="7" y="2"/>
                      </a:lnTo>
                      <a:lnTo>
                        <a:pt x="0" y="1"/>
                      </a:lnTo>
                      <a:lnTo>
                        <a:pt x="0" y="18"/>
                      </a:lnTo>
                      <a:lnTo>
                        <a:pt x="7" y="17"/>
                      </a:lnTo>
                      <a:lnTo>
                        <a:pt x="13" y="18"/>
                      </a:lnTo>
                      <a:lnTo>
                        <a:pt x="22" y="19"/>
                      </a:lnTo>
                      <a:lnTo>
                        <a:pt x="29" y="19"/>
                      </a:lnTo>
                      <a:lnTo>
                        <a:pt x="35" y="22"/>
                      </a:lnTo>
                      <a:lnTo>
                        <a:pt x="42" y="19"/>
                      </a:lnTo>
                      <a:lnTo>
                        <a:pt x="50" y="14"/>
                      </a:lnTo>
                      <a:lnTo>
                        <a:pt x="53" y="6"/>
                      </a:lnTo>
                      <a:lnTo>
                        <a:pt x="52" y="9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9" name="Freeform 76"/>
                <p:cNvSpPr>
                  <a:spLocks/>
                </p:cNvSpPr>
                <p:nvPr/>
              </p:nvSpPr>
              <p:spPr bwMode="auto">
                <a:xfrm>
                  <a:off x="1306" y="2381"/>
                  <a:ext cx="35" cy="67"/>
                </a:xfrm>
                <a:custGeom>
                  <a:avLst/>
                  <a:gdLst>
                    <a:gd name="T0" fmla="*/ 2 w 35"/>
                    <a:gd name="T1" fmla="*/ 14 h 67"/>
                    <a:gd name="T2" fmla="*/ 0 w 35"/>
                    <a:gd name="T3" fmla="*/ 14 h 67"/>
                    <a:gd name="T4" fmla="*/ 15 w 35"/>
                    <a:gd name="T5" fmla="*/ 23 h 67"/>
                    <a:gd name="T6" fmla="*/ 21 w 35"/>
                    <a:gd name="T7" fmla="*/ 32 h 67"/>
                    <a:gd name="T8" fmla="*/ 21 w 35"/>
                    <a:gd name="T9" fmla="*/ 46 h 67"/>
                    <a:gd name="T10" fmla="*/ 15 w 35"/>
                    <a:gd name="T11" fmla="*/ 58 h 67"/>
                    <a:gd name="T12" fmla="*/ 27 w 35"/>
                    <a:gd name="T13" fmla="*/ 67 h 67"/>
                    <a:gd name="T14" fmla="*/ 35 w 35"/>
                    <a:gd name="T15" fmla="*/ 48 h 67"/>
                    <a:gd name="T16" fmla="*/ 35 w 35"/>
                    <a:gd name="T17" fmla="*/ 30 h 67"/>
                    <a:gd name="T18" fmla="*/ 25 w 35"/>
                    <a:gd name="T19" fmla="*/ 11 h 67"/>
                    <a:gd name="T20" fmla="*/ 5 w 35"/>
                    <a:gd name="T21" fmla="*/ 0 h 67"/>
                    <a:gd name="T22" fmla="*/ 4 w 35"/>
                    <a:gd name="T23" fmla="*/ 0 h 67"/>
                    <a:gd name="T24" fmla="*/ 2 w 35"/>
                    <a:gd name="T25" fmla="*/ 14 h 6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5"/>
                    <a:gd name="T40" fmla="*/ 0 h 67"/>
                    <a:gd name="T41" fmla="*/ 35 w 35"/>
                    <a:gd name="T42" fmla="*/ 67 h 6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5" h="67">
                      <a:moveTo>
                        <a:pt x="2" y="14"/>
                      </a:moveTo>
                      <a:lnTo>
                        <a:pt x="0" y="14"/>
                      </a:lnTo>
                      <a:lnTo>
                        <a:pt x="15" y="23"/>
                      </a:lnTo>
                      <a:lnTo>
                        <a:pt x="21" y="32"/>
                      </a:lnTo>
                      <a:lnTo>
                        <a:pt x="21" y="46"/>
                      </a:lnTo>
                      <a:lnTo>
                        <a:pt x="15" y="58"/>
                      </a:lnTo>
                      <a:lnTo>
                        <a:pt x="27" y="67"/>
                      </a:lnTo>
                      <a:lnTo>
                        <a:pt x="35" y="48"/>
                      </a:lnTo>
                      <a:lnTo>
                        <a:pt x="35" y="30"/>
                      </a:lnTo>
                      <a:lnTo>
                        <a:pt x="25" y="1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0" name="Freeform 77"/>
                <p:cNvSpPr>
                  <a:spLocks/>
                </p:cNvSpPr>
                <p:nvPr/>
              </p:nvSpPr>
              <p:spPr bwMode="auto">
                <a:xfrm>
                  <a:off x="1240" y="2378"/>
                  <a:ext cx="70" cy="35"/>
                </a:xfrm>
                <a:custGeom>
                  <a:avLst/>
                  <a:gdLst>
                    <a:gd name="T0" fmla="*/ 14 w 70"/>
                    <a:gd name="T1" fmla="*/ 34 h 35"/>
                    <a:gd name="T2" fmla="*/ 14 w 70"/>
                    <a:gd name="T3" fmla="*/ 35 h 35"/>
                    <a:gd name="T4" fmla="*/ 18 w 70"/>
                    <a:gd name="T5" fmla="*/ 31 h 35"/>
                    <a:gd name="T6" fmla="*/ 23 w 70"/>
                    <a:gd name="T7" fmla="*/ 25 h 35"/>
                    <a:gd name="T8" fmla="*/ 28 w 70"/>
                    <a:gd name="T9" fmla="*/ 22 h 35"/>
                    <a:gd name="T10" fmla="*/ 35 w 70"/>
                    <a:gd name="T11" fmla="*/ 19 h 35"/>
                    <a:gd name="T12" fmla="*/ 41 w 70"/>
                    <a:gd name="T13" fmla="*/ 16 h 35"/>
                    <a:gd name="T14" fmla="*/ 51 w 70"/>
                    <a:gd name="T15" fmla="*/ 17 h 35"/>
                    <a:gd name="T16" fmla="*/ 59 w 70"/>
                    <a:gd name="T17" fmla="*/ 16 h 35"/>
                    <a:gd name="T18" fmla="*/ 68 w 70"/>
                    <a:gd name="T19" fmla="*/ 17 h 35"/>
                    <a:gd name="T20" fmla="*/ 70 w 70"/>
                    <a:gd name="T21" fmla="*/ 3 h 35"/>
                    <a:gd name="T22" fmla="*/ 59 w 70"/>
                    <a:gd name="T23" fmla="*/ 2 h 35"/>
                    <a:gd name="T24" fmla="*/ 51 w 70"/>
                    <a:gd name="T25" fmla="*/ 0 h 35"/>
                    <a:gd name="T26" fmla="*/ 41 w 70"/>
                    <a:gd name="T27" fmla="*/ 2 h 35"/>
                    <a:gd name="T28" fmla="*/ 30 w 70"/>
                    <a:gd name="T29" fmla="*/ 4 h 35"/>
                    <a:gd name="T30" fmla="*/ 20 w 70"/>
                    <a:gd name="T31" fmla="*/ 8 h 35"/>
                    <a:gd name="T32" fmla="*/ 13 w 70"/>
                    <a:gd name="T33" fmla="*/ 12 h 35"/>
                    <a:gd name="T34" fmla="*/ 6 w 70"/>
                    <a:gd name="T35" fmla="*/ 21 h 35"/>
                    <a:gd name="T36" fmla="*/ 0 w 70"/>
                    <a:gd name="T37" fmla="*/ 31 h 35"/>
                    <a:gd name="T38" fmla="*/ 0 w 70"/>
                    <a:gd name="T39" fmla="*/ 32 h 35"/>
                    <a:gd name="T40" fmla="*/ 14 w 70"/>
                    <a:gd name="T41" fmla="*/ 34 h 3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35"/>
                    <a:gd name="T65" fmla="*/ 70 w 70"/>
                    <a:gd name="T66" fmla="*/ 35 h 3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35">
                      <a:moveTo>
                        <a:pt x="14" y="34"/>
                      </a:moveTo>
                      <a:lnTo>
                        <a:pt x="14" y="35"/>
                      </a:lnTo>
                      <a:lnTo>
                        <a:pt x="18" y="31"/>
                      </a:lnTo>
                      <a:lnTo>
                        <a:pt x="23" y="25"/>
                      </a:lnTo>
                      <a:lnTo>
                        <a:pt x="28" y="22"/>
                      </a:lnTo>
                      <a:lnTo>
                        <a:pt x="35" y="19"/>
                      </a:lnTo>
                      <a:lnTo>
                        <a:pt x="41" y="16"/>
                      </a:lnTo>
                      <a:lnTo>
                        <a:pt x="51" y="17"/>
                      </a:lnTo>
                      <a:lnTo>
                        <a:pt x="59" y="16"/>
                      </a:lnTo>
                      <a:lnTo>
                        <a:pt x="68" y="17"/>
                      </a:lnTo>
                      <a:lnTo>
                        <a:pt x="70" y="3"/>
                      </a:lnTo>
                      <a:lnTo>
                        <a:pt x="59" y="2"/>
                      </a:lnTo>
                      <a:lnTo>
                        <a:pt x="51" y="0"/>
                      </a:lnTo>
                      <a:lnTo>
                        <a:pt x="41" y="2"/>
                      </a:lnTo>
                      <a:lnTo>
                        <a:pt x="30" y="4"/>
                      </a:lnTo>
                      <a:lnTo>
                        <a:pt x="20" y="8"/>
                      </a:lnTo>
                      <a:lnTo>
                        <a:pt x="13" y="12"/>
                      </a:lnTo>
                      <a:lnTo>
                        <a:pt x="6" y="21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14" y="3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1" name="Freeform 78"/>
                <p:cNvSpPr>
                  <a:spLocks/>
                </p:cNvSpPr>
                <p:nvPr/>
              </p:nvSpPr>
              <p:spPr bwMode="auto">
                <a:xfrm>
                  <a:off x="1236" y="2410"/>
                  <a:ext cx="56" cy="107"/>
                </a:xfrm>
                <a:custGeom>
                  <a:avLst/>
                  <a:gdLst>
                    <a:gd name="T0" fmla="*/ 56 w 56"/>
                    <a:gd name="T1" fmla="*/ 93 h 107"/>
                    <a:gd name="T2" fmla="*/ 56 w 56"/>
                    <a:gd name="T3" fmla="*/ 93 h 107"/>
                    <a:gd name="T4" fmla="*/ 43 w 56"/>
                    <a:gd name="T5" fmla="*/ 87 h 107"/>
                    <a:gd name="T6" fmla="*/ 34 w 56"/>
                    <a:gd name="T7" fmla="*/ 78 h 107"/>
                    <a:gd name="T8" fmla="*/ 26 w 56"/>
                    <a:gd name="T9" fmla="*/ 69 h 107"/>
                    <a:gd name="T10" fmla="*/ 21 w 56"/>
                    <a:gd name="T11" fmla="*/ 57 h 107"/>
                    <a:gd name="T12" fmla="*/ 17 w 56"/>
                    <a:gd name="T13" fmla="*/ 43 h 107"/>
                    <a:gd name="T14" fmla="*/ 17 w 56"/>
                    <a:gd name="T15" fmla="*/ 30 h 107"/>
                    <a:gd name="T16" fmla="*/ 16 w 56"/>
                    <a:gd name="T17" fmla="*/ 16 h 107"/>
                    <a:gd name="T18" fmla="*/ 18 w 56"/>
                    <a:gd name="T19" fmla="*/ 2 h 107"/>
                    <a:gd name="T20" fmla="*/ 4 w 56"/>
                    <a:gd name="T21" fmla="*/ 0 h 107"/>
                    <a:gd name="T22" fmla="*/ 1 w 56"/>
                    <a:gd name="T23" fmla="*/ 16 h 107"/>
                    <a:gd name="T24" fmla="*/ 0 w 56"/>
                    <a:gd name="T25" fmla="*/ 30 h 107"/>
                    <a:gd name="T26" fmla="*/ 3 w 56"/>
                    <a:gd name="T27" fmla="*/ 46 h 107"/>
                    <a:gd name="T28" fmla="*/ 6 w 56"/>
                    <a:gd name="T29" fmla="*/ 61 h 107"/>
                    <a:gd name="T30" fmla="*/ 14 w 56"/>
                    <a:gd name="T31" fmla="*/ 76 h 107"/>
                    <a:gd name="T32" fmla="*/ 22 w 56"/>
                    <a:gd name="T33" fmla="*/ 88 h 107"/>
                    <a:gd name="T34" fmla="*/ 35 w 56"/>
                    <a:gd name="T35" fmla="*/ 99 h 107"/>
                    <a:gd name="T36" fmla="*/ 51 w 56"/>
                    <a:gd name="T37" fmla="*/ 107 h 107"/>
                    <a:gd name="T38" fmla="*/ 51 w 56"/>
                    <a:gd name="T39" fmla="*/ 107 h 107"/>
                    <a:gd name="T40" fmla="*/ 56 w 56"/>
                    <a:gd name="T41" fmla="*/ 93 h 1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6"/>
                    <a:gd name="T64" fmla="*/ 0 h 107"/>
                    <a:gd name="T65" fmla="*/ 56 w 56"/>
                    <a:gd name="T66" fmla="*/ 107 h 1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6" h="107">
                      <a:moveTo>
                        <a:pt x="56" y="93"/>
                      </a:moveTo>
                      <a:lnTo>
                        <a:pt x="56" y="93"/>
                      </a:lnTo>
                      <a:lnTo>
                        <a:pt x="43" y="87"/>
                      </a:lnTo>
                      <a:lnTo>
                        <a:pt x="34" y="78"/>
                      </a:lnTo>
                      <a:lnTo>
                        <a:pt x="26" y="69"/>
                      </a:lnTo>
                      <a:lnTo>
                        <a:pt x="21" y="57"/>
                      </a:lnTo>
                      <a:lnTo>
                        <a:pt x="17" y="43"/>
                      </a:lnTo>
                      <a:lnTo>
                        <a:pt x="17" y="30"/>
                      </a:lnTo>
                      <a:lnTo>
                        <a:pt x="16" y="16"/>
                      </a:lnTo>
                      <a:lnTo>
                        <a:pt x="18" y="2"/>
                      </a:lnTo>
                      <a:lnTo>
                        <a:pt x="4" y="0"/>
                      </a:lnTo>
                      <a:lnTo>
                        <a:pt x="1" y="16"/>
                      </a:lnTo>
                      <a:lnTo>
                        <a:pt x="0" y="30"/>
                      </a:lnTo>
                      <a:lnTo>
                        <a:pt x="3" y="46"/>
                      </a:lnTo>
                      <a:lnTo>
                        <a:pt x="6" y="61"/>
                      </a:lnTo>
                      <a:lnTo>
                        <a:pt x="14" y="76"/>
                      </a:lnTo>
                      <a:lnTo>
                        <a:pt x="22" y="88"/>
                      </a:lnTo>
                      <a:lnTo>
                        <a:pt x="35" y="99"/>
                      </a:lnTo>
                      <a:lnTo>
                        <a:pt x="51" y="107"/>
                      </a:lnTo>
                      <a:lnTo>
                        <a:pt x="56" y="9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2" name="Freeform 79"/>
                <p:cNvSpPr>
                  <a:spLocks/>
                </p:cNvSpPr>
                <p:nvPr/>
              </p:nvSpPr>
              <p:spPr bwMode="auto">
                <a:xfrm>
                  <a:off x="1287" y="2503"/>
                  <a:ext cx="48" cy="19"/>
                </a:xfrm>
                <a:custGeom>
                  <a:avLst/>
                  <a:gdLst>
                    <a:gd name="T0" fmla="*/ 41 w 48"/>
                    <a:gd name="T1" fmla="*/ 0 h 19"/>
                    <a:gd name="T2" fmla="*/ 42 w 48"/>
                    <a:gd name="T3" fmla="*/ 0 h 19"/>
                    <a:gd name="T4" fmla="*/ 39 w 48"/>
                    <a:gd name="T5" fmla="*/ 1 h 19"/>
                    <a:gd name="T6" fmla="*/ 34 w 48"/>
                    <a:gd name="T7" fmla="*/ 2 h 19"/>
                    <a:gd name="T8" fmla="*/ 29 w 48"/>
                    <a:gd name="T9" fmla="*/ 4 h 19"/>
                    <a:gd name="T10" fmla="*/ 24 w 48"/>
                    <a:gd name="T11" fmla="*/ 2 h 19"/>
                    <a:gd name="T12" fmla="*/ 18 w 48"/>
                    <a:gd name="T13" fmla="*/ 4 h 19"/>
                    <a:gd name="T14" fmla="*/ 15 w 48"/>
                    <a:gd name="T15" fmla="*/ 2 h 19"/>
                    <a:gd name="T16" fmla="*/ 9 w 48"/>
                    <a:gd name="T17" fmla="*/ 1 h 19"/>
                    <a:gd name="T18" fmla="*/ 5 w 48"/>
                    <a:gd name="T19" fmla="*/ 0 h 19"/>
                    <a:gd name="T20" fmla="*/ 0 w 48"/>
                    <a:gd name="T21" fmla="*/ 14 h 19"/>
                    <a:gd name="T22" fmla="*/ 6 w 48"/>
                    <a:gd name="T23" fmla="*/ 16 h 19"/>
                    <a:gd name="T24" fmla="*/ 12 w 48"/>
                    <a:gd name="T25" fmla="*/ 17 h 19"/>
                    <a:gd name="T26" fmla="*/ 18 w 48"/>
                    <a:gd name="T27" fmla="*/ 18 h 19"/>
                    <a:gd name="T28" fmla="*/ 24 w 48"/>
                    <a:gd name="T29" fmla="*/ 19 h 19"/>
                    <a:gd name="T30" fmla="*/ 29 w 48"/>
                    <a:gd name="T31" fmla="*/ 18 h 19"/>
                    <a:gd name="T32" fmla="*/ 36 w 48"/>
                    <a:gd name="T33" fmla="*/ 17 h 19"/>
                    <a:gd name="T34" fmla="*/ 41 w 48"/>
                    <a:gd name="T35" fmla="*/ 16 h 19"/>
                    <a:gd name="T36" fmla="*/ 47 w 48"/>
                    <a:gd name="T37" fmla="*/ 14 h 19"/>
                    <a:gd name="T38" fmla="*/ 48 w 48"/>
                    <a:gd name="T39" fmla="*/ 14 h 19"/>
                    <a:gd name="T40" fmla="*/ 41 w 48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8"/>
                    <a:gd name="T64" fmla="*/ 0 h 19"/>
                    <a:gd name="T65" fmla="*/ 48 w 48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8" h="19">
                      <a:moveTo>
                        <a:pt x="41" y="0"/>
                      </a:moveTo>
                      <a:lnTo>
                        <a:pt x="42" y="0"/>
                      </a:lnTo>
                      <a:lnTo>
                        <a:pt x="39" y="1"/>
                      </a:lnTo>
                      <a:lnTo>
                        <a:pt x="34" y="2"/>
                      </a:lnTo>
                      <a:lnTo>
                        <a:pt x="29" y="4"/>
                      </a:lnTo>
                      <a:lnTo>
                        <a:pt x="24" y="2"/>
                      </a:lnTo>
                      <a:lnTo>
                        <a:pt x="18" y="4"/>
                      </a:lnTo>
                      <a:lnTo>
                        <a:pt x="15" y="2"/>
                      </a:lnTo>
                      <a:lnTo>
                        <a:pt x="9" y="1"/>
                      </a:lnTo>
                      <a:lnTo>
                        <a:pt x="5" y="0"/>
                      </a:lnTo>
                      <a:lnTo>
                        <a:pt x="0" y="14"/>
                      </a:lnTo>
                      <a:lnTo>
                        <a:pt x="6" y="16"/>
                      </a:lnTo>
                      <a:lnTo>
                        <a:pt x="12" y="17"/>
                      </a:lnTo>
                      <a:lnTo>
                        <a:pt x="18" y="18"/>
                      </a:lnTo>
                      <a:lnTo>
                        <a:pt x="24" y="19"/>
                      </a:lnTo>
                      <a:lnTo>
                        <a:pt x="29" y="18"/>
                      </a:lnTo>
                      <a:lnTo>
                        <a:pt x="36" y="17"/>
                      </a:lnTo>
                      <a:lnTo>
                        <a:pt x="41" y="16"/>
                      </a:lnTo>
                      <a:lnTo>
                        <a:pt x="47" y="14"/>
                      </a:lnTo>
                      <a:lnTo>
                        <a:pt x="48" y="14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3" name="Freeform 80"/>
                <p:cNvSpPr>
                  <a:spLocks/>
                </p:cNvSpPr>
                <p:nvPr/>
              </p:nvSpPr>
              <p:spPr bwMode="auto">
                <a:xfrm>
                  <a:off x="1328" y="2434"/>
                  <a:ext cx="109" cy="83"/>
                </a:xfrm>
                <a:custGeom>
                  <a:avLst/>
                  <a:gdLst>
                    <a:gd name="T0" fmla="*/ 97 w 109"/>
                    <a:gd name="T1" fmla="*/ 0 h 83"/>
                    <a:gd name="T2" fmla="*/ 97 w 109"/>
                    <a:gd name="T3" fmla="*/ 0 h 83"/>
                    <a:gd name="T4" fmla="*/ 87 w 109"/>
                    <a:gd name="T5" fmla="*/ 10 h 83"/>
                    <a:gd name="T6" fmla="*/ 76 w 109"/>
                    <a:gd name="T7" fmla="*/ 19 h 83"/>
                    <a:gd name="T8" fmla="*/ 64 w 109"/>
                    <a:gd name="T9" fmla="*/ 29 h 83"/>
                    <a:gd name="T10" fmla="*/ 52 w 109"/>
                    <a:gd name="T11" fmla="*/ 37 h 83"/>
                    <a:gd name="T12" fmla="*/ 41 w 109"/>
                    <a:gd name="T13" fmla="*/ 47 h 83"/>
                    <a:gd name="T14" fmla="*/ 28 w 109"/>
                    <a:gd name="T15" fmla="*/ 53 h 83"/>
                    <a:gd name="T16" fmla="*/ 13 w 109"/>
                    <a:gd name="T17" fmla="*/ 62 h 83"/>
                    <a:gd name="T18" fmla="*/ 0 w 109"/>
                    <a:gd name="T19" fmla="*/ 69 h 83"/>
                    <a:gd name="T20" fmla="*/ 7 w 109"/>
                    <a:gd name="T21" fmla="*/ 83 h 83"/>
                    <a:gd name="T22" fmla="*/ 21 w 109"/>
                    <a:gd name="T23" fmla="*/ 76 h 83"/>
                    <a:gd name="T24" fmla="*/ 35 w 109"/>
                    <a:gd name="T25" fmla="*/ 68 h 83"/>
                    <a:gd name="T26" fmla="*/ 49 w 109"/>
                    <a:gd name="T27" fmla="*/ 59 h 83"/>
                    <a:gd name="T28" fmla="*/ 62 w 109"/>
                    <a:gd name="T29" fmla="*/ 50 h 83"/>
                    <a:gd name="T30" fmla="*/ 74 w 109"/>
                    <a:gd name="T31" fmla="*/ 41 h 83"/>
                    <a:gd name="T32" fmla="*/ 86 w 109"/>
                    <a:gd name="T33" fmla="*/ 31 h 83"/>
                    <a:gd name="T34" fmla="*/ 97 w 109"/>
                    <a:gd name="T35" fmla="*/ 22 h 83"/>
                    <a:gd name="T36" fmla="*/ 109 w 109"/>
                    <a:gd name="T37" fmla="*/ 10 h 83"/>
                    <a:gd name="T38" fmla="*/ 109 w 109"/>
                    <a:gd name="T39" fmla="*/ 10 h 83"/>
                    <a:gd name="T40" fmla="*/ 97 w 109"/>
                    <a:gd name="T41" fmla="*/ 0 h 8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9"/>
                    <a:gd name="T64" fmla="*/ 0 h 83"/>
                    <a:gd name="T65" fmla="*/ 109 w 109"/>
                    <a:gd name="T66" fmla="*/ 83 h 8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9" h="83">
                      <a:moveTo>
                        <a:pt x="97" y="0"/>
                      </a:moveTo>
                      <a:lnTo>
                        <a:pt x="97" y="0"/>
                      </a:lnTo>
                      <a:lnTo>
                        <a:pt x="87" y="10"/>
                      </a:lnTo>
                      <a:lnTo>
                        <a:pt x="76" y="19"/>
                      </a:lnTo>
                      <a:lnTo>
                        <a:pt x="64" y="29"/>
                      </a:lnTo>
                      <a:lnTo>
                        <a:pt x="52" y="37"/>
                      </a:lnTo>
                      <a:lnTo>
                        <a:pt x="41" y="47"/>
                      </a:lnTo>
                      <a:lnTo>
                        <a:pt x="28" y="53"/>
                      </a:lnTo>
                      <a:lnTo>
                        <a:pt x="13" y="62"/>
                      </a:lnTo>
                      <a:lnTo>
                        <a:pt x="0" y="69"/>
                      </a:lnTo>
                      <a:lnTo>
                        <a:pt x="7" y="83"/>
                      </a:lnTo>
                      <a:lnTo>
                        <a:pt x="21" y="76"/>
                      </a:lnTo>
                      <a:lnTo>
                        <a:pt x="35" y="68"/>
                      </a:lnTo>
                      <a:lnTo>
                        <a:pt x="49" y="59"/>
                      </a:lnTo>
                      <a:lnTo>
                        <a:pt x="62" y="50"/>
                      </a:lnTo>
                      <a:lnTo>
                        <a:pt x="74" y="41"/>
                      </a:lnTo>
                      <a:lnTo>
                        <a:pt x="86" y="31"/>
                      </a:lnTo>
                      <a:lnTo>
                        <a:pt x="97" y="22"/>
                      </a:lnTo>
                      <a:lnTo>
                        <a:pt x="109" y="10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4" name="Freeform 81"/>
                <p:cNvSpPr>
                  <a:spLocks/>
                </p:cNvSpPr>
                <p:nvPr/>
              </p:nvSpPr>
              <p:spPr bwMode="auto">
                <a:xfrm>
                  <a:off x="1425" y="2186"/>
                  <a:ext cx="336" cy="258"/>
                </a:xfrm>
                <a:custGeom>
                  <a:avLst/>
                  <a:gdLst>
                    <a:gd name="T0" fmla="*/ 326 w 336"/>
                    <a:gd name="T1" fmla="*/ 0 h 258"/>
                    <a:gd name="T2" fmla="*/ 312 w 336"/>
                    <a:gd name="T3" fmla="*/ 11 h 258"/>
                    <a:gd name="T4" fmla="*/ 296 w 336"/>
                    <a:gd name="T5" fmla="*/ 23 h 258"/>
                    <a:gd name="T6" fmla="*/ 276 w 336"/>
                    <a:gd name="T7" fmla="*/ 36 h 258"/>
                    <a:gd name="T8" fmla="*/ 254 w 336"/>
                    <a:gd name="T9" fmla="*/ 52 h 258"/>
                    <a:gd name="T10" fmla="*/ 231 w 336"/>
                    <a:gd name="T11" fmla="*/ 68 h 258"/>
                    <a:gd name="T12" fmla="*/ 208 w 336"/>
                    <a:gd name="T13" fmla="*/ 85 h 258"/>
                    <a:gd name="T14" fmla="*/ 183 w 336"/>
                    <a:gd name="T15" fmla="*/ 103 h 258"/>
                    <a:gd name="T16" fmla="*/ 158 w 336"/>
                    <a:gd name="T17" fmla="*/ 121 h 258"/>
                    <a:gd name="T18" fmla="*/ 133 w 336"/>
                    <a:gd name="T19" fmla="*/ 139 h 258"/>
                    <a:gd name="T20" fmla="*/ 109 w 336"/>
                    <a:gd name="T21" fmla="*/ 157 h 258"/>
                    <a:gd name="T22" fmla="*/ 86 w 336"/>
                    <a:gd name="T23" fmla="*/ 175 h 258"/>
                    <a:gd name="T24" fmla="*/ 64 w 336"/>
                    <a:gd name="T25" fmla="*/ 191 h 258"/>
                    <a:gd name="T26" fmla="*/ 45 w 336"/>
                    <a:gd name="T27" fmla="*/ 208 h 258"/>
                    <a:gd name="T28" fmla="*/ 28 w 336"/>
                    <a:gd name="T29" fmla="*/ 223 h 258"/>
                    <a:gd name="T30" fmla="*/ 12 w 336"/>
                    <a:gd name="T31" fmla="*/ 236 h 258"/>
                    <a:gd name="T32" fmla="*/ 0 w 336"/>
                    <a:gd name="T33" fmla="*/ 248 h 258"/>
                    <a:gd name="T34" fmla="*/ 12 w 336"/>
                    <a:gd name="T35" fmla="*/ 258 h 258"/>
                    <a:gd name="T36" fmla="*/ 22 w 336"/>
                    <a:gd name="T37" fmla="*/ 248 h 258"/>
                    <a:gd name="T38" fmla="*/ 37 w 336"/>
                    <a:gd name="T39" fmla="*/ 235 h 258"/>
                    <a:gd name="T40" fmla="*/ 54 w 336"/>
                    <a:gd name="T41" fmla="*/ 220 h 258"/>
                    <a:gd name="T42" fmla="*/ 74 w 336"/>
                    <a:gd name="T43" fmla="*/ 203 h 258"/>
                    <a:gd name="T44" fmla="*/ 95 w 336"/>
                    <a:gd name="T45" fmla="*/ 188 h 258"/>
                    <a:gd name="T46" fmla="*/ 118 w 336"/>
                    <a:gd name="T47" fmla="*/ 169 h 258"/>
                    <a:gd name="T48" fmla="*/ 143 w 336"/>
                    <a:gd name="T49" fmla="*/ 151 h 258"/>
                    <a:gd name="T50" fmla="*/ 168 w 336"/>
                    <a:gd name="T51" fmla="*/ 133 h 258"/>
                    <a:gd name="T52" fmla="*/ 192 w 336"/>
                    <a:gd name="T53" fmla="*/ 115 h 258"/>
                    <a:gd name="T54" fmla="*/ 218 w 336"/>
                    <a:gd name="T55" fmla="*/ 97 h 258"/>
                    <a:gd name="T56" fmla="*/ 241 w 336"/>
                    <a:gd name="T57" fmla="*/ 80 h 258"/>
                    <a:gd name="T58" fmla="*/ 264 w 336"/>
                    <a:gd name="T59" fmla="*/ 64 h 258"/>
                    <a:gd name="T60" fmla="*/ 285 w 336"/>
                    <a:gd name="T61" fmla="*/ 48 h 258"/>
                    <a:gd name="T62" fmla="*/ 303 w 336"/>
                    <a:gd name="T63" fmla="*/ 35 h 258"/>
                    <a:gd name="T64" fmla="*/ 322 w 336"/>
                    <a:gd name="T65" fmla="*/ 23 h 258"/>
                    <a:gd name="T66" fmla="*/ 336 w 336"/>
                    <a:gd name="T67" fmla="*/ 12 h 258"/>
                    <a:gd name="T68" fmla="*/ 326 w 336"/>
                    <a:gd name="T69" fmla="*/ 0 h 25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36"/>
                    <a:gd name="T106" fmla="*/ 0 h 258"/>
                    <a:gd name="T107" fmla="*/ 336 w 336"/>
                    <a:gd name="T108" fmla="*/ 258 h 25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36" h="258">
                      <a:moveTo>
                        <a:pt x="326" y="0"/>
                      </a:moveTo>
                      <a:lnTo>
                        <a:pt x="312" y="11"/>
                      </a:lnTo>
                      <a:lnTo>
                        <a:pt x="296" y="23"/>
                      </a:lnTo>
                      <a:lnTo>
                        <a:pt x="276" y="36"/>
                      </a:lnTo>
                      <a:lnTo>
                        <a:pt x="254" y="52"/>
                      </a:lnTo>
                      <a:lnTo>
                        <a:pt x="231" y="68"/>
                      </a:lnTo>
                      <a:lnTo>
                        <a:pt x="208" y="85"/>
                      </a:lnTo>
                      <a:lnTo>
                        <a:pt x="183" y="103"/>
                      </a:lnTo>
                      <a:lnTo>
                        <a:pt x="158" y="121"/>
                      </a:lnTo>
                      <a:lnTo>
                        <a:pt x="133" y="139"/>
                      </a:lnTo>
                      <a:lnTo>
                        <a:pt x="109" y="157"/>
                      </a:lnTo>
                      <a:lnTo>
                        <a:pt x="86" y="175"/>
                      </a:lnTo>
                      <a:lnTo>
                        <a:pt x="64" y="191"/>
                      </a:lnTo>
                      <a:lnTo>
                        <a:pt x="45" y="208"/>
                      </a:lnTo>
                      <a:lnTo>
                        <a:pt x="28" y="223"/>
                      </a:lnTo>
                      <a:lnTo>
                        <a:pt x="12" y="236"/>
                      </a:lnTo>
                      <a:lnTo>
                        <a:pt x="0" y="248"/>
                      </a:lnTo>
                      <a:lnTo>
                        <a:pt x="12" y="258"/>
                      </a:lnTo>
                      <a:lnTo>
                        <a:pt x="22" y="248"/>
                      </a:lnTo>
                      <a:lnTo>
                        <a:pt x="37" y="235"/>
                      </a:lnTo>
                      <a:lnTo>
                        <a:pt x="54" y="220"/>
                      </a:lnTo>
                      <a:lnTo>
                        <a:pt x="74" y="203"/>
                      </a:lnTo>
                      <a:lnTo>
                        <a:pt x="95" y="188"/>
                      </a:lnTo>
                      <a:lnTo>
                        <a:pt x="118" y="169"/>
                      </a:lnTo>
                      <a:lnTo>
                        <a:pt x="143" y="151"/>
                      </a:lnTo>
                      <a:lnTo>
                        <a:pt x="168" y="133"/>
                      </a:lnTo>
                      <a:lnTo>
                        <a:pt x="192" y="115"/>
                      </a:lnTo>
                      <a:lnTo>
                        <a:pt x="218" y="97"/>
                      </a:lnTo>
                      <a:lnTo>
                        <a:pt x="241" y="80"/>
                      </a:lnTo>
                      <a:lnTo>
                        <a:pt x="264" y="64"/>
                      </a:lnTo>
                      <a:lnTo>
                        <a:pt x="285" y="48"/>
                      </a:lnTo>
                      <a:lnTo>
                        <a:pt x="303" y="35"/>
                      </a:lnTo>
                      <a:lnTo>
                        <a:pt x="322" y="23"/>
                      </a:lnTo>
                      <a:lnTo>
                        <a:pt x="336" y="12"/>
                      </a:lnTo>
                      <a:lnTo>
                        <a:pt x="32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5" name="Freeform 82"/>
                <p:cNvSpPr>
                  <a:spLocks/>
                </p:cNvSpPr>
                <p:nvPr/>
              </p:nvSpPr>
              <p:spPr bwMode="auto">
                <a:xfrm>
                  <a:off x="1751" y="2185"/>
                  <a:ext cx="13" cy="13"/>
                </a:xfrm>
                <a:custGeom>
                  <a:avLst/>
                  <a:gdLst>
                    <a:gd name="T0" fmla="*/ 10 w 13"/>
                    <a:gd name="T1" fmla="*/ 13 h 13"/>
                    <a:gd name="T2" fmla="*/ 13 w 13"/>
                    <a:gd name="T3" fmla="*/ 8 h 13"/>
                    <a:gd name="T4" fmla="*/ 11 w 13"/>
                    <a:gd name="T5" fmla="*/ 2 h 13"/>
                    <a:gd name="T6" fmla="*/ 6 w 13"/>
                    <a:gd name="T7" fmla="*/ 0 h 13"/>
                    <a:gd name="T8" fmla="*/ 0 w 13"/>
                    <a:gd name="T9" fmla="*/ 1 h 13"/>
                    <a:gd name="T10" fmla="*/ 10 w 13"/>
                    <a:gd name="T11" fmla="*/ 13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"/>
                    <a:gd name="T19" fmla="*/ 0 h 13"/>
                    <a:gd name="T20" fmla="*/ 13 w 13"/>
                    <a:gd name="T21" fmla="*/ 13 h 1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" h="13">
                      <a:moveTo>
                        <a:pt x="10" y="13"/>
                      </a:moveTo>
                      <a:lnTo>
                        <a:pt x="13" y="8"/>
                      </a:lnTo>
                      <a:lnTo>
                        <a:pt x="11" y="2"/>
                      </a:lnTo>
                      <a:lnTo>
                        <a:pt x="6" y="0"/>
                      </a:lnTo>
                      <a:lnTo>
                        <a:pt x="0" y="1"/>
                      </a:lnTo>
                      <a:lnTo>
                        <a:pt x="10" y="1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6" name="Freeform 83"/>
                <p:cNvSpPr>
                  <a:spLocks/>
                </p:cNvSpPr>
                <p:nvPr/>
              </p:nvSpPr>
              <p:spPr bwMode="auto">
                <a:xfrm>
                  <a:off x="1724" y="2525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4 w 17"/>
                    <a:gd name="T3" fmla="*/ 2 h 8"/>
                    <a:gd name="T4" fmla="*/ 8 w 17"/>
                    <a:gd name="T5" fmla="*/ 0 h 8"/>
                    <a:gd name="T6" fmla="*/ 2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4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7" name="Freeform 84"/>
                <p:cNvSpPr>
                  <a:spLocks/>
                </p:cNvSpPr>
                <p:nvPr/>
              </p:nvSpPr>
              <p:spPr bwMode="auto">
                <a:xfrm>
                  <a:off x="1724" y="2533"/>
                  <a:ext cx="17" cy="16"/>
                </a:xfrm>
                <a:custGeom>
                  <a:avLst/>
                  <a:gdLst>
                    <a:gd name="T0" fmla="*/ 12 w 17"/>
                    <a:gd name="T1" fmla="*/ 1 h 16"/>
                    <a:gd name="T2" fmla="*/ 10 w 17"/>
                    <a:gd name="T3" fmla="*/ 1 h 16"/>
                    <a:gd name="T4" fmla="*/ 14 w 17"/>
                    <a:gd name="T5" fmla="*/ 3 h 16"/>
                    <a:gd name="T6" fmla="*/ 17 w 17"/>
                    <a:gd name="T7" fmla="*/ 4 h 16"/>
                    <a:gd name="T8" fmla="*/ 15 w 17"/>
                    <a:gd name="T9" fmla="*/ 1 h 16"/>
                    <a:gd name="T10" fmla="*/ 17 w 17"/>
                    <a:gd name="T11" fmla="*/ 0 h 16"/>
                    <a:gd name="T12" fmla="*/ 0 w 17"/>
                    <a:gd name="T13" fmla="*/ 0 h 16"/>
                    <a:gd name="T14" fmla="*/ 1 w 17"/>
                    <a:gd name="T15" fmla="*/ 4 h 16"/>
                    <a:gd name="T16" fmla="*/ 2 w 17"/>
                    <a:gd name="T17" fmla="*/ 9 h 16"/>
                    <a:gd name="T18" fmla="*/ 7 w 17"/>
                    <a:gd name="T19" fmla="*/ 15 h 16"/>
                    <a:gd name="T20" fmla="*/ 15 w 17"/>
                    <a:gd name="T21" fmla="*/ 16 h 16"/>
                    <a:gd name="T22" fmla="*/ 14 w 17"/>
                    <a:gd name="T23" fmla="*/ 16 h 16"/>
                    <a:gd name="T24" fmla="*/ 12 w 17"/>
                    <a:gd name="T25" fmla="*/ 1 h 1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7"/>
                    <a:gd name="T40" fmla="*/ 0 h 16"/>
                    <a:gd name="T41" fmla="*/ 17 w 17"/>
                    <a:gd name="T42" fmla="*/ 16 h 1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7" h="16">
                      <a:moveTo>
                        <a:pt x="12" y="1"/>
                      </a:moveTo>
                      <a:lnTo>
                        <a:pt x="10" y="1"/>
                      </a:lnTo>
                      <a:lnTo>
                        <a:pt x="14" y="3"/>
                      </a:lnTo>
                      <a:lnTo>
                        <a:pt x="17" y="4"/>
                      </a:lnTo>
                      <a:lnTo>
                        <a:pt x="15" y="1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4"/>
                      </a:lnTo>
                      <a:lnTo>
                        <a:pt x="2" y="9"/>
                      </a:lnTo>
                      <a:lnTo>
                        <a:pt x="7" y="15"/>
                      </a:lnTo>
                      <a:lnTo>
                        <a:pt x="15" y="16"/>
                      </a:lnTo>
                      <a:lnTo>
                        <a:pt x="14" y="1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8" name="Freeform 85"/>
                <p:cNvSpPr>
                  <a:spLocks/>
                </p:cNvSpPr>
                <p:nvPr/>
              </p:nvSpPr>
              <p:spPr bwMode="auto">
                <a:xfrm>
                  <a:off x="1736" y="2530"/>
                  <a:ext cx="40" cy="19"/>
                </a:xfrm>
                <a:custGeom>
                  <a:avLst/>
                  <a:gdLst>
                    <a:gd name="T0" fmla="*/ 25 w 40"/>
                    <a:gd name="T1" fmla="*/ 0 h 19"/>
                    <a:gd name="T2" fmla="*/ 25 w 40"/>
                    <a:gd name="T3" fmla="*/ 2 h 19"/>
                    <a:gd name="T4" fmla="*/ 25 w 40"/>
                    <a:gd name="T5" fmla="*/ 1 h 19"/>
                    <a:gd name="T6" fmla="*/ 20 w 40"/>
                    <a:gd name="T7" fmla="*/ 2 h 19"/>
                    <a:gd name="T8" fmla="*/ 12 w 40"/>
                    <a:gd name="T9" fmla="*/ 3 h 19"/>
                    <a:gd name="T10" fmla="*/ 0 w 40"/>
                    <a:gd name="T11" fmla="*/ 4 h 19"/>
                    <a:gd name="T12" fmla="*/ 2 w 40"/>
                    <a:gd name="T13" fmla="*/ 19 h 19"/>
                    <a:gd name="T14" fmla="*/ 12 w 40"/>
                    <a:gd name="T15" fmla="*/ 18 h 19"/>
                    <a:gd name="T16" fmla="*/ 23 w 40"/>
                    <a:gd name="T17" fmla="*/ 16 h 19"/>
                    <a:gd name="T18" fmla="*/ 32 w 40"/>
                    <a:gd name="T19" fmla="*/ 13 h 19"/>
                    <a:gd name="T20" fmla="*/ 40 w 40"/>
                    <a:gd name="T21" fmla="*/ 2 h 19"/>
                    <a:gd name="T22" fmla="*/ 40 w 40"/>
                    <a:gd name="T23" fmla="*/ 4 h 19"/>
                    <a:gd name="T24" fmla="*/ 25 w 40"/>
                    <a:gd name="T25" fmla="*/ 0 h 1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0"/>
                    <a:gd name="T40" fmla="*/ 0 h 19"/>
                    <a:gd name="T41" fmla="*/ 40 w 40"/>
                    <a:gd name="T42" fmla="*/ 19 h 1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0" h="19">
                      <a:moveTo>
                        <a:pt x="25" y="0"/>
                      </a:moveTo>
                      <a:lnTo>
                        <a:pt x="25" y="2"/>
                      </a:lnTo>
                      <a:lnTo>
                        <a:pt x="25" y="1"/>
                      </a:lnTo>
                      <a:lnTo>
                        <a:pt x="20" y="2"/>
                      </a:lnTo>
                      <a:lnTo>
                        <a:pt x="12" y="3"/>
                      </a:lnTo>
                      <a:lnTo>
                        <a:pt x="0" y="4"/>
                      </a:lnTo>
                      <a:lnTo>
                        <a:pt x="2" y="19"/>
                      </a:lnTo>
                      <a:lnTo>
                        <a:pt x="12" y="18"/>
                      </a:lnTo>
                      <a:lnTo>
                        <a:pt x="23" y="16"/>
                      </a:lnTo>
                      <a:lnTo>
                        <a:pt x="32" y="13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9" name="Freeform 86"/>
                <p:cNvSpPr>
                  <a:spLocks/>
                </p:cNvSpPr>
                <p:nvPr/>
              </p:nvSpPr>
              <p:spPr bwMode="auto">
                <a:xfrm>
                  <a:off x="1747" y="2488"/>
                  <a:ext cx="32" cy="46"/>
                </a:xfrm>
                <a:custGeom>
                  <a:avLst/>
                  <a:gdLst>
                    <a:gd name="T0" fmla="*/ 0 w 32"/>
                    <a:gd name="T1" fmla="*/ 15 h 46"/>
                    <a:gd name="T2" fmla="*/ 0 w 32"/>
                    <a:gd name="T3" fmla="*/ 15 h 46"/>
                    <a:gd name="T4" fmla="*/ 9 w 32"/>
                    <a:gd name="T5" fmla="*/ 19 h 46"/>
                    <a:gd name="T6" fmla="*/ 14 w 32"/>
                    <a:gd name="T7" fmla="*/ 25 h 46"/>
                    <a:gd name="T8" fmla="*/ 15 w 32"/>
                    <a:gd name="T9" fmla="*/ 32 h 46"/>
                    <a:gd name="T10" fmla="*/ 14 w 32"/>
                    <a:gd name="T11" fmla="*/ 42 h 46"/>
                    <a:gd name="T12" fmla="*/ 29 w 32"/>
                    <a:gd name="T13" fmla="*/ 46 h 46"/>
                    <a:gd name="T14" fmla="*/ 32 w 32"/>
                    <a:gd name="T15" fmla="*/ 32 h 46"/>
                    <a:gd name="T16" fmla="*/ 29 w 32"/>
                    <a:gd name="T17" fmla="*/ 17 h 46"/>
                    <a:gd name="T18" fmla="*/ 17 w 32"/>
                    <a:gd name="T19" fmla="*/ 6 h 46"/>
                    <a:gd name="T20" fmla="*/ 0 w 32"/>
                    <a:gd name="T21" fmla="*/ 0 h 46"/>
                    <a:gd name="T22" fmla="*/ 0 w 32"/>
                    <a:gd name="T23" fmla="*/ 0 h 46"/>
                    <a:gd name="T24" fmla="*/ 0 w 32"/>
                    <a:gd name="T25" fmla="*/ 15 h 4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2"/>
                    <a:gd name="T40" fmla="*/ 0 h 46"/>
                    <a:gd name="T41" fmla="*/ 32 w 32"/>
                    <a:gd name="T42" fmla="*/ 46 h 4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2" h="4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9" y="19"/>
                      </a:lnTo>
                      <a:lnTo>
                        <a:pt x="14" y="25"/>
                      </a:lnTo>
                      <a:lnTo>
                        <a:pt x="15" y="32"/>
                      </a:lnTo>
                      <a:lnTo>
                        <a:pt x="14" y="42"/>
                      </a:lnTo>
                      <a:lnTo>
                        <a:pt x="29" y="46"/>
                      </a:lnTo>
                      <a:lnTo>
                        <a:pt x="32" y="32"/>
                      </a:lnTo>
                      <a:lnTo>
                        <a:pt x="29" y="17"/>
                      </a:lnTo>
                      <a:lnTo>
                        <a:pt x="17" y="6"/>
                      </a:lnTo>
                      <a:lnTo>
                        <a:pt x="0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0" name="Freeform 87"/>
                <p:cNvSpPr>
                  <a:spLocks/>
                </p:cNvSpPr>
                <p:nvPr/>
              </p:nvSpPr>
              <p:spPr bwMode="auto">
                <a:xfrm>
                  <a:off x="1702" y="2488"/>
                  <a:ext cx="45" cy="33"/>
                </a:xfrm>
                <a:custGeom>
                  <a:avLst/>
                  <a:gdLst>
                    <a:gd name="T0" fmla="*/ 14 w 45"/>
                    <a:gd name="T1" fmla="*/ 33 h 33"/>
                    <a:gd name="T2" fmla="*/ 14 w 45"/>
                    <a:gd name="T3" fmla="*/ 33 h 33"/>
                    <a:gd name="T4" fmla="*/ 16 w 45"/>
                    <a:gd name="T5" fmla="*/ 29 h 33"/>
                    <a:gd name="T6" fmla="*/ 18 w 45"/>
                    <a:gd name="T7" fmla="*/ 27 h 33"/>
                    <a:gd name="T8" fmla="*/ 20 w 45"/>
                    <a:gd name="T9" fmla="*/ 23 h 33"/>
                    <a:gd name="T10" fmla="*/ 24 w 45"/>
                    <a:gd name="T11" fmla="*/ 22 h 33"/>
                    <a:gd name="T12" fmla="*/ 29 w 45"/>
                    <a:gd name="T13" fmla="*/ 19 h 33"/>
                    <a:gd name="T14" fmla="*/ 34 w 45"/>
                    <a:gd name="T15" fmla="*/ 17 h 33"/>
                    <a:gd name="T16" fmla="*/ 40 w 45"/>
                    <a:gd name="T17" fmla="*/ 16 h 33"/>
                    <a:gd name="T18" fmla="*/ 45 w 45"/>
                    <a:gd name="T19" fmla="*/ 15 h 33"/>
                    <a:gd name="T20" fmla="*/ 45 w 45"/>
                    <a:gd name="T21" fmla="*/ 0 h 33"/>
                    <a:gd name="T22" fmla="*/ 37 w 45"/>
                    <a:gd name="T23" fmla="*/ 2 h 33"/>
                    <a:gd name="T24" fmla="*/ 31 w 45"/>
                    <a:gd name="T25" fmla="*/ 3 h 33"/>
                    <a:gd name="T26" fmla="*/ 24 w 45"/>
                    <a:gd name="T27" fmla="*/ 4 h 33"/>
                    <a:gd name="T28" fmla="*/ 17 w 45"/>
                    <a:gd name="T29" fmla="*/ 8 h 33"/>
                    <a:gd name="T30" fmla="*/ 11 w 45"/>
                    <a:gd name="T31" fmla="*/ 11 h 33"/>
                    <a:gd name="T32" fmla="*/ 6 w 45"/>
                    <a:gd name="T33" fmla="*/ 17 h 33"/>
                    <a:gd name="T34" fmla="*/ 1 w 45"/>
                    <a:gd name="T35" fmla="*/ 25 h 33"/>
                    <a:gd name="T36" fmla="*/ 0 w 45"/>
                    <a:gd name="T37" fmla="*/ 33 h 33"/>
                    <a:gd name="T38" fmla="*/ 0 w 45"/>
                    <a:gd name="T39" fmla="*/ 33 h 33"/>
                    <a:gd name="T40" fmla="*/ 14 w 45"/>
                    <a:gd name="T41" fmla="*/ 33 h 3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5"/>
                    <a:gd name="T64" fmla="*/ 0 h 33"/>
                    <a:gd name="T65" fmla="*/ 45 w 45"/>
                    <a:gd name="T66" fmla="*/ 33 h 3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5" h="33">
                      <a:moveTo>
                        <a:pt x="14" y="33"/>
                      </a:moveTo>
                      <a:lnTo>
                        <a:pt x="14" y="33"/>
                      </a:lnTo>
                      <a:lnTo>
                        <a:pt x="16" y="29"/>
                      </a:lnTo>
                      <a:lnTo>
                        <a:pt x="18" y="27"/>
                      </a:lnTo>
                      <a:lnTo>
                        <a:pt x="20" y="23"/>
                      </a:lnTo>
                      <a:lnTo>
                        <a:pt x="24" y="22"/>
                      </a:lnTo>
                      <a:lnTo>
                        <a:pt x="29" y="19"/>
                      </a:lnTo>
                      <a:lnTo>
                        <a:pt x="34" y="17"/>
                      </a:lnTo>
                      <a:lnTo>
                        <a:pt x="40" y="16"/>
                      </a:lnTo>
                      <a:lnTo>
                        <a:pt x="45" y="15"/>
                      </a:lnTo>
                      <a:lnTo>
                        <a:pt x="45" y="0"/>
                      </a:lnTo>
                      <a:lnTo>
                        <a:pt x="37" y="2"/>
                      </a:lnTo>
                      <a:lnTo>
                        <a:pt x="31" y="3"/>
                      </a:lnTo>
                      <a:lnTo>
                        <a:pt x="24" y="4"/>
                      </a:lnTo>
                      <a:lnTo>
                        <a:pt x="17" y="8"/>
                      </a:lnTo>
                      <a:lnTo>
                        <a:pt x="11" y="11"/>
                      </a:lnTo>
                      <a:lnTo>
                        <a:pt x="6" y="17"/>
                      </a:lnTo>
                      <a:lnTo>
                        <a:pt x="1" y="25"/>
                      </a:lnTo>
                      <a:lnTo>
                        <a:pt x="0" y="33"/>
                      </a:lnTo>
                      <a:lnTo>
                        <a:pt x="14" y="3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1" name="Freeform 88"/>
                <p:cNvSpPr>
                  <a:spLocks/>
                </p:cNvSpPr>
                <p:nvPr/>
              </p:nvSpPr>
              <p:spPr bwMode="auto">
                <a:xfrm>
                  <a:off x="1702" y="2521"/>
                  <a:ext cx="51" cy="69"/>
                </a:xfrm>
                <a:custGeom>
                  <a:avLst/>
                  <a:gdLst>
                    <a:gd name="T0" fmla="*/ 51 w 51"/>
                    <a:gd name="T1" fmla="*/ 54 h 69"/>
                    <a:gd name="T2" fmla="*/ 51 w 51"/>
                    <a:gd name="T3" fmla="*/ 54 h 69"/>
                    <a:gd name="T4" fmla="*/ 42 w 51"/>
                    <a:gd name="T5" fmla="*/ 52 h 69"/>
                    <a:gd name="T6" fmla="*/ 34 w 51"/>
                    <a:gd name="T7" fmla="*/ 48 h 69"/>
                    <a:gd name="T8" fmla="*/ 29 w 51"/>
                    <a:gd name="T9" fmla="*/ 44 h 69"/>
                    <a:gd name="T10" fmla="*/ 23 w 51"/>
                    <a:gd name="T11" fmla="*/ 36 h 69"/>
                    <a:gd name="T12" fmla="*/ 19 w 51"/>
                    <a:gd name="T13" fmla="*/ 28 h 69"/>
                    <a:gd name="T14" fmla="*/ 17 w 51"/>
                    <a:gd name="T15" fmla="*/ 19 h 69"/>
                    <a:gd name="T16" fmla="*/ 14 w 51"/>
                    <a:gd name="T17" fmla="*/ 11 h 69"/>
                    <a:gd name="T18" fmla="*/ 14 w 51"/>
                    <a:gd name="T19" fmla="*/ 0 h 69"/>
                    <a:gd name="T20" fmla="*/ 0 w 51"/>
                    <a:gd name="T21" fmla="*/ 0 h 69"/>
                    <a:gd name="T22" fmla="*/ 0 w 51"/>
                    <a:gd name="T23" fmla="*/ 11 h 69"/>
                    <a:gd name="T24" fmla="*/ 2 w 51"/>
                    <a:gd name="T25" fmla="*/ 22 h 69"/>
                    <a:gd name="T26" fmla="*/ 5 w 51"/>
                    <a:gd name="T27" fmla="*/ 33 h 69"/>
                    <a:gd name="T28" fmla="*/ 11 w 51"/>
                    <a:gd name="T29" fmla="*/ 44 h 69"/>
                    <a:gd name="T30" fmla="*/ 17 w 51"/>
                    <a:gd name="T31" fmla="*/ 53 h 69"/>
                    <a:gd name="T32" fmla="*/ 26 w 51"/>
                    <a:gd name="T33" fmla="*/ 60 h 69"/>
                    <a:gd name="T34" fmla="*/ 37 w 51"/>
                    <a:gd name="T35" fmla="*/ 67 h 69"/>
                    <a:gd name="T36" fmla="*/ 51 w 51"/>
                    <a:gd name="T37" fmla="*/ 69 h 69"/>
                    <a:gd name="T38" fmla="*/ 51 w 51"/>
                    <a:gd name="T39" fmla="*/ 69 h 69"/>
                    <a:gd name="T40" fmla="*/ 51 w 51"/>
                    <a:gd name="T41" fmla="*/ 54 h 6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1"/>
                    <a:gd name="T64" fmla="*/ 0 h 69"/>
                    <a:gd name="T65" fmla="*/ 51 w 51"/>
                    <a:gd name="T66" fmla="*/ 69 h 6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1" h="69">
                      <a:moveTo>
                        <a:pt x="51" y="54"/>
                      </a:moveTo>
                      <a:lnTo>
                        <a:pt x="51" y="54"/>
                      </a:lnTo>
                      <a:lnTo>
                        <a:pt x="42" y="52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3" y="36"/>
                      </a:lnTo>
                      <a:lnTo>
                        <a:pt x="19" y="28"/>
                      </a:lnTo>
                      <a:lnTo>
                        <a:pt x="17" y="19"/>
                      </a:lnTo>
                      <a:lnTo>
                        <a:pt x="14" y="11"/>
                      </a:ln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11"/>
                      </a:lnTo>
                      <a:lnTo>
                        <a:pt x="2" y="22"/>
                      </a:lnTo>
                      <a:lnTo>
                        <a:pt x="5" y="33"/>
                      </a:lnTo>
                      <a:lnTo>
                        <a:pt x="11" y="44"/>
                      </a:lnTo>
                      <a:lnTo>
                        <a:pt x="17" y="53"/>
                      </a:lnTo>
                      <a:lnTo>
                        <a:pt x="26" y="60"/>
                      </a:lnTo>
                      <a:lnTo>
                        <a:pt x="37" y="67"/>
                      </a:lnTo>
                      <a:lnTo>
                        <a:pt x="51" y="69"/>
                      </a:lnTo>
                      <a:lnTo>
                        <a:pt x="51" y="5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2" name="Freeform 89"/>
                <p:cNvSpPr>
                  <a:spLocks/>
                </p:cNvSpPr>
                <p:nvPr/>
              </p:nvSpPr>
              <p:spPr bwMode="auto">
                <a:xfrm>
                  <a:off x="1753" y="2569"/>
                  <a:ext cx="33" cy="21"/>
                </a:xfrm>
                <a:custGeom>
                  <a:avLst/>
                  <a:gdLst>
                    <a:gd name="T0" fmla="*/ 24 w 33"/>
                    <a:gd name="T1" fmla="*/ 0 h 21"/>
                    <a:gd name="T2" fmla="*/ 25 w 33"/>
                    <a:gd name="T3" fmla="*/ 0 h 21"/>
                    <a:gd name="T4" fmla="*/ 19 w 33"/>
                    <a:gd name="T5" fmla="*/ 3 h 21"/>
                    <a:gd name="T6" fmla="*/ 13 w 33"/>
                    <a:gd name="T7" fmla="*/ 5 h 21"/>
                    <a:gd name="T8" fmla="*/ 7 w 33"/>
                    <a:gd name="T9" fmla="*/ 6 h 21"/>
                    <a:gd name="T10" fmla="*/ 0 w 33"/>
                    <a:gd name="T11" fmla="*/ 6 h 21"/>
                    <a:gd name="T12" fmla="*/ 0 w 33"/>
                    <a:gd name="T13" fmla="*/ 21 h 21"/>
                    <a:gd name="T14" fmla="*/ 7 w 33"/>
                    <a:gd name="T15" fmla="*/ 21 h 21"/>
                    <a:gd name="T16" fmla="*/ 15 w 33"/>
                    <a:gd name="T17" fmla="*/ 20 h 21"/>
                    <a:gd name="T18" fmla="*/ 24 w 33"/>
                    <a:gd name="T19" fmla="*/ 17 h 21"/>
                    <a:gd name="T20" fmla="*/ 32 w 33"/>
                    <a:gd name="T21" fmla="*/ 12 h 21"/>
                    <a:gd name="T22" fmla="*/ 33 w 33"/>
                    <a:gd name="T23" fmla="*/ 12 h 21"/>
                    <a:gd name="T24" fmla="*/ 24 w 33"/>
                    <a:gd name="T25" fmla="*/ 0 h 2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3"/>
                    <a:gd name="T40" fmla="*/ 0 h 21"/>
                    <a:gd name="T41" fmla="*/ 33 w 33"/>
                    <a:gd name="T42" fmla="*/ 21 h 2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3" h="21">
                      <a:moveTo>
                        <a:pt x="24" y="0"/>
                      </a:moveTo>
                      <a:lnTo>
                        <a:pt x="25" y="0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6"/>
                      </a:lnTo>
                      <a:lnTo>
                        <a:pt x="0" y="6"/>
                      </a:lnTo>
                      <a:lnTo>
                        <a:pt x="0" y="21"/>
                      </a:lnTo>
                      <a:lnTo>
                        <a:pt x="7" y="21"/>
                      </a:lnTo>
                      <a:lnTo>
                        <a:pt x="15" y="20"/>
                      </a:lnTo>
                      <a:lnTo>
                        <a:pt x="24" y="17"/>
                      </a:lnTo>
                      <a:lnTo>
                        <a:pt x="32" y="12"/>
                      </a:lnTo>
                      <a:lnTo>
                        <a:pt x="33" y="12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3" name="Freeform 90"/>
                <p:cNvSpPr>
                  <a:spLocks/>
                </p:cNvSpPr>
                <p:nvPr/>
              </p:nvSpPr>
              <p:spPr bwMode="auto">
                <a:xfrm>
                  <a:off x="1777" y="2509"/>
                  <a:ext cx="69" cy="72"/>
                </a:xfrm>
                <a:custGeom>
                  <a:avLst/>
                  <a:gdLst>
                    <a:gd name="T0" fmla="*/ 54 w 69"/>
                    <a:gd name="T1" fmla="*/ 0 h 72"/>
                    <a:gd name="T2" fmla="*/ 55 w 69"/>
                    <a:gd name="T3" fmla="*/ 0 h 72"/>
                    <a:gd name="T4" fmla="*/ 49 w 69"/>
                    <a:gd name="T5" fmla="*/ 7 h 72"/>
                    <a:gd name="T6" fmla="*/ 43 w 69"/>
                    <a:gd name="T7" fmla="*/ 16 h 72"/>
                    <a:gd name="T8" fmla="*/ 36 w 69"/>
                    <a:gd name="T9" fmla="*/ 24 h 72"/>
                    <a:gd name="T10" fmla="*/ 30 w 69"/>
                    <a:gd name="T11" fmla="*/ 33 h 72"/>
                    <a:gd name="T12" fmla="*/ 24 w 69"/>
                    <a:gd name="T13" fmla="*/ 40 h 72"/>
                    <a:gd name="T14" fmla="*/ 17 w 69"/>
                    <a:gd name="T15" fmla="*/ 46 h 72"/>
                    <a:gd name="T16" fmla="*/ 8 w 69"/>
                    <a:gd name="T17" fmla="*/ 53 h 72"/>
                    <a:gd name="T18" fmla="*/ 0 w 69"/>
                    <a:gd name="T19" fmla="*/ 60 h 72"/>
                    <a:gd name="T20" fmla="*/ 9 w 69"/>
                    <a:gd name="T21" fmla="*/ 72 h 72"/>
                    <a:gd name="T22" fmla="*/ 18 w 69"/>
                    <a:gd name="T23" fmla="*/ 65 h 72"/>
                    <a:gd name="T24" fmla="*/ 26 w 69"/>
                    <a:gd name="T25" fmla="*/ 58 h 72"/>
                    <a:gd name="T26" fmla="*/ 34 w 69"/>
                    <a:gd name="T27" fmla="*/ 50 h 72"/>
                    <a:gd name="T28" fmla="*/ 42 w 69"/>
                    <a:gd name="T29" fmla="*/ 42 h 72"/>
                    <a:gd name="T30" fmla="*/ 48 w 69"/>
                    <a:gd name="T31" fmla="*/ 34 h 72"/>
                    <a:gd name="T32" fmla="*/ 55 w 69"/>
                    <a:gd name="T33" fmla="*/ 25 h 72"/>
                    <a:gd name="T34" fmla="*/ 61 w 69"/>
                    <a:gd name="T35" fmla="*/ 17 h 72"/>
                    <a:gd name="T36" fmla="*/ 68 w 69"/>
                    <a:gd name="T37" fmla="*/ 7 h 72"/>
                    <a:gd name="T38" fmla="*/ 69 w 69"/>
                    <a:gd name="T39" fmla="*/ 7 h 72"/>
                    <a:gd name="T40" fmla="*/ 54 w 69"/>
                    <a:gd name="T41" fmla="*/ 0 h 7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72"/>
                    <a:gd name="T65" fmla="*/ 69 w 69"/>
                    <a:gd name="T66" fmla="*/ 72 h 7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72">
                      <a:moveTo>
                        <a:pt x="54" y="0"/>
                      </a:moveTo>
                      <a:lnTo>
                        <a:pt x="55" y="0"/>
                      </a:lnTo>
                      <a:lnTo>
                        <a:pt x="49" y="7"/>
                      </a:lnTo>
                      <a:lnTo>
                        <a:pt x="43" y="16"/>
                      </a:lnTo>
                      <a:lnTo>
                        <a:pt x="36" y="24"/>
                      </a:lnTo>
                      <a:lnTo>
                        <a:pt x="30" y="33"/>
                      </a:lnTo>
                      <a:lnTo>
                        <a:pt x="24" y="40"/>
                      </a:lnTo>
                      <a:lnTo>
                        <a:pt x="17" y="46"/>
                      </a:lnTo>
                      <a:lnTo>
                        <a:pt x="8" y="53"/>
                      </a:lnTo>
                      <a:lnTo>
                        <a:pt x="0" y="60"/>
                      </a:lnTo>
                      <a:lnTo>
                        <a:pt x="9" y="72"/>
                      </a:lnTo>
                      <a:lnTo>
                        <a:pt x="18" y="65"/>
                      </a:lnTo>
                      <a:lnTo>
                        <a:pt x="26" y="58"/>
                      </a:lnTo>
                      <a:lnTo>
                        <a:pt x="34" y="50"/>
                      </a:lnTo>
                      <a:lnTo>
                        <a:pt x="42" y="42"/>
                      </a:lnTo>
                      <a:lnTo>
                        <a:pt x="48" y="34"/>
                      </a:lnTo>
                      <a:lnTo>
                        <a:pt x="55" y="25"/>
                      </a:lnTo>
                      <a:lnTo>
                        <a:pt x="61" y="17"/>
                      </a:lnTo>
                      <a:lnTo>
                        <a:pt x="68" y="7"/>
                      </a:lnTo>
                      <a:lnTo>
                        <a:pt x="69" y="7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4" name="Freeform 91"/>
                <p:cNvSpPr>
                  <a:spLocks/>
                </p:cNvSpPr>
                <p:nvPr/>
              </p:nvSpPr>
              <p:spPr bwMode="auto">
                <a:xfrm>
                  <a:off x="1831" y="2290"/>
                  <a:ext cx="197" cy="226"/>
                </a:xfrm>
                <a:custGeom>
                  <a:avLst/>
                  <a:gdLst>
                    <a:gd name="T0" fmla="*/ 185 w 197"/>
                    <a:gd name="T1" fmla="*/ 0 h 226"/>
                    <a:gd name="T2" fmla="*/ 167 w 197"/>
                    <a:gd name="T3" fmla="*/ 21 h 226"/>
                    <a:gd name="T4" fmla="*/ 144 w 197"/>
                    <a:gd name="T5" fmla="*/ 46 h 226"/>
                    <a:gd name="T6" fmla="*/ 118 w 197"/>
                    <a:gd name="T7" fmla="*/ 76 h 226"/>
                    <a:gd name="T8" fmla="*/ 88 w 197"/>
                    <a:gd name="T9" fmla="*/ 109 h 226"/>
                    <a:gd name="T10" fmla="*/ 61 w 197"/>
                    <a:gd name="T11" fmla="*/ 140 h 226"/>
                    <a:gd name="T12" fmla="*/ 36 w 197"/>
                    <a:gd name="T13" fmla="*/ 171 h 226"/>
                    <a:gd name="T14" fmla="*/ 16 w 197"/>
                    <a:gd name="T15" fmla="*/ 197 h 226"/>
                    <a:gd name="T16" fmla="*/ 0 w 197"/>
                    <a:gd name="T17" fmla="*/ 219 h 226"/>
                    <a:gd name="T18" fmla="*/ 15 w 197"/>
                    <a:gd name="T19" fmla="*/ 226 h 226"/>
                    <a:gd name="T20" fmla="*/ 28 w 197"/>
                    <a:gd name="T21" fmla="*/ 207 h 226"/>
                    <a:gd name="T22" fmla="*/ 49 w 197"/>
                    <a:gd name="T23" fmla="*/ 180 h 226"/>
                    <a:gd name="T24" fmla="*/ 73 w 197"/>
                    <a:gd name="T25" fmla="*/ 150 h 226"/>
                    <a:gd name="T26" fmla="*/ 101 w 197"/>
                    <a:gd name="T27" fmla="*/ 119 h 226"/>
                    <a:gd name="T28" fmla="*/ 130 w 197"/>
                    <a:gd name="T29" fmla="*/ 86 h 226"/>
                    <a:gd name="T30" fmla="*/ 156 w 197"/>
                    <a:gd name="T31" fmla="*/ 56 h 226"/>
                    <a:gd name="T32" fmla="*/ 179 w 197"/>
                    <a:gd name="T33" fmla="*/ 30 h 226"/>
                    <a:gd name="T34" fmla="*/ 197 w 197"/>
                    <a:gd name="T35" fmla="*/ 10 h 226"/>
                    <a:gd name="T36" fmla="*/ 185 w 197"/>
                    <a:gd name="T37" fmla="*/ 0 h 22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97"/>
                    <a:gd name="T58" fmla="*/ 0 h 226"/>
                    <a:gd name="T59" fmla="*/ 197 w 197"/>
                    <a:gd name="T60" fmla="*/ 226 h 22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97" h="226">
                      <a:moveTo>
                        <a:pt x="185" y="0"/>
                      </a:moveTo>
                      <a:lnTo>
                        <a:pt x="167" y="21"/>
                      </a:lnTo>
                      <a:lnTo>
                        <a:pt x="144" y="46"/>
                      </a:lnTo>
                      <a:lnTo>
                        <a:pt x="118" y="76"/>
                      </a:lnTo>
                      <a:lnTo>
                        <a:pt x="88" y="109"/>
                      </a:lnTo>
                      <a:lnTo>
                        <a:pt x="61" y="140"/>
                      </a:lnTo>
                      <a:lnTo>
                        <a:pt x="36" y="171"/>
                      </a:lnTo>
                      <a:lnTo>
                        <a:pt x="16" y="197"/>
                      </a:lnTo>
                      <a:lnTo>
                        <a:pt x="0" y="219"/>
                      </a:lnTo>
                      <a:lnTo>
                        <a:pt x="15" y="226"/>
                      </a:lnTo>
                      <a:lnTo>
                        <a:pt x="28" y="207"/>
                      </a:lnTo>
                      <a:lnTo>
                        <a:pt x="49" y="180"/>
                      </a:lnTo>
                      <a:lnTo>
                        <a:pt x="73" y="150"/>
                      </a:lnTo>
                      <a:lnTo>
                        <a:pt x="101" y="119"/>
                      </a:lnTo>
                      <a:lnTo>
                        <a:pt x="130" y="86"/>
                      </a:lnTo>
                      <a:lnTo>
                        <a:pt x="156" y="56"/>
                      </a:lnTo>
                      <a:lnTo>
                        <a:pt x="179" y="30"/>
                      </a:lnTo>
                      <a:lnTo>
                        <a:pt x="197" y="10"/>
                      </a:lnTo>
                      <a:lnTo>
                        <a:pt x="185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5" name="Freeform 92"/>
                <p:cNvSpPr>
                  <a:spLocks/>
                </p:cNvSpPr>
                <p:nvPr/>
              </p:nvSpPr>
              <p:spPr bwMode="auto">
                <a:xfrm>
                  <a:off x="2016" y="2288"/>
                  <a:ext cx="14" cy="12"/>
                </a:xfrm>
                <a:custGeom>
                  <a:avLst/>
                  <a:gdLst>
                    <a:gd name="T0" fmla="*/ 12 w 14"/>
                    <a:gd name="T1" fmla="*/ 12 h 12"/>
                    <a:gd name="T2" fmla="*/ 14 w 14"/>
                    <a:gd name="T3" fmla="*/ 6 h 12"/>
                    <a:gd name="T4" fmla="*/ 11 w 14"/>
                    <a:gd name="T5" fmla="*/ 1 h 12"/>
                    <a:gd name="T6" fmla="*/ 5 w 14"/>
                    <a:gd name="T7" fmla="*/ 0 h 12"/>
                    <a:gd name="T8" fmla="*/ 0 w 14"/>
                    <a:gd name="T9" fmla="*/ 2 h 12"/>
                    <a:gd name="T10" fmla="*/ 12 w 14"/>
                    <a:gd name="T11" fmla="*/ 12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"/>
                    <a:gd name="T19" fmla="*/ 0 h 12"/>
                    <a:gd name="T20" fmla="*/ 14 w 14"/>
                    <a:gd name="T21" fmla="*/ 12 h 1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" h="12">
                      <a:moveTo>
                        <a:pt x="12" y="12"/>
                      </a:moveTo>
                      <a:lnTo>
                        <a:pt x="14" y="6"/>
                      </a:lnTo>
                      <a:lnTo>
                        <a:pt x="11" y="1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2" y="1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6" name="Freeform 93"/>
                <p:cNvSpPr>
                  <a:spLocks/>
                </p:cNvSpPr>
                <p:nvPr/>
              </p:nvSpPr>
              <p:spPr bwMode="auto">
                <a:xfrm>
                  <a:off x="1467" y="2508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5 w 17"/>
                    <a:gd name="T3" fmla="*/ 2 h 8"/>
                    <a:gd name="T4" fmla="*/ 9 w 17"/>
                    <a:gd name="T5" fmla="*/ 0 h 8"/>
                    <a:gd name="T6" fmla="*/ 3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5" y="2"/>
                      </a:lnTo>
                      <a:lnTo>
                        <a:pt x="9" y="0"/>
                      </a:lnTo>
                      <a:lnTo>
                        <a:pt x="3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7" name="Freeform 94"/>
                <p:cNvSpPr>
                  <a:spLocks/>
                </p:cNvSpPr>
                <p:nvPr/>
              </p:nvSpPr>
              <p:spPr bwMode="auto">
                <a:xfrm>
                  <a:off x="1467" y="2516"/>
                  <a:ext cx="18" cy="23"/>
                </a:xfrm>
                <a:custGeom>
                  <a:avLst/>
                  <a:gdLst>
                    <a:gd name="T0" fmla="*/ 14 w 18"/>
                    <a:gd name="T1" fmla="*/ 6 h 23"/>
                    <a:gd name="T2" fmla="*/ 14 w 18"/>
                    <a:gd name="T3" fmla="*/ 6 h 23"/>
                    <a:gd name="T4" fmla="*/ 18 w 18"/>
                    <a:gd name="T5" fmla="*/ 10 h 23"/>
                    <a:gd name="T6" fmla="*/ 17 w 18"/>
                    <a:gd name="T7" fmla="*/ 7 h 23"/>
                    <a:gd name="T8" fmla="*/ 16 w 18"/>
                    <a:gd name="T9" fmla="*/ 5 h 23"/>
                    <a:gd name="T10" fmla="*/ 17 w 18"/>
                    <a:gd name="T11" fmla="*/ 0 h 23"/>
                    <a:gd name="T12" fmla="*/ 0 w 18"/>
                    <a:gd name="T13" fmla="*/ 0 h 23"/>
                    <a:gd name="T14" fmla="*/ 1 w 18"/>
                    <a:gd name="T15" fmla="*/ 5 h 23"/>
                    <a:gd name="T16" fmla="*/ 3 w 18"/>
                    <a:gd name="T17" fmla="*/ 10 h 23"/>
                    <a:gd name="T18" fmla="*/ 4 w 18"/>
                    <a:gd name="T19" fmla="*/ 17 h 23"/>
                    <a:gd name="T20" fmla="*/ 14 w 18"/>
                    <a:gd name="T21" fmla="*/ 23 h 23"/>
                    <a:gd name="T22" fmla="*/ 14 w 18"/>
                    <a:gd name="T23" fmla="*/ 23 h 23"/>
                    <a:gd name="T24" fmla="*/ 14 w 18"/>
                    <a:gd name="T25" fmla="*/ 6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8"/>
                    <a:gd name="T40" fmla="*/ 0 h 23"/>
                    <a:gd name="T41" fmla="*/ 18 w 18"/>
                    <a:gd name="T42" fmla="*/ 23 h 2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8" h="23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8" y="10"/>
                      </a:lnTo>
                      <a:lnTo>
                        <a:pt x="17" y="7"/>
                      </a:lnTo>
                      <a:lnTo>
                        <a:pt x="16" y="5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5"/>
                      </a:lnTo>
                      <a:lnTo>
                        <a:pt x="3" y="10"/>
                      </a:lnTo>
                      <a:lnTo>
                        <a:pt x="4" y="17"/>
                      </a:lnTo>
                      <a:lnTo>
                        <a:pt x="14" y="23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8" name="Freeform 95"/>
                <p:cNvSpPr>
                  <a:spLocks/>
                </p:cNvSpPr>
                <p:nvPr/>
              </p:nvSpPr>
              <p:spPr bwMode="auto">
                <a:xfrm>
                  <a:off x="1481" y="2521"/>
                  <a:ext cx="54" cy="22"/>
                </a:xfrm>
                <a:custGeom>
                  <a:avLst/>
                  <a:gdLst>
                    <a:gd name="T0" fmla="*/ 41 w 54"/>
                    <a:gd name="T1" fmla="*/ 0 h 22"/>
                    <a:gd name="T2" fmla="*/ 39 w 54"/>
                    <a:gd name="T3" fmla="*/ 2 h 22"/>
                    <a:gd name="T4" fmla="*/ 39 w 54"/>
                    <a:gd name="T5" fmla="*/ 5 h 22"/>
                    <a:gd name="T6" fmla="*/ 37 w 54"/>
                    <a:gd name="T7" fmla="*/ 5 h 22"/>
                    <a:gd name="T8" fmla="*/ 35 w 54"/>
                    <a:gd name="T9" fmla="*/ 5 h 22"/>
                    <a:gd name="T10" fmla="*/ 29 w 54"/>
                    <a:gd name="T11" fmla="*/ 5 h 22"/>
                    <a:gd name="T12" fmla="*/ 21 w 54"/>
                    <a:gd name="T13" fmla="*/ 5 h 22"/>
                    <a:gd name="T14" fmla="*/ 15 w 54"/>
                    <a:gd name="T15" fmla="*/ 4 h 22"/>
                    <a:gd name="T16" fmla="*/ 7 w 54"/>
                    <a:gd name="T17" fmla="*/ 2 h 22"/>
                    <a:gd name="T18" fmla="*/ 0 w 54"/>
                    <a:gd name="T19" fmla="*/ 1 h 22"/>
                    <a:gd name="T20" fmla="*/ 0 w 54"/>
                    <a:gd name="T21" fmla="*/ 18 h 22"/>
                    <a:gd name="T22" fmla="*/ 7 w 54"/>
                    <a:gd name="T23" fmla="*/ 17 h 22"/>
                    <a:gd name="T24" fmla="*/ 13 w 54"/>
                    <a:gd name="T25" fmla="*/ 18 h 22"/>
                    <a:gd name="T26" fmla="*/ 21 w 54"/>
                    <a:gd name="T27" fmla="*/ 19 h 22"/>
                    <a:gd name="T28" fmla="*/ 29 w 54"/>
                    <a:gd name="T29" fmla="*/ 19 h 22"/>
                    <a:gd name="T30" fmla="*/ 35 w 54"/>
                    <a:gd name="T31" fmla="*/ 22 h 22"/>
                    <a:gd name="T32" fmla="*/ 42 w 54"/>
                    <a:gd name="T33" fmla="*/ 19 h 22"/>
                    <a:gd name="T34" fmla="*/ 49 w 54"/>
                    <a:gd name="T35" fmla="*/ 15 h 22"/>
                    <a:gd name="T36" fmla="*/ 54 w 54"/>
                    <a:gd name="T37" fmla="*/ 7 h 22"/>
                    <a:gd name="T38" fmla="*/ 53 w 54"/>
                    <a:gd name="T39" fmla="*/ 10 h 22"/>
                    <a:gd name="T40" fmla="*/ 41 w 54"/>
                    <a:gd name="T41" fmla="*/ 0 h 2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4"/>
                    <a:gd name="T64" fmla="*/ 0 h 22"/>
                    <a:gd name="T65" fmla="*/ 54 w 54"/>
                    <a:gd name="T66" fmla="*/ 22 h 2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4" h="22">
                      <a:moveTo>
                        <a:pt x="41" y="0"/>
                      </a:moveTo>
                      <a:lnTo>
                        <a:pt x="39" y="2"/>
                      </a:lnTo>
                      <a:lnTo>
                        <a:pt x="39" y="5"/>
                      </a:lnTo>
                      <a:lnTo>
                        <a:pt x="37" y="5"/>
                      </a:lnTo>
                      <a:lnTo>
                        <a:pt x="35" y="5"/>
                      </a:lnTo>
                      <a:lnTo>
                        <a:pt x="29" y="5"/>
                      </a:lnTo>
                      <a:lnTo>
                        <a:pt x="21" y="5"/>
                      </a:lnTo>
                      <a:lnTo>
                        <a:pt x="15" y="4"/>
                      </a:lnTo>
                      <a:lnTo>
                        <a:pt x="7" y="2"/>
                      </a:lnTo>
                      <a:lnTo>
                        <a:pt x="0" y="1"/>
                      </a:lnTo>
                      <a:lnTo>
                        <a:pt x="0" y="18"/>
                      </a:lnTo>
                      <a:lnTo>
                        <a:pt x="7" y="17"/>
                      </a:lnTo>
                      <a:lnTo>
                        <a:pt x="13" y="18"/>
                      </a:lnTo>
                      <a:lnTo>
                        <a:pt x="21" y="19"/>
                      </a:lnTo>
                      <a:lnTo>
                        <a:pt x="29" y="19"/>
                      </a:lnTo>
                      <a:lnTo>
                        <a:pt x="35" y="22"/>
                      </a:lnTo>
                      <a:lnTo>
                        <a:pt x="42" y="19"/>
                      </a:lnTo>
                      <a:lnTo>
                        <a:pt x="49" y="15"/>
                      </a:lnTo>
                      <a:lnTo>
                        <a:pt x="54" y="7"/>
                      </a:lnTo>
                      <a:lnTo>
                        <a:pt x="53" y="10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9" name="Freeform 96"/>
                <p:cNvSpPr>
                  <a:spLocks/>
                </p:cNvSpPr>
                <p:nvPr/>
              </p:nvSpPr>
              <p:spPr bwMode="auto">
                <a:xfrm>
                  <a:off x="1507" y="2462"/>
                  <a:ext cx="35" cy="69"/>
                </a:xfrm>
                <a:custGeom>
                  <a:avLst/>
                  <a:gdLst>
                    <a:gd name="T0" fmla="*/ 1 w 35"/>
                    <a:gd name="T1" fmla="*/ 14 h 69"/>
                    <a:gd name="T2" fmla="*/ 0 w 35"/>
                    <a:gd name="T3" fmla="*/ 14 h 69"/>
                    <a:gd name="T4" fmla="*/ 15 w 35"/>
                    <a:gd name="T5" fmla="*/ 23 h 69"/>
                    <a:gd name="T6" fmla="*/ 21 w 35"/>
                    <a:gd name="T7" fmla="*/ 34 h 69"/>
                    <a:gd name="T8" fmla="*/ 21 w 35"/>
                    <a:gd name="T9" fmla="*/ 47 h 69"/>
                    <a:gd name="T10" fmla="*/ 15 w 35"/>
                    <a:gd name="T11" fmla="*/ 59 h 69"/>
                    <a:gd name="T12" fmla="*/ 27 w 35"/>
                    <a:gd name="T13" fmla="*/ 69 h 69"/>
                    <a:gd name="T14" fmla="*/ 35 w 35"/>
                    <a:gd name="T15" fmla="*/ 49 h 69"/>
                    <a:gd name="T16" fmla="*/ 35 w 35"/>
                    <a:gd name="T17" fmla="*/ 31 h 69"/>
                    <a:gd name="T18" fmla="*/ 24 w 35"/>
                    <a:gd name="T19" fmla="*/ 13 h 69"/>
                    <a:gd name="T20" fmla="*/ 5 w 35"/>
                    <a:gd name="T21" fmla="*/ 0 h 69"/>
                    <a:gd name="T22" fmla="*/ 4 w 35"/>
                    <a:gd name="T23" fmla="*/ 0 h 69"/>
                    <a:gd name="T24" fmla="*/ 1 w 35"/>
                    <a:gd name="T25" fmla="*/ 14 h 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5"/>
                    <a:gd name="T40" fmla="*/ 0 h 69"/>
                    <a:gd name="T41" fmla="*/ 35 w 35"/>
                    <a:gd name="T42" fmla="*/ 69 h 6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5" h="69">
                      <a:moveTo>
                        <a:pt x="1" y="14"/>
                      </a:moveTo>
                      <a:lnTo>
                        <a:pt x="0" y="14"/>
                      </a:lnTo>
                      <a:lnTo>
                        <a:pt x="15" y="23"/>
                      </a:lnTo>
                      <a:lnTo>
                        <a:pt x="21" y="34"/>
                      </a:lnTo>
                      <a:lnTo>
                        <a:pt x="21" y="47"/>
                      </a:lnTo>
                      <a:lnTo>
                        <a:pt x="15" y="59"/>
                      </a:lnTo>
                      <a:lnTo>
                        <a:pt x="27" y="69"/>
                      </a:lnTo>
                      <a:lnTo>
                        <a:pt x="35" y="49"/>
                      </a:lnTo>
                      <a:lnTo>
                        <a:pt x="35" y="31"/>
                      </a:lnTo>
                      <a:lnTo>
                        <a:pt x="24" y="13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1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0" name="Freeform 97"/>
                <p:cNvSpPr>
                  <a:spLocks/>
                </p:cNvSpPr>
                <p:nvPr/>
              </p:nvSpPr>
              <p:spPr bwMode="auto">
                <a:xfrm>
                  <a:off x="1441" y="2461"/>
                  <a:ext cx="70" cy="35"/>
                </a:xfrm>
                <a:custGeom>
                  <a:avLst/>
                  <a:gdLst>
                    <a:gd name="T0" fmla="*/ 14 w 70"/>
                    <a:gd name="T1" fmla="*/ 33 h 35"/>
                    <a:gd name="T2" fmla="*/ 14 w 70"/>
                    <a:gd name="T3" fmla="*/ 35 h 35"/>
                    <a:gd name="T4" fmla="*/ 18 w 70"/>
                    <a:gd name="T5" fmla="*/ 29 h 35"/>
                    <a:gd name="T6" fmla="*/ 23 w 70"/>
                    <a:gd name="T7" fmla="*/ 24 h 35"/>
                    <a:gd name="T8" fmla="*/ 27 w 70"/>
                    <a:gd name="T9" fmla="*/ 20 h 35"/>
                    <a:gd name="T10" fmla="*/ 33 w 70"/>
                    <a:gd name="T11" fmla="*/ 17 h 35"/>
                    <a:gd name="T12" fmla="*/ 41 w 70"/>
                    <a:gd name="T13" fmla="*/ 15 h 35"/>
                    <a:gd name="T14" fmla="*/ 50 w 70"/>
                    <a:gd name="T15" fmla="*/ 14 h 35"/>
                    <a:gd name="T16" fmla="*/ 59 w 70"/>
                    <a:gd name="T17" fmla="*/ 14 h 35"/>
                    <a:gd name="T18" fmla="*/ 67 w 70"/>
                    <a:gd name="T19" fmla="*/ 15 h 35"/>
                    <a:gd name="T20" fmla="*/ 70 w 70"/>
                    <a:gd name="T21" fmla="*/ 1 h 35"/>
                    <a:gd name="T22" fmla="*/ 59 w 70"/>
                    <a:gd name="T23" fmla="*/ 0 h 35"/>
                    <a:gd name="T24" fmla="*/ 50 w 70"/>
                    <a:gd name="T25" fmla="*/ 0 h 35"/>
                    <a:gd name="T26" fmla="*/ 41 w 70"/>
                    <a:gd name="T27" fmla="*/ 1 h 35"/>
                    <a:gd name="T28" fmla="*/ 31 w 70"/>
                    <a:gd name="T29" fmla="*/ 2 h 35"/>
                    <a:gd name="T30" fmla="*/ 20 w 70"/>
                    <a:gd name="T31" fmla="*/ 6 h 35"/>
                    <a:gd name="T32" fmla="*/ 13 w 70"/>
                    <a:gd name="T33" fmla="*/ 12 h 35"/>
                    <a:gd name="T34" fmla="*/ 6 w 70"/>
                    <a:gd name="T35" fmla="*/ 19 h 35"/>
                    <a:gd name="T36" fmla="*/ 0 w 70"/>
                    <a:gd name="T37" fmla="*/ 30 h 35"/>
                    <a:gd name="T38" fmla="*/ 0 w 70"/>
                    <a:gd name="T39" fmla="*/ 31 h 35"/>
                    <a:gd name="T40" fmla="*/ 14 w 70"/>
                    <a:gd name="T41" fmla="*/ 33 h 3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35"/>
                    <a:gd name="T65" fmla="*/ 70 w 70"/>
                    <a:gd name="T66" fmla="*/ 35 h 3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35">
                      <a:moveTo>
                        <a:pt x="14" y="33"/>
                      </a:moveTo>
                      <a:lnTo>
                        <a:pt x="14" y="35"/>
                      </a:lnTo>
                      <a:lnTo>
                        <a:pt x="18" y="29"/>
                      </a:lnTo>
                      <a:lnTo>
                        <a:pt x="23" y="24"/>
                      </a:lnTo>
                      <a:lnTo>
                        <a:pt x="27" y="20"/>
                      </a:lnTo>
                      <a:lnTo>
                        <a:pt x="33" y="17"/>
                      </a:lnTo>
                      <a:lnTo>
                        <a:pt x="41" y="15"/>
                      </a:lnTo>
                      <a:lnTo>
                        <a:pt x="50" y="14"/>
                      </a:lnTo>
                      <a:lnTo>
                        <a:pt x="59" y="14"/>
                      </a:lnTo>
                      <a:lnTo>
                        <a:pt x="67" y="15"/>
                      </a:lnTo>
                      <a:lnTo>
                        <a:pt x="70" y="1"/>
                      </a:lnTo>
                      <a:lnTo>
                        <a:pt x="59" y="0"/>
                      </a:lnTo>
                      <a:lnTo>
                        <a:pt x="50" y="0"/>
                      </a:lnTo>
                      <a:lnTo>
                        <a:pt x="41" y="1"/>
                      </a:lnTo>
                      <a:lnTo>
                        <a:pt x="31" y="2"/>
                      </a:lnTo>
                      <a:lnTo>
                        <a:pt x="20" y="6"/>
                      </a:lnTo>
                      <a:lnTo>
                        <a:pt x="13" y="12"/>
                      </a:lnTo>
                      <a:lnTo>
                        <a:pt x="6" y="19"/>
                      </a:lnTo>
                      <a:lnTo>
                        <a:pt x="0" y="30"/>
                      </a:lnTo>
                      <a:lnTo>
                        <a:pt x="0" y="31"/>
                      </a:lnTo>
                      <a:lnTo>
                        <a:pt x="14" y="3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1" name="Freeform 98"/>
                <p:cNvSpPr>
                  <a:spLocks/>
                </p:cNvSpPr>
                <p:nvPr/>
              </p:nvSpPr>
              <p:spPr bwMode="auto">
                <a:xfrm>
                  <a:off x="1436" y="2492"/>
                  <a:ext cx="57" cy="108"/>
                </a:xfrm>
                <a:custGeom>
                  <a:avLst/>
                  <a:gdLst>
                    <a:gd name="T0" fmla="*/ 55 w 57"/>
                    <a:gd name="T1" fmla="*/ 93 h 108"/>
                    <a:gd name="T2" fmla="*/ 57 w 57"/>
                    <a:gd name="T3" fmla="*/ 93 h 108"/>
                    <a:gd name="T4" fmla="*/ 43 w 57"/>
                    <a:gd name="T5" fmla="*/ 87 h 108"/>
                    <a:gd name="T6" fmla="*/ 34 w 57"/>
                    <a:gd name="T7" fmla="*/ 79 h 108"/>
                    <a:gd name="T8" fmla="*/ 25 w 57"/>
                    <a:gd name="T9" fmla="*/ 69 h 108"/>
                    <a:gd name="T10" fmla="*/ 20 w 57"/>
                    <a:gd name="T11" fmla="*/ 57 h 108"/>
                    <a:gd name="T12" fmla="*/ 17 w 57"/>
                    <a:gd name="T13" fmla="*/ 44 h 108"/>
                    <a:gd name="T14" fmla="*/ 17 w 57"/>
                    <a:gd name="T15" fmla="*/ 30 h 108"/>
                    <a:gd name="T16" fmla="*/ 17 w 57"/>
                    <a:gd name="T17" fmla="*/ 16 h 108"/>
                    <a:gd name="T18" fmla="*/ 19 w 57"/>
                    <a:gd name="T19" fmla="*/ 2 h 108"/>
                    <a:gd name="T20" fmla="*/ 5 w 57"/>
                    <a:gd name="T21" fmla="*/ 0 h 108"/>
                    <a:gd name="T22" fmla="*/ 2 w 57"/>
                    <a:gd name="T23" fmla="*/ 16 h 108"/>
                    <a:gd name="T24" fmla="*/ 0 w 57"/>
                    <a:gd name="T25" fmla="*/ 30 h 108"/>
                    <a:gd name="T26" fmla="*/ 2 w 57"/>
                    <a:gd name="T27" fmla="*/ 46 h 108"/>
                    <a:gd name="T28" fmla="*/ 6 w 57"/>
                    <a:gd name="T29" fmla="*/ 62 h 108"/>
                    <a:gd name="T30" fmla="*/ 13 w 57"/>
                    <a:gd name="T31" fmla="*/ 76 h 108"/>
                    <a:gd name="T32" fmla="*/ 24 w 57"/>
                    <a:gd name="T33" fmla="*/ 88 h 108"/>
                    <a:gd name="T34" fmla="*/ 36 w 57"/>
                    <a:gd name="T35" fmla="*/ 99 h 108"/>
                    <a:gd name="T36" fmla="*/ 52 w 57"/>
                    <a:gd name="T37" fmla="*/ 108 h 108"/>
                    <a:gd name="T38" fmla="*/ 53 w 57"/>
                    <a:gd name="T39" fmla="*/ 108 h 108"/>
                    <a:gd name="T40" fmla="*/ 55 w 57"/>
                    <a:gd name="T41" fmla="*/ 93 h 10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08"/>
                    <a:gd name="T65" fmla="*/ 57 w 57"/>
                    <a:gd name="T66" fmla="*/ 108 h 10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08">
                      <a:moveTo>
                        <a:pt x="55" y="93"/>
                      </a:moveTo>
                      <a:lnTo>
                        <a:pt x="57" y="93"/>
                      </a:lnTo>
                      <a:lnTo>
                        <a:pt x="43" y="87"/>
                      </a:lnTo>
                      <a:lnTo>
                        <a:pt x="34" y="79"/>
                      </a:lnTo>
                      <a:lnTo>
                        <a:pt x="25" y="69"/>
                      </a:lnTo>
                      <a:lnTo>
                        <a:pt x="20" y="57"/>
                      </a:lnTo>
                      <a:lnTo>
                        <a:pt x="17" y="44"/>
                      </a:lnTo>
                      <a:lnTo>
                        <a:pt x="17" y="30"/>
                      </a:lnTo>
                      <a:lnTo>
                        <a:pt x="17" y="16"/>
                      </a:lnTo>
                      <a:lnTo>
                        <a:pt x="19" y="2"/>
                      </a:lnTo>
                      <a:lnTo>
                        <a:pt x="5" y="0"/>
                      </a:lnTo>
                      <a:lnTo>
                        <a:pt x="2" y="16"/>
                      </a:lnTo>
                      <a:lnTo>
                        <a:pt x="0" y="30"/>
                      </a:lnTo>
                      <a:lnTo>
                        <a:pt x="2" y="46"/>
                      </a:lnTo>
                      <a:lnTo>
                        <a:pt x="6" y="62"/>
                      </a:lnTo>
                      <a:lnTo>
                        <a:pt x="13" y="76"/>
                      </a:lnTo>
                      <a:lnTo>
                        <a:pt x="24" y="88"/>
                      </a:lnTo>
                      <a:lnTo>
                        <a:pt x="36" y="99"/>
                      </a:lnTo>
                      <a:lnTo>
                        <a:pt x="52" y="108"/>
                      </a:lnTo>
                      <a:lnTo>
                        <a:pt x="53" y="108"/>
                      </a:lnTo>
                      <a:lnTo>
                        <a:pt x="55" y="9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2" name="Freeform 99"/>
                <p:cNvSpPr>
                  <a:spLocks/>
                </p:cNvSpPr>
                <p:nvPr/>
              </p:nvSpPr>
              <p:spPr bwMode="auto">
                <a:xfrm>
                  <a:off x="1489" y="2585"/>
                  <a:ext cx="47" cy="18"/>
                </a:xfrm>
                <a:custGeom>
                  <a:avLst/>
                  <a:gdLst>
                    <a:gd name="T0" fmla="*/ 40 w 47"/>
                    <a:gd name="T1" fmla="*/ 0 h 18"/>
                    <a:gd name="T2" fmla="*/ 42 w 47"/>
                    <a:gd name="T3" fmla="*/ 0 h 18"/>
                    <a:gd name="T4" fmla="*/ 37 w 47"/>
                    <a:gd name="T5" fmla="*/ 1 h 18"/>
                    <a:gd name="T6" fmla="*/ 33 w 47"/>
                    <a:gd name="T7" fmla="*/ 3 h 18"/>
                    <a:gd name="T8" fmla="*/ 28 w 47"/>
                    <a:gd name="T9" fmla="*/ 1 h 18"/>
                    <a:gd name="T10" fmla="*/ 23 w 47"/>
                    <a:gd name="T11" fmla="*/ 1 h 18"/>
                    <a:gd name="T12" fmla="*/ 17 w 47"/>
                    <a:gd name="T13" fmla="*/ 1 h 18"/>
                    <a:gd name="T14" fmla="*/ 12 w 47"/>
                    <a:gd name="T15" fmla="*/ 3 h 18"/>
                    <a:gd name="T16" fmla="*/ 7 w 47"/>
                    <a:gd name="T17" fmla="*/ 1 h 18"/>
                    <a:gd name="T18" fmla="*/ 2 w 47"/>
                    <a:gd name="T19" fmla="*/ 0 h 18"/>
                    <a:gd name="T20" fmla="*/ 0 w 47"/>
                    <a:gd name="T21" fmla="*/ 15 h 18"/>
                    <a:gd name="T22" fmla="*/ 5 w 47"/>
                    <a:gd name="T23" fmla="*/ 16 h 18"/>
                    <a:gd name="T24" fmla="*/ 12 w 47"/>
                    <a:gd name="T25" fmla="*/ 17 h 18"/>
                    <a:gd name="T26" fmla="*/ 17 w 47"/>
                    <a:gd name="T27" fmla="*/ 18 h 18"/>
                    <a:gd name="T28" fmla="*/ 23 w 47"/>
                    <a:gd name="T29" fmla="*/ 18 h 18"/>
                    <a:gd name="T30" fmla="*/ 28 w 47"/>
                    <a:gd name="T31" fmla="*/ 18 h 18"/>
                    <a:gd name="T32" fmla="*/ 33 w 47"/>
                    <a:gd name="T33" fmla="*/ 17 h 18"/>
                    <a:gd name="T34" fmla="*/ 40 w 47"/>
                    <a:gd name="T35" fmla="*/ 16 h 18"/>
                    <a:gd name="T36" fmla="*/ 45 w 47"/>
                    <a:gd name="T37" fmla="*/ 15 h 18"/>
                    <a:gd name="T38" fmla="*/ 47 w 47"/>
                    <a:gd name="T39" fmla="*/ 15 h 18"/>
                    <a:gd name="T40" fmla="*/ 40 w 47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18"/>
                    <a:gd name="T65" fmla="*/ 47 w 47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18">
                      <a:moveTo>
                        <a:pt x="40" y="0"/>
                      </a:moveTo>
                      <a:lnTo>
                        <a:pt x="42" y="0"/>
                      </a:lnTo>
                      <a:lnTo>
                        <a:pt x="37" y="1"/>
                      </a:lnTo>
                      <a:lnTo>
                        <a:pt x="33" y="3"/>
                      </a:lnTo>
                      <a:lnTo>
                        <a:pt x="28" y="1"/>
                      </a:lnTo>
                      <a:lnTo>
                        <a:pt x="23" y="1"/>
                      </a:lnTo>
                      <a:lnTo>
                        <a:pt x="17" y="1"/>
                      </a:lnTo>
                      <a:lnTo>
                        <a:pt x="12" y="3"/>
                      </a:lnTo>
                      <a:lnTo>
                        <a:pt x="7" y="1"/>
                      </a:lnTo>
                      <a:lnTo>
                        <a:pt x="2" y="0"/>
                      </a:lnTo>
                      <a:lnTo>
                        <a:pt x="0" y="15"/>
                      </a:lnTo>
                      <a:lnTo>
                        <a:pt x="5" y="16"/>
                      </a:lnTo>
                      <a:lnTo>
                        <a:pt x="12" y="17"/>
                      </a:lnTo>
                      <a:lnTo>
                        <a:pt x="17" y="18"/>
                      </a:lnTo>
                      <a:lnTo>
                        <a:pt x="23" y="18"/>
                      </a:lnTo>
                      <a:lnTo>
                        <a:pt x="28" y="18"/>
                      </a:lnTo>
                      <a:lnTo>
                        <a:pt x="33" y="17"/>
                      </a:lnTo>
                      <a:lnTo>
                        <a:pt x="40" y="16"/>
                      </a:lnTo>
                      <a:lnTo>
                        <a:pt x="45" y="15"/>
                      </a:lnTo>
                      <a:lnTo>
                        <a:pt x="47" y="15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3" name="Freeform 100"/>
                <p:cNvSpPr>
                  <a:spLocks/>
                </p:cNvSpPr>
                <p:nvPr/>
              </p:nvSpPr>
              <p:spPr bwMode="auto">
                <a:xfrm>
                  <a:off x="1529" y="2516"/>
                  <a:ext cx="109" cy="84"/>
                </a:xfrm>
                <a:custGeom>
                  <a:avLst/>
                  <a:gdLst>
                    <a:gd name="T0" fmla="*/ 97 w 109"/>
                    <a:gd name="T1" fmla="*/ 0 h 84"/>
                    <a:gd name="T2" fmla="*/ 98 w 109"/>
                    <a:gd name="T3" fmla="*/ 0 h 84"/>
                    <a:gd name="T4" fmla="*/ 87 w 109"/>
                    <a:gd name="T5" fmla="*/ 10 h 84"/>
                    <a:gd name="T6" fmla="*/ 75 w 109"/>
                    <a:gd name="T7" fmla="*/ 20 h 84"/>
                    <a:gd name="T8" fmla="*/ 64 w 109"/>
                    <a:gd name="T9" fmla="*/ 29 h 84"/>
                    <a:gd name="T10" fmla="*/ 52 w 109"/>
                    <a:gd name="T11" fmla="*/ 38 h 84"/>
                    <a:gd name="T12" fmla="*/ 40 w 109"/>
                    <a:gd name="T13" fmla="*/ 47 h 84"/>
                    <a:gd name="T14" fmla="*/ 28 w 109"/>
                    <a:gd name="T15" fmla="*/ 53 h 84"/>
                    <a:gd name="T16" fmla="*/ 13 w 109"/>
                    <a:gd name="T17" fmla="*/ 62 h 84"/>
                    <a:gd name="T18" fmla="*/ 0 w 109"/>
                    <a:gd name="T19" fmla="*/ 69 h 84"/>
                    <a:gd name="T20" fmla="*/ 7 w 109"/>
                    <a:gd name="T21" fmla="*/ 84 h 84"/>
                    <a:gd name="T22" fmla="*/ 20 w 109"/>
                    <a:gd name="T23" fmla="*/ 76 h 84"/>
                    <a:gd name="T24" fmla="*/ 35 w 109"/>
                    <a:gd name="T25" fmla="*/ 68 h 84"/>
                    <a:gd name="T26" fmla="*/ 47 w 109"/>
                    <a:gd name="T27" fmla="*/ 59 h 84"/>
                    <a:gd name="T28" fmla="*/ 62 w 109"/>
                    <a:gd name="T29" fmla="*/ 50 h 84"/>
                    <a:gd name="T30" fmla="*/ 74 w 109"/>
                    <a:gd name="T31" fmla="*/ 41 h 84"/>
                    <a:gd name="T32" fmla="*/ 85 w 109"/>
                    <a:gd name="T33" fmla="*/ 32 h 84"/>
                    <a:gd name="T34" fmla="*/ 97 w 109"/>
                    <a:gd name="T35" fmla="*/ 22 h 84"/>
                    <a:gd name="T36" fmla="*/ 108 w 109"/>
                    <a:gd name="T37" fmla="*/ 10 h 84"/>
                    <a:gd name="T38" fmla="*/ 109 w 109"/>
                    <a:gd name="T39" fmla="*/ 10 h 84"/>
                    <a:gd name="T40" fmla="*/ 97 w 109"/>
                    <a:gd name="T41" fmla="*/ 0 h 8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9"/>
                    <a:gd name="T64" fmla="*/ 0 h 84"/>
                    <a:gd name="T65" fmla="*/ 109 w 109"/>
                    <a:gd name="T66" fmla="*/ 84 h 8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9" h="84">
                      <a:moveTo>
                        <a:pt x="97" y="0"/>
                      </a:moveTo>
                      <a:lnTo>
                        <a:pt x="98" y="0"/>
                      </a:lnTo>
                      <a:lnTo>
                        <a:pt x="87" y="10"/>
                      </a:lnTo>
                      <a:lnTo>
                        <a:pt x="75" y="20"/>
                      </a:lnTo>
                      <a:lnTo>
                        <a:pt x="64" y="29"/>
                      </a:lnTo>
                      <a:lnTo>
                        <a:pt x="52" y="38"/>
                      </a:lnTo>
                      <a:lnTo>
                        <a:pt x="40" y="47"/>
                      </a:lnTo>
                      <a:lnTo>
                        <a:pt x="28" y="53"/>
                      </a:lnTo>
                      <a:lnTo>
                        <a:pt x="13" y="62"/>
                      </a:lnTo>
                      <a:lnTo>
                        <a:pt x="0" y="69"/>
                      </a:lnTo>
                      <a:lnTo>
                        <a:pt x="7" y="84"/>
                      </a:lnTo>
                      <a:lnTo>
                        <a:pt x="20" y="76"/>
                      </a:lnTo>
                      <a:lnTo>
                        <a:pt x="35" y="68"/>
                      </a:lnTo>
                      <a:lnTo>
                        <a:pt x="47" y="59"/>
                      </a:lnTo>
                      <a:lnTo>
                        <a:pt x="62" y="50"/>
                      </a:lnTo>
                      <a:lnTo>
                        <a:pt x="74" y="41"/>
                      </a:lnTo>
                      <a:lnTo>
                        <a:pt x="85" y="32"/>
                      </a:lnTo>
                      <a:lnTo>
                        <a:pt x="97" y="22"/>
                      </a:lnTo>
                      <a:lnTo>
                        <a:pt x="108" y="10"/>
                      </a:lnTo>
                      <a:lnTo>
                        <a:pt x="109" y="10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4" name="Freeform 101"/>
                <p:cNvSpPr>
                  <a:spLocks/>
                </p:cNvSpPr>
                <p:nvPr/>
              </p:nvSpPr>
              <p:spPr bwMode="auto">
                <a:xfrm>
                  <a:off x="1626" y="2289"/>
                  <a:ext cx="244" cy="237"/>
                </a:xfrm>
                <a:custGeom>
                  <a:avLst/>
                  <a:gdLst>
                    <a:gd name="T0" fmla="*/ 229 w 244"/>
                    <a:gd name="T1" fmla="*/ 0 h 237"/>
                    <a:gd name="T2" fmla="*/ 222 w 244"/>
                    <a:gd name="T3" fmla="*/ 13 h 237"/>
                    <a:gd name="T4" fmla="*/ 212 w 244"/>
                    <a:gd name="T5" fmla="*/ 25 h 237"/>
                    <a:gd name="T6" fmla="*/ 199 w 244"/>
                    <a:gd name="T7" fmla="*/ 40 h 237"/>
                    <a:gd name="T8" fmla="*/ 186 w 244"/>
                    <a:gd name="T9" fmla="*/ 54 h 237"/>
                    <a:gd name="T10" fmla="*/ 171 w 244"/>
                    <a:gd name="T11" fmla="*/ 70 h 237"/>
                    <a:gd name="T12" fmla="*/ 156 w 244"/>
                    <a:gd name="T13" fmla="*/ 85 h 237"/>
                    <a:gd name="T14" fmla="*/ 139 w 244"/>
                    <a:gd name="T15" fmla="*/ 100 h 237"/>
                    <a:gd name="T16" fmla="*/ 122 w 244"/>
                    <a:gd name="T17" fmla="*/ 116 h 237"/>
                    <a:gd name="T18" fmla="*/ 104 w 244"/>
                    <a:gd name="T19" fmla="*/ 132 h 237"/>
                    <a:gd name="T20" fmla="*/ 87 w 244"/>
                    <a:gd name="T21" fmla="*/ 146 h 237"/>
                    <a:gd name="T22" fmla="*/ 70 w 244"/>
                    <a:gd name="T23" fmla="*/ 162 h 237"/>
                    <a:gd name="T24" fmla="*/ 53 w 244"/>
                    <a:gd name="T25" fmla="*/ 176 h 237"/>
                    <a:gd name="T26" fmla="*/ 38 w 244"/>
                    <a:gd name="T27" fmla="*/ 190 h 237"/>
                    <a:gd name="T28" fmla="*/ 24 w 244"/>
                    <a:gd name="T29" fmla="*/ 203 h 237"/>
                    <a:gd name="T30" fmla="*/ 12 w 244"/>
                    <a:gd name="T31" fmla="*/ 216 h 237"/>
                    <a:gd name="T32" fmla="*/ 0 w 244"/>
                    <a:gd name="T33" fmla="*/ 227 h 237"/>
                    <a:gd name="T34" fmla="*/ 12 w 244"/>
                    <a:gd name="T35" fmla="*/ 237 h 237"/>
                    <a:gd name="T36" fmla="*/ 21 w 244"/>
                    <a:gd name="T37" fmla="*/ 226 h 237"/>
                    <a:gd name="T38" fmla="*/ 34 w 244"/>
                    <a:gd name="T39" fmla="*/ 215 h 237"/>
                    <a:gd name="T40" fmla="*/ 48 w 244"/>
                    <a:gd name="T41" fmla="*/ 202 h 237"/>
                    <a:gd name="T42" fmla="*/ 63 w 244"/>
                    <a:gd name="T43" fmla="*/ 189 h 237"/>
                    <a:gd name="T44" fmla="*/ 79 w 244"/>
                    <a:gd name="T45" fmla="*/ 174 h 237"/>
                    <a:gd name="T46" fmla="*/ 96 w 244"/>
                    <a:gd name="T47" fmla="*/ 158 h 237"/>
                    <a:gd name="T48" fmla="*/ 113 w 244"/>
                    <a:gd name="T49" fmla="*/ 144 h 237"/>
                    <a:gd name="T50" fmla="*/ 131 w 244"/>
                    <a:gd name="T51" fmla="*/ 128 h 237"/>
                    <a:gd name="T52" fmla="*/ 148 w 244"/>
                    <a:gd name="T53" fmla="*/ 112 h 237"/>
                    <a:gd name="T54" fmla="*/ 165 w 244"/>
                    <a:gd name="T55" fmla="*/ 97 h 237"/>
                    <a:gd name="T56" fmla="*/ 181 w 244"/>
                    <a:gd name="T57" fmla="*/ 80 h 237"/>
                    <a:gd name="T58" fmla="*/ 198 w 244"/>
                    <a:gd name="T59" fmla="*/ 64 h 237"/>
                    <a:gd name="T60" fmla="*/ 211 w 244"/>
                    <a:gd name="T61" fmla="*/ 49 h 237"/>
                    <a:gd name="T62" fmla="*/ 225 w 244"/>
                    <a:gd name="T63" fmla="*/ 35 h 237"/>
                    <a:gd name="T64" fmla="*/ 234 w 244"/>
                    <a:gd name="T65" fmla="*/ 20 h 237"/>
                    <a:gd name="T66" fmla="*/ 244 w 244"/>
                    <a:gd name="T67" fmla="*/ 7 h 237"/>
                    <a:gd name="T68" fmla="*/ 229 w 244"/>
                    <a:gd name="T69" fmla="*/ 0 h 2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4"/>
                    <a:gd name="T106" fmla="*/ 0 h 237"/>
                    <a:gd name="T107" fmla="*/ 244 w 244"/>
                    <a:gd name="T108" fmla="*/ 237 h 2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4" h="237">
                      <a:moveTo>
                        <a:pt x="229" y="0"/>
                      </a:moveTo>
                      <a:lnTo>
                        <a:pt x="222" y="13"/>
                      </a:lnTo>
                      <a:lnTo>
                        <a:pt x="212" y="25"/>
                      </a:lnTo>
                      <a:lnTo>
                        <a:pt x="199" y="40"/>
                      </a:lnTo>
                      <a:lnTo>
                        <a:pt x="186" y="54"/>
                      </a:lnTo>
                      <a:lnTo>
                        <a:pt x="171" y="70"/>
                      </a:lnTo>
                      <a:lnTo>
                        <a:pt x="156" y="85"/>
                      </a:lnTo>
                      <a:lnTo>
                        <a:pt x="139" y="100"/>
                      </a:lnTo>
                      <a:lnTo>
                        <a:pt x="122" y="116"/>
                      </a:lnTo>
                      <a:lnTo>
                        <a:pt x="104" y="132"/>
                      </a:lnTo>
                      <a:lnTo>
                        <a:pt x="87" y="146"/>
                      </a:lnTo>
                      <a:lnTo>
                        <a:pt x="70" y="162"/>
                      </a:lnTo>
                      <a:lnTo>
                        <a:pt x="53" y="176"/>
                      </a:lnTo>
                      <a:lnTo>
                        <a:pt x="38" y="190"/>
                      </a:lnTo>
                      <a:lnTo>
                        <a:pt x="24" y="203"/>
                      </a:lnTo>
                      <a:lnTo>
                        <a:pt x="12" y="216"/>
                      </a:lnTo>
                      <a:lnTo>
                        <a:pt x="0" y="227"/>
                      </a:lnTo>
                      <a:lnTo>
                        <a:pt x="12" y="237"/>
                      </a:lnTo>
                      <a:lnTo>
                        <a:pt x="21" y="226"/>
                      </a:lnTo>
                      <a:lnTo>
                        <a:pt x="34" y="215"/>
                      </a:lnTo>
                      <a:lnTo>
                        <a:pt x="48" y="202"/>
                      </a:lnTo>
                      <a:lnTo>
                        <a:pt x="63" y="189"/>
                      </a:lnTo>
                      <a:lnTo>
                        <a:pt x="79" y="174"/>
                      </a:lnTo>
                      <a:lnTo>
                        <a:pt x="96" y="158"/>
                      </a:lnTo>
                      <a:lnTo>
                        <a:pt x="113" y="144"/>
                      </a:lnTo>
                      <a:lnTo>
                        <a:pt x="131" y="128"/>
                      </a:lnTo>
                      <a:lnTo>
                        <a:pt x="148" y="112"/>
                      </a:lnTo>
                      <a:lnTo>
                        <a:pt x="165" y="97"/>
                      </a:lnTo>
                      <a:lnTo>
                        <a:pt x="181" y="80"/>
                      </a:lnTo>
                      <a:lnTo>
                        <a:pt x="198" y="64"/>
                      </a:lnTo>
                      <a:lnTo>
                        <a:pt x="211" y="49"/>
                      </a:lnTo>
                      <a:lnTo>
                        <a:pt x="225" y="35"/>
                      </a:lnTo>
                      <a:lnTo>
                        <a:pt x="234" y="20"/>
                      </a:lnTo>
                      <a:lnTo>
                        <a:pt x="244" y="7"/>
                      </a:lnTo>
                      <a:lnTo>
                        <a:pt x="229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5" name="Freeform 102"/>
                <p:cNvSpPr>
                  <a:spLocks/>
                </p:cNvSpPr>
                <p:nvPr/>
              </p:nvSpPr>
              <p:spPr bwMode="auto">
                <a:xfrm>
                  <a:off x="1855" y="2284"/>
                  <a:ext cx="15" cy="12"/>
                </a:xfrm>
                <a:custGeom>
                  <a:avLst/>
                  <a:gdLst>
                    <a:gd name="T0" fmla="*/ 15 w 15"/>
                    <a:gd name="T1" fmla="*/ 12 h 12"/>
                    <a:gd name="T2" fmla="*/ 15 w 15"/>
                    <a:gd name="T3" fmla="*/ 6 h 12"/>
                    <a:gd name="T4" fmla="*/ 11 w 15"/>
                    <a:gd name="T5" fmla="*/ 1 h 12"/>
                    <a:gd name="T6" fmla="*/ 5 w 15"/>
                    <a:gd name="T7" fmla="*/ 0 h 12"/>
                    <a:gd name="T8" fmla="*/ 0 w 15"/>
                    <a:gd name="T9" fmla="*/ 5 h 12"/>
                    <a:gd name="T10" fmla="*/ 15 w 15"/>
                    <a:gd name="T11" fmla="*/ 12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12"/>
                    <a:gd name="T20" fmla="*/ 15 w 15"/>
                    <a:gd name="T21" fmla="*/ 12 h 1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12">
                      <a:moveTo>
                        <a:pt x="15" y="12"/>
                      </a:moveTo>
                      <a:lnTo>
                        <a:pt x="15" y="6"/>
                      </a:lnTo>
                      <a:lnTo>
                        <a:pt x="11" y="1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15" y="1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6" name="Freeform 103"/>
                <p:cNvSpPr>
                  <a:spLocks/>
                </p:cNvSpPr>
                <p:nvPr/>
              </p:nvSpPr>
              <p:spPr bwMode="auto">
                <a:xfrm>
                  <a:off x="1589" y="2416"/>
                  <a:ext cx="9" cy="14"/>
                </a:xfrm>
                <a:custGeom>
                  <a:avLst/>
                  <a:gdLst>
                    <a:gd name="T0" fmla="*/ 6 w 9"/>
                    <a:gd name="T1" fmla="*/ 0 h 14"/>
                    <a:gd name="T2" fmla="*/ 2 w 9"/>
                    <a:gd name="T3" fmla="*/ 2 h 14"/>
                    <a:gd name="T4" fmla="*/ 0 w 9"/>
                    <a:gd name="T5" fmla="*/ 8 h 14"/>
                    <a:gd name="T6" fmla="*/ 3 w 9"/>
                    <a:gd name="T7" fmla="*/ 13 h 14"/>
                    <a:gd name="T8" fmla="*/ 9 w 9"/>
                    <a:gd name="T9" fmla="*/ 14 h 14"/>
                    <a:gd name="T10" fmla="*/ 6 w 9"/>
                    <a:gd name="T11" fmla="*/ 0 h 1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"/>
                    <a:gd name="T19" fmla="*/ 0 h 14"/>
                    <a:gd name="T20" fmla="*/ 9 w 9"/>
                    <a:gd name="T21" fmla="*/ 14 h 1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" h="14">
                      <a:moveTo>
                        <a:pt x="6" y="0"/>
                      </a:move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3" y="13"/>
                      </a:lnTo>
                      <a:lnTo>
                        <a:pt x="9" y="1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7" name="Freeform 104"/>
                <p:cNvSpPr>
                  <a:spLocks/>
                </p:cNvSpPr>
                <p:nvPr/>
              </p:nvSpPr>
              <p:spPr bwMode="auto">
                <a:xfrm>
                  <a:off x="1595" y="2409"/>
                  <a:ext cx="29" cy="21"/>
                </a:xfrm>
                <a:custGeom>
                  <a:avLst/>
                  <a:gdLst>
                    <a:gd name="T0" fmla="*/ 15 w 29"/>
                    <a:gd name="T1" fmla="*/ 2 h 21"/>
                    <a:gd name="T2" fmla="*/ 15 w 29"/>
                    <a:gd name="T3" fmla="*/ 2 h 21"/>
                    <a:gd name="T4" fmla="*/ 15 w 29"/>
                    <a:gd name="T5" fmla="*/ 4 h 21"/>
                    <a:gd name="T6" fmla="*/ 14 w 29"/>
                    <a:gd name="T7" fmla="*/ 3 h 21"/>
                    <a:gd name="T8" fmla="*/ 8 w 29"/>
                    <a:gd name="T9" fmla="*/ 6 h 21"/>
                    <a:gd name="T10" fmla="*/ 0 w 29"/>
                    <a:gd name="T11" fmla="*/ 7 h 21"/>
                    <a:gd name="T12" fmla="*/ 3 w 29"/>
                    <a:gd name="T13" fmla="*/ 21 h 21"/>
                    <a:gd name="T14" fmla="*/ 10 w 29"/>
                    <a:gd name="T15" fmla="*/ 20 h 21"/>
                    <a:gd name="T16" fmla="*/ 19 w 29"/>
                    <a:gd name="T17" fmla="*/ 18 h 21"/>
                    <a:gd name="T18" fmla="*/ 27 w 29"/>
                    <a:gd name="T19" fmla="*/ 12 h 21"/>
                    <a:gd name="T20" fmla="*/ 29 w 29"/>
                    <a:gd name="T21" fmla="*/ 0 h 21"/>
                    <a:gd name="T22" fmla="*/ 29 w 29"/>
                    <a:gd name="T23" fmla="*/ 0 h 21"/>
                    <a:gd name="T24" fmla="*/ 15 w 29"/>
                    <a:gd name="T25" fmla="*/ 2 h 2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21"/>
                    <a:gd name="T41" fmla="*/ 29 w 29"/>
                    <a:gd name="T42" fmla="*/ 21 h 2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21">
                      <a:moveTo>
                        <a:pt x="15" y="2"/>
                      </a:moveTo>
                      <a:lnTo>
                        <a:pt x="15" y="2"/>
                      </a:lnTo>
                      <a:lnTo>
                        <a:pt x="15" y="4"/>
                      </a:lnTo>
                      <a:lnTo>
                        <a:pt x="14" y="3"/>
                      </a:lnTo>
                      <a:lnTo>
                        <a:pt x="8" y="6"/>
                      </a:lnTo>
                      <a:lnTo>
                        <a:pt x="0" y="7"/>
                      </a:lnTo>
                      <a:lnTo>
                        <a:pt x="3" y="21"/>
                      </a:lnTo>
                      <a:lnTo>
                        <a:pt x="10" y="20"/>
                      </a:lnTo>
                      <a:lnTo>
                        <a:pt x="19" y="18"/>
                      </a:lnTo>
                      <a:lnTo>
                        <a:pt x="27" y="12"/>
                      </a:lnTo>
                      <a:lnTo>
                        <a:pt x="29" y="0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8" name="Freeform 105"/>
                <p:cNvSpPr>
                  <a:spLocks/>
                </p:cNvSpPr>
                <p:nvPr/>
              </p:nvSpPr>
              <p:spPr bwMode="auto">
                <a:xfrm>
                  <a:off x="1595" y="2358"/>
                  <a:ext cx="29" cy="53"/>
                </a:xfrm>
                <a:custGeom>
                  <a:avLst/>
                  <a:gdLst>
                    <a:gd name="T0" fmla="*/ 3 w 29"/>
                    <a:gd name="T1" fmla="*/ 14 h 53"/>
                    <a:gd name="T2" fmla="*/ 0 w 29"/>
                    <a:gd name="T3" fmla="*/ 14 h 53"/>
                    <a:gd name="T4" fmla="*/ 6 w 29"/>
                    <a:gd name="T5" fmla="*/ 18 h 53"/>
                    <a:gd name="T6" fmla="*/ 10 w 29"/>
                    <a:gd name="T7" fmla="*/ 28 h 53"/>
                    <a:gd name="T8" fmla="*/ 13 w 29"/>
                    <a:gd name="T9" fmla="*/ 41 h 53"/>
                    <a:gd name="T10" fmla="*/ 15 w 29"/>
                    <a:gd name="T11" fmla="*/ 53 h 53"/>
                    <a:gd name="T12" fmla="*/ 29 w 29"/>
                    <a:gd name="T13" fmla="*/ 51 h 53"/>
                    <a:gd name="T14" fmla="*/ 27 w 29"/>
                    <a:gd name="T15" fmla="*/ 39 h 53"/>
                    <a:gd name="T16" fmla="*/ 25 w 29"/>
                    <a:gd name="T17" fmla="*/ 25 h 53"/>
                    <a:gd name="T18" fmla="*/ 19 w 29"/>
                    <a:gd name="T19" fmla="*/ 11 h 53"/>
                    <a:gd name="T20" fmla="*/ 8 w 29"/>
                    <a:gd name="T21" fmla="*/ 0 h 53"/>
                    <a:gd name="T22" fmla="*/ 5 w 29"/>
                    <a:gd name="T23" fmla="*/ 0 h 53"/>
                    <a:gd name="T24" fmla="*/ 3 w 29"/>
                    <a:gd name="T25" fmla="*/ 14 h 5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53"/>
                    <a:gd name="T41" fmla="*/ 29 w 29"/>
                    <a:gd name="T42" fmla="*/ 53 h 5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53">
                      <a:moveTo>
                        <a:pt x="3" y="14"/>
                      </a:moveTo>
                      <a:lnTo>
                        <a:pt x="0" y="14"/>
                      </a:lnTo>
                      <a:lnTo>
                        <a:pt x="6" y="18"/>
                      </a:lnTo>
                      <a:lnTo>
                        <a:pt x="10" y="28"/>
                      </a:lnTo>
                      <a:lnTo>
                        <a:pt x="13" y="41"/>
                      </a:lnTo>
                      <a:lnTo>
                        <a:pt x="15" y="53"/>
                      </a:lnTo>
                      <a:lnTo>
                        <a:pt x="29" y="51"/>
                      </a:lnTo>
                      <a:lnTo>
                        <a:pt x="27" y="39"/>
                      </a:lnTo>
                      <a:lnTo>
                        <a:pt x="25" y="25"/>
                      </a:lnTo>
                      <a:lnTo>
                        <a:pt x="19" y="11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9" name="Freeform 106"/>
                <p:cNvSpPr>
                  <a:spLocks/>
                </p:cNvSpPr>
                <p:nvPr/>
              </p:nvSpPr>
              <p:spPr bwMode="auto">
                <a:xfrm>
                  <a:off x="1558" y="2358"/>
                  <a:ext cx="42" cy="32"/>
                </a:xfrm>
                <a:custGeom>
                  <a:avLst/>
                  <a:gdLst>
                    <a:gd name="T0" fmla="*/ 14 w 42"/>
                    <a:gd name="T1" fmla="*/ 31 h 32"/>
                    <a:gd name="T2" fmla="*/ 14 w 42"/>
                    <a:gd name="T3" fmla="*/ 32 h 32"/>
                    <a:gd name="T4" fmla="*/ 19 w 42"/>
                    <a:gd name="T5" fmla="*/ 25 h 32"/>
                    <a:gd name="T6" fmla="*/ 27 w 42"/>
                    <a:gd name="T7" fmla="*/ 18 h 32"/>
                    <a:gd name="T8" fmla="*/ 33 w 42"/>
                    <a:gd name="T9" fmla="*/ 14 h 32"/>
                    <a:gd name="T10" fmla="*/ 40 w 42"/>
                    <a:gd name="T11" fmla="*/ 14 h 32"/>
                    <a:gd name="T12" fmla="*/ 42 w 42"/>
                    <a:gd name="T13" fmla="*/ 0 h 32"/>
                    <a:gd name="T14" fmla="*/ 30 w 42"/>
                    <a:gd name="T15" fmla="*/ 0 h 32"/>
                    <a:gd name="T16" fmla="*/ 17 w 42"/>
                    <a:gd name="T17" fmla="*/ 6 h 32"/>
                    <a:gd name="T18" fmla="*/ 7 w 42"/>
                    <a:gd name="T19" fmla="*/ 16 h 32"/>
                    <a:gd name="T20" fmla="*/ 0 w 42"/>
                    <a:gd name="T21" fmla="*/ 28 h 32"/>
                    <a:gd name="T22" fmla="*/ 0 w 42"/>
                    <a:gd name="T23" fmla="*/ 29 h 32"/>
                    <a:gd name="T24" fmla="*/ 14 w 42"/>
                    <a:gd name="T25" fmla="*/ 31 h 3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2"/>
                    <a:gd name="T40" fmla="*/ 0 h 32"/>
                    <a:gd name="T41" fmla="*/ 42 w 42"/>
                    <a:gd name="T42" fmla="*/ 32 h 3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2" h="32">
                      <a:moveTo>
                        <a:pt x="14" y="31"/>
                      </a:moveTo>
                      <a:lnTo>
                        <a:pt x="14" y="32"/>
                      </a:lnTo>
                      <a:lnTo>
                        <a:pt x="19" y="25"/>
                      </a:lnTo>
                      <a:lnTo>
                        <a:pt x="27" y="18"/>
                      </a:lnTo>
                      <a:lnTo>
                        <a:pt x="33" y="14"/>
                      </a:lnTo>
                      <a:lnTo>
                        <a:pt x="40" y="14"/>
                      </a:lnTo>
                      <a:lnTo>
                        <a:pt x="42" y="0"/>
                      </a:lnTo>
                      <a:lnTo>
                        <a:pt x="30" y="0"/>
                      </a:lnTo>
                      <a:lnTo>
                        <a:pt x="17" y="6"/>
                      </a:lnTo>
                      <a:lnTo>
                        <a:pt x="7" y="16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14" y="3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0" name="Freeform 107"/>
                <p:cNvSpPr>
                  <a:spLocks/>
                </p:cNvSpPr>
                <p:nvPr/>
              </p:nvSpPr>
              <p:spPr bwMode="auto">
                <a:xfrm>
                  <a:off x="1556" y="2387"/>
                  <a:ext cx="21" cy="48"/>
                </a:xfrm>
                <a:custGeom>
                  <a:avLst/>
                  <a:gdLst>
                    <a:gd name="T0" fmla="*/ 21 w 21"/>
                    <a:gd name="T1" fmla="*/ 46 h 48"/>
                    <a:gd name="T2" fmla="*/ 21 w 21"/>
                    <a:gd name="T3" fmla="*/ 46 h 48"/>
                    <a:gd name="T4" fmla="*/ 19 w 21"/>
                    <a:gd name="T5" fmla="*/ 34 h 48"/>
                    <a:gd name="T6" fmla="*/ 16 w 21"/>
                    <a:gd name="T7" fmla="*/ 23 h 48"/>
                    <a:gd name="T8" fmla="*/ 16 w 21"/>
                    <a:gd name="T9" fmla="*/ 13 h 48"/>
                    <a:gd name="T10" fmla="*/ 16 w 21"/>
                    <a:gd name="T11" fmla="*/ 2 h 48"/>
                    <a:gd name="T12" fmla="*/ 2 w 21"/>
                    <a:gd name="T13" fmla="*/ 0 h 48"/>
                    <a:gd name="T14" fmla="*/ 0 w 21"/>
                    <a:gd name="T15" fmla="*/ 13 h 48"/>
                    <a:gd name="T16" fmla="*/ 2 w 21"/>
                    <a:gd name="T17" fmla="*/ 25 h 48"/>
                    <a:gd name="T18" fmla="*/ 4 w 21"/>
                    <a:gd name="T19" fmla="*/ 36 h 48"/>
                    <a:gd name="T20" fmla="*/ 7 w 21"/>
                    <a:gd name="T21" fmla="*/ 48 h 48"/>
                    <a:gd name="T22" fmla="*/ 7 w 21"/>
                    <a:gd name="T23" fmla="*/ 48 h 48"/>
                    <a:gd name="T24" fmla="*/ 21 w 21"/>
                    <a:gd name="T25" fmla="*/ 46 h 4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1"/>
                    <a:gd name="T40" fmla="*/ 0 h 48"/>
                    <a:gd name="T41" fmla="*/ 21 w 21"/>
                    <a:gd name="T42" fmla="*/ 48 h 4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1" h="48">
                      <a:moveTo>
                        <a:pt x="21" y="46"/>
                      </a:moveTo>
                      <a:lnTo>
                        <a:pt x="21" y="46"/>
                      </a:lnTo>
                      <a:lnTo>
                        <a:pt x="19" y="34"/>
                      </a:lnTo>
                      <a:lnTo>
                        <a:pt x="16" y="23"/>
                      </a:lnTo>
                      <a:lnTo>
                        <a:pt x="16" y="13"/>
                      </a:lnTo>
                      <a:lnTo>
                        <a:pt x="16" y="2"/>
                      </a:lnTo>
                      <a:lnTo>
                        <a:pt x="2" y="0"/>
                      </a:lnTo>
                      <a:lnTo>
                        <a:pt x="0" y="13"/>
                      </a:lnTo>
                      <a:lnTo>
                        <a:pt x="2" y="25"/>
                      </a:lnTo>
                      <a:lnTo>
                        <a:pt x="4" y="36"/>
                      </a:lnTo>
                      <a:lnTo>
                        <a:pt x="7" y="48"/>
                      </a:lnTo>
                      <a:lnTo>
                        <a:pt x="21" y="4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1" name="Freeform 108"/>
                <p:cNvSpPr>
                  <a:spLocks/>
                </p:cNvSpPr>
                <p:nvPr/>
              </p:nvSpPr>
              <p:spPr bwMode="auto">
                <a:xfrm>
                  <a:off x="1563" y="2433"/>
                  <a:ext cx="36" cy="26"/>
                </a:xfrm>
                <a:custGeom>
                  <a:avLst/>
                  <a:gdLst>
                    <a:gd name="T0" fmla="*/ 36 w 36"/>
                    <a:gd name="T1" fmla="*/ 9 h 26"/>
                    <a:gd name="T2" fmla="*/ 36 w 36"/>
                    <a:gd name="T3" fmla="*/ 9 h 26"/>
                    <a:gd name="T4" fmla="*/ 28 w 36"/>
                    <a:gd name="T5" fmla="*/ 9 h 26"/>
                    <a:gd name="T6" fmla="*/ 22 w 36"/>
                    <a:gd name="T7" fmla="*/ 7 h 26"/>
                    <a:gd name="T8" fmla="*/ 17 w 36"/>
                    <a:gd name="T9" fmla="*/ 3 h 26"/>
                    <a:gd name="T10" fmla="*/ 14 w 36"/>
                    <a:gd name="T11" fmla="*/ 0 h 26"/>
                    <a:gd name="T12" fmla="*/ 0 w 36"/>
                    <a:gd name="T13" fmla="*/ 2 h 26"/>
                    <a:gd name="T14" fmla="*/ 5 w 36"/>
                    <a:gd name="T15" fmla="*/ 13 h 26"/>
                    <a:gd name="T16" fmla="*/ 14 w 36"/>
                    <a:gd name="T17" fmla="*/ 22 h 26"/>
                    <a:gd name="T18" fmla="*/ 25 w 36"/>
                    <a:gd name="T19" fmla="*/ 24 h 26"/>
                    <a:gd name="T20" fmla="*/ 36 w 36"/>
                    <a:gd name="T21" fmla="*/ 26 h 26"/>
                    <a:gd name="T22" fmla="*/ 36 w 36"/>
                    <a:gd name="T23" fmla="*/ 26 h 26"/>
                    <a:gd name="T24" fmla="*/ 36 w 36"/>
                    <a:gd name="T25" fmla="*/ 9 h 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6"/>
                    <a:gd name="T40" fmla="*/ 0 h 26"/>
                    <a:gd name="T41" fmla="*/ 36 w 36"/>
                    <a:gd name="T42" fmla="*/ 26 h 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6" h="26">
                      <a:moveTo>
                        <a:pt x="36" y="9"/>
                      </a:moveTo>
                      <a:lnTo>
                        <a:pt x="36" y="9"/>
                      </a:lnTo>
                      <a:lnTo>
                        <a:pt x="28" y="9"/>
                      </a:lnTo>
                      <a:lnTo>
                        <a:pt x="22" y="7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0" y="2"/>
                      </a:lnTo>
                      <a:lnTo>
                        <a:pt x="5" y="13"/>
                      </a:lnTo>
                      <a:lnTo>
                        <a:pt x="14" y="22"/>
                      </a:lnTo>
                      <a:lnTo>
                        <a:pt x="25" y="24"/>
                      </a:lnTo>
                      <a:lnTo>
                        <a:pt x="36" y="26"/>
                      </a:lnTo>
                      <a:lnTo>
                        <a:pt x="36" y="9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2" name="Freeform 109"/>
                <p:cNvSpPr>
                  <a:spLocks/>
                </p:cNvSpPr>
                <p:nvPr/>
              </p:nvSpPr>
              <p:spPr bwMode="auto">
                <a:xfrm>
                  <a:off x="1599" y="2430"/>
                  <a:ext cx="62" cy="29"/>
                </a:xfrm>
                <a:custGeom>
                  <a:avLst/>
                  <a:gdLst>
                    <a:gd name="T0" fmla="*/ 54 w 62"/>
                    <a:gd name="T1" fmla="*/ 2 h 29"/>
                    <a:gd name="T2" fmla="*/ 54 w 62"/>
                    <a:gd name="T3" fmla="*/ 0 h 29"/>
                    <a:gd name="T4" fmla="*/ 50 w 62"/>
                    <a:gd name="T5" fmla="*/ 4 h 29"/>
                    <a:gd name="T6" fmla="*/ 42 w 62"/>
                    <a:gd name="T7" fmla="*/ 6 h 29"/>
                    <a:gd name="T8" fmla="*/ 36 w 62"/>
                    <a:gd name="T9" fmla="*/ 9 h 29"/>
                    <a:gd name="T10" fmla="*/ 30 w 62"/>
                    <a:gd name="T11" fmla="*/ 10 h 29"/>
                    <a:gd name="T12" fmla="*/ 22 w 62"/>
                    <a:gd name="T13" fmla="*/ 12 h 29"/>
                    <a:gd name="T14" fmla="*/ 16 w 62"/>
                    <a:gd name="T15" fmla="*/ 12 h 29"/>
                    <a:gd name="T16" fmla="*/ 9 w 62"/>
                    <a:gd name="T17" fmla="*/ 14 h 29"/>
                    <a:gd name="T18" fmla="*/ 0 w 62"/>
                    <a:gd name="T19" fmla="*/ 12 h 29"/>
                    <a:gd name="T20" fmla="*/ 0 w 62"/>
                    <a:gd name="T21" fmla="*/ 29 h 29"/>
                    <a:gd name="T22" fmla="*/ 9 w 62"/>
                    <a:gd name="T23" fmla="*/ 28 h 29"/>
                    <a:gd name="T24" fmla="*/ 16 w 62"/>
                    <a:gd name="T25" fmla="*/ 27 h 29"/>
                    <a:gd name="T26" fmla="*/ 24 w 62"/>
                    <a:gd name="T27" fmla="*/ 27 h 29"/>
                    <a:gd name="T28" fmla="*/ 33 w 62"/>
                    <a:gd name="T29" fmla="*/ 25 h 29"/>
                    <a:gd name="T30" fmla="*/ 39 w 62"/>
                    <a:gd name="T31" fmla="*/ 23 h 29"/>
                    <a:gd name="T32" fmla="*/ 47 w 62"/>
                    <a:gd name="T33" fmla="*/ 21 h 29"/>
                    <a:gd name="T34" fmla="*/ 54 w 62"/>
                    <a:gd name="T35" fmla="*/ 18 h 29"/>
                    <a:gd name="T36" fmla="*/ 62 w 62"/>
                    <a:gd name="T37" fmla="*/ 15 h 29"/>
                    <a:gd name="T38" fmla="*/ 62 w 62"/>
                    <a:gd name="T39" fmla="*/ 14 h 29"/>
                    <a:gd name="T40" fmla="*/ 54 w 62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29"/>
                    <a:gd name="T65" fmla="*/ 62 w 62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29">
                      <a:moveTo>
                        <a:pt x="54" y="2"/>
                      </a:moveTo>
                      <a:lnTo>
                        <a:pt x="54" y="0"/>
                      </a:lnTo>
                      <a:lnTo>
                        <a:pt x="50" y="4"/>
                      </a:lnTo>
                      <a:lnTo>
                        <a:pt x="42" y="6"/>
                      </a:lnTo>
                      <a:lnTo>
                        <a:pt x="36" y="9"/>
                      </a:lnTo>
                      <a:lnTo>
                        <a:pt x="30" y="10"/>
                      </a:lnTo>
                      <a:lnTo>
                        <a:pt x="22" y="12"/>
                      </a:lnTo>
                      <a:lnTo>
                        <a:pt x="16" y="12"/>
                      </a:lnTo>
                      <a:lnTo>
                        <a:pt x="9" y="14"/>
                      </a:lnTo>
                      <a:lnTo>
                        <a:pt x="0" y="12"/>
                      </a:lnTo>
                      <a:lnTo>
                        <a:pt x="0" y="29"/>
                      </a:lnTo>
                      <a:lnTo>
                        <a:pt x="9" y="28"/>
                      </a:lnTo>
                      <a:lnTo>
                        <a:pt x="16" y="27"/>
                      </a:lnTo>
                      <a:lnTo>
                        <a:pt x="24" y="27"/>
                      </a:lnTo>
                      <a:lnTo>
                        <a:pt x="33" y="25"/>
                      </a:lnTo>
                      <a:lnTo>
                        <a:pt x="39" y="23"/>
                      </a:lnTo>
                      <a:lnTo>
                        <a:pt x="47" y="21"/>
                      </a:lnTo>
                      <a:lnTo>
                        <a:pt x="54" y="18"/>
                      </a:lnTo>
                      <a:lnTo>
                        <a:pt x="62" y="15"/>
                      </a:lnTo>
                      <a:lnTo>
                        <a:pt x="62" y="14"/>
                      </a:lnTo>
                      <a:lnTo>
                        <a:pt x="54" y="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3" name="Freeform 110"/>
                <p:cNvSpPr>
                  <a:spLocks/>
                </p:cNvSpPr>
                <p:nvPr/>
              </p:nvSpPr>
              <p:spPr bwMode="auto">
                <a:xfrm>
                  <a:off x="1653" y="2372"/>
                  <a:ext cx="69" cy="72"/>
                </a:xfrm>
                <a:custGeom>
                  <a:avLst/>
                  <a:gdLst>
                    <a:gd name="T0" fmla="*/ 59 w 69"/>
                    <a:gd name="T1" fmla="*/ 0 h 72"/>
                    <a:gd name="T2" fmla="*/ 57 w 69"/>
                    <a:gd name="T3" fmla="*/ 2 h 72"/>
                    <a:gd name="T4" fmla="*/ 50 w 69"/>
                    <a:gd name="T5" fmla="*/ 10 h 72"/>
                    <a:gd name="T6" fmla="*/ 44 w 69"/>
                    <a:gd name="T7" fmla="*/ 18 h 72"/>
                    <a:gd name="T8" fmla="*/ 37 w 69"/>
                    <a:gd name="T9" fmla="*/ 27 h 72"/>
                    <a:gd name="T10" fmla="*/ 31 w 69"/>
                    <a:gd name="T11" fmla="*/ 34 h 72"/>
                    <a:gd name="T12" fmla="*/ 23 w 69"/>
                    <a:gd name="T13" fmla="*/ 41 h 72"/>
                    <a:gd name="T14" fmla="*/ 16 w 69"/>
                    <a:gd name="T15" fmla="*/ 47 h 72"/>
                    <a:gd name="T16" fmla="*/ 8 w 69"/>
                    <a:gd name="T17" fmla="*/ 54 h 72"/>
                    <a:gd name="T18" fmla="*/ 0 w 69"/>
                    <a:gd name="T19" fmla="*/ 60 h 72"/>
                    <a:gd name="T20" fmla="*/ 8 w 69"/>
                    <a:gd name="T21" fmla="*/ 72 h 72"/>
                    <a:gd name="T22" fmla="*/ 17 w 69"/>
                    <a:gd name="T23" fmla="*/ 66 h 72"/>
                    <a:gd name="T24" fmla="*/ 26 w 69"/>
                    <a:gd name="T25" fmla="*/ 60 h 72"/>
                    <a:gd name="T26" fmla="*/ 33 w 69"/>
                    <a:gd name="T27" fmla="*/ 51 h 72"/>
                    <a:gd name="T28" fmla="*/ 40 w 69"/>
                    <a:gd name="T29" fmla="*/ 44 h 72"/>
                    <a:gd name="T30" fmla="*/ 49 w 69"/>
                    <a:gd name="T31" fmla="*/ 37 h 72"/>
                    <a:gd name="T32" fmla="*/ 56 w 69"/>
                    <a:gd name="T33" fmla="*/ 28 h 72"/>
                    <a:gd name="T34" fmla="*/ 62 w 69"/>
                    <a:gd name="T35" fmla="*/ 20 h 72"/>
                    <a:gd name="T36" fmla="*/ 69 w 69"/>
                    <a:gd name="T37" fmla="*/ 11 h 72"/>
                    <a:gd name="T38" fmla="*/ 68 w 69"/>
                    <a:gd name="T39" fmla="*/ 12 h 72"/>
                    <a:gd name="T40" fmla="*/ 59 w 69"/>
                    <a:gd name="T41" fmla="*/ 0 h 7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72"/>
                    <a:gd name="T65" fmla="*/ 69 w 69"/>
                    <a:gd name="T66" fmla="*/ 72 h 7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72">
                      <a:moveTo>
                        <a:pt x="59" y="0"/>
                      </a:moveTo>
                      <a:lnTo>
                        <a:pt x="57" y="2"/>
                      </a:lnTo>
                      <a:lnTo>
                        <a:pt x="50" y="10"/>
                      </a:lnTo>
                      <a:lnTo>
                        <a:pt x="44" y="18"/>
                      </a:lnTo>
                      <a:lnTo>
                        <a:pt x="37" y="27"/>
                      </a:lnTo>
                      <a:lnTo>
                        <a:pt x="31" y="34"/>
                      </a:lnTo>
                      <a:lnTo>
                        <a:pt x="23" y="41"/>
                      </a:lnTo>
                      <a:lnTo>
                        <a:pt x="16" y="47"/>
                      </a:lnTo>
                      <a:lnTo>
                        <a:pt x="8" y="54"/>
                      </a:lnTo>
                      <a:lnTo>
                        <a:pt x="0" y="60"/>
                      </a:lnTo>
                      <a:lnTo>
                        <a:pt x="8" y="72"/>
                      </a:lnTo>
                      <a:lnTo>
                        <a:pt x="17" y="66"/>
                      </a:lnTo>
                      <a:lnTo>
                        <a:pt x="26" y="60"/>
                      </a:lnTo>
                      <a:lnTo>
                        <a:pt x="33" y="51"/>
                      </a:lnTo>
                      <a:lnTo>
                        <a:pt x="40" y="44"/>
                      </a:lnTo>
                      <a:lnTo>
                        <a:pt x="49" y="37"/>
                      </a:lnTo>
                      <a:lnTo>
                        <a:pt x="56" y="28"/>
                      </a:lnTo>
                      <a:lnTo>
                        <a:pt x="62" y="20"/>
                      </a:lnTo>
                      <a:lnTo>
                        <a:pt x="69" y="11"/>
                      </a:lnTo>
                      <a:lnTo>
                        <a:pt x="68" y="12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4" name="Freeform 111"/>
                <p:cNvSpPr>
                  <a:spLocks/>
                </p:cNvSpPr>
                <p:nvPr/>
              </p:nvSpPr>
              <p:spPr bwMode="auto">
                <a:xfrm>
                  <a:off x="1712" y="2274"/>
                  <a:ext cx="96" cy="110"/>
                </a:xfrm>
                <a:custGeom>
                  <a:avLst/>
                  <a:gdLst>
                    <a:gd name="T0" fmla="*/ 90 w 96"/>
                    <a:gd name="T1" fmla="*/ 0 h 110"/>
                    <a:gd name="T2" fmla="*/ 84 w 96"/>
                    <a:gd name="T3" fmla="*/ 5 h 110"/>
                    <a:gd name="T4" fmla="*/ 76 w 96"/>
                    <a:gd name="T5" fmla="*/ 16 h 110"/>
                    <a:gd name="T6" fmla="*/ 66 w 96"/>
                    <a:gd name="T7" fmla="*/ 28 h 110"/>
                    <a:gd name="T8" fmla="*/ 55 w 96"/>
                    <a:gd name="T9" fmla="*/ 41 h 110"/>
                    <a:gd name="T10" fmla="*/ 43 w 96"/>
                    <a:gd name="T11" fmla="*/ 55 h 110"/>
                    <a:gd name="T12" fmla="*/ 32 w 96"/>
                    <a:gd name="T13" fmla="*/ 67 h 110"/>
                    <a:gd name="T14" fmla="*/ 20 w 96"/>
                    <a:gd name="T15" fmla="*/ 79 h 110"/>
                    <a:gd name="T16" fmla="*/ 9 w 96"/>
                    <a:gd name="T17" fmla="*/ 90 h 110"/>
                    <a:gd name="T18" fmla="*/ 0 w 96"/>
                    <a:gd name="T19" fmla="*/ 98 h 110"/>
                    <a:gd name="T20" fmla="*/ 9 w 96"/>
                    <a:gd name="T21" fmla="*/ 110 h 110"/>
                    <a:gd name="T22" fmla="*/ 19 w 96"/>
                    <a:gd name="T23" fmla="*/ 100 h 110"/>
                    <a:gd name="T24" fmla="*/ 30 w 96"/>
                    <a:gd name="T25" fmla="*/ 89 h 110"/>
                    <a:gd name="T26" fmla="*/ 42 w 96"/>
                    <a:gd name="T27" fmla="*/ 77 h 110"/>
                    <a:gd name="T28" fmla="*/ 55 w 96"/>
                    <a:gd name="T29" fmla="*/ 64 h 110"/>
                    <a:gd name="T30" fmla="*/ 67 w 96"/>
                    <a:gd name="T31" fmla="*/ 51 h 110"/>
                    <a:gd name="T32" fmla="*/ 78 w 96"/>
                    <a:gd name="T33" fmla="*/ 38 h 110"/>
                    <a:gd name="T34" fmla="*/ 88 w 96"/>
                    <a:gd name="T35" fmla="*/ 26 h 110"/>
                    <a:gd name="T36" fmla="*/ 96 w 96"/>
                    <a:gd name="T37" fmla="*/ 12 h 110"/>
                    <a:gd name="T38" fmla="*/ 90 w 96"/>
                    <a:gd name="T39" fmla="*/ 17 h 110"/>
                    <a:gd name="T40" fmla="*/ 90 w 96"/>
                    <a:gd name="T41" fmla="*/ 0 h 1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10"/>
                    <a:gd name="T65" fmla="*/ 96 w 96"/>
                    <a:gd name="T66" fmla="*/ 110 h 1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10">
                      <a:moveTo>
                        <a:pt x="90" y="0"/>
                      </a:moveTo>
                      <a:lnTo>
                        <a:pt x="84" y="5"/>
                      </a:lnTo>
                      <a:lnTo>
                        <a:pt x="76" y="16"/>
                      </a:lnTo>
                      <a:lnTo>
                        <a:pt x="66" y="28"/>
                      </a:lnTo>
                      <a:lnTo>
                        <a:pt x="55" y="41"/>
                      </a:lnTo>
                      <a:lnTo>
                        <a:pt x="43" y="55"/>
                      </a:lnTo>
                      <a:lnTo>
                        <a:pt x="32" y="67"/>
                      </a:lnTo>
                      <a:lnTo>
                        <a:pt x="20" y="79"/>
                      </a:lnTo>
                      <a:lnTo>
                        <a:pt x="9" y="90"/>
                      </a:lnTo>
                      <a:lnTo>
                        <a:pt x="0" y="98"/>
                      </a:lnTo>
                      <a:lnTo>
                        <a:pt x="9" y="110"/>
                      </a:lnTo>
                      <a:lnTo>
                        <a:pt x="19" y="100"/>
                      </a:lnTo>
                      <a:lnTo>
                        <a:pt x="30" y="89"/>
                      </a:lnTo>
                      <a:lnTo>
                        <a:pt x="42" y="77"/>
                      </a:lnTo>
                      <a:lnTo>
                        <a:pt x="55" y="64"/>
                      </a:lnTo>
                      <a:lnTo>
                        <a:pt x="67" y="51"/>
                      </a:lnTo>
                      <a:lnTo>
                        <a:pt x="78" y="38"/>
                      </a:lnTo>
                      <a:lnTo>
                        <a:pt x="88" y="26"/>
                      </a:lnTo>
                      <a:lnTo>
                        <a:pt x="96" y="12"/>
                      </a:lnTo>
                      <a:lnTo>
                        <a:pt x="90" y="17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5" name="Freeform 112"/>
                <p:cNvSpPr>
                  <a:spLocks/>
                </p:cNvSpPr>
                <p:nvPr/>
              </p:nvSpPr>
              <p:spPr bwMode="auto">
                <a:xfrm>
                  <a:off x="1785" y="2274"/>
                  <a:ext cx="22" cy="31"/>
                </a:xfrm>
                <a:custGeom>
                  <a:avLst/>
                  <a:gdLst>
                    <a:gd name="T0" fmla="*/ 8 w 22"/>
                    <a:gd name="T1" fmla="*/ 16 h 31"/>
                    <a:gd name="T2" fmla="*/ 15 w 22"/>
                    <a:gd name="T3" fmla="*/ 26 h 31"/>
                    <a:gd name="T4" fmla="*/ 18 w 22"/>
                    <a:gd name="T5" fmla="*/ 21 h 31"/>
                    <a:gd name="T6" fmla="*/ 22 w 22"/>
                    <a:gd name="T7" fmla="*/ 15 h 31"/>
                    <a:gd name="T8" fmla="*/ 17 w 22"/>
                    <a:gd name="T9" fmla="*/ 0 h 31"/>
                    <a:gd name="T10" fmla="*/ 17 w 22"/>
                    <a:gd name="T11" fmla="*/ 17 h 31"/>
                    <a:gd name="T12" fmla="*/ 10 w 22"/>
                    <a:gd name="T13" fmla="*/ 8 h 31"/>
                    <a:gd name="T14" fmla="*/ 6 w 22"/>
                    <a:gd name="T15" fmla="*/ 11 h 31"/>
                    <a:gd name="T16" fmla="*/ 0 w 22"/>
                    <a:gd name="T17" fmla="*/ 19 h 31"/>
                    <a:gd name="T18" fmla="*/ 10 w 22"/>
                    <a:gd name="T19" fmla="*/ 31 h 31"/>
                    <a:gd name="T20" fmla="*/ 8 w 22"/>
                    <a:gd name="T21" fmla="*/ 16 h 3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2"/>
                    <a:gd name="T34" fmla="*/ 0 h 31"/>
                    <a:gd name="T35" fmla="*/ 22 w 22"/>
                    <a:gd name="T36" fmla="*/ 31 h 3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2" h="31">
                      <a:moveTo>
                        <a:pt x="8" y="16"/>
                      </a:moveTo>
                      <a:lnTo>
                        <a:pt x="15" y="26"/>
                      </a:lnTo>
                      <a:lnTo>
                        <a:pt x="18" y="21"/>
                      </a:lnTo>
                      <a:lnTo>
                        <a:pt x="22" y="15"/>
                      </a:lnTo>
                      <a:lnTo>
                        <a:pt x="17" y="0"/>
                      </a:lnTo>
                      <a:lnTo>
                        <a:pt x="17" y="17"/>
                      </a:lnTo>
                      <a:lnTo>
                        <a:pt x="10" y="8"/>
                      </a:lnTo>
                      <a:lnTo>
                        <a:pt x="6" y="11"/>
                      </a:lnTo>
                      <a:lnTo>
                        <a:pt x="0" y="19"/>
                      </a:lnTo>
                      <a:lnTo>
                        <a:pt x="10" y="31"/>
                      </a:lnTo>
                      <a:lnTo>
                        <a:pt x="8" y="1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6" name="Freeform 113"/>
                <p:cNvSpPr>
                  <a:spLocks/>
                </p:cNvSpPr>
                <p:nvPr/>
              </p:nvSpPr>
              <p:spPr bwMode="auto">
                <a:xfrm>
                  <a:off x="1793" y="2290"/>
                  <a:ext cx="8" cy="15"/>
                </a:xfrm>
                <a:custGeom>
                  <a:avLst/>
                  <a:gdLst>
                    <a:gd name="T0" fmla="*/ 2 w 8"/>
                    <a:gd name="T1" fmla="*/ 15 h 15"/>
                    <a:gd name="T2" fmla="*/ 7 w 8"/>
                    <a:gd name="T3" fmla="*/ 12 h 15"/>
                    <a:gd name="T4" fmla="*/ 8 w 8"/>
                    <a:gd name="T5" fmla="*/ 6 h 15"/>
                    <a:gd name="T6" fmla="*/ 6 w 8"/>
                    <a:gd name="T7" fmla="*/ 1 h 15"/>
                    <a:gd name="T8" fmla="*/ 0 w 8"/>
                    <a:gd name="T9" fmla="*/ 0 h 15"/>
                    <a:gd name="T10" fmla="*/ 2 w 8"/>
                    <a:gd name="T11" fmla="*/ 15 h 1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15"/>
                    <a:gd name="T20" fmla="*/ 8 w 8"/>
                    <a:gd name="T21" fmla="*/ 15 h 1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15">
                      <a:moveTo>
                        <a:pt x="2" y="15"/>
                      </a:moveTo>
                      <a:lnTo>
                        <a:pt x="7" y="12"/>
                      </a:lnTo>
                      <a:lnTo>
                        <a:pt x="8" y="6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7" name="Freeform 114"/>
                <p:cNvSpPr>
                  <a:spLocks/>
                </p:cNvSpPr>
                <p:nvPr/>
              </p:nvSpPr>
              <p:spPr bwMode="auto">
                <a:xfrm>
                  <a:off x="1490" y="2283"/>
                  <a:ext cx="9" cy="14"/>
                </a:xfrm>
                <a:custGeom>
                  <a:avLst/>
                  <a:gdLst>
                    <a:gd name="T0" fmla="*/ 6 w 9"/>
                    <a:gd name="T1" fmla="*/ 0 h 14"/>
                    <a:gd name="T2" fmla="*/ 1 w 9"/>
                    <a:gd name="T3" fmla="*/ 2 h 14"/>
                    <a:gd name="T4" fmla="*/ 0 w 9"/>
                    <a:gd name="T5" fmla="*/ 8 h 14"/>
                    <a:gd name="T6" fmla="*/ 3 w 9"/>
                    <a:gd name="T7" fmla="*/ 13 h 14"/>
                    <a:gd name="T8" fmla="*/ 9 w 9"/>
                    <a:gd name="T9" fmla="*/ 14 h 14"/>
                    <a:gd name="T10" fmla="*/ 6 w 9"/>
                    <a:gd name="T11" fmla="*/ 0 h 1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"/>
                    <a:gd name="T19" fmla="*/ 0 h 14"/>
                    <a:gd name="T20" fmla="*/ 9 w 9"/>
                    <a:gd name="T21" fmla="*/ 14 h 1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" h="14">
                      <a:moveTo>
                        <a:pt x="6" y="0"/>
                      </a:moveTo>
                      <a:lnTo>
                        <a:pt x="1" y="2"/>
                      </a:lnTo>
                      <a:lnTo>
                        <a:pt x="0" y="8"/>
                      </a:lnTo>
                      <a:lnTo>
                        <a:pt x="3" y="13"/>
                      </a:lnTo>
                      <a:lnTo>
                        <a:pt x="9" y="1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8" name="Freeform 115"/>
                <p:cNvSpPr>
                  <a:spLocks/>
                </p:cNvSpPr>
                <p:nvPr/>
              </p:nvSpPr>
              <p:spPr bwMode="auto">
                <a:xfrm>
                  <a:off x="1496" y="2270"/>
                  <a:ext cx="18" cy="27"/>
                </a:xfrm>
                <a:custGeom>
                  <a:avLst/>
                  <a:gdLst>
                    <a:gd name="T0" fmla="*/ 4 w 18"/>
                    <a:gd name="T1" fmla="*/ 1 h 27"/>
                    <a:gd name="T2" fmla="*/ 4 w 18"/>
                    <a:gd name="T3" fmla="*/ 2 h 27"/>
                    <a:gd name="T4" fmla="*/ 4 w 18"/>
                    <a:gd name="T5" fmla="*/ 7 h 27"/>
                    <a:gd name="T6" fmla="*/ 3 w 18"/>
                    <a:gd name="T7" fmla="*/ 10 h 27"/>
                    <a:gd name="T8" fmla="*/ 1 w 18"/>
                    <a:gd name="T9" fmla="*/ 12 h 27"/>
                    <a:gd name="T10" fmla="*/ 0 w 18"/>
                    <a:gd name="T11" fmla="*/ 13 h 27"/>
                    <a:gd name="T12" fmla="*/ 3 w 18"/>
                    <a:gd name="T13" fmla="*/ 27 h 27"/>
                    <a:gd name="T14" fmla="*/ 11 w 18"/>
                    <a:gd name="T15" fmla="*/ 24 h 27"/>
                    <a:gd name="T16" fmla="*/ 17 w 18"/>
                    <a:gd name="T17" fmla="*/ 15 h 27"/>
                    <a:gd name="T18" fmla="*/ 18 w 18"/>
                    <a:gd name="T19" fmla="*/ 7 h 27"/>
                    <a:gd name="T20" fmla="*/ 18 w 18"/>
                    <a:gd name="T21" fmla="*/ 0 h 27"/>
                    <a:gd name="T22" fmla="*/ 18 w 18"/>
                    <a:gd name="T23" fmla="*/ 1 h 27"/>
                    <a:gd name="T24" fmla="*/ 4 w 18"/>
                    <a:gd name="T25" fmla="*/ 1 h 2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8"/>
                    <a:gd name="T40" fmla="*/ 0 h 27"/>
                    <a:gd name="T41" fmla="*/ 18 w 18"/>
                    <a:gd name="T42" fmla="*/ 27 h 2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8" h="27">
                      <a:moveTo>
                        <a:pt x="4" y="1"/>
                      </a:moveTo>
                      <a:lnTo>
                        <a:pt x="4" y="2"/>
                      </a:lnTo>
                      <a:lnTo>
                        <a:pt x="4" y="7"/>
                      </a:lnTo>
                      <a:lnTo>
                        <a:pt x="3" y="10"/>
                      </a:lnTo>
                      <a:lnTo>
                        <a:pt x="1" y="12"/>
                      </a:lnTo>
                      <a:lnTo>
                        <a:pt x="0" y="13"/>
                      </a:lnTo>
                      <a:lnTo>
                        <a:pt x="3" y="27"/>
                      </a:lnTo>
                      <a:lnTo>
                        <a:pt x="11" y="24"/>
                      </a:lnTo>
                      <a:lnTo>
                        <a:pt x="17" y="15"/>
                      </a:lnTo>
                      <a:lnTo>
                        <a:pt x="18" y="7"/>
                      </a:lnTo>
                      <a:lnTo>
                        <a:pt x="18" y="0"/>
                      </a:lnTo>
                      <a:lnTo>
                        <a:pt x="18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9" name="Freeform 116"/>
                <p:cNvSpPr>
                  <a:spLocks/>
                </p:cNvSpPr>
                <p:nvPr/>
              </p:nvSpPr>
              <p:spPr bwMode="auto">
                <a:xfrm>
                  <a:off x="1473" y="2239"/>
                  <a:ext cx="41" cy="32"/>
                </a:xfrm>
                <a:custGeom>
                  <a:avLst/>
                  <a:gdLst>
                    <a:gd name="T0" fmla="*/ 0 w 41"/>
                    <a:gd name="T1" fmla="*/ 15 h 32"/>
                    <a:gd name="T2" fmla="*/ 0 w 41"/>
                    <a:gd name="T3" fmla="*/ 15 h 32"/>
                    <a:gd name="T4" fmla="*/ 16 w 41"/>
                    <a:gd name="T5" fmla="*/ 16 h 32"/>
                    <a:gd name="T6" fmla="*/ 22 w 41"/>
                    <a:gd name="T7" fmla="*/ 18 h 32"/>
                    <a:gd name="T8" fmla="*/ 24 w 41"/>
                    <a:gd name="T9" fmla="*/ 26 h 32"/>
                    <a:gd name="T10" fmla="*/ 27 w 41"/>
                    <a:gd name="T11" fmla="*/ 32 h 32"/>
                    <a:gd name="T12" fmla="*/ 41 w 41"/>
                    <a:gd name="T13" fmla="*/ 32 h 32"/>
                    <a:gd name="T14" fmla="*/ 39 w 41"/>
                    <a:gd name="T15" fmla="*/ 21 h 32"/>
                    <a:gd name="T16" fmla="*/ 32 w 41"/>
                    <a:gd name="T17" fmla="*/ 9 h 32"/>
                    <a:gd name="T18" fmla="*/ 18 w 41"/>
                    <a:gd name="T19" fmla="*/ 2 h 32"/>
                    <a:gd name="T20" fmla="*/ 0 w 41"/>
                    <a:gd name="T21" fmla="*/ 0 h 32"/>
                    <a:gd name="T22" fmla="*/ 0 w 41"/>
                    <a:gd name="T23" fmla="*/ 0 h 32"/>
                    <a:gd name="T24" fmla="*/ 0 w 41"/>
                    <a:gd name="T25" fmla="*/ 15 h 3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1"/>
                    <a:gd name="T40" fmla="*/ 0 h 32"/>
                    <a:gd name="T41" fmla="*/ 41 w 41"/>
                    <a:gd name="T42" fmla="*/ 32 h 3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1" h="32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16" y="16"/>
                      </a:lnTo>
                      <a:lnTo>
                        <a:pt x="22" y="18"/>
                      </a:lnTo>
                      <a:lnTo>
                        <a:pt x="24" y="26"/>
                      </a:lnTo>
                      <a:lnTo>
                        <a:pt x="27" y="32"/>
                      </a:lnTo>
                      <a:lnTo>
                        <a:pt x="41" y="32"/>
                      </a:lnTo>
                      <a:lnTo>
                        <a:pt x="39" y="21"/>
                      </a:lnTo>
                      <a:lnTo>
                        <a:pt x="32" y="9"/>
                      </a:lnTo>
                      <a:lnTo>
                        <a:pt x="18" y="2"/>
                      </a:lnTo>
                      <a:lnTo>
                        <a:pt x="0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0" name="Freeform 117"/>
                <p:cNvSpPr>
                  <a:spLocks/>
                </p:cNvSpPr>
                <p:nvPr/>
              </p:nvSpPr>
              <p:spPr bwMode="auto">
                <a:xfrm>
                  <a:off x="1444" y="2239"/>
                  <a:ext cx="29" cy="43"/>
                </a:xfrm>
                <a:custGeom>
                  <a:avLst/>
                  <a:gdLst>
                    <a:gd name="T0" fmla="*/ 15 w 29"/>
                    <a:gd name="T1" fmla="*/ 40 h 43"/>
                    <a:gd name="T2" fmla="*/ 15 w 29"/>
                    <a:gd name="T3" fmla="*/ 43 h 43"/>
                    <a:gd name="T4" fmla="*/ 18 w 29"/>
                    <a:gd name="T5" fmla="*/ 34 h 43"/>
                    <a:gd name="T6" fmla="*/ 24 w 29"/>
                    <a:gd name="T7" fmla="*/ 23 h 43"/>
                    <a:gd name="T8" fmla="*/ 27 w 29"/>
                    <a:gd name="T9" fmla="*/ 16 h 43"/>
                    <a:gd name="T10" fmla="*/ 29 w 29"/>
                    <a:gd name="T11" fmla="*/ 15 h 43"/>
                    <a:gd name="T12" fmla="*/ 29 w 29"/>
                    <a:gd name="T13" fmla="*/ 0 h 43"/>
                    <a:gd name="T14" fmla="*/ 17 w 29"/>
                    <a:gd name="T15" fmla="*/ 6 h 43"/>
                    <a:gd name="T16" fmla="*/ 10 w 29"/>
                    <a:gd name="T17" fmla="*/ 16 h 43"/>
                    <a:gd name="T18" fmla="*/ 4 w 29"/>
                    <a:gd name="T19" fmla="*/ 27 h 43"/>
                    <a:gd name="T20" fmla="*/ 0 w 29"/>
                    <a:gd name="T21" fmla="*/ 35 h 43"/>
                    <a:gd name="T22" fmla="*/ 0 w 29"/>
                    <a:gd name="T23" fmla="*/ 38 h 43"/>
                    <a:gd name="T24" fmla="*/ 15 w 29"/>
                    <a:gd name="T25" fmla="*/ 40 h 4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43"/>
                    <a:gd name="T41" fmla="*/ 29 w 29"/>
                    <a:gd name="T42" fmla="*/ 43 h 4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43">
                      <a:moveTo>
                        <a:pt x="15" y="40"/>
                      </a:moveTo>
                      <a:lnTo>
                        <a:pt x="15" y="43"/>
                      </a:lnTo>
                      <a:lnTo>
                        <a:pt x="18" y="34"/>
                      </a:lnTo>
                      <a:lnTo>
                        <a:pt x="24" y="23"/>
                      </a:lnTo>
                      <a:lnTo>
                        <a:pt x="27" y="16"/>
                      </a:lnTo>
                      <a:lnTo>
                        <a:pt x="29" y="15"/>
                      </a:lnTo>
                      <a:lnTo>
                        <a:pt x="29" y="0"/>
                      </a:lnTo>
                      <a:lnTo>
                        <a:pt x="17" y="6"/>
                      </a:lnTo>
                      <a:lnTo>
                        <a:pt x="10" y="16"/>
                      </a:lnTo>
                      <a:lnTo>
                        <a:pt x="4" y="27"/>
                      </a:lnTo>
                      <a:lnTo>
                        <a:pt x="0" y="35"/>
                      </a:lnTo>
                      <a:lnTo>
                        <a:pt x="0" y="38"/>
                      </a:lnTo>
                      <a:lnTo>
                        <a:pt x="15" y="4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1" name="Freeform 118"/>
                <p:cNvSpPr>
                  <a:spLocks/>
                </p:cNvSpPr>
                <p:nvPr/>
              </p:nvSpPr>
              <p:spPr bwMode="auto">
                <a:xfrm>
                  <a:off x="1444" y="2277"/>
                  <a:ext cx="20" cy="35"/>
                </a:xfrm>
                <a:custGeom>
                  <a:avLst/>
                  <a:gdLst>
                    <a:gd name="T0" fmla="*/ 20 w 20"/>
                    <a:gd name="T1" fmla="*/ 34 h 35"/>
                    <a:gd name="T2" fmla="*/ 20 w 20"/>
                    <a:gd name="T3" fmla="*/ 32 h 35"/>
                    <a:gd name="T4" fmla="*/ 17 w 20"/>
                    <a:gd name="T5" fmla="*/ 24 h 35"/>
                    <a:gd name="T6" fmla="*/ 16 w 20"/>
                    <a:gd name="T7" fmla="*/ 16 h 35"/>
                    <a:gd name="T8" fmla="*/ 15 w 20"/>
                    <a:gd name="T9" fmla="*/ 9 h 35"/>
                    <a:gd name="T10" fmla="*/ 15 w 20"/>
                    <a:gd name="T11" fmla="*/ 2 h 35"/>
                    <a:gd name="T12" fmla="*/ 0 w 20"/>
                    <a:gd name="T13" fmla="*/ 0 h 35"/>
                    <a:gd name="T14" fmla="*/ 0 w 20"/>
                    <a:gd name="T15" fmla="*/ 9 h 35"/>
                    <a:gd name="T16" fmla="*/ 1 w 20"/>
                    <a:gd name="T17" fmla="*/ 18 h 35"/>
                    <a:gd name="T18" fmla="*/ 3 w 20"/>
                    <a:gd name="T19" fmla="*/ 26 h 35"/>
                    <a:gd name="T20" fmla="*/ 5 w 20"/>
                    <a:gd name="T21" fmla="*/ 35 h 35"/>
                    <a:gd name="T22" fmla="*/ 5 w 20"/>
                    <a:gd name="T23" fmla="*/ 34 h 35"/>
                    <a:gd name="T24" fmla="*/ 20 w 20"/>
                    <a:gd name="T25" fmla="*/ 34 h 3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0"/>
                    <a:gd name="T40" fmla="*/ 0 h 35"/>
                    <a:gd name="T41" fmla="*/ 20 w 20"/>
                    <a:gd name="T42" fmla="*/ 35 h 3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0" h="35">
                      <a:moveTo>
                        <a:pt x="20" y="34"/>
                      </a:moveTo>
                      <a:lnTo>
                        <a:pt x="20" y="32"/>
                      </a:lnTo>
                      <a:lnTo>
                        <a:pt x="17" y="24"/>
                      </a:lnTo>
                      <a:lnTo>
                        <a:pt x="16" y="16"/>
                      </a:lnTo>
                      <a:lnTo>
                        <a:pt x="15" y="9"/>
                      </a:lnTo>
                      <a:lnTo>
                        <a:pt x="15" y="2"/>
                      </a:ln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1" y="18"/>
                      </a:lnTo>
                      <a:lnTo>
                        <a:pt x="3" y="26"/>
                      </a:lnTo>
                      <a:lnTo>
                        <a:pt x="5" y="35"/>
                      </a:lnTo>
                      <a:lnTo>
                        <a:pt x="5" y="34"/>
                      </a:lnTo>
                      <a:lnTo>
                        <a:pt x="20" y="3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2" name="Freeform 119"/>
                <p:cNvSpPr>
                  <a:spLocks/>
                </p:cNvSpPr>
                <p:nvPr/>
              </p:nvSpPr>
              <p:spPr bwMode="auto">
                <a:xfrm>
                  <a:off x="1449" y="2311"/>
                  <a:ext cx="27" cy="19"/>
                </a:xfrm>
                <a:custGeom>
                  <a:avLst/>
                  <a:gdLst>
                    <a:gd name="T0" fmla="*/ 27 w 27"/>
                    <a:gd name="T1" fmla="*/ 4 h 19"/>
                    <a:gd name="T2" fmla="*/ 27 w 27"/>
                    <a:gd name="T3" fmla="*/ 4 h 19"/>
                    <a:gd name="T4" fmla="*/ 22 w 27"/>
                    <a:gd name="T5" fmla="*/ 3 h 19"/>
                    <a:gd name="T6" fmla="*/ 18 w 27"/>
                    <a:gd name="T7" fmla="*/ 1 h 19"/>
                    <a:gd name="T8" fmla="*/ 16 w 27"/>
                    <a:gd name="T9" fmla="*/ 0 h 19"/>
                    <a:gd name="T10" fmla="*/ 15 w 27"/>
                    <a:gd name="T11" fmla="*/ 0 h 19"/>
                    <a:gd name="T12" fmla="*/ 0 w 27"/>
                    <a:gd name="T13" fmla="*/ 0 h 19"/>
                    <a:gd name="T14" fmla="*/ 4 w 27"/>
                    <a:gd name="T15" fmla="*/ 9 h 19"/>
                    <a:gd name="T16" fmla="*/ 11 w 27"/>
                    <a:gd name="T17" fmla="*/ 15 h 19"/>
                    <a:gd name="T18" fmla="*/ 19 w 27"/>
                    <a:gd name="T19" fmla="*/ 18 h 19"/>
                    <a:gd name="T20" fmla="*/ 27 w 27"/>
                    <a:gd name="T21" fmla="*/ 19 h 19"/>
                    <a:gd name="T22" fmla="*/ 27 w 27"/>
                    <a:gd name="T23" fmla="*/ 19 h 19"/>
                    <a:gd name="T24" fmla="*/ 27 w 27"/>
                    <a:gd name="T25" fmla="*/ 4 h 1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7"/>
                    <a:gd name="T40" fmla="*/ 0 h 19"/>
                    <a:gd name="T41" fmla="*/ 27 w 27"/>
                    <a:gd name="T42" fmla="*/ 19 h 1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7" h="19">
                      <a:moveTo>
                        <a:pt x="27" y="4"/>
                      </a:moveTo>
                      <a:lnTo>
                        <a:pt x="27" y="4"/>
                      </a:lnTo>
                      <a:lnTo>
                        <a:pt x="22" y="3"/>
                      </a:lnTo>
                      <a:lnTo>
                        <a:pt x="18" y="1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11" y="15"/>
                      </a:lnTo>
                      <a:lnTo>
                        <a:pt x="19" y="18"/>
                      </a:lnTo>
                      <a:lnTo>
                        <a:pt x="27" y="19"/>
                      </a:lnTo>
                      <a:lnTo>
                        <a:pt x="27" y="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3" name="Freeform 120"/>
                <p:cNvSpPr>
                  <a:spLocks/>
                </p:cNvSpPr>
                <p:nvPr/>
              </p:nvSpPr>
              <p:spPr bwMode="auto">
                <a:xfrm>
                  <a:off x="1476" y="2306"/>
                  <a:ext cx="44" cy="24"/>
                </a:xfrm>
                <a:custGeom>
                  <a:avLst/>
                  <a:gdLst>
                    <a:gd name="T0" fmla="*/ 37 w 44"/>
                    <a:gd name="T1" fmla="*/ 1 h 24"/>
                    <a:gd name="T2" fmla="*/ 37 w 44"/>
                    <a:gd name="T3" fmla="*/ 0 h 24"/>
                    <a:gd name="T4" fmla="*/ 34 w 44"/>
                    <a:gd name="T5" fmla="*/ 2 h 24"/>
                    <a:gd name="T6" fmla="*/ 30 w 44"/>
                    <a:gd name="T7" fmla="*/ 3 h 24"/>
                    <a:gd name="T8" fmla="*/ 25 w 44"/>
                    <a:gd name="T9" fmla="*/ 5 h 24"/>
                    <a:gd name="T10" fmla="*/ 20 w 44"/>
                    <a:gd name="T11" fmla="*/ 6 h 24"/>
                    <a:gd name="T12" fmla="*/ 15 w 44"/>
                    <a:gd name="T13" fmla="*/ 7 h 24"/>
                    <a:gd name="T14" fmla="*/ 9 w 44"/>
                    <a:gd name="T15" fmla="*/ 8 h 24"/>
                    <a:gd name="T16" fmla="*/ 6 w 44"/>
                    <a:gd name="T17" fmla="*/ 9 h 24"/>
                    <a:gd name="T18" fmla="*/ 0 w 44"/>
                    <a:gd name="T19" fmla="*/ 9 h 24"/>
                    <a:gd name="T20" fmla="*/ 0 w 44"/>
                    <a:gd name="T21" fmla="*/ 24 h 24"/>
                    <a:gd name="T22" fmla="*/ 6 w 44"/>
                    <a:gd name="T23" fmla="*/ 24 h 24"/>
                    <a:gd name="T24" fmla="*/ 12 w 44"/>
                    <a:gd name="T25" fmla="*/ 23 h 24"/>
                    <a:gd name="T26" fmla="*/ 18 w 44"/>
                    <a:gd name="T27" fmla="*/ 22 h 24"/>
                    <a:gd name="T28" fmla="*/ 23 w 44"/>
                    <a:gd name="T29" fmla="*/ 20 h 24"/>
                    <a:gd name="T30" fmla="*/ 28 w 44"/>
                    <a:gd name="T31" fmla="*/ 19 h 24"/>
                    <a:gd name="T32" fmla="*/ 32 w 44"/>
                    <a:gd name="T33" fmla="*/ 18 h 24"/>
                    <a:gd name="T34" fmla="*/ 38 w 44"/>
                    <a:gd name="T35" fmla="*/ 17 h 24"/>
                    <a:gd name="T36" fmla="*/ 44 w 44"/>
                    <a:gd name="T37" fmla="*/ 14 h 24"/>
                    <a:gd name="T38" fmla="*/ 44 w 44"/>
                    <a:gd name="T39" fmla="*/ 13 h 24"/>
                    <a:gd name="T40" fmla="*/ 37 w 44"/>
                    <a:gd name="T41" fmla="*/ 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24"/>
                    <a:gd name="T65" fmla="*/ 44 w 44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24">
                      <a:moveTo>
                        <a:pt x="37" y="1"/>
                      </a:moveTo>
                      <a:lnTo>
                        <a:pt x="37" y="0"/>
                      </a:lnTo>
                      <a:lnTo>
                        <a:pt x="34" y="2"/>
                      </a:lnTo>
                      <a:lnTo>
                        <a:pt x="30" y="3"/>
                      </a:lnTo>
                      <a:lnTo>
                        <a:pt x="25" y="5"/>
                      </a:lnTo>
                      <a:lnTo>
                        <a:pt x="20" y="6"/>
                      </a:lnTo>
                      <a:lnTo>
                        <a:pt x="15" y="7"/>
                      </a:lnTo>
                      <a:lnTo>
                        <a:pt x="9" y="8"/>
                      </a:lnTo>
                      <a:lnTo>
                        <a:pt x="6" y="9"/>
                      </a:lnTo>
                      <a:lnTo>
                        <a:pt x="0" y="9"/>
                      </a:lnTo>
                      <a:lnTo>
                        <a:pt x="0" y="24"/>
                      </a:lnTo>
                      <a:lnTo>
                        <a:pt x="6" y="24"/>
                      </a:lnTo>
                      <a:lnTo>
                        <a:pt x="12" y="23"/>
                      </a:lnTo>
                      <a:lnTo>
                        <a:pt x="18" y="22"/>
                      </a:lnTo>
                      <a:lnTo>
                        <a:pt x="23" y="20"/>
                      </a:lnTo>
                      <a:lnTo>
                        <a:pt x="28" y="19"/>
                      </a:lnTo>
                      <a:lnTo>
                        <a:pt x="32" y="18"/>
                      </a:lnTo>
                      <a:lnTo>
                        <a:pt x="38" y="17"/>
                      </a:lnTo>
                      <a:lnTo>
                        <a:pt x="44" y="14"/>
                      </a:lnTo>
                      <a:lnTo>
                        <a:pt x="44" y="13"/>
                      </a:lnTo>
                      <a:lnTo>
                        <a:pt x="37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4" name="Freeform 121"/>
                <p:cNvSpPr>
                  <a:spLocks/>
                </p:cNvSpPr>
                <p:nvPr/>
              </p:nvSpPr>
              <p:spPr bwMode="auto">
                <a:xfrm>
                  <a:off x="1513" y="2265"/>
                  <a:ext cx="51" cy="54"/>
                </a:xfrm>
                <a:custGeom>
                  <a:avLst/>
                  <a:gdLst>
                    <a:gd name="T0" fmla="*/ 40 w 51"/>
                    <a:gd name="T1" fmla="*/ 0 h 54"/>
                    <a:gd name="T2" fmla="*/ 39 w 51"/>
                    <a:gd name="T3" fmla="*/ 1 h 54"/>
                    <a:gd name="T4" fmla="*/ 34 w 51"/>
                    <a:gd name="T5" fmla="*/ 7 h 54"/>
                    <a:gd name="T6" fmla="*/ 29 w 51"/>
                    <a:gd name="T7" fmla="*/ 13 h 54"/>
                    <a:gd name="T8" fmla="*/ 24 w 51"/>
                    <a:gd name="T9" fmla="*/ 19 h 54"/>
                    <a:gd name="T10" fmla="*/ 20 w 51"/>
                    <a:gd name="T11" fmla="*/ 25 h 54"/>
                    <a:gd name="T12" fmla="*/ 16 w 51"/>
                    <a:gd name="T13" fmla="*/ 29 h 54"/>
                    <a:gd name="T14" fmla="*/ 10 w 51"/>
                    <a:gd name="T15" fmla="*/ 34 h 54"/>
                    <a:gd name="T16" fmla="*/ 5 w 51"/>
                    <a:gd name="T17" fmla="*/ 38 h 54"/>
                    <a:gd name="T18" fmla="*/ 0 w 51"/>
                    <a:gd name="T19" fmla="*/ 42 h 54"/>
                    <a:gd name="T20" fmla="*/ 7 w 51"/>
                    <a:gd name="T21" fmla="*/ 54 h 54"/>
                    <a:gd name="T22" fmla="*/ 15 w 51"/>
                    <a:gd name="T23" fmla="*/ 50 h 54"/>
                    <a:gd name="T24" fmla="*/ 20 w 51"/>
                    <a:gd name="T25" fmla="*/ 46 h 54"/>
                    <a:gd name="T26" fmla="*/ 26 w 51"/>
                    <a:gd name="T27" fmla="*/ 41 h 54"/>
                    <a:gd name="T28" fmla="*/ 32 w 51"/>
                    <a:gd name="T29" fmla="*/ 35 h 54"/>
                    <a:gd name="T30" fmla="*/ 36 w 51"/>
                    <a:gd name="T31" fmla="*/ 29 h 54"/>
                    <a:gd name="T32" fmla="*/ 41 w 51"/>
                    <a:gd name="T33" fmla="*/ 23 h 54"/>
                    <a:gd name="T34" fmla="*/ 46 w 51"/>
                    <a:gd name="T35" fmla="*/ 17 h 54"/>
                    <a:gd name="T36" fmla="*/ 51 w 51"/>
                    <a:gd name="T37" fmla="*/ 11 h 54"/>
                    <a:gd name="T38" fmla="*/ 50 w 51"/>
                    <a:gd name="T39" fmla="*/ 12 h 54"/>
                    <a:gd name="T40" fmla="*/ 40 w 51"/>
                    <a:gd name="T41" fmla="*/ 0 h 5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1"/>
                    <a:gd name="T64" fmla="*/ 0 h 54"/>
                    <a:gd name="T65" fmla="*/ 51 w 51"/>
                    <a:gd name="T66" fmla="*/ 54 h 5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1" h="54">
                      <a:moveTo>
                        <a:pt x="40" y="0"/>
                      </a:moveTo>
                      <a:lnTo>
                        <a:pt x="39" y="1"/>
                      </a:lnTo>
                      <a:lnTo>
                        <a:pt x="34" y="7"/>
                      </a:lnTo>
                      <a:lnTo>
                        <a:pt x="29" y="13"/>
                      </a:lnTo>
                      <a:lnTo>
                        <a:pt x="24" y="19"/>
                      </a:lnTo>
                      <a:lnTo>
                        <a:pt x="20" y="25"/>
                      </a:lnTo>
                      <a:lnTo>
                        <a:pt x="16" y="29"/>
                      </a:lnTo>
                      <a:lnTo>
                        <a:pt x="10" y="34"/>
                      </a:lnTo>
                      <a:lnTo>
                        <a:pt x="5" y="38"/>
                      </a:lnTo>
                      <a:lnTo>
                        <a:pt x="0" y="42"/>
                      </a:lnTo>
                      <a:lnTo>
                        <a:pt x="7" y="54"/>
                      </a:lnTo>
                      <a:lnTo>
                        <a:pt x="15" y="50"/>
                      </a:lnTo>
                      <a:lnTo>
                        <a:pt x="20" y="46"/>
                      </a:lnTo>
                      <a:lnTo>
                        <a:pt x="26" y="41"/>
                      </a:lnTo>
                      <a:lnTo>
                        <a:pt x="32" y="35"/>
                      </a:lnTo>
                      <a:lnTo>
                        <a:pt x="36" y="29"/>
                      </a:lnTo>
                      <a:lnTo>
                        <a:pt x="41" y="23"/>
                      </a:lnTo>
                      <a:lnTo>
                        <a:pt x="46" y="17"/>
                      </a:lnTo>
                      <a:lnTo>
                        <a:pt x="51" y="11"/>
                      </a:lnTo>
                      <a:lnTo>
                        <a:pt x="50" y="12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5" name="Freeform 122"/>
                <p:cNvSpPr>
                  <a:spLocks/>
                </p:cNvSpPr>
                <p:nvPr/>
              </p:nvSpPr>
              <p:spPr bwMode="auto">
                <a:xfrm>
                  <a:off x="1553" y="2193"/>
                  <a:ext cx="107" cy="84"/>
                </a:xfrm>
                <a:custGeom>
                  <a:avLst/>
                  <a:gdLst>
                    <a:gd name="T0" fmla="*/ 102 w 107"/>
                    <a:gd name="T1" fmla="*/ 6 h 84"/>
                    <a:gd name="T2" fmla="*/ 97 w 107"/>
                    <a:gd name="T3" fmla="*/ 0 h 84"/>
                    <a:gd name="T4" fmla="*/ 0 w 107"/>
                    <a:gd name="T5" fmla="*/ 72 h 84"/>
                    <a:gd name="T6" fmla="*/ 10 w 107"/>
                    <a:gd name="T7" fmla="*/ 84 h 84"/>
                    <a:gd name="T8" fmla="*/ 107 w 107"/>
                    <a:gd name="T9" fmla="*/ 12 h 84"/>
                    <a:gd name="T10" fmla="*/ 102 w 107"/>
                    <a:gd name="T11" fmla="*/ 6 h 8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84"/>
                    <a:gd name="T20" fmla="*/ 107 w 107"/>
                    <a:gd name="T21" fmla="*/ 84 h 8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84">
                      <a:moveTo>
                        <a:pt x="102" y="6"/>
                      </a:moveTo>
                      <a:lnTo>
                        <a:pt x="97" y="0"/>
                      </a:lnTo>
                      <a:lnTo>
                        <a:pt x="0" y="72"/>
                      </a:lnTo>
                      <a:lnTo>
                        <a:pt x="10" y="84"/>
                      </a:lnTo>
                      <a:lnTo>
                        <a:pt x="107" y="12"/>
                      </a:lnTo>
                      <a:lnTo>
                        <a:pt x="102" y="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6" name="Freeform 123"/>
                <p:cNvSpPr>
                  <a:spLocks/>
                </p:cNvSpPr>
                <p:nvPr/>
              </p:nvSpPr>
              <p:spPr bwMode="auto">
                <a:xfrm>
                  <a:off x="1650" y="2192"/>
                  <a:ext cx="12" cy="13"/>
                </a:xfrm>
                <a:custGeom>
                  <a:avLst/>
                  <a:gdLst>
                    <a:gd name="T0" fmla="*/ 10 w 12"/>
                    <a:gd name="T1" fmla="*/ 13 h 13"/>
                    <a:gd name="T2" fmla="*/ 12 w 12"/>
                    <a:gd name="T3" fmla="*/ 9 h 13"/>
                    <a:gd name="T4" fmla="*/ 11 w 12"/>
                    <a:gd name="T5" fmla="*/ 3 h 13"/>
                    <a:gd name="T6" fmla="*/ 6 w 12"/>
                    <a:gd name="T7" fmla="*/ 0 h 13"/>
                    <a:gd name="T8" fmla="*/ 0 w 12"/>
                    <a:gd name="T9" fmla="*/ 1 h 13"/>
                    <a:gd name="T10" fmla="*/ 10 w 12"/>
                    <a:gd name="T11" fmla="*/ 13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"/>
                    <a:gd name="T19" fmla="*/ 0 h 13"/>
                    <a:gd name="T20" fmla="*/ 12 w 12"/>
                    <a:gd name="T21" fmla="*/ 13 h 1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" h="13">
                      <a:moveTo>
                        <a:pt x="10" y="13"/>
                      </a:moveTo>
                      <a:lnTo>
                        <a:pt x="12" y="9"/>
                      </a:lnTo>
                      <a:lnTo>
                        <a:pt x="11" y="3"/>
                      </a:lnTo>
                      <a:lnTo>
                        <a:pt x="6" y="0"/>
                      </a:lnTo>
                      <a:lnTo>
                        <a:pt x="0" y="1"/>
                      </a:lnTo>
                      <a:lnTo>
                        <a:pt x="10" y="1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187" name="Rounded Rectangular Callout 186"/>
            <p:cNvSpPr/>
            <p:nvPr/>
          </p:nvSpPr>
          <p:spPr bwMode="auto">
            <a:xfrm>
              <a:off x="609600" y="1638300"/>
              <a:ext cx="4685506" cy="1028700"/>
            </a:xfrm>
            <a:prstGeom prst="wedgeRoundRectCallout">
              <a:avLst>
                <a:gd name="adj1" fmla="val 72152"/>
                <a:gd name="adj2" fmla="val 26033"/>
                <a:gd name="adj3" fmla="val 16667"/>
              </a:avLst>
            </a:prstGeom>
            <a:noFill/>
            <a:ln w="254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eaLnBrk="1" hangingPunct="1">
                <a:spcBef>
                  <a:spcPct val="50000"/>
                </a:spcBef>
                <a:buNone/>
              </a:pPr>
              <a:r>
                <a:rPr lang="en-US" altLang="en-US" i="0" dirty="0"/>
                <a:t>It can be difficult to understand </a:t>
              </a:r>
              <a:br>
                <a:rPr lang="en-US" altLang="en-US" i="0" dirty="0"/>
              </a:br>
              <a:r>
                <a:rPr lang="en-US" altLang="en-US" i="0" dirty="0"/>
                <a:t>where computation go. </a:t>
              </a:r>
            </a:p>
          </p:txBody>
        </p:sp>
      </p:grpSp>
      <p:grpSp>
        <p:nvGrpSpPr>
          <p:cNvPr id="207" name="Group 3"/>
          <p:cNvGrpSpPr>
            <a:grpSpLocks/>
          </p:cNvGrpSpPr>
          <p:nvPr/>
        </p:nvGrpSpPr>
        <p:grpSpPr bwMode="auto">
          <a:xfrm>
            <a:off x="2477557" y="7845038"/>
            <a:ext cx="1871216" cy="1955385"/>
            <a:chOff x="-144" y="1147"/>
            <a:chExt cx="3264" cy="3173"/>
          </a:xfrm>
        </p:grpSpPr>
        <p:grpSp>
          <p:nvGrpSpPr>
            <p:cNvPr id="208" name="Group 4"/>
            <p:cNvGrpSpPr>
              <a:grpSpLocks noChangeAspect="1"/>
            </p:cNvGrpSpPr>
            <p:nvPr/>
          </p:nvGrpSpPr>
          <p:grpSpPr bwMode="auto">
            <a:xfrm>
              <a:off x="336" y="2447"/>
              <a:ext cx="1814" cy="1873"/>
              <a:chOff x="384" y="816"/>
              <a:chExt cx="2947" cy="3043"/>
            </a:xfrm>
          </p:grpSpPr>
          <p:sp>
            <p:nvSpPr>
              <p:cNvPr id="278" name="Oval 5" descr="Stationery"/>
              <p:cNvSpPr>
                <a:spLocks noChangeAspect="1" noChangeArrowheads="1"/>
              </p:cNvSpPr>
              <p:nvPr/>
            </p:nvSpPr>
            <p:spPr bwMode="auto">
              <a:xfrm>
                <a:off x="384" y="912"/>
                <a:ext cx="2947" cy="2947"/>
              </a:xfrm>
              <a:prstGeom prst="ellipse">
                <a:avLst/>
              </a:prstGeom>
              <a:blipFill dpi="0" rotWithShape="0">
                <a:blip r:embed="rId7" cstate="print"/>
                <a:srcRect/>
                <a:tile tx="0" ty="0" sx="100000" sy="100000" flip="none" algn="tl"/>
              </a:blip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endParaRPr lang="en-US" altLang="en-US" sz="3000"/>
              </a:p>
            </p:txBody>
          </p:sp>
          <p:sp useBgFill="1">
            <p:nvSpPr>
              <p:cNvPr id="279" name="Oval 6"/>
              <p:cNvSpPr>
                <a:spLocks noChangeAspect="1" noChangeArrowheads="1"/>
              </p:cNvSpPr>
              <p:nvPr/>
            </p:nvSpPr>
            <p:spPr bwMode="auto">
              <a:xfrm>
                <a:off x="610" y="1138"/>
                <a:ext cx="2494" cy="2494"/>
              </a:xfrm>
              <a:prstGeom prst="ellipse">
                <a:avLst/>
              </a:prstGeom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280" name="Freeform 7" descr="Green marble"/>
              <p:cNvSpPr>
                <a:spLocks noChangeAspect="1"/>
              </p:cNvSpPr>
              <p:nvPr/>
            </p:nvSpPr>
            <p:spPr bwMode="auto">
              <a:xfrm rot="2360341">
                <a:off x="1632" y="816"/>
                <a:ext cx="445" cy="491"/>
              </a:xfrm>
              <a:custGeom>
                <a:avLst/>
                <a:gdLst>
                  <a:gd name="T0" fmla="*/ 0 w 2280"/>
                  <a:gd name="T1" fmla="*/ 0 h 1785"/>
                  <a:gd name="T2" fmla="*/ 0 w 2280"/>
                  <a:gd name="T3" fmla="*/ 0 h 1785"/>
                  <a:gd name="T4" fmla="*/ 0 w 2280"/>
                  <a:gd name="T5" fmla="*/ 0 h 1785"/>
                  <a:gd name="T6" fmla="*/ 0 w 2280"/>
                  <a:gd name="T7" fmla="*/ 0 h 1785"/>
                  <a:gd name="T8" fmla="*/ 0 w 2280"/>
                  <a:gd name="T9" fmla="*/ 0 h 1785"/>
                  <a:gd name="T10" fmla="*/ 0 w 2280"/>
                  <a:gd name="T11" fmla="*/ 0 h 1785"/>
                  <a:gd name="T12" fmla="*/ 0 w 2280"/>
                  <a:gd name="T13" fmla="*/ 0 h 1785"/>
                  <a:gd name="T14" fmla="*/ 0 w 2280"/>
                  <a:gd name="T15" fmla="*/ 0 h 1785"/>
                  <a:gd name="T16" fmla="*/ 0 w 2280"/>
                  <a:gd name="T17" fmla="*/ 0 h 1785"/>
                  <a:gd name="T18" fmla="*/ 0 w 2280"/>
                  <a:gd name="T19" fmla="*/ 0 h 1785"/>
                  <a:gd name="T20" fmla="*/ 0 w 2280"/>
                  <a:gd name="T21" fmla="*/ 0 h 1785"/>
                  <a:gd name="T22" fmla="*/ 0 w 2280"/>
                  <a:gd name="T23" fmla="*/ 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8" cstate="print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9" name="Group 8"/>
            <p:cNvGrpSpPr>
              <a:grpSpLocks noChangeAspect="1"/>
            </p:cNvGrpSpPr>
            <p:nvPr/>
          </p:nvGrpSpPr>
          <p:grpSpPr bwMode="auto">
            <a:xfrm>
              <a:off x="1329" y="1989"/>
              <a:ext cx="647" cy="603"/>
              <a:chOff x="2836" y="2439"/>
              <a:chExt cx="1451" cy="1352"/>
            </a:xfrm>
          </p:grpSpPr>
          <p:sp>
            <p:nvSpPr>
              <p:cNvPr id="272" name="Freeform 9"/>
              <p:cNvSpPr>
                <a:spLocks noChangeAspect="1"/>
              </p:cNvSpPr>
              <p:nvPr/>
            </p:nvSpPr>
            <p:spPr bwMode="auto">
              <a:xfrm>
                <a:off x="3551" y="2439"/>
                <a:ext cx="406" cy="277"/>
              </a:xfrm>
              <a:custGeom>
                <a:avLst/>
                <a:gdLst>
                  <a:gd name="T0" fmla="*/ 360 w 406"/>
                  <a:gd name="T1" fmla="*/ 13 h 277"/>
                  <a:gd name="T2" fmla="*/ 319 w 406"/>
                  <a:gd name="T3" fmla="*/ 4 h 277"/>
                  <a:gd name="T4" fmla="*/ 256 w 406"/>
                  <a:gd name="T5" fmla="*/ 4 h 277"/>
                  <a:gd name="T6" fmla="*/ 215 w 406"/>
                  <a:gd name="T7" fmla="*/ 22 h 277"/>
                  <a:gd name="T8" fmla="*/ 193 w 406"/>
                  <a:gd name="T9" fmla="*/ 40 h 277"/>
                  <a:gd name="T10" fmla="*/ 147 w 406"/>
                  <a:gd name="T11" fmla="*/ 96 h 277"/>
                  <a:gd name="T12" fmla="*/ 130 w 406"/>
                  <a:gd name="T13" fmla="*/ 118 h 277"/>
                  <a:gd name="T14" fmla="*/ 121 w 406"/>
                  <a:gd name="T15" fmla="*/ 121 h 277"/>
                  <a:gd name="T16" fmla="*/ 97 w 406"/>
                  <a:gd name="T17" fmla="*/ 127 h 277"/>
                  <a:gd name="T18" fmla="*/ 95 w 406"/>
                  <a:gd name="T19" fmla="*/ 127 h 277"/>
                  <a:gd name="T20" fmla="*/ 73 w 406"/>
                  <a:gd name="T21" fmla="*/ 128 h 277"/>
                  <a:gd name="T22" fmla="*/ 62 w 406"/>
                  <a:gd name="T23" fmla="*/ 128 h 277"/>
                  <a:gd name="T24" fmla="*/ 39 w 406"/>
                  <a:gd name="T25" fmla="*/ 127 h 277"/>
                  <a:gd name="T26" fmla="*/ 18 w 406"/>
                  <a:gd name="T27" fmla="*/ 132 h 277"/>
                  <a:gd name="T28" fmla="*/ 4 w 406"/>
                  <a:gd name="T29" fmla="*/ 143 h 277"/>
                  <a:gd name="T30" fmla="*/ 0 w 406"/>
                  <a:gd name="T31" fmla="*/ 155 h 277"/>
                  <a:gd name="T32" fmla="*/ 4 w 406"/>
                  <a:gd name="T33" fmla="*/ 172 h 277"/>
                  <a:gd name="T34" fmla="*/ 11 w 406"/>
                  <a:gd name="T35" fmla="*/ 178 h 277"/>
                  <a:gd name="T36" fmla="*/ 39 w 406"/>
                  <a:gd name="T37" fmla="*/ 183 h 277"/>
                  <a:gd name="T38" fmla="*/ 41 w 406"/>
                  <a:gd name="T39" fmla="*/ 183 h 277"/>
                  <a:gd name="T40" fmla="*/ 72 w 406"/>
                  <a:gd name="T41" fmla="*/ 183 h 277"/>
                  <a:gd name="T42" fmla="*/ 97 w 406"/>
                  <a:gd name="T43" fmla="*/ 176 h 277"/>
                  <a:gd name="T44" fmla="*/ 119 w 406"/>
                  <a:gd name="T45" fmla="*/ 169 h 277"/>
                  <a:gd name="T46" fmla="*/ 128 w 406"/>
                  <a:gd name="T47" fmla="*/ 182 h 277"/>
                  <a:gd name="T48" fmla="*/ 130 w 406"/>
                  <a:gd name="T49" fmla="*/ 218 h 277"/>
                  <a:gd name="T50" fmla="*/ 134 w 406"/>
                  <a:gd name="T51" fmla="*/ 231 h 277"/>
                  <a:gd name="T52" fmla="*/ 146 w 406"/>
                  <a:gd name="T53" fmla="*/ 252 h 277"/>
                  <a:gd name="T54" fmla="*/ 161 w 406"/>
                  <a:gd name="T55" fmla="*/ 264 h 277"/>
                  <a:gd name="T56" fmla="*/ 181 w 406"/>
                  <a:gd name="T57" fmla="*/ 272 h 277"/>
                  <a:gd name="T58" fmla="*/ 221 w 406"/>
                  <a:gd name="T59" fmla="*/ 277 h 277"/>
                  <a:gd name="T60" fmla="*/ 250 w 406"/>
                  <a:gd name="T61" fmla="*/ 273 h 277"/>
                  <a:gd name="T62" fmla="*/ 279 w 406"/>
                  <a:gd name="T63" fmla="*/ 264 h 277"/>
                  <a:gd name="T64" fmla="*/ 298 w 406"/>
                  <a:gd name="T65" fmla="*/ 254 h 277"/>
                  <a:gd name="T66" fmla="*/ 324 w 406"/>
                  <a:gd name="T67" fmla="*/ 235 h 277"/>
                  <a:gd name="T68" fmla="*/ 333 w 406"/>
                  <a:gd name="T69" fmla="*/ 226 h 277"/>
                  <a:gd name="T70" fmla="*/ 342 w 406"/>
                  <a:gd name="T71" fmla="*/ 217 h 277"/>
                  <a:gd name="T72" fmla="*/ 365 w 406"/>
                  <a:gd name="T73" fmla="*/ 187 h 277"/>
                  <a:gd name="T74" fmla="*/ 388 w 406"/>
                  <a:gd name="T75" fmla="*/ 154 h 277"/>
                  <a:gd name="T76" fmla="*/ 395 w 406"/>
                  <a:gd name="T77" fmla="*/ 142 h 277"/>
                  <a:gd name="T78" fmla="*/ 403 w 406"/>
                  <a:gd name="T79" fmla="*/ 116 h 277"/>
                  <a:gd name="T80" fmla="*/ 406 w 406"/>
                  <a:gd name="T81" fmla="*/ 98 h 277"/>
                  <a:gd name="T82" fmla="*/ 406 w 406"/>
                  <a:gd name="T83" fmla="*/ 89 h 277"/>
                  <a:gd name="T84" fmla="*/ 400 w 406"/>
                  <a:gd name="T85" fmla="*/ 57 h 277"/>
                  <a:gd name="T86" fmla="*/ 384 w 406"/>
                  <a:gd name="T87" fmla="*/ 31 h 27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6"/>
                  <a:gd name="T133" fmla="*/ 0 h 277"/>
                  <a:gd name="T134" fmla="*/ 406 w 406"/>
                  <a:gd name="T135" fmla="*/ 277 h 27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6" h="277">
                    <a:moveTo>
                      <a:pt x="368" y="17"/>
                    </a:moveTo>
                    <a:lnTo>
                      <a:pt x="364" y="15"/>
                    </a:lnTo>
                    <a:lnTo>
                      <a:pt x="360" y="13"/>
                    </a:lnTo>
                    <a:lnTo>
                      <a:pt x="356" y="11"/>
                    </a:lnTo>
                    <a:lnTo>
                      <a:pt x="352" y="10"/>
                    </a:lnTo>
                    <a:lnTo>
                      <a:pt x="319" y="4"/>
                    </a:lnTo>
                    <a:lnTo>
                      <a:pt x="286" y="0"/>
                    </a:lnTo>
                    <a:lnTo>
                      <a:pt x="270" y="2"/>
                    </a:lnTo>
                    <a:lnTo>
                      <a:pt x="256" y="4"/>
                    </a:lnTo>
                    <a:lnTo>
                      <a:pt x="242" y="9"/>
                    </a:lnTo>
                    <a:lnTo>
                      <a:pt x="228" y="15"/>
                    </a:lnTo>
                    <a:lnTo>
                      <a:pt x="215" y="22"/>
                    </a:lnTo>
                    <a:lnTo>
                      <a:pt x="204" y="31"/>
                    </a:lnTo>
                    <a:lnTo>
                      <a:pt x="198" y="35"/>
                    </a:lnTo>
                    <a:lnTo>
                      <a:pt x="193" y="40"/>
                    </a:lnTo>
                    <a:lnTo>
                      <a:pt x="182" y="51"/>
                    </a:lnTo>
                    <a:lnTo>
                      <a:pt x="165" y="73"/>
                    </a:lnTo>
                    <a:lnTo>
                      <a:pt x="147" y="96"/>
                    </a:lnTo>
                    <a:lnTo>
                      <a:pt x="140" y="106"/>
                    </a:lnTo>
                    <a:lnTo>
                      <a:pt x="136" y="116"/>
                    </a:lnTo>
                    <a:lnTo>
                      <a:pt x="130" y="118"/>
                    </a:lnTo>
                    <a:lnTo>
                      <a:pt x="125" y="120"/>
                    </a:lnTo>
                    <a:lnTo>
                      <a:pt x="123" y="121"/>
                    </a:lnTo>
                    <a:lnTo>
                      <a:pt x="121" y="121"/>
                    </a:lnTo>
                    <a:lnTo>
                      <a:pt x="111" y="124"/>
                    </a:lnTo>
                    <a:lnTo>
                      <a:pt x="102" y="126"/>
                    </a:lnTo>
                    <a:lnTo>
                      <a:pt x="97" y="127"/>
                    </a:lnTo>
                    <a:lnTo>
                      <a:pt x="95" y="127"/>
                    </a:lnTo>
                    <a:lnTo>
                      <a:pt x="92" y="128"/>
                    </a:lnTo>
                    <a:lnTo>
                      <a:pt x="82" y="128"/>
                    </a:lnTo>
                    <a:lnTo>
                      <a:pt x="73" y="128"/>
                    </a:lnTo>
                    <a:lnTo>
                      <a:pt x="70" y="128"/>
                    </a:lnTo>
                    <a:lnTo>
                      <a:pt x="67" y="128"/>
                    </a:lnTo>
                    <a:lnTo>
                      <a:pt x="62" y="128"/>
                    </a:lnTo>
                    <a:lnTo>
                      <a:pt x="53" y="128"/>
                    </a:lnTo>
                    <a:lnTo>
                      <a:pt x="46" y="127"/>
                    </a:lnTo>
                    <a:lnTo>
                      <a:pt x="39" y="127"/>
                    </a:lnTo>
                    <a:lnTo>
                      <a:pt x="32" y="128"/>
                    </a:lnTo>
                    <a:lnTo>
                      <a:pt x="26" y="129"/>
                    </a:lnTo>
                    <a:lnTo>
                      <a:pt x="18" y="132"/>
                    </a:lnTo>
                    <a:lnTo>
                      <a:pt x="12" y="135"/>
                    </a:lnTo>
                    <a:lnTo>
                      <a:pt x="7" y="139"/>
                    </a:lnTo>
                    <a:lnTo>
                      <a:pt x="4" y="143"/>
                    </a:lnTo>
                    <a:lnTo>
                      <a:pt x="1" y="148"/>
                    </a:lnTo>
                    <a:lnTo>
                      <a:pt x="0" y="151"/>
                    </a:lnTo>
                    <a:lnTo>
                      <a:pt x="0" y="155"/>
                    </a:lnTo>
                    <a:lnTo>
                      <a:pt x="1" y="161"/>
                    </a:lnTo>
                    <a:lnTo>
                      <a:pt x="3" y="169"/>
                    </a:lnTo>
                    <a:lnTo>
                      <a:pt x="4" y="172"/>
                    </a:lnTo>
                    <a:lnTo>
                      <a:pt x="5" y="175"/>
                    </a:lnTo>
                    <a:lnTo>
                      <a:pt x="8" y="176"/>
                    </a:lnTo>
                    <a:lnTo>
                      <a:pt x="11" y="178"/>
                    </a:lnTo>
                    <a:lnTo>
                      <a:pt x="23" y="182"/>
                    </a:lnTo>
                    <a:lnTo>
                      <a:pt x="35" y="183"/>
                    </a:lnTo>
                    <a:lnTo>
                      <a:pt x="39" y="183"/>
                    </a:lnTo>
                    <a:lnTo>
                      <a:pt x="40" y="183"/>
                    </a:lnTo>
                    <a:lnTo>
                      <a:pt x="41" y="183"/>
                    </a:lnTo>
                    <a:lnTo>
                      <a:pt x="47" y="184"/>
                    </a:lnTo>
                    <a:lnTo>
                      <a:pt x="60" y="184"/>
                    </a:lnTo>
                    <a:lnTo>
                      <a:pt x="72" y="183"/>
                    </a:lnTo>
                    <a:lnTo>
                      <a:pt x="85" y="181"/>
                    </a:lnTo>
                    <a:lnTo>
                      <a:pt x="90" y="178"/>
                    </a:lnTo>
                    <a:lnTo>
                      <a:pt x="97" y="176"/>
                    </a:lnTo>
                    <a:lnTo>
                      <a:pt x="109" y="172"/>
                    </a:lnTo>
                    <a:lnTo>
                      <a:pt x="115" y="169"/>
                    </a:lnTo>
                    <a:lnTo>
                      <a:pt x="119" y="169"/>
                    </a:lnTo>
                    <a:lnTo>
                      <a:pt x="129" y="170"/>
                    </a:lnTo>
                    <a:lnTo>
                      <a:pt x="128" y="176"/>
                    </a:lnTo>
                    <a:lnTo>
                      <a:pt x="128" y="182"/>
                    </a:lnTo>
                    <a:lnTo>
                      <a:pt x="128" y="193"/>
                    </a:lnTo>
                    <a:lnTo>
                      <a:pt x="129" y="205"/>
                    </a:lnTo>
                    <a:lnTo>
                      <a:pt x="130" y="218"/>
                    </a:lnTo>
                    <a:lnTo>
                      <a:pt x="130" y="222"/>
                    </a:lnTo>
                    <a:lnTo>
                      <a:pt x="132" y="227"/>
                    </a:lnTo>
                    <a:lnTo>
                      <a:pt x="134" y="231"/>
                    </a:lnTo>
                    <a:lnTo>
                      <a:pt x="136" y="237"/>
                    </a:lnTo>
                    <a:lnTo>
                      <a:pt x="140" y="245"/>
                    </a:lnTo>
                    <a:lnTo>
                      <a:pt x="146" y="252"/>
                    </a:lnTo>
                    <a:lnTo>
                      <a:pt x="153" y="259"/>
                    </a:lnTo>
                    <a:lnTo>
                      <a:pt x="157" y="261"/>
                    </a:lnTo>
                    <a:lnTo>
                      <a:pt x="161" y="264"/>
                    </a:lnTo>
                    <a:lnTo>
                      <a:pt x="165" y="266"/>
                    </a:lnTo>
                    <a:lnTo>
                      <a:pt x="170" y="268"/>
                    </a:lnTo>
                    <a:lnTo>
                      <a:pt x="181" y="272"/>
                    </a:lnTo>
                    <a:lnTo>
                      <a:pt x="194" y="274"/>
                    </a:lnTo>
                    <a:lnTo>
                      <a:pt x="208" y="276"/>
                    </a:lnTo>
                    <a:lnTo>
                      <a:pt x="221" y="277"/>
                    </a:lnTo>
                    <a:lnTo>
                      <a:pt x="235" y="276"/>
                    </a:lnTo>
                    <a:lnTo>
                      <a:pt x="243" y="275"/>
                    </a:lnTo>
                    <a:lnTo>
                      <a:pt x="250" y="273"/>
                    </a:lnTo>
                    <a:lnTo>
                      <a:pt x="257" y="272"/>
                    </a:lnTo>
                    <a:lnTo>
                      <a:pt x="265" y="270"/>
                    </a:lnTo>
                    <a:lnTo>
                      <a:pt x="279" y="264"/>
                    </a:lnTo>
                    <a:lnTo>
                      <a:pt x="293" y="258"/>
                    </a:lnTo>
                    <a:lnTo>
                      <a:pt x="296" y="256"/>
                    </a:lnTo>
                    <a:lnTo>
                      <a:pt x="298" y="254"/>
                    </a:lnTo>
                    <a:lnTo>
                      <a:pt x="304" y="251"/>
                    </a:lnTo>
                    <a:lnTo>
                      <a:pt x="314" y="243"/>
                    </a:lnTo>
                    <a:lnTo>
                      <a:pt x="324" y="235"/>
                    </a:lnTo>
                    <a:lnTo>
                      <a:pt x="326" y="232"/>
                    </a:lnTo>
                    <a:lnTo>
                      <a:pt x="328" y="231"/>
                    </a:lnTo>
                    <a:lnTo>
                      <a:pt x="333" y="226"/>
                    </a:lnTo>
                    <a:lnTo>
                      <a:pt x="338" y="221"/>
                    </a:lnTo>
                    <a:lnTo>
                      <a:pt x="340" y="219"/>
                    </a:lnTo>
                    <a:lnTo>
                      <a:pt x="342" y="217"/>
                    </a:lnTo>
                    <a:lnTo>
                      <a:pt x="350" y="207"/>
                    </a:lnTo>
                    <a:lnTo>
                      <a:pt x="358" y="197"/>
                    </a:lnTo>
                    <a:lnTo>
                      <a:pt x="365" y="187"/>
                    </a:lnTo>
                    <a:lnTo>
                      <a:pt x="375" y="171"/>
                    </a:lnTo>
                    <a:lnTo>
                      <a:pt x="385" y="158"/>
                    </a:lnTo>
                    <a:lnTo>
                      <a:pt x="388" y="154"/>
                    </a:lnTo>
                    <a:lnTo>
                      <a:pt x="389" y="152"/>
                    </a:lnTo>
                    <a:lnTo>
                      <a:pt x="390" y="150"/>
                    </a:lnTo>
                    <a:lnTo>
                      <a:pt x="395" y="142"/>
                    </a:lnTo>
                    <a:lnTo>
                      <a:pt x="398" y="134"/>
                    </a:lnTo>
                    <a:lnTo>
                      <a:pt x="402" y="126"/>
                    </a:lnTo>
                    <a:lnTo>
                      <a:pt x="403" y="116"/>
                    </a:lnTo>
                    <a:lnTo>
                      <a:pt x="405" y="107"/>
                    </a:lnTo>
                    <a:lnTo>
                      <a:pt x="405" y="103"/>
                    </a:lnTo>
                    <a:lnTo>
                      <a:pt x="406" y="98"/>
                    </a:lnTo>
                    <a:lnTo>
                      <a:pt x="406" y="93"/>
                    </a:lnTo>
                    <a:lnTo>
                      <a:pt x="406" y="91"/>
                    </a:lnTo>
                    <a:lnTo>
                      <a:pt x="406" y="89"/>
                    </a:lnTo>
                    <a:lnTo>
                      <a:pt x="405" y="77"/>
                    </a:lnTo>
                    <a:lnTo>
                      <a:pt x="403" y="67"/>
                    </a:lnTo>
                    <a:lnTo>
                      <a:pt x="400" y="57"/>
                    </a:lnTo>
                    <a:lnTo>
                      <a:pt x="396" y="48"/>
                    </a:lnTo>
                    <a:lnTo>
                      <a:pt x="390" y="39"/>
                    </a:lnTo>
                    <a:lnTo>
                      <a:pt x="384" y="31"/>
                    </a:lnTo>
                    <a:lnTo>
                      <a:pt x="376" y="24"/>
                    </a:lnTo>
                    <a:lnTo>
                      <a:pt x="368" y="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" name="Freeform 10"/>
              <p:cNvSpPr>
                <a:spLocks noChangeAspect="1"/>
              </p:cNvSpPr>
              <p:nvPr/>
            </p:nvSpPr>
            <p:spPr bwMode="auto">
              <a:xfrm>
                <a:off x="3450" y="2729"/>
                <a:ext cx="368" cy="512"/>
              </a:xfrm>
              <a:custGeom>
                <a:avLst/>
                <a:gdLst>
                  <a:gd name="T0" fmla="*/ 188 w 368"/>
                  <a:gd name="T1" fmla="*/ 19 h 512"/>
                  <a:gd name="T2" fmla="*/ 161 w 368"/>
                  <a:gd name="T3" fmla="*/ 38 h 512"/>
                  <a:gd name="T4" fmla="*/ 96 w 368"/>
                  <a:gd name="T5" fmla="*/ 104 h 512"/>
                  <a:gd name="T6" fmla="*/ 63 w 368"/>
                  <a:gd name="T7" fmla="*/ 150 h 512"/>
                  <a:gd name="T8" fmla="*/ 43 w 368"/>
                  <a:gd name="T9" fmla="*/ 189 h 512"/>
                  <a:gd name="T10" fmla="*/ 39 w 368"/>
                  <a:gd name="T11" fmla="*/ 203 h 512"/>
                  <a:gd name="T12" fmla="*/ 16 w 368"/>
                  <a:gd name="T13" fmla="*/ 271 h 512"/>
                  <a:gd name="T14" fmla="*/ 14 w 368"/>
                  <a:gd name="T15" fmla="*/ 282 h 512"/>
                  <a:gd name="T16" fmla="*/ 2 w 368"/>
                  <a:gd name="T17" fmla="*/ 337 h 512"/>
                  <a:gd name="T18" fmla="*/ 0 w 368"/>
                  <a:gd name="T19" fmla="*/ 398 h 512"/>
                  <a:gd name="T20" fmla="*/ 3 w 368"/>
                  <a:gd name="T21" fmla="*/ 418 h 512"/>
                  <a:gd name="T22" fmla="*/ 16 w 368"/>
                  <a:gd name="T23" fmla="*/ 456 h 512"/>
                  <a:gd name="T24" fmla="*/ 31 w 368"/>
                  <a:gd name="T25" fmla="*/ 477 h 512"/>
                  <a:gd name="T26" fmla="*/ 51 w 368"/>
                  <a:gd name="T27" fmla="*/ 497 h 512"/>
                  <a:gd name="T28" fmla="*/ 83 w 368"/>
                  <a:gd name="T29" fmla="*/ 509 h 512"/>
                  <a:gd name="T30" fmla="*/ 117 w 368"/>
                  <a:gd name="T31" fmla="*/ 512 h 512"/>
                  <a:gd name="T32" fmla="*/ 146 w 368"/>
                  <a:gd name="T33" fmla="*/ 507 h 512"/>
                  <a:gd name="T34" fmla="*/ 154 w 368"/>
                  <a:gd name="T35" fmla="*/ 504 h 512"/>
                  <a:gd name="T36" fmla="*/ 167 w 368"/>
                  <a:gd name="T37" fmla="*/ 498 h 512"/>
                  <a:gd name="T38" fmla="*/ 178 w 368"/>
                  <a:gd name="T39" fmla="*/ 491 h 512"/>
                  <a:gd name="T40" fmla="*/ 183 w 368"/>
                  <a:gd name="T41" fmla="*/ 488 h 512"/>
                  <a:gd name="T42" fmla="*/ 197 w 368"/>
                  <a:gd name="T43" fmla="*/ 475 h 512"/>
                  <a:gd name="T44" fmla="*/ 206 w 368"/>
                  <a:gd name="T45" fmla="*/ 464 h 512"/>
                  <a:gd name="T46" fmla="*/ 209 w 368"/>
                  <a:gd name="T47" fmla="*/ 461 h 512"/>
                  <a:gd name="T48" fmla="*/ 211 w 368"/>
                  <a:gd name="T49" fmla="*/ 456 h 512"/>
                  <a:gd name="T50" fmla="*/ 218 w 368"/>
                  <a:gd name="T51" fmla="*/ 445 h 512"/>
                  <a:gd name="T52" fmla="*/ 227 w 368"/>
                  <a:gd name="T53" fmla="*/ 423 h 512"/>
                  <a:gd name="T54" fmla="*/ 231 w 368"/>
                  <a:gd name="T55" fmla="*/ 406 h 512"/>
                  <a:gd name="T56" fmla="*/ 230 w 368"/>
                  <a:gd name="T57" fmla="*/ 379 h 512"/>
                  <a:gd name="T58" fmla="*/ 227 w 368"/>
                  <a:gd name="T59" fmla="*/ 359 h 512"/>
                  <a:gd name="T60" fmla="*/ 220 w 368"/>
                  <a:gd name="T61" fmla="*/ 342 h 512"/>
                  <a:gd name="T62" fmla="*/ 216 w 368"/>
                  <a:gd name="T63" fmla="*/ 319 h 512"/>
                  <a:gd name="T64" fmla="*/ 218 w 368"/>
                  <a:gd name="T65" fmla="*/ 297 h 512"/>
                  <a:gd name="T66" fmla="*/ 229 w 368"/>
                  <a:gd name="T67" fmla="*/ 270 h 512"/>
                  <a:gd name="T68" fmla="*/ 251 w 368"/>
                  <a:gd name="T69" fmla="*/ 248 h 512"/>
                  <a:gd name="T70" fmla="*/ 278 w 368"/>
                  <a:gd name="T71" fmla="*/ 233 h 512"/>
                  <a:gd name="T72" fmla="*/ 301 w 368"/>
                  <a:gd name="T73" fmla="*/ 216 h 512"/>
                  <a:gd name="T74" fmla="*/ 315 w 368"/>
                  <a:gd name="T75" fmla="*/ 203 h 512"/>
                  <a:gd name="T76" fmla="*/ 325 w 368"/>
                  <a:gd name="T77" fmla="*/ 192 h 512"/>
                  <a:gd name="T78" fmla="*/ 334 w 368"/>
                  <a:gd name="T79" fmla="*/ 182 h 512"/>
                  <a:gd name="T80" fmla="*/ 345 w 368"/>
                  <a:gd name="T81" fmla="*/ 166 h 512"/>
                  <a:gd name="T82" fmla="*/ 354 w 368"/>
                  <a:gd name="T83" fmla="*/ 148 h 512"/>
                  <a:gd name="T84" fmla="*/ 366 w 368"/>
                  <a:gd name="T85" fmla="*/ 119 h 512"/>
                  <a:gd name="T86" fmla="*/ 368 w 368"/>
                  <a:gd name="T87" fmla="*/ 88 h 512"/>
                  <a:gd name="T88" fmla="*/ 362 w 368"/>
                  <a:gd name="T89" fmla="*/ 60 h 512"/>
                  <a:gd name="T90" fmla="*/ 350 w 368"/>
                  <a:gd name="T91" fmla="*/ 35 h 512"/>
                  <a:gd name="T92" fmla="*/ 337 w 368"/>
                  <a:gd name="T93" fmla="*/ 21 h 512"/>
                  <a:gd name="T94" fmla="*/ 322 w 368"/>
                  <a:gd name="T95" fmla="*/ 11 h 512"/>
                  <a:gd name="T96" fmla="*/ 300 w 368"/>
                  <a:gd name="T97" fmla="*/ 5 h 512"/>
                  <a:gd name="T98" fmla="*/ 273 w 368"/>
                  <a:gd name="T99" fmla="*/ 1 h 512"/>
                  <a:gd name="T100" fmla="*/ 236 w 368"/>
                  <a:gd name="T101" fmla="*/ 2 h 51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68"/>
                  <a:gd name="T154" fmla="*/ 0 h 512"/>
                  <a:gd name="T155" fmla="*/ 368 w 368"/>
                  <a:gd name="T156" fmla="*/ 512 h 51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68" h="512">
                    <a:moveTo>
                      <a:pt x="208" y="11"/>
                    </a:moveTo>
                    <a:lnTo>
                      <a:pt x="194" y="16"/>
                    </a:lnTo>
                    <a:lnTo>
                      <a:pt x="188" y="19"/>
                    </a:lnTo>
                    <a:lnTo>
                      <a:pt x="183" y="22"/>
                    </a:lnTo>
                    <a:lnTo>
                      <a:pt x="171" y="30"/>
                    </a:lnTo>
                    <a:lnTo>
                      <a:pt x="161" y="38"/>
                    </a:lnTo>
                    <a:lnTo>
                      <a:pt x="133" y="64"/>
                    </a:lnTo>
                    <a:lnTo>
                      <a:pt x="108" y="91"/>
                    </a:lnTo>
                    <a:lnTo>
                      <a:pt x="96" y="104"/>
                    </a:lnTo>
                    <a:lnTo>
                      <a:pt x="85" y="119"/>
                    </a:lnTo>
                    <a:lnTo>
                      <a:pt x="74" y="134"/>
                    </a:lnTo>
                    <a:lnTo>
                      <a:pt x="63" y="150"/>
                    </a:lnTo>
                    <a:lnTo>
                      <a:pt x="55" y="168"/>
                    </a:lnTo>
                    <a:lnTo>
                      <a:pt x="47" y="184"/>
                    </a:lnTo>
                    <a:lnTo>
                      <a:pt x="43" y="189"/>
                    </a:lnTo>
                    <a:lnTo>
                      <a:pt x="40" y="194"/>
                    </a:lnTo>
                    <a:lnTo>
                      <a:pt x="39" y="200"/>
                    </a:lnTo>
                    <a:lnTo>
                      <a:pt x="39" y="203"/>
                    </a:lnTo>
                    <a:lnTo>
                      <a:pt x="36" y="209"/>
                    </a:lnTo>
                    <a:lnTo>
                      <a:pt x="26" y="239"/>
                    </a:lnTo>
                    <a:lnTo>
                      <a:pt x="16" y="271"/>
                    </a:lnTo>
                    <a:lnTo>
                      <a:pt x="15" y="274"/>
                    </a:lnTo>
                    <a:lnTo>
                      <a:pt x="15" y="279"/>
                    </a:lnTo>
                    <a:lnTo>
                      <a:pt x="14" y="282"/>
                    </a:lnTo>
                    <a:lnTo>
                      <a:pt x="12" y="287"/>
                    </a:lnTo>
                    <a:lnTo>
                      <a:pt x="7" y="312"/>
                    </a:lnTo>
                    <a:lnTo>
                      <a:pt x="2" y="337"/>
                    </a:lnTo>
                    <a:lnTo>
                      <a:pt x="0" y="364"/>
                    </a:lnTo>
                    <a:lnTo>
                      <a:pt x="0" y="391"/>
                    </a:lnTo>
                    <a:lnTo>
                      <a:pt x="0" y="398"/>
                    </a:lnTo>
                    <a:lnTo>
                      <a:pt x="1" y="404"/>
                    </a:lnTo>
                    <a:lnTo>
                      <a:pt x="1" y="411"/>
                    </a:lnTo>
                    <a:lnTo>
                      <a:pt x="3" y="418"/>
                    </a:lnTo>
                    <a:lnTo>
                      <a:pt x="7" y="431"/>
                    </a:lnTo>
                    <a:lnTo>
                      <a:pt x="11" y="443"/>
                    </a:lnTo>
                    <a:lnTo>
                      <a:pt x="16" y="456"/>
                    </a:lnTo>
                    <a:lnTo>
                      <a:pt x="20" y="461"/>
                    </a:lnTo>
                    <a:lnTo>
                      <a:pt x="23" y="467"/>
                    </a:lnTo>
                    <a:lnTo>
                      <a:pt x="31" y="477"/>
                    </a:lnTo>
                    <a:lnTo>
                      <a:pt x="41" y="489"/>
                    </a:lnTo>
                    <a:lnTo>
                      <a:pt x="46" y="492"/>
                    </a:lnTo>
                    <a:lnTo>
                      <a:pt x="51" y="497"/>
                    </a:lnTo>
                    <a:lnTo>
                      <a:pt x="62" y="501"/>
                    </a:lnTo>
                    <a:lnTo>
                      <a:pt x="72" y="505"/>
                    </a:lnTo>
                    <a:lnTo>
                      <a:pt x="83" y="509"/>
                    </a:lnTo>
                    <a:lnTo>
                      <a:pt x="94" y="511"/>
                    </a:lnTo>
                    <a:lnTo>
                      <a:pt x="105" y="512"/>
                    </a:lnTo>
                    <a:lnTo>
                      <a:pt x="117" y="512"/>
                    </a:lnTo>
                    <a:lnTo>
                      <a:pt x="128" y="511"/>
                    </a:lnTo>
                    <a:lnTo>
                      <a:pt x="140" y="509"/>
                    </a:lnTo>
                    <a:lnTo>
                      <a:pt x="146" y="507"/>
                    </a:lnTo>
                    <a:lnTo>
                      <a:pt x="149" y="505"/>
                    </a:lnTo>
                    <a:lnTo>
                      <a:pt x="152" y="505"/>
                    </a:lnTo>
                    <a:lnTo>
                      <a:pt x="154" y="504"/>
                    </a:lnTo>
                    <a:lnTo>
                      <a:pt x="157" y="503"/>
                    </a:lnTo>
                    <a:lnTo>
                      <a:pt x="162" y="500"/>
                    </a:lnTo>
                    <a:lnTo>
                      <a:pt x="167" y="498"/>
                    </a:lnTo>
                    <a:lnTo>
                      <a:pt x="173" y="495"/>
                    </a:lnTo>
                    <a:lnTo>
                      <a:pt x="178" y="491"/>
                    </a:lnTo>
                    <a:lnTo>
                      <a:pt x="179" y="490"/>
                    </a:lnTo>
                    <a:lnTo>
                      <a:pt x="180" y="490"/>
                    </a:lnTo>
                    <a:lnTo>
                      <a:pt x="183" y="488"/>
                    </a:lnTo>
                    <a:lnTo>
                      <a:pt x="187" y="484"/>
                    </a:lnTo>
                    <a:lnTo>
                      <a:pt x="193" y="479"/>
                    </a:lnTo>
                    <a:lnTo>
                      <a:pt x="197" y="475"/>
                    </a:lnTo>
                    <a:lnTo>
                      <a:pt x="201" y="470"/>
                    </a:lnTo>
                    <a:lnTo>
                      <a:pt x="205" y="466"/>
                    </a:lnTo>
                    <a:lnTo>
                      <a:pt x="206" y="464"/>
                    </a:lnTo>
                    <a:lnTo>
                      <a:pt x="206" y="463"/>
                    </a:lnTo>
                    <a:lnTo>
                      <a:pt x="207" y="463"/>
                    </a:lnTo>
                    <a:lnTo>
                      <a:pt x="209" y="461"/>
                    </a:lnTo>
                    <a:lnTo>
                      <a:pt x="210" y="458"/>
                    </a:lnTo>
                    <a:lnTo>
                      <a:pt x="211" y="457"/>
                    </a:lnTo>
                    <a:lnTo>
                      <a:pt x="211" y="456"/>
                    </a:lnTo>
                    <a:lnTo>
                      <a:pt x="212" y="456"/>
                    </a:lnTo>
                    <a:lnTo>
                      <a:pt x="215" y="451"/>
                    </a:lnTo>
                    <a:lnTo>
                      <a:pt x="218" y="445"/>
                    </a:lnTo>
                    <a:lnTo>
                      <a:pt x="221" y="441"/>
                    </a:lnTo>
                    <a:lnTo>
                      <a:pt x="225" y="429"/>
                    </a:lnTo>
                    <a:lnTo>
                      <a:pt x="227" y="423"/>
                    </a:lnTo>
                    <a:lnTo>
                      <a:pt x="229" y="418"/>
                    </a:lnTo>
                    <a:lnTo>
                      <a:pt x="229" y="411"/>
                    </a:lnTo>
                    <a:lnTo>
                      <a:pt x="231" y="406"/>
                    </a:lnTo>
                    <a:lnTo>
                      <a:pt x="231" y="399"/>
                    </a:lnTo>
                    <a:lnTo>
                      <a:pt x="231" y="392"/>
                    </a:lnTo>
                    <a:lnTo>
                      <a:pt x="230" y="379"/>
                    </a:lnTo>
                    <a:lnTo>
                      <a:pt x="229" y="372"/>
                    </a:lnTo>
                    <a:lnTo>
                      <a:pt x="229" y="365"/>
                    </a:lnTo>
                    <a:lnTo>
                      <a:pt x="227" y="359"/>
                    </a:lnTo>
                    <a:lnTo>
                      <a:pt x="224" y="353"/>
                    </a:lnTo>
                    <a:lnTo>
                      <a:pt x="222" y="348"/>
                    </a:lnTo>
                    <a:lnTo>
                      <a:pt x="220" y="342"/>
                    </a:lnTo>
                    <a:lnTo>
                      <a:pt x="218" y="330"/>
                    </a:lnTo>
                    <a:lnTo>
                      <a:pt x="217" y="325"/>
                    </a:lnTo>
                    <a:lnTo>
                      <a:pt x="216" y="319"/>
                    </a:lnTo>
                    <a:lnTo>
                      <a:pt x="216" y="313"/>
                    </a:lnTo>
                    <a:lnTo>
                      <a:pt x="217" y="308"/>
                    </a:lnTo>
                    <a:lnTo>
                      <a:pt x="218" y="297"/>
                    </a:lnTo>
                    <a:lnTo>
                      <a:pt x="221" y="288"/>
                    </a:lnTo>
                    <a:lnTo>
                      <a:pt x="224" y="278"/>
                    </a:lnTo>
                    <a:lnTo>
                      <a:pt x="229" y="270"/>
                    </a:lnTo>
                    <a:lnTo>
                      <a:pt x="236" y="262"/>
                    </a:lnTo>
                    <a:lnTo>
                      <a:pt x="243" y="255"/>
                    </a:lnTo>
                    <a:lnTo>
                      <a:pt x="251" y="248"/>
                    </a:lnTo>
                    <a:lnTo>
                      <a:pt x="262" y="243"/>
                    </a:lnTo>
                    <a:lnTo>
                      <a:pt x="270" y="238"/>
                    </a:lnTo>
                    <a:lnTo>
                      <a:pt x="278" y="233"/>
                    </a:lnTo>
                    <a:lnTo>
                      <a:pt x="286" y="227"/>
                    </a:lnTo>
                    <a:lnTo>
                      <a:pt x="294" y="222"/>
                    </a:lnTo>
                    <a:lnTo>
                      <a:pt x="301" y="216"/>
                    </a:lnTo>
                    <a:lnTo>
                      <a:pt x="309" y="210"/>
                    </a:lnTo>
                    <a:lnTo>
                      <a:pt x="312" y="206"/>
                    </a:lnTo>
                    <a:lnTo>
                      <a:pt x="315" y="203"/>
                    </a:lnTo>
                    <a:lnTo>
                      <a:pt x="319" y="199"/>
                    </a:lnTo>
                    <a:lnTo>
                      <a:pt x="322" y="196"/>
                    </a:lnTo>
                    <a:lnTo>
                      <a:pt x="325" y="192"/>
                    </a:lnTo>
                    <a:lnTo>
                      <a:pt x="328" y="189"/>
                    </a:lnTo>
                    <a:lnTo>
                      <a:pt x="331" y="185"/>
                    </a:lnTo>
                    <a:lnTo>
                      <a:pt x="334" y="182"/>
                    </a:lnTo>
                    <a:lnTo>
                      <a:pt x="336" y="177"/>
                    </a:lnTo>
                    <a:lnTo>
                      <a:pt x="340" y="174"/>
                    </a:lnTo>
                    <a:lnTo>
                      <a:pt x="345" y="166"/>
                    </a:lnTo>
                    <a:lnTo>
                      <a:pt x="347" y="161"/>
                    </a:lnTo>
                    <a:lnTo>
                      <a:pt x="349" y="157"/>
                    </a:lnTo>
                    <a:lnTo>
                      <a:pt x="354" y="148"/>
                    </a:lnTo>
                    <a:lnTo>
                      <a:pt x="358" y="140"/>
                    </a:lnTo>
                    <a:lnTo>
                      <a:pt x="362" y="131"/>
                    </a:lnTo>
                    <a:lnTo>
                      <a:pt x="366" y="119"/>
                    </a:lnTo>
                    <a:lnTo>
                      <a:pt x="368" y="107"/>
                    </a:lnTo>
                    <a:lnTo>
                      <a:pt x="368" y="97"/>
                    </a:lnTo>
                    <a:lnTo>
                      <a:pt x="368" y="88"/>
                    </a:lnTo>
                    <a:lnTo>
                      <a:pt x="367" y="78"/>
                    </a:lnTo>
                    <a:lnTo>
                      <a:pt x="365" y="70"/>
                    </a:lnTo>
                    <a:lnTo>
                      <a:pt x="362" y="60"/>
                    </a:lnTo>
                    <a:lnTo>
                      <a:pt x="359" y="51"/>
                    </a:lnTo>
                    <a:lnTo>
                      <a:pt x="354" y="43"/>
                    </a:lnTo>
                    <a:lnTo>
                      <a:pt x="350" y="35"/>
                    </a:lnTo>
                    <a:lnTo>
                      <a:pt x="346" y="29"/>
                    </a:lnTo>
                    <a:lnTo>
                      <a:pt x="341" y="25"/>
                    </a:lnTo>
                    <a:lnTo>
                      <a:pt x="337" y="21"/>
                    </a:lnTo>
                    <a:lnTo>
                      <a:pt x="333" y="17"/>
                    </a:lnTo>
                    <a:lnTo>
                      <a:pt x="327" y="14"/>
                    </a:lnTo>
                    <a:lnTo>
                      <a:pt x="322" y="11"/>
                    </a:lnTo>
                    <a:lnTo>
                      <a:pt x="316" y="9"/>
                    </a:lnTo>
                    <a:lnTo>
                      <a:pt x="310" y="7"/>
                    </a:lnTo>
                    <a:lnTo>
                      <a:pt x="300" y="5"/>
                    </a:lnTo>
                    <a:lnTo>
                      <a:pt x="292" y="3"/>
                    </a:lnTo>
                    <a:lnTo>
                      <a:pt x="282" y="2"/>
                    </a:lnTo>
                    <a:lnTo>
                      <a:pt x="273" y="1"/>
                    </a:lnTo>
                    <a:lnTo>
                      <a:pt x="254" y="0"/>
                    </a:lnTo>
                    <a:lnTo>
                      <a:pt x="244" y="1"/>
                    </a:lnTo>
                    <a:lnTo>
                      <a:pt x="236" y="2"/>
                    </a:lnTo>
                    <a:lnTo>
                      <a:pt x="222" y="6"/>
                    </a:lnTo>
                    <a:lnTo>
                      <a:pt x="208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Freeform 11"/>
              <p:cNvSpPr>
                <a:spLocks noChangeAspect="1"/>
              </p:cNvSpPr>
              <p:nvPr/>
            </p:nvSpPr>
            <p:spPr bwMode="auto">
              <a:xfrm>
                <a:off x="3743" y="2767"/>
                <a:ext cx="544" cy="306"/>
              </a:xfrm>
              <a:custGeom>
                <a:avLst/>
                <a:gdLst>
                  <a:gd name="T0" fmla="*/ 41 w 544"/>
                  <a:gd name="T1" fmla="*/ 158 h 306"/>
                  <a:gd name="T2" fmla="*/ 58 w 544"/>
                  <a:gd name="T3" fmla="*/ 184 h 306"/>
                  <a:gd name="T4" fmla="*/ 96 w 544"/>
                  <a:gd name="T5" fmla="*/ 230 h 306"/>
                  <a:gd name="T6" fmla="*/ 119 w 544"/>
                  <a:gd name="T7" fmla="*/ 270 h 306"/>
                  <a:gd name="T8" fmla="*/ 126 w 544"/>
                  <a:gd name="T9" fmla="*/ 289 h 306"/>
                  <a:gd name="T10" fmla="*/ 139 w 544"/>
                  <a:gd name="T11" fmla="*/ 296 h 306"/>
                  <a:gd name="T12" fmla="*/ 197 w 544"/>
                  <a:gd name="T13" fmla="*/ 296 h 306"/>
                  <a:gd name="T14" fmla="*/ 343 w 544"/>
                  <a:gd name="T15" fmla="*/ 272 h 306"/>
                  <a:gd name="T16" fmla="*/ 353 w 544"/>
                  <a:gd name="T17" fmla="*/ 284 h 306"/>
                  <a:gd name="T18" fmla="*/ 374 w 544"/>
                  <a:gd name="T19" fmla="*/ 300 h 306"/>
                  <a:gd name="T20" fmla="*/ 395 w 544"/>
                  <a:gd name="T21" fmla="*/ 304 h 306"/>
                  <a:gd name="T22" fmla="*/ 399 w 544"/>
                  <a:gd name="T23" fmla="*/ 299 h 306"/>
                  <a:gd name="T24" fmla="*/ 402 w 544"/>
                  <a:gd name="T25" fmla="*/ 291 h 306"/>
                  <a:gd name="T26" fmla="*/ 401 w 544"/>
                  <a:gd name="T27" fmla="*/ 285 h 306"/>
                  <a:gd name="T28" fmla="*/ 416 w 544"/>
                  <a:gd name="T29" fmla="*/ 265 h 306"/>
                  <a:gd name="T30" fmla="*/ 445 w 544"/>
                  <a:gd name="T31" fmla="*/ 291 h 306"/>
                  <a:gd name="T32" fmla="*/ 481 w 544"/>
                  <a:gd name="T33" fmla="*/ 303 h 306"/>
                  <a:gd name="T34" fmla="*/ 484 w 544"/>
                  <a:gd name="T35" fmla="*/ 301 h 306"/>
                  <a:gd name="T36" fmla="*/ 487 w 544"/>
                  <a:gd name="T37" fmla="*/ 299 h 306"/>
                  <a:gd name="T38" fmla="*/ 490 w 544"/>
                  <a:gd name="T39" fmla="*/ 294 h 306"/>
                  <a:gd name="T40" fmla="*/ 490 w 544"/>
                  <a:gd name="T41" fmla="*/ 290 h 306"/>
                  <a:gd name="T42" fmla="*/ 484 w 544"/>
                  <a:gd name="T43" fmla="*/ 273 h 306"/>
                  <a:gd name="T44" fmla="*/ 464 w 544"/>
                  <a:gd name="T45" fmla="*/ 251 h 306"/>
                  <a:gd name="T46" fmla="*/ 458 w 544"/>
                  <a:gd name="T47" fmla="*/ 245 h 306"/>
                  <a:gd name="T48" fmla="*/ 495 w 544"/>
                  <a:gd name="T49" fmla="*/ 256 h 306"/>
                  <a:gd name="T50" fmla="*/ 514 w 544"/>
                  <a:gd name="T51" fmla="*/ 268 h 306"/>
                  <a:gd name="T52" fmla="*/ 527 w 544"/>
                  <a:gd name="T53" fmla="*/ 272 h 306"/>
                  <a:gd name="T54" fmla="*/ 540 w 544"/>
                  <a:gd name="T55" fmla="*/ 267 h 306"/>
                  <a:gd name="T56" fmla="*/ 544 w 544"/>
                  <a:gd name="T57" fmla="*/ 256 h 306"/>
                  <a:gd name="T58" fmla="*/ 531 w 544"/>
                  <a:gd name="T59" fmla="*/ 236 h 306"/>
                  <a:gd name="T60" fmla="*/ 513 w 544"/>
                  <a:gd name="T61" fmla="*/ 219 h 306"/>
                  <a:gd name="T62" fmla="*/ 490 w 544"/>
                  <a:gd name="T63" fmla="*/ 207 h 306"/>
                  <a:gd name="T64" fmla="*/ 463 w 544"/>
                  <a:gd name="T65" fmla="*/ 203 h 306"/>
                  <a:gd name="T66" fmla="*/ 386 w 544"/>
                  <a:gd name="T67" fmla="*/ 216 h 306"/>
                  <a:gd name="T68" fmla="*/ 329 w 544"/>
                  <a:gd name="T69" fmla="*/ 234 h 306"/>
                  <a:gd name="T70" fmla="*/ 313 w 544"/>
                  <a:gd name="T71" fmla="*/ 239 h 306"/>
                  <a:gd name="T72" fmla="*/ 261 w 544"/>
                  <a:gd name="T73" fmla="*/ 248 h 306"/>
                  <a:gd name="T74" fmla="*/ 214 w 544"/>
                  <a:gd name="T75" fmla="*/ 248 h 306"/>
                  <a:gd name="T76" fmla="*/ 198 w 544"/>
                  <a:gd name="T77" fmla="*/ 247 h 306"/>
                  <a:gd name="T78" fmla="*/ 165 w 544"/>
                  <a:gd name="T79" fmla="*/ 226 h 306"/>
                  <a:gd name="T80" fmla="*/ 131 w 544"/>
                  <a:gd name="T81" fmla="*/ 186 h 306"/>
                  <a:gd name="T82" fmla="*/ 106 w 544"/>
                  <a:gd name="T83" fmla="*/ 141 h 306"/>
                  <a:gd name="T84" fmla="*/ 86 w 544"/>
                  <a:gd name="T85" fmla="*/ 54 h 306"/>
                  <a:gd name="T86" fmla="*/ 76 w 544"/>
                  <a:gd name="T87" fmla="*/ 33 h 306"/>
                  <a:gd name="T88" fmla="*/ 60 w 544"/>
                  <a:gd name="T89" fmla="*/ 16 h 306"/>
                  <a:gd name="T90" fmla="*/ 35 w 544"/>
                  <a:gd name="T91" fmla="*/ 3 h 306"/>
                  <a:gd name="T92" fmla="*/ 14 w 544"/>
                  <a:gd name="T93" fmla="*/ 2 h 306"/>
                  <a:gd name="T94" fmla="*/ 7 w 544"/>
                  <a:gd name="T95" fmla="*/ 21 h 306"/>
                  <a:gd name="T96" fmla="*/ 1 w 544"/>
                  <a:gd name="T97" fmla="*/ 44 h 306"/>
                  <a:gd name="T98" fmla="*/ 0 w 544"/>
                  <a:gd name="T99" fmla="*/ 73 h 306"/>
                  <a:gd name="T100" fmla="*/ 14 w 544"/>
                  <a:gd name="T101" fmla="*/ 114 h 3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44"/>
                  <a:gd name="T154" fmla="*/ 0 h 306"/>
                  <a:gd name="T155" fmla="*/ 544 w 544"/>
                  <a:gd name="T156" fmla="*/ 306 h 3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44" h="306">
                    <a:moveTo>
                      <a:pt x="32" y="138"/>
                    </a:moveTo>
                    <a:lnTo>
                      <a:pt x="34" y="145"/>
                    </a:lnTo>
                    <a:lnTo>
                      <a:pt x="37" y="152"/>
                    </a:lnTo>
                    <a:lnTo>
                      <a:pt x="41" y="158"/>
                    </a:lnTo>
                    <a:lnTo>
                      <a:pt x="45" y="165"/>
                    </a:lnTo>
                    <a:lnTo>
                      <a:pt x="49" y="171"/>
                    </a:lnTo>
                    <a:lnTo>
                      <a:pt x="53" y="178"/>
                    </a:lnTo>
                    <a:lnTo>
                      <a:pt x="58" y="184"/>
                    </a:lnTo>
                    <a:lnTo>
                      <a:pt x="64" y="190"/>
                    </a:lnTo>
                    <a:lnTo>
                      <a:pt x="76" y="203"/>
                    </a:lnTo>
                    <a:lnTo>
                      <a:pt x="86" y="216"/>
                    </a:lnTo>
                    <a:lnTo>
                      <a:pt x="96" y="230"/>
                    </a:lnTo>
                    <a:lnTo>
                      <a:pt x="106" y="245"/>
                    </a:lnTo>
                    <a:lnTo>
                      <a:pt x="111" y="253"/>
                    </a:lnTo>
                    <a:lnTo>
                      <a:pt x="115" y="262"/>
                    </a:lnTo>
                    <a:lnTo>
                      <a:pt x="119" y="270"/>
                    </a:lnTo>
                    <a:lnTo>
                      <a:pt x="121" y="279"/>
                    </a:lnTo>
                    <a:lnTo>
                      <a:pt x="122" y="283"/>
                    </a:lnTo>
                    <a:lnTo>
                      <a:pt x="124" y="286"/>
                    </a:lnTo>
                    <a:lnTo>
                      <a:pt x="126" y="289"/>
                    </a:lnTo>
                    <a:lnTo>
                      <a:pt x="128" y="292"/>
                    </a:lnTo>
                    <a:lnTo>
                      <a:pt x="131" y="293"/>
                    </a:lnTo>
                    <a:lnTo>
                      <a:pt x="134" y="295"/>
                    </a:lnTo>
                    <a:lnTo>
                      <a:pt x="139" y="296"/>
                    </a:lnTo>
                    <a:lnTo>
                      <a:pt x="143" y="297"/>
                    </a:lnTo>
                    <a:lnTo>
                      <a:pt x="164" y="298"/>
                    </a:lnTo>
                    <a:lnTo>
                      <a:pt x="186" y="298"/>
                    </a:lnTo>
                    <a:lnTo>
                      <a:pt x="197" y="296"/>
                    </a:lnTo>
                    <a:lnTo>
                      <a:pt x="207" y="296"/>
                    </a:lnTo>
                    <a:lnTo>
                      <a:pt x="229" y="292"/>
                    </a:lnTo>
                    <a:lnTo>
                      <a:pt x="285" y="283"/>
                    </a:lnTo>
                    <a:lnTo>
                      <a:pt x="343" y="272"/>
                    </a:lnTo>
                    <a:lnTo>
                      <a:pt x="346" y="275"/>
                    </a:lnTo>
                    <a:lnTo>
                      <a:pt x="348" y="277"/>
                    </a:lnTo>
                    <a:lnTo>
                      <a:pt x="350" y="278"/>
                    </a:lnTo>
                    <a:lnTo>
                      <a:pt x="353" y="284"/>
                    </a:lnTo>
                    <a:lnTo>
                      <a:pt x="359" y="289"/>
                    </a:lnTo>
                    <a:lnTo>
                      <a:pt x="363" y="293"/>
                    </a:lnTo>
                    <a:lnTo>
                      <a:pt x="368" y="298"/>
                    </a:lnTo>
                    <a:lnTo>
                      <a:pt x="374" y="300"/>
                    </a:lnTo>
                    <a:lnTo>
                      <a:pt x="380" y="303"/>
                    </a:lnTo>
                    <a:lnTo>
                      <a:pt x="385" y="305"/>
                    </a:lnTo>
                    <a:lnTo>
                      <a:pt x="392" y="306"/>
                    </a:lnTo>
                    <a:lnTo>
                      <a:pt x="395" y="304"/>
                    </a:lnTo>
                    <a:lnTo>
                      <a:pt x="397" y="302"/>
                    </a:lnTo>
                    <a:lnTo>
                      <a:pt x="398" y="300"/>
                    </a:lnTo>
                    <a:lnTo>
                      <a:pt x="398" y="299"/>
                    </a:lnTo>
                    <a:lnTo>
                      <a:pt x="399" y="299"/>
                    </a:lnTo>
                    <a:lnTo>
                      <a:pt x="401" y="298"/>
                    </a:lnTo>
                    <a:lnTo>
                      <a:pt x="402" y="294"/>
                    </a:lnTo>
                    <a:lnTo>
                      <a:pt x="402" y="292"/>
                    </a:lnTo>
                    <a:lnTo>
                      <a:pt x="402" y="291"/>
                    </a:lnTo>
                    <a:lnTo>
                      <a:pt x="402" y="290"/>
                    </a:lnTo>
                    <a:lnTo>
                      <a:pt x="402" y="289"/>
                    </a:lnTo>
                    <a:lnTo>
                      <a:pt x="401" y="285"/>
                    </a:lnTo>
                    <a:lnTo>
                      <a:pt x="398" y="280"/>
                    </a:lnTo>
                    <a:lnTo>
                      <a:pt x="396" y="275"/>
                    </a:lnTo>
                    <a:lnTo>
                      <a:pt x="389" y="265"/>
                    </a:lnTo>
                    <a:lnTo>
                      <a:pt x="416" y="265"/>
                    </a:lnTo>
                    <a:lnTo>
                      <a:pt x="422" y="272"/>
                    </a:lnTo>
                    <a:lnTo>
                      <a:pt x="430" y="279"/>
                    </a:lnTo>
                    <a:lnTo>
                      <a:pt x="437" y="285"/>
                    </a:lnTo>
                    <a:lnTo>
                      <a:pt x="445" y="291"/>
                    </a:lnTo>
                    <a:lnTo>
                      <a:pt x="454" y="294"/>
                    </a:lnTo>
                    <a:lnTo>
                      <a:pt x="463" y="298"/>
                    </a:lnTo>
                    <a:lnTo>
                      <a:pt x="472" y="301"/>
                    </a:lnTo>
                    <a:lnTo>
                      <a:pt x="481" y="303"/>
                    </a:lnTo>
                    <a:lnTo>
                      <a:pt x="482" y="303"/>
                    </a:lnTo>
                    <a:lnTo>
                      <a:pt x="482" y="302"/>
                    </a:lnTo>
                    <a:lnTo>
                      <a:pt x="484" y="301"/>
                    </a:lnTo>
                    <a:lnTo>
                      <a:pt x="485" y="300"/>
                    </a:lnTo>
                    <a:lnTo>
                      <a:pt x="487" y="299"/>
                    </a:lnTo>
                    <a:lnTo>
                      <a:pt x="487" y="298"/>
                    </a:lnTo>
                    <a:lnTo>
                      <a:pt x="489" y="297"/>
                    </a:lnTo>
                    <a:lnTo>
                      <a:pt x="490" y="294"/>
                    </a:lnTo>
                    <a:lnTo>
                      <a:pt x="490" y="292"/>
                    </a:lnTo>
                    <a:lnTo>
                      <a:pt x="491" y="291"/>
                    </a:lnTo>
                    <a:lnTo>
                      <a:pt x="490" y="290"/>
                    </a:lnTo>
                    <a:lnTo>
                      <a:pt x="490" y="289"/>
                    </a:lnTo>
                    <a:lnTo>
                      <a:pt x="490" y="287"/>
                    </a:lnTo>
                    <a:lnTo>
                      <a:pt x="487" y="280"/>
                    </a:lnTo>
                    <a:lnTo>
                      <a:pt x="484" y="273"/>
                    </a:lnTo>
                    <a:lnTo>
                      <a:pt x="480" y="267"/>
                    </a:lnTo>
                    <a:lnTo>
                      <a:pt x="475" y="261"/>
                    </a:lnTo>
                    <a:lnTo>
                      <a:pt x="470" y="256"/>
                    </a:lnTo>
                    <a:lnTo>
                      <a:pt x="464" y="251"/>
                    </a:lnTo>
                    <a:lnTo>
                      <a:pt x="458" y="247"/>
                    </a:lnTo>
                    <a:lnTo>
                      <a:pt x="451" y="243"/>
                    </a:lnTo>
                    <a:lnTo>
                      <a:pt x="454" y="243"/>
                    </a:lnTo>
                    <a:lnTo>
                      <a:pt x="458" y="245"/>
                    </a:lnTo>
                    <a:lnTo>
                      <a:pt x="466" y="249"/>
                    </a:lnTo>
                    <a:lnTo>
                      <a:pt x="476" y="252"/>
                    </a:lnTo>
                    <a:lnTo>
                      <a:pt x="486" y="255"/>
                    </a:lnTo>
                    <a:lnTo>
                      <a:pt x="495" y="256"/>
                    </a:lnTo>
                    <a:lnTo>
                      <a:pt x="498" y="258"/>
                    </a:lnTo>
                    <a:lnTo>
                      <a:pt x="509" y="262"/>
                    </a:lnTo>
                    <a:lnTo>
                      <a:pt x="512" y="265"/>
                    </a:lnTo>
                    <a:lnTo>
                      <a:pt x="514" y="268"/>
                    </a:lnTo>
                    <a:lnTo>
                      <a:pt x="516" y="270"/>
                    </a:lnTo>
                    <a:lnTo>
                      <a:pt x="518" y="270"/>
                    </a:lnTo>
                    <a:lnTo>
                      <a:pt x="522" y="272"/>
                    </a:lnTo>
                    <a:lnTo>
                      <a:pt x="527" y="272"/>
                    </a:lnTo>
                    <a:lnTo>
                      <a:pt x="534" y="272"/>
                    </a:lnTo>
                    <a:lnTo>
                      <a:pt x="536" y="270"/>
                    </a:lnTo>
                    <a:lnTo>
                      <a:pt x="538" y="269"/>
                    </a:lnTo>
                    <a:lnTo>
                      <a:pt x="540" y="267"/>
                    </a:lnTo>
                    <a:lnTo>
                      <a:pt x="543" y="265"/>
                    </a:lnTo>
                    <a:lnTo>
                      <a:pt x="544" y="262"/>
                    </a:lnTo>
                    <a:lnTo>
                      <a:pt x="544" y="259"/>
                    </a:lnTo>
                    <a:lnTo>
                      <a:pt x="544" y="256"/>
                    </a:lnTo>
                    <a:lnTo>
                      <a:pt x="543" y="254"/>
                    </a:lnTo>
                    <a:lnTo>
                      <a:pt x="539" y="248"/>
                    </a:lnTo>
                    <a:lnTo>
                      <a:pt x="536" y="242"/>
                    </a:lnTo>
                    <a:lnTo>
                      <a:pt x="531" y="236"/>
                    </a:lnTo>
                    <a:lnTo>
                      <a:pt x="527" y="231"/>
                    </a:lnTo>
                    <a:lnTo>
                      <a:pt x="523" y="227"/>
                    </a:lnTo>
                    <a:lnTo>
                      <a:pt x="518" y="222"/>
                    </a:lnTo>
                    <a:lnTo>
                      <a:pt x="513" y="219"/>
                    </a:lnTo>
                    <a:lnTo>
                      <a:pt x="508" y="215"/>
                    </a:lnTo>
                    <a:lnTo>
                      <a:pt x="502" y="212"/>
                    </a:lnTo>
                    <a:lnTo>
                      <a:pt x="496" y="210"/>
                    </a:lnTo>
                    <a:lnTo>
                      <a:pt x="490" y="207"/>
                    </a:lnTo>
                    <a:lnTo>
                      <a:pt x="484" y="206"/>
                    </a:lnTo>
                    <a:lnTo>
                      <a:pt x="477" y="204"/>
                    </a:lnTo>
                    <a:lnTo>
                      <a:pt x="470" y="203"/>
                    </a:lnTo>
                    <a:lnTo>
                      <a:pt x="463" y="203"/>
                    </a:lnTo>
                    <a:lnTo>
                      <a:pt x="455" y="203"/>
                    </a:lnTo>
                    <a:lnTo>
                      <a:pt x="439" y="204"/>
                    </a:lnTo>
                    <a:lnTo>
                      <a:pt x="424" y="206"/>
                    </a:lnTo>
                    <a:lnTo>
                      <a:pt x="386" y="216"/>
                    </a:lnTo>
                    <a:lnTo>
                      <a:pt x="367" y="222"/>
                    </a:lnTo>
                    <a:lnTo>
                      <a:pt x="348" y="228"/>
                    </a:lnTo>
                    <a:lnTo>
                      <a:pt x="331" y="234"/>
                    </a:lnTo>
                    <a:lnTo>
                      <a:pt x="329" y="234"/>
                    </a:lnTo>
                    <a:lnTo>
                      <a:pt x="328" y="235"/>
                    </a:lnTo>
                    <a:lnTo>
                      <a:pt x="325" y="235"/>
                    </a:lnTo>
                    <a:lnTo>
                      <a:pt x="322" y="236"/>
                    </a:lnTo>
                    <a:lnTo>
                      <a:pt x="313" y="239"/>
                    </a:lnTo>
                    <a:lnTo>
                      <a:pt x="296" y="242"/>
                    </a:lnTo>
                    <a:lnTo>
                      <a:pt x="287" y="244"/>
                    </a:lnTo>
                    <a:lnTo>
                      <a:pt x="279" y="246"/>
                    </a:lnTo>
                    <a:lnTo>
                      <a:pt x="261" y="248"/>
                    </a:lnTo>
                    <a:lnTo>
                      <a:pt x="243" y="249"/>
                    </a:lnTo>
                    <a:lnTo>
                      <a:pt x="225" y="249"/>
                    </a:lnTo>
                    <a:lnTo>
                      <a:pt x="216" y="249"/>
                    </a:lnTo>
                    <a:lnTo>
                      <a:pt x="214" y="248"/>
                    </a:lnTo>
                    <a:lnTo>
                      <a:pt x="213" y="248"/>
                    </a:lnTo>
                    <a:lnTo>
                      <a:pt x="211" y="248"/>
                    </a:lnTo>
                    <a:lnTo>
                      <a:pt x="207" y="248"/>
                    </a:lnTo>
                    <a:lnTo>
                      <a:pt x="198" y="247"/>
                    </a:lnTo>
                    <a:lnTo>
                      <a:pt x="191" y="244"/>
                    </a:lnTo>
                    <a:lnTo>
                      <a:pt x="183" y="241"/>
                    </a:lnTo>
                    <a:lnTo>
                      <a:pt x="177" y="235"/>
                    </a:lnTo>
                    <a:lnTo>
                      <a:pt x="165" y="226"/>
                    </a:lnTo>
                    <a:lnTo>
                      <a:pt x="154" y="215"/>
                    </a:lnTo>
                    <a:lnTo>
                      <a:pt x="144" y="204"/>
                    </a:lnTo>
                    <a:lnTo>
                      <a:pt x="135" y="192"/>
                    </a:lnTo>
                    <a:lnTo>
                      <a:pt x="131" y="186"/>
                    </a:lnTo>
                    <a:lnTo>
                      <a:pt x="127" y="180"/>
                    </a:lnTo>
                    <a:lnTo>
                      <a:pt x="120" y="167"/>
                    </a:lnTo>
                    <a:lnTo>
                      <a:pt x="113" y="154"/>
                    </a:lnTo>
                    <a:lnTo>
                      <a:pt x="106" y="141"/>
                    </a:lnTo>
                    <a:lnTo>
                      <a:pt x="103" y="118"/>
                    </a:lnTo>
                    <a:lnTo>
                      <a:pt x="99" y="96"/>
                    </a:lnTo>
                    <a:lnTo>
                      <a:pt x="92" y="75"/>
                    </a:lnTo>
                    <a:lnTo>
                      <a:pt x="86" y="54"/>
                    </a:lnTo>
                    <a:lnTo>
                      <a:pt x="84" y="48"/>
                    </a:lnTo>
                    <a:lnTo>
                      <a:pt x="81" y="43"/>
                    </a:lnTo>
                    <a:lnTo>
                      <a:pt x="78" y="37"/>
                    </a:lnTo>
                    <a:lnTo>
                      <a:pt x="76" y="33"/>
                    </a:lnTo>
                    <a:lnTo>
                      <a:pt x="72" y="28"/>
                    </a:lnTo>
                    <a:lnTo>
                      <a:pt x="69" y="23"/>
                    </a:lnTo>
                    <a:lnTo>
                      <a:pt x="64" y="20"/>
                    </a:lnTo>
                    <a:lnTo>
                      <a:pt x="60" y="16"/>
                    </a:lnTo>
                    <a:lnTo>
                      <a:pt x="56" y="13"/>
                    </a:lnTo>
                    <a:lnTo>
                      <a:pt x="51" y="10"/>
                    </a:lnTo>
                    <a:lnTo>
                      <a:pt x="41" y="6"/>
                    </a:lnTo>
                    <a:lnTo>
                      <a:pt x="35" y="3"/>
                    </a:lnTo>
                    <a:lnTo>
                      <a:pt x="29" y="2"/>
                    </a:lnTo>
                    <a:lnTo>
                      <a:pt x="23" y="1"/>
                    </a:lnTo>
                    <a:lnTo>
                      <a:pt x="17" y="0"/>
                    </a:lnTo>
                    <a:lnTo>
                      <a:pt x="14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3"/>
                    </a:lnTo>
                    <a:lnTo>
                      <a:pt x="7" y="21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5" y="28"/>
                    </a:lnTo>
                    <a:lnTo>
                      <a:pt x="1" y="44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0" y="66"/>
                    </a:lnTo>
                    <a:lnTo>
                      <a:pt x="0" y="73"/>
                    </a:lnTo>
                    <a:lnTo>
                      <a:pt x="4" y="87"/>
                    </a:lnTo>
                    <a:lnTo>
                      <a:pt x="7" y="100"/>
                    </a:lnTo>
                    <a:lnTo>
                      <a:pt x="10" y="107"/>
                    </a:lnTo>
                    <a:lnTo>
                      <a:pt x="14" y="114"/>
                    </a:lnTo>
                    <a:lnTo>
                      <a:pt x="21" y="126"/>
                    </a:lnTo>
                    <a:lnTo>
                      <a:pt x="26" y="132"/>
                    </a:lnTo>
                    <a:lnTo>
                      <a:pt x="32" y="13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12"/>
              <p:cNvSpPr>
                <a:spLocks noChangeAspect="1"/>
              </p:cNvSpPr>
              <p:nvPr/>
            </p:nvSpPr>
            <p:spPr bwMode="auto">
              <a:xfrm>
                <a:off x="2836" y="3137"/>
                <a:ext cx="760" cy="438"/>
              </a:xfrm>
              <a:custGeom>
                <a:avLst/>
                <a:gdLst>
                  <a:gd name="T0" fmla="*/ 753 w 760"/>
                  <a:gd name="T1" fmla="*/ 23 h 438"/>
                  <a:gd name="T2" fmla="*/ 731 w 760"/>
                  <a:gd name="T3" fmla="*/ 4 h 438"/>
                  <a:gd name="T4" fmla="*/ 704 w 760"/>
                  <a:gd name="T5" fmla="*/ 0 h 438"/>
                  <a:gd name="T6" fmla="*/ 659 w 760"/>
                  <a:gd name="T7" fmla="*/ 16 h 438"/>
                  <a:gd name="T8" fmla="*/ 632 w 760"/>
                  <a:gd name="T9" fmla="*/ 46 h 438"/>
                  <a:gd name="T10" fmla="*/ 576 w 760"/>
                  <a:gd name="T11" fmla="*/ 208 h 438"/>
                  <a:gd name="T12" fmla="*/ 532 w 760"/>
                  <a:gd name="T13" fmla="*/ 313 h 438"/>
                  <a:gd name="T14" fmla="*/ 517 w 760"/>
                  <a:gd name="T15" fmla="*/ 341 h 438"/>
                  <a:gd name="T16" fmla="*/ 499 w 760"/>
                  <a:gd name="T17" fmla="*/ 357 h 438"/>
                  <a:gd name="T18" fmla="*/ 484 w 760"/>
                  <a:gd name="T19" fmla="*/ 364 h 438"/>
                  <a:gd name="T20" fmla="*/ 467 w 760"/>
                  <a:gd name="T21" fmla="*/ 364 h 438"/>
                  <a:gd name="T22" fmla="*/ 432 w 760"/>
                  <a:gd name="T23" fmla="*/ 330 h 438"/>
                  <a:gd name="T24" fmla="*/ 378 w 760"/>
                  <a:gd name="T25" fmla="*/ 283 h 438"/>
                  <a:gd name="T26" fmla="*/ 322 w 760"/>
                  <a:gd name="T27" fmla="*/ 250 h 438"/>
                  <a:gd name="T28" fmla="*/ 292 w 760"/>
                  <a:gd name="T29" fmla="*/ 224 h 438"/>
                  <a:gd name="T30" fmla="*/ 262 w 760"/>
                  <a:gd name="T31" fmla="*/ 182 h 438"/>
                  <a:gd name="T32" fmla="*/ 246 w 760"/>
                  <a:gd name="T33" fmla="*/ 126 h 438"/>
                  <a:gd name="T34" fmla="*/ 231 w 760"/>
                  <a:gd name="T35" fmla="*/ 97 h 438"/>
                  <a:gd name="T36" fmla="*/ 196 w 760"/>
                  <a:gd name="T37" fmla="*/ 89 h 438"/>
                  <a:gd name="T38" fmla="*/ 164 w 760"/>
                  <a:gd name="T39" fmla="*/ 111 h 438"/>
                  <a:gd name="T40" fmla="*/ 106 w 760"/>
                  <a:gd name="T41" fmla="*/ 174 h 438"/>
                  <a:gd name="T42" fmla="*/ 66 w 760"/>
                  <a:gd name="T43" fmla="*/ 208 h 438"/>
                  <a:gd name="T44" fmla="*/ 47 w 760"/>
                  <a:gd name="T45" fmla="*/ 219 h 438"/>
                  <a:gd name="T46" fmla="*/ 32 w 760"/>
                  <a:gd name="T47" fmla="*/ 225 h 438"/>
                  <a:gd name="T48" fmla="*/ 13 w 760"/>
                  <a:gd name="T49" fmla="*/ 237 h 438"/>
                  <a:gd name="T50" fmla="*/ 2 w 760"/>
                  <a:gd name="T51" fmla="*/ 269 h 438"/>
                  <a:gd name="T52" fmla="*/ 4 w 760"/>
                  <a:gd name="T53" fmla="*/ 314 h 438"/>
                  <a:gd name="T54" fmla="*/ 15 w 760"/>
                  <a:gd name="T55" fmla="*/ 336 h 438"/>
                  <a:gd name="T56" fmla="*/ 38 w 760"/>
                  <a:gd name="T57" fmla="*/ 352 h 438"/>
                  <a:gd name="T58" fmla="*/ 63 w 760"/>
                  <a:gd name="T59" fmla="*/ 356 h 438"/>
                  <a:gd name="T60" fmla="*/ 88 w 760"/>
                  <a:gd name="T61" fmla="*/ 344 h 438"/>
                  <a:gd name="T62" fmla="*/ 89 w 760"/>
                  <a:gd name="T63" fmla="*/ 341 h 438"/>
                  <a:gd name="T64" fmla="*/ 129 w 760"/>
                  <a:gd name="T65" fmla="*/ 258 h 438"/>
                  <a:gd name="T66" fmla="*/ 140 w 760"/>
                  <a:gd name="T67" fmla="*/ 239 h 438"/>
                  <a:gd name="T68" fmla="*/ 169 w 760"/>
                  <a:gd name="T69" fmla="*/ 204 h 438"/>
                  <a:gd name="T70" fmla="*/ 222 w 760"/>
                  <a:gd name="T71" fmla="*/ 234 h 438"/>
                  <a:gd name="T72" fmla="*/ 294 w 760"/>
                  <a:gd name="T73" fmla="*/ 334 h 438"/>
                  <a:gd name="T74" fmla="*/ 338 w 760"/>
                  <a:gd name="T75" fmla="*/ 381 h 438"/>
                  <a:gd name="T76" fmla="*/ 387 w 760"/>
                  <a:gd name="T77" fmla="*/ 412 h 438"/>
                  <a:gd name="T78" fmla="*/ 457 w 760"/>
                  <a:gd name="T79" fmla="*/ 435 h 438"/>
                  <a:gd name="T80" fmla="*/ 501 w 760"/>
                  <a:gd name="T81" fmla="*/ 435 h 438"/>
                  <a:gd name="T82" fmla="*/ 529 w 760"/>
                  <a:gd name="T83" fmla="*/ 426 h 438"/>
                  <a:gd name="T84" fmla="*/ 542 w 760"/>
                  <a:gd name="T85" fmla="*/ 419 h 438"/>
                  <a:gd name="T86" fmla="*/ 588 w 760"/>
                  <a:gd name="T87" fmla="*/ 377 h 438"/>
                  <a:gd name="T88" fmla="*/ 623 w 760"/>
                  <a:gd name="T89" fmla="*/ 332 h 438"/>
                  <a:gd name="T90" fmla="*/ 666 w 760"/>
                  <a:gd name="T91" fmla="*/ 264 h 438"/>
                  <a:gd name="T92" fmla="*/ 687 w 760"/>
                  <a:gd name="T93" fmla="*/ 224 h 438"/>
                  <a:gd name="T94" fmla="*/ 730 w 760"/>
                  <a:gd name="T95" fmla="*/ 159 h 438"/>
                  <a:gd name="T96" fmla="*/ 733 w 760"/>
                  <a:gd name="T97" fmla="*/ 157 h 438"/>
                  <a:gd name="T98" fmla="*/ 749 w 760"/>
                  <a:gd name="T99" fmla="*/ 123 h 438"/>
                  <a:gd name="T100" fmla="*/ 751 w 760"/>
                  <a:gd name="T101" fmla="*/ 113 h 438"/>
                  <a:gd name="T102" fmla="*/ 758 w 760"/>
                  <a:gd name="T103" fmla="*/ 79 h 438"/>
                  <a:gd name="T104" fmla="*/ 760 w 760"/>
                  <a:gd name="T105" fmla="*/ 59 h 4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60"/>
                  <a:gd name="T160" fmla="*/ 0 h 438"/>
                  <a:gd name="T161" fmla="*/ 760 w 760"/>
                  <a:gd name="T162" fmla="*/ 438 h 43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60" h="438">
                    <a:moveTo>
                      <a:pt x="759" y="39"/>
                    </a:moveTo>
                    <a:lnTo>
                      <a:pt x="757" y="34"/>
                    </a:lnTo>
                    <a:lnTo>
                      <a:pt x="756" y="30"/>
                    </a:lnTo>
                    <a:lnTo>
                      <a:pt x="755" y="26"/>
                    </a:lnTo>
                    <a:lnTo>
                      <a:pt x="753" y="23"/>
                    </a:lnTo>
                    <a:lnTo>
                      <a:pt x="749" y="16"/>
                    </a:lnTo>
                    <a:lnTo>
                      <a:pt x="744" y="11"/>
                    </a:lnTo>
                    <a:lnTo>
                      <a:pt x="737" y="6"/>
                    </a:lnTo>
                    <a:lnTo>
                      <a:pt x="734" y="4"/>
                    </a:lnTo>
                    <a:lnTo>
                      <a:pt x="731" y="4"/>
                    </a:lnTo>
                    <a:lnTo>
                      <a:pt x="727" y="2"/>
                    </a:lnTo>
                    <a:lnTo>
                      <a:pt x="723" y="1"/>
                    </a:lnTo>
                    <a:lnTo>
                      <a:pt x="719" y="0"/>
                    </a:lnTo>
                    <a:lnTo>
                      <a:pt x="714" y="0"/>
                    </a:lnTo>
                    <a:lnTo>
                      <a:pt x="704" y="0"/>
                    </a:lnTo>
                    <a:lnTo>
                      <a:pt x="694" y="2"/>
                    </a:lnTo>
                    <a:lnTo>
                      <a:pt x="685" y="4"/>
                    </a:lnTo>
                    <a:lnTo>
                      <a:pt x="676" y="7"/>
                    </a:lnTo>
                    <a:lnTo>
                      <a:pt x="668" y="11"/>
                    </a:lnTo>
                    <a:lnTo>
                      <a:pt x="659" y="16"/>
                    </a:lnTo>
                    <a:lnTo>
                      <a:pt x="652" y="21"/>
                    </a:lnTo>
                    <a:lnTo>
                      <a:pt x="645" y="29"/>
                    </a:lnTo>
                    <a:lnTo>
                      <a:pt x="640" y="34"/>
                    </a:lnTo>
                    <a:lnTo>
                      <a:pt x="636" y="40"/>
                    </a:lnTo>
                    <a:lnTo>
                      <a:pt x="632" y="46"/>
                    </a:lnTo>
                    <a:lnTo>
                      <a:pt x="630" y="53"/>
                    </a:lnTo>
                    <a:lnTo>
                      <a:pt x="617" y="88"/>
                    </a:lnTo>
                    <a:lnTo>
                      <a:pt x="605" y="123"/>
                    </a:lnTo>
                    <a:lnTo>
                      <a:pt x="591" y="166"/>
                    </a:lnTo>
                    <a:lnTo>
                      <a:pt x="576" y="208"/>
                    </a:lnTo>
                    <a:lnTo>
                      <a:pt x="553" y="269"/>
                    </a:lnTo>
                    <a:lnTo>
                      <a:pt x="545" y="287"/>
                    </a:lnTo>
                    <a:lnTo>
                      <a:pt x="541" y="296"/>
                    </a:lnTo>
                    <a:lnTo>
                      <a:pt x="538" y="305"/>
                    </a:lnTo>
                    <a:lnTo>
                      <a:pt x="532" y="313"/>
                    </a:lnTo>
                    <a:lnTo>
                      <a:pt x="531" y="317"/>
                    </a:lnTo>
                    <a:lnTo>
                      <a:pt x="528" y="321"/>
                    </a:lnTo>
                    <a:lnTo>
                      <a:pt x="518" y="339"/>
                    </a:lnTo>
                    <a:lnTo>
                      <a:pt x="517" y="339"/>
                    </a:lnTo>
                    <a:lnTo>
                      <a:pt x="517" y="341"/>
                    </a:lnTo>
                    <a:lnTo>
                      <a:pt x="516" y="343"/>
                    </a:lnTo>
                    <a:lnTo>
                      <a:pt x="513" y="346"/>
                    </a:lnTo>
                    <a:lnTo>
                      <a:pt x="510" y="350"/>
                    </a:lnTo>
                    <a:lnTo>
                      <a:pt x="506" y="353"/>
                    </a:lnTo>
                    <a:lnTo>
                      <a:pt x="499" y="357"/>
                    </a:lnTo>
                    <a:lnTo>
                      <a:pt x="496" y="360"/>
                    </a:lnTo>
                    <a:lnTo>
                      <a:pt x="492" y="362"/>
                    </a:lnTo>
                    <a:lnTo>
                      <a:pt x="488" y="363"/>
                    </a:lnTo>
                    <a:lnTo>
                      <a:pt x="486" y="364"/>
                    </a:lnTo>
                    <a:lnTo>
                      <a:pt x="484" y="364"/>
                    </a:lnTo>
                    <a:lnTo>
                      <a:pt x="475" y="364"/>
                    </a:lnTo>
                    <a:lnTo>
                      <a:pt x="473" y="364"/>
                    </a:lnTo>
                    <a:lnTo>
                      <a:pt x="471" y="364"/>
                    </a:lnTo>
                    <a:lnTo>
                      <a:pt x="467" y="364"/>
                    </a:lnTo>
                    <a:lnTo>
                      <a:pt x="462" y="364"/>
                    </a:lnTo>
                    <a:lnTo>
                      <a:pt x="458" y="363"/>
                    </a:lnTo>
                    <a:lnTo>
                      <a:pt x="445" y="346"/>
                    </a:lnTo>
                    <a:lnTo>
                      <a:pt x="438" y="338"/>
                    </a:lnTo>
                    <a:lnTo>
                      <a:pt x="432" y="330"/>
                    </a:lnTo>
                    <a:lnTo>
                      <a:pt x="424" y="323"/>
                    </a:lnTo>
                    <a:lnTo>
                      <a:pt x="417" y="316"/>
                    </a:lnTo>
                    <a:lnTo>
                      <a:pt x="402" y="302"/>
                    </a:lnTo>
                    <a:lnTo>
                      <a:pt x="386" y="289"/>
                    </a:lnTo>
                    <a:lnTo>
                      <a:pt x="378" y="283"/>
                    </a:lnTo>
                    <a:lnTo>
                      <a:pt x="370" y="278"/>
                    </a:lnTo>
                    <a:lnTo>
                      <a:pt x="353" y="266"/>
                    </a:lnTo>
                    <a:lnTo>
                      <a:pt x="344" y="262"/>
                    </a:lnTo>
                    <a:lnTo>
                      <a:pt x="335" y="257"/>
                    </a:lnTo>
                    <a:lnTo>
                      <a:pt x="322" y="250"/>
                    </a:lnTo>
                    <a:lnTo>
                      <a:pt x="316" y="245"/>
                    </a:lnTo>
                    <a:lnTo>
                      <a:pt x="310" y="241"/>
                    </a:lnTo>
                    <a:lnTo>
                      <a:pt x="304" y="236"/>
                    </a:lnTo>
                    <a:lnTo>
                      <a:pt x="298" y="230"/>
                    </a:lnTo>
                    <a:lnTo>
                      <a:pt x="292" y="224"/>
                    </a:lnTo>
                    <a:lnTo>
                      <a:pt x="287" y="219"/>
                    </a:lnTo>
                    <a:lnTo>
                      <a:pt x="282" y="214"/>
                    </a:lnTo>
                    <a:lnTo>
                      <a:pt x="278" y="208"/>
                    </a:lnTo>
                    <a:lnTo>
                      <a:pt x="270" y="195"/>
                    </a:lnTo>
                    <a:lnTo>
                      <a:pt x="262" y="182"/>
                    </a:lnTo>
                    <a:lnTo>
                      <a:pt x="259" y="175"/>
                    </a:lnTo>
                    <a:lnTo>
                      <a:pt x="257" y="169"/>
                    </a:lnTo>
                    <a:lnTo>
                      <a:pt x="252" y="155"/>
                    </a:lnTo>
                    <a:lnTo>
                      <a:pt x="250" y="140"/>
                    </a:lnTo>
                    <a:lnTo>
                      <a:pt x="246" y="126"/>
                    </a:lnTo>
                    <a:lnTo>
                      <a:pt x="243" y="114"/>
                    </a:lnTo>
                    <a:lnTo>
                      <a:pt x="241" y="109"/>
                    </a:lnTo>
                    <a:lnTo>
                      <a:pt x="238" y="104"/>
                    </a:lnTo>
                    <a:lnTo>
                      <a:pt x="235" y="101"/>
                    </a:lnTo>
                    <a:lnTo>
                      <a:pt x="231" y="97"/>
                    </a:lnTo>
                    <a:lnTo>
                      <a:pt x="227" y="95"/>
                    </a:lnTo>
                    <a:lnTo>
                      <a:pt x="222" y="93"/>
                    </a:lnTo>
                    <a:lnTo>
                      <a:pt x="212" y="90"/>
                    </a:lnTo>
                    <a:lnTo>
                      <a:pt x="204" y="89"/>
                    </a:lnTo>
                    <a:lnTo>
                      <a:pt x="196" y="89"/>
                    </a:lnTo>
                    <a:lnTo>
                      <a:pt x="189" y="91"/>
                    </a:lnTo>
                    <a:lnTo>
                      <a:pt x="181" y="95"/>
                    </a:lnTo>
                    <a:lnTo>
                      <a:pt x="175" y="98"/>
                    </a:lnTo>
                    <a:lnTo>
                      <a:pt x="169" y="104"/>
                    </a:lnTo>
                    <a:lnTo>
                      <a:pt x="164" y="111"/>
                    </a:lnTo>
                    <a:lnTo>
                      <a:pt x="153" y="124"/>
                    </a:lnTo>
                    <a:lnTo>
                      <a:pt x="142" y="138"/>
                    </a:lnTo>
                    <a:lnTo>
                      <a:pt x="130" y="150"/>
                    </a:lnTo>
                    <a:lnTo>
                      <a:pt x="118" y="162"/>
                    </a:lnTo>
                    <a:lnTo>
                      <a:pt x="106" y="174"/>
                    </a:lnTo>
                    <a:lnTo>
                      <a:pt x="99" y="180"/>
                    </a:lnTo>
                    <a:lnTo>
                      <a:pt x="93" y="186"/>
                    </a:lnTo>
                    <a:lnTo>
                      <a:pt x="80" y="197"/>
                    </a:lnTo>
                    <a:lnTo>
                      <a:pt x="73" y="202"/>
                    </a:lnTo>
                    <a:lnTo>
                      <a:pt x="66" y="208"/>
                    </a:lnTo>
                    <a:lnTo>
                      <a:pt x="61" y="210"/>
                    </a:lnTo>
                    <a:lnTo>
                      <a:pt x="59" y="212"/>
                    </a:lnTo>
                    <a:lnTo>
                      <a:pt x="56" y="214"/>
                    </a:lnTo>
                    <a:lnTo>
                      <a:pt x="52" y="216"/>
                    </a:lnTo>
                    <a:lnTo>
                      <a:pt x="47" y="219"/>
                    </a:lnTo>
                    <a:lnTo>
                      <a:pt x="42" y="221"/>
                    </a:lnTo>
                    <a:lnTo>
                      <a:pt x="37" y="223"/>
                    </a:lnTo>
                    <a:lnTo>
                      <a:pt x="34" y="223"/>
                    </a:lnTo>
                    <a:lnTo>
                      <a:pt x="32" y="224"/>
                    </a:lnTo>
                    <a:lnTo>
                      <a:pt x="32" y="225"/>
                    </a:lnTo>
                    <a:lnTo>
                      <a:pt x="27" y="227"/>
                    </a:lnTo>
                    <a:lnTo>
                      <a:pt x="24" y="228"/>
                    </a:lnTo>
                    <a:lnTo>
                      <a:pt x="21" y="229"/>
                    </a:lnTo>
                    <a:lnTo>
                      <a:pt x="17" y="232"/>
                    </a:lnTo>
                    <a:lnTo>
                      <a:pt x="13" y="237"/>
                    </a:lnTo>
                    <a:lnTo>
                      <a:pt x="11" y="239"/>
                    </a:lnTo>
                    <a:lnTo>
                      <a:pt x="10" y="242"/>
                    </a:lnTo>
                    <a:lnTo>
                      <a:pt x="6" y="251"/>
                    </a:lnTo>
                    <a:lnTo>
                      <a:pt x="4" y="260"/>
                    </a:lnTo>
                    <a:lnTo>
                      <a:pt x="2" y="269"/>
                    </a:lnTo>
                    <a:lnTo>
                      <a:pt x="1" y="279"/>
                    </a:lnTo>
                    <a:lnTo>
                      <a:pt x="0" y="287"/>
                    </a:lnTo>
                    <a:lnTo>
                      <a:pt x="1" y="296"/>
                    </a:lnTo>
                    <a:lnTo>
                      <a:pt x="2" y="306"/>
                    </a:lnTo>
                    <a:lnTo>
                      <a:pt x="4" y="314"/>
                    </a:lnTo>
                    <a:lnTo>
                      <a:pt x="5" y="319"/>
                    </a:lnTo>
                    <a:lnTo>
                      <a:pt x="8" y="323"/>
                    </a:lnTo>
                    <a:lnTo>
                      <a:pt x="10" y="328"/>
                    </a:lnTo>
                    <a:lnTo>
                      <a:pt x="12" y="332"/>
                    </a:lnTo>
                    <a:lnTo>
                      <a:pt x="15" y="336"/>
                    </a:lnTo>
                    <a:lnTo>
                      <a:pt x="18" y="339"/>
                    </a:lnTo>
                    <a:lnTo>
                      <a:pt x="22" y="343"/>
                    </a:lnTo>
                    <a:lnTo>
                      <a:pt x="27" y="346"/>
                    </a:lnTo>
                    <a:lnTo>
                      <a:pt x="34" y="350"/>
                    </a:lnTo>
                    <a:lnTo>
                      <a:pt x="38" y="352"/>
                    </a:lnTo>
                    <a:lnTo>
                      <a:pt x="39" y="353"/>
                    </a:lnTo>
                    <a:lnTo>
                      <a:pt x="41" y="354"/>
                    </a:lnTo>
                    <a:lnTo>
                      <a:pt x="48" y="356"/>
                    </a:lnTo>
                    <a:lnTo>
                      <a:pt x="56" y="357"/>
                    </a:lnTo>
                    <a:lnTo>
                      <a:pt x="63" y="356"/>
                    </a:lnTo>
                    <a:lnTo>
                      <a:pt x="67" y="355"/>
                    </a:lnTo>
                    <a:lnTo>
                      <a:pt x="70" y="355"/>
                    </a:lnTo>
                    <a:lnTo>
                      <a:pt x="77" y="351"/>
                    </a:lnTo>
                    <a:lnTo>
                      <a:pt x="85" y="347"/>
                    </a:lnTo>
                    <a:lnTo>
                      <a:pt x="88" y="344"/>
                    </a:lnTo>
                    <a:lnTo>
                      <a:pt x="88" y="343"/>
                    </a:lnTo>
                    <a:lnTo>
                      <a:pt x="89" y="341"/>
                    </a:lnTo>
                    <a:lnTo>
                      <a:pt x="100" y="311"/>
                    </a:lnTo>
                    <a:lnTo>
                      <a:pt x="105" y="297"/>
                    </a:lnTo>
                    <a:lnTo>
                      <a:pt x="111" y="284"/>
                    </a:lnTo>
                    <a:lnTo>
                      <a:pt x="119" y="271"/>
                    </a:lnTo>
                    <a:lnTo>
                      <a:pt x="129" y="258"/>
                    </a:lnTo>
                    <a:lnTo>
                      <a:pt x="131" y="253"/>
                    </a:lnTo>
                    <a:lnTo>
                      <a:pt x="133" y="251"/>
                    </a:lnTo>
                    <a:lnTo>
                      <a:pt x="135" y="249"/>
                    </a:lnTo>
                    <a:lnTo>
                      <a:pt x="137" y="244"/>
                    </a:lnTo>
                    <a:lnTo>
                      <a:pt x="140" y="239"/>
                    </a:lnTo>
                    <a:lnTo>
                      <a:pt x="144" y="230"/>
                    </a:lnTo>
                    <a:lnTo>
                      <a:pt x="150" y="223"/>
                    </a:lnTo>
                    <a:lnTo>
                      <a:pt x="156" y="215"/>
                    </a:lnTo>
                    <a:lnTo>
                      <a:pt x="162" y="209"/>
                    </a:lnTo>
                    <a:lnTo>
                      <a:pt x="169" y="204"/>
                    </a:lnTo>
                    <a:lnTo>
                      <a:pt x="177" y="200"/>
                    </a:lnTo>
                    <a:lnTo>
                      <a:pt x="186" y="195"/>
                    </a:lnTo>
                    <a:lnTo>
                      <a:pt x="195" y="193"/>
                    </a:lnTo>
                    <a:lnTo>
                      <a:pt x="208" y="214"/>
                    </a:lnTo>
                    <a:lnTo>
                      <a:pt x="222" y="234"/>
                    </a:lnTo>
                    <a:lnTo>
                      <a:pt x="236" y="255"/>
                    </a:lnTo>
                    <a:lnTo>
                      <a:pt x="250" y="275"/>
                    </a:lnTo>
                    <a:lnTo>
                      <a:pt x="264" y="294"/>
                    </a:lnTo>
                    <a:lnTo>
                      <a:pt x="278" y="314"/>
                    </a:lnTo>
                    <a:lnTo>
                      <a:pt x="294" y="334"/>
                    </a:lnTo>
                    <a:lnTo>
                      <a:pt x="310" y="353"/>
                    </a:lnTo>
                    <a:lnTo>
                      <a:pt x="317" y="361"/>
                    </a:lnTo>
                    <a:lnTo>
                      <a:pt x="324" y="368"/>
                    </a:lnTo>
                    <a:lnTo>
                      <a:pt x="331" y="374"/>
                    </a:lnTo>
                    <a:lnTo>
                      <a:pt x="338" y="381"/>
                    </a:lnTo>
                    <a:lnTo>
                      <a:pt x="348" y="388"/>
                    </a:lnTo>
                    <a:lnTo>
                      <a:pt x="357" y="394"/>
                    </a:lnTo>
                    <a:lnTo>
                      <a:pt x="367" y="400"/>
                    </a:lnTo>
                    <a:lnTo>
                      <a:pt x="377" y="406"/>
                    </a:lnTo>
                    <a:lnTo>
                      <a:pt x="387" y="412"/>
                    </a:lnTo>
                    <a:lnTo>
                      <a:pt x="398" y="417"/>
                    </a:lnTo>
                    <a:lnTo>
                      <a:pt x="409" y="421"/>
                    </a:lnTo>
                    <a:lnTo>
                      <a:pt x="420" y="426"/>
                    </a:lnTo>
                    <a:lnTo>
                      <a:pt x="434" y="429"/>
                    </a:lnTo>
                    <a:lnTo>
                      <a:pt x="457" y="435"/>
                    </a:lnTo>
                    <a:lnTo>
                      <a:pt x="465" y="437"/>
                    </a:lnTo>
                    <a:lnTo>
                      <a:pt x="473" y="438"/>
                    </a:lnTo>
                    <a:lnTo>
                      <a:pt x="481" y="438"/>
                    </a:lnTo>
                    <a:lnTo>
                      <a:pt x="489" y="437"/>
                    </a:lnTo>
                    <a:lnTo>
                      <a:pt x="501" y="435"/>
                    </a:lnTo>
                    <a:lnTo>
                      <a:pt x="506" y="434"/>
                    </a:lnTo>
                    <a:lnTo>
                      <a:pt x="512" y="432"/>
                    </a:lnTo>
                    <a:lnTo>
                      <a:pt x="524" y="428"/>
                    </a:lnTo>
                    <a:lnTo>
                      <a:pt x="526" y="427"/>
                    </a:lnTo>
                    <a:lnTo>
                      <a:pt x="529" y="426"/>
                    </a:lnTo>
                    <a:lnTo>
                      <a:pt x="534" y="423"/>
                    </a:lnTo>
                    <a:lnTo>
                      <a:pt x="539" y="420"/>
                    </a:lnTo>
                    <a:lnTo>
                      <a:pt x="540" y="420"/>
                    </a:lnTo>
                    <a:lnTo>
                      <a:pt x="542" y="419"/>
                    </a:lnTo>
                    <a:lnTo>
                      <a:pt x="545" y="417"/>
                    </a:lnTo>
                    <a:lnTo>
                      <a:pt x="554" y="411"/>
                    </a:lnTo>
                    <a:lnTo>
                      <a:pt x="564" y="403"/>
                    </a:lnTo>
                    <a:lnTo>
                      <a:pt x="573" y="394"/>
                    </a:lnTo>
                    <a:lnTo>
                      <a:pt x="588" y="377"/>
                    </a:lnTo>
                    <a:lnTo>
                      <a:pt x="595" y="368"/>
                    </a:lnTo>
                    <a:lnTo>
                      <a:pt x="602" y="359"/>
                    </a:lnTo>
                    <a:lnTo>
                      <a:pt x="616" y="341"/>
                    </a:lnTo>
                    <a:lnTo>
                      <a:pt x="620" y="336"/>
                    </a:lnTo>
                    <a:lnTo>
                      <a:pt x="623" y="332"/>
                    </a:lnTo>
                    <a:lnTo>
                      <a:pt x="630" y="322"/>
                    </a:lnTo>
                    <a:lnTo>
                      <a:pt x="643" y="303"/>
                    </a:lnTo>
                    <a:lnTo>
                      <a:pt x="655" y="284"/>
                    </a:lnTo>
                    <a:lnTo>
                      <a:pt x="661" y="273"/>
                    </a:lnTo>
                    <a:lnTo>
                      <a:pt x="666" y="264"/>
                    </a:lnTo>
                    <a:lnTo>
                      <a:pt x="668" y="261"/>
                    </a:lnTo>
                    <a:lnTo>
                      <a:pt x="669" y="258"/>
                    </a:lnTo>
                    <a:lnTo>
                      <a:pt x="672" y="254"/>
                    </a:lnTo>
                    <a:lnTo>
                      <a:pt x="678" y="244"/>
                    </a:lnTo>
                    <a:lnTo>
                      <a:pt x="687" y="224"/>
                    </a:lnTo>
                    <a:lnTo>
                      <a:pt x="699" y="206"/>
                    </a:lnTo>
                    <a:lnTo>
                      <a:pt x="711" y="187"/>
                    </a:lnTo>
                    <a:lnTo>
                      <a:pt x="724" y="170"/>
                    </a:lnTo>
                    <a:lnTo>
                      <a:pt x="728" y="163"/>
                    </a:lnTo>
                    <a:lnTo>
                      <a:pt x="730" y="159"/>
                    </a:lnTo>
                    <a:lnTo>
                      <a:pt x="731" y="159"/>
                    </a:lnTo>
                    <a:lnTo>
                      <a:pt x="732" y="158"/>
                    </a:lnTo>
                    <a:lnTo>
                      <a:pt x="733" y="157"/>
                    </a:lnTo>
                    <a:lnTo>
                      <a:pt x="737" y="150"/>
                    </a:lnTo>
                    <a:lnTo>
                      <a:pt x="741" y="143"/>
                    </a:lnTo>
                    <a:lnTo>
                      <a:pt x="746" y="130"/>
                    </a:lnTo>
                    <a:lnTo>
                      <a:pt x="749" y="124"/>
                    </a:lnTo>
                    <a:lnTo>
                      <a:pt x="749" y="123"/>
                    </a:lnTo>
                    <a:lnTo>
                      <a:pt x="749" y="122"/>
                    </a:lnTo>
                    <a:lnTo>
                      <a:pt x="749" y="121"/>
                    </a:lnTo>
                    <a:lnTo>
                      <a:pt x="751" y="117"/>
                    </a:lnTo>
                    <a:lnTo>
                      <a:pt x="751" y="114"/>
                    </a:lnTo>
                    <a:lnTo>
                      <a:pt x="751" y="113"/>
                    </a:lnTo>
                    <a:lnTo>
                      <a:pt x="752" y="112"/>
                    </a:lnTo>
                    <a:lnTo>
                      <a:pt x="753" y="111"/>
                    </a:lnTo>
                    <a:lnTo>
                      <a:pt x="755" y="105"/>
                    </a:lnTo>
                    <a:lnTo>
                      <a:pt x="757" y="92"/>
                    </a:lnTo>
                    <a:lnTo>
                      <a:pt x="758" y="79"/>
                    </a:lnTo>
                    <a:lnTo>
                      <a:pt x="758" y="75"/>
                    </a:lnTo>
                    <a:lnTo>
                      <a:pt x="758" y="74"/>
                    </a:lnTo>
                    <a:lnTo>
                      <a:pt x="759" y="73"/>
                    </a:lnTo>
                    <a:lnTo>
                      <a:pt x="760" y="66"/>
                    </a:lnTo>
                    <a:lnTo>
                      <a:pt x="760" y="59"/>
                    </a:lnTo>
                    <a:lnTo>
                      <a:pt x="760" y="53"/>
                    </a:lnTo>
                    <a:lnTo>
                      <a:pt x="759" y="3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Freeform 13"/>
              <p:cNvSpPr>
                <a:spLocks noChangeAspect="1"/>
              </p:cNvSpPr>
              <p:nvPr/>
            </p:nvSpPr>
            <p:spPr bwMode="auto">
              <a:xfrm>
                <a:off x="3004" y="2741"/>
                <a:ext cx="682" cy="256"/>
              </a:xfrm>
              <a:custGeom>
                <a:avLst/>
                <a:gdLst>
                  <a:gd name="T0" fmla="*/ 635 w 682"/>
                  <a:gd name="T1" fmla="*/ 0 h 256"/>
                  <a:gd name="T2" fmla="*/ 605 w 682"/>
                  <a:gd name="T3" fmla="*/ 4 h 256"/>
                  <a:gd name="T4" fmla="*/ 552 w 682"/>
                  <a:gd name="T5" fmla="*/ 31 h 256"/>
                  <a:gd name="T6" fmla="*/ 472 w 682"/>
                  <a:gd name="T7" fmla="*/ 81 h 256"/>
                  <a:gd name="T8" fmla="*/ 343 w 682"/>
                  <a:gd name="T9" fmla="*/ 172 h 256"/>
                  <a:gd name="T10" fmla="*/ 314 w 682"/>
                  <a:gd name="T11" fmla="*/ 191 h 256"/>
                  <a:gd name="T12" fmla="*/ 306 w 682"/>
                  <a:gd name="T13" fmla="*/ 195 h 256"/>
                  <a:gd name="T14" fmla="*/ 298 w 682"/>
                  <a:gd name="T15" fmla="*/ 197 h 256"/>
                  <a:gd name="T16" fmla="*/ 295 w 682"/>
                  <a:gd name="T17" fmla="*/ 198 h 256"/>
                  <a:gd name="T18" fmla="*/ 269 w 682"/>
                  <a:gd name="T19" fmla="*/ 199 h 256"/>
                  <a:gd name="T20" fmla="*/ 227 w 682"/>
                  <a:gd name="T21" fmla="*/ 186 h 256"/>
                  <a:gd name="T22" fmla="*/ 181 w 682"/>
                  <a:gd name="T23" fmla="*/ 174 h 256"/>
                  <a:gd name="T24" fmla="*/ 142 w 682"/>
                  <a:gd name="T25" fmla="*/ 168 h 256"/>
                  <a:gd name="T26" fmla="*/ 98 w 682"/>
                  <a:gd name="T27" fmla="*/ 159 h 256"/>
                  <a:gd name="T28" fmla="*/ 90 w 682"/>
                  <a:gd name="T29" fmla="*/ 153 h 256"/>
                  <a:gd name="T30" fmla="*/ 90 w 682"/>
                  <a:gd name="T31" fmla="*/ 132 h 256"/>
                  <a:gd name="T32" fmla="*/ 91 w 682"/>
                  <a:gd name="T33" fmla="*/ 105 h 256"/>
                  <a:gd name="T34" fmla="*/ 87 w 682"/>
                  <a:gd name="T35" fmla="*/ 81 h 256"/>
                  <a:gd name="T36" fmla="*/ 78 w 682"/>
                  <a:gd name="T37" fmla="*/ 65 h 256"/>
                  <a:gd name="T38" fmla="*/ 65 w 682"/>
                  <a:gd name="T39" fmla="*/ 56 h 256"/>
                  <a:gd name="T40" fmla="*/ 50 w 682"/>
                  <a:gd name="T41" fmla="*/ 53 h 256"/>
                  <a:gd name="T42" fmla="*/ 38 w 682"/>
                  <a:gd name="T43" fmla="*/ 60 h 256"/>
                  <a:gd name="T44" fmla="*/ 33 w 682"/>
                  <a:gd name="T45" fmla="*/ 70 h 256"/>
                  <a:gd name="T46" fmla="*/ 37 w 682"/>
                  <a:gd name="T47" fmla="*/ 160 h 256"/>
                  <a:gd name="T48" fmla="*/ 4 w 682"/>
                  <a:gd name="T49" fmla="*/ 203 h 256"/>
                  <a:gd name="T50" fmla="*/ 1 w 682"/>
                  <a:gd name="T51" fmla="*/ 215 h 256"/>
                  <a:gd name="T52" fmla="*/ 10 w 682"/>
                  <a:gd name="T53" fmla="*/ 226 h 256"/>
                  <a:gd name="T54" fmla="*/ 87 w 682"/>
                  <a:gd name="T55" fmla="*/ 204 h 256"/>
                  <a:gd name="T56" fmla="*/ 135 w 682"/>
                  <a:gd name="T57" fmla="*/ 213 h 256"/>
                  <a:gd name="T58" fmla="*/ 207 w 682"/>
                  <a:gd name="T59" fmla="*/ 237 h 256"/>
                  <a:gd name="T60" fmla="*/ 284 w 682"/>
                  <a:gd name="T61" fmla="*/ 256 h 256"/>
                  <a:gd name="T62" fmla="*/ 305 w 682"/>
                  <a:gd name="T63" fmla="*/ 255 h 256"/>
                  <a:gd name="T64" fmla="*/ 326 w 682"/>
                  <a:gd name="T65" fmla="*/ 248 h 256"/>
                  <a:gd name="T66" fmla="*/ 345 w 682"/>
                  <a:gd name="T67" fmla="*/ 238 h 256"/>
                  <a:gd name="T68" fmla="*/ 399 w 682"/>
                  <a:gd name="T69" fmla="*/ 203 h 256"/>
                  <a:gd name="T70" fmla="*/ 469 w 682"/>
                  <a:gd name="T71" fmla="*/ 172 h 256"/>
                  <a:gd name="T72" fmla="*/ 571 w 682"/>
                  <a:gd name="T73" fmla="*/ 133 h 256"/>
                  <a:gd name="T74" fmla="*/ 595 w 682"/>
                  <a:gd name="T75" fmla="*/ 123 h 256"/>
                  <a:gd name="T76" fmla="*/ 620 w 682"/>
                  <a:gd name="T77" fmla="*/ 107 h 256"/>
                  <a:gd name="T78" fmla="*/ 638 w 682"/>
                  <a:gd name="T79" fmla="*/ 94 h 256"/>
                  <a:gd name="T80" fmla="*/ 656 w 682"/>
                  <a:gd name="T81" fmla="*/ 76 h 256"/>
                  <a:gd name="T82" fmla="*/ 675 w 682"/>
                  <a:gd name="T83" fmla="*/ 57 h 256"/>
                  <a:gd name="T84" fmla="*/ 681 w 682"/>
                  <a:gd name="T85" fmla="*/ 45 h 256"/>
                  <a:gd name="T86" fmla="*/ 682 w 682"/>
                  <a:gd name="T87" fmla="*/ 39 h 256"/>
                  <a:gd name="T88" fmla="*/ 682 w 682"/>
                  <a:gd name="T89" fmla="*/ 31 h 256"/>
                  <a:gd name="T90" fmla="*/ 681 w 682"/>
                  <a:gd name="T91" fmla="*/ 24 h 256"/>
                  <a:gd name="T92" fmla="*/ 675 w 682"/>
                  <a:gd name="T93" fmla="*/ 14 h 256"/>
                  <a:gd name="T94" fmla="*/ 666 w 682"/>
                  <a:gd name="T95" fmla="*/ 7 h 256"/>
                  <a:gd name="T96" fmla="*/ 647 w 682"/>
                  <a:gd name="T97" fmla="*/ 4 h 25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82"/>
                  <a:gd name="T148" fmla="*/ 0 h 256"/>
                  <a:gd name="T149" fmla="*/ 682 w 682"/>
                  <a:gd name="T150" fmla="*/ 256 h 25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82" h="256">
                    <a:moveTo>
                      <a:pt x="647" y="4"/>
                    </a:moveTo>
                    <a:lnTo>
                      <a:pt x="641" y="1"/>
                    </a:lnTo>
                    <a:lnTo>
                      <a:pt x="635" y="0"/>
                    </a:lnTo>
                    <a:lnTo>
                      <a:pt x="623" y="0"/>
                    </a:lnTo>
                    <a:lnTo>
                      <a:pt x="611" y="2"/>
                    </a:lnTo>
                    <a:lnTo>
                      <a:pt x="605" y="4"/>
                    </a:lnTo>
                    <a:lnTo>
                      <a:pt x="599" y="6"/>
                    </a:lnTo>
                    <a:lnTo>
                      <a:pt x="575" y="18"/>
                    </a:lnTo>
                    <a:lnTo>
                      <a:pt x="552" y="31"/>
                    </a:lnTo>
                    <a:lnTo>
                      <a:pt x="528" y="44"/>
                    </a:lnTo>
                    <a:lnTo>
                      <a:pt x="506" y="59"/>
                    </a:lnTo>
                    <a:lnTo>
                      <a:pt x="472" y="81"/>
                    </a:lnTo>
                    <a:lnTo>
                      <a:pt x="440" y="103"/>
                    </a:lnTo>
                    <a:lnTo>
                      <a:pt x="352" y="165"/>
                    </a:lnTo>
                    <a:lnTo>
                      <a:pt x="343" y="172"/>
                    </a:lnTo>
                    <a:lnTo>
                      <a:pt x="337" y="174"/>
                    </a:lnTo>
                    <a:lnTo>
                      <a:pt x="333" y="178"/>
                    </a:lnTo>
                    <a:lnTo>
                      <a:pt x="314" y="191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6" y="195"/>
                    </a:lnTo>
                    <a:lnTo>
                      <a:pt x="305" y="195"/>
                    </a:lnTo>
                    <a:lnTo>
                      <a:pt x="302" y="196"/>
                    </a:lnTo>
                    <a:lnTo>
                      <a:pt x="298" y="197"/>
                    </a:lnTo>
                    <a:lnTo>
                      <a:pt x="297" y="197"/>
                    </a:lnTo>
                    <a:lnTo>
                      <a:pt x="296" y="197"/>
                    </a:lnTo>
                    <a:lnTo>
                      <a:pt x="295" y="198"/>
                    </a:lnTo>
                    <a:lnTo>
                      <a:pt x="288" y="200"/>
                    </a:lnTo>
                    <a:lnTo>
                      <a:pt x="279" y="200"/>
                    </a:lnTo>
                    <a:lnTo>
                      <a:pt x="269" y="199"/>
                    </a:lnTo>
                    <a:lnTo>
                      <a:pt x="260" y="197"/>
                    </a:lnTo>
                    <a:lnTo>
                      <a:pt x="251" y="195"/>
                    </a:lnTo>
                    <a:lnTo>
                      <a:pt x="227" y="186"/>
                    </a:lnTo>
                    <a:lnTo>
                      <a:pt x="204" y="180"/>
                    </a:lnTo>
                    <a:lnTo>
                      <a:pt x="192" y="177"/>
                    </a:lnTo>
                    <a:lnTo>
                      <a:pt x="181" y="174"/>
                    </a:lnTo>
                    <a:lnTo>
                      <a:pt x="169" y="173"/>
                    </a:lnTo>
                    <a:lnTo>
                      <a:pt x="158" y="171"/>
                    </a:lnTo>
                    <a:lnTo>
                      <a:pt x="142" y="168"/>
                    </a:lnTo>
                    <a:lnTo>
                      <a:pt x="127" y="166"/>
                    </a:lnTo>
                    <a:lnTo>
                      <a:pt x="112" y="162"/>
                    </a:lnTo>
                    <a:lnTo>
                      <a:pt x="98" y="159"/>
                    </a:lnTo>
                    <a:lnTo>
                      <a:pt x="93" y="157"/>
                    </a:lnTo>
                    <a:lnTo>
                      <a:pt x="91" y="155"/>
                    </a:lnTo>
                    <a:lnTo>
                      <a:pt x="90" y="153"/>
                    </a:lnTo>
                    <a:lnTo>
                      <a:pt x="86" y="149"/>
                    </a:lnTo>
                    <a:lnTo>
                      <a:pt x="88" y="139"/>
                    </a:lnTo>
                    <a:lnTo>
                      <a:pt x="90" y="132"/>
                    </a:lnTo>
                    <a:lnTo>
                      <a:pt x="91" y="123"/>
                    </a:lnTo>
                    <a:lnTo>
                      <a:pt x="91" y="114"/>
                    </a:lnTo>
                    <a:lnTo>
                      <a:pt x="91" y="105"/>
                    </a:lnTo>
                    <a:lnTo>
                      <a:pt x="90" y="97"/>
                    </a:lnTo>
                    <a:lnTo>
                      <a:pt x="89" y="89"/>
                    </a:lnTo>
                    <a:lnTo>
                      <a:pt x="87" y="81"/>
                    </a:lnTo>
                    <a:lnTo>
                      <a:pt x="84" y="74"/>
                    </a:lnTo>
                    <a:lnTo>
                      <a:pt x="80" y="68"/>
                    </a:lnTo>
                    <a:lnTo>
                      <a:pt x="78" y="65"/>
                    </a:lnTo>
                    <a:lnTo>
                      <a:pt x="76" y="62"/>
                    </a:lnTo>
                    <a:lnTo>
                      <a:pt x="71" y="59"/>
                    </a:lnTo>
                    <a:lnTo>
                      <a:pt x="65" y="56"/>
                    </a:lnTo>
                    <a:lnTo>
                      <a:pt x="60" y="54"/>
                    </a:lnTo>
                    <a:lnTo>
                      <a:pt x="55" y="53"/>
                    </a:lnTo>
                    <a:lnTo>
                      <a:pt x="50" y="53"/>
                    </a:lnTo>
                    <a:lnTo>
                      <a:pt x="45" y="55"/>
                    </a:lnTo>
                    <a:lnTo>
                      <a:pt x="42" y="58"/>
                    </a:lnTo>
                    <a:lnTo>
                      <a:pt x="38" y="60"/>
                    </a:lnTo>
                    <a:lnTo>
                      <a:pt x="35" y="63"/>
                    </a:lnTo>
                    <a:lnTo>
                      <a:pt x="34" y="66"/>
                    </a:lnTo>
                    <a:lnTo>
                      <a:pt x="33" y="70"/>
                    </a:lnTo>
                    <a:lnTo>
                      <a:pt x="56" y="132"/>
                    </a:lnTo>
                    <a:lnTo>
                      <a:pt x="50" y="147"/>
                    </a:lnTo>
                    <a:lnTo>
                      <a:pt x="37" y="160"/>
                    </a:lnTo>
                    <a:lnTo>
                      <a:pt x="26" y="174"/>
                    </a:lnTo>
                    <a:lnTo>
                      <a:pt x="14" y="188"/>
                    </a:lnTo>
                    <a:lnTo>
                      <a:pt x="4" y="203"/>
                    </a:lnTo>
                    <a:lnTo>
                      <a:pt x="1" y="206"/>
                    </a:lnTo>
                    <a:lnTo>
                      <a:pt x="0" y="210"/>
                    </a:lnTo>
                    <a:lnTo>
                      <a:pt x="1" y="215"/>
                    </a:lnTo>
                    <a:lnTo>
                      <a:pt x="3" y="218"/>
                    </a:lnTo>
                    <a:lnTo>
                      <a:pt x="7" y="222"/>
                    </a:lnTo>
                    <a:lnTo>
                      <a:pt x="10" y="226"/>
                    </a:lnTo>
                    <a:lnTo>
                      <a:pt x="55" y="202"/>
                    </a:lnTo>
                    <a:lnTo>
                      <a:pt x="70" y="203"/>
                    </a:lnTo>
                    <a:lnTo>
                      <a:pt x="87" y="204"/>
                    </a:lnTo>
                    <a:lnTo>
                      <a:pt x="103" y="207"/>
                    </a:lnTo>
                    <a:lnTo>
                      <a:pt x="120" y="210"/>
                    </a:lnTo>
                    <a:lnTo>
                      <a:pt x="135" y="213"/>
                    </a:lnTo>
                    <a:lnTo>
                      <a:pt x="151" y="217"/>
                    </a:lnTo>
                    <a:lnTo>
                      <a:pt x="183" y="228"/>
                    </a:lnTo>
                    <a:lnTo>
                      <a:pt x="207" y="237"/>
                    </a:lnTo>
                    <a:lnTo>
                      <a:pt x="232" y="245"/>
                    </a:lnTo>
                    <a:lnTo>
                      <a:pt x="258" y="251"/>
                    </a:lnTo>
                    <a:lnTo>
                      <a:pt x="284" y="256"/>
                    </a:lnTo>
                    <a:lnTo>
                      <a:pt x="295" y="256"/>
                    </a:lnTo>
                    <a:lnTo>
                      <a:pt x="300" y="256"/>
                    </a:lnTo>
                    <a:lnTo>
                      <a:pt x="305" y="255"/>
                    </a:lnTo>
                    <a:lnTo>
                      <a:pt x="312" y="253"/>
                    </a:lnTo>
                    <a:lnTo>
                      <a:pt x="320" y="252"/>
                    </a:lnTo>
                    <a:lnTo>
                      <a:pt x="326" y="248"/>
                    </a:lnTo>
                    <a:lnTo>
                      <a:pt x="333" y="245"/>
                    </a:lnTo>
                    <a:lnTo>
                      <a:pt x="338" y="241"/>
                    </a:lnTo>
                    <a:lnTo>
                      <a:pt x="345" y="238"/>
                    </a:lnTo>
                    <a:lnTo>
                      <a:pt x="362" y="225"/>
                    </a:lnTo>
                    <a:lnTo>
                      <a:pt x="380" y="214"/>
                    </a:lnTo>
                    <a:lnTo>
                      <a:pt x="399" y="203"/>
                    </a:lnTo>
                    <a:lnTo>
                      <a:pt x="418" y="193"/>
                    </a:lnTo>
                    <a:lnTo>
                      <a:pt x="443" y="181"/>
                    </a:lnTo>
                    <a:lnTo>
                      <a:pt x="469" y="172"/>
                    </a:lnTo>
                    <a:lnTo>
                      <a:pt x="516" y="154"/>
                    </a:lnTo>
                    <a:lnTo>
                      <a:pt x="563" y="137"/>
                    </a:lnTo>
                    <a:lnTo>
                      <a:pt x="571" y="133"/>
                    </a:lnTo>
                    <a:lnTo>
                      <a:pt x="579" y="130"/>
                    </a:lnTo>
                    <a:lnTo>
                      <a:pt x="587" y="126"/>
                    </a:lnTo>
                    <a:lnTo>
                      <a:pt x="595" y="123"/>
                    </a:lnTo>
                    <a:lnTo>
                      <a:pt x="610" y="114"/>
                    </a:lnTo>
                    <a:lnTo>
                      <a:pt x="617" y="109"/>
                    </a:lnTo>
                    <a:lnTo>
                      <a:pt x="620" y="107"/>
                    </a:lnTo>
                    <a:lnTo>
                      <a:pt x="624" y="104"/>
                    </a:lnTo>
                    <a:lnTo>
                      <a:pt x="631" y="99"/>
                    </a:lnTo>
                    <a:lnTo>
                      <a:pt x="638" y="94"/>
                    </a:lnTo>
                    <a:lnTo>
                      <a:pt x="644" y="88"/>
                    </a:lnTo>
                    <a:lnTo>
                      <a:pt x="651" y="82"/>
                    </a:lnTo>
                    <a:lnTo>
                      <a:pt x="656" y="76"/>
                    </a:lnTo>
                    <a:lnTo>
                      <a:pt x="663" y="70"/>
                    </a:lnTo>
                    <a:lnTo>
                      <a:pt x="668" y="63"/>
                    </a:lnTo>
                    <a:lnTo>
                      <a:pt x="675" y="57"/>
                    </a:lnTo>
                    <a:lnTo>
                      <a:pt x="677" y="53"/>
                    </a:lnTo>
                    <a:lnTo>
                      <a:pt x="679" y="49"/>
                    </a:lnTo>
                    <a:lnTo>
                      <a:pt x="681" y="45"/>
                    </a:lnTo>
                    <a:lnTo>
                      <a:pt x="681" y="43"/>
                    </a:lnTo>
                    <a:lnTo>
                      <a:pt x="682" y="41"/>
                    </a:lnTo>
                    <a:lnTo>
                      <a:pt x="682" y="39"/>
                    </a:lnTo>
                    <a:lnTo>
                      <a:pt x="682" y="36"/>
                    </a:lnTo>
                    <a:lnTo>
                      <a:pt x="682" y="32"/>
                    </a:lnTo>
                    <a:lnTo>
                      <a:pt x="682" y="31"/>
                    </a:lnTo>
                    <a:lnTo>
                      <a:pt x="682" y="30"/>
                    </a:lnTo>
                    <a:lnTo>
                      <a:pt x="682" y="27"/>
                    </a:lnTo>
                    <a:lnTo>
                      <a:pt x="681" y="24"/>
                    </a:lnTo>
                    <a:lnTo>
                      <a:pt x="679" y="20"/>
                    </a:lnTo>
                    <a:lnTo>
                      <a:pt x="678" y="18"/>
                    </a:lnTo>
                    <a:lnTo>
                      <a:pt x="675" y="14"/>
                    </a:lnTo>
                    <a:lnTo>
                      <a:pt x="674" y="12"/>
                    </a:lnTo>
                    <a:lnTo>
                      <a:pt x="669" y="9"/>
                    </a:lnTo>
                    <a:lnTo>
                      <a:pt x="666" y="7"/>
                    </a:lnTo>
                    <a:lnTo>
                      <a:pt x="663" y="6"/>
                    </a:lnTo>
                    <a:lnTo>
                      <a:pt x="655" y="4"/>
                    </a:lnTo>
                    <a:lnTo>
                      <a:pt x="647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" name="Freeform 14"/>
              <p:cNvSpPr>
                <a:spLocks noChangeAspect="1"/>
              </p:cNvSpPr>
              <p:nvPr/>
            </p:nvSpPr>
            <p:spPr bwMode="auto">
              <a:xfrm>
                <a:off x="3580" y="3105"/>
                <a:ext cx="345" cy="686"/>
              </a:xfrm>
              <a:custGeom>
                <a:avLst/>
                <a:gdLst>
                  <a:gd name="T0" fmla="*/ 57 w 345"/>
                  <a:gd name="T1" fmla="*/ 2 h 686"/>
                  <a:gd name="T2" fmla="*/ 89 w 345"/>
                  <a:gd name="T3" fmla="*/ 0 h 686"/>
                  <a:gd name="T4" fmla="*/ 113 w 345"/>
                  <a:gd name="T5" fmla="*/ 15 h 686"/>
                  <a:gd name="T6" fmla="*/ 169 w 345"/>
                  <a:gd name="T7" fmla="*/ 64 h 686"/>
                  <a:gd name="T8" fmla="*/ 227 w 345"/>
                  <a:gd name="T9" fmla="*/ 121 h 686"/>
                  <a:gd name="T10" fmla="*/ 278 w 345"/>
                  <a:gd name="T11" fmla="*/ 176 h 686"/>
                  <a:gd name="T12" fmla="*/ 315 w 345"/>
                  <a:gd name="T13" fmla="*/ 225 h 686"/>
                  <a:gd name="T14" fmla="*/ 337 w 345"/>
                  <a:gd name="T15" fmla="*/ 263 h 686"/>
                  <a:gd name="T16" fmla="*/ 345 w 345"/>
                  <a:gd name="T17" fmla="*/ 293 h 686"/>
                  <a:gd name="T18" fmla="*/ 341 w 345"/>
                  <a:gd name="T19" fmla="*/ 321 h 686"/>
                  <a:gd name="T20" fmla="*/ 329 w 345"/>
                  <a:gd name="T21" fmla="*/ 349 h 686"/>
                  <a:gd name="T22" fmla="*/ 302 w 345"/>
                  <a:gd name="T23" fmla="*/ 382 h 686"/>
                  <a:gd name="T24" fmla="*/ 262 w 345"/>
                  <a:gd name="T25" fmla="*/ 416 h 686"/>
                  <a:gd name="T26" fmla="*/ 201 w 345"/>
                  <a:gd name="T27" fmla="*/ 467 h 686"/>
                  <a:gd name="T28" fmla="*/ 154 w 345"/>
                  <a:gd name="T29" fmla="*/ 496 h 686"/>
                  <a:gd name="T30" fmla="*/ 127 w 345"/>
                  <a:gd name="T31" fmla="*/ 521 h 686"/>
                  <a:gd name="T32" fmla="*/ 115 w 345"/>
                  <a:gd name="T33" fmla="*/ 544 h 686"/>
                  <a:gd name="T34" fmla="*/ 117 w 345"/>
                  <a:gd name="T35" fmla="*/ 559 h 686"/>
                  <a:gd name="T36" fmla="*/ 133 w 345"/>
                  <a:gd name="T37" fmla="*/ 575 h 686"/>
                  <a:gd name="T38" fmla="*/ 171 w 345"/>
                  <a:gd name="T39" fmla="*/ 600 h 686"/>
                  <a:gd name="T40" fmla="*/ 203 w 345"/>
                  <a:gd name="T41" fmla="*/ 619 h 686"/>
                  <a:gd name="T42" fmla="*/ 241 w 345"/>
                  <a:gd name="T43" fmla="*/ 631 h 686"/>
                  <a:gd name="T44" fmla="*/ 264 w 345"/>
                  <a:gd name="T45" fmla="*/ 638 h 686"/>
                  <a:gd name="T46" fmla="*/ 269 w 345"/>
                  <a:gd name="T47" fmla="*/ 654 h 686"/>
                  <a:gd name="T48" fmla="*/ 262 w 345"/>
                  <a:gd name="T49" fmla="*/ 664 h 686"/>
                  <a:gd name="T50" fmla="*/ 229 w 345"/>
                  <a:gd name="T51" fmla="*/ 678 h 686"/>
                  <a:gd name="T52" fmla="*/ 224 w 345"/>
                  <a:gd name="T53" fmla="*/ 680 h 686"/>
                  <a:gd name="T54" fmla="*/ 180 w 345"/>
                  <a:gd name="T55" fmla="*/ 686 h 686"/>
                  <a:gd name="T56" fmla="*/ 157 w 345"/>
                  <a:gd name="T57" fmla="*/ 686 h 686"/>
                  <a:gd name="T58" fmla="*/ 134 w 345"/>
                  <a:gd name="T59" fmla="*/ 668 h 686"/>
                  <a:gd name="T60" fmla="*/ 112 w 345"/>
                  <a:gd name="T61" fmla="*/ 635 h 686"/>
                  <a:gd name="T62" fmla="*/ 89 w 345"/>
                  <a:gd name="T63" fmla="*/ 614 h 686"/>
                  <a:gd name="T64" fmla="*/ 56 w 345"/>
                  <a:gd name="T65" fmla="*/ 596 h 686"/>
                  <a:gd name="T66" fmla="*/ 33 w 345"/>
                  <a:gd name="T67" fmla="*/ 575 h 686"/>
                  <a:gd name="T68" fmla="*/ 31 w 345"/>
                  <a:gd name="T69" fmla="*/ 547 h 686"/>
                  <a:gd name="T70" fmla="*/ 36 w 345"/>
                  <a:gd name="T71" fmla="*/ 526 h 686"/>
                  <a:gd name="T72" fmla="*/ 57 w 345"/>
                  <a:gd name="T73" fmla="*/ 505 h 686"/>
                  <a:gd name="T74" fmla="*/ 91 w 345"/>
                  <a:gd name="T75" fmla="*/ 486 h 686"/>
                  <a:gd name="T76" fmla="*/ 119 w 345"/>
                  <a:gd name="T77" fmla="*/ 463 h 686"/>
                  <a:gd name="T78" fmla="*/ 145 w 345"/>
                  <a:gd name="T79" fmla="*/ 424 h 686"/>
                  <a:gd name="T80" fmla="*/ 169 w 345"/>
                  <a:gd name="T81" fmla="*/ 381 h 686"/>
                  <a:gd name="T82" fmla="*/ 201 w 345"/>
                  <a:gd name="T83" fmla="*/ 339 h 686"/>
                  <a:gd name="T84" fmla="*/ 234 w 345"/>
                  <a:gd name="T85" fmla="*/ 314 h 686"/>
                  <a:gd name="T86" fmla="*/ 252 w 345"/>
                  <a:gd name="T87" fmla="*/ 302 h 686"/>
                  <a:gd name="T88" fmla="*/ 255 w 345"/>
                  <a:gd name="T89" fmla="*/ 291 h 686"/>
                  <a:gd name="T90" fmla="*/ 238 w 345"/>
                  <a:gd name="T91" fmla="*/ 279 h 686"/>
                  <a:gd name="T92" fmla="*/ 185 w 345"/>
                  <a:gd name="T93" fmla="*/ 237 h 686"/>
                  <a:gd name="T94" fmla="*/ 115 w 345"/>
                  <a:gd name="T95" fmla="*/ 193 h 686"/>
                  <a:gd name="T96" fmla="*/ 63 w 345"/>
                  <a:gd name="T97" fmla="*/ 153 h 686"/>
                  <a:gd name="T98" fmla="*/ 19 w 345"/>
                  <a:gd name="T99" fmla="*/ 102 h 686"/>
                  <a:gd name="T100" fmla="*/ 0 w 345"/>
                  <a:gd name="T101" fmla="*/ 53 h 686"/>
                  <a:gd name="T102" fmla="*/ 7 w 345"/>
                  <a:gd name="T103" fmla="*/ 27 h 686"/>
                  <a:gd name="T104" fmla="*/ 33 w 345"/>
                  <a:gd name="T105" fmla="*/ 9 h 686"/>
                  <a:gd name="T106" fmla="*/ 57 w 345"/>
                  <a:gd name="T107" fmla="*/ 2 h 68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45"/>
                  <a:gd name="T163" fmla="*/ 0 h 686"/>
                  <a:gd name="T164" fmla="*/ 345 w 345"/>
                  <a:gd name="T165" fmla="*/ 686 h 68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45" h="686">
                    <a:moveTo>
                      <a:pt x="57" y="2"/>
                    </a:moveTo>
                    <a:lnTo>
                      <a:pt x="89" y="0"/>
                    </a:lnTo>
                    <a:lnTo>
                      <a:pt x="113" y="15"/>
                    </a:lnTo>
                    <a:lnTo>
                      <a:pt x="169" y="64"/>
                    </a:lnTo>
                    <a:lnTo>
                      <a:pt x="227" y="121"/>
                    </a:lnTo>
                    <a:lnTo>
                      <a:pt x="278" y="176"/>
                    </a:lnTo>
                    <a:lnTo>
                      <a:pt x="315" y="225"/>
                    </a:lnTo>
                    <a:lnTo>
                      <a:pt x="337" y="263"/>
                    </a:lnTo>
                    <a:lnTo>
                      <a:pt x="345" y="293"/>
                    </a:lnTo>
                    <a:lnTo>
                      <a:pt x="341" y="321"/>
                    </a:lnTo>
                    <a:lnTo>
                      <a:pt x="329" y="349"/>
                    </a:lnTo>
                    <a:lnTo>
                      <a:pt x="302" y="382"/>
                    </a:lnTo>
                    <a:lnTo>
                      <a:pt x="262" y="416"/>
                    </a:lnTo>
                    <a:lnTo>
                      <a:pt x="201" y="467"/>
                    </a:lnTo>
                    <a:lnTo>
                      <a:pt x="154" y="496"/>
                    </a:lnTo>
                    <a:lnTo>
                      <a:pt x="127" y="521"/>
                    </a:lnTo>
                    <a:lnTo>
                      <a:pt x="115" y="544"/>
                    </a:lnTo>
                    <a:lnTo>
                      <a:pt x="117" y="559"/>
                    </a:lnTo>
                    <a:lnTo>
                      <a:pt x="133" y="575"/>
                    </a:lnTo>
                    <a:lnTo>
                      <a:pt x="171" y="600"/>
                    </a:lnTo>
                    <a:lnTo>
                      <a:pt x="203" y="619"/>
                    </a:lnTo>
                    <a:lnTo>
                      <a:pt x="241" y="631"/>
                    </a:lnTo>
                    <a:lnTo>
                      <a:pt x="264" y="638"/>
                    </a:lnTo>
                    <a:lnTo>
                      <a:pt x="269" y="654"/>
                    </a:lnTo>
                    <a:lnTo>
                      <a:pt x="262" y="664"/>
                    </a:lnTo>
                    <a:lnTo>
                      <a:pt x="229" y="678"/>
                    </a:lnTo>
                    <a:lnTo>
                      <a:pt x="224" y="680"/>
                    </a:lnTo>
                    <a:lnTo>
                      <a:pt x="180" y="686"/>
                    </a:lnTo>
                    <a:lnTo>
                      <a:pt x="157" y="686"/>
                    </a:lnTo>
                    <a:lnTo>
                      <a:pt x="134" y="668"/>
                    </a:lnTo>
                    <a:lnTo>
                      <a:pt x="112" y="635"/>
                    </a:lnTo>
                    <a:lnTo>
                      <a:pt x="89" y="614"/>
                    </a:lnTo>
                    <a:lnTo>
                      <a:pt x="56" y="596"/>
                    </a:lnTo>
                    <a:lnTo>
                      <a:pt x="33" y="575"/>
                    </a:lnTo>
                    <a:lnTo>
                      <a:pt x="31" y="547"/>
                    </a:lnTo>
                    <a:lnTo>
                      <a:pt x="36" y="526"/>
                    </a:lnTo>
                    <a:lnTo>
                      <a:pt x="57" y="505"/>
                    </a:lnTo>
                    <a:lnTo>
                      <a:pt x="91" y="486"/>
                    </a:lnTo>
                    <a:lnTo>
                      <a:pt x="119" y="463"/>
                    </a:lnTo>
                    <a:lnTo>
                      <a:pt x="145" y="424"/>
                    </a:lnTo>
                    <a:lnTo>
                      <a:pt x="169" y="381"/>
                    </a:lnTo>
                    <a:lnTo>
                      <a:pt x="201" y="339"/>
                    </a:lnTo>
                    <a:lnTo>
                      <a:pt x="234" y="314"/>
                    </a:lnTo>
                    <a:lnTo>
                      <a:pt x="252" y="302"/>
                    </a:lnTo>
                    <a:lnTo>
                      <a:pt x="255" y="291"/>
                    </a:lnTo>
                    <a:lnTo>
                      <a:pt x="238" y="279"/>
                    </a:lnTo>
                    <a:lnTo>
                      <a:pt x="185" y="237"/>
                    </a:lnTo>
                    <a:lnTo>
                      <a:pt x="115" y="193"/>
                    </a:lnTo>
                    <a:lnTo>
                      <a:pt x="63" y="153"/>
                    </a:lnTo>
                    <a:lnTo>
                      <a:pt x="19" y="102"/>
                    </a:lnTo>
                    <a:lnTo>
                      <a:pt x="0" y="53"/>
                    </a:lnTo>
                    <a:lnTo>
                      <a:pt x="7" y="27"/>
                    </a:lnTo>
                    <a:lnTo>
                      <a:pt x="33" y="9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0" name="Group 15"/>
            <p:cNvGrpSpPr>
              <a:grpSpLocks noChangeAspect="1"/>
            </p:cNvGrpSpPr>
            <p:nvPr/>
          </p:nvGrpSpPr>
          <p:grpSpPr bwMode="auto">
            <a:xfrm>
              <a:off x="1355" y="2053"/>
              <a:ext cx="144" cy="186"/>
              <a:chOff x="2895" y="2582"/>
              <a:chExt cx="322" cy="418"/>
            </a:xfrm>
          </p:grpSpPr>
          <p:sp>
            <p:nvSpPr>
              <p:cNvPr id="270" name="Freeform 16"/>
              <p:cNvSpPr>
                <a:spLocks noChangeAspect="1"/>
              </p:cNvSpPr>
              <p:nvPr/>
            </p:nvSpPr>
            <p:spPr bwMode="auto">
              <a:xfrm>
                <a:off x="2895" y="2582"/>
                <a:ext cx="322" cy="418"/>
              </a:xfrm>
              <a:custGeom>
                <a:avLst/>
                <a:gdLst>
                  <a:gd name="T0" fmla="*/ 20 w 322"/>
                  <a:gd name="T1" fmla="*/ 319 h 418"/>
                  <a:gd name="T2" fmla="*/ 5 w 322"/>
                  <a:gd name="T3" fmla="*/ 347 h 418"/>
                  <a:gd name="T4" fmla="*/ 1 w 322"/>
                  <a:gd name="T5" fmla="*/ 386 h 418"/>
                  <a:gd name="T6" fmla="*/ 8 w 322"/>
                  <a:gd name="T7" fmla="*/ 398 h 418"/>
                  <a:gd name="T8" fmla="*/ 23 w 322"/>
                  <a:gd name="T9" fmla="*/ 410 h 418"/>
                  <a:gd name="T10" fmla="*/ 54 w 322"/>
                  <a:gd name="T11" fmla="*/ 417 h 418"/>
                  <a:gd name="T12" fmla="*/ 83 w 322"/>
                  <a:gd name="T13" fmla="*/ 413 h 418"/>
                  <a:gd name="T14" fmla="*/ 107 w 322"/>
                  <a:gd name="T15" fmla="*/ 399 h 418"/>
                  <a:gd name="T16" fmla="*/ 120 w 322"/>
                  <a:gd name="T17" fmla="*/ 384 h 418"/>
                  <a:gd name="T18" fmla="*/ 121 w 322"/>
                  <a:gd name="T19" fmla="*/ 378 h 418"/>
                  <a:gd name="T20" fmla="*/ 133 w 322"/>
                  <a:gd name="T21" fmla="*/ 362 h 418"/>
                  <a:gd name="T22" fmla="*/ 150 w 322"/>
                  <a:gd name="T23" fmla="*/ 333 h 418"/>
                  <a:gd name="T24" fmla="*/ 171 w 322"/>
                  <a:gd name="T25" fmla="*/ 288 h 418"/>
                  <a:gd name="T26" fmla="*/ 237 w 322"/>
                  <a:gd name="T27" fmla="*/ 196 h 418"/>
                  <a:gd name="T28" fmla="*/ 315 w 322"/>
                  <a:gd name="T29" fmla="*/ 90 h 418"/>
                  <a:gd name="T30" fmla="*/ 321 w 322"/>
                  <a:gd name="T31" fmla="*/ 76 h 418"/>
                  <a:gd name="T32" fmla="*/ 322 w 322"/>
                  <a:gd name="T33" fmla="*/ 72 h 418"/>
                  <a:gd name="T34" fmla="*/ 319 w 322"/>
                  <a:gd name="T35" fmla="*/ 42 h 418"/>
                  <a:gd name="T36" fmla="*/ 306 w 322"/>
                  <a:gd name="T37" fmla="*/ 20 h 418"/>
                  <a:gd name="T38" fmla="*/ 277 w 322"/>
                  <a:gd name="T39" fmla="*/ 1 h 418"/>
                  <a:gd name="T40" fmla="*/ 211 w 322"/>
                  <a:gd name="T41" fmla="*/ 6 h 418"/>
                  <a:gd name="T42" fmla="*/ 207 w 322"/>
                  <a:gd name="T43" fmla="*/ 24 h 418"/>
                  <a:gd name="T44" fmla="*/ 185 w 322"/>
                  <a:gd name="T45" fmla="*/ 66 h 418"/>
                  <a:gd name="T46" fmla="*/ 163 w 322"/>
                  <a:gd name="T47" fmla="*/ 105 h 418"/>
                  <a:gd name="T48" fmla="*/ 144 w 322"/>
                  <a:gd name="T49" fmla="*/ 140 h 418"/>
                  <a:gd name="T50" fmla="*/ 52 w 322"/>
                  <a:gd name="T51" fmla="*/ 280 h 418"/>
                  <a:gd name="T52" fmla="*/ 37 w 322"/>
                  <a:gd name="T53" fmla="*/ 298 h 418"/>
                  <a:gd name="T54" fmla="*/ 48 w 322"/>
                  <a:gd name="T55" fmla="*/ 318 h 418"/>
                  <a:gd name="T56" fmla="*/ 106 w 322"/>
                  <a:gd name="T57" fmla="*/ 238 h 418"/>
                  <a:gd name="T58" fmla="*/ 170 w 322"/>
                  <a:gd name="T59" fmla="*/ 138 h 418"/>
                  <a:gd name="T60" fmla="*/ 181 w 322"/>
                  <a:gd name="T61" fmla="*/ 117 h 418"/>
                  <a:gd name="T62" fmla="*/ 188 w 322"/>
                  <a:gd name="T63" fmla="*/ 104 h 418"/>
                  <a:gd name="T64" fmla="*/ 226 w 322"/>
                  <a:gd name="T65" fmla="*/ 38 h 418"/>
                  <a:gd name="T66" fmla="*/ 269 w 322"/>
                  <a:gd name="T67" fmla="*/ 21 h 418"/>
                  <a:gd name="T68" fmla="*/ 297 w 322"/>
                  <a:gd name="T69" fmla="*/ 47 h 418"/>
                  <a:gd name="T70" fmla="*/ 291 w 322"/>
                  <a:gd name="T71" fmla="*/ 83 h 418"/>
                  <a:gd name="T72" fmla="*/ 220 w 322"/>
                  <a:gd name="T73" fmla="*/ 181 h 418"/>
                  <a:gd name="T74" fmla="*/ 203 w 322"/>
                  <a:gd name="T75" fmla="*/ 208 h 418"/>
                  <a:gd name="T76" fmla="*/ 165 w 322"/>
                  <a:gd name="T77" fmla="*/ 259 h 418"/>
                  <a:gd name="T78" fmla="*/ 134 w 322"/>
                  <a:gd name="T79" fmla="*/ 316 h 418"/>
                  <a:gd name="T80" fmla="*/ 131 w 322"/>
                  <a:gd name="T81" fmla="*/ 319 h 418"/>
                  <a:gd name="T82" fmla="*/ 120 w 322"/>
                  <a:gd name="T83" fmla="*/ 345 h 418"/>
                  <a:gd name="T84" fmla="*/ 107 w 322"/>
                  <a:gd name="T85" fmla="*/ 364 h 418"/>
                  <a:gd name="T86" fmla="*/ 83 w 322"/>
                  <a:gd name="T87" fmla="*/ 389 h 418"/>
                  <a:gd name="T88" fmla="*/ 55 w 322"/>
                  <a:gd name="T89" fmla="*/ 399 h 418"/>
                  <a:gd name="T90" fmla="*/ 27 w 322"/>
                  <a:gd name="T91" fmla="*/ 387 h 418"/>
                  <a:gd name="T92" fmla="*/ 21 w 322"/>
                  <a:gd name="T93" fmla="*/ 369 h 418"/>
                  <a:gd name="T94" fmla="*/ 37 w 322"/>
                  <a:gd name="T95" fmla="*/ 350 h 418"/>
                  <a:gd name="T96" fmla="*/ 62 w 322"/>
                  <a:gd name="T97" fmla="*/ 350 h 418"/>
                  <a:gd name="T98" fmla="*/ 89 w 322"/>
                  <a:gd name="T99" fmla="*/ 365 h 418"/>
                  <a:gd name="T100" fmla="*/ 90 w 322"/>
                  <a:gd name="T101" fmla="*/ 350 h 418"/>
                  <a:gd name="T102" fmla="*/ 75 w 322"/>
                  <a:gd name="T103" fmla="*/ 330 h 41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322"/>
                  <a:gd name="T157" fmla="*/ 0 h 418"/>
                  <a:gd name="T158" fmla="*/ 322 w 322"/>
                  <a:gd name="T159" fmla="*/ 418 h 41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322" h="418">
                    <a:moveTo>
                      <a:pt x="37" y="298"/>
                    </a:moveTo>
                    <a:lnTo>
                      <a:pt x="35" y="299"/>
                    </a:lnTo>
                    <a:lnTo>
                      <a:pt x="30" y="303"/>
                    </a:lnTo>
                    <a:lnTo>
                      <a:pt x="27" y="308"/>
                    </a:lnTo>
                    <a:lnTo>
                      <a:pt x="20" y="319"/>
                    </a:lnTo>
                    <a:lnTo>
                      <a:pt x="14" y="329"/>
                    </a:lnTo>
                    <a:lnTo>
                      <a:pt x="10" y="341"/>
                    </a:lnTo>
                    <a:lnTo>
                      <a:pt x="7" y="343"/>
                    </a:lnTo>
                    <a:lnTo>
                      <a:pt x="6" y="344"/>
                    </a:lnTo>
                    <a:lnTo>
                      <a:pt x="5" y="347"/>
                    </a:lnTo>
                    <a:lnTo>
                      <a:pt x="2" y="351"/>
                    </a:lnTo>
                    <a:lnTo>
                      <a:pt x="1" y="357"/>
                    </a:lnTo>
                    <a:lnTo>
                      <a:pt x="0" y="363"/>
                    </a:lnTo>
                    <a:lnTo>
                      <a:pt x="1" y="369"/>
                    </a:lnTo>
                    <a:lnTo>
                      <a:pt x="1" y="386"/>
                    </a:lnTo>
                    <a:lnTo>
                      <a:pt x="2" y="387"/>
                    </a:lnTo>
                    <a:lnTo>
                      <a:pt x="3" y="389"/>
                    </a:lnTo>
                    <a:lnTo>
                      <a:pt x="5" y="392"/>
                    </a:lnTo>
                    <a:lnTo>
                      <a:pt x="7" y="393"/>
                    </a:lnTo>
                    <a:lnTo>
                      <a:pt x="8" y="398"/>
                    </a:lnTo>
                    <a:lnTo>
                      <a:pt x="11" y="402"/>
                    </a:lnTo>
                    <a:lnTo>
                      <a:pt x="15" y="406"/>
                    </a:lnTo>
                    <a:lnTo>
                      <a:pt x="21" y="408"/>
                    </a:lnTo>
                    <a:lnTo>
                      <a:pt x="21" y="409"/>
                    </a:lnTo>
                    <a:lnTo>
                      <a:pt x="23" y="410"/>
                    </a:lnTo>
                    <a:lnTo>
                      <a:pt x="27" y="411"/>
                    </a:lnTo>
                    <a:lnTo>
                      <a:pt x="34" y="414"/>
                    </a:lnTo>
                    <a:lnTo>
                      <a:pt x="41" y="415"/>
                    </a:lnTo>
                    <a:lnTo>
                      <a:pt x="48" y="416"/>
                    </a:lnTo>
                    <a:lnTo>
                      <a:pt x="54" y="417"/>
                    </a:lnTo>
                    <a:lnTo>
                      <a:pt x="60" y="418"/>
                    </a:lnTo>
                    <a:lnTo>
                      <a:pt x="66" y="417"/>
                    </a:lnTo>
                    <a:lnTo>
                      <a:pt x="72" y="416"/>
                    </a:lnTo>
                    <a:lnTo>
                      <a:pt x="78" y="415"/>
                    </a:lnTo>
                    <a:lnTo>
                      <a:pt x="83" y="413"/>
                    </a:lnTo>
                    <a:lnTo>
                      <a:pt x="89" y="410"/>
                    </a:lnTo>
                    <a:lnTo>
                      <a:pt x="96" y="407"/>
                    </a:lnTo>
                    <a:lnTo>
                      <a:pt x="101" y="404"/>
                    </a:lnTo>
                    <a:lnTo>
                      <a:pt x="106" y="400"/>
                    </a:lnTo>
                    <a:lnTo>
                      <a:pt x="107" y="399"/>
                    </a:lnTo>
                    <a:lnTo>
                      <a:pt x="109" y="398"/>
                    </a:lnTo>
                    <a:lnTo>
                      <a:pt x="111" y="396"/>
                    </a:lnTo>
                    <a:lnTo>
                      <a:pt x="116" y="391"/>
                    </a:lnTo>
                    <a:lnTo>
                      <a:pt x="119" y="386"/>
                    </a:lnTo>
                    <a:lnTo>
                      <a:pt x="120" y="384"/>
                    </a:lnTo>
                    <a:lnTo>
                      <a:pt x="120" y="383"/>
                    </a:lnTo>
                    <a:lnTo>
                      <a:pt x="120" y="382"/>
                    </a:lnTo>
                    <a:lnTo>
                      <a:pt x="121" y="380"/>
                    </a:lnTo>
                    <a:lnTo>
                      <a:pt x="120" y="379"/>
                    </a:lnTo>
                    <a:lnTo>
                      <a:pt x="121" y="378"/>
                    </a:lnTo>
                    <a:lnTo>
                      <a:pt x="124" y="375"/>
                    </a:lnTo>
                    <a:lnTo>
                      <a:pt x="126" y="373"/>
                    </a:lnTo>
                    <a:lnTo>
                      <a:pt x="127" y="372"/>
                    </a:lnTo>
                    <a:lnTo>
                      <a:pt x="128" y="371"/>
                    </a:lnTo>
                    <a:lnTo>
                      <a:pt x="133" y="362"/>
                    </a:lnTo>
                    <a:lnTo>
                      <a:pt x="136" y="357"/>
                    </a:lnTo>
                    <a:lnTo>
                      <a:pt x="137" y="355"/>
                    </a:lnTo>
                    <a:lnTo>
                      <a:pt x="139" y="352"/>
                    </a:lnTo>
                    <a:lnTo>
                      <a:pt x="144" y="342"/>
                    </a:lnTo>
                    <a:lnTo>
                      <a:pt x="150" y="333"/>
                    </a:lnTo>
                    <a:lnTo>
                      <a:pt x="151" y="331"/>
                    </a:lnTo>
                    <a:lnTo>
                      <a:pt x="151" y="329"/>
                    </a:lnTo>
                    <a:lnTo>
                      <a:pt x="157" y="315"/>
                    </a:lnTo>
                    <a:lnTo>
                      <a:pt x="164" y="301"/>
                    </a:lnTo>
                    <a:lnTo>
                      <a:pt x="171" y="288"/>
                    </a:lnTo>
                    <a:lnTo>
                      <a:pt x="180" y="276"/>
                    </a:lnTo>
                    <a:lnTo>
                      <a:pt x="191" y="262"/>
                    </a:lnTo>
                    <a:lnTo>
                      <a:pt x="203" y="249"/>
                    </a:lnTo>
                    <a:lnTo>
                      <a:pt x="219" y="222"/>
                    </a:lnTo>
                    <a:lnTo>
                      <a:pt x="237" y="196"/>
                    </a:lnTo>
                    <a:lnTo>
                      <a:pt x="295" y="113"/>
                    </a:lnTo>
                    <a:lnTo>
                      <a:pt x="300" y="108"/>
                    </a:lnTo>
                    <a:lnTo>
                      <a:pt x="306" y="102"/>
                    </a:lnTo>
                    <a:lnTo>
                      <a:pt x="310" y="97"/>
                    </a:lnTo>
                    <a:lnTo>
                      <a:pt x="315" y="90"/>
                    </a:lnTo>
                    <a:lnTo>
                      <a:pt x="315" y="89"/>
                    </a:lnTo>
                    <a:lnTo>
                      <a:pt x="316" y="88"/>
                    </a:lnTo>
                    <a:lnTo>
                      <a:pt x="318" y="85"/>
                    </a:lnTo>
                    <a:lnTo>
                      <a:pt x="320" y="81"/>
                    </a:lnTo>
                    <a:lnTo>
                      <a:pt x="321" y="76"/>
                    </a:lnTo>
                    <a:lnTo>
                      <a:pt x="321" y="75"/>
                    </a:lnTo>
                    <a:lnTo>
                      <a:pt x="321" y="74"/>
                    </a:lnTo>
                    <a:lnTo>
                      <a:pt x="322" y="74"/>
                    </a:lnTo>
                    <a:lnTo>
                      <a:pt x="322" y="72"/>
                    </a:lnTo>
                    <a:lnTo>
                      <a:pt x="322" y="65"/>
                    </a:lnTo>
                    <a:lnTo>
                      <a:pt x="322" y="59"/>
                    </a:lnTo>
                    <a:lnTo>
                      <a:pt x="321" y="54"/>
                    </a:lnTo>
                    <a:lnTo>
                      <a:pt x="321" y="48"/>
                    </a:lnTo>
                    <a:lnTo>
                      <a:pt x="319" y="42"/>
                    </a:lnTo>
                    <a:lnTo>
                      <a:pt x="317" y="38"/>
                    </a:lnTo>
                    <a:lnTo>
                      <a:pt x="315" y="32"/>
                    </a:lnTo>
                    <a:lnTo>
                      <a:pt x="312" y="28"/>
                    </a:lnTo>
                    <a:lnTo>
                      <a:pt x="309" y="24"/>
                    </a:lnTo>
                    <a:lnTo>
                      <a:pt x="306" y="20"/>
                    </a:lnTo>
                    <a:lnTo>
                      <a:pt x="301" y="16"/>
                    </a:lnTo>
                    <a:lnTo>
                      <a:pt x="298" y="12"/>
                    </a:lnTo>
                    <a:lnTo>
                      <a:pt x="293" y="9"/>
                    </a:lnTo>
                    <a:lnTo>
                      <a:pt x="288" y="6"/>
                    </a:lnTo>
                    <a:lnTo>
                      <a:pt x="277" y="1"/>
                    </a:lnTo>
                    <a:lnTo>
                      <a:pt x="225" y="0"/>
                    </a:lnTo>
                    <a:lnTo>
                      <a:pt x="222" y="1"/>
                    </a:lnTo>
                    <a:lnTo>
                      <a:pt x="218" y="2"/>
                    </a:lnTo>
                    <a:lnTo>
                      <a:pt x="214" y="4"/>
                    </a:lnTo>
                    <a:lnTo>
                      <a:pt x="211" y="6"/>
                    </a:lnTo>
                    <a:lnTo>
                      <a:pt x="209" y="10"/>
                    </a:lnTo>
                    <a:lnTo>
                      <a:pt x="207" y="12"/>
                    </a:lnTo>
                    <a:lnTo>
                      <a:pt x="207" y="16"/>
                    </a:lnTo>
                    <a:lnTo>
                      <a:pt x="207" y="22"/>
                    </a:lnTo>
                    <a:lnTo>
                      <a:pt x="207" y="24"/>
                    </a:lnTo>
                    <a:lnTo>
                      <a:pt x="203" y="33"/>
                    </a:lnTo>
                    <a:lnTo>
                      <a:pt x="198" y="44"/>
                    </a:lnTo>
                    <a:lnTo>
                      <a:pt x="192" y="54"/>
                    </a:lnTo>
                    <a:lnTo>
                      <a:pt x="187" y="63"/>
                    </a:lnTo>
                    <a:lnTo>
                      <a:pt x="185" y="66"/>
                    </a:lnTo>
                    <a:lnTo>
                      <a:pt x="185" y="68"/>
                    </a:lnTo>
                    <a:lnTo>
                      <a:pt x="182" y="73"/>
                    </a:lnTo>
                    <a:lnTo>
                      <a:pt x="176" y="83"/>
                    </a:lnTo>
                    <a:lnTo>
                      <a:pt x="164" y="103"/>
                    </a:lnTo>
                    <a:lnTo>
                      <a:pt x="163" y="105"/>
                    </a:lnTo>
                    <a:lnTo>
                      <a:pt x="162" y="108"/>
                    </a:lnTo>
                    <a:lnTo>
                      <a:pt x="159" y="115"/>
                    </a:lnTo>
                    <a:lnTo>
                      <a:pt x="157" y="121"/>
                    </a:lnTo>
                    <a:lnTo>
                      <a:pt x="150" y="134"/>
                    </a:lnTo>
                    <a:lnTo>
                      <a:pt x="144" y="140"/>
                    </a:lnTo>
                    <a:lnTo>
                      <a:pt x="139" y="147"/>
                    </a:lnTo>
                    <a:lnTo>
                      <a:pt x="128" y="163"/>
                    </a:lnTo>
                    <a:lnTo>
                      <a:pt x="116" y="180"/>
                    </a:lnTo>
                    <a:lnTo>
                      <a:pt x="96" y="213"/>
                    </a:lnTo>
                    <a:lnTo>
                      <a:pt x="52" y="280"/>
                    </a:lnTo>
                    <a:lnTo>
                      <a:pt x="48" y="282"/>
                    </a:lnTo>
                    <a:lnTo>
                      <a:pt x="43" y="286"/>
                    </a:lnTo>
                    <a:lnTo>
                      <a:pt x="39" y="292"/>
                    </a:lnTo>
                    <a:lnTo>
                      <a:pt x="38" y="296"/>
                    </a:lnTo>
                    <a:lnTo>
                      <a:pt x="37" y="298"/>
                    </a:lnTo>
                    <a:lnTo>
                      <a:pt x="69" y="328"/>
                    </a:lnTo>
                    <a:lnTo>
                      <a:pt x="67" y="327"/>
                    </a:lnTo>
                    <a:lnTo>
                      <a:pt x="65" y="327"/>
                    </a:lnTo>
                    <a:lnTo>
                      <a:pt x="40" y="328"/>
                    </a:lnTo>
                    <a:lnTo>
                      <a:pt x="48" y="318"/>
                    </a:lnTo>
                    <a:lnTo>
                      <a:pt x="66" y="294"/>
                    </a:lnTo>
                    <a:lnTo>
                      <a:pt x="75" y="282"/>
                    </a:lnTo>
                    <a:lnTo>
                      <a:pt x="83" y="270"/>
                    </a:lnTo>
                    <a:lnTo>
                      <a:pt x="95" y="254"/>
                    </a:lnTo>
                    <a:lnTo>
                      <a:pt x="106" y="238"/>
                    </a:lnTo>
                    <a:lnTo>
                      <a:pt x="128" y="205"/>
                    </a:lnTo>
                    <a:lnTo>
                      <a:pt x="138" y="188"/>
                    </a:lnTo>
                    <a:lnTo>
                      <a:pt x="144" y="180"/>
                    </a:lnTo>
                    <a:lnTo>
                      <a:pt x="150" y="172"/>
                    </a:lnTo>
                    <a:lnTo>
                      <a:pt x="170" y="138"/>
                    </a:lnTo>
                    <a:lnTo>
                      <a:pt x="170" y="137"/>
                    </a:lnTo>
                    <a:lnTo>
                      <a:pt x="171" y="136"/>
                    </a:lnTo>
                    <a:lnTo>
                      <a:pt x="172" y="133"/>
                    </a:lnTo>
                    <a:lnTo>
                      <a:pt x="180" y="119"/>
                    </a:lnTo>
                    <a:lnTo>
                      <a:pt x="181" y="117"/>
                    </a:lnTo>
                    <a:lnTo>
                      <a:pt x="181" y="116"/>
                    </a:lnTo>
                    <a:lnTo>
                      <a:pt x="182" y="115"/>
                    </a:lnTo>
                    <a:lnTo>
                      <a:pt x="184" y="112"/>
                    </a:lnTo>
                    <a:lnTo>
                      <a:pt x="188" y="104"/>
                    </a:lnTo>
                    <a:lnTo>
                      <a:pt x="196" y="90"/>
                    </a:lnTo>
                    <a:lnTo>
                      <a:pt x="204" y="76"/>
                    </a:lnTo>
                    <a:lnTo>
                      <a:pt x="218" y="54"/>
                    </a:lnTo>
                    <a:lnTo>
                      <a:pt x="222" y="46"/>
                    </a:lnTo>
                    <a:lnTo>
                      <a:pt x="226" y="38"/>
                    </a:lnTo>
                    <a:lnTo>
                      <a:pt x="228" y="31"/>
                    </a:lnTo>
                    <a:lnTo>
                      <a:pt x="229" y="24"/>
                    </a:lnTo>
                    <a:lnTo>
                      <a:pt x="231" y="21"/>
                    </a:lnTo>
                    <a:lnTo>
                      <a:pt x="268" y="20"/>
                    </a:lnTo>
                    <a:lnTo>
                      <a:pt x="269" y="21"/>
                    </a:lnTo>
                    <a:lnTo>
                      <a:pt x="277" y="26"/>
                    </a:lnTo>
                    <a:lnTo>
                      <a:pt x="286" y="32"/>
                    </a:lnTo>
                    <a:lnTo>
                      <a:pt x="290" y="34"/>
                    </a:lnTo>
                    <a:lnTo>
                      <a:pt x="293" y="40"/>
                    </a:lnTo>
                    <a:lnTo>
                      <a:pt x="297" y="47"/>
                    </a:lnTo>
                    <a:lnTo>
                      <a:pt x="299" y="51"/>
                    </a:lnTo>
                    <a:lnTo>
                      <a:pt x="301" y="54"/>
                    </a:lnTo>
                    <a:lnTo>
                      <a:pt x="303" y="64"/>
                    </a:lnTo>
                    <a:lnTo>
                      <a:pt x="303" y="66"/>
                    </a:lnTo>
                    <a:lnTo>
                      <a:pt x="291" y="83"/>
                    </a:lnTo>
                    <a:lnTo>
                      <a:pt x="268" y="114"/>
                    </a:lnTo>
                    <a:lnTo>
                      <a:pt x="247" y="146"/>
                    </a:lnTo>
                    <a:lnTo>
                      <a:pt x="226" y="178"/>
                    </a:lnTo>
                    <a:lnTo>
                      <a:pt x="222" y="179"/>
                    </a:lnTo>
                    <a:lnTo>
                      <a:pt x="220" y="181"/>
                    </a:lnTo>
                    <a:lnTo>
                      <a:pt x="217" y="184"/>
                    </a:lnTo>
                    <a:lnTo>
                      <a:pt x="212" y="192"/>
                    </a:lnTo>
                    <a:lnTo>
                      <a:pt x="208" y="200"/>
                    </a:lnTo>
                    <a:lnTo>
                      <a:pt x="207" y="202"/>
                    </a:lnTo>
                    <a:lnTo>
                      <a:pt x="203" y="208"/>
                    </a:lnTo>
                    <a:lnTo>
                      <a:pt x="199" y="215"/>
                    </a:lnTo>
                    <a:lnTo>
                      <a:pt x="190" y="227"/>
                    </a:lnTo>
                    <a:lnTo>
                      <a:pt x="180" y="241"/>
                    </a:lnTo>
                    <a:lnTo>
                      <a:pt x="171" y="253"/>
                    </a:lnTo>
                    <a:lnTo>
                      <a:pt x="165" y="259"/>
                    </a:lnTo>
                    <a:lnTo>
                      <a:pt x="161" y="266"/>
                    </a:lnTo>
                    <a:lnTo>
                      <a:pt x="153" y="280"/>
                    </a:lnTo>
                    <a:lnTo>
                      <a:pt x="148" y="285"/>
                    </a:lnTo>
                    <a:lnTo>
                      <a:pt x="145" y="292"/>
                    </a:lnTo>
                    <a:lnTo>
                      <a:pt x="134" y="316"/>
                    </a:lnTo>
                    <a:lnTo>
                      <a:pt x="133" y="317"/>
                    </a:lnTo>
                    <a:lnTo>
                      <a:pt x="132" y="317"/>
                    </a:lnTo>
                    <a:lnTo>
                      <a:pt x="132" y="318"/>
                    </a:lnTo>
                    <a:lnTo>
                      <a:pt x="131" y="319"/>
                    </a:lnTo>
                    <a:lnTo>
                      <a:pt x="130" y="321"/>
                    </a:lnTo>
                    <a:lnTo>
                      <a:pt x="130" y="324"/>
                    </a:lnTo>
                    <a:lnTo>
                      <a:pt x="127" y="331"/>
                    </a:lnTo>
                    <a:lnTo>
                      <a:pt x="123" y="338"/>
                    </a:lnTo>
                    <a:lnTo>
                      <a:pt x="120" y="345"/>
                    </a:lnTo>
                    <a:lnTo>
                      <a:pt x="116" y="351"/>
                    </a:lnTo>
                    <a:lnTo>
                      <a:pt x="113" y="355"/>
                    </a:lnTo>
                    <a:lnTo>
                      <a:pt x="111" y="358"/>
                    </a:lnTo>
                    <a:lnTo>
                      <a:pt x="110" y="361"/>
                    </a:lnTo>
                    <a:lnTo>
                      <a:pt x="107" y="364"/>
                    </a:lnTo>
                    <a:lnTo>
                      <a:pt x="103" y="371"/>
                    </a:lnTo>
                    <a:lnTo>
                      <a:pt x="96" y="377"/>
                    </a:lnTo>
                    <a:lnTo>
                      <a:pt x="93" y="380"/>
                    </a:lnTo>
                    <a:lnTo>
                      <a:pt x="90" y="384"/>
                    </a:lnTo>
                    <a:lnTo>
                      <a:pt x="83" y="389"/>
                    </a:lnTo>
                    <a:lnTo>
                      <a:pt x="79" y="393"/>
                    </a:lnTo>
                    <a:lnTo>
                      <a:pt x="75" y="395"/>
                    </a:lnTo>
                    <a:lnTo>
                      <a:pt x="70" y="397"/>
                    </a:lnTo>
                    <a:lnTo>
                      <a:pt x="65" y="398"/>
                    </a:lnTo>
                    <a:lnTo>
                      <a:pt x="55" y="399"/>
                    </a:lnTo>
                    <a:lnTo>
                      <a:pt x="51" y="398"/>
                    </a:lnTo>
                    <a:lnTo>
                      <a:pt x="46" y="398"/>
                    </a:lnTo>
                    <a:lnTo>
                      <a:pt x="36" y="394"/>
                    </a:lnTo>
                    <a:lnTo>
                      <a:pt x="33" y="393"/>
                    </a:lnTo>
                    <a:lnTo>
                      <a:pt x="27" y="387"/>
                    </a:lnTo>
                    <a:lnTo>
                      <a:pt x="25" y="384"/>
                    </a:lnTo>
                    <a:lnTo>
                      <a:pt x="22" y="380"/>
                    </a:lnTo>
                    <a:lnTo>
                      <a:pt x="21" y="378"/>
                    </a:lnTo>
                    <a:lnTo>
                      <a:pt x="21" y="374"/>
                    </a:lnTo>
                    <a:lnTo>
                      <a:pt x="21" y="369"/>
                    </a:lnTo>
                    <a:lnTo>
                      <a:pt x="21" y="366"/>
                    </a:lnTo>
                    <a:lnTo>
                      <a:pt x="25" y="360"/>
                    </a:lnTo>
                    <a:lnTo>
                      <a:pt x="29" y="356"/>
                    </a:lnTo>
                    <a:lnTo>
                      <a:pt x="34" y="351"/>
                    </a:lnTo>
                    <a:lnTo>
                      <a:pt x="37" y="350"/>
                    </a:lnTo>
                    <a:lnTo>
                      <a:pt x="41" y="349"/>
                    </a:lnTo>
                    <a:lnTo>
                      <a:pt x="47" y="347"/>
                    </a:lnTo>
                    <a:lnTo>
                      <a:pt x="55" y="346"/>
                    </a:lnTo>
                    <a:lnTo>
                      <a:pt x="57" y="348"/>
                    </a:lnTo>
                    <a:lnTo>
                      <a:pt x="62" y="350"/>
                    </a:lnTo>
                    <a:lnTo>
                      <a:pt x="68" y="354"/>
                    </a:lnTo>
                    <a:lnTo>
                      <a:pt x="73" y="358"/>
                    </a:lnTo>
                    <a:lnTo>
                      <a:pt x="77" y="364"/>
                    </a:lnTo>
                    <a:lnTo>
                      <a:pt x="80" y="365"/>
                    </a:lnTo>
                    <a:lnTo>
                      <a:pt x="89" y="365"/>
                    </a:lnTo>
                    <a:lnTo>
                      <a:pt x="89" y="364"/>
                    </a:lnTo>
                    <a:lnTo>
                      <a:pt x="90" y="362"/>
                    </a:lnTo>
                    <a:lnTo>
                      <a:pt x="90" y="361"/>
                    </a:lnTo>
                    <a:lnTo>
                      <a:pt x="91" y="355"/>
                    </a:lnTo>
                    <a:lnTo>
                      <a:pt x="90" y="350"/>
                    </a:lnTo>
                    <a:lnTo>
                      <a:pt x="89" y="345"/>
                    </a:lnTo>
                    <a:lnTo>
                      <a:pt x="87" y="341"/>
                    </a:lnTo>
                    <a:lnTo>
                      <a:pt x="83" y="336"/>
                    </a:lnTo>
                    <a:lnTo>
                      <a:pt x="80" y="334"/>
                    </a:lnTo>
                    <a:lnTo>
                      <a:pt x="75" y="330"/>
                    </a:lnTo>
                    <a:lnTo>
                      <a:pt x="69" y="328"/>
                    </a:lnTo>
                    <a:lnTo>
                      <a:pt x="37" y="29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" name="Freeform 17"/>
              <p:cNvSpPr>
                <a:spLocks noChangeAspect="1"/>
              </p:cNvSpPr>
              <p:nvPr/>
            </p:nvSpPr>
            <p:spPr bwMode="auto">
              <a:xfrm>
                <a:off x="2916" y="2602"/>
                <a:ext cx="284" cy="378"/>
              </a:xfrm>
              <a:custGeom>
                <a:avLst/>
                <a:gdLst>
                  <a:gd name="T0" fmla="*/ 46 w 284"/>
                  <a:gd name="T1" fmla="*/ 307 h 378"/>
                  <a:gd name="T2" fmla="*/ 54 w 284"/>
                  <a:gd name="T3" fmla="*/ 310 h 378"/>
                  <a:gd name="T4" fmla="*/ 63 w 284"/>
                  <a:gd name="T5" fmla="*/ 316 h 378"/>
                  <a:gd name="T6" fmla="*/ 69 w 284"/>
                  <a:gd name="T7" fmla="*/ 325 h 378"/>
                  <a:gd name="T8" fmla="*/ 71 w 284"/>
                  <a:gd name="T9" fmla="*/ 335 h 378"/>
                  <a:gd name="T10" fmla="*/ 70 w 284"/>
                  <a:gd name="T11" fmla="*/ 342 h 378"/>
                  <a:gd name="T12" fmla="*/ 68 w 284"/>
                  <a:gd name="T13" fmla="*/ 345 h 378"/>
                  <a:gd name="T14" fmla="*/ 57 w 284"/>
                  <a:gd name="T15" fmla="*/ 343 h 378"/>
                  <a:gd name="T16" fmla="*/ 47 w 284"/>
                  <a:gd name="T17" fmla="*/ 334 h 378"/>
                  <a:gd name="T18" fmla="*/ 37 w 284"/>
                  <a:gd name="T19" fmla="*/ 328 h 378"/>
                  <a:gd name="T20" fmla="*/ 26 w 284"/>
                  <a:gd name="T21" fmla="*/ 327 h 378"/>
                  <a:gd name="T22" fmla="*/ 17 w 284"/>
                  <a:gd name="T23" fmla="*/ 329 h 378"/>
                  <a:gd name="T24" fmla="*/ 9 w 284"/>
                  <a:gd name="T25" fmla="*/ 335 h 378"/>
                  <a:gd name="T26" fmla="*/ 0 w 284"/>
                  <a:gd name="T27" fmla="*/ 346 h 378"/>
                  <a:gd name="T28" fmla="*/ 0 w 284"/>
                  <a:gd name="T29" fmla="*/ 354 h 378"/>
                  <a:gd name="T30" fmla="*/ 2 w 284"/>
                  <a:gd name="T31" fmla="*/ 360 h 378"/>
                  <a:gd name="T32" fmla="*/ 7 w 284"/>
                  <a:gd name="T33" fmla="*/ 367 h 378"/>
                  <a:gd name="T34" fmla="*/ 16 w 284"/>
                  <a:gd name="T35" fmla="*/ 374 h 378"/>
                  <a:gd name="T36" fmla="*/ 31 w 284"/>
                  <a:gd name="T37" fmla="*/ 378 h 378"/>
                  <a:gd name="T38" fmla="*/ 45 w 284"/>
                  <a:gd name="T39" fmla="*/ 378 h 378"/>
                  <a:gd name="T40" fmla="*/ 55 w 284"/>
                  <a:gd name="T41" fmla="*/ 375 h 378"/>
                  <a:gd name="T42" fmla="*/ 63 w 284"/>
                  <a:gd name="T43" fmla="*/ 369 h 378"/>
                  <a:gd name="T44" fmla="*/ 73 w 284"/>
                  <a:gd name="T45" fmla="*/ 360 h 378"/>
                  <a:gd name="T46" fmla="*/ 82 w 284"/>
                  <a:gd name="T47" fmla="*/ 350 h 378"/>
                  <a:gd name="T48" fmla="*/ 89 w 284"/>
                  <a:gd name="T49" fmla="*/ 341 h 378"/>
                  <a:gd name="T50" fmla="*/ 93 w 284"/>
                  <a:gd name="T51" fmla="*/ 335 h 378"/>
                  <a:gd name="T52" fmla="*/ 100 w 284"/>
                  <a:gd name="T53" fmla="*/ 325 h 378"/>
                  <a:gd name="T54" fmla="*/ 107 w 284"/>
                  <a:gd name="T55" fmla="*/ 311 h 378"/>
                  <a:gd name="T56" fmla="*/ 110 w 284"/>
                  <a:gd name="T57" fmla="*/ 300 h 378"/>
                  <a:gd name="T58" fmla="*/ 112 w 284"/>
                  <a:gd name="T59" fmla="*/ 298 h 378"/>
                  <a:gd name="T60" fmla="*/ 112 w 284"/>
                  <a:gd name="T61" fmla="*/ 297 h 378"/>
                  <a:gd name="T62" fmla="*/ 114 w 284"/>
                  <a:gd name="T63" fmla="*/ 296 h 378"/>
                  <a:gd name="T64" fmla="*/ 128 w 284"/>
                  <a:gd name="T65" fmla="*/ 265 h 378"/>
                  <a:gd name="T66" fmla="*/ 141 w 284"/>
                  <a:gd name="T67" fmla="*/ 246 h 378"/>
                  <a:gd name="T68" fmla="*/ 151 w 284"/>
                  <a:gd name="T69" fmla="*/ 233 h 378"/>
                  <a:gd name="T70" fmla="*/ 170 w 284"/>
                  <a:gd name="T71" fmla="*/ 207 h 378"/>
                  <a:gd name="T72" fmla="*/ 183 w 284"/>
                  <a:gd name="T73" fmla="*/ 188 h 378"/>
                  <a:gd name="T74" fmla="*/ 188 w 284"/>
                  <a:gd name="T75" fmla="*/ 180 h 378"/>
                  <a:gd name="T76" fmla="*/ 197 w 284"/>
                  <a:gd name="T77" fmla="*/ 164 h 378"/>
                  <a:gd name="T78" fmla="*/ 202 w 284"/>
                  <a:gd name="T79" fmla="*/ 159 h 378"/>
                  <a:gd name="T80" fmla="*/ 227 w 284"/>
                  <a:gd name="T81" fmla="*/ 126 h 378"/>
                  <a:gd name="T82" fmla="*/ 272 w 284"/>
                  <a:gd name="T83" fmla="*/ 63 h 378"/>
                  <a:gd name="T84" fmla="*/ 284 w 284"/>
                  <a:gd name="T85" fmla="*/ 44 h 378"/>
                  <a:gd name="T86" fmla="*/ 280 w 284"/>
                  <a:gd name="T87" fmla="*/ 31 h 378"/>
                  <a:gd name="T88" fmla="*/ 273 w 284"/>
                  <a:gd name="T89" fmla="*/ 21 h 378"/>
                  <a:gd name="T90" fmla="*/ 266 w 284"/>
                  <a:gd name="T91" fmla="*/ 13 h 378"/>
                  <a:gd name="T92" fmla="*/ 250 w 284"/>
                  <a:gd name="T93" fmla="*/ 1 h 378"/>
                  <a:gd name="T94" fmla="*/ 211 w 284"/>
                  <a:gd name="T95" fmla="*/ 1 h 378"/>
                  <a:gd name="T96" fmla="*/ 209 w 284"/>
                  <a:gd name="T97" fmla="*/ 11 h 378"/>
                  <a:gd name="T98" fmla="*/ 202 w 284"/>
                  <a:gd name="T99" fmla="*/ 26 h 378"/>
                  <a:gd name="T100" fmla="*/ 184 w 284"/>
                  <a:gd name="T101" fmla="*/ 56 h 378"/>
                  <a:gd name="T102" fmla="*/ 168 w 284"/>
                  <a:gd name="T103" fmla="*/ 85 h 378"/>
                  <a:gd name="T104" fmla="*/ 162 w 284"/>
                  <a:gd name="T105" fmla="*/ 95 h 378"/>
                  <a:gd name="T106" fmla="*/ 161 w 284"/>
                  <a:gd name="T107" fmla="*/ 96 h 378"/>
                  <a:gd name="T108" fmla="*/ 160 w 284"/>
                  <a:gd name="T109" fmla="*/ 99 h 378"/>
                  <a:gd name="T110" fmla="*/ 151 w 284"/>
                  <a:gd name="T111" fmla="*/ 116 h 378"/>
                  <a:gd name="T112" fmla="*/ 150 w 284"/>
                  <a:gd name="T113" fmla="*/ 118 h 378"/>
                  <a:gd name="T114" fmla="*/ 124 w 284"/>
                  <a:gd name="T115" fmla="*/ 160 h 378"/>
                  <a:gd name="T116" fmla="*/ 108 w 284"/>
                  <a:gd name="T117" fmla="*/ 185 h 378"/>
                  <a:gd name="T118" fmla="*/ 75 w 284"/>
                  <a:gd name="T119" fmla="*/ 234 h 378"/>
                  <a:gd name="T120" fmla="*/ 54 w 284"/>
                  <a:gd name="T121" fmla="*/ 262 h 378"/>
                  <a:gd name="T122" fmla="*/ 27 w 284"/>
                  <a:gd name="T123" fmla="*/ 298 h 378"/>
                  <a:gd name="T124" fmla="*/ 45 w 284"/>
                  <a:gd name="T125" fmla="*/ 307 h 3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84"/>
                  <a:gd name="T190" fmla="*/ 0 h 378"/>
                  <a:gd name="T191" fmla="*/ 284 w 284"/>
                  <a:gd name="T192" fmla="*/ 378 h 37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84" h="378">
                    <a:moveTo>
                      <a:pt x="45" y="307"/>
                    </a:moveTo>
                    <a:lnTo>
                      <a:pt x="46" y="307"/>
                    </a:lnTo>
                    <a:lnTo>
                      <a:pt x="48" y="308"/>
                    </a:lnTo>
                    <a:lnTo>
                      <a:pt x="54" y="310"/>
                    </a:lnTo>
                    <a:lnTo>
                      <a:pt x="60" y="314"/>
                    </a:lnTo>
                    <a:lnTo>
                      <a:pt x="63" y="316"/>
                    </a:lnTo>
                    <a:lnTo>
                      <a:pt x="67" y="321"/>
                    </a:lnTo>
                    <a:lnTo>
                      <a:pt x="69" y="325"/>
                    </a:lnTo>
                    <a:lnTo>
                      <a:pt x="70" y="329"/>
                    </a:lnTo>
                    <a:lnTo>
                      <a:pt x="71" y="335"/>
                    </a:lnTo>
                    <a:lnTo>
                      <a:pt x="70" y="341"/>
                    </a:lnTo>
                    <a:lnTo>
                      <a:pt x="70" y="342"/>
                    </a:lnTo>
                    <a:lnTo>
                      <a:pt x="69" y="343"/>
                    </a:lnTo>
                    <a:lnTo>
                      <a:pt x="68" y="345"/>
                    </a:lnTo>
                    <a:lnTo>
                      <a:pt x="60" y="345"/>
                    </a:lnTo>
                    <a:lnTo>
                      <a:pt x="57" y="343"/>
                    </a:lnTo>
                    <a:lnTo>
                      <a:pt x="53" y="338"/>
                    </a:lnTo>
                    <a:lnTo>
                      <a:pt x="47" y="334"/>
                    </a:lnTo>
                    <a:lnTo>
                      <a:pt x="42" y="330"/>
                    </a:lnTo>
                    <a:lnTo>
                      <a:pt x="37" y="328"/>
                    </a:lnTo>
                    <a:lnTo>
                      <a:pt x="34" y="326"/>
                    </a:lnTo>
                    <a:lnTo>
                      <a:pt x="26" y="327"/>
                    </a:lnTo>
                    <a:lnTo>
                      <a:pt x="20" y="328"/>
                    </a:lnTo>
                    <a:lnTo>
                      <a:pt x="17" y="329"/>
                    </a:lnTo>
                    <a:lnTo>
                      <a:pt x="14" y="331"/>
                    </a:lnTo>
                    <a:lnTo>
                      <a:pt x="9" y="335"/>
                    </a:lnTo>
                    <a:lnTo>
                      <a:pt x="4" y="340"/>
                    </a:lnTo>
                    <a:lnTo>
                      <a:pt x="0" y="346"/>
                    </a:lnTo>
                    <a:lnTo>
                      <a:pt x="0" y="349"/>
                    </a:lnTo>
                    <a:lnTo>
                      <a:pt x="0" y="354"/>
                    </a:lnTo>
                    <a:lnTo>
                      <a:pt x="0" y="358"/>
                    </a:lnTo>
                    <a:lnTo>
                      <a:pt x="2" y="360"/>
                    </a:lnTo>
                    <a:lnTo>
                      <a:pt x="4" y="364"/>
                    </a:lnTo>
                    <a:lnTo>
                      <a:pt x="7" y="367"/>
                    </a:lnTo>
                    <a:lnTo>
                      <a:pt x="12" y="373"/>
                    </a:lnTo>
                    <a:lnTo>
                      <a:pt x="16" y="374"/>
                    </a:lnTo>
                    <a:lnTo>
                      <a:pt x="25" y="378"/>
                    </a:lnTo>
                    <a:lnTo>
                      <a:pt x="31" y="378"/>
                    </a:lnTo>
                    <a:lnTo>
                      <a:pt x="35" y="378"/>
                    </a:lnTo>
                    <a:lnTo>
                      <a:pt x="45" y="378"/>
                    </a:lnTo>
                    <a:lnTo>
                      <a:pt x="50" y="377"/>
                    </a:lnTo>
                    <a:lnTo>
                      <a:pt x="55" y="375"/>
                    </a:lnTo>
                    <a:lnTo>
                      <a:pt x="59" y="372"/>
                    </a:lnTo>
                    <a:lnTo>
                      <a:pt x="63" y="369"/>
                    </a:lnTo>
                    <a:lnTo>
                      <a:pt x="70" y="364"/>
                    </a:lnTo>
                    <a:lnTo>
                      <a:pt x="73" y="360"/>
                    </a:lnTo>
                    <a:lnTo>
                      <a:pt x="76" y="357"/>
                    </a:lnTo>
                    <a:lnTo>
                      <a:pt x="82" y="350"/>
                    </a:lnTo>
                    <a:lnTo>
                      <a:pt x="87" y="343"/>
                    </a:lnTo>
                    <a:lnTo>
                      <a:pt x="89" y="341"/>
                    </a:lnTo>
                    <a:lnTo>
                      <a:pt x="91" y="338"/>
                    </a:lnTo>
                    <a:lnTo>
                      <a:pt x="93" y="335"/>
                    </a:lnTo>
                    <a:lnTo>
                      <a:pt x="96" y="331"/>
                    </a:lnTo>
                    <a:lnTo>
                      <a:pt x="100" y="325"/>
                    </a:lnTo>
                    <a:lnTo>
                      <a:pt x="103" y="318"/>
                    </a:lnTo>
                    <a:lnTo>
                      <a:pt x="107" y="311"/>
                    </a:lnTo>
                    <a:lnTo>
                      <a:pt x="110" y="304"/>
                    </a:lnTo>
                    <a:lnTo>
                      <a:pt x="110" y="300"/>
                    </a:lnTo>
                    <a:lnTo>
                      <a:pt x="111" y="299"/>
                    </a:lnTo>
                    <a:lnTo>
                      <a:pt x="112" y="298"/>
                    </a:lnTo>
                    <a:lnTo>
                      <a:pt x="112" y="297"/>
                    </a:lnTo>
                    <a:lnTo>
                      <a:pt x="113" y="297"/>
                    </a:lnTo>
                    <a:lnTo>
                      <a:pt x="114" y="296"/>
                    </a:lnTo>
                    <a:lnTo>
                      <a:pt x="125" y="272"/>
                    </a:lnTo>
                    <a:lnTo>
                      <a:pt x="128" y="265"/>
                    </a:lnTo>
                    <a:lnTo>
                      <a:pt x="133" y="260"/>
                    </a:lnTo>
                    <a:lnTo>
                      <a:pt x="141" y="246"/>
                    </a:lnTo>
                    <a:lnTo>
                      <a:pt x="146" y="239"/>
                    </a:lnTo>
                    <a:lnTo>
                      <a:pt x="151" y="233"/>
                    </a:lnTo>
                    <a:lnTo>
                      <a:pt x="160" y="221"/>
                    </a:lnTo>
                    <a:lnTo>
                      <a:pt x="170" y="207"/>
                    </a:lnTo>
                    <a:lnTo>
                      <a:pt x="179" y="195"/>
                    </a:lnTo>
                    <a:lnTo>
                      <a:pt x="183" y="188"/>
                    </a:lnTo>
                    <a:lnTo>
                      <a:pt x="188" y="182"/>
                    </a:lnTo>
                    <a:lnTo>
                      <a:pt x="188" y="180"/>
                    </a:lnTo>
                    <a:lnTo>
                      <a:pt x="192" y="172"/>
                    </a:lnTo>
                    <a:lnTo>
                      <a:pt x="197" y="164"/>
                    </a:lnTo>
                    <a:lnTo>
                      <a:pt x="201" y="161"/>
                    </a:lnTo>
                    <a:lnTo>
                      <a:pt x="202" y="159"/>
                    </a:lnTo>
                    <a:lnTo>
                      <a:pt x="206" y="158"/>
                    </a:lnTo>
                    <a:lnTo>
                      <a:pt x="227" y="126"/>
                    </a:lnTo>
                    <a:lnTo>
                      <a:pt x="249" y="94"/>
                    </a:lnTo>
                    <a:lnTo>
                      <a:pt x="272" y="63"/>
                    </a:lnTo>
                    <a:lnTo>
                      <a:pt x="284" y="46"/>
                    </a:lnTo>
                    <a:lnTo>
                      <a:pt x="284" y="44"/>
                    </a:lnTo>
                    <a:lnTo>
                      <a:pt x="281" y="35"/>
                    </a:lnTo>
                    <a:lnTo>
                      <a:pt x="280" y="31"/>
                    </a:lnTo>
                    <a:lnTo>
                      <a:pt x="278" y="28"/>
                    </a:lnTo>
                    <a:lnTo>
                      <a:pt x="273" y="21"/>
                    </a:lnTo>
                    <a:lnTo>
                      <a:pt x="271" y="14"/>
                    </a:lnTo>
                    <a:lnTo>
                      <a:pt x="266" y="13"/>
                    </a:lnTo>
                    <a:lnTo>
                      <a:pt x="258" y="7"/>
                    </a:lnTo>
                    <a:lnTo>
                      <a:pt x="250" y="1"/>
                    </a:lnTo>
                    <a:lnTo>
                      <a:pt x="249" y="0"/>
                    </a:lnTo>
                    <a:lnTo>
                      <a:pt x="211" y="1"/>
                    </a:lnTo>
                    <a:lnTo>
                      <a:pt x="209" y="4"/>
                    </a:lnTo>
                    <a:lnTo>
                      <a:pt x="209" y="11"/>
                    </a:lnTo>
                    <a:lnTo>
                      <a:pt x="206" y="18"/>
                    </a:lnTo>
                    <a:lnTo>
                      <a:pt x="202" y="26"/>
                    </a:lnTo>
                    <a:lnTo>
                      <a:pt x="198" y="34"/>
                    </a:lnTo>
                    <a:lnTo>
                      <a:pt x="184" y="56"/>
                    </a:lnTo>
                    <a:lnTo>
                      <a:pt x="176" y="70"/>
                    </a:lnTo>
                    <a:lnTo>
                      <a:pt x="168" y="85"/>
                    </a:lnTo>
                    <a:lnTo>
                      <a:pt x="164" y="92"/>
                    </a:lnTo>
                    <a:lnTo>
                      <a:pt x="162" y="95"/>
                    </a:lnTo>
                    <a:lnTo>
                      <a:pt x="161" y="96"/>
                    </a:lnTo>
                    <a:lnTo>
                      <a:pt x="161" y="97"/>
                    </a:lnTo>
                    <a:lnTo>
                      <a:pt x="160" y="99"/>
                    </a:lnTo>
                    <a:lnTo>
                      <a:pt x="153" y="114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50" y="118"/>
                    </a:lnTo>
                    <a:lnTo>
                      <a:pt x="130" y="152"/>
                    </a:lnTo>
                    <a:lnTo>
                      <a:pt x="124" y="160"/>
                    </a:lnTo>
                    <a:lnTo>
                      <a:pt x="118" y="168"/>
                    </a:lnTo>
                    <a:lnTo>
                      <a:pt x="108" y="185"/>
                    </a:lnTo>
                    <a:lnTo>
                      <a:pt x="86" y="218"/>
                    </a:lnTo>
                    <a:lnTo>
                      <a:pt x="75" y="234"/>
                    </a:lnTo>
                    <a:lnTo>
                      <a:pt x="63" y="250"/>
                    </a:lnTo>
                    <a:lnTo>
                      <a:pt x="54" y="262"/>
                    </a:lnTo>
                    <a:lnTo>
                      <a:pt x="46" y="274"/>
                    </a:lnTo>
                    <a:lnTo>
                      <a:pt x="27" y="298"/>
                    </a:lnTo>
                    <a:lnTo>
                      <a:pt x="19" y="308"/>
                    </a:lnTo>
                    <a:lnTo>
                      <a:pt x="45" y="30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1" name="Group 18"/>
            <p:cNvGrpSpPr>
              <a:grpSpLocks noChangeAspect="1"/>
            </p:cNvGrpSpPr>
            <p:nvPr/>
          </p:nvGrpSpPr>
          <p:grpSpPr bwMode="auto">
            <a:xfrm>
              <a:off x="720" y="1912"/>
              <a:ext cx="762" cy="646"/>
              <a:chOff x="1471" y="2266"/>
              <a:chExt cx="1709" cy="1449"/>
            </a:xfrm>
          </p:grpSpPr>
          <p:sp>
            <p:nvSpPr>
              <p:cNvPr id="264" name="Freeform 19"/>
              <p:cNvSpPr>
                <a:spLocks noChangeAspect="1"/>
              </p:cNvSpPr>
              <p:nvPr/>
            </p:nvSpPr>
            <p:spPr bwMode="auto">
              <a:xfrm>
                <a:off x="2351" y="2266"/>
                <a:ext cx="351" cy="352"/>
              </a:xfrm>
              <a:custGeom>
                <a:avLst/>
                <a:gdLst>
                  <a:gd name="T0" fmla="*/ 201 w 351"/>
                  <a:gd name="T1" fmla="*/ 22 h 352"/>
                  <a:gd name="T2" fmla="*/ 175 w 351"/>
                  <a:gd name="T3" fmla="*/ 7 h 352"/>
                  <a:gd name="T4" fmla="*/ 151 w 351"/>
                  <a:gd name="T5" fmla="*/ 1 h 352"/>
                  <a:gd name="T6" fmla="*/ 127 w 351"/>
                  <a:gd name="T7" fmla="*/ 0 h 352"/>
                  <a:gd name="T8" fmla="*/ 100 w 351"/>
                  <a:gd name="T9" fmla="*/ 7 h 352"/>
                  <a:gd name="T10" fmla="*/ 73 w 351"/>
                  <a:gd name="T11" fmla="*/ 20 h 352"/>
                  <a:gd name="T12" fmla="*/ 55 w 351"/>
                  <a:gd name="T13" fmla="*/ 35 h 352"/>
                  <a:gd name="T14" fmla="*/ 33 w 351"/>
                  <a:gd name="T15" fmla="*/ 61 h 352"/>
                  <a:gd name="T16" fmla="*/ 15 w 351"/>
                  <a:gd name="T17" fmla="*/ 95 h 352"/>
                  <a:gd name="T18" fmla="*/ 4 w 351"/>
                  <a:gd name="T19" fmla="*/ 133 h 352"/>
                  <a:gd name="T20" fmla="*/ 0 w 351"/>
                  <a:gd name="T21" fmla="*/ 204 h 352"/>
                  <a:gd name="T22" fmla="*/ 10 w 351"/>
                  <a:gd name="T23" fmla="*/ 254 h 352"/>
                  <a:gd name="T24" fmla="*/ 24 w 351"/>
                  <a:gd name="T25" fmla="*/ 289 h 352"/>
                  <a:gd name="T26" fmla="*/ 39 w 351"/>
                  <a:gd name="T27" fmla="*/ 310 h 352"/>
                  <a:gd name="T28" fmla="*/ 53 w 351"/>
                  <a:gd name="T29" fmla="*/ 324 h 352"/>
                  <a:gd name="T30" fmla="*/ 69 w 351"/>
                  <a:gd name="T31" fmla="*/ 337 h 352"/>
                  <a:gd name="T32" fmla="*/ 93 w 351"/>
                  <a:gd name="T33" fmla="*/ 348 h 352"/>
                  <a:gd name="T34" fmla="*/ 131 w 351"/>
                  <a:gd name="T35" fmla="*/ 352 h 352"/>
                  <a:gd name="T36" fmla="*/ 158 w 351"/>
                  <a:gd name="T37" fmla="*/ 345 h 352"/>
                  <a:gd name="T38" fmla="*/ 167 w 351"/>
                  <a:gd name="T39" fmla="*/ 340 h 352"/>
                  <a:gd name="T40" fmla="*/ 180 w 351"/>
                  <a:gd name="T41" fmla="*/ 332 h 352"/>
                  <a:gd name="T42" fmla="*/ 189 w 351"/>
                  <a:gd name="T43" fmla="*/ 324 h 352"/>
                  <a:gd name="T44" fmla="*/ 198 w 351"/>
                  <a:gd name="T45" fmla="*/ 314 h 352"/>
                  <a:gd name="T46" fmla="*/ 225 w 351"/>
                  <a:gd name="T47" fmla="*/ 266 h 352"/>
                  <a:gd name="T48" fmla="*/ 248 w 351"/>
                  <a:gd name="T49" fmla="*/ 225 h 352"/>
                  <a:gd name="T50" fmla="*/ 259 w 351"/>
                  <a:gd name="T51" fmla="*/ 228 h 352"/>
                  <a:gd name="T52" fmla="*/ 269 w 351"/>
                  <a:gd name="T53" fmla="*/ 236 h 352"/>
                  <a:gd name="T54" fmla="*/ 284 w 351"/>
                  <a:gd name="T55" fmla="*/ 253 h 352"/>
                  <a:gd name="T56" fmla="*/ 296 w 351"/>
                  <a:gd name="T57" fmla="*/ 261 h 352"/>
                  <a:gd name="T58" fmla="*/ 311 w 351"/>
                  <a:gd name="T59" fmla="*/ 265 h 352"/>
                  <a:gd name="T60" fmla="*/ 325 w 351"/>
                  <a:gd name="T61" fmla="*/ 264 h 352"/>
                  <a:gd name="T62" fmla="*/ 335 w 351"/>
                  <a:gd name="T63" fmla="*/ 259 h 352"/>
                  <a:gd name="T64" fmla="*/ 344 w 351"/>
                  <a:gd name="T65" fmla="*/ 252 h 352"/>
                  <a:gd name="T66" fmla="*/ 350 w 351"/>
                  <a:gd name="T67" fmla="*/ 237 h 352"/>
                  <a:gd name="T68" fmla="*/ 349 w 351"/>
                  <a:gd name="T69" fmla="*/ 222 h 352"/>
                  <a:gd name="T70" fmla="*/ 340 w 351"/>
                  <a:gd name="T71" fmla="*/ 208 h 352"/>
                  <a:gd name="T72" fmla="*/ 328 w 351"/>
                  <a:gd name="T73" fmla="*/ 199 h 352"/>
                  <a:gd name="T74" fmla="*/ 297 w 351"/>
                  <a:gd name="T75" fmla="*/ 186 h 352"/>
                  <a:gd name="T76" fmla="*/ 277 w 351"/>
                  <a:gd name="T77" fmla="*/ 176 h 352"/>
                  <a:gd name="T78" fmla="*/ 262 w 351"/>
                  <a:gd name="T79" fmla="*/ 159 h 352"/>
                  <a:gd name="T80" fmla="*/ 253 w 351"/>
                  <a:gd name="T81" fmla="*/ 131 h 352"/>
                  <a:gd name="T82" fmla="*/ 244 w 351"/>
                  <a:gd name="T83" fmla="*/ 90 h 352"/>
                  <a:gd name="T84" fmla="*/ 227 w 351"/>
                  <a:gd name="T85" fmla="*/ 53 h 35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51"/>
                  <a:gd name="T130" fmla="*/ 0 h 352"/>
                  <a:gd name="T131" fmla="*/ 351 w 351"/>
                  <a:gd name="T132" fmla="*/ 352 h 35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51" h="352">
                    <a:moveTo>
                      <a:pt x="210" y="31"/>
                    </a:moveTo>
                    <a:lnTo>
                      <a:pt x="206" y="26"/>
                    </a:lnTo>
                    <a:lnTo>
                      <a:pt x="201" y="22"/>
                    </a:lnTo>
                    <a:lnTo>
                      <a:pt x="196" y="18"/>
                    </a:lnTo>
                    <a:lnTo>
                      <a:pt x="192" y="14"/>
                    </a:lnTo>
                    <a:lnTo>
                      <a:pt x="175" y="7"/>
                    </a:lnTo>
                    <a:lnTo>
                      <a:pt x="167" y="5"/>
                    </a:lnTo>
                    <a:lnTo>
                      <a:pt x="159" y="3"/>
                    </a:lnTo>
                    <a:lnTo>
                      <a:pt x="151" y="1"/>
                    </a:lnTo>
                    <a:lnTo>
                      <a:pt x="143" y="0"/>
                    </a:lnTo>
                    <a:lnTo>
                      <a:pt x="135" y="0"/>
                    </a:lnTo>
                    <a:lnTo>
                      <a:pt x="127" y="0"/>
                    </a:lnTo>
                    <a:lnTo>
                      <a:pt x="112" y="2"/>
                    </a:lnTo>
                    <a:lnTo>
                      <a:pt x="106" y="4"/>
                    </a:lnTo>
                    <a:lnTo>
                      <a:pt x="100" y="7"/>
                    </a:lnTo>
                    <a:lnTo>
                      <a:pt x="85" y="13"/>
                    </a:lnTo>
                    <a:lnTo>
                      <a:pt x="79" y="16"/>
                    </a:lnTo>
                    <a:lnTo>
                      <a:pt x="73" y="20"/>
                    </a:lnTo>
                    <a:lnTo>
                      <a:pt x="66" y="24"/>
                    </a:lnTo>
                    <a:lnTo>
                      <a:pt x="60" y="29"/>
                    </a:lnTo>
                    <a:lnTo>
                      <a:pt x="55" y="35"/>
                    </a:lnTo>
                    <a:lnTo>
                      <a:pt x="50" y="40"/>
                    </a:lnTo>
                    <a:lnTo>
                      <a:pt x="41" y="50"/>
                    </a:lnTo>
                    <a:lnTo>
                      <a:pt x="33" y="61"/>
                    </a:lnTo>
                    <a:lnTo>
                      <a:pt x="26" y="71"/>
                    </a:lnTo>
                    <a:lnTo>
                      <a:pt x="20" y="83"/>
                    </a:lnTo>
                    <a:lnTo>
                      <a:pt x="15" y="95"/>
                    </a:lnTo>
                    <a:lnTo>
                      <a:pt x="10" y="107"/>
                    </a:lnTo>
                    <a:lnTo>
                      <a:pt x="7" y="120"/>
                    </a:lnTo>
                    <a:lnTo>
                      <a:pt x="4" y="133"/>
                    </a:lnTo>
                    <a:lnTo>
                      <a:pt x="1" y="157"/>
                    </a:lnTo>
                    <a:lnTo>
                      <a:pt x="0" y="180"/>
                    </a:lnTo>
                    <a:lnTo>
                      <a:pt x="0" y="204"/>
                    </a:lnTo>
                    <a:lnTo>
                      <a:pt x="3" y="228"/>
                    </a:lnTo>
                    <a:lnTo>
                      <a:pt x="6" y="241"/>
                    </a:lnTo>
                    <a:lnTo>
                      <a:pt x="10" y="254"/>
                    </a:lnTo>
                    <a:lnTo>
                      <a:pt x="13" y="265"/>
                    </a:lnTo>
                    <a:lnTo>
                      <a:pt x="18" y="277"/>
                    </a:lnTo>
                    <a:lnTo>
                      <a:pt x="24" y="289"/>
                    </a:lnTo>
                    <a:lnTo>
                      <a:pt x="28" y="294"/>
                    </a:lnTo>
                    <a:lnTo>
                      <a:pt x="31" y="299"/>
                    </a:lnTo>
                    <a:lnTo>
                      <a:pt x="39" y="310"/>
                    </a:lnTo>
                    <a:lnTo>
                      <a:pt x="44" y="314"/>
                    </a:lnTo>
                    <a:lnTo>
                      <a:pt x="48" y="319"/>
                    </a:lnTo>
                    <a:lnTo>
                      <a:pt x="53" y="324"/>
                    </a:lnTo>
                    <a:lnTo>
                      <a:pt x="59" y="329"/>
                    </a:lnTo>
                    <a:lnTo>
                      <a:pt x="64" y="333"/>
                    </a:lnTo>
                    <a:lnTo>
                      <a:pt x="69" y="337"/>
                    </a:lnTo>
                    <a:lnTo>
                      <a:pt x="74" y="340"/>
                    </a:lnTo>
                    <a:lnTo>
                      <a:pt x="80" y="343"/>
                    </a:lnTo>
                    <a:lnTo>
                      <a:pt x="93" y="348"/>
                    </a:lnTo>
                    <a:lnTo>
                      <a:pt x="105" y="351"/>
                    </a:lnTo>
                    <a:lnTo>
                      <a:pt x="117" y="352"/>
                    </a:lnTo>
                    <a:lnTo>
                      <a:pt x="131" y="352"/>
                    </a:lnTo>
                    <a:lnTo>
                      <a:pt x="145" y="349"/>
                    </a:lnTo>
                    <a:lnTo>
                      <a:pt x="154" y="346"/>
                    </a:lnTo>
                    <a:lnTo>
                      <a:pt x="158" y="345"/>
                    </a:lnTo>
                    <a:lnTo>
                      <a:pt x="163" y="343"/>
                    </a:lnTo>
                    <a:lnTo>
                      <a:pt x="164" y="341"/>
                    </a:lnTo>
                    <a:lnTo>
                      <a:pt x="167" y="340"/>
                    </a:lnTo>
                    <a:lnTo>
                      <a:pt x="171" y="338"/>
                    </a:lnTo>
                    <a:lnTo>
                      <a:pt x="179" y="334"/>
                    </a:lnTo>
                    <a:lnTo>
                      <a:pt x="180" y="332"/>
                    </a:lnTo>
                    <a:lnTo>
                      <a:pt x="182" y="331"/>
                    </a:lnTo>
                    <a:lnTo>
                      <a:pt x="186" y="328"/>
                    </a:lnTo>
                    <a:lnTo>
                      <a:pt x="189" y="324"/>
                    </a:lnTo>
                    <a:lnTo>
                      <a:pt x="193" y="321"/>
                    </a:lnTo>
                    <a:lnTo>
                      <a:pt x="195" y="317"/>
                    </a:lnTo>
                    <a:lnTo>
                      <a:pt x="198" y="314"/>
                    </a:lnTo>
                    <a:lnTo>
                      <a:pt x="204" y="306"/>
                    </a:lnTo>
                    <a:lnTo>
                      <a:pt x="214" y="286"/>
                    </a:lnTo>
                    <a:lnTo>
                      <a:pt x="225" y="266"/>
                    </a:lnTo>
                    <a:lnTo>
                      <a:pt x="235" y="245"/>
                    </a:lnTo>
                    <a:lnTo>
                      <a:pt x="244" y="225"/>
                    </a:lnTo>
                    <a:lnTo>
                      <a:pt x="248" y="225"/>
                    </a:lnTo>
                    <a:lnTo>
                      <a:pt x="252" y="226"/>
                    </a:lnTo>
                    <a:lnTo>
                      <a:pt x="256" y="227"/>
                    </a:lnTo>
                    <a:lnTo>
                      <a:pt x="259" y="228"/>
                    </a:lnTo>
                    <a:lnTo>
                      <a:pt x="263" y="230"/>
                    </a:lnTo>
                    <a:lnTo>
                      <a:pt x="266" y="234"/>
                    </a:lnTo>
                    <a:lnTo>
                      <a:pt x="269" y="236"/>
                    </a:lnTo>
                    <a:lnTo>
                      <a:pt x="272" y="240"/>
                    </a:lnTo>
                    <a:lnTo>
                      <a:pt x="280" y="249"/>
                    </a:lnTo>
                    <a:lnTo>
                      <a:pt x="284" y="253"/>
                    </a:lnTo>
                    <a:lnTo>
                      <a:pt x="287" y="255"/>
                    </a:lnTo>
                    <a:lnTo>
                      <a:pt x="291" y="259"/>
                    </a:lnTo>
                    <a:lnTo>
                      <a:pt x="296" y="261"/>
                    </a:lnTo>
                    <a:lnTo>
                      <a:pt x="300" y="262"/>
                    </a:lnTo>
                    <a:lnTo>
                      <a:pt x="305" y="264"/>
                    </a:lnTo>
                    <a:lnTo>
                      <a:pt x="311" y="265"/>
                    </a:lnTo>
                    <a:lnTo>
                      <a:pt x="317" y="265"/>
                    </a:lnTo>
                    <a:lnTo>
                      <a:pt x="320" y="264"/>
                    </a:lnTo>
                    <a:lnTo>
                      <a:pt x="325" y="264"/>
                    </a:lnTo>
                    <a:lnTo>
                      <a:pt x="328" y="262"/>
                    </a:lnTo>
                    <a:lnTo>
                      <a:pt x="333" y="262"/>
                    </a:lnTo>
                    <a:lnTo>
                      <a:pt x="335" y="259"/>
                    </a:lnTo>
                    <a:lnTo>
                      <a:pt x="339" y="257"/>
                    </a:lnTo>
                    <a:lnTo>
                      <a:pt x="341" y="255"/>
                    </a:lnTo>
                    <a:lnTo>
                      <a:pt x="344" y="252"/>
                    </a:lnTo>
                    <a:lnTo>
                      <a:pt x="347" y="247"/>
                    </a:lnTo>
                    <a:lnTo>
                      <a:pt x="349" y="241"/>
                    </a:lnTo>
                    <a:lnTo>
                      <a:pt x="350" y="237"/>
                    </a:lnTo>
                    <a:lnTo>
                      <a:pt x="351" y="232"/>
                    </a:lnTo>
                    <a:lnTo>
                      <a:pt x="350" y="227"/>
                    </a:lnTo>
                    <a:lnTo>
                      <a:pt x="349" y="222"/>
                    </a:lnTo>
                    <a:lnTo>
                      <a:pt x="347" y="217"/>
                    </a:lnTo>
                    <a:lnTo>
                      <a:pt x="345" y="213"/>
                    </a:lnTo>
                    <a:lnTo>
                      <a:pt x="340" y="208"/>
                    </a:lnTo>
                    <a:lnTo>
                      <a:pt x="337" y="205"/>
                    </a:lnTo>
                    <a:lnTo>
                      <a:pt x="333" y="201"/>
                    </a:lnTo>
                    <a:lnTo>
                      <a:pt x="328" y="199"/>
                    </a:lnTo>
                    <a:lnTo>
                      <a:pt x="316" y="193"/>
                    </a:lnTo>
                    <a:lnTo>
                      <a:pt x="305" y="189"/>
                    </a:lnTo>
                    <a:lnTo>
                      <a:pt x="297" y="186"/>
                    </a:lnTo>
                    <a:lnTo>
                      <a:pt x="289" y="184"/>
                    </a:lnTo>
                    <a:lnTo>
                      <a:pt x="283" y="180"/>
                    </a:lnTo>
                    <a:lnTo>
                      <a:pt x="277" y="176"/>
                    </a:lnTo>
                    <a:lnTo>
                      <a:pt x="270" y="171"/>
                    </a:lnTo>
                    <a:lnTo>
                      <a:pt x="266" y="166"/>
                    </a:lnTo>
                    <a:lnTo>
                      <a:pt x="262" y="159"/>
                    </a:lnTo>
                    <a:lnTo>
                      <a:pt x="258" y="153"/>
                    </a:lnTo>
                    <a:lnTo>
                      <a:pt x="255" y="142"/>
                    </a:lnTo>
                    <a:lnTo>
                      <a:pt x="253" y="131"/>
                    </a:lnTo>
                    <a:lnTo>
                      <a:pt x="251" y="117"/>
                    </a:lnTo>
                    <a:lnTo>
                      <a:pt x="248" y="104"/>
                    </a:lnTo>
                    <a:lnTo>
                      <a:pt x="244" y="90"/>
                    </a:lnTo>
                    <a:lnTo>
                      <a:pt x="239" y="77"/>
                    </a:lnTo>
                    <a:lnTo>
                      <a:pt x="234" y="65"/>
                    </a:lnTo>
                    <a:lnTo>
                      <a:pt x="227" y="53"/>
                    </a:lnTo>
                    <a:lnTo>
                      <a:pt x="219" y="42"/>
                    </a:lnTo>
                    <a:lnTo>
                      <a:pt x="210" y="3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Freeform 20"/>
              <p:cNvSpPr>
                <a:spLocks noChangeAspect="1"/>
              </p:cNvSpPr>
              <p:nvPr/>
            </p:nvSpPr>
            <p:spPr bwMode="auto">
              <a:xfrm>
                <a:off x="2122" y="2623"/>
                <a:ext cx="357" cy="538"/>
              </a:xfrm>
              <a:custGeom>
                <a:avLst/>
                <a:gdLst>
                  <a:gd name="T0" fmla="*/ 229 w 357"/>
                  <a:gd name="T1" fmla="*/ 2 h 538"/>
                  <a:gd name="T2" fmla="*/ 191 w 357"/>
                  <a:gd name="T3" fmla="*/ 4 h 538"/>
                  <a:gd name="T4" fmla="*/ 151 w 357"/>
                  <a:gd name="T5" fmla="*/ 18 h 538"/>
                  <a:gd name="T6" fmla="*/ 116 w 357"/>
                  <a:gd name="T7" fmla="*/ 41 h 538"/>
                  <a:gd name="T8" fmla="*/ 87 w 357"/>
                  <a:gd name="T9" fmla="*/ 67 h 538"/>
                  <a:gd name="T10" fmla="*/ 54 w 357"/>
                  <a:gd name="T11" fmla="*/ 113 h 538"/>
                  <a:gd name="T12" fmla="*/ 31 w 357"/>
                  <a:gd name="T13" fmla="*/ 159 h 538"/>
                  <a:gd name="T14" fmla="*/ 18 w 357"/>
                  <a:gd name="T15" fmla="*/ 191 h 538"/>
                  <a:gd name="T16" fmla="*/ 8 w 357"/>
                  <a:gd name="T17" fmla="*/ 237 h 538"/>
                  <a:gd name="T18" fmla="*/ 7 w 357"/>
                  <a:gd name="T19" fmla="*/ 276 h 538"/>
                  <a:gd name="T20" fmla="*/ 5 w 357"/>
                  <a:gd name="T21" fmla="*/ 307 h 538"/>
                  <a:gd name="T22" fmla="*/ 1 w 357"/>
                  <a:gd name="T23" fmla="*/ 351 h 538"/>
                  <a:gd name="T24" fmla="*/ 5 w 357"/>
                  <a:gd name="T25" fmla="*/ 406 h 538"/>
                  <a:gd name="T26" fmla="*/ 8 w 357"/>
                  <a:gd name="T27" fmla="*/ 415 h 538"/>
                  <a:gd name="T28" fmla="*/ 13 w 357"/>
                  <a:gd name="T29" fmla="*/ 433 h 538"/>
                  <a:gd name="T30" fmla="*/ 18 w 357"/>
                  <a:gd name="T31" fmla="*/ 452 h 538"/>
                  <a:gd name="T32" fmla="*/ 28 w 357"/>
                  <a:gd name="T33" fmla="*/ 472 h 538"/>
                  <a:gd name="T34" fmla="*/ 38 w 357"/>
                  <a:gd name="T35" fmla="*/ 487 h 538"/>
                  <a:gd name="T36" fmla="*/ 57 w 357"/>
                  <a:gd name="T37" fmla="*/ 504 h 538"/>
                  <a:gd name="T38" fmla="*/ 81 w 357"/>
                  <a:gd name="T39" fmla="*/ 520 h 538"/>
                  <a:gd name="T40" fmla="*/ 108 w 357"/>
                  <a:gd name="T41" fmla="*/ 531 h 538"/>
                  <a:gd name="T42" fmla="*/ 133 w 357"/>
                  <a:gd name="T43" fmla="*/ 537 h 538"/>
                  <a:gd name="T44" fmla="*/ 155 w 357"/>
                  <a:gd name="T45" fmla="*/ 538 h 538"/>
                  <a:gd name="T46" fmla="*/ 177 w 357"/>
                  <a:gd name="T47" fmla="*/ 534 h 538"/>
                  <a:gd name="T48" fmla="*/ 203 w 357"/>
                  <a:gd name="T49" fmla="*/ 526 h 538"/>
                  <a:gd name="T50" fmla="*/ 219 w 357"/>
                  <a:gd name="T51" fmla="*/ 518 h 538"/>
                  <a:gd name="T52" fmla="*/ 236 w 357"/>
                  <a:gd name="T53" fmla="*/ 500 h 538"/>
                  <a:gd name="T54" fmla="*/ 245 w 357"/>
                  <a:gd name="T55" fmla="*/ 488 h 538"/>
                  <a:gd name="T56" fmla="*/ 249 w 357"/>
                  <a:gd name="T57" fmla="*/ 485 h 538"/>
                  <a:gd name="T58" fmla="*/ 252 w 357"/>
                  <a:gd name="T59" fmla="*/ 480 h 538"/>
                  <a:gd name="T60" fmla="*/ 259 w 357"/>
                  <a:gd name="T61" fmla="*/ 464 h 538"/>
                  <a:gd name="T62" fmla="*/ 264 w 357"/>
                  <a:gd name="T63" fmla="*/ 454 h 538"/>
                  <a:gd name="T64" fmla="*/ 268 w 357"/>
                  <a:gd name="T65" fmla="*/ 440 h 538"/>
                  <a:gd name="T66" fmla="*/ 269 w 357"/>
                  <a:gd name="T67" fmla="*/ 433 h 538"/>
                  <a:gd name="T68" fmla="*/ 272 w 357"/>
                  <a:gd name="T69" fmla="*/ 412 h 538"/>
                  <a:gd name="T70" fmla="*/ 271 w 357"/>
                  <a:gd name="T71" fmla="*/ 401 h 538"/>
                  <a:gd name="T72" fmla="*/ 268 w 357"/>
                  <a:gd name="T73" fmla="*/ 379 h 538"/>
                  <a:gd name="T74" fmla="*/ 267 w 357"/>
                  <a:gd name="T75" fmla="*/ 371 h 538"/>
                  <a:gd name="T76" fmla="*/ 257 w 357"/>
                  <a:gd name="T77" fmla="*/ 342 h 538"/>
                  <a:gd name="T78" fmla="*/ 252 w 357"/>
                  <a:gd name="T79" fmla="*/ 313 h 538"/>
                  <a:gd name="T80" fmla="*/ 256 w 357"/>
                  <a:gd name="T81" fmla="*/ 283 h 538"/>
                  <a:gd name="T82" fmla="*/ 266 w 357"/>
                  <a:gd name="T83" fmla="*/ 257 h 538"/>
                  <a:gd name="T84" fmla="*/ 280 w 357"/>
                  <a:gd name="T85" fmla="*/ 234 h 538"/>
                  <a:gd name="T86" fmla="*/ 300 w 357"/>
                  <a:gd name="T87" fmla="*/ 214 h 538"/>
                  <a:gd name="T88" fmla="*/ 314 w 357"/>
                  <a:gd name="T89" fmla="*/ 200 h 538"/>
                  <a:gd name="T90" fmla="*/ 327 w 357"/>
                  <a:gd name="T91" fmla="*/ 184 h 538"/>
                  <a:gd name="T92" fmla="*/ 343 w 357"/>
                  <a:gd name="T93" fmla="*/ 158 h 538"/>
                  <a:gd name="T94" fmla="*/ 352 w 357"/>
                  <a:gd name="T95" fmla="*/ 137 h 538"/>
                  <a:gd name="T96" fmla="*/ 357 w 357"/>
                  <a:gd name="T97" fmla="*/ 110 h 538"/>
                  <a:gd name="T98" fmla="*/ 357 w 357"/>
                  <a:gd name="T99" fmla="*/ 96 h 538"/>
                  <a:gd name="T100" fmla="*/ 353 w 357"/>
                  <a:gd name="T101" fmla="*/ 77 h 538"/>
                  <a:gd name="T102" fmla="*/ 345 w 357"/>
                  <a:gd name="T103" fmla="*/ 60 h 538"/>
                  <a:gd name="T104" fmla="*/ 330 w 357"/>
                  <a:gd name="T105" fmla="*/ 43 h 538"/>
                  <a:gd name="T106" fmla="*/ 315 w 357"/>
                  <a:gd name="T107" fmla="*/ 32 h 5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57"/>
                  <a:gd name="T163" fmla="*/ 0 h 538"/>
                  <a:gd name="T164" fmla="*/ 357 w 357"/>
                  <a:gd name="T165" fmla="*/ 538 h 53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57" h="538">
                    <a:moveTo>
                      <a:pt x="304" y="26"/>
                    </a:moveTo>
                    <a:lnTo>
                      <a:pt x="266" y="13"/>
                    </a:lnTo>
                    <a:lnTo>
                      <a:pt x="229" y="2"/>
                    </a:lnTo>
                    <a:lnTo>
                      <a:pt x="221" y="0"/>
                    </a:lnTo>
                    <a:lnTo>
                      <a:pt x="214" y="0"/>
                    </a:lnTo>
                    <a:lnTo>
                      <a:pt x="191" y="4"/>
                    </a:lnTo>
                    <a:lnTo>
                      <a:pt x="181" y="5"/>
                    </a:lnTo>
                    <a:lnTo>
                      <a:pt x="170" y="10"/>
                    </a:lnTo>
                    <a:lnTo>
                      <a:pt x="151" y="18"/>
                    </a:lnTo>
                    <a:lnTo>
                      <a:pt x="141" y="24"/>
                    </a:lnTo>
                    <a:lnTo>
                      <a:pt x="132" y="30"/>
                    </a:lnTo>
                    <a:lnTo>
                      <a:pt x="116" y="41"/>
                    </a:lnTo>
                    <a:lnTo>
                      <a:pt x="108" y="47"/>
                    </a:lnTo>
                    <a:lnTo>
                      <a:pt x="101" y="54"/>
                    </a:lnTo>
                    <a:lnTo>
                      <a:pt x="87" y="67"/>
                    </a:lnTo>
                    <a:lnTo>
                      <a:pt x="75" y="82"/>
                    </a:lnTo>
                    <a:lnTo>
                      <a:pt x="63" y="97"/>
                    </a:lnTo>
                    <a:lnTo>
                      <a:pt x="54" y="113"/>
                    </a:lnTo>
                    <a:lnTo>
                      <a:pt x="44" y="130"/>
                    </a:lnTo>
                    <a:lnTo>
                      <a:pt x="36" y="147"/>
                    </a:lnTo>
                    <a:lnTo>
                      <a:pt x="31" y="159"/>
                    </a:lnTo>
                    <a:lnTo>
                      <a:pt x="27" y="169"/>
                    </a:lnTo>
                    <a:lnTo>
                      <a:pt x="21" y="181"/>
                    </a:lnTo>
                    <a:lnTo>
                      <a:pt x="18" y="191"/>
                    </a:lnTo>
                    <a:lnTo>
                      <a:pt x="12" y="215"/>
                    </a:lnTo>
                    <a:lnTo>
                      <a:pt x="9" y="225"/>
                    </a:lnTo>
                    <a:lnTo>
                      <a:pt x="8" y="237"/>
                    </a:lnTo>
                    <a:lnTo>
                      <a:pt x="7" y="250"/>
                    </a:lnTo>
                    <a:lnTo>
                      <a:pt x="8" y="261"/>
                    </a:lnTo>
                    <a:lnTo>
                      <a:pt x="7" y="276"/>
                    </a:lnTo>
                    <a:lnTo>
                      <a:pt x="7" y="292"/>
                    </a:lnTo>
                    <a:lnTo>
                      <a:pt x="6" y="300"/>
                    </a:lnTo>
                    <a:lnTo>
                      <a:pt x="5" y="307"/>
                    </a:lnTo>
                    <a:lnTo>
                      <a:pt x="7" y="323"/>
                    </a:lnTo>
                    <a:lnTo>
                      <a:pt x="4" y="334"/>
                    </a:lnTo>
                    <a:lnTo>
                      <a:pt x="1" y="351"/>
                    </a:lnTo>
                    <a:lnTo>
                      <a:pt x="0" y="370"/>
                    </a:lnTo>
                    <a:lnTo>
                      <a:pt x="2" y="388"/>
                    </a:lnTo>
                    <a:lnTo>
                      <a:pt x="5" y="406"/>
                    </a:lnTo>
                    <a:lnTo>
                      <a:pt x="6" y="409"/>
                    </a:lnTo>
                    <a:lnTo>
                      <a:pt x="7" y="413"/>
                    </a:lnTo>
                    <a:lnTo>
                      <a:pt x="8" y="415"/>
                    </a:lnTo>
                    <a:lnTo>
                      <a:pt x="11" y="418"/>
                    </a:lnTo>
                    <a:lnTo>
                      <a:pt x="12" y="425"/>
                    </a:lnTo>
                    <a:lnTo>
                      <a:pt x="13" y="433"/>
                    </a:lnTo>
                    <a:lnTo>
                      <a:pt x="14" y="439"/>
                    </a:lnTo>
                    <a:lnTo>
                      <a:pt x="16" y="446"/>
                    </a:lnTo>
                    <a:lnTo>
                      <a:pt x="18" y="452"/>
                    </a:lnTo>
                    <a:lnTo>
                      <a:pt x="21" y="459"/>
                    </a:lnTo>
                    <a:lnTo>
                      <a:pt x="24" y="465"/>
                    </a:lnTo>
                    <a:lnTo>
                      <a:pt x="28" y="472"/>
                    </a:lnTo>
                    <a:lnTo>
                      <a:pt x="30" y="478"/>
                    </a:lnTo>
                    <a:lnTo>
                      <a:pt x="35" y="483"/>
                    </a:lnTo>
                    <a:lnTo>
                      <a:pt x="38" y="487"/>
                    </a:lnTo>
                    <a:lnTo>
                      <a:pt x="43" y="492"/>
                    </a:lnTo>
                    <a:lnTo>
                      <a:pt x="49" y="498"/>
                    </a:lnTo>
                    <a:lnTo>
                      <a:pt x="57" y="504"/>
                    </a:lnTo>
                    <a:lnTo>
                      <a:pt x="64" y="509"/>
                    </a:lnTo>
                    <a:lnTo>
                      <a:pt x="73" y="514"/>
                    </a:lnTo>
                    <a:lnTo>
                      <a:pt x="81" y="520"/>
                    </a:lnTo>
                    <a:lnTo>
                      <a:pt x="91" y="524"/>
                    </a:lnTo>
                    <a:lnTo>
                      <a:pt x="98" y="527"/>
                    </a:lnTo>
                    <a:lnTo>
                      <a:pt x="108" y="531"/>
                    </a:lnTo>
                    <a:lnTo>
                      <a:pt x="116" y="534"/>
                    </a:lnTo>
                    <a:lnTo>
                      <a:pt x="126" y="536"/>
                    </a:lnTo>
                    <a:lnTo>
                      <a:pt x="133" y="537"/>
                    </a:lnTo>
                    <a:lnTo>
                      <a:pt x="143" y="538"/>
                    </a:lnTo>
                    <a:lnTo>
                      <a:pt x="151" y="538"/>
                    </a:lnTo>
                    <a:lnTo>
                      <a:pt x="155" y="538"/>
                    </a:lnTo>
                    <a:lnTo>
                      <a:pt x="160" y="538"/>
                    </a:lnTo>
                    <a:lnTo>
                      <a:pt x="168" y="536"/>
                    </a:lnTo>
                    <a:lnTo>
                      <a:pt x="177" y="534"/>
                    </a:lnTo>
                    <a:lnTo>
                      <a:pt x="186" y="533"/>
                    </a:lnTo>
                    <a:lnTo>
                      <a:pt x="195" y="529"/>
                    </a:lnTo>
                    <a:lnTo>
                      <a:pt x="203" y="526"/>
                    </a:lnTo>
                    <a:lnTo>
                      <a:pt x="212" y="522"/>
                    </a:lnTo>
                    <a:lnTo>
                      <a:pt x="217" y="520"/>
                    </a:lnTo>
                    <a:lnTo>
                      <a:pt x="219" y="518"/>
                    </a:lnTo>
                    <a:lnTo>
                      <a:pt x="221" y="516"/>
                    </a:lnTo>
                    <a:lnTo>
                      <a:pt x="229" y="508"/>
                    </a:lnTo>
                    <a:lnTo>
                      <a:pt x="236" y="500"/>
                    </a:lnTo>
                    <a:lnTo>
                      <a:pt x="239" y="496"/>
                    </a:lnTo>
                    <a:lnTo>
                      <a:pt x="243" y="492"/>
                    </a:lnTo>
                    <a:lnTo>
                      <a:pt x="245" y="488"/>
                    </a:lnTo>
                    <a:lnTo>
                      <a:pt x="247" y="486"/>
                    </a:lnTo>
                    <a:lnTo>
                      <a:pt x="248" y="485"/>
                    </a:lnTo>
                    <a:lnTo>
                      <a:pt x="249" y="485"/>
                    </a:lnTo>
                    <a:lnTo>
                      <a:pt x="249" y="483"/>
                    </a:lnTo>
                    <a:lnTo>
                      <a:pt x="250" y="482"/>
                    </a:lnTo>
                    <a:lnTo>
                      <a:pt x="252" y="480"/>
                    </a:lnTo>
                    <a:lnTo>
                      <a:pt x="254" y="476"/>
                    </a:lnTo>
                    <a:lnTo>
                      <a:pt x="259" y="467"/>
                    </a:lnTo>
                    <a:lnTo>
                      <a:pt x="259" y="464"/>
                    </a:lnTo>
                    <a:lnTo>
                      <a:pt x="260" y="463"/>
                    </a:lnTo>
                    <a:lnTo>
                      <a:pt x="262" y="458"/>
                    </a:lnTo>
                    <a:lnTo>
                      <a:pt x="264" y="454"/>
                    </a:lnTo>
                    <a:lnTo>
                      <a:pt x="266" y="450"/>
                    </a:lnTo>
                    <a:lnTo>
                      <a:pt x="266" y="445"/>
                    </a:lnTo>
                    <a:lnTo>
                      <a:pt x="268" y="440"/>
                    </a:lnTo>
                    <a:lnTo>
                      <a:pt x="269" y="435"/>
                    </a:lnTo>
                    <a:lnTo>
                      <a:pt x="269" y="434"/>
                    </a:lnTo>
                    <a:lnTo>
                      <a:pt x="269" y="433"/>
                    </a:lnTo>
                    <a:lnTo>
                      <a:pt x="270" y="431"/>
                    </a:lnTo>
                    <a:lnTo>
                      <a:pt x="271" y="421"/>
                    </a:lnTo>
                    <a:lnTo>
                      <a:pt x="272" y="412"/>
                    </a:lnTo>
                    <a:lnTo>
                      <a:pt x="271" y="409"/>
                    </a:lnTo>
                    <a:lnTo>
                      <a:pt x="271" y="407"/>
                    </a:lnTo>
                    <a:lnTo>
                      <a:pt x="271" y="401"/>
                    </a:lnTo>
                    <a:lnTo>
                      <a:pt x="271" y="392"/>
                    </a:lnTo>
                    <a:lnTo>
                      <a:pt x="269" y="381"/>
                    </a:lnTo>
                    <a:lnTo>
                      <a:pt x="268" y="379"/>
                    </a:lnTo>
                    <a:lnTo>
                      <a:pt x="267" y="377"/>
                    </a:lnTo>
                    <a:lnTo>
                      <a:pt x="267" y="376"/>
                    </a:lnTo>
                    <a:lnTo>
                      <a:pt x="267" y="371"/>
                    </a:lnTo>
                    <a:lnTo>
                      <a:pt x="264" y="361"/>
                    </a:lnTo>
                    <a:lnTo>
                      <a:pt x="261" y="351"/>
                    </a:lnTo>
                    <a:lnTo>
                      <a:pt x="257" y="342"/>
                    </a:lnTo>
                    <a:lnTo>
                      <a:pt x="254" y="332"/>
                    </a:lnTo>
                    <a:lnTo>
                      <a:pt x="252" y="322"/>
                    </a:lnTo>
                    <a:lnTo>
                      <a:pt x="252" y="313"/>
                    </a:lnTo>
                    <a:lnTo>
                      <a:pt x="252" y="302"/>
                    </a:lnTo>
                    <a:lnTo>
                      <a:pt x="253" y="293"/>
                    </a:lnTo>
                    <a:lnTo>
                      <a:pt x="256" y="283"/>
                    </a:lnTo>
                    <a:lnTo>
                      <a:pt x="259" y="274"/>
                    </a:lnTo>
                    <a:lnTo>
                      <a:pt x="263" y="265"/>
                    </a:lnTo>
                    <a:lnTo>
                      <a:pt x="266" y="257"/>
                    </a:lnTo>
                    <a:lnTo>
                      <a:pt x="271" y="249"/>
                    </a:lnTo>
                    <a:lnTo>
                      <a:pt x="276" y="241"/>
                    </a:lnTo>
                    <a:lnTo>
                      <a:pt x="280" y="234"/>
                    </a:lnTo>
                    <a:lnTo>
                      <a:pt x="287" y="227"/>
                    </a:lnTo>
                    <a:lnTo>
                      <a:pt x="293" y="220"/>
                    </a:lnTo>
                    <a:lnTo>
                      <a:pt x="300" y="214"/>
                    </a:lnTo>
                    <a:lnTo>
                      <a:pt x="303" y="210"/>
                    </a:lnTo>
                    <a:lnTo>
                      <a:pt x="307" y="207"/>
                    </a:lnTo>
                    <a:lnTo>
                      <a:pt x="314" y="200"/>
                    </a:lnTo>
                    <a:lnTo>
                      <a:pt x="317" y="195"/>
                    </a:lnTo>
                    <a:lnTo>
                      <a:pt x="321" y="191"/>
                    </a:lnTo>
                    <a:lnTo>
                      <a:pt x="327" y="184"/>
                    </a:lnTo>
                    <a:lnTo>
                      <a:pt x="333" y="175"/>
                    </a:lnTo>
                    <a:lnTo>
                      <a:pt x="338" y="166"/>
                    </a:lnTo>
                    <a:lnTo>
                      <a:pt x="343" y="158"/>
                    </a:lnTo>
                    <a:lnTo>
                      <a:pt x="349" y="148"/>
                    </a:lnTo>
                    <a:lnTo>
                      <a:pt x="350" y="143"/>
                    </a:lnTo>
                    <a:lnTo>
                      <a:pt x="352" y="137"/>
                    </a:lnTo>
                    <a:lnTo>
                      <a:pt x="356" y="125"/>
                    </a:lnTo>
                    <a:lnTo>
                      <a:pt x="357" y="114"/>
                    </a:lnTo>
                    <a:lnTo>
                      <a:pt x="357" y="110"/>
                    </a:lnTo>
                    <a:lnTo>
                      <a:pt x="357" y="108"/>
                    </a:lnTo>
                    <a:lnTo>
                      <a:pt x="357" y="103"/>
                    </a:lnTo>
                    <a:lnTo>
                      <a:pt x="357" y="96"/>
                    </a:lnTo>
                    <a:lnTo>
                      <a:pt x="356" y="89"/>
                    </a:lnTo>
                    <a:lnTo>
                      <a:pt x="354" y="82"/>
                    </a:lnTo>
                    <a:lnTo>
                      <a:pt x="353" y="77"/>
                    </a:lnTo>
                    <a:lnTo>
                      <a:pt x="350" y="71"/>
                    </a:lnTo>
                    <a:lnTo>
                      <a:pt x="348" y="66"/>
                    </a:lnTo>
                    <a:lnTo>
                      <a:pt x="345" y="60"/>
                    </a:lnTo>
                    <a:lnTo>
                      <a:pt x="343" y="56"/>
                    </a:lnTo>
                    <a:lnTo>
                      <a:pt x="335" y="46"/>
                    </a:lnTo>
                    <a:lnTo>
                      <a:pt x="330" y="43"/>
                    </a:lnTo>
                    <a:lnTo>
                      <a:pt x="326" y="39"/>
                    </a:lnTo>
                    <a:lnTo>
                      <a:pt x="321" y="35"/>
                    </a:lnTo>
                    <a:lnTo>
                      <a:pt x="315" y="32"/>
                    </a:lnTo>
                    <a:lnTo>
                      <a:pt x="310" y="29"/>
                    </a:lnTo>
                    <a:lnTo>
                      <a:pt x="304" y="2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Freeform 21"/>
              <p:cNvSpPr>
                <a:spLocks noChangeAspect="1"/>
              </p:cNvSpPr>
              <p:nvPr/>
            </p:nvSpPr>
            <p:spPr bwMode="auto">
              <a:xfrm>
                <a:off x="2368" y="2629"/>
                <a:ext cx="812" cy="237"/>
              </a:xfrm>
              <a:custGeom>
                <a:avLst/>
                <a:gdLst>
                  <a:gd name="T0" fmla="*/ 368 w 812"/>
                  <a:gd name="T1" fmla="*/ 166 h 237"/>
                  <a:gd name="T2" fmla="*/ 318 w 812"/>
                  <a:gd name="T3" fmla="*/ 151 h 237"/>
                  <a:gd name="T4" fmla="*/ 243 w 812"/>
                  <a:gd name="T5" fmla="*/ 112 h 237"/>
                  <a:gd name="T6" fmla="*/ 198 w 812"/>
                  <a:gd name="T7" fmla="*/ 86 h 237"/>
                  <a:gd name="T8" fmla="*/ 155 w 812"/>
                  <a:gd name="T9" fmla="*/ 61 h 237"/>
                  <a:gd name="T10" fmla="*/ 101 w 812"/>
                  <a:gd name="T11" fmla="*/ 41 h 237"/>
                  <a:gd name="T12" fmla="*/ 60 w 812"/>
                  <a:gd name="T13" fmla="*/ 35 h 237"/>
                  <a:gd name="T14" fmla="*/ 29 w 812"/>
                  <a:gd name="T15" fmla="*/ 39 h 237"/>
                  <a:gd name="T16" fmla="*/ 8 w 812"/>
                  <a:gd name="T17" fmla="*/ 53 h 237"/>
                  <a:gd name="T18" fmla="*/ 0 w 812"/>
                  <a:gd name="T19" fmla="*/ 77 h 237"/>
                  <a:gd name="T20" fmla="*/ 8 w 812"/>
                  <a:gd name="T21" fmla="*/ 102 h 237"/>
                  <a:gd name="T22" fmla="*/ 23 w 812"/>
                  <a:gd name="T23" fmla="*/ 116 h 237"/>
                  <a:gd name="T24" fmla="*/ 79 w 812"/>
                  <a:gd name="T25" fmla="*/ 137 h 237"/>
                  <a:gd name="T26" fmla="*/ 170 w 812"/>
                  <a:gd name="T27" fmla="*/ 165 h 237"/>
                  <a:gd name="T28" fmla="*/ 261 w 812"/>
                  <a:gd name="T29" fmla="*/ 203 h 237"/>
                  <a:gd name="T30" fmla="*/ 319 w 812"/>
                  <a:gd name="T31" fmla="*/ 231 h 237"/>
                  <a:gd name="T32" fmla="*/ 353 w 812"/>
                  <a:gd name="T33" fmla="*/ 237 h 237"/>
                  <a:gd name="T34" fmla="*/ 400 w 812"/>
                  <a:gd name="T35" fmla="*/ 235 h 237"/>
                  <a:gd name="T36" fmla="*/ 434 w 812"/>
                  <a:gd name="T37" fmla="*/ 226 h 237"/>
                  <a:gd name="T38" fmla="*/ 605 w 812"/>
                  <a:gd name="T39" fmla="*/ 156 h 237"/>
                  <a:gd name="T40" fmla="*/ 637 w 812"/>
                  <a:gd name="T41" fmla="*/ 156 h 237"/>
                  <a:gd name="T42" fmla="*/ 645 w 812"/>
                  <a:gd name="T43" fmla="*/ 152 h 237"/>
                  <a:gd name="T44" fmla="*/ 657 w 812"/>
                  <a:gd name="T45" fmla="*/ 143 h 237"/>
                  <a:gd name="T46" fmla="*/ 662 w 812"/>
                  <a:gd name="T47" fmla="*/ 135 h 237"/>
                  <a:gd name="T48" fmla="*/ 686 w 812"/>
                  <a:gd name="T49" fmla="*/ 113 h 237"/>
                  <a:gd name="T50" fmla="*/ 718 w 812"/>
                  <a:gd name="T51" fmla="*/ 115 h 237"/>
                  <a:gd name="T52" fmla="*/ 743 w 812"/>
                  <a:gd name="T53" fmla="*/ 127 h 237"/>
                  <a:gd name="T54" fmla="*/ 761 w 812"/>
                  <a:gd name="T55" fmla="*/ 127 h 237"/>
                  <a:gd name="T56" fmla="*/ 779 w 812"/>
                  <a:gd name="T57" fmla="*/ 116 h 237"/>
                  <a:gd name="T58" fmla="*/ 783 w 812"/>
                  <a:gd name="T59" fmla="*/ 110 h 237"/>
                  <a:gd name="T60" fmla="*/ 784 w 812"/>
                  <a:gd name="T61" fmla="*/ 107 h 237"/>
                  <a:gd name="T62" fmla="*/ 777 w 812"/>
                  <a:gd name="T63" fmla="*/ 91 h 237"/>
                  <a:gd name="T64" fmla="*/ 762 w 812"/>
                  <a:gd name="T65" fmla="*/ 75 h 237"/>
                  <a:gd name="T66" fmla="*/ 741 w 812"/>
                  <a:gd name="T67" fmla="*/ 68 h 237"/>
                  <a:gd name="T68" fmla="*/ 727 w 812"/>
                  <a:gd name="T69" fmla="*/ 60 h 237"/>
                  <a:gd name="T70" fmla="*/ 763 w 812"/>
                  <a:gd name="T71" fmla="*/ 50 h 237"/>
                  <a:gd name="T72" fmla="*/ 782 w 812"/>
                  <a:gd name="T73" fmla="*/ 48 h 237"/>
                  <a:gd name="T74" fmla="*/ 802 w 812"/>
                  <a:gd name="T75" fmla="*/ 44 h 237"/>
                  <a:gd name="T76" fmla="*/ 806 w 812"/>
                  <a:gd name="T77" fmla="*/ 41 h 237"/>
                  <a:gd name="T78" fmla="*/ 812 w 812"/>
                  <a:gd name="T79" fmla="*/ 34 h 237"/>
                  <a:gd name="T80" fmla="*/ 812 w 812"/>
                  <a:gd name="T81" fmla="*/ 25 h 237"/>
                  <a:gd name="T82" fmla="*/ 811 w 812"/>
                  <a:gd name="T83" fmla="*/ 20 h 237"/>
                  <a:gd name="T84" fmla="*/ 803 w 812"/>
                  <a:gd name="T85" fmla="*/ 6 h 237"/>
                  <a:gd name="T86" fmla="*/ 787 w 812"/>
                  <a:gd name="T87" fmla="*/ 0 h 237"/>
                  <a:gd name="T88" fmla="*/ 752 w 812"/>
                  <a:gd name="T89" fmla="*/ 7 h 237"/>
                  <a:gd name="T90" fmla="*/ 712 w 812"/>
                  <a:gd name="T91" fmla="*/ 30 h 237"/>
                  <a:gd name="T92" fmla="*/ 688 w 812"/>
                  <a:gd name="T93" fmla="*/ 55 h 237"/>
                  <a:gd name="T94" fmla="*/ 684 w 812"/>
                  <a:gd name="T95" fmla="*/ 59 h 237"/>
                  <a:gd name="T96" fmla="*/ 672 w 812"/>
                  <a:gd name="T97" fmla="*/ 68 h 237"/>
                  <a:gd name="T98" fmla="*/ 657 w 812"/>
                  <a:gd name="T99" fmla="*/ 75 h 237"/>
                  <a:gd name="T100" fmla="*/ 647 w 812"/>
                  <a:gd name="T101" fmla="*/ 80 h 237"/>
                  <a:gd name="T102" fmla="*/ 620 w 812"/>
                  <a:gd name="T103" fmla="*/ 89 h 237"/>
                  <a:gd name="T104" fmla="*/ 594 w 812"/>
                  <a:gd name="T105" fmla="*/ 104 h 237"/>
                  <a:gd name="T106" fmla="*/ 576 w 812"/>
                  <a:gd name="T107" fmla="*/ 111 h 237"/>
                  <a:gd name="T108" fmla="*/ 535 w 812"/>
                  <a:gd name="T109" fmla="*/ 128 h 237"/>
                  <a:gd name="T110" fmla="*/ 474 w 812"/>
                  <a:gd name="T111" fmla="*/ 148 h 237"/>
                  <a:gd name="T112" fmla="*/ 400 w 812"/>
                  <a:gd name="T113" fmla="*/ 164 h 23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812"/>
                  <a:gd name="T172" fmla="*/ 0 h 237"/>
                  <a:gd name="T173" fmla="*/ 812 w 812"/>
                  <a:gd name="T174" fmla="*/ 237 h 23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812" h="237">
                    <a:moveTo>
                      <a:pt x="400" y="164"/>
                    </a:moveTo>
                    <a:lnTo>
                      <a:pt x="384" y="166"/>
                    </a:lnTo>
                    <a:lnTo>
                      <a:pt x="376" y="166"/>
                    </a:lnTo>
                    <a:lnTo>
                      <a:pt x="368" y="166"/>
                    </a:lnTo>
                    <a:lnTo>
                      <a:pt x="353" y="163"/>
                    </a:lnTo>
                    <a:lnTo>
                      <a:pt x="346" y="161"/>
                    </a:lnTo>
                    <a:lnTo>
                      <a:pt x="339" y="159"/>
                    </a:lnTo>
                    <a:lnTo>
                      <a:pt x="318" y="151"/>
                    </a:lnTo>
                    <a:lnTo>
                      <a:pt x="297" y="143"/>
                    </a:lnTo>
                    <a:lnTo>
                      <a:pt x="278" y="132"/>
                    </a:lnTo>
                    <a:lnTo>
                      <a:pt x="259" y="122"/>
                    </a:lnTo>
                    <a:lnTo>
                      <a:pt x="243" y="112"/>
                    </a:lnTo>
                    <a:lnTo>
                      <a:pt x="228" y="103"/>
                    </a:lnTo>
                    <a:lnTo>
                      <a:pt x="218" y="98"/>
                    </a:lnTo>
                    <a:lnTo>
                      <a:pt x="208" y="93"/>
                    </a:lnTo>
                    <a:lnTo>
                      <a:pt x="198" y="86"/>
                    </a:lnTo>
                    <a:lnTo>
                      <a:pt x="188" y="79"/>
                    </a:lnTo>
                    <a:lnTo>
                      <a:pt x="177" y="73"/>
                    </a:lnTo>
                    <a:lnTo>
                      <a:pt x="167" y="67"/>
                    </a:lnTo>
                    <a:lnTo>
                      <a:pt x="155" y="61"/>
                    </a:lnTo>
                    <a:lnTo>
                      <a:pt x="145" y="56"/>
                    </a:lnTo>
                    <a:lnTo>
                      <a:pt x="134" y="52"/>
                    </a:lnTo>
                    <a:lnTo>
                      <a:pt x="122" y="48"/>
                    </a:lnTo>
                    <a:lnTo>
                      <a:pt x="101" y="41"/>
                    </a:lnTo>
                    <a:lnTo>
                      <a:pt x="91" y="38"/>
                    </a:lnTo>
                    <a:lnTo>
                      <a:pt x="81" y="37"/>
                    </a:lnTo>
                    <a:lnTo>
                      <a:pt x="71" y="36"/>
                    </a:lnTo>
                    <a:lnTo>
                      <a:pt x="60" y="35"/>
                    </a:lnTo>
                    <a:lnTo>
                      <a:pt x="49" y="36"/>
                    </a:lnTo>
                    <a:lnTo>
                      <a:pt x="39" y="37"/>
                    </a:lnTo>
                    <a:lnTo>
                      <a:pt x="34" y="37"/>
                    </a:lnTo>
                    <a:lnTo>
                      <a:pt x="29" y="39"/>
                    </a:lnTo>
                    <a:lnTo>
                      <a:pt x="24" y="41"/>
                    </a:lnTo>
                    <a:lnTo>
                      <a:pt x="20" y="43"/>
                    </a:lnTo>
                    <a:lnTo>
                      <a:pt x="14" y="48"/>
                    </a:lnTo>
                    <a:lnTo>
                      <a:pt x="8" y="53"/>
                    </a:lnTo>
                    <a:lnTo>
                      <a:pt x="4" y="58"/>
                    </a:lnTo>
                    <a:lnTo>
                      <a:pt x="2" y="64"/>
                    </a:lnTo>
                    <a:lnTo>
                      <a:pt x="0" y="70"/>
                    </a:lnTo>
                    <a:lnTo>
                      <a:pt x="0" y="77"/>
                    </a:lnTo>
                    <a:lnTo>
                      <a:pt x="1" y="84"/>
                    </a:lnTo>
                    <a:lnTo>
                      <a:pt x="4" y="91"/>
                    </a:lnTo>
                    <a:lnTo>
                      <a:pt x="6" y="96"/>
                    </a:lnTo>
                    <a:lnTo>
                      <a:pt x="8" y="102"/>
                    </a:lnTo>
                    <a:lnTo>
                      <a:pt x="12" y="105"/>
                    </a:lnTo>
                    <a:lnTo>
                      <a:pt x="15" y="109"/>
                    </a:lnTo>
                    <a:lnTo>
                      <a:pt x="19" y="113"/>
                    </a:lnTo>
                    <a:lnTo>
                      <a:pt x="23" y="116"/>
                    </a:lnTo>
                    <a:lnTo>
                      <a:pt x="28" y="118"/>
                    </a:lnTo>
                    <a:lnTo>
                      <a:pt x="34" y="121"/>
                    </a:lnTo>
                    <a:lnTo>
                      <a:pt x="56" y="129"/>
                    </a:lnTo>
                    <a:lnTo>
                      <a:pt x="79" y="137"/>
                    </a:lnTo>
                    <a:lnTo>
                      <a:pt x="102" y="144"/>
                    </a:lnTo>
                    <a:lnTo>
                      <a:pt x="126" y="151"/>
                    </a:lnTo>
                    <a:lnTo>
                      <a:pt x="148" y="157"/>
                    </a:lnTo>
                    <a:lnTo>
                      <a:pt x="170" y="165"/>
                    </a:lnTo>
                    <a:lnTo>
                      <a:pt x="192" y="173"/>
                    </a:lnTo>
                    <a:lnTo>
                      <a:pt x="214" y="182"/>
                    </a:lnTo>
                    <a:lnTo>
                      <a:pt x="237" y="192"/>
                    </a:lnTo>
                    <a:lnTo>
                      <a:pt x="261" y="203"/>
                    </a:lnTo>
                    <a:lnTo>
                      <a:pt x="283" y="214"/>
                    </a:lnTo>
                    <a:lnTo>
                      <a:pt x="306" y="226"/>
                    </a:lnTo>
                    <a:lnTo>
                      <a:pt x="312" y="229"/>
                    </a:lnTo>
                    <a:lnTo>
                      <a:pt x="319" y="231"/>
                    </a:lnTo>
                    <a:lnTo>
                      <a:pt x="326" y="233"/>
                    </a:lnTo>
                    <a:lnTo>
                      <a:pt x="334" y="235"/>
                    </a:lnTo>
                    <a:lnTo>
                      <a:pt x="344" y="237"/>
                    </a:lnTo>
                    <a:lnTo>
                      <a:pt x="353" y="237"/>
                    </a:lnTo>
                    <a:lnTo>
                      <a:pt x="373" y="237"/>
                    </a:lnTo>
                    <a:lnTo>
                      <a:pt x="381" y="237"/>
                    </a:lnTo>
                    <a:lnTo>
                      <a:pt x="391" y="237"/>
                    </a:lnTo>
                    <a:lnTo>
                      <a:pt x="400" y="235"/>
                    </a:lnTo>
                    <a:lnTo>
                      <a:pt x="409" y="233"/>
                    </a:lnTo>
                    <a:lnTo>
                      <a:pt x="417" y="231"/>
                    </a:lnTo>
                    <a:lnTo>
                      <a:pt x="425" y="230"/>
                    </a:lnTo>
                    <a:lnTo>
                      <a:pt x="434" y="226"/>
                    </a:lnTo>
                    <a:lnTo>
                      <a:pt x="443" y="224"/>
                    </a:lnTo>
                    <a:lnTo>
                      <a:pt x="483" y="207"/>
                    </a:lnTo>
                    <a:lnTo>
                      <a:pt x="524" y="190"/>
                    </a:lnTo>
                    <a:lnTo>
                      <a:pt x="605" y="156"/>
                    </a:lnTo>
                    <a:lnTo>
                      <a:pt x="613" y="152"/>
                    </a:lnTo>
                    <a:lnTo>
                      <a:pt x="622" y="149"/>
                    </a:lnTo>
                    <a:lnTo>
                      <a:pt x="631" y="157"/>
                    </a:lnTo>
                    <a:lnTo>
                      <a:pt x="637" y="156"/>
                    </a:lnTo>
                    <a:lnTo>
                      <a:pt x="643" y="154"/>
                    </a:lnTo>
                    <a:lnTo>
                      <a:pt x="643" y="153"/>
                    </a:lnTo>
                    <a:lnTo>
                      <a:pt x="645" y="152"/>
                    </a:lnTo>
                    <a:lnTo>
                      <a:pt x="648" y="150"/>
                    </a:lnTo>
                    <a:lnTo>
                      <a:pt x="650" y="149"/>
                    </a:lnTo>
                    <a:lnTo>
                      <a:pt x="653" y="147"/>
                    </a:lnTo>
                    <a:lnTo>
                      <a:pt x="657" y="143"/>
                    </a:lnTo>
                    <a:lnTo>
                      <a:pt x="657" y="141"/>
                    </a:lnTo>
                    <a:lnTo>
                      <a:pt x="658" y="139"/>
                    </a:lnTo>
                    <a:lnTo>
                      <a:pt x="659" y="139"/>
                    </a:lnTo>
                    <a:lnTo>
                      <a:pt x="662" y="135"/>
                    </a:lnTo>
                    <a:lnTo>
                      <a:pt x="664" y="130"/>
                    </a:lnTo>
                    <a:lnTo>
                      <a:pt x="671" y="117"/>
                    </a:lnTo>
                    <a:lnTo>
                      <a:pt x="679" y="115"/>
                    </a:lnTo>
                    <a:lnTo>
                      <a:pt x="686" y="113"/>
                    </a:lnTo>
                    <a:lnTo>
                      <a:pt x="694" y="112"/>
                    </a:lnTo>
                    <a:lnTo>
                      <a:pt x="703" y="112"/>
                    </a:lnTo>
                    <a:lnTo>
                      <a:pt x="711" y="113"/>
                    </a:lnTo>
                    <a:lnTo>
                      <a:pt x="718" y="115"/>
                    </a:lnTo>
                    <a:lnTo>
                      <a:pt x="726" y="118"/>
                    </a:lnTo>
                    <a:lnTo>
                      <a:pt x="734" y="122"/>
                    </a:lnTo>
                    <a:lnTo>
                      <a:pt x="738" y="125"/>
                    </a:lnTo>
                    <a:lnTo>
                      <a:pt x="743" y="127"/>
                    </a:lnTo>
                    <a:lnTo>
                      <a:pt x="747" y="128"/>
                    </a:lnTo>
                    <a:lnTo>
                      <a:pt x="752" y="129"/>
                    </a:lnTo>
                    <a:lnTo>
                      <a:pt x="756" y="128"/>
                    </a:lnTo>
                    <a:lnTo>
                      <a:pt x="761" y="127"/>
                    </a:lnTo>
                    <a:lnTo>
                      <a:pt x="766" y="125"/>
                    </a:lnTo>
                    <a:lnTo>
                      <a:pt x="770" y="123"/>
                    </a:lnTo>
                    <a:lnTo>
                      <a:pt x="776" y="120"/>
                    </a:lnTo>
                    <a:lnTo>
                      <a:pt x="779" y="116"/>
                    </a:lnTo>
                    <a:lnTo>
                      <a:pt x="780" y="115"/>
                    </a:lnTo>
                    <a:lnTo>
                      <a:pt x="782" y="113"/>
                    </a:lnTo>
                    <a:lnTo>
                      <a:pt x="783" y="111"/>
                    </a:lnTo>
                    <a:lnTo>
                      <a:pt x="783" y="110"/>
                    </a:lnTo>
                    <a:lnTo>
                      <a:pt x="784" y="109"/>
                    </a:lnTo>
                    <a:lnTo>
                      <a:pt x="784" y="107"/>
                    </a:lnTo>
                    <a:lnTo>
                      <a:pt x="784" y="105"/>
                    </a:lnTo>
                    <a:lnTo>
                      <a:pt x="783" y="101"/>
                    </a:lnTo>
                    <a:lnTo>
                      <a:pt x="781" y="95"/>
                    </a:lnTo>
                    <a:lnTo>
                      <a:pt x="777" y="91"/>
                    </a:lnTo>
                    <a:lnTo>
                      <a:pt x="774" y="86"/>
                    </a:lnTo>
                    <a:lnTo>
                      <a:pt x="770" y="82"/>
                    </a:lnTo>
                    <a:lnTo>
                      <a:pt x="766" y="78"/>
                    </a:lnTo>
                    <a:lnTo>
                      <a:pt x="762" y="75"/>
                    </a:lnTo>
                    <a:lnTo>
                      <a:pt x="756" y="72"/>
                    </a:lnTo>
                    <a:lnTo>
                      <a:pt x="752" y="70"/>
                    </a:lnTo>
                    <a:lnTo>
                      <a:pt x="746" y="68"/>
                    </a:lnTo>
                    <a:lnTo>
                      <a:pt x="741" y="68"/>
                    </a:lnTo>
                    <a:lnTo>
                      <a:pt x="728" y="67"/>
                    </a:lnTo>
                    <a:lnTo>
                      <a:pt x="721" y="67"/>
                    </a:lnTo>
                    <a:lnTo>
                      <a:pt x="715" y="68"/>
                    </a:lnTo>
                    <a:lnTo>
                      <a:pt x="727" y="60"/>
                    </a:lnTo>
                    <a:lnTo>
                      <a:pt x="734" y="57"/>
                    </a:lnTo>
                    <a:lnTo>
                      <a:pt x="741" y="55"/>
                    </a:lnTo>
                    <a:lnTo>
                      <a:pt x="756" y="51"/>
                    </a:lnTo>
                    <a:lnTo>
                      <a:pt x="763" y="50"/>
                    </a:lnTo>
                    <a:lnTo>
                      <a:pt x="770" y="50"/>
                    </a:lnTo>
                    <a:lnTo>
                      <a:pt x="777" y="49"/>
                    </a:lnTo>
                    <a:lnTo>
                      <a:pt x="779" y="48"/>
                    </a:lnTo>
                    <a:lnTo>
                      <a:pt x="782" y="48"/>
                    </a:lnTo>
                    <a:lnTo>
                      <a:pt x="794" y="47"/>
                    </a:lnTo>
                    <a:lnTo>
                      <a:pt x="797" y="46"/>
                    </a:lnTo>
                    <a:lnTo>
                      <a:pt x="799" y="45"/>
                    </a:lnTo>
                    <a:lnTo>
                      <a:pt x="802" y="44"/>
                    </a:lnTo>
                    <a:lnTo>
                      <a:pt x="803" y="43"/>
                    </a:lnTo>
                    <a:lnTo>
                      <a:pt x="805" y="43"/>
                    </a:lnTo>
                    <a:lnTo>
                      <a:pt x="805" y="41"/>
                    </a:lnTo>
                    <a:lnTo>
                      <a:pt x="806" y="41"/>
                    </a:lnTo>
                    <a:lnTo>
                      <a:pt x="808" y="40"/>
                    </a:lnTo>
                    <a:lnTo>
                      <a:pt x="809" y="38"/>
                    </a:lnTo>
                    <a:lnTo>
                      <a:pt x="811" y="36"/>
                    </a:lnTo>
                    <a:lnTo>
                      <a:pt x="812" y="34"/>
                    </a:lnTo>
                    <a:lnTo>
                      <a:pt x="812" y="32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2" y="25"/>
                    </a:lnTo>
                    <a:lnTo>
                      <a:pt x="812" y="23"/>
                    </a:lnTo>
                    <a:lnTo>
                      <a:pt x="812" y="22"/>
                    </a:lnTo>
                    <a:lnTo>
                      <a:pt x="811" y="21"/>
                    </a:lnTo>
                    <a:lnTo>
                      <a:pt x="811" y="20"/>
                    </a:lnTo>
                    <a:lnTo>
                      <a:pt x="810" y="16"/>
                    </a:lnTo>
                    <a:lnTo>
                      <a:pt x="808" y="12"/>
                    </a:lnTo>
                    <a:lnTo>
                      <a:pt x="805" y="8"/>
                    </a:lnTo>
                    <a:lnTo>
                      <a:pt x="803" y="6"/>
                    </a:lnTo>
                    <a:lnTo>
                      <a:pt x="799" y="3"/>
                    </a:lnTo>
                    <a:lnTo>
                      <a:pt x="796" y="1"/>
                    </a:lnTo>
                    <a:lnTo>
                      <a:pt x="791" y="0"/>
                    </a:lnTo>
                    <a:lnTo>
                      <a:pt x="787" y="0"/>
                    </a:lnTo>
                    <a:lnTo>
                      <a:pt x="783" y="0"/>
                    </a:lnTo>
                    <a:lnTo>
                      <a:pt x="767" y="3"/>
                    </a:lnTo>
                    <a:lnTo>
                      <a:pt x="759" y="5"/>
                    </a:lnTo>
                    <a:lnTo>
                      <a:pt x="752" y="7"/>
                    </a:lnTo>
                    <a:lnTo>
                      <a:pt x="738" y="13"/>
                    </a:lnTo>
                    <a:lnTo>
                      <a:pt x="725" y="21"/>
                    </a:lnTo>
                    <a:lnTo>
                      <a:pt x="718" y="25"/>
                    </a:lnTo>
                    <a:lnTo>
                      <a:pt x="712" y="30"/>
                    </a:lnTo>
                    <a:lnTo>
                      <a:pt x="706" y="35"/>
                    </a:lnTo>
                    <a:lnTo>
                      <a:pt x="700" y="41"/>
                    </a:lnTo>
                    <a:lnTo>
                      <a:pt x="692" y="50"/>
                    </a:lnTo>
                    <a:lnTo>
                      <a:pt x="688" y="55"/>
                    </a:lnTo>
                    <a:lnTo>
                      <a:pt x="685" y="56"/>
                    </a:lnTo>
                    <a:lnTo>
                      <a:pt x="685" y="57"/>
                    </a:lnTo>
                    <a:lnTo>
                      <a:pt x="684" y="59"/>
                    </a:lnTo>
                    <a:lnTo>
                      <a:pt x="682" y="60"/>
                    </a:lnTo>
                    <a:lnTo>
                      <a:pt x="681" y="61"/>
                    </a:lnTo>
                    <a:lnTo>
                      <a:pt x="676" y="64"/>
                    </a:lnTo>
                    <a:lnTo>
                      <a:pt x="672" y="68"/>
                    </a:lnTo>
                    <a:lnTo>
                      <a:pt x="667" y="70"/>
                    </a:lnTo>
                    <a:lnTo>
                      <a:pt x="664" y="72"/>
                    </a:lnTo>
                    <a:lnTo>
                      <a:pt x="663" y="74"/>
                    </a:lnTo>
                    <a:lnTo>
                      <a:pt x="657" y="75"/>
                    </a:lnTo>
                    <a:lnTo>
                      <a:pt x="652" y="78"/>
                    </a:lnTo>
                    <a:lnTo>
                      <a:pt x="650" y="79"/>
                    </a:lnTo>
                    <a:lnTo>
                      <a:pt x="648" y="79"/>
                    </a:lnTo>
                    <a:lnTo>
                      <a:pt x="647" y="80"/>
                    </a:lnTo>
                    <a:lnTo>
                      <a:pt x="643" y="82"/>
                    </a:lnTo>
                    <a:lnTo>
                      <a:pt x="630" y="85"/>
                    </a:lnTo>
                    <a:lnTo>
                      <a:pt x="625" y="87"/>
                    </a:lnTo>
                    <a:lnTo>
                      <a:pt x="620" y="89"/>
                    </a:lnTo>
                    <a:lnTo>
                      <a:pt x="613" y="93"/>
                    </a:lnTo>
                    <a:lnTo>
                      <a:pt x="607" y="96"/>
                    </a:lnTo>
                    <a:lnTo>
                      <a:pt x="600" y="100"/>
                    </a:lnTo>
                    <a:lnTo>
                      <a:pt x="594" y="104"/>
                    </a:lnTo>
                    <a:lnTo>
                      <a:pt x="582" y="109"/>
                    </a:lnTo>
                    <a:lnTo>
                      <a:pt x="580" y="109"/>
                    </a:lnTo>
                    <a:lnTo>
                      <a:pt x="579" y="110"/>
                    </a:lnTo>
                    <a:lnTo>
                      <a:pt x="576" y="111"/>
                    </a:lnTo>
                    <a:lnTo>
                      <a:pt x="571" y="114"/>
                    </a:lnTo>
                    <a:lnTo>
                      <a:pt x="558" y="119"/>
                    </a:lnTo>
                    <a:lnTo>
                      <a:pt x="547" y="123"/>
                    </a:lnTo>
                    <a:lnTo>
                      <a:pt x="535" y="128"/>
                    </a:lnTo>
                    <a:lnTo>
                      <a:pt x="523" y="132"/>
                    </a:lnTo>
                    <a:lnTo>
                      <a:pt x="499" y="141"/>
                    </a:lnTo>
                    <a:lnTo>
                      <a:pt x="487" y="144"/>
                    </a:lnTo>
                    <a:lnTo>
                      <a:pt x="474" y="148"/>
                    </a:lnTo>
                    <a:lnTo>
                      <a:pt x="450" y="154"/>
                    </a:lnTo>
                    <a:lnTo>
                      <a:pt x="424" y="159"/>
                    </a:lnTo>
                    <a:lnTo>
                      <a:pt x="412" y="162"/>
                    </a:lnTo>
                    <a:lnTo>
                      <a:pt x="400" y="1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22"/>
              <p:cNvSpPr>
                <a:spLocks noChangeAspect="1"/>
              </p:cNvSpPr>
              <p:nvPr/>
            </p:nvSpPr>
            <p:spPr bwMode="auto">
              <a:xfrm>
                <a:off x="1861" y="2608"/>
                <a:ext cx="480" cy="486"/>
              </a:xfrm>
              <a:custGeom>
                <a:avLst/>
                <a:gdLst>
                  <a:gd name="T0" fmla="*/ 12 w 480"/>
                  <a:gd name="T1" fmla="*/ 76 h 486"/>
                  <a:gd name="T2" fmla="*/ 2 w 480"/>
                  <a:gd name="T3" fmla="*/ 99 h 486"/>
                  <a:gd name="T4" fmla="*/ 2 w 480"/>
                  <a:gd name="T5" fmla="*/ 156 h 486"/>
                  <a:gd name="T6" fmla="*/ 11 w 480"/>
                  <a:gd name="T7" fmla="*/ 205 h 486"/>
                  <a:gd name="T8" fmla="*/ 32 w 480"/>
                  <a:gd name="T9" fmla="*/ 272 h 486"/>
                  <a:gd name="T10" fmla="*/ 60 w 480"/>
                  <a:gd name="T11" fmla="*/ 338 h 486"/>
                  <a:gd name="T12" fmla="*/ 81 w 480"/>
                  <a:gd name="T13" fmla="*/ 361 h 486"/>
                  <a:gd name="T14" fmla="*/ 106 w 480"/>
                  <a:gd name="T15" fmla="*/ 375 h 486"/>
                  <a:gd name="T16" fmla="*/ 127 w 480"/>
                  <a:gd name="T17" fmla="*/ 398 h 486"/>
                  <a:gd name="T18" fmla="*/ 106 w 480"/>
                  <a:gd name="T19" fmla="*/ 437 h 486"/>
                  <a:gd name="T20" fmla="*/ 105 w 480"/>
                  <a:gd name="T21" fmla="*/ 452 h 486"/>
                  <a:gd name="T22" fmla="*/ 116 w 480"/>
                  <a:gd name="T23" fmla="*/ 465 h 486"/>
                  <a:gd name="T24" fmla="*/ 161 w 480"/>
                  <a:gd name="T25" fmla="*/ 458 h 486"/>
                  <a:gd name="T26" fmla="*/ 173 w 480"/>
                  <a:gd name="T27" fmla="*/ 484 h 486"/>
                  <a:gd name="T28" fmla="*/ 182 w 480"/>
                  <a:gd name="T29" fmla="*/ 486 h 486"/>
                  <a:gd name="T30" fmla="*/ 187 w 480"/>
                  <a:gd name="T31" fmla="*/ 486 h 486"/>
                  <a:gd name="T32" fmla="*/ 194 w 480"/>
                  <a:gd name="T33" fmla="*/ 484 h 486"/>
                  <a:gd name="T34" fmla="*/ 205 w 480"/>
                  <a:gd name="T35" fmla="*/ 474 h 486"/>
                  <a:gd name="T36" fmla="*/ 244 w 480"/>
                  <a:gd name="T37" fmla="*/ 479 h 486"/>
                  <a:gd name="T38" fmla="*/ 248 w 480"/>
                  <a:gd name="T39" fmla="*/ 474 h 486"/>
                  <a:gd name="T40" fmla="*/ 254 w 480"/>
                  <a:gd name="T41" fmla="*/ 463 h 486"/>
                  <a:gd name="T42" fmla="*/ 254 w 480"/>
                  <a:gd name="T43" fmla="*/ 458 h 486"/>
                  <a:gd name="T44" fmla="*/ 252 w 480"/>
                  <a:gd name="T45" fmla="*/ 447 h 486"/>
                  <a:gd name="T46" fmla="*/ 247 w 480"/>
                  <a:gd name="T47" fmla="*/ 430 h 486"/>
                  <a:gd name="T48" fmla="*/ 245 w 480"/>
                  <a:gd name="T49" fmla="*/ 396 h 486"/>
                  <a:gd name="T50" fmla="*/ 235 w 480"/>
                  <a:gd name="T51" fmla="*/ 371 h 486"/>
                  <a:gd name="T52" fmla="*/ 194 w 480"/>
                  <a:gd name="T53" fmla="*/ 344 h 486"/>
                  <a:gd name="T54" fmla="*/ 136 w 480"/>
                  <a:gd name="T55" fmla="*/ 323 h 486"/>
                  <a:gd name="T56" fmla="*/ 117 w 480"/>
                  <a:gd name="T57" fmla="*/ 312 h 486"/>
                  <a:gd name="T58" fmla="*/ 100 w 480"/>
                  <a:gd name="T59" fmla="*/ 290 h 486"/>
                  <a:gd name="T60" fmla="*/ 85 w 480"/>
                  <a:gd name="T61" fmla="*/ 243 h 486"/>
                  <a:gd name="T62" fmla="*/ 75 w 480"/>
                  <a:gd name="T63" fmla="*/ 187 h 486"/>
                  <a:gd name="T64" fmla="*/ 71 w 480"/>
                  <a:gd name="T65" fmla="*/ 138 h 486"/>
                  <a:gd name="T66" fmla="*/ 101 w 480"/>
                  <a:gd name="T67" fmla="*/ 103 h 486"/>
                  <a:gd name="T68" fmla="*/ 176 w 480"/>
                  <a:gd name="T69" fmla="*/ 87 h 486"/>
                  <a:gd name="T70" fmla="*/ 235 w 480"/>
                  <a:gd name="T71" fmla="*/ 88 h 486"/>
                  <a:gd name="T72" fmla="*/ 344 w 480"/>
                  <a:gd name="T73" fmla="*/ 110 h 486"/>
                  <a:gd name="T74" fmla="*/ 427 w 480"/>
                  <a:gd name="T75" fmla="*/ 125 h 486"/>
                  <a:gd name="T76" fmla="*/ 439 w 480"/>
                  <a:gd name="T77" fmla="*/ 123 h 486"/>
                  <a:gd name="T78" fmla="*/ 454 w 480"/>
                  <a:gd name="T79" fmla="*/ 116 h 486"/>
                  <a:gd name="T80" fmla="*/ 467 w 480"/>
                  <a:gd name="T81" fmla="*/ 105 h 486"/>
                  <a:gd name="T82" fmla="*/ 478 w 480"/>
                  <a:gd name="T83" fmla="*/ 79 h 486"/>
                  <a:gd name="T84" fmla="*/ 476 w 480"/>
                  <a:gd name="T85" fmla="*/ 44 h 486"/>
                  <a:gd name="T86" fmla="*/ 475 w 480"/>
                  <a:gd name="T87" fmla="*/ 40 h 486"/>
                  <a:gd name="T88" fmla="*/ 458 w 480"/>
                  <a:gd name="T89" fmla="*/ 21 h 486"/>
                  <a:gd name="T90" fmla="*/ 403 w 480"/>
                  <a:gd name="T91" fmla="*/ 8 h 486"/>
                  <a:gd name="T92" fmla="*/ 329 w 480"/>
                  <a:gd name="T93" fmla="*/ 0 h 486"/>
                  <a:gd name="T94" fmla="*/ 256 w 480"/>
                  <a:gd name="T95" fmla="*/ 4 h 486"/>
                  <a:gd name="T96" fmla="*/ 95 w 480"/>
                  <a:gd name="T97" fmla="*/ 40 h 4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80"/>
                  <a:gd name="T148" fmla="*/ 0 h 486"/>
                  <a:gd name="T149" fmla="*/ 480 w 480"/>
                  <a:gd name="T150" fmla="*/ 486 h 48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80" h="486">
                    <a:moveTo>
                      <a:pt x="28" y="65"/>
                    </a:moveTo>
                    <a:lnTo>
                      <a:pt x="22" y="68"/>
                    </a:lnTo>
                    <a:lnTo>
                      <a:pt x="17" y="72"/>
                    </a:lnTo>
                    <a:lnTo>
                      <a:pt x="12" y="76"/>
                    </a:lnTo>
                    <a:lnTo>
                      <a:pt x="9" y="81"/>
                    </a:lnTo>
                    <a:lnTo>
                      <a:pt x="5" y="86"/>
                    </a:lnTo>
                    <a:lnTo>
                      <a:pt x="4" y="92"/>
                    </a:lnTo>
                    <a:lnTo>
                      <a:pt x="2" y="99"/>
                    </a:lnTo>
                    <a:lnTo>
                      <a:pt x="2" y="106"/>
                    </a:lnTo>
                    <a:lnTo>
                      <a:pt x="0" y="119"/>
                    </a:lnTo>
                    <a:lnTo>
                      <a:pt x="0" y="131"/>
                    </a:lnTo>
                    <a:lnTo>
                      <a:pt x="2" y="156"/>
                    </a:lnTo>
                    <a:lnTo>
                      <a:pt x="3" y="169"/>
                    </a:lnTo>
                    <a:lnTo>
                      <a:pt x="4" y="181"/>
                    </a:lnTo>
                    <a:lnTo>
                      <a:pt x="7" y="193"/>
                    </a:lnTo>
                    <a:lnTo>
                      <a:pt x="11" y="205"/>
                    </a:lnTo>
                    <a:lnTo>
                      <a:pt x="15" y="222"/>
                    </a:lnTo>
                    <a:lnTo>
                      <a:pt x="20" y="239"/>
                    </a:lnTo>
                    <a:lnTo>
                      <a:pt x="26" y="256"/>
                    </a:lnTo>
                    <a:lnTo>
                      <a:pt x="32" y="272"/>
                    </a:lnTo>
                    <a:lnTo>
                      <a:pt x="42" y="297"/>
                    </a:lnTo>
                    <a:lnTo>
                      <a:pt x="53" y="323"/>
                    </a:lnTo>
                    <a:lnTo>
                      <a:pt x="56" y="331"/>
                    </a:lnTo>
                    <a:lnTo>
                      <a:pt x="60" y="338"/>
                    </a:lnTo>
                    <a:lnTo>
                      <a:pt x="64" y="345"/>
                    </a:lnTo>
                    <a:lnTo>
                      <a:pt x="69" y="351"/>
                    </a:lnTo>
                    <a:lnTo>
                      <a:pt x="75" y="356"/>
                    </a:lnTo>
                    <a:lnTo>
                      <a:pt x="81" y="361"/>
                    </a:lnTo>
                    <a:lnTo>
                      <a:pt x="88" y="366"/>
                    </a:lnTo>
                    <a:lnTo>
                      <a:pt x="97" y="370"/>
                    </a:lnTo>
                    <a:lnTo>
                      <a:pt x="102" y="373"/>
                    </a:lnTo>
                    <a:lnTo>
                      <a:pt x="106" y="375"/>
                    </a:lnTo>
                    <a:lnTo>
                      <a:pt x="114" y="381"/>
                    </a:lnTo>
                    <a:lnTo>
                      <a:pt x="121" y="389"/>
                    </a:lnTo>
                    <a:lnTo>
                      <a:pt x="124" y="394"/>
                    </a:lnTo>
                    <a:lnTo>
                      <a:pt x="127" y="398"/>
                    </a:lnTo>
                    <a:lnTo>
                      <a:pt x="119" y="407"/>
                    </a:lnTo>
                    <a:lnTo>
                      <a:pt x="114" y="416"/>
                    </a:lnTo>
                    <a:lnTo>
                      <a:pt x="109" y="426"/>
                    </a:lnTo>
                    <a:lnTo>
                      <a:pt x="106" y="437"/>
                    </a:lnTo>
                    <a:lnTo>
                      <a:pt x="104" y="440"/>
                    </a:lnTo>
                    <a:lnTo>
                      <a:pt x="104" y="445"/>
                    </a:lnTo>
                    <a:lnTo>
                      <a:pt x="104" y="449"/>
                    </a:lnTo>
                    <a:lnTo>
                      <a:pt x="105" y="452"/>
                    </a:lnTo>
                    <a:lnTo>
                      <a:pt x="107" y="456"/>
                    </a:lnTo>
                    <a:lnTo>
                      <a:pt x="109" y="459"/>
                    </a:lnTo>
                    <a:lnTo>
                      <a:pt x="112" y="462"/>
                    </a:lnTo>
                    <a:lnTo>
                      <a:pt x="116" y="465"/>
                    </a:lnTo>
                    <a:lnTo>
                      <a:pt x="123" y="468"/>
                    </a:lnTo>
                    <a:lnTo>
                      <a:pt x="131" y="471"/>
                    </a:lnTo>
                    <a:lnTo>
                      <a:pt x="140" y="472"/>
                    </a:lnTo>
                    <a:lnTo>
                      <a:pt x="161" y="458"/>
                    </a:lnTo>
                    <a:lnTo>
                      <a:pt x="162" y="474"/>
                    </a:lnTo>
                    <a:lnTo>
                      <a:pt x="165" y="478"/>
                    </a:lnTo>
                    <a:lnTo>
                      <a:pt x="169" y="481"/>
                    </a:lnTo>
                    <a:lnTo>
                      <a:pt x="173" y="484"/>
                    </a:lnTo>
                    <a:lnTo>
                      <a:pt x="177" y="486"/>
                    </a:lnTo>
                    <a:lnTo>
                      <a:pt x="180" y="486"/>
                    </a:lnTo>
                    <a:lnTo>
                      <a:pt x="181" y="486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6" y="486"/>
                    </a:lnTo>
                    <a:lnTo>
                      <a:pt x="187" y="486"/>
                    </a:lnTo>
                    <a:lnTo>
                      <a:pt x="189" y="486"/>
                    </a:lnTo>
                    <a:lnTo>
                      <a:pt x="190" y="485"/>
                    </a:lnTo>
                    <a:lnTo>
                      <a:pt x="191" y="485"/>
                    </a:lnTo>
                    <a:lnTo>
                      <a:pt x="194" y="484"/>
                    </a:lnTo>
                    <a:lnTo>
                      <a:pt x="196" y="482"/>
                    </a:lnTo>
                    <a:lnTo>
                      <a:pt x="200" y="480"/>
                    </a:lnTo>
                    <a:lnTo>
                      <a:pt x="202" y="478"/>
                    </a:lnTo>
                    <a:lnTo>
                      <a:pt x="205" y="474"/>
                    </a:lnTo>
                    <a:lnTo>
                      <a:pt x="210" y="474"/>
                    </a:lnTo>
                    <a:lnTo>
                      <a:pt x="222" y="482"/>
                    </a:lnTo>
                    <a:lnTo>
                      <a:pt x="242" y="481"/>
                    </a:lnTo>
                    <a:lnTo>
                      <a:pt x="244" y="479"/>
                    </a:lnTo>
                    <a:lnTo>
                      <a:pt x="246" y="477"/>
                    </a:lnTo>
                    <a:lnTo>
                      <a:pt x="247" y="475"/>
                    </a:lnTo>
                    <a:lnTo>
                      <a:pt x="247" y="474"/>
                    </a:lnTo>
                    <a:lnTo>
                      <a:pt x="248" y="474"/>
                    </a:lnTo>
                    <a:lnTo>
                      <a:pt x="250" y="472"/>
                    </a:lnTo>
                    <a:lnTo>
                      <a:pt x="252" y="467"/>
                    </a:lnTo>
                    <a:lnTo>
                      <a:pt x="253" y="465"/>
                    </a:lnTo>
                    <a:lnTo>
                      <a:pt x="254" y="463"/>
                    </a:lnTo>
                    <a:lnTo>
                      <a:pt x="254" y="460"/>
                    </a:lnTo>
                    <a:lnTo>
                      <a:pt x="254" y="458"/>
                    </a:lnTo>
                    <a:lnTo>
                      <a:pt x="254" y="455"/>
                    </a:lnTo>
                    <a:lnTo>
                      <a:pt x="254" y="452"/>
                    </a:lnTo>
                    <a:lnTo>
                      <a:pt x="252" y="447"/>
                    </a:lnTo>
                    <a:lnTo>
                      <a:pt x="251" y="441"/>
                    </a:lnTo>
                    <a:lnTo>
                      <a:pt x="248" y="435"/>
                    </a:lnTo>
                    <a:lnTo>
                      <a:pt x="247" y="432"/>
                    </a:lnTo>
                    <a:lnTo>
                      <a:pt x="247" y="430"/>
                    </a:lnTo>
                    <a:lnTo>
                      <a:pt x="246" y="423"/>
                    </a:lnTo>
                    <a:lnTo>
                      <a:pt x="247" y="416"/>
                    </a:lnTo>
                    <a:lnTo>
                      <a:pt x="247" y="406"/>
                    </a:lnTo>
                    <a:lnTo>
                      <a:pt x="245" y="396"/>
                    </a:lnTo>
                    <a:lnTo>
                      <a:pt x="244" y="391"/>
                    </a:lnTo>
                    <a:lnTo>
                      <a:pt x="244" y="387"/>
                    </a:lnTo>
                    <a:lnTo>
                      <a:pt x="240" y="379"/>
                    </a:lnTo>
                    <a:lnTo>
                      <a:pt x="235" y="371"/>
                    </a:lnTo>
                    <a:lnTo>
                      <a:pt x="229" y="364"/>
                    </a:lnTo>
                    <a:lnTo>
                      <a:pt x="222" y="359"/>
                    </a:lnTo>
                    <a:lnTo>
                      <a:pt x="214" y="353"/>
                    </a:lnTo>
                    <a:lnTo>
                      <a:pt x="194" y="344"/>
                    </a:lnTo>
                    <a:lnTo>
                      <a:pt x="176" y="335"/>
                    </a:lnTo>
                    <a:lnTo>
                      <a:pt x="156" y="328"/>
                    </a:lnTo>
                    <a:lnTo>
                      <a:pt x="146" y="325"/>
                    </a:lnTo>
                    <a:lnTo>
                      <a:pt x="136" y="323"/>
                    </a:lnTo>
                    <a:lnTo>
                      <a:pt x="132" y="322"/>
                    </a:lnTo>
                    <a:lnTo>
                      <a:pt x="129" y="321"/>
                    </a:lnTo>
                    <a:lnTo>
                      <a:pt x="124" y="317"/>
                    </a:lnTo>
                    <a:lnTo>
                      <a:pt x="117" y="312"/>
                    </a:lnTo>
                    <a:lnTo>
                      <a:pt x="112" y="308"/>
                    </a:lnTo>
                    <a:lnTo>
                      <a:pt x="108" y="302"/>
                    </a:lnTo>
                    <a:lnTo>
                      <a:pt x="103" y="296"/>
                    </a:lnTo>
                    <a:lnTo>
                      <a:pt x="100" y="290"/>
                    </a:lnTo>
                    <a:lnTo>
                      <a:pt x="96" y="283"/>
                    </a:lnTo>
                    <a:lnTo>
                      <a:pt x="94" y="276"/>
                    </a:lnTo>
                    <a:lnTo>
                      <a:pt x="92" y="270"/>
                    </a:lnTo>
                    <a:lnTo>
                      <a:pt x="85" y="243"/>
                    </a:lnTo>
                    <a:lnTo>
                      <a:pt x="81" y="229"/>
                    </a:lnTo>
                    <a:lnTo>
                      <a:pt x="80" y="215"/>
                    </a:lnTo>
                    <a:lnTo>
                      <a:pt x="77" y="201"/>
                    </a:lnTo>
                    <a:lnTo>
                      <a:pt x="75" y="187"/>
                    </a:lnTo>
                    <a:lnTo>
                      <a:pt x="74" y="173"/>
                    </a:lnTo>
                    <a:lnTo>
                      <a:pt x="74" y="159"/>
                    </a:lnTo>
                    <a:lnTo>
                      <a:pt x="73" y="148"/>
                    </a:lnTo>
                    <a:lnTo>
                      <a:pt x="71" y="138"/>
                    </a:lnTo>
                    <a:lnTo>
                      <a:pt x="67" y="119"/>
                    </a:lnTo>
                    <a:lnTo>
                      <a:pt x="78" y="113"/>
                    </a:lnTo>
                    <a:lnTo>
                      <a:pt x="89" y="108"/>
                    </a:lnTo>
                    <a:lnTo>
                      <a:pt x="101" y="103"/>
                    </a:lnTo>
                    <a:lnTo>
                      <a:pt x="112" y="99"/>
                    </a:lnTo>
                    <a:lnTo>
                      <a:pt x="137" y="92"/>
                    </a:lnTo>
                    <a:lnTo>
                      <a:pt x="162" y="89"/>
                    </a:lnTo>
                    <a:lnTo>
                      <a:pt x="176" y="87"/>
                    </a:lnTo>
                    <a:lnTo>
                      <a:pt x="191" y="86"/>
                    </a:lnTo>
                    <a:lnTo>
                      <a:pt x="206" y="85"/>
                    </a:lnTo>
                    <a:lnTo>
                      <a:pt x="221" y="86"/>
                    </a:lnTo>
                    <a:lnTo>
                      <a:pt x="235" y="88"/>
                    </a:lnTo>
                    <a:lnTo>
                      <a:pt x="250" y="90"/>
                    </a:lnTo>
                    <a:lnTo>
                      <a:pt x="265" y="92"/>
                    </a:lnTo>
                    <a:lnTo>
                      <a:pt x="279" y="96"/>
                    </a:lnTo>
                    <a:lnTo>
                      <a:pt x="344" y="110"/>
                    </a:lnTo>
                    <a:lnTo>
                      <a:pt x="377" y="117"/>
                    </a:lnTo>
                    <a:lnTo>
                      <a:pt x="410" y="123"/>
                    </a:lnTo>
                    <a:lnTo>
                      <a:pt x="418" y="124"/>
                    </a:lnTo>
                    <a:lnTo>
                      <a:pt x="427" y="125"/>
                    </a:lnTo>
                    <a:lnTo>
                      <a:pt x="433" y="124"/>
                    </a:lnTo>
                    <a:lnTo>
                      <a:pt x="435" y="123"/>
                    </a:lnTo>
                    <a:lnTo>
                      <a:pt x="437" y="123"/>
                    </a:lnTo>
                    <a:lnTo>
                      <a:pt x="439" y="123"/>
                    </a:lnTo>
                    <a:lnTo>
                      <a:pt x="444" y="121"/>
                    </a:lnTo>
                    <a:lnTo>
                      <a:pt x="449" y="119"/>
                    </a:lnTo>
                    <a:lnTo>
                      <a:pt x="452" y="117"/>
                    </a:lnTo>
                    <a:lnTo>
                      <a:pt x="454" y="116"/>
                    </a:lnTo>
                    <a:lnTo>
                      <a:pt x="456" y="114"/>
                    </a:lnTo>
                    <a:lnTo>
                      <a:pt x="459" y="113"/>
                    </a:lnTo>
                    <a:lnTo>
                      <a:pt x="462" y="109"/>
                    </a:lnTo>
                    <a:lnTo>
                      <a:pt x="467" y="105"/>
                    </a:lnTo>
                    <a:lnTo>
                      <a:pt x="472" y="96"/>
                    </a:lnTo>
                    <a:lnTo>
                      <a:pt x="476" y="88"/>
                    </a:lnTo>
                    <a:lnTo>
                      <a:pt x="477" y="83"/>
                    </a:lnTo>
                    <a:lnTo>
                      <a:pt x="478" y="79"/>
                    </a:lnTo>
                    <a:lnTo>
                      <a:pt x="480" y="70"/>
                    </a:lnTo>
                    <a:lnTo>
                      <a:pt x="480" y="62"/>
                    </a:lnTo>
                    <a:lnTo>
                      <a:pt x="478" y="53"/>
                    </a:lnTo>
                    <a:lnTo>
                      <a:pt x="476" y="44"/>
                    </a:lnTo>
                    <a:lnTo>
                      <a:pt x="476" y="42"/>
                    </a:lnTo>
                    <a:lnTo>
                      <a:pt x="475" y="42"/>
                    </a:lnTo>
                    <a:lnTo>
                      <a:pt x="475" y="40"/>
                    </a:lnTo>
                    <a:lnTo>
                      <a:pt x="473" y="35"/>
                    </a:lnTo>
                    <a:lnTo>
                      <a:pt x="469" y="29"/>
                    </a:lnTo>
                    <a:lnTo>
                      <a:pt x="464" y="25"/>
                    </a:lnTo>
                    <a:lnTo>
                      <a:pt x="458" y="21"/>
                    </a:lnTo>
                    <a:lnTo>
                      <a:pt x="455" y="20"/>
                    </a:lnTo>
                    <a:lnTo>
                      <a:pt x="452" y="19"/>
                    </a:lnTo>
                    <a:lnTo>
                      <a:pt x="427" y="13"/>
                    </a:lnTo>
                    <a:lnTo>
                      <a:pt x="403" y="8"/>
                    </a:lnTo>
                    <a:lnTo>
                      <a:pt x="378" y="4"/>
                    </a:lnTo>
                    <a:lnTo>
                      <a:pt x="354" y="2"/>
                    </a:lnTo>
                    <a:lnTo>
                      <a:pt x="342" y="1"/>
                    </a:lnTo>
                    <a:lnTo>
                      <a:pt x="329" y="0"/>
                    </a:lnTo>
                    <a:lnTo>
                      <a:pt x="305" y="0"/>
                    </a:lnTo>
                    <a:lnTo>
                      <a:pt x="292" y="0"/>
                    </a:lnTo>
                    <a:lnTo>
                      <a:pt x="280" y="1"/>
                    </a:lnTo>
                    <a:lnTo>
                      <a:pt x="256" y="4"/>
                    </a:lnTo>
                    <a:lnTo>
                      <a:pt x="214" y="9"/>
                    </a:lnTo>
                    <a:lnTo>
                      <a:pt x="174" y="17"/>
                    </a:lnTo>
                    <a:lnTo>
                      <a:pt x="134" y="28"/>
                    </a:lnTo>
                    <a:lnTo>
                      <a:pt x="95" y="40"/>
                    </a:lnTo>
                    <a:lnTo>
                      <a:pt x="61" y="52"/>
                    </a:lnTo>
                    <a:lnTo>
                      <a:pt x="28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Freeform 23"/>
              <p:cNvSpPr>
                <a:spLocks noChangeAspect="1"/>
              </p:cNvSpPr>
              <p:nvPr/>
            </p:nvSpPr>
            <p:spPr bwMode="auto">
              <a:xfrm>
                <a:off x="2282" y="3046"/>
                <a:ext cx="804" cy="669"/>
              </a:xfrm>
              <a:custGeom>
                <a:avLst/>
                <a:gdLst>
                  <a:gd name="T0" fmla="*/ 4 w 804"/>
                  <a:gd name="T1" fmla="*/ 81 h 669"/>
                  <a:gd name="T2" fmla="*/ 14 w 804"/>
                  <a:gd name="T3" fmla="*/ 102 h 669"/>
                  <a:gd name="T4" fmla="*/ 33 w 804"/>
                  <a:gd name="T5" fmla="*/ 117 h 669"/>
                  <a:gd name="T6" fmla="*/ 77 w 804"/>
                  <a:gd name="T7" fmla="*/ 137 h 669"/>
                  <a:gd name="T8" fmla="*/ 292 w 804"/>
                  <a:gd name="T9" fmla="*/ 202 h 669"/>
                  <a:gd name="T10" fmla="*/ 338 w 804"/>
                  <a:gd name="T11" fmla="*/ 225 h 669"/>
                  <a:gd name="T12" fmla="*/ 351 w 804"/>
                  <a:gd name="T13" fmla="*/ 247 h 669"/>
                  <a:gd name="T14" fmla="*/ 354 w 804"/>
                  <a:gd name="T15" fmla="*/ 275 h 669"/>
                  <a:gd name="T16" fmla="*/ 346 w 804"/>
                  <a:gd name="T17" fmla="*/ 315 h 669"/>
                  <a:gd name="T18" fmla="*/ 346 w 804"/>
                  <a:gd name="T19" fmla="*/ 356 h 669"/>
                  <a:gd name="T20" fmla="*/ 358 w 804"/>
                  <a:gd name="T21" fmla="*/ 376 h 669"/>
                  <a:gd name="T22" fmla="*/ 384 w 804"/>
                  <a:gd name="T23" fmla="*/ 427 h 669"/>
                  <a:gd name="T24" fmla="*/ 429 w 804"/>
                  <a:gd name="T25" fmla="*/ 494 h 669"/>
                  <a:gd name="T26" fmla="*/ 455 w 804"/>
                  <a:gd name="T27" fmla="*/ 535 h 669"/>
                  <a:gd name="T28" fmla="*/ 482 w 804"/>
                  <a:gd name="T29" fmla="*/ 580 h 669"/>
                  <a:gd name="T30" fmla="*/ 498 w 804"/>
                  <a:gd name="T31" fmla="*/ 624 h 669"/>
                  <a:gd name="T32" fmla="*/ 510 w 804"/>
                  <a:gd name="T33" fmla="*/ 645 h 669"/>
                  <a:gd name="T34" fmla="*/ 525 w 804"/>
                  <a:gd name="T35" fmla="*/ 659 h 669"/>
                  <a:gd name="T36" fmla="*/ 547 w 804"/>
                  <a:gd name="T37" fmla="*/ 667 h 669"/>
                  <a:gd name="T38" fmla="*/ 573 w 804"/>
                  <a:gd name="T39" fmla="*/ 667 h 669"/>
                  <a:gd name="T40" fmla="*/ 577 w 804"/>
                  <a:gd name="T41" fmla="*/ 664 h 669"/>
                  <a:gd name="T42" fmla="*/ 581 w 804"/>
                  <a:gd name="T43" fmla="*/ 661 h 669"/>
                  <a:gd name="T44" fmla="*/ 600 w 804"/>
                  <a:gd name="T45" fmla="*/ 626 h 669"/>
                  <a:gd name="T46" fmla="*/ 605 w 804"/>
                  <a:gd name="T47" fmla="*/ 615 h 669"/>
                  <a:gd name="T48" fmla="*/ 621 w 804"/>
                  <a:gd name="T49" fmla="*/ 588 h 669"/>
                  <a:gd name="T50" fmla="*/ 673 w 804"/>
                  <a:gd name="T51" fmla="*/ 551 h 669"/>
                  <a:gd name="T52" fmla="*/ 732 w 804"/>
                  <a:gd name="T53" fmla="*/ 531 h 669"/>
                  <a:gd name="T54" fmla="*/ 779 w 804"/>
                  <a:gd name="T55" fmla="*/ 529 h 669"/>
                  <a:gd name="T56" fmla="*/ 784 w 804"/>
                  <a:gd name="T57" fmla="*/ 528 h 669"/>
                  <a:gd name="T58" fmla="*/ 796 w 804"/>
                  <a:gd name="T59" fmla="*/ 520 h 669"/>
                  <a:gd name="T60" fmla="*/ 803 w 804"/>
                  <a:gd name="T61" fmla="*/ 509 h 669"/>
                  <a:gd name="T62" fmla="*/ 804 w 804"/>
                  <a:gd name="T63" fmla="*/ 503 h 669"/>
                  <a:gd name="T64" fmla="*/ 803 w 804"/>
                  <a:gd name="T65" fmla="*/ 490 h 669"/>
                  <a:gd name="T66" fmla="*/ 798 w 804"/>
                  <a:gd name="T67" fmla="*/ 479 h 669"/>
                  <a:gd name="T68" fmla="*/ 789 w 804"/>
                  <a:gd name="T69" fmla="*/ 459 h 669"/>
                  <a:gd name="T70" fmla="*/ 765 w 804"/>
                  <a:gd name="T71" fmla="*/ 437 h 669"/>
                  <a:gd name="T72" fmla="*/ 741 w 804"/>
                  <a:gd name="T73" fmla="*/ 430 h 669"/>
                  <a:gd name="T74" fmla="*/ 703 w 804"/>
                  <a:gd name="T75" fmla="*/ 437 h 669"/>
                  <a:gd name="T76" fmla="*/ 670 w 804"/>
                  <a:gd name="T77" fmla="*/ 456 h 669"/>
                  <a:gd name="T78" fmla="*/ 597 w 804"/>
                  <a:gd name="T79" fmla="*/ 513 h 669"/>
                  <a:gd name="T80" fmla="*/ 571 w 804"/>
                  <a:gd name="T81" fmla="*/ 546 h 669"/>
                  <a:gd name="T82" fmla="*/ 557 w 804"/>
                  <a:gd name="T83" fmla="*/ 565 h 669"/>
                  <a:gd name="T84" fmla="*/ 529 w 804"/>
                  <a:gd name="T85" fmla="*/ 530 h 669"/>
                  <a:gd name="T86" fmla="*/ 501 w 804"/>
                  <a:gd name="T87" fmla="*/ 478 h 669"/>
                  <a:gd name="T88" fmla="*/ 471 w 804"/>
                  <a:gd name="T89" fmla="*/ 406 h 669"/>
                  <a:gd name="T90" fmla="*/ 447 w 804"/>
                  <a:gd name="T91" fmla="*/ 335 h 669"/>
                  <a:gd name="T92" fmla="*/ 438 w 804"/>
                  <a:gd name="T93" fmla="*/ 281 h 669"/>
                  <a:gd name="T94" fmla="*/ 437 w 804"/>
                  <a:gd name="T95" fmla="*/ 225 h 669"/>
                  <a:gd name="T96" fmla="*/ 439 w 804"/>
                  <a:gd name="T97" fmla="*/ 197 h 669"/>
                  <a:gd name="T98" fmla="*/ 426 w 804"/>
                  <a:gd name="T99" fmla="*/ 174 h 669"/>
                  <a:gd name="T100" fmla="*/ 388 w 804"/>
                  <a:gd name="T101" fmla="*/ 139 h 669"/>
                  <a:gd name="T102" fmla="*/ 343 w 804"/>
                  <a:gd name="T103" fmla="*/ 118 h 669"/>
                  <a:gd name="T104" fmla="*/ 328 w 804"/>
                  <a:gd name="T105" fmla="*/ 108 h 669"/>
                  <a:gd name="T106" fmla="*/ 189 w 804"/>
                  <a:gd name="T107" fmla="*/ 41 h 669"/>
                  <a:gd name="T108" fmla="*/ 135 w 804"/>
                  <a:gd name="T109" fmla="*/ 17 h 669"/>
                  <a:gd name="T110" fmla="*/ 60 w 804"/>
                  <a:gd name="T111" fmla="*/ 1 h 669"/>
                  <a:gd name="T112" fmla="*/ 26 w 804"/>
                  <a:gd name="T113" fmla="*/ 6 h 669"/>
                  <a:gd name="T114" fmla="*/ 7 w 804"/>
                  <a:gd name="T115" fmla="*/ 25 h 669"/>
                  <a:gd name="T116" fmla="*/ 0 w 804"/>
                  <a:gd name="T117" fmla="*/ 49 h 66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804"/>
                  <a:gd name="T178" fmla="*/ 0 h 669"/>
                  <a:gd name="T179" fmla="*/ 804 w 804"/>
                  <a:gd name="T180" fmla="*/ 669 h 66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804" h="669">
                    <a:moveTo>
                      <a:pt x="0" y="60"/>
                    </a:moveTo>
                    <a:lnTo>
                      <a:pt x="0" y="65"/>
                    </a:lnTo>
                    <a:lnTo>
                      <a:pt x="1" y="70"/>
                    </a:lnTo>
                    <a:lnTo>
                      <a:pt x="4" y="81"/>
                    </a:lnTo>
                    <a:lnTo>
                      <a:pt x="7" y="89"/>
                    </a:lnTo>
                    <a:lnTo>
                      <a:pt x="9" y="93"/>
                    </a:lnTo>
                    <a:lnTo>
                      <a:pt x="12" y="98"/>
                    </a:lnTo>
                    <a:lnTo>
                      <a:pt x="14" y="102"/>
                    </a:lnTo>
                    <a:lnTo>
                      <a:pt x="17" y="105"/>
                    </a:lnTo>
                    <a:lnTo>
                      <a:pt x="21" y="108"/>
                    </a:lnTo>
                    <a:lnTo>
                      <a:pt x="24" y="111"/>
                    </a:lnTo>
                    <a:lnTo>
                      <a:pt x="33" y="117"/>
                    </a:lnTo>
                    <a:lnTo>
                      <a:pt x="42" y="124"/>
                    </a:lnTo>
                    <a:lnTo>
                      <a:pt x="44" y="125"/>
                    </a:lnTo>
                    <a:lnTo>
                      <a:pt x="47" y="127"/>
                    </a:lnTo>
                    <a:lnTo>
                      <a:pt x="77" y="137"/>
                    </a:lnTo>
                    <a:lnTo>
                      <a:pt x="108" y="147"/>
                    </a:lnTo>
                    <a:lnTo>
                      <a:pt x="196" y="174"/>
                    </a:lnTo>
                    <a:lnTo>
                      <a:pt x="285" y="201"/>
                    </a:lnTo>
                    <a:lnTo>
                      <a:pt x="292" y="202"/>
                    </a:lnTo>
                    <a:lnTo>
                      <a:pt x="299" y="204"/>
                    </a:lnTo>
                    <a:lnTo>
                      <a:pt x="312" y="210"/>
                    </a:lnTo>
                    <a:lnTo>
                      <a:pt x="325" y="217"/>
                    </a:lnTo>
                    <a:lnTo>
                      <a:pt x="338" y="225"/>
                    </a:lnTo>
                    <a:lnTo>
                      <a:pt x="340" y="229"/>
                    </a:lnTo>
                    <a:lnTo>
                      <a:pt x="344" y="235"/>
                    </a:lnTo>
                    <a:lnTo>
                      <a:pt x="349" y="242"/>
                    </a:lnTo>
                    <a:lnTo>
                      <a:pt x="351" y="247"/>
                    </a:lnTo>
                    <a:lnTo>
                      <a:pt x="353" y="254"/>
                    </a:lnTo>
                    <a:lnTo>
                      <a:pt x="354" y="261"/>
                    </a:lnTo>
                    <a:lnTo>
                      <a:pt x="355" y="268"/>
                    </a:lnTo>
                    <a:lnTo>
                      <a:pt x="354" y="275"/>
                    </a:lnTo>
                    <a:lnTo>
                      <a:pt x="353" y="282"/>
                    </a:lnTo>
                    <a:lnTo>
                      <a:pt x="350" y="284"/>
                    </a:lnTo>
                    <a:lnTo>
                      <a:pt x="350" y="288"/>
                    </a:lnTo>
                    <a:lnTo>
                      <a:pt x="346" y="315"/>
                    </a:lnTo>
                    <a:lnTo>
                      <a:pt x="345" y="343"/>
                    </a:lnTo>
                    <a:lnTo>
                      <a:pt x="345" y="347"/>
                    </a:lnTo>
                    <a:lnTo>
                      <a:pt x="345" y="352"/>
                    </a:lnTo>
                    <a:lnTo>
                      <a:pt x="346" y="356"/>
                    </a:lnTo>
                    <a:lnTo>
                      <a:pt x="348" y="360"/>
                    </a:lnTo>
                    <a:lnTo>
                      <a:pt x="350" y="365"/>
                    </a:lnTo>
                    <a:lnTo>
                      <a:pt x="352" y="368"/>
                    </a:lnTo>
                    <a:lnTo>
                      <a:pt x="358" y="376"/>
                    </a:lnTo>
                    <a:lnTo>
                      <a:pt x="365" y="394"/>
                    </a:lnTo>
                    <a:lnTo>
                      <a:pt x="374" y="411"/>
                    </a:lnTo>
                    <a:lnTo>
                      <a:pt x="378" y="419"/>
                    </a:lnTo>
                    <a:lnTo>
                      <a:pt x="384" y="427"/>
                    </a:lnTo>
                    <a:lnTo>
                      <a:pt x="395" y="444"/>
                    </a:lnTo>
                    <a:lnTo>
                      <a:pt x="407" y="460"/>
                    </a:lnTo>
                    <a:lnTo>
                      <a:pt x="419" y="477"/>
                    </a:lnTo>
                    <a:lnTo>
                      <a:pt x="429" y="494"/>
                    </a:lnTo>
                    <a:lnTo>
                      <a:pt x="440" y="512"/>
                    </a:lnTo>
                    <a:lnTo>
                      <a:pt x="443" y="518"/>
                    </a:lnTo>
                    <a:lnTo>
                      <a:pt x="447" y="524"/>
                    </a:lnTo>
                    <a:lnTo>
                      <a:pt x="455" y="535"/>
                    </a:lnTo>
                    <a:lnTo>
                      <a:pt x="463" y="545"/>
                    </a:lnTo>
                    <a:lnTo>
                      <a:pt x="470" y="557"/>
                    </a:lnTo>
                    <a:lnTo>
                      <a:pt x="476" y="568"/>
                    </a:lnTo>
                    <a:lnTo>
                      <a:pt x="482" y="580"/>
                    </a:lnTo>
                    <a:lnTo>
                      <a:pt x="488" y="593"/>
                    </a:lnTo>
                    <a:lnTo>
                      <a:pt x="492" y="605"/>
                    </a:lnTo>
                    <a:lnTo>
                      <a:pt x="496" y="618"/>
                    </a:lnTo>
                    <a:lnTo>
                      <a:pt x="498" y="624"/>
                    </a:lnTo>
                    <a:lnTo>
                      <a:pt x="501" y="629"/>
                    </a:lnTo>
                    <a:lnTo>
                      <a:pt x="503" y="636"/>
                    </a:lnTo>
                    <a:lnTo>
                      <a:pt x="506" y="641"/>
                    </a:lnTo>
                    <a:lnTo>
                      <a:pt x="510" y="645"/>
                    </a:lnTo>
                    <a:lnTo>
                      <a:pt x="513" y="650"/>
                    </a:lnTo>
                    <a:lnTo>
                      <a:pt x="517" y="653"/>
                    </a:lnTo>
                    <a:lnTo>
                      <a:pt x="521" y="657"/>
                    </a:lnTo>
                    <a:lnTo>
                      <a:pt x="525" y="659"/>
                    </a:lnTo>
                    <a:lnTo>
                      <a:pt x="531" y="662"/>
                    </a:lnTo>
                    <a:lnTo>
                      <a:pt x="536" y="664"/>
                    </a:lnTo>
                    <a:lnTo>
                      <a:pt x="541" y="666"/>
                    </a:lnTo>
                    <a:lnTo>
                      <a:pt x="547" y="667"/>
                    </a:lnTo>
                    <a:lnTo>
                      <a:pt x="553" y="668"/>
                    </a:lnTo>
                    <a:lnTo>
                      <a:pt x="567" y="669"/>
                    </a:lnTo>
                    <a:lnTo>
                      <a:pt x="571" y="668"/>
                    </a:lnTo>
                    <a:lnTo>
                      <a:pt x="573" y="667"/>
                    </a:lnTo>
                    <a:lnTo>
                      <a:pt x="575" y="666"/>
                    </a:lnTo>
                    <a:lnTo>
                      <a:pt x="576" y="665"/>
                    </a:lnTo>
                    <a:lnTo>
                      <a:pt x="577" y="665"/>
                    </a:lnTo>
                    <a:lnTo>
                      <a:pt x="577" y="664"/>
                    </a:lnTo>
                    <a:lnTo>
                      <a:pt x="578" y="664"/>
                    </a:lnTo>
                    <a:lnTo>
                      <a:pt x="580" y="662"/>
                    </a:lnTo>
                    <a:lnTo>
                      <a:pt x="581" y="661"/>
                    </a:lnTo>
                    <a:lnTo>
                      <a:pt x="588" y="650"/>
                    </a:lnTo>
                    <a:lnTo>
                      <a:pt x="594" y="638"/>
                    </a:lnTo>
                    <a:lnTo>
                      <a:pt x="600" y="627"/>
                    </a:lnTo>
                    <a:lnTo>
                      <a:pt x="600" y="626"/>
                    </a:lnTo>
                    <a:lnTo>
                      <a:pt x="600" y="625"/>
                    </a:lnTo>
                    <a:lnTo>
                      <a:pt x="601" y="623"/>
                    </a:lnTo>
                    <a:lnTo>
                      <a:pt x="601" y="621"/>
                    </a:lnTo>
                    <a:lnTo>
                      <a:pt x="605" y="615"/>
                    </a:lnTo>
                    <a:lnTo>
                      <a:pt x="607" y="610"/>
                    </a:lnTo>
                    <a:lnTo>
                      <a:pt x="608" y="605"/>
                    </a:lnTo>
                    <a:lnTo>
                      <a:pt x="615" y="597"/>
                    </a:lnTo>
                    <a:lnTo>
                      <a:pt x="621" y="588"/>
                    </a:lnTo>
                    <a:lnTo>
                      <a:pt x="629" y="581"/>
                    </a:lnTo>
                    <a:lnTo>
                      <a:pt x="643" y="569"/>
                    </a:lnTo>
                    <a:lnTo>
                      <a:pt x="659" y="558"/>
                    </a:lnTo>
                    <a:lnTo>
                      <a:pt x="673" y="551"/>
                    </a:lnTo>
                    <a:lnTo>
                      <a:pt x="687" y="544"/>
                    </a:lnTo>
                    <a:lnTo>
                      <a:pt x="702" y="539"/>
                    </a:lnTo>
                    <a:lnTo>
                      <a:pt x="717" y="535"/>
                    </a:lnTo>
                    <a:lnTo>
                      <a:pt x="732" y="531"/>
                    </a:lnTo>
                    <a:lnTo>
                      <a:pt x="748" y="530"/>
                    </a:lnTo>
                    <a:lnTo>
                      <a:pt x="763" y="529"/>
                    </a:lnTo>
                    <a:lnTo>
                      <a:pt x="779" y="529"/>
                    </a:lnTo>
                    <a:lnTo>
                      <a:pt x="780" y="529"/>
                    </a:lnTo>
                    <a:lnTo>
                      <a:pt x="781" y="529"/>
                    </a:lnTo>
                    <a:lnTo>
                      <a:pt x="782" y="529"/>
                    </a:lnTo>
                    <a:lnTo>
                      <a:pt x="784" y="528"/>
                    </a:lnTo>
                    <a:lnTo>
                      <a:pt x="786" y="528"/>
                    </a:lnTo>
                    <a:lnTo>
                      <a:pt x="787" y="527"/>
                    </a:lnTo>
                    <a:lnTo>
                      <a:pt x="790" y="526"/>
                    </a:lnTo>
                    <a:lnTo>
                      <a:pt x="796" y="520"/>
                    </a:lnTo>
                    <a:lnTo>
                      <a:pt x="798" y="517"/>
                    </a:lnTo>
                    <a:lnTo>
                      <a:pt x="800" y="515"/>
                    </a:lnTo>
                    <a:lnTo>
                      <a:pt x="802" y="512"/>
                    </a:lnTo>
                    <a:lnTo>
                      <a:pt x="803" y="509"/>
                    </a:lnTo>
                    <a:lnTo>
                      <a:pt x="803" y="508"/>
                    </a:lnTo>
                    <a:lnTo>
                      <a:pt x="804" y="506"/>
                    </a:lnTo>
                    <a:lnTo>
                      <a:pt x="804" y="503"/>
                    </a:lnTo>
                    <a:lnTo>
                      <a:pt x="804" y="500"/>
                    </a:lnTo>
                    <a:lnTo>
                      <a:pt x="804" y="496"/>
                    </a:lnTo>
                    <a:lnTo>
                      <a:pt x="804" y="493"/>
                    </a:lnTo>
                    <a:lnTo>
                      <a:pt x="803" y="490"/>
                    </a:lnTo>
                    <a:lnTo>
                      <a:pt x="802" y="486"/>
                    </a:lnTo>
                    <a:lnTo>
                      <a:pt x="800" y="482"/>
                    </a:lnTo>
                    <a:lnTo>
                      <a:pt x="799" y="480"/>
                    </a:lnTo>
                    <a:lnTo>
                      <a:pt x="798" y="479"/>
                    </a:lnTo>
                    <a:lnTo>
                      <a:pt x="797" y="475"/>
                    </a:lnTo>
                    <a:lnTo>
                      <a:pt x="795" y="471"/>
                    </a:lnTo>
                    <a:lnTo>
                      <a:pt x="793" y="466"/>
                    </a:lnTo>
                    <a:lnTo>
                      <a:pt x="789" y="459"/>
                    </a:lnTo>
                    <a:lnTo>
                      <a:pt x="783" y="452"/>
                    </a:lnTo>
                    <a:lnTo>
                      <a:pt x="778" y="447"/>
                    </a:lnTo>
                    <a:lnTo>
                      <a:pt x="772" y="442"/>
                    </a:lnTo>
                    <a:lnTo>
                      <a:pt x="765" y="437"/>
                    </a:lnTo>
                    <a:lnTo>
                      <a:pt x="757" y="433"/>
                    </a:lnTo>
                    <a:lnTo>
                      <a:pt x="749" y="430"/>
                    </a:lnTo>
                    <a:lnTo>
                      <a:pt x="745" y="430"/>
                    </a:lnTo>
                    <a:lnTo>
                      <a:pt x="741" y="430"/>
                    </a:lnTo>
                    <a:lnTo>
                      <a:pt x="731" y="430"/>
                    </a:lnTo>
                    <a:lnTo>
                      <a:pt x="721" y="431"/>
                    </a:lnTo>
                    <a:lnTo>
                      <a:pt x="712" y="433"/>
                    </a:lnTo>
                    <a:lnTo>
                      <a:pt x="703" y="437"/>
                    </a:lnTo>
                    <a:lnTo>
                      <a:pt x="694" y="440"/>
                    </a:lnTo>
                    <a:lnTo>
                      <a:pt x="685" y="444"/>
                    </a:lnTo>
                    <a:lnTo>
                      <a:pt x="678" y="450"/>
                    </a:lnTo>
                    <a:lnTo>
                      <a:pt x="670" y="456"/>
                    </a:lnTo>
                    <a:lnTo>
                      <a:pt x="642" y="478"/>
                    </a:lnTo>
                    <a:lnTo>
                      <a:pt x="614" y="499"/>
                    </a:lnTo>
                    <a:lnTo>
                      <a:pt x="605" y="506"/>
                    </a:lnTo>
                    <a:lnTo>
                      <a:pt x="597" y="513"/>
                    </a:lnTo>
                    <a:lnTo>
                      <a:pt x="589" y="521"/>
                    </a:lnTo>
                    <a:lnTo>
                      <a:pt x="583" y="529"/>
                    </a:lnTo>
                    <a:lnTo>
                      <a:pt x="576" y="537"/>
                    </a:lnTo>
                    <a:lnTo>
                      <a:pt x="571" y="546"/>
                    </a:lnTo>
                    <a:lnTo>
                      <a:pt x="566" y="556"/>
                    </a:lnTo>
                    <a:lnTo>
                      <a:pt x="560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46" y="554"/>
                    </a:lnTo>
                    <a:lnTo>
                      <a:pt x="538" y="542"/>
                    </a:lnTo>
                    <a:lnTo>
                      <a:pt x="529" y="530"/>
                    </a:lnTo>
                    <a:lnTo>
                      <a:pt x="521" y="517"/>
                    </a:lnTo>
                    <a:lnTo>
                      <a:pt x="513" y="504"/>
                    </a:lnTo>
                    <a:lnTo>
                      <a:pt x="507" y="492"/>
                    </a:lnTo>
                    <a:lnTo>
                      <a:pt x="501" y="478"/>
                    </a:lnTo>
                    <a:lnTo>
                      <a:pt x="496" y="465"/>
                    </a:lnTo>
                    <a:lnTo>
                      <a:pt x="489" y="446"/>
                    </a:lnTo>
                    <a:lnTo>
                      <a:pt x="481" y="430"/>
                    </a:lnTo>
                    <a:lnTo>
                      <a:pt x="471" y="406"/>
                    </a:lnTo>
                    <a:lnTo>
                      <a:pt x="466" y="394"/>
                    </a:lnTo>
                    <a:lnTo>
                      <a:pt x="461" y="382"/>
                    </a:lnTo>
                    <a:lnTo>
                      <a:pt x="454" y="359"/>
                    </a:lnTo>
                    <a:lnTo>
                      <a:pt x="447" y="335"/>
                    </a:lnTo>
                    <a:lnTo>
                      <a:pt x="446" y="329"/>
                    </a:lnTo>
                    <a:lnTo>
                      <a:pt x="445" y="324"/>
                    </a:lnTo>
                    <a:lnTo>
                      <a:pt x="440" y="302"/>
                    </a:lnTo>
                    <a:lnTo>
                      <a:pt x="438" y="281"/>
                    </a:lnTo>
                    <a:lnTo>
                      <a:pt x="436" y="258"/>
                    </a:lnTo>
                    <a:lnTo>
                      <a:pt x="436" y="236"/>
                    </a:lnTo>
                    <a:lnTo>
                      <a:pt x="436" y="231"/>
                    </a:lnTo>
                    <a:lnTo>
                      <a:pt x="437" y="225"/>
                    </a:lnTo>
                    <a:lnTo>
                      <a:pt x="439" y="217"/>
                    </a:lnTo>
                    <a:lnTo>
                      <a:pt x="440" y="210"/>
                    </a:lnTo>
                    <a:lnTo>
                      <a:pt x="439" y="203"/>
                    </a:lnTo>
                    <a:lnTo>
                      <a:pt x="439" y="197"/>
                    </a:lnTo>
                    <a:lnTo>
                      <a:pt x="436" y="190"/>
                    </a:lnTo>
                    <a:lnTo>
                      <a:pt x="433" y="184"/>
                    </a:lnTo>
                    <a:lnTo>
                      <a:pt x="430" y="179"/>
                    </a:lnTo>
                    <a:lnTo>
                      <a:pt x="426" y="174"/>
                    </a:lnTo>
                    <a:lnTo>
                      <a:pt x="418" y="164"/>
                    </a:lnTo>
                    <a:lnTo>
                      <a:pt x="408" y="155"/>
                    </a:lnTo>
                    <a:lnTo>
                      <a:pt x="399" y="147"/>
                    </a:lnTo>
                    <a:lnTo>
                      <a:pt x="388" y="139"/>
                    </a:lnTo>
                    <a:lnTo>
                      <a:pt x="378" y="133"/>
                    </a:lnTo>
                    <a:lnTo>
                      <a:pt x="366" y="127"/>
                    </a:lnTo>
                    <a:lnTo>
                      <a:pt x="355" y="122"/>
                    </a:lnTo>
                    <a:lnTo>
                      <a:pt x="343" y="118"/>
                    </a:lnTo>
                    <a:lnTo>
                      <a:pt x="339" y="115"/>
                    </a:lnTo>
                    <a:lnTo>
                      <a:pt x="336" y="112"/>
                    </a:lnTo>
                    <a:lnTo>
                      <a:pt x="331" y="110"/>
                    </a:lnTo>
                    <a:lnTo>
                      <a:pt x="328" y="108"/>
                    </a:lnTo>
                    <a:lnTo>
                      <a:pt x="292" y="92"/>
                    </a:lnTo>
                    <a:lnTo>
                      <a:pt x="258" y="76"/>
                    </a:lnTo>
                    <a:lnTo>
                      <a:pt x="223" y="59"/>
                    </a:lnTo>
                    <a:lnTo>
                      <a:pt x="189" y="41"/>
                    </a:lnTo>
                    <a:lnTo>
                      <a:pt x="172" y="32"/>
                    </a:lnTo>
                    <a:lnTo>
                      <a:pt x="154" y="24"/>
                    </a:lnTo>
                    <a:lnTo>
                      <a:pt x="144" y="20"/>
                    </a:lnTo>
                    <a:lnTo>
                      <a:pt x="135" y="17"/>
                    </a:lnTo>
                    <a:lnTo>
                      <a:pt x="117" y="11"/>
                    </a:lnTo>
                    <a:lnTo>
                      <a:pt x="98" y="7"/>
                    </a:lnTo>
                    <a:lnTo>
                      <a:pt x="79" y="3"/>
                    </a:lnTo>
                    <a:lnTo>
                      <a:pt x="60" y="1"/>
                    </a:lnTo>
                    <a:lnTo>
                      <a:pt x="50" y="0"/>
                    </a:lnTo>
                    <a:lnTo>
                      <a:pt x="41" y="0"/>
                    </a:lnTo>
                    <a:lnTo>
                      <a:pt x="30" y="4"/>
                    </a:lnTo>
                    <a:lnTo>
                      <a:pt x="26" y="6"/>
                    </a:lnTo>
                    <a:lnTo>
                      <a:pt x="21" y="9"/>
                    </a:lnTo>
                    <a:lnTo>
                      <a:pt x="14" y="15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5" y="30"/>
                    </a:lnTo>
                    <a:lnTo>
                      <a:pt x="3" y="34"/>
                    </a:lnTo>
                    <a:lnTo>
                      <a:pt x="2" y="39"/>
                    </a:lnTo>
                    <a:lnTo>
                      <a:pt x="0" y="49"/>
                    </a:lnTo>
                    <a:lnTo>
                      <a:pt x="0" y="54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" name="Freeform 24"/>
              <p:cNvSpPr>
                <a:spLocks noChangeAspect="1"/>
              </p:cNvSpPr>
              <p:nvPr/>
            </p:nvSpPr>
            <p:spPr bwMode="auto">
              <a:xfrm>
                <a:off x="1471" y="3026"/>
                <a:ext cx="788" cy="432"/>
              </a:xfrm>
              <a:custGeom>
                <a:avLst/>
                <a:gdLst>
                  <a:gd name="T0" fmla="*/ 787 w 788"/>
                  <a:gd name="T1" fmla="*/ 82 h 432"/>
                  <a:gd name="T2" fmla="*/ 777 w 788"/>
                  <a:gd name="T3" fmla="*/ 48 h 432"/>
                  <a:gd name="T4" fmla="*/ 750 w 788"/>
                  <a:gd name="T5" fmla="*/ 26 h 432"/>
                  <a:gd name="T6" fmla="*/ 714 w 788"/>
                  <a:gd name="T7" fmla="*/ 22 h 432"/>
                  <a:gd name="T8" fmla="*/ 691 w 788"/>
                  <a:gd name="T9" fmla="*/ 34 h 432"/>
                  <a:gd name="T10" fmla="*/ 634 w 788"/>
                  <a:gd name="T11" fmla="*/ 105 h 432"/>
                  <a:gd name="T12" fmla="*/ 566 w 788"/>
                  <a:gd name="T13" fmla="*/ 213 h 432"/>
                  <a:gd name="T14" fmla="*/ 530 w 788"/>
                  <a:gd name="T15" fmla="*/ 286 h 432"/>
                  <a:gd name="T16" fmla="*/ 510 w 788"/>
                  <a:gd name="T17" fmla="*/ 314 h 432"/>
                  <a:gd name="T18" fmla="*/ 478 w 788"/>
                  <a:gd name="T19" fmla="*/ 331 h 432"/>
                  <a:gd name="T20" fmla="*/ 431 w 788"/>
                  <a:gd name="T21" fmla="*/ 280 h 432"/>
                  <a:gd name="T22" fmla="*/ 371 w 788"/>
                  <a:gd name="T23" fmla="*/ 226 h 432"/>
                  <a:gd name="T24" fmla="*/ 300 w 788"/>
                  <a:gd name="T25" fmla="*/ 178 h 432"/>
                  <a:gd name="T26" fmla="*/ 257 w 788"/>
                  <a:gd name="T27" fmla="*/ 144 h 432"/>
                  <a:gd name="T28" fmla="*/ 228 w 788"/>
                  <a:gd name="T29" fmla="*/ 94 h 432"/>
                  <a:gd name="T30" fmla="*/ 198 w 788"/>
                  <a:gd name="T31" fmla="*/ 21 h 432"/>
                  <a:gd name="T32" fmla="*/ 184 w 788"/>
                  <a:gd name="T33" fmla="*/ 6 h 432"/>
                  <a:gd name="T34" fmla="*/ 155 w 788"/>
                  <a:gd name="T35" fmla="*/ 0 h 432"/>
                  <a:gd name="T36" fmla="*/ 123 w 788"/>
                  <a:gd name="T37" fmla="*/ 22 h 432"/>
                  <a:gd name="T38" fmla="*/ 120 w 788"/>
                  <a:gd name="T39" fmla="*/ 57 h 432"/>
                  <a:gd name="T40" fmla="*/ 118 w 788"/>
                  <a:gd name="T41" fmla="*/ 89 h 432"/>
                  <a:gd name="T42" fmla="*/ 106 w 788"/>
                  <a:gd name="T43" fmla="*/ 127 h 432"/>
                  <a:gd name="T44" fmla="*/ 95 w 788"/>
                  <a:gd name="T45" fmla="*/ 146 h 432"/>
                  <a:gd name="T46" fmla="*/ 80 w 788"/>
                  <a:gd name="T47" fmla="*/ 162 h 432"/>
                  <a:gd name="T48" fmla="*/ 25 w 788"/>
                  <a:gd name="T49" fmla="*/ 219 h 432"/>
                  <a:gd name="T50" fmla="*/ 0 w 788"/>
                  <a:gd name="T51" fmla="*/ 266 h 432"/>
                  <a:gd name="T52" fmla="*/ 3 w 788"/>
                  <a:gd name="T53" fmla="*/ 287 h 432"/>
                  <a:gd name="T54" fmla="*/ 32 w 788"/>
                  <a:gd name="T55" fmla="*/ 300 h 432"/>
                  <a:gd name="T56" fmla="*/ 50 w 788"/>
                  <a:gd name="T57" fmla="*/ 295 h 432"/>
                  <a:gd name="T58" fmla="*/ 74 w 788"/>
                  <a:gd name="T59" fmla="*/ 283 h 432"/>
                  <a:gd name="T60" fmla="*/ 91 w 788"/>
                  <a:gd name="T61" fmla="*/ 269 h 432"/>
                  <a:gd name="T62" fmla="*/ 97 w 788"/>
                  <a:gd name="T63" fmla="*/ 264 h 432"/>
                  <a:gd name="T64" fmla="*/ 118 w 788"/>
                  <a:gd name="T65" fmla="*/ 237 h 432"/>
                  <a:gd name="T66" fmla="*/ 130 w 788"/>
                  <a:gd name="T67" fmla="*/ 211 h 432"/>
                  <a:gd name="T68" fmla="*/ 140 w 788"/>
                  <a:gd name="T69" fmla="*/ 169 h 432"/>
                  <a:gd name="T70" fmla="*/ 150 w 788"/>
                  <a:gd name="T71" fmla="*/ 131 h 432"/>
                  <a:gd name="T72" fmla="*/ 172 w 788"/>
                  <a:gd name="T73" fmla="*/ 116 h 432"/>
                  <a:gd name="T74" fmla="*/ 190 w 788"/>
                  <a:gd name="T75" fmla="*/ 130 h 432"/>
                  <a:gd name="T76" fmla="*/ 207 w 788"/>
                  <a:gd name="T77" fmla="*/ 158 h 432"/>
                  <a:gd name="T78" fmla="*/ 250 w 788"/>
                  <a:gd name="T79" fmla="*/ 223 h 432"/>
                  <a:gd name="T80" fmla="*/ 373 w 788"/>
                  <a:gd name="T81" fmla="*/ 329 h 432"/>
                  <a:gd name="T82" fmla="*/ 433 w 788"/>
                  <a:gd name="T83" fmla="*/ 377 h 432"/>
                  <a:gd name="T84" fmla="*/ 454 w 788"/>
                  <a:gd name="T85" fmla="*/ 413 h 432"/>
                  <a:gd name="T86" fmla="*/ 496 w 788"/>
                  <a:gd name="T87" fmla="*/ 432 h 432"/>
                  <a:gd name="T88" fmla="*/ 517 w 788"/>
                  <a:gd name="T89" fmla="*/ 427 h 432"/>
                  <a:gd name="T90" fmla="*/ 561 w 788"/>
                  <a:gd name="T91" fmla="*/ 399 h 432"/>
                  <a:gd name="T92" fmla="*/ 577 w 788"/>
                  <a:gd name="T93" fmla="*/ 384 h 432"/>
                  <a:gd name="T94" fmla="*/ 646 w 788"/>
                  <a:gd name="T95" fmla="*/ 310 h 432"/>
                  <a:gd name="T96" fmla="*/ 693 w 788"/>
                  <a:gd name="T97" fmla="*/ 253 h 432"/>
                  <a:gd name="T98" fmla="*/ 714 w 788"/>
                  <a:gd name="T99" fmla="*/ 225 h 432"/>
                  <a:gd name="T100" fmla="*/ 753 w 788"/>
                  <a:gd name="T101" fmla="*/ 165 h 432"/>
                  <a:gd name="T102" fmla="*/ 782 w 788"/>
                  <a:gd name="T103" fmla="*/ 106 h 4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788"/>
                  <a:gd name="T157" fmla="*/ 0 h 432"/>
                  <a:gd name="T158" fmla="*/ 788 w 788"/>
                  <a:gd name="T159" fmla="*/ 432 h 43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788" h="432">
                    <a:moveTo>
                      <a:pt x="782" y="106"/>
                    </a:moveTo>
                    <a:lnTo>
                      <a:pt x="784" y="98"/>
                    </a:lnTo>
                    <a:lnTo>
                      <a:pt x="786" y="91"/>
                    </a:lnTo>
                    <a:lnTo>
                      <a:pt x="786" y="87"/>
                    </a:lnTo>
                    <a:lnTo>
                      <a:pt x="787" y="82"/>
                    </a:lnTo>
                    <a:lnTo>
                      <a:pt x="788" y="75"/>
                    </a:lnTo>
                    <a:lnTo>
                      <a:pt x="785" y="64"/>
                    </a:lnTo>
                    <a:lnTo>
                      <a:pt x="784" y="60"/>
                    </a:lnTo>
                    <a:lnTo>
                      <a:pt x="782" y="55"/>
                    </a:lnTo>
                    <a:lnTo>
                      <a:pt x="777" y="48"/>
                    </a:lnTo>
                    <a:lnTo>
                      <a:pt x="770" y="39"/>
                    </a:lnTo>
                    <a:lnTo>
                      <a:pt x="766" y="35"/>
                    </a:lnTo>
                    <a:lnTo>
                      <a:pt x="763" y="33"/>
                    </a:lnTo>
                    <a:lnTo>
                      <a:pt x="755" y="27"/>
                    </a:lnTo>
                    <a:lnTo>
                      <a:pt x="750" y="26"/>
                    </a:lnTo>
                    <a:lnTo>
                      <a:pt x="747" y="24"/>
                    </a:lnTo>
                    <a:lnTo>
                      <a:pt x="738" y="21"/>
                    </a:lnTo>
                    <a:lnTo>
                      <a:pt x="728" y="21"/>
                    </a:lnTo>
                    <a:lnTo>
                      <a:pt x="719" y="21"/>
                    </a:lnTo>
                    <a:lnTo>
                      <a:pt x="714" y="22"/>
                    </a:lnTo>
                    <a:lnTo>
                      <a:pt x="708" y="24"/>
                    </a:lnTo>
                    <a:lnTo>
                      <a:pt x="703" y="25"/>
                    </a:lnTo>
                    <a:lnTo>
                      <a:pt x="699" y="27"/>
                    </a:lnTo>
                    <a:lnTo>
                      <a:pt x="694" y="31"/>
                    </a:lnTo>
                    <a:lnTo>
                      <a:pt x="691" y="34"/>
                    </a:lnTo>
                    <a:lnTo>
                      <a:pt x="679" y="48"/>
                    </a:lnTo>
                    <a:lnTo>
                      <a:pt x="667" y="62"/>
                    </a:lnTo>
                    <a:lnTo>
                      <a:pt x="656" y="76"/>
                    </a:lnTo>
                    <a:lnTo>
                      <a:pt x="644" y="90"/>
                    </a:lnTo>
                    <a:lnTo>
                      <a:pt x="634" y="105"/>
                    </a:lnTo>
                    <a:lnTo>
                      <a:pt x="623" y="120"/>
                    </a:lnTo>
                    <a:lnTo>
                      <a:pt x="603" y="150"/>
                    </a:lnTo>
                    <a:lnTo>
                      <a:pt x="583" y="182"/>
                    </a:lnTo>
                    <a:lnTo>
                      <a:pt x="573" y="198"/>
                    </a:lnTo>
                    <a:lnTo>
                      <a:pt x="566" y="213"/>
                    </a:lnTo>
                    <a:lnTo>
                      <a:pt x="558" y="232"/>
                    </a:lnTo>
                    <a:lnTo>
                      <a:pt x="549" y="250"/>
                    </a:lnTo>
                    <a:lnTo>
                      <a:pt x="544" y="259"/>
                    </a:lnTo>
                    <a:lnTo>
                      <a:pt x="539" y="267"/>
                    </a:lnTo>
                    <a:lnTo>
                      <a:pt x="530" y="286"/>
                    </a:lnTo>
                    <a:lnTo>
                      <a:pt x="525" y="293"/>
                    </a:lnTo>
                    <a:lnTo>
                      <a:pt x="523" y="296"/>
                    </a:lnTo>
                    <a:lnTo>
                      <a:pt x="521" y="300"/>
                    </a:lnTo>
                    <a:lnTo>
                      <a:pt x="516" y="307"/>
                    </a:lnTo>
                    <a:lnTo>
                      <a:pt x="510" y="314"/>
                    </a:lnTo>
                    <a:lnTo>
                      <a:pt x="504" y="320"/>
                    </a:lnTo>
                    <a:lnTo>
                      <a:pt x="499" y="327"/>
                    </a:lnTo>
                    <a:lnTo>
                      <a:pt x="493" y="333"/>
                    </a:lnTo>
                    <a:lnTo>
                      <a:pt x="486" y="339"/>
                    </a:lnTo>
                    <a:lnTo>
                      <a:pt x="478" y="331"/>
                    </a:lnTo>
                    <a:lnTo>
                      <a:pt x="470" y="324"/>
                    </a:lnTo>
                    <a:lnTo>
                      <a:pt x="455" y="309"/>
                    </a:lnTo>
                    <a:lnTo>
                      <a:pt x="448" y="301"/>
                    </a:lnTo>
                    <a:lnTo>
                      <a:pt x="441" y="292"/>
                    </a:lnTo>
                    <a:lnTo>
                      <a:pt x="431" y="280"/>
                    </a:lnTo>
                    <a:lnTo>
                      <a:pt x="419" y="267"/>
                    </a:lnTo>
                    <a:lnTo>
                      <a:pt x="408" y="256"/>
                    </a:lnTo>
                    <a:lnTo>
                      <a:pt x="397" y="246"/>
                    </a:lnTo>
                    <a:lnTo>
                      <a:pt x="383" y="235"/>
                    </a:lnTo>
                    <a:lnTo>
                      <a:pt x="371" y="226"/>
                    </a:lnTo>
                    <a:lnTo>
                      <a:pt x="358" y="216"/>
                    </a:lnTo>
                    <a:lnTo>
                      <a:pt x="344" y="208"/>
                    </a:lnTo>
                    <a:lnTo>
                      <a:pt x="328" y="198"/>
                    </a:lnTo>
                    <a:lnTo>
                      <a:pt x="313" y="188"/>
                    </a:lnTo>
                    <a:lnTo>
                      <a:pt x="300" y="178"/>
                    </a:lnTo>
                    <a:lnTo>
                      <a:pt x="288" y="170"/>
                    </a:lnTo>
                    <a:lnTo>
                      <a:pt x="276" y="160"/>
                    </a:lnTo>
                    <a:lnTo>
                      <a:pt x="264" y="151"/>
                    </a:lnTo>
                    <a:lnTo>
                      <a:pt x="260" y="147"/>
                    </a:lnTo>
                    <a:lnTo>
                      <a:pt x="257" y="144"/>
                    </a:lnTo>
                    <a:lnTo>
                      <a:pt x="254" y="139"/>
                    </a:lnTo>
                    <a:lnTo>
                      <a:pt x="251" y="136"/>
                    </a:lnTo>
                    <a:lnTo>
                      <a:pt x="243" y="122"/>
                    </a:lnTo>
                    <a:lnTo>
                      <a:pt x="235" y="108"/>
                    </a:lnTo>
                    <a:lnTo>
                      <a:pt x="228" y="94"/>
                    </a:lnTo>
                    <a:lnTo>
                      <a:pt x="221" y="80"/>
                    </a:lnTo>
                    <a:lnTo>
                      <a:pt x="215" y="65"/>
                    </a:lnTo>
                    <a:lnTo>
                      <a:pt x="208" y="51"/>
                    </a:lnTo>
                    <a:lnTo>
                      <a:pt x="203" y="36"/>
                    </a:lnTo>
                    <a:lnTo>
                      <a:pt x="198" y="21"/>
                    </a:lnTo>
                    <a:lnTo>
                      <a:pt x="196" y="17"/>
                    </a:lnTo>
                    <a:lnTo>
                      <a:pt x="193" y="14"/>
                    </a:lnTo>
                    <a:lnTo>
                      <a:pt x="190" y="10"/>
                    </a:lnTo>
                    <a:lnTo>
                      <a:pt x="187" y="7"/>
                    </a:lnTo>
                    <a:lnTo>
                      <a:pt x="184" y="6"/>
                    </a:lnTo>
                    <a:lnTo>
                      <a:pt x="180" y="4"/>
                    </a:lnTo>
                    <a:lnTo>
                      <a:pt x="176" y="2"/>
                    </a:lnTo>
                    <a:lnTo>
                      <a:pt x="172" y="1"/>
                    </a:lnTo>
                    <a:lnTo>
                      <a:pt x="163" y="0"/>
                    </a:lnTo>
                    <a:lnTo>
                      <a:pt x="155" y="0"/>
                    </a:lnTo>
                    <a:lnTo>
                      <a:pt x="148" y="2"/>
                    </a:lnTo>
                    <a:lnTo>
                      <a:pt x="141" y="5"/>
                    </a:lnTo>
                    <a:lnTo>
                      <a:pt x="135" y="9"/>
                    </a:lnTo>
                    <a:lnTo>
                      <a:pt x="128" y="15"/>
                    </a:lnTo>
                    <a:lnTo>
                      <a:pt x="123" y="22"/>
                    </a:lnTo>
                    <a:lnTo>
                      <a:pt x="120" y="26"/>
                    </a:lnTo>
                    <a:lnTo>
                      <a:pt x="118" y="30"/>
                    </a:lnTo>
                    <a:lnTo>
                      <a:pt x="116" y="39"/>
                    </a:lnTo>
                    <a:lnTo>
                      <a:pt x="118" y="48"/>
                    </a:lnTo>
                    <a:lnTo>
                      <a:pt x="120" y="57"/>
                    </a:lnTo>
                    <a:lnTo>
                      <a:pt x="121" y="68"/>
                    </a:lnTo>
                    <a:lnTo>
                      <a:pt x="121" y="77"/>
                    </a:lnTo>
                    <a:lnTo>
                      <a:pt x="120" y="83"/>
                    </a:lnTo>
                    <a:lnTo>
                      <a:pt x="119" y="86"/>
                    </a:lnTo>
                    <a:lnTo>
                      <a:pt x="118" y="89"/>
                    </a:lnTo>
                    <a:lnTo>
                      <a:pt x="116" y="96"/>
                    </a:lnTo>
                    <a:lnTo>
                      <a:pt x="116" y="103"/>
                    </a:lnTo>
                    <a:lnTo>
                      <a:pt x="113" y="109"/>
                    </a:lnTo>
                    <a:lnTo>
                      <a:pt x="111" y="115"/>
                    </a:lnTo>
                    <a:lnTo>
                      <a:pt x="106" y="127"/>
                    </a:lnTo>
                    <a:lnTo>
                      <a:pt x="103" y="131"/>
                    </a:lnTo>
                    <a:lnTo>
                      <a:pt x="101" y="137"/>
                    </a:lnTo>
                    <a:lnTo>
                      <a:pt x="99" y="138"/>
                    </a:lnTo>
                    <a:lnTo>
                      <a:pt x="97" y="141"/>
                    </a:lnTo>
                    <a:lnTo>
                      <a:pt x="95" y="146"/>
                    </a:lnTo>
                    <a:lnTo>
                      <a:pt x="90" y="150"/>
                    </a:lnTo>
                    <a:lnTo>
                      <a:pt x="87" y="154"/>
                    </a:lnTo>
                    <a:lnTo>
                      <a:pt x="85" y="156"/>
                    </a:lnTo>
                    <a:lnTo>
                      <a:pt x="83" y="158"/>
                    </a:lnTo>
                    <a:lnTo>
                      <a:pt x="80" y="162"/>
                    </a:lnTo>
                    <a:lnTo>
                      <a:pt x="64" y="177"/>
                    </a:lnTo>
                    <a:lnTo>
                      <a:pt x="49" y="192"/>
                    </a:lnTo>
                    <a:lnTo>
                      <a:pt x="38" y="204"/>
                    </a:lnTo>
                    <a:lnTo>
                      <a:pt x="32" y="210"/>
                    </a:lnTo>
                    <a:lnTo>
                      <a:pt x="25" y="219"/>
                    </a:lnTo>
                    <a:lnTo>
                      <a:pt x="18" y="228"/>
                    </a:lnTo>
                    <a:lnTo>
                      <a:pt x="11" y="241"/>
                    </a:lnTo>
                    <a:lnTo>
                      <a:pt x="4" y="254"/>
                    </a:lnTo>
                    <a:lnTo>
                      <a:pt x="2" y="260"/>
                    </a:lnTo>
                    <a:lnTo>
                      <a:pt x="0" y="266"/>
                    </a:lnTo>
                    <a:lnTo>
                      <a:pt x="0" y="267"/>
                    </a:lnTo>
                    <a:lnTo>
                      <a:pt x="0" y="271"/>
                    </a:lnTo>
                    <a:lnTo>
                      <a:pt x="0" y="276"/>
                    </a:lnTo>
                    <a:lnTo>
                      <a:pt x="1" y="281"/>
                    </a:lnTo>
                    <a:lnTo>
                      <a:pt x="3" y="287"/>
                    </a:lnTo>
                    <a:lnTo>
                      <a:pt x="5" y="291"/>
                    </a:lnTo>
                    <a:lnTo>
                      <a:pt x="9" y="297"/>
                    </a:lnTo>
                    <a:lnTo>
                      <a:pt x="18" y="299"/>
                    </a:lnTo>
                    <a:lnTo>
                      <a:pt x="28" y="300"/>
                    </a:lnTo>
                    <a:lnTo>
                      <a:pt x="32" y="300"/>
                    </a:lnTo>
                    <a:lnTo>
                      <a:pt x="37" y="300"/>
                    </a:lnTo>
                    <a:lnTo>
                      <a:pt x="42" y="299"/>
                    </a:lnTo>
                    <a:lnTo>
                      <a:pt x="47" y="297"/>
                    </a:lnTo>
                    <a:lnTo>
                      <a:pt x="48" y="296"/>
                    </a:lnTo>
                    <a:lnTo>
                      <a:pt x="50" y="295"/>
                    </a:lnTo>
                    <a:lnTo>
                      <a:pt x="53" y="294"/>
                    </a:lnTo>
                    <a:lnTo>
                      <a:pt x="60" y="291"/>
                    </a:lnTo>
                    <a:lnTo>
                      <a:pt x="67" y="288"/>
                    </a:lnTo>
                    <a:lnTo>
                      <a:pt x="70" y="285"/>
                    </a:lnTo>
                    <a:lnTo>
                      <a:pt x="74" y="283"/>
                    </a:lnTo>
                    <a:lnTo>
                      <a:pt x="76" y="281"/>
                    </a:lnTo>
                    <a:lnTo>
                      <a:pt x="80" y="279"/>
                    </a:lnTo>
                    <a:lnTo>
                      <a:pt x="82" y="276"/>
                    </a:lnTo>
                    <a:lnTo>
                      <a:pt x="85" y="274"/>
                    </a:lnTo>
                    <a:lnTo>
                      <a:pt x="91" y="269"/>
                    </a:lnTo>
                    <a:lnTo>
                      <a:pt x="94" y="267"/>
                    </a:lnTo>
                    <a:lnTo>
                      <a:pt x="95" y="266"/>
                    </a:lnTo>
                    <a:lnTo>
                      <a:pt x="95" y="265"/>
                    </a:lnTo>
                    <a:lnTo>
                      <a:pt x="96" y="264"/>
                    </a:lnTo>
                    <a:lnTo>
                      <a:pt x="97" y="264"/>
                    </a:lnTo>
                    <a:lnTo>
                      <a:pt x="104" y="255"/>
                    </a:lnTo>
                    <a:lnTo>
                      <a:pt x="113" y="247"/>
                    </a:lnTo>
                    <a:lnTo>
                      <a:pt x="117" y="240"/>
                    </a:lnTo>
                    <a:lnTo>
                      <a:pt x="118" y="237"/>
                    </a:lnTo>
                    <a:lnTo>
                      <a:pt x="118" y="236"/>
                    </a:lnTo>
                    <a:lnTo>
                      <a:pt x="119" y="235"/>
                    </a:lnTo>
                    <a:lnTo>
                      <a:pt x="122" y="232"/>
                    </a:lnTo>
                    <a:lnTo>
                      <a:pt x="130" y="211"/>
                    </a:lnTo>
                    <a:lnTo>
                      <a:pt x="133" y="199"/>
                    </a:lnTo>
                    <a:lnTo>
                      <a:pt x="135" y="194"/>
                    </a:lnTo>
                    <a:lnTo>
                      <a:pt x="137" y="189"/>
                    </a:lnTo>
                    <a:lnTo>
                      <a:pt x="139" y="178"/>
                    </a:lnTo>
                    <a:lnTo>
                      <a:pt x="140" y="169"/>
                    </a:lnTo>
                    <a:lnTo>
                      <a:pt x="141" y="161"/>
                    </a:lnTo>
                    <a:lnTo>
                      <a:pt x="142" y="153"/>
                    </a:lnTo>
                    <a:lnTo>
                      <a:pt x="144" y="145"/>
                    </a:lnTo>
                    <a:lnTo>
                      <a:pt x="146" y="138"/>
                    </a:lnTo>
                    <a:lnTo>
                      <a:pt x="150" y="131"/>
                    </a:lnTo>
                    <a:lnTo>
                      <a:pt x="153" y="125"/>
                    </a:lnTo>
                    <a:lnTo>
                      <a:pt x="158" y="119"/>
                    </a:lnTo>
                    <a:lnTo>
                      <a:pt x="163" y="113"/>
                    </a:lnTo>
                    <a:lnTo>
                      <a:pt x="168" y="114"/>
                    </a:lnTo>
                    <a:lnTo>
                      <a:pt x="172" y="116"/>
                    </a:lnTo>
                    <a:lnTo>
                      <a:pt x="177" y="117"/>
                    </a:lnTo>
                    <a:lnTo>
                      <a:pt x="180" y="120"/>
                    </a:lnTo>
                    <a:lnTo>
                      <a:pt x="184" y="123"/>
                    </a:lnTo>
                    <a:lnTo>
                      <a:pt x="187" y="126"/>
                    </a:lnTo>
                    <a:lnTo>
                      <a:pt x="190" y="130"/>
                    </a:lnTo>
                    <a:lnTo>
                      <a:pt x="193" y="135"/>
                    </a:lnTo>
                    <a:lnTo>
                      <a:pt x="196" y="141"/>
                    </a:lnTo>
                    <a:lnTo>
                      <a:pt x="200" y="147"/>
                    </a:lnTo>
                    <a:lnTo>
                      <a:pt x="203" y="152"/>
                    </a:lnTo>
                    <a:lnTo>
                      <a:pt x="207" y="158"/>
                    </a:lnTo>
                    <a:lnTo>
                      <a:pt x="215" y="174"/>
                    </a:lnTo>
                    <a:lnTo>
                      <a:pt x="225" y="190"/>
                    </a:lnTo>
                    <a:lnTo>
                      <a:pt x="235" y="204"/>
                    </a:lnTo>
                    <a:lnTo>
                      <a:pt x="245" y="217"/>
                    </a:lnTo>
                    <a:lnTo>
                      <a:pt x="250" y="223"/>
                    </a:lnTo>
                    <a:lnTo>
                      <a:pt x="257" y="230"/>
                    </a:lnTo>
                    <a:lnTo>
                      <a:pt x="270" y="242"/>
                    </a:lnTo>
                    <a:lnTo>
                      <a:pt x="327" y="293"/>
                    </a:lnTo>
                    <a:lnTo>
                      <a:pt x="357" y="317"/>
                    </a:lnTo>
                    <a:lnTo>
                      <a:pt x="373" y="329"/>
                    </a:lnTo>
                    <a:lnTo>
                      <a:pt x="389" y="341"/>
                    </a:lnTo>
                    <a:lnTo>
                      <a:pt x="400" y="349"/>
                    </a:lnTo>
                    <a:lnTo>
                      <a:pt x="412" y="358"/>
                    </a:lnTo>
                    <a:lnTo>
                      <a:pt x="422" y="367"/>
                    </a:lnTo>
                    <a:lnTo>
                      <a:pt x="433" y="377"/>
                    </a:lnTo>
                    <a:lnTo>
                      <a:pt x="436" y="381"/>
                    </a:lnTo>
                    <a:lnTo>
                      <a:pt x="440" y="385"/>
                    </a:lnTo>
                    <a:lnTo>
                      <a:pt x="446" y="394"/>
                    </a:lnTo>
                    <a:lnTo>
                      <a:pt x="450" y="403"/>
                    </a:lnTo>
                    <a:lnTo>
                      <a:pt x="454" y="413"/>
                    </a:lnTo>
                    <a:lnTo>
                      <a:pt x="462" y="419"/>
                    </a:lnTo>
                    <a:lnTo>
                      <a:pt x="470" y="425"/>
                    </a:lnTo>
                    <a:lnTo>
                      <a:pt x="479" y="428"/>
                    </a:lnTo>
                    <a:lnTo>
                      <a:pt x="489" y="432"/>
                    </a:lnTo>
                    <a:lnTo>
                      <a:pt x="496" y="432"/>
                    </a:lnTo>
                    <a:lnTo>
                      <a:pt x="500" y="432"/>
                    </a:lnTo>
                    <a:lnTo>
                      <a:pt x="503" y="432"/>
                    </a:lnTo>
                    <a:lnTo>
                      <a:pt x="510" y="431"/>
                    </a:lnTo>
                    <a:lnTo>
                      <a:pt x="514" y="429"/>
                    </a:lnTo>
                    <a:lnTo>
                      <a:pt x="517" y="427"/>
                    </a:lnTo>
                    <a:lnTo>
                      <a:pt x="523" y="424"/>
                    </a:lnTo>
                    <a:lnTo>
                      <a:pt x="529" y="421"/>
                    </a:lnTo>
                    <a:lnTo>
                      <a:pt x="540" y="414"/>
                    </a:lnTo>
                    <a:lnTo>
                      <a:pt x="551" y="406"/>
                    </a:lnTo>
                    <a:lnTo>
                      <a:pt x="561" y="399"/>
                    </a:lnTo>
                    <a:lnTo>
                      <a:pt x="570" y="391"/>
                    </a:lnTo>
                    <a:lnTo>
                      <a:pt x="573" y="387"/>
                    </a:lnTo>
                    <a:lnTo>
                      <a:pt x="576" y="385"/>
                    </a:lnTo>
                    <a:lnTo>
                      <a:pt x="576" y="384"/>
                    </a:lnTo>
                    <a:lnTo>
                      <a:pt x="577" y="384"/>
                    </a:lnTo>
                    <a:lnTo>
                      <a:pt x="578" y="384"/>
                    </a:lnTo>
                    <a:lnTo>
                      <a:pt x="587" y="375"/>
                    </a:lnTo>
                    <a:lnTo>
                      <a:pt x="595" y="367"/>
                    </a:lnTo>
                    <a:lnTo>
                      <a:pt x="621" y="338"/>
                    </a:lnTo>
                    <a:lnTo>
                      <a:pt x="646" y="310"/>
                    </a:lnTo>
                    <a:lnTo>
                      <a:pt x="653" y="301"/>
                    </a:lnTo>
                    <a:lnTo>
                      <a:pt x="658" y="295"/>
                    </a:lnTo>
                    <a:lnTo>
                      <a:pt x="662" y="291"/>
                    </a:lnTo>
                    <a:lnTo>
                      <a:pt x="677" y="273"/>
                    </a:lnTo>
                    <a:lnTo>
                      <a:pt x="693" y="253"/>
                    </a:lnTo>
                    <a:lnTo>
                      <a:pt x="700" y="243"/>
                    </a:lnTo>
                    <a:lnTo>
                      <a:pt x="704" y="239"/>
                    </a:lnTo>
                    <a:lnTo>
                      <a:pt x="708" y="233"/>
                    </a:lnTo>
                    <a:lnTo>
                      <a:pt x="713" y="227"/>
                    </a:lnTo>
                    <a:lnTo>
                      <a:pt x="714" y="225"/>
                    </a:lnTo>
                    <a:lnTo>
                      <a:pt x="717" y="221"/>
                    </a:lnTo>
                    <a:lnTo>
                      <a:pt x="726" y="210"/>
                    </a:lnTo>
                    <a:lnTo>
                      <a:pt x="734" y="198"/>
                    </a:lnTo>
                    <a:lnTo>
                      <a:pt x="742" y="185"/>
                    </a:lnTo>
                    <a:lnTo>
                      <a:pt x="753" y="165"/>
                    </a:lnTo>
                    <a:lnTo>
                      <a:pt x="763" y="146"/>
                    </a:lnTo>
                    <a:lnTo>
                      <a:pt x="766" y="141"/>
                    </a:lnTo>
                    <a:lnTo>
                      <a:pt x="768" y="136"/>
                    </a:lnTo>
                    <a:lnTo>
                      <a:pt x="773" y="126"/>
                    </a:lnTo>
                    <a:lnTo>
                      <a:pt x="782" y="10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2" name="Text Box 25"/>
            <p:cNvSpPr txBox="1">
              <a:spLocks noChangeArrowheads="1"/>
            </p:cNvSpPr>
            <p:nvPr/>
          </p:nvSpPr>
          <p:spPr bwMode="auto">
            <a:xfrm>
              <a:off x="959" y="2064"/>
              <a:ext cx="453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>
                  <a:solidFill>
                    <a:schemeClr val="bg2"/>
                  </a:solidFill>
                </a:rPr>
                <a:t>i-1</a:t>
              </a:r>
              <a:endParaRPr lang="en-CA" altLang="en-US" sz="1400" i="0">
                <a:solidFill>
                  <a:schemeClr val="bg2"/>
                </a:solidFill>
              </a:endParaRPr>
            </a:p>
          </p:txBody>
        </p:sp>
        <p:sp>
          <p:nvSpPr>
            <p:cNvPr id="213" name="Text Box 26"/>
            <p:cNvSpPr txBox="1">
              <a:spLocks noChangeArrowheads="1"/>
            </p:cNvSpPr>
            <p:nvPr/>
          </p:nvSpPr>
          <p:spPr bwMode="auto">
            <a:xfrm>
              <a:off x="1562" y="2160"/>
              <a:ext cx="277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>
                  <a:solidFill>
                    <a:schemeClr val="bg2"/>
                  </a:solidFill>
                </a:rPr>
                <a:t>i</a:t>
              </a:r>
              <a:endParaRPr lang="en-CA" altLang="en-US" sz="1400" i="0">
                <a:solidFill>
                  <a:schemeClr val="bg2"/>
                </a:solidFill>
              </a:endParaRPr>
            </a:p>
          </p:txBody>
        </p:sp>
        <p:grpSp>
          <p:nvGrpSpPr>
            <p:cNvPr id="214" name="Group 27"/>
            <p:cNvGrpSpPr>
              <a:grpSpLocks/>
            </p:cNvGrpSpPr>
            <p:nvPr/>
          </p:nvGrpSpPr>
          <p:grpSpPr bwMode="auto">
            <a:xfrm rot="5563661">
              <a:off x="1850" y="3599"/>
              <a:ext cx="647" cy="603"/>
              <a:chOff x="1329" y="1989"/>
              <a:chExt cx="647" cy="603"/>
            </a:xfrm>
          </p:grpSpPr>
          <p:grpSp>
            <p:nvGrpSpPr>
              <p:cNvPr id="253" name="Group 28"/>
              <p:cNvGrpSpPr>
                <a:grpSpLocks noChangeAspect="1"/>
              </p:cNvGrpSpPr>
              <p:nvPr/>
            </p:nvGrpSpPr>
            <p:grpSpPr bwMode="auto">
              <a:xfrm>
                <a:off x="1355" y="2053"/>
                <a:ext cx="144" cy="186"/>
                <a:chOff x="2895" y="2582"/>
                <a:chExt cx="322" cy="418"/>
              </a:xfrm>
            </p:grpSpPr>
            <p:sp>
              <p:nvSpPr>
                <p:cNvPr id="262" name="Freeform 29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" name="Freeform 30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4" name="Group 31"/>
              <p:cNvGrpSpPr>
                <a:grpSpLocks noChangeAspect="1"/>
              </p:cNvGrpSpPr>
              <p:nvPr/>
            </p:nvGrpSpPr>
            <p:grpSpPr bwMode="auto">
              <a:xfrm>
                <a:off x="1329" y="1989"/>
                <a:ext cx="647" cy="603"/>
                <a:chOff x="2836" y="2439"/>
                <a:chExt cx="1451" cy="1352"/>
              </a:xfrm>
            </p:grpSpPr>
            <p:sp>
              <p:nvSpPr>
                <p:cNvPr id="256" name="Freeform 32"/>
                <p:cNvSpPr>
                  <a:spLocks noChangeAspect="1"/>
                </p:cNvSpPr>
                <p:nvPr/>
              </p:nvSpPr>
              <p:spPr bwMode="auto">
                <a:xfrm>
                  <a:off x="3551" y="2439"/>
                  <a:ext cx="406" cy="277"/>
                </a:xfrm>
                <a:custGeom>
                  <a:avLst/>
                  <a:gdLst>
                    <a:gd name="T0" fmla="*/ 360 w 406"/>
                    <a:gd name="T1" fmla="*/ 13 h 277"/>
                    <a:gd name="T2" fmla="*/ 319 w 406"/>
                    <a:gd name="T3" fmla="*/ 4 h 277"/>
                    <a:gd name="T4" fmla="*/ 256 w 406"/>
                    <a:gd name="T5" fmla="*/ 4 h 277"/>
                    <a:gd name="T6" fmla="*/ 215 w 406"/>
                    <a:gd name="T7" fmla="*/ 22 h 277"/>
                    <a:gd name="T8" fmla="*/ 193 w 406"/>
                    <a:gd name="T9" fmla="*/ 40 h 277"/>
                    <a:gd name="T10" fmla="*/ 147 w 406"/>
                    <a:gd name="T11" fmla="*/ 96 h 277"/>
                    <a:gd name="T12" fmla="*/ 130 w 406"/>
                    <a:gd name="T13" fmla="*/ 118 h 277"/>
                    <a:gd name="T14" fmla="*/ 121 w 406"/>
                    <a:gd name="T15" fmla="*/ 121 h 277"/>
                    <a:gd name="T16" fmla="*/ 97 w 406"/>
                    <a:gd name="T17" fmla="*/ 127 h 277"/>
                    <a:gd name="T18" fmla="*/ 95 w 406"/>
                    <a:gd name="T19" fmla="*/ 127 h 277"/>
                    <a:gd name="T20" fmla="*/ 73 w 406"/>
                    <a:gd name="T21" fmla="*/ 128 h 277"/>
                    <a:gd name="T22" fmla="*/ 62 w 406"/>
                    <a:gd name="T23" fmla="*/ 128 h 277"/>
                    <a:gd name="T24" fmla="*/ 39 w 406"/>
                    <a:gd name="T25" fmla="*/ 127 h 277"/>
                    <a:gd name="T26" fmla="*/ 18 w 406"/>
                    <a:gd name="T27" fmla="*/ 132 h 277"/>
                    <a:gd name="T28" fmla="*/ 4 w 406"/>
                    <a:gd name="T29" fmla="*/ 143 h 277"/>
                    <a:gd name="T30" fmla="*/ 0 w 406"/>
                    <a:gd name="T31" fmla="*/ 155 h 277"/>
                    <a:gd name="T32" fmla="*/ 4 w 406"/>
                    <a:gd name="T33" fmla="*/ 172 h 277"/>
                    <a:gd name="T34" fmla="*/ 11 w 406"/>
                    <a:gd name="T35" fmla="*/ 178 h 277"/>
                    <a:gd name="T36" fmla="*/ 39 w 406"/>
                    <a:gd name="T37" fmla="*/ 183 h 277"/>
                    <a:gd name="T38" fmla="*/ 41 w 406"/>
                    <a:gd name="T39" fmla="*/ 183 h 277"/>
                    <a:gd name="T40" fmla="*/ 72 w 406"/>
                    <a:gd name="T41" fmla="*/ 183 h 277"/>
                    <a:gd name="T42" fmla="*/ 97 w 406"/>
                    <a:gd name="T43" fmla="*/ 176 h 277"/>
                    <a:gd name="T44" fmla="*/ 119 w 406"/>
                    <a:gd name="T45" fmla="*/ 169 h 277"/>
                    <a:gd name="T46" fmla="*/ 128 w 406"/>
                    <a:gd name="T47" fmla="*/ 182 h 277"/>
                    <a:gd name="T48" fmla="*/ 130 w 406"/>
                    <a:gd name="T49" fmla="*/ 218 h 277"/>
                    <a:gd name="T50" fmla="*/ 134 w 406"/>
                    <a:gd name="T51" fmla="*/ 231 h 277"/>
                    <a:gd name="T52" fmla="*/ 146 w 406"/>
                    <a:gd name="T53" fmla="*/ 252 h 277"/>
                    <a:gd name="T54" fmla="*/ 161 w 406"/>
                    <a:gd name="T55" fmla="*/ 264 h 277"/>
                    <a:gd name="T56" fmla="*/ 181 w 406"/>
                    <a:gd name="T57" fmla="*/ 272 h 277"/>
                    <a:gd name="T58" fmla="*/ 221 w 406"/>
                    <a:gd name="T59" fmla="*/ 277 h 277"/>
                    <a:gd name="T60" fmla="*/ 250 w 406"/>
                    <a:gd name="T61" fmla="*/ 273 h 277"/>
                    <a:gd name="T62" fmla="*/ 279 w 406"/>
                    <a:gd name="T63" fmla="*/ 264 h 277"/>
                    <a:gd name="T64" fmla="*/ 298 w 406"/>
                    <a:gd name="T65" fmla="*/ 254 h 277"/>
                    <a:gd name="T66" fmla="*/ 324 w 406"/>
                    <a:gd name="T67" fmla="*/ 235 h 277"/>
                    <a:gd name="T68" fmla="*/ 333 w 406"/>
                    <a:gd name="T69" fmla="*/ 226 h 277"/>
                    <a:gd name="T70" fmla="*/ 342 w 406"/>
                    <a:gd name="T71" fmla="*/ 217 h 277"/>
                    <a:gd name="T72" fmla="*/ 365 w 406"/>
                    <a:gd name="T73" fmla="*/ 187 h 277"/>
                    <a:gd name="T74" fmla="*/ 388 w 406"/>
                    <a:gd name="T75" fmla="*/ 154 h 277"/>
                    <a:gd name="T76" fmla="*/ 395 w 406"/>
                    <a:gd name="T77" fmla="*/ 142 h 277"/>
                    <a:gd name="T78" fmla="*/ 403 w 406"/>
                    <a:gd name="T79" fmla="*/ 116 h 277"/>
                    <a:gd name="T80" fmla="*/ 406 w 406"/>
                    <a:gd name="T81" fmla="*/ 98 h 277"/>
                    <a:gd name="T82" fmla="*/ 406 w 406"/>
                    <a:gd name="T83" fmla="*/ 89 h 277"/>
                    <a:gd name="T84" fmla="*/ 400 w 406"/>
                    <a:gd name="T85" fmla="*/ 57 h 277"/>
                    <a:gd name="T86" fmla="*/ 384 w 406"/>
                    <a:gd name="T87" fmla="*/ 31 h 27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06"/>
                    <a:gd name="T133" fmla="*/ 0 h 277"/>
                    <a:gd name="T134" fmla="*/ 406 w 406"/>
                    <a:gd name="T135" fmla="*/ 277 h 27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06" h="277">
                      <a:moveTo>
                        <a:pt x="368" y="17"/>
                      </a:moveTo>
                      <a:lnTo>
                        <a:pt x="364" y="15"/>
                      </a:lnTo>
                      <a:lnTo>
                        <a:pt x="360" y="13"/>
                      </a:lnTo>
                      <a:lnTo>
                        <a:pt x="356" y="11"/>
                      </a:lnTo>
                      <a:lnTo>
                        <a:pt x="352" y="10"/>
                      </a:lnTo>
                      <a:lnTo>
                        <a:pt x="319" y="4"/>
                      </a:lnTo>
                      <a:lnTo>
                        <a:pt x="286" y="0"/>
                      </a:lnTo>
                      <a:lnTo>
                        <a:pt x="270" y="2"/>
                      </a:lnTo>
                      <a:lnTo>
                        <a:pt x="256" y="4"/>
                      </a:lnTo>
                      <a:lnTo>
                        <a:pt x="242" y="9"/>
                      </a:lnTo>
                      <a:lnTo>
                        <a:pt x="228" y="15"/>
                      </a:lnTo>
                      <a:lnTo>
                        <a:pt x="215" y="22"/>
                      </a:lnTo>
                      <a:lnTo>
                        <a:pt x="204" y="31"/>
                      </a:lnTo>
                      <a:lnTo>
                        <a:pt x="198" y="35"/>
                      </a:lnTo>
                      <a:lnTo>
                        <a:pt x="193" y="40"/>
                      </a:lnTo>
                      <a:lnTo>
                        <a:pt x="182" y="51"/>
                      </a:lnTo>
                      <a:lnTo>
                        <a:pt x="165" y="73"/>
                      </a:lnTo>
                      <a:lnTo>
                        <a:pt x="147" y="96"/>
                      </a:lnTo>
                      <a:lnTo>
                        <a:pt x="140" y="106"/>
                      </a:lnTo>
                      <a:lnTo>
                        <a:pt x="136" y="116"/>
                      </a:lnTo>
                      <a:lnTo>
                        <a:pt x="130" y="118"/>
                      </a:lnTo>
                      <a:lnTo>
                        <a:pt x="125" y="120"/>
                      </a:lnTo>
                      <a:lnTo>
                        <a:pt x="123" y="121"/>
                      </a:lnTo>
                      <a:lnTo>
                        <a:pt x="121" y="121"/>
                      </a:lnTo>
                      <a:lnTo>
                        <a:pt x="111" y="124"/>
                      </a:lnTo>
                      <a:lnTo>
                        <a:pt x="102" y="126"/>
                      </a:lnTo>
                      <a:lnTo>
                        <a:pt x="97" y="127"/>
                      </a:lnTo>
                      <a:lnTo>
                        <a:pt x="95" y="127"/>
                      </a:lnTo>
                      <a:lnTo>
                        <a:pt x="92" y="128"/>
                      </a:lnTo>
                      <a:lnTo>
                        <a:pt x="82" y="128"/>
                      </a:lnTo>
                      <a:lnTo>
                        <a:pt x="73" y="128"/>
                      </a:lnTo>
                      <a:lnTo>
                        <a:pt x="70" y="128"/>
                      </a:lnTo>
                      <a:lnTo>
                        <a:pt x="67" y="128"/>
                      </a:lnTo>
                      <a:lnTo>
                        <a:pt x="62" y="128"/>
                      </a:lnTo>
                      <a:lnTo>
                        <a:pt x="53" y="128"/>
                      </a:lnTo>
                      <a:lnTo>
                        <a:pt x="46" y="127"/>
                      </a:lnTo>
                      <a:lnTo>
                        <a:pt x="39" y="127"/>
                      </a:lnTo>
                      <a:lnTo>
                        <a:pt x="32" y="128"/>
                      </a:lnTo>
                      <a:lnTo>
                        <a:pt x="26" y="129"/>
                      </a:lnTo>
                      <a:lnTo>
                        <a:pt x="18" y="132"/>
                      </a:lnTo>
                      <a:lnTo>
                        <a:pt x="12" y="135"/>
                      </a:lnTo>
                      <a:lnTo>
                        <a:pt x="7" y="139"/>
                      </a:lnTo>
                      <a:lnTo>
                        <a:pt x="4" y="143"/>
                      </a:lnTo>
                      <a:lnTo>
                        <a:pt x="1" y="148"/>
                      </a:lnTo>
                      <a:lnTo>
                        <a:pt x="0" y="151"/>
                      </a:lnTo>
                      <a:lnTo>
                        <a:pt x="0" y="155"/>
                      </a:lnTo>
                      <a:lnTo>
                        <a:pt x="1" y="161"/>
                      </a:lnTo>
                      <a:lnTo>
                        <a:pt x="3" y="169"/>
                      </a:lnTo>
                      <a:lnTo>
                        <a:pt x="4" y="172"/>
                      </a:lnTo>
                      <a:lnTo>
                        <a:pt x="5" y="175"/>
                      </a:lnTo>
                      <a:lnTo>
                        <a:pt x="8" y="176"/>
                      </a:lnTo>
                      <a:lnTo>
                        <a:pt x="11" y="178"/>
                      </a:lnTo>
                      <a:lnTo>
                        <a:pt x="23" y="182"/>
                      </a:lnTo>
                      <a:lnTo>
                        <a:pt x="35" y="183"/>
                      </a:lnTo>
                      <a:lnTo>
                        <a:pt x="39" y="183"/>
                      </a:lnTo>
                      <a:lnTo>
                        <a:pt x="40" y="183"/>
                      </a:lnTo>
                      <a:lnTo>
                        <a:pt x="41" y="183"/>
                      </a:lnTo>
                      <a:lnTo>
                        <a:pt x="47" y="184"/>
                      </a:lnTo>
                      <a:lnTo>
                        <a:pt x="60" y="184"/>
                      </a:lnTo>
                      <a:lnTo>
                        <a:pt x="72" y="183"/>
                      </a:lnTo>
                      <a:lnTo>
                        <a:pt x="85" y="181"/>
                      </a:lnTo>
                      <a:lnTo>
                        <a:pt x="90" y="178"/>
                      </a:lnTo>
                      <a:lnTo>
                        <a:pt x="97" y="176"/>
                      </a:lnTo>
                      <a:lnTo>
                        <a:pt x="109" y="172"/>
                      </a:lnTo>
                      <a:lnTo>
                        <a:pt x="115" y="169"/>
                      </a:lnTo>
                      <a:lnTo>
                        <a:pt x="119" y="169"/>
                      </a:lnTo>
                      <a:lnTo>
                        <a:pt x="129" y="170"/>
                      </a:lnTo>
                      <a:lnTo>
                        <a:pt x="128" y="176"/>
                      </a:lnTo>
                      <a:lnTo>
                        <a:pt x="128" y="182"/>
                      </a:lnTo>
                      <a:lnTo>
                        <a:pt x="128" y="193"/>
                      </a:lnTo>
                      <a:lnTo>
                        <a:pt x="129" y="205"/>
                      </a:lnTo>
                      <a:lnTo>
                        <a:pt x="130" y="218"/>
                      </a:lnTo>
                      <a:lnTo>
                        <a:pt x="130" y="222"/>
                      </a:lnTo>
                      <a:lnTo>
                        <a:pt x="132" y="227"/>
                      </a:lnTo>
                      <a:lnTo>
                        <a:pt x="134" y="231"/>
                      </a:lnTo>
                      <a:lnTo>
                        <a:pt x="136" y="237"/>
                      </a:lnTo>
                      <a:lnTo>
                        <a:pt x="140" y="245"/>
                      </a:lnTo>
                      <a:lnTo>
                        <a:pt x="146" y="252"/>
                      </a:lnTo>
                      <a:lnTo>
                        <a:pt x="153" y="259"/>
                      </a:lnTo>
                      <a:lnTo>
                        <a:pt x="157" y="261"/>
                      </a:lnTo>
                      <a:lnTo>
                        <a:pt x="161" y="264"/>
                      </a:lnTo>
                      <a:lnTo>
                        <a:pt x="165" y="266"/>
                      </a:lnTo>
                      <a:lnTo>
                        <a:pt x="170" y="268"/>
                      </a:lnTo>
                      <a:lnTo>
                        <a:pt x="181" y="272"/>
                      </a:lnTo>
                      <a:lnTo>
                        <a:pt x="194" y="274"/>
                      </a:lnTo>
                      <a:lnTo>
                        <a:pt x="208" y="276"/>
                      </a:lnTo>
                      <a:lnTo>
                        <a:pt x="221" y="277"/>
                      </a:lnTo>
                      <a:lnTo>
                        <a:pt x="235" y="276"/>
                      </a:lnTo>
                      <a:lnTo>
                        <a:pt x="243" y="275"/>
                      </a:lnTo>
                      <a:lnTo>
                        <a:pt x="250" y="273"/>
                      </a:lnTo>
                      <a:lnTo>
                        <a:pt x="257" y="272"/>
                      </a:lnTo>
                      <a:lnTo>
                        <a:pt x="265" y="270"/>
                      </a:lnTo>
                      <a:lnTo>
                        <a:pt x="279" y="264"/>
                      </a:lnTo>
                      <a:lnTo>
                        <a:pt x="293" y="258"/>
                      </a:lnTo>
                      <a:lnTo>
                        <a:pt x="296" y="256"/>
                      </a:lnTo>
                      <a:lnTo>
                        <a:pt x="298" y="254"/>
                      </a:lnTo>
                      <a:lnTo>
                        <a:pt x="304" y="251"/>
                      </a:lnTo>
                      <a:lnTo>
                        <a:pt x="314" y="243"/>
                      </a:lnTo>
                      <a:lnTo>
                        <a:pt x="324" y="235"/>
                      </a:lnTo>
                      <a:lnTo>
                        <a:pt x="326" y="232"/>
                      </a:lnTo>
                      <a:lnTo>
                        <a:pt x="328" y="231"/>
                      </a:lnTo>
                      <a:lnTo>
                        <a:pt x="333" y="226"/>
                      </a:lnTo>
                      <a:lnTo>
                        <a:pt x="338" y="221"/>
                      </a:lnTo>
                      <a:lnTo>
                        <a:pt x="340" y="219"/>
                      </a:lnTo>
                      <a:lnTo>
                        <a:pt x="342" y="217"/>
                      </a:lnTo>
                      <a:lnTo>
                        <a:pt x="350" y="207"/>
                      </a:lnTo>
                      <a:lnTo>
                        <a:pt x="358" y="197"/>
                      </a:lnTo>
                      <a:lnTo>
                        <a:pt x="365" y="187"/>
                      </a:lnTo>
                      <a:lnTo>
                        <a:pt x="375" y="171"/>
                      </a:lnTo>
                      <a:lnTo>
                        <a:pt x="385" y="158"/>
                      </a:lnTo>
                      <a:lnTo>
                        <a:pt x="388" y="154"/>
                      </a:lnTo>
                      <a:lnTo>
                        <a:pt x="389" y="152"/>
                      </a:lnTo>
                      <a:lnTo>
                        <a:pt x="390" y="150"/>
                      </a:lnTo>
                      <a:lnTo>
                        <a:pt x="395" y="142"/>
                      </a:lnTo>
                      <a:lnTo>
                        <a:pt x="398" y="134"/>
                      </a:lnTo>
                      <a:lnTo>
                        <a:pt x="402" y="126"/>
                      </a:lnTo>
                      <a:lnTo>
                        <a:pt x="403" y="116"/>
                      </a:lnTo>
                      <a:lnTo>
                        <a:pt x="405" y="107"/>
                      </a:lnTo>
                      <a:lnTo>
                        <a:pt x="405" y="103"/>
                      </a:lnTo>
                      <a:lnTo>
                        <a:pt x="406" y="98"/>
                      </a:lnTo>
                      <a:lnTo>
                        <a:pt x="406" y="93"/>
                      </a:lnTo>
                      <a:lnTo>
                        <a:pt x="406" y="91"/>
                      </a:lnTo>
                      <a:lnTo>
                        <a:pt x="406" y="89"/>
                      </a:lnTo>
                      <a:lnTo>
                        <a:pt x="405" y="77"/>
                      </a:lnTo>
                      <a:lnTo>
                        <a:pt x="403" y="67"/>
                      </a:lnTo>
                      <a:lnTo>
                        <a:pt x="400" y="57"/>
                      </a:lnTo>
                      <a:lnTo>
                        <a:pt x="396" y="48"/>
                      </a:lnTo>
                      <a:lnTo>
                        <a:pt x="390" y="39"/>
                      </a:lnTo>
                      <a:lnTo>
                        <a:pt x="384" y="31"/>
                      </a:lnTo>
                      <a:lnTo>
                        <a:pt x="376" y="24"/>
                      </a:lnTo>
                      <a:lnTo>
                        <a:pt x="368" y="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" name="Freeform 33"/>
                <p:cNvSpPr>
                  <a:spLocks noChangeAspect="1"/>
                </p:cNvSpPr>
                <p:nvPr/>
              </p:nvSpPr>
              <p:spPr bwMode="auto">
                <a:xfrm>
                  <a:off x="3450" y="2729"/>
                  <a:ext cx="368" cy="512"/>
                </a:xfrm>
                <a:custGeom>
                  <a:avLst/>
                  <a:gdLst>
                    <a:gd name="T0" fmla="*/ 188 w 368"/>
                    <a:gd name="T1" fmla="*/ 19 h 512"/>
                    <a:gd name="T2" fmla="*/ 161 w 368"/>
                    <a:gd name="T3" fmla="*/ 38 h 512"/>
                    <a:gd name="T4" fmla="*/ 96 w 368"/>
                    <a:gd name="T5" fmla="*/ 104 h 512"/>
                    <a:gd name="T6" fmla="*/ 63 w 368"/>
                    <a:gd name="T7" fmla="*/ 150 h 512"/>
                    <a:gd name="T8" fmla="*/ 43 w 368"/>
                    <a:gd name="T9" fmla="*/ 189 h 512"/>
                    <a:gd name="T10" fmla="*/ 39 w 368"/>
                    <a:gd name="T11" fmla="*/ 203 h 512"/>
                    <a:gd name="T12" fmla="*/ 16 w 368"/>
                    <a:gd name="T13" fmla="*/ 271 h 512"/>
                    <a:gd name="T14" fmla="*/ 14 w 368"/>
                    <a:gd name="T15" fmla="*/ 282 h 512"/>
                    <a:gd name="T16" fmla="*/ 2 w 368"/>
                    <a:gd name="T17" fmla="*/ 337 h 512"/>
                    <a:gd name="T18" fmla="*/ 0 w 368"/>
                    <a:gd name="T19" fmla="*/ 398 h 512"/>
                    <a:gd name="T20" fmla="*/ 3 w 368"/>
                    <a:gd name="T21" fmla="*/ 418 h 512"/>
                    <a:gd name="T22" fmla="*/ 16 w 368"/>
                    <a:gd name="T23" fmla="*/ 456 h 512"/>
                    <a:gd name="T24" fmla="*/ 31 w 368"/>
                    <a:gd name="T25" fmla="*/ 477 h 512"/>
                    <a:gd name="T26" fmla="*/ 51 w 368"/>
                    <a:gd name="T27" fmla="*/ 497 h 512"/>
                    <a:gd name="T28" fmla="*/ 83 w 368"/>
                    <a:gd name="T29" fmla="*/ 509 h 512"/>
                    <a:gd name="T30" fmla="*/ 117 w 368"/>
                    <a:gd name="T31" fmla="*/ 512 h 512"/>
                    <a:gd name="T32" fmla="*/ 146 w 368"/>
                    <a:gd name="T33" fmla="*/ 507 h 512"/>
                    <a:gd name="T34" fmla="*/ 154 w 368"/>
                    <a:gd name="T35" fmla="*/ 504 h 512"/>
                    <a:gd name="T36" fmla="*/ 167 w 368"/>
                    <a:gd name="T37" fmla="*/ 498 h 512"/>
                    <a:gd name="T38" fmla="*/ 178 w 368"/>
                    <a:gd name="T39" fmla="*/ 491 h 512"/>
                    <a:gd name="T40" fmla="*/ 183 w 368"/>
                    <a:gd name="T41" fmla="*/ 488 h 512"/>
                    <a:gd name="T42" fmla="*/ 197 w 368"/>
                    <a:gd name="T43" fmla="*/ 475 h 512"/>
                    <a:gd name="T44" fmla="*/ 206 w 368"/>
                    <a:gd name="T45" fmla="*/ 464 h 512"/>
                    <a:gd name="T46" fmla="*/ 209 w 368"/>
                    <a:gd name="T47" fmla="*/ 461 h 512"/>
                    <a:gd name="T48" fmla="*/ 211 w 368"/>
                    <a:gd name="T49" fmla="*/ 456 h 512"/>
                    <a:gd name="T50" fmla="*/ 218 w 368"/>
                    <a:gd name="T51" fmla="*/ 445 h 512"/>
                    <a:gd name="T52" fmla="*/ 227 w 368"/>
                    <a:gd name="T53" fmla="*/ 423 h 512"/>
                    <a:gd name="T54" fmla="*/ 231 w 368"/>
                    <a:gd name="T55" fmla="*/ 406 h 512"/>
                    <a:gd name="T56" fmla="*/ 230 w 368"/>
                    <a:gd name="T57" fmla="*/ 379 h 512"/>
                    <a:gd name="T58" fmla="*/ 227 w 368"/>
                    <a:gd name="T59" fmla="*/ 359 h 512"/>
                    <a:gd name="T60" fmla="*/ 220 w 368"/>
                    <a:gd name="T61" fmla="*/ 342 h 512"/>
                    <a:gd name="T62" fmla="*/ 216 w 368"/>
                    <a:gd name="T63" fmla="*/ 319 h 512"/>
                    <a:gd name="T64" fmla="*/ 218 w 368"/>
                    <a:gd name="T65" fmla="*/ 297 h 512"/>
                    <a:gd name="T66" fmla="*/ 229 w 368"/>
                    <a:gd name="T67" fmla="*/ 270 h 512"/>
                    <a:gd name="T68" fmla="*/ 251 w 368"/>
                    <a:gd name="T69" fmla="*/ 248 h 512"/>
                    <a:gd name="T70" fmla="*/ 278 w 368"/>
                    <a:gd name="T71" fmla="*/ 233 h 512"/>
                    <a:gd name="T72" fmla="*/ 301 w 368"/>
                    <a:gd name="T73" fmla="*/ 216 h 512"/>
                    <a:gd name="T74" fmla="*/ 315 w 368"/>
                    <a:gd name="T75" fmla="*/ 203 h 512"/>
                    <a:gd name="T76" fmla="*/ 325 w 368"/>
                    <a:gd name="T77" fmla="*/ 192 h 512"/>
                    <a:gd name="T78" fmla="*/ 334 w 368"/>
                    <a:gd name="T79" fmla="*/ 182 h 512"/>
                    <a:gd name="T80" fmla="*/ 345 w 368"/>
                    <a:gd name="T81" fmla="*/ 166 h 512"/>
                    <a:gd name="T82" fmla="*/ 354 w 368"/>
                    <a:gd name="T83" fmla="*/ 148 h 512"/>
                    <a:gd name="T84" fmla="*/ 366 w 368"/>
                    <a:gd name="T85" fmla="*/ 119 h 512"/>
                    <a:gd name="T86" fmla="*/ 368 w 368"/>
                    <a:gd name="T87" fmla="*/ 88 h 512"/>
                    <a:gd name="T88" fmla="*/ 362 w 368"/>
                    <a:gd name="T89" fmla="*/ 60 h 512"/>
                    <a:gd name="T90" fmla="*/ 350 w 368"/>
                    <a:gd name="T91" fmla="*/ 35 h 512"/>
                    <a:gd name="T92" fmla="*/ 337 w 368"/>
                    <a:gd name="T93" fmla="*/ 21 h 512"/>
                    <a:gd name="T94" fmla="*/ 322 w 368"/>
                    <a:gd name="T95" fmla="*/ 11 h 512"/>
                    <a:gd name="T96" fmla="*/ 300 w 368"/>
                    <a:gd name="T97" fmla="*/ 5 h 512"/>
                    <a:gd name="T98" fmla="*/ 273 w 368"/>
                    <a:gd name="T99" fmla="*/ 1 h 512"/>
                    <a:gd name="T100" fmla="*/ 236 w 368"/>
                    <a:gd name="T101" fmla="*/ 2 h 51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68"/>
                    <a:gd name="T154" fmla="*/ 0 h 512"/>
                    <a:gd name="T155" fmla="*/ 368 w 368"/>
                    <a:gd name="T156" fmla="*/ 512 h 51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68" h="512">
                      <a:moveTo>
                        <a:pt x="208" y="11"/>
                      </a:moveTo>
                      <a:lnTo>
                        <a:pt x="194" y="16"/>
                      </a:lnTo>
                      <a:lnTo>
                        <a:pt x="188" y="19"/>
                      </a:lnTo>
                      <a:lnTo>
                        <a:pt x="183" y="22"/>
                      </a:lnTo>
                      <a:lnTo>
                        <a:pt x="171" y="30"/>
                      </a:lnTo>
                      <a:lnTo>
                        <a:pt x="161" y="38"/>
                      </a:lnTo>
                      <a:lnTo>
                        <a:pt x="133" y="64"/>
                      </a:lnTo>
                      <a:lnTo>
                        <a:pt x="108" y="91"/>
                      </a:lnTo>
                      <a:lnTo>
                        <a:pt x="96" y="104"/>
                      </a:lnTo>
                      <a:lnTo>
                        <a:pt x="85" y="119"/>
                      </a:lnTo>
                      <a:lnTo>
                        <a:pt x="74" y="134"/>
                      </a:lnTo>
                      <a:lnTo>
                        <a:pt x="63" y="150"/>
                      </a:lnTo>
                      <a:lnTo>
                        <a:pt x="55" y="168"/>
                      </a:lnTo>
                      <a:lnTo>
                        <a:pt x="47" y="184"/>
                      </a:lnTo>
                      <a:lnTo>
                        <a:pt x="43" y="189"/>
                      </a:lnTo>
                      <a:lnTo>
                        <a:pt x="40" y="194"/>
                      </a:lnTo>
                      <a:lnTo>
                        <a:pt x="39" y="200"/>
                      </a:lnTo>
                      <a:lnTo>
                        <a:pt x="39" y="203"/>
                      </a:lnTo>
                      <a:lnTo>
                        <a:pt x="36" y="209"/>
                      </a:lnTo>
                      <a:lnTo>
                        <a:pt x="26" y="239"/>
                      </a:lnTo>
                      <a:lnTo>
                        <a:pt x="16" y="271"/>
                      </a:lnTo>
                      <a:lnTo>
                        <a:pt x="15" y="274"/>
                      </a:lnTo>
                      <a:lnTo>
                        <a:pt x="15" y="279"/>
                      </a:lnTo>
                      <a:lnTo>
                        <a:pt x="14" y="282"/>
                      </a:lnTo>
                      <a:lnTo>
                        <a:pt x="12" y="287"/>
                      </a:lnTo>
                      <a:lnTo>
                        <a:pt x="7" y="312"/>
                      </a:lnTo>
                      <a:lnTo>
                        <a:pt x="2" y="337"/>
                      </a:lnTo>
                      <a:lnTo>
                        <a:pt x="0" y="364"/>
                      </a:lnTo>
                      <a:lnTo>
                        <a:pt x="0" y="391"/>
                      </a:lnTo>
                      <a:lnTo>
                        <a:pt x="0" y="398"/>
                      </a:lnTo>
                      <a:lnTo>
                        <a:pt x="1" y="404"/>
                      </a:lnTo>
                      <a:lnTo>
                        <a:pt x="1" y="411"/>
                      </a:lnTo>
                      <a:lnTo>
                        <a:pt x="3" y="418"/>
                      </a:lnTo>
                      <a:lnTo>
                        <a:pt x="7" y="431"/>
                      </a:lnTo>
                      <a:lnTo>
                        <a:pt x="11" y="443"/>
                      </a:lnTo>
                      <a:lnTo>
                        <a:pt x="16" y="456"/>
                      </a:lnTo>
                      <a:lnTo>
                        <a:pt x="20" y="461"/>
                      </a:lnTo>
                      <a:lnTo>
                        <a:pt x="23" y="467"/>
                      </a:lnTo>
                      <a:lnTo>
                        <a:pt x="31" y="477"/>
                      </a:lnTo>
                      <a:lnTo>
                        <a:pt x="41" y="489"/>
                      </a:lnTo>
                      <a:lnTo>
                        <a:pt x="46" y="492"/>
                      </a:lnTo>
                      <a:lnTo>
                        <a:pt x="51" y="497"/>
                      </a:lnTo>
                      <a:lnTo>
                        <a:pt x="62" y="501"/>
                      </a:lnTo>
                      <a:lnTo>
                        <a:pt x="72" y="505"/>
                      </a:lnTo>
                      <a:lnTo>
                        <a:pt x="83" y="509"/>
                      </a:lnTo>
                      <a:lnTo>
                        <a:pt x="94" y="511"/>
                      </a:lnTo>
                      <a:lnTo>
                        <a:pt x="105" y="512"/>
                      </a:lnTo>
                      <a:lnTo>
                        <a:pt x="117" y="512"/>
                      </a:lnTo>
                      <a:lnTo>
                        <a:pt x="128" y="511"/>
                      </a:lnTo>
                      <a:lnTo>
                        <a:pt x="140" y="509"/>
                      </a:lnTo>
                      <a:lnTo>
                        <a:pt x="146" y="507"/>
                      </a:lnTo>
                      <a:lnTo>
                        <a:pt x="149" y="505"/>
                      </a:lnTo>
                      <a:lnTo>
                        <a:pt x="152" y="505"/>
                      </a:lnTo>
                      <a:lnTo>
                        <a:pt x="154" y="504"/>
                      </a:lnTo>
                      <a:lnTo>
                        <a:pt x="157" y="503"/>
                      </a:lnTo>
                      <a:lnTo>
                        <a:pt x="162" y="500"/>
                      </a:lnTo>
                      <a:lnTo>
                        <a:pt x="167" y="498"/>
                      </a:lnTo>
                      <a:lnTo>
                        <a:pt x="173" y="495"/>
                      </a:lnTo>
                      <a:lnTo>
                        <a:pt x="178" y="491"/>
                      </a:lnTo>
                      <a:lnTo>
                        <a:pt x="179" y="490"/>
                      </a:lnTo>
                      <a:lnTo>
                        <a:pt x="180" y="490"/>
                      </a:lnTo>
                      <a:lnTo>
                        <a:pt x="183" y="488"/>
                      </a:lnTo>
                      <a:lnTo>
                        <a:pt x="187" y="484"/>
                      </a:lnTo>
                      <a:lnTo>
                        <a:pt x="193" y="479"/>
                      </a:lnTo>
                      <a:lnTo>
                        <a:pt x="197" y="475"/>
                      </a:lnTo>
                      <a:lnTo>
                        <a:pt x="201" y="470"/>
                      </a:lnTo>
                      <a:lnTo>
                        <a:pt x="205" y="466"/>
                      </a:lnTo>
                      <a:lnTo>
                        <a:pt x="206" y="464"/>
                      </a:lnTo>
                      <a:lnTo>
                        <a:pt x="206" y="463"/>
                      </a:lnTo>
                      <a:lnTo>
                        <a:pt x="207" y="463"/>
                      </a:lnTo>
                      <a:lnTo>
                        <a:pt x="209" y="461"/>
                      </a:lnTo>
                      <a:lnTo>
                        <a:pt x="210" y="458"/>
                      </a:lnTo>
                      <a:lnTo>
                        <a:pt x="211" y="457"/>
                      </a:lnTo>
                      <a:lnTo>
                        <a:pt x="211" y="456"/>
                      </a:lnTo>
                      <a:lnTo>
                        <a:pt x="212" y="456"/>
                      </a:lnTo>
                      <a:lnTo>
                        <a:pt x="215" y="451"/>
                      </a:lnTo>
                      <a:lnTo>
                        <a:pt x="218" y="445"/>
                      </a:lnTo>
                      <a:lnTo>
                        <a:pt x="221" y="441"/>
                      </a:lnTo>
                      <a:lnTo>
                        <a:pt x="225" y="429"/>
                      </a:lnTo>
                      <a:lnTo>
                        <a:pt x="227" y="423"/>
                      </a:lnTo>
                      <a:lnTo>
                        <a:pt x="229" y="418"/>
                      </a:lnTo>
                      <a:lnTo>
                        <a:pt x="229" y="411"/>
                      </a:lnTo>
                      <a:lnTo>
                        <a:pt x="231" y="406"/>
                      </a:lnTo>
                      <a:lnTo>
                        <a:pt x="231" y="399"/>
                      </a:lnTo>
                      <a:lnTo>
                        <a:pt x="231" y="392"/>
                      </a:lnTo>
                      <a:lnTo>
                        <a:pt x="230" y="379"/>
                      </a:lnTo>
                      <a:lnTo>
                        <a:pt x="229" y="372"/>
                      </a:lnTo>
                      <a:lnTo>
                        <a:pt x="229" y="365"/>
                      </a:lnTo>
                      <a:lnTo>
                        <a:pt x="227" y="359"/>
                      </a:lnTo>
                      <a:lnTo>
                        <a:pt x="224" y="353"/>
                      </a:lnTo>
                      <a:lnTo>
                        <a:pt x="222" y="348"/>
                      </a:lnTo>
                      <a:lnTo>
                        <a:pt x="220" y="342"/>
                      </a:lnTo>
                      <a:lnTo>
                        <a:pt x="218" y="330"/>
                      </a:lnTo>
                      <a:lnTo>
                        <a:pt x="217" y="325"/>
                      </a:lnTo>
                      <a:lnTo>
                        <a:pt x="216" y="319"/>
                      </a:lnTo>
                      <a:lnTo>
                        <a:pt x="216" y="313"/>
                      </a:lnTo>
                      <a:lnTo>
                        <a:pt x="217" y="308"/>
                      </a:lnTo>
                      <a:lnTo>
                        <a:pt x="218" y="297"/>
                      </a:lnTo>
                      <a:lnTo>
                        <a:pt x="221" y="288"/>
                      </a:lnTo>
                      <a:lnTo>
                        <a:pt x="224" y="278"/>
                      </a:lnTo>
                      <a:lnTo>
                        <a:pt x="229" y="270"/>
                      </a:lnTo>
                      <a:lnTo>
                        <a:pt x="236" y="262"/>
                      </a:lnTo>
                      <a:lnTo>
                        <a:pt x="243" y="255"/>
                      </a:lnTo>
                      <a:lnTo>
                        <a:pt x="251" y="248"/>
                      </a:lnTo>
                      <a:lnTo>
                        <a:pt x="262" y="243"/>
                      </a:lnTo>
                      <a:lnTo>
                        <a:pt x="270" y="238"/>
                      </a:lnTo>
                      <a:lnTo>
                        <a:pt x="278" y="233"/>
                      </a:lnTo>
                      <a:lnTo>
                        <a:pt x="286" y="227"/>
                      </a:lnTo>
                      <a:lnTo>
                        <a:pt x="294" y="222"/>
                      </a:lnTo>
                      <a:lnTo>
                        <a:pt x="301" y="216"/>
                      </a:lnTo>
                      <a:lnTo>
                        <a:pt x="309" y="210"/>
                      </a:lnTo>
                      <a:lnTo>
                        <a:pt x="312" y="206"/>
                      </a:lnTo>
                      <a:lnTo>
                        <a:pt x="315" y="203"/>
                      </a:lnTo>
                      <a:lnTo>
                        <a:pt x="319" y="199"/>
                      </a:lnTo>
                      <a:lnTo>
                        <a:pt x="322" y="196"/>
                      </a:lnTo>
                      <a:lnTo>
                        <a:pt x="325" y="192"/>
                      </a:lnTo>
                      <a:lnTo>
                        <a:pt x="328" y="189"/>
                      </a:lnTo>
                      <a:lnTo>
                        <a:pt x="331" y="185"/>
                      </a:lnTo>
                      <a:lnTo>
                        <a:pt x="334" y="182"/>
                      </a:lnTo>
                      <a:lnTo>
                        <a:pt x="336" y="177"/>
                      </a:lnTo>
                      <a:lnTo>
                        <a:pt x="340" y="174"/>
                      </a:lnTo>
                      <a:lnTo>
                        <a:pt x="345" y="166"/>
                      </a:lnTo>
                      <a:lnTo>
                        <a:pt x="347" y="161"/>
                      </a:lnTo>
                      <a:lnTo>
                        <a:pt x="349" y="157"/>
                      </a:lnTo>
                      <a:lnTo>
                        <a:pt x="354" y="148"/>
                      </a:lnTo>
                      <a:lnTo>
                        <a:pt x="358" y="140"/>
                      </a:lnTo>
                      <a:lnTo>
                        <a:pt x="362" y="131"/>
                      </a:lnTo>
                      <a:lnTo>
                        <a:pt x="366" y="119"/>
                      </a:lnTo>
                      <a:lnTo>
                        <a:pt x="368" y="107"/>
                      </a:lnTo>
                      <a:lnTo>
                        <a:pt x="368" y="97"/>
                      </a:lnTo>
                      <a:lnTo>
                        <a:pt x="368" y="88"/>
                      </a:lnTo>
                      <a:lnTo>
                        <a:pt x="367" y="78"/>
                      </a:lnTo>
                      <a:lnTo>
                        <a:pt x="365" y="70"/>
                      </a:lnTo>
                      <a:lnTo>
                        <a:pt x="362" y="60"/>
                      </a:lnTo>
                      <a:lnTo>
                        <a:pt x="359" y="51"/>
                      </a:lnTo>
                      <a:lnTo>
                        <a:pt x="354" y="43"/>
                      </a:lnTo>
                      <a:lnTo>
                        <a:pt x="350" y="35"/>
                      </a:lnTo>
                      <a:lnTo>
                        <a:pt x="346" y="29"/>
                      </a:lnTo>
                      <a:lnTo>
                        <a:pt x="341" y="25"/>
                      </a:lnTo>
                      <a:lnTo>
                        <a:pt x="337" y="21"/>
                      </a:lnTo>
                      <a:lnTo>
                        <a:pt x="333" y="17"/>
                      </a:lnTo>
                      <a:lnTo>
                        <a:pt x="327" y="14"/>
                      </a:lnTo>
                      <a:lnTo>
                        <a:pt x="322" y="11"/>
                      </a:lnTo>
                      <a:lnTo>
                        <a:pt x="316" y="9"/>
                      </a:lnTo>
                      <a:lnTo>
                        <a:pt x="310" y="7"/>
                      </a:lnTo>
                      <a:lnTo>
                        <a:pt x="300" y="5"/>
                      </a:lnTo>
                      <a:lnTo>
                        <a:pt x="292" y="3"/>
                      </a:lnTo>
                      <a:lnTo>
                        <a:pt x="282" y="2"/>
                      </a:lnTo>
                      <a:lnTo>
                        <a:pt x="273" y="1"/>
                      </a:lnTo>
                      <a:lnTo>
                        <a:pt x="254" y="0"/>
                      </a:lnTo>
                      <a:lnTo>
                        <a:pt x="244" y="1"/>
                      </a:lnTo>
                      <a:lnTo>
                        <a:pt x="236" y="2"/>
                      </a:lnTo>
                      <a:lnTo>
                        <a:pt x="222" y="6"/>
                      </a:lnTo>
                      <a:lnTo>
                        <a:pt x="208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" name="Freeform 34"/>
                <p:cNvSpPr>
                  <a:spLocks noChangeAspect="1"/>
                </p:cNvSpPr>
                <p:nvPr/>
              </p:nvSpPr>
              <p:spPr bwMode="auto">
                <a:xfrm>
                  <a:off x="3743" y="2767"/>
                  <a:ext cx="544" cy="306"/>
                </a:xfrm>
                <a:custGeom>
                  <a:avLst/>
                  <a:gdLst>
                    <a:gd name="T0" fmla="*/ 41 w 544"/>
                    <a:gd name="T1" fmla="*/ 158 h 306"/>
                    <a:gd name="T2" fmla="*/ 58 w 544"/>
                    <a:gd name="T3" fmla="*/ 184 h 306"/>
                    <a:gd name="T4" fmla="*/ 96 w 544"/>
                    <a:gd name="T5" fmla="*/ 230 h 306"/>
                    <a:gd name="T6" fmla="*/ 119 w 544"/>
                    <a:gd name="T7" fmla="*/ 270 h 306"/>
                    <a:gd name="T8" fmla="*/ 126 w 544"/>
                    <a:gd name="T9" fmla="*/ 289 h 306"/>
                    <a:gd name="T10" fmla="*/ 139 w 544"/>
                    <a:gd name="T11" fmla="*/ 296 h 306"/>
                    <a:gd name="T12" fmla="*/ 197 w 544"/>
                    <a:gd name="T13" fmla="*/ 296 h 306"/>
                    <a:gd name="T14" fmla="*/ 343 w 544"/>
                    <a:gd name="T15" fmla="*/ 272 h 306"/>
                    <a:gd name="T16" fmla="*/ 353 w 544"/>
                    <a:gd name="T17" fmla="*/ 284 h 306"/>
                    <a:gd name="T18" fmla="*/ 374 w 544"/>
                    <a:gd name="T19" fmla="*/ 300 h 306"/>
                    <a:gd name="T20" fmla="*/ 395 w 544"/>
                    <a:gd name="T21" fmla="*/ 304 h 306"/>
                    <a:gd name="T22" fmla="*/ 399 w 544"/>
                    <a:gd name="T23" fmla="*/ 299 h 306"/>
                    <a:gd name="T24" fmla="*/ 402 w 544"/>
                    <a:gd name="T25" fmla="*/ 291 h 306"/>
                    <a:gd name="T26" fmla="*/ 401 w 544"/>
                    <a:gd name="T27" fmla="*/ 285 h 306"/>
                    <a:gd name="T28" fmla="*/ 416 w 544"/>
                    <a:gd name="T29" fmla="*/ 265 h 306"/>
                    <a:gd name="T30" fmla="*/ 445 w 544"/>
                    <a:gd name="T31" fmla="*/ 291 h 306"/>
                    <a:gd name="T32" fmla="*/ 481 w 544"/>
                    <a:gd name="T33" fmla="*/ 303 h 306"/>
                    <a:gd name="T34" fmla="*/ 484 w 544"/>
                    <a:gd name="T35" fmla="*/ 301 h 306"/>
                    <a:gd name="T36" fmla="*/ 487 w 544"/>
                    <a:gd name="T37" fmla="*/ 299 h 306"/>
                    <a:gd name="T38" fmla="*/ 490 w 544"/>
                    <a:gd name="T39" fmla="*/ 294 h 306"/>
                    <a:gd name="T40" fmla="*/ 490 w 544"/>
                    <a:gd name="T41" fmla="*/ 290 h 306"/>
                    <a:gd name="T42" fmla="*/ 484 w 544"/>
                    <a:gd name="T43" fmla="*/ 273 h 306"/>
                    <a:gd name="T44" fmla="*/ 464 w 544"/>
                    <a:gd name="T45" fmla="*/ 251 h 306"/>
                    <a:gd name="T46" fmla="*/ 458 w 544"/>
                    <a:gd name="T47" fmla="*/ 245 h 306"/>
                    <a:gd name="T48" fmla="*/ 495 w 544"/>
                    <a:gd name="T49" fmla="*/ 256 h 306"/>
                    <a:gd name="T50" fmla="*/ 514 w 544"/>
                    <a:gd name="T51" fmla="*/ 268 h 306"/>
                    <a:gd name="T52" fmla="*/ 527 w 544"/>
                    <a:gd name="T53" fmla="*/ 272 h 306"/>
                    <a:gd name="T54" fmla="*/ 540 w 544"/>
                    <a:gd name="T55" fmla="*/ 267 h 306"/>
                    <a:gd name="T56" fmla="*/ 544 w 544"/>
                    <a:gd name="T57" fmla="*/ 256 h 306"/>
                    <a:gd name="T58" fmla="*/ 531 w 544"/>
                    <a:gd name="T59" fmla="*/ 236 h 306"/>
                    <a:gd name="T60" fmla="*/ 513 w 544"/>
                    <a:gd name="T61" fmla="*/ 219 h 306"/>
                    <a:gd name="T62" fmla="*/ 490 w 544"/>
                    <a:gd name="T63" fmla="*/ 207 h 306"/>
                    <a:gd name="T64" fmla="*/ 463 w 544"/>
                    <a:gd name="T65" fmla="*/ 203 h 306"/>
                    <a:gd name="T66" fmla="*/ 386 w 544"/>
                    <a:gd name="T67" fmla="*/ 216 h 306"/>
                    <a:gd name="T68" fmla="*/ 329 w 544"/>
                    <a:gd name="T69" fmla="*/ 234 h 306"/>
                    <a:gd name="T70" fmla="*/ 313 w 544"/>
                    <a:gd name="T71" fmla="*/ 239 h 306"/>
                    <a:gd name="T72" fmla="*/ 261 w 544"/>
                    <a:gd name="T73" fmla="*/ 248 h 306"/>
                    <a:gd name="T74" fmla="*/ 214 w 544"/>
                    <a:gd name="T75" fmla="*/ 248 h 306"/>
                    <a:gd name="T76" fmla="*/ 198 w 544"/>
                    <a:gd name="T77" fmla="*/ 247 h 306"/>
                    <a:gd name="T78" fmla="*/ 165 w 544"/>
                    <a:gd name="T79" fmla="*/ 226 h 306"/>
                    <a:gd name="T80" fmla="*/ 131 w 544"/>
                    <a:gd name="T81" fmla="*/ 186 h 306"/>
                    <a:gd name="T82" fmla="*/ 106 w 544"/>
                    <a:gd name="T83" fmla="*/ 141 h 306"/>
                    <a:gd name="T84" fmla="*/ 86 w 544"/>
                    <a:gd name="T85" fmla="*/ 54 h 306"/>
                    <a:gd name="T86" fmla="*/ 76 w 544"/>
                    <a:gd name="T87" fmla="*/ 33 h 306"/>
                    <a:gd name="T88" fmla="*/ 60 w 544"/>
                    <a:gd name="T89" fmla="*/ 16 h 306"/>
                    <a:gd name="T90" fmla="*/ 35 w 544"/>
                    <a:gd name="T91" fmla="*/ 3 h 306"/>
                    <a:gd name="T92" fmla="*/ 14 w 544"/>
                    <a:gd name="T93" fmla="*/ 2 h 306"/>
                    <a:gd name="T94" fmla="*/ 7 w 544"/>
                    <a:gd name="T95" fmla="*/ 21 h 306"/>
                    <a:gd name="T96" fmla="*/ 1 w 544"/>
                    <a:gd name="T97" fmla="*/ 44 h 306"/>
                    <a:gd name="T98" fmla="*/ 0 w 544"/>
                    <a:gd name="T99" fmla="*/ 73 h 306"/>
                    <a:gd name="T100" fmla="*/ 14 w 544"/>
                    <a:gd name="T101" fmla="*/ 114 h 3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544"/>
                    <a:gd name="T154" fmla="*/ 0 h 306"/>
                    <a:gd name="T155" fmla="*/ 544 w 544"/>
                    <a:gd name="T156" fmla="*/ 306 h 3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544" h="306">
                      <a:moveTo>
                        <a:pt x="32" y="138"/>
                      </a:moveTo>
                      <a:lnTo>
                        <a:pt x="34" y="145"/>
                      </a:lnTo>
                      <a:lnTo>
                        <a:pt x="37" y="152"/>
                      </a:lnTo>
                      <a:lnTo>
                        <a:pt x="41" y="158"/>
                      </a:lnTo>
                      <a:lnTo>
                        <a:pt x="45" y="165"/>
                      </a:lnTo>
                      <a:lnTo>
                        <a:pt x="49" y="171"/>
                      </a:lnTo>
                      <a:lnTo>
                        <a:pt x="53" y="178"/>
                      </a:lnTo>
                      <a:lnTo>
                        <a:pt x="58" y="184"/>
                      </a:lnTo>
                      <a:lnTo>
                        <a:pt x="64" y="190"/>
                      </a:lnTo>
                      <a:lnTo>
                        <a:pt x="76" y="203"/>
                      </a:lnTo>
                      <a:lnTo>
                        <a:pt x="86" y="216"/>
                      </a:lnTo>
                      <a:lnTo>
                        <a:pt x="96" y="230"/>
                      </a:lnTo>
                      <a:lnTo>
                        <a:pt x="106" y="245"/>
                      </a:lnTo>
                      <a:lnTo>
                        <a:pt x="111" y="253"/>
                      </a:lnTo>
                      <a:lnTo>
                        <a:pt x="115" y="262"/>
                      </a:lnTo>
                      <a:lnTo>
                        <a:pt x="119" y="270"/>
                      </a:lnTo>
                      <a:lnTo>
                        <a:pt x="121" y="279"/>
                      </a:lnTo>
                      <a:lnTo>
                        <a:pt x="122" y="283"/>
                      </a:lnTo>
                      <a:lnTo>
                        <a:pt x="124" y="286"/>
                      </a:lnTo>
                      <a:lnTo>
                        <a:pt x="126" y="289"/>
                      </a:lnTo>
                      <a:lnTo>
                        <a:pt x="128" y="292"/>
                      </a:lnTo>
                      <a:lnTo>
                        <a:pt x="131" y="293"/>
                      </a:lnTo>
                      <a:lnTo>
                        <a:pt x="134" y="295"/>
                      </a:lnTo>
                      <a:lnTo>
                        <a:pt x="139" y="296"/>
                      </a:lnTo>
                      <a:lnTo>
                        <a:pt x="143" y="297"/>
                      </a:lnTo>
                      <a:lnTo>
                        <a:pt x="164" y="298"/>
                      </a:lnTo>
                      <a:lnTo>
                        <a:pt x="186" y="298"/>
                      </a:lnTo>
                      <a:lnTo>
                        <a:pt x="197" y="296"/>
                      </a:lnTo>
                      <a:lnTo>
                        <a:pt x="207" y="296"/>
                      </a:lnTo>
                      <a:lnTo>
                        <a:pt x="229" y="292"/>
                      </a:lnTo>
                      <a:lnTo>
                        <a:pt x="285" y="283"/>
                      </a:lnTo>
                      <a:lnTo>
                        <a:pt x="343" y="272"/>
                      </a:lnTo>
                      <a:lnTo>
                        <a:pt x="346" y="275"/>
                      </a:lnTo>
                      <a:lnTo>
                        <a:pt x="348" y="277"/>
                      </a:lnTo>
                      <a:lnTo>
                        <a:pt x="350" y="278"/>
                      </a:lnTo>
                      <a:lnTo>
                        <a:pt x="353" y="284"/>
                      </a:lnTo>
                      <a:lnTo>
                        <a:pt x="359" y="289"/>
                      </a:lnTo>
                      <a:lnTo>
                        <a:pt x="363" y="293"/>
                      </a:lnTo>
                      <a:lnTo>
                        <a:pt x="368" y="298"/>
                      </a:lnTo>
                      <a:lnTo>
                        <a:pt x="374" y="300"/>
                      </a:lnTo>
                      <a:lnTo>
                        <a:pt x="380" y="303"/>
                      </a:lnTo>
                      <a:lnTo>
                        <a:pt x="385" y="305"/>
                      </a:lnTo>
                      <a:lnTo>
                        <a:pt x="392" y="306"/>
                      </a:lnTo>
                      <a:lnTo>
                        <a:pt x="395" y="304"/>
                      </a:lnTo>
                      <a:lnTo>
                        <a:pt x="397" y="302"/>
                      </a:lnTo>
                      <a:lnTo>
                        <a:pt x="398" y="300"/>
                      </a:lnTo>
                      <a:lnTo>
                        <a:pt x="398" y="299"/>
                      </a:lnTo>
                      <a:lnTo>
                        <a:pt x="399" y="299"/>
                      </a:lnTo>
                      <a:lnTo>
                        <a:pt x="401" y="298"/>
                      </a:lnTo>
                      <a:lnTo>
                        <a:pt x="402" y="294"/>
                      </a:lnTo>
                      <a:lnTo>
                        <a:pt x="402" y="292"/>
                      </a:lnTo>
                      <a:lnTo>
                        <a:pt x="402" y="291"/>
                      </a:lnTo>
                      <a:lnTo>
                        <a:pt x="402" y="290"/>
                      </a:lnTo>
                      <a:lnTo>
                        <a:pt x="402" y="289"/>
                      </a:lnTo>
                      <a:lnTo>
                        <a:pt x="401" y="285"/>
                      </a:lnTo>
                      <a:lnTo>
                        <a:pt x="398" y="280"/>
                      </a:lnTo>
                      <a:lnTo>
                        <a:pt x="396" y="275"/>
                      </a:lnTo>
                      <a:lnTo>
                        <a:pt x="389" y="265"/>
                      </a:lnTo>
                      <a:lnTo>
                        <a:pt x="416" y="265"/>
                      </a:lnTo>
                      <a:lnTo>
                        <a:pt x="422" y="272"/>
                      </a:lnTo>
                      <a:lnTo>
                        <a:pt x="430" y="279"/>
                      </a:lnTo>
                      <a:lnTo>
                        <a:pt x="437" y="285"/>
                      </a:lnTo>
                      <a:lnTo>
                        <a:pt x="445" y="291"/>
                      </a:lnTo>
                      <a:lnTo>
                        <a:pt x="454" y="294"/>
                      </a:lnTo>
                      <a:lnTo>
                        <a:pt x="463" y="298"/>
                      </a:lnTo>
                      <a:lnTo>
                        <a:pt x="472" y="301"/>
                      </a:lnTo>
                      <a:lnTo>
                        <a:pt x="481" y="303"/>
                      </a:lnTo>
                      <a:lnTo>
                        <a:pt x="482" y="303"/>
                      </a:lnTo>
                      <a:lnTo>
                        <a:pt x="482" y="302"/>
                      </a:lnTo>
                      <a:lnTo>
                        <a:pt x="484" y="301"/>
                      </a:lnTo>
                      <a:lnTo>
                        <a:pt x="485" y="300"/>
                      </a:lnTo>
                      <a:lnTo>
                        <a:pt x="487" y="299"/>
                      </a:lnTo>
                      <a:lnTo>
                        <a:pt x="487" y="298"/>
                      </a:lnTo>
                      <a:lnTo>
                        <a:pt x="489" y="297"/>
                      </a:lnTo>
                      <a:lnTo>
                        <a:pt x="490" y="294"/>
                      </a:lnTo>
                      <a:lnTo>
                        <a:pt x="490" y="292"/>
                      </a:lnTo>
                      <a:lnTo>
                        <a:pt x="491" y="291"/>
                      </a:lnTo>
                      <a:lnTo>
                        <a:pt x="490" y="290"/>
                      </a:lnTo>
                      <a:lnTo>
                        <a:pt x="490" y="289"/>
                      </a:lnTo>
                      <a:lnTo>
                        <a:pt x="490" y="287"/>
                      </a:lnTo>
                      <a:lnTo>
                        <a:pt x="487" y="280"/>
                      </a:lnTo>
                      <a:lnTo>
                        <a:pt x="484" y="273"/>
                      </a:lnTo>
                      <a:lnTo>
                        <a:pt x="480" y="267"/>
                      </a:lnTo>
                      <a:lnTo>
                        <a:pt x="475" y="261"/>
                      </a:lnTo>
                      <a:lnTo>
                        <a:pt x="470" y="256"/>
                      </a:lnTo>
                      <a:lnTo>
                        <a:pt x="464" y="251"/>
                      </a:lnTo>
                      <a:lnTo>
                        <a:pt x="458" y="247"/>
                      </a:lnTo>
                      <a:lnTo>
                        <a:pt x="451" y="243"/>
                      </a:lnTo>
                      <a:lnTo>
                        <a:pt x="454" y="243"/>
                      </a:lnTo>
                      <a:lnTo>
                        <a:pt x="458" y="245"/>
                      </a:lnTo>
                      <a:lnTo>
                        <a:pt x="466" y="249"/>
                      </a:lnTo>
                      <a:lnTo>
                        <a:pt x="476" y="252"/>
                      </a:lnTo>
                      <a:lnTo>
                        <a:pt x="486" y="255"/>
                      </a:lnTo>
                      <a:lnTo>
                        <a:pt x="495" y="256"/>
                      </a:lnTo>
                      <a:lnTo>
                        <a:pt x="498" y="258"/>
                      </a:lnTo>
                      <a:lnTo>
                        <a:pt x="509" y="262"/>
                      </a:lnTo>
                      <a:lnTo>
                        <a:pt x="512" y="265"/>
                      </a:lnTo>
                      <a:lnTo>
                        <a:pt x="514" y="268"/>
                      </a:lnTo>
                      <a:lnTo>
                        <a:pt x="516" y="270"/>
                      </a:lnTo>
                      <a:lnTo>
                        <a:pt x="518" y="270"/>
                      </a:lnTo>
                      <a:lnTo>
                        <a:pt x="522" y="272"/>
                      </a:lnTo>
                      <a:lnTo>
                        <a:pt x="527" y="272"/>
                      </a:lnTo>
                      <a:lnTo>
                        <a:pt x="534" y="272"/>
                      </a:lnTo>
                      <a:lnTo>
                        <a:pt x="536" y="270"/>
                      </a:lnTo>
                      <a:lnTo>
                        <a:pt x="538" y="269"/>
                      </a:lnTo>
                      <a:lnTo>
                        <a:pt x="540" y="267"/>
                      </a:lnTo>
                      <a:lnTo>
                        <a:pt x="543" y="265"/>
                      </a:lnTo>
                      <a:lnTo>
                        <a:pt x="544" y="262"/>
                      </a:lnTo>
                      <a:lnTo>
                        <a:pt x="544" y="259"/>
                      </a:lnTo>
                      <a:lnTo>
                        <a:pt x="544" y="256"/>
                      </a:lnTo>
                      <a:lnTo>
                        <a:pt x="543" y="254"/>
                      </a:lnTo>
                      <a:lnTo>
                        <a:pt x="539" y="248"/>
                      </a:lnTo>
                      <a:lnTo>
                        <a:pt x="536" y="242"/>
                      </a:lnTo>
                      <a:lnTo>
                        <a:pt x="531" y="236"/>
                      </a:lnTo>
                      <a:lnTo>
                        <a:pt x="527" y="231"/>
                      </a:lnTo>
                      <a:lnTo>
                        <a:pt x="523" y="227"/>
                      </a:lnTo>
                      <a:lnTo>
                        <a:pt x="518" y="222"/>
                      </a:lnTo>
                      <a:lnTo>
                        <a:pt x="513" y="219"/>
                      </a:lnTo>
                      <a:lnTo>
                        <a:pt x="508" y="215"/>
                      </a:lnTo>
                      <a:lnTo>
                        <a:pt x="502" y="212"/>
                      </a:lnTo>
                      <a:lnTo>
                        <a:pt x="496" y="210"/>
                      </a:lnTo>
                      <a:lnTo>
                        <a:pt x="490" y="207"/>
                      </a:lnTo>
                      <a:lnTo>
                        <a:pt x="484" y="206"/>
                      </a:lnTo>
                      <a:lnTo>
                        <a:pt x="477" y="204"/>
                      </a:lnTo>
                      <a:lnTo>
                        <a:pt x="470" y="203"/>
                      </a:lnTo>
                      <a:lnTo>
                        <a:pt x="463" y="203"/>
                      </a:lnTo>
                      <a:lnTo>
                        <a:pt x="455" y="203"/>
                      </a:lnTo>
                      <a:lnTo>
                        <a:pt x="439" y="204"/>
                      </a:lnTo>
                      <a:lnTo>
                        <a:pt x="424" y="206"/>
                      </a:lnTo>
                      <a:lnTo>
                        <a:pt x="386" y="216"/>
                      </a:lnTo>
                      <a:lnTo>
                        <a:pt x="367" y="222"/>
                      </a:lnTo>
                      <a:lnTo>
                        <a:pt x="348" y="228"/>
                      </a:lnTo>
                      <a:lnTo>
                        <a:pt x="331" y="234"/>
                      </a:lnTo>
                      <a:lnTo>
                        <a:pt x="329" y="234"/>
                      </a:lnTo>
                      <a:lnTo>
                        <a:pt x="328" y="235"/>
                      </a:lnTo>
                      <a:lnTo>
                        <a:pt x="325" y="235"/>
                      </a:lnTo>
                      <a:lnTo>
                        <a:pt x="322" y="236"/>
                      </a:lnTo>
                      <a:lnTo>
                        <a:pt x="313" y="239"/>
                      </a:lnTo>
                      <a:lnTo>
                        <a:pt x="296" y="242"/>
                      </a:lnTo>
                      <a:lnTo>
                        <a:pt x="287" y="244"/>
                      </a:lnTo>
                      <a:lnTo>
                        <a:pt x="279" y="246"/>
                      </a:lnTo>
                      <a:lnTo>
                        <a:pt x="261" y="248"/>
                      </a:lnTo>
                      <a:lnTo>
                        <a:pt x="243" y="249"/>
                      </a:lnTo>
                      <a:lnTo>
                        <a:pt x="225" y="249"/>
                      </a:lnTo>
                      <a:lnTo>
                        <a:pt x="216" y="249"/>
                      </a:lnTo>
                      <a:lnTo>
                        <a:pt x="214" y="248"/>
                      </a:lnTo>
                      <a:lnTo>
                        <a:pt x="213" y="248"/>
                      </a:lnTo>
                      <a:lnTo>
                        <a:pt x="211" y="248"/>
                      </a:lnTo>
                      <a:lnTo>
                        <a:pt x="207" y="248"/>
                      </a:lnTo>
                      <a:lnTo>
                        <a:pt x="198" y="247"/>
                      </a:lnTo>
                      <a:lnTo>
                        <a:pt x="191" y="244"/>
                      </a:lnTo>
                      <a:lnTo>
                        <a:pt x="183" y="241"/>
                      </a:lnTo>
                      <a:lnTo>
                        <a:pt x="177" y="235"/>
                      </a:lnTo>
                      <a:lnTo>
                        <a:pt x="165" y="226"/>
                      </a:lnTo>
                      <a:lnTo>
                        <a:pt x="154" y="215"/>
                      </a:lnTo>
                      <a:lnTo>
                        <a:pt x="144" y="204"/>
                      </a:lnTo>
                      <a:lnTo>
                        <a:pt x="135" y="192"/>
                      </a:lnTo>
                      <a:lnTo>
                        <a:pt x="131" y="186"/>
                      </a:lnTo>
                      <a:lnTo>
                        <a:pt x="127" y="180"/>
                      </a:lnTo>
                      <a:lnTo>
                        <a:pt x="120" y="167"/>
                      </a:lnTo>
                      <a:lnTo>
                        <a:pt x="113" y="154"/>
                      </a:lnTo>
                      <a:lnTo>
                        <a:pt x="106" y="141"/>
                      </a:lnTo>
                      <a:lnTo>
                        <a:pt x="103" y="118"/>
                      </a:lnTo>
                      <a:lnTo>
                        <a:pt x="99" y="96"/>
                      </a:lnTo>
                      <a:lnTo>
                        <a:pt x="92" y="75"/>
                      </a:lnTo>
                      <a:lnTo>
                        <a:pt x="86" y="54"/>
                      </a:lnTo>
                      <a:lnTo>
                        <a:pt x="84" y="48"/>
                      </a:lnTo>
                      <a:lnTo>
                        <a:pt x="81" y="43"/>
                      </a:lnTo>
                      <a:lnTo>
                        <a:pt x="78" y="37"/>
                      </a:lnTo>
                      <a:lnTo>
                        <a:pt x="76" y="33"/>
                      </a:lnTo>
                      <a:lnTo>
                        <a:pt x="72" y="28"/>
                      </a:lnTo>
                      <a:lnTo>
                        <a:pt x="69" y="23"/>
                      </a:lnTo>
                      <a:lnTo>
                        <a:pt x="64" y="20"/>
                      </a:lnTo>
                      <a:lnTo>
                        <a:pt x="60" y="16"/>
                      </a:lnTo>
                      <a:lnTo>
                        <a:pt x="56" y="13"/>
                      </a:lnTo>
                      <a:lnTo>
                        <a:pt x="51" y="10"/>
                      </a:lnTo>
                      <a:lnTo>
                        <a:pt x="41" y="6"/>
                      </a:lnTo>
                      <a:lnTo>
                        <a:pt x="35" y="3"/>
                      </a:lnTo>
                      <a:lnTo>
                        <a:pt x="29" y="2"/>
                      </a:lnTo>
                      <a:lnTo>
                        <a:pt x="23" y="1"/>
                      </a:lnTo>
                      <a:lnTo>
                        <a:pt x="17" y="0"/>
                      </a:lnTo>
                      <a:lnTo>
                        <a:pt x="14" y="2"/>
                      </a:lnTo>
                      <a:lnTo>
                        <a:pt x="11" y="5"/>
                      </a:lnTo>
                      <a:lnTo>
                        <a:pt x="9" y="8"/>
                      </a:lnTo>
                      <a:lnTo>
                        <a:pt x="8" y="13"/>
                      </a:lnTo>
                      <a:lnTo>
                        <a:pt x="7" y="21"/>
                      </a:lnTo>
                      <a:lnTo>
                        <a:pt x="6" y="22"/>
                      </a:lnTo>
                      <a:lnTo>
                        <a:pt x="6" y="24"/>
                      </a:lnTo>
                      <a:lnTo>
                        <a:pt x="5" y="28"/>
                      </a:lnTo>
                      <a:lnTo>
                        <a:pt x="1" y="44"/>
                      </a:lnTo>
                      <a:lnTo>
                        <a:pt x="0" y="51"/>
                      </a:lnTo>
                      <a:lnTo>
                        <a:pt x="0" y="59"/>
                      </a:lnTo>
                      <a:lnTo>
                        <a:pt x="0" y="66"/>
                      </a:lnTo>
                      <a:lnTo>
                        <a:pt x="0" y="73"/>
                      </a:lnTo>
                      <a:lnTo>
                        <a:pt x="4" y="87"/>
                      </a:lnTo>
                      <a:lnTo>
                        <a:pt x="7" y="100"/>
                      </a:lnTo>
                      <a:lnTo>
                        <a:pt x="10" y="107"/>
                      </a:lnTo>
                      <a:lnTo>
                        <a:pt x="14" y="114"/>
                      </a:lnTo>
                      <a:lnTo>
                        <a:pt x="21" y="126"/>
                      </a:lnTo>
                      <a:lnTo>
                        <a:pt x="26" y="132"/>
                      </a:lnTo>
                      <a:lnTo>
                        <a:pt x="32" y="13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" name="Freeform 35"/>
                <p:cNvSpPr>
                  <a:spLocks noChangeAspect="1"/>
                </p:cNvSpPr>
                <p:nvPr/>
              </p:nvSpPr>
              <p:spPr bwMode="auto">
                <a:xfrm>
                  <a:off x="2836" y="3137"/>
                  <a:ext cx="760" cy="438"/>
                </a:xfrm>
                <a:custGeom>
                  <a:avLst/>
                  <a:gdLst>
                    <a:gd name="T0" fmla="*/ 753 w 760"/>
                    <a:gd name="T1" fmla="*/ 23 h 438"/>
                    <a:gd name="T2" fmla="*/ 731 w 760"/>
                    <a:gd name="T3" fmla="*/ 4 h 438"/>
                    <a:gd name="T4" fmla="*/ 704 w 760"/>
                    <a:gd name="T5" fmla="*/ 0 h 438"/>
                    <a:gd name="T6" fmla="*/ 659 w 760"/>
                    <a:gd name="T7" fmla="*/ 16 h 438"/>
                    <a:gd name="T8" fmla="*/ 632 w 760"/>
                    <a:gd name="T9" fmla="*/ 46 h 438"/>
                    <a:gd name="T10" fmla="*/ 576 w 760"/>
                    <a:gd name="T11" fmla="*/ 208 h 438"/>
                    <a:gd name="T12" fmla="*/ 532 w 760"/>
                    <a:gd name="T13" fmla="*/ 313 h 438"/>
                    <a:gd name="T14" fmla="*/ 517 w 760"/>
                    <a:gd name="T15" fmla="*/ 341 h 438"/>
                    <a:gd name="T16" fmla="*/ 499 w 760"/>
                    <a:gd name="T17" fmla="*/ 357 h 438"/>
                    <a:gd name="T18" fmla="*/ 484 w 760"/>
                    <a:gd name="T19" fmla="*/ 364 h 438"/>
                    <a:gd name="T20" fmla="*/ 467 w 760"/>
                    <a:gd name="T21" fmla="*/ 364 h 438"/>
                    <a:gd name="T22" fmla="*/ 432 w 760"/>
                    <a:gd name="T23" fmla="*/ 330 h 438"/>
                    <a:gd name="T24" fmla="*/ 378 w 760"/>
                    <a:gd name="T25" fmla="*/ 283 h 438"/>
                    <a:gd name="T26" fmla="*/ 322 w 760"/>
                    <a:gd name="T27" fmla="*/ 250 h 438"/>
                    <a:gd name="T28" fmla="*/ 292 w 760"/>
                    <a:gd name="T29" fmla="*/ 224 h 438"/>
                    <a:gd name="T30" fmla="*/ 262 w 760"/>
                    <a:gd name="T31" fmla="*/ 182 h 438"/>
                    <a:gd name="T32" fmla="*/ 246 w 760"/>
                    <a:gd name="T33" fmla="*/ 126 h 438"/>
                    <a:gd name="T34" fmla="*/ 231 w 760"/>
                    <a:gd name="T35" fmla="*/ 97 h 438"/>
                    <a:gd name="T36" fmla="*/ 196 w 760"/>
                    <a:gd name="T37" fmla="*/ 89 h 438"/>
                    <a:gd name="T38" fmla="*/ 164 w 760"/>
                    <a:gd name="T39" fmla="*/ 111 h 438"/>
                    <a:gd name="T40" fmla="*/ 106 w 760"/>
                    <a:gd name="T41" fmla="*/ 174 h 438"/>
                    <a:gd name="T42" fmla="*/ 66 w 760"/>
                    <a:gd name="T43" fmla="*/ 208 h 438"/>
                    <a:gd name="T44" fmla="*/ 47 w 760"/>
                    <a:gd name="T45" fmla="*/ 219 h 438"/>
                    <a:gd name="T46" fmla="*/ 32 w 760"/>
                    <a:gd name="T47" fmla="*/ 225 h 438"/>
                    <a:gd name="T48" fmla="*/ 13 w 760"/>
                    <a:gd name="T49" fmla="*/ 237 h 438"/>
                    <a:gd name="T50" fmla="*/ 2 w 760"/>
                    <a:gd name="T51" fmla="*/ 269 h 438"/>
                    <a:gd name="T52" fmla="*/ 4 w 760"/>
                    <a:gd name="T53" fmla="*/ 314 h 438"/>
                    <a:gd name="T54" fmla="*/ 15 w 760"/>
                    <a:gd name="T55" fmla="*/ 336 h 438"/>
                    <a:gd name="T56" fmla="*/ 38 w 760"/>
                    <a:gd name="T57" fmla="*/ 352 h 438"/>
                    <a:gd name="T58" fmla="*/ 63 w 760"/>
                    <a:gd name="T59" fmla="*/ 356 h 438"/>
                    <a:gd name="T60" fmla="*/ 88 w 760"/>
                    <a:gd name="T61" fmla="*/ 344 h 438"/>
                    <a:gd name="T62" fmla="*/ 89 w 760"/>
                    <a:gd name="T63" fmla="*/ 341 h 438"/>
                    <a:gd name="T64" fmla="*/ 129 w 760"/>
                    <a:gd name="T65" fmla="*/ 258 h 438"/>
                    <a:gd name="T66" fmla="*/ 140 w 760"/>
                    <a:gd name="T67" fmla="*/ 239 h 438"/>
                    <a:gd name="T68" fmla="*/ 169 w 760"/>
                    <a:gd name="T69" fmla="*/ 204 h 438"/>
                    <a:gd name="T70" fmla="*/ 222 w 760"/>
                    <a:gd name="T71" fmla="*/ 234 h 438"/>
                    <a:gd name="T72" fmla="*/ 294 w 760"/>
                    <a:gd name="T73" fmla="*/ 334 h 438"/>
                    <a:gd name="T74" fmla="*/ 338 w 760"/>
                    <a:gd name="T75" fmla="*/ 381 h 438"/>
                    <a:gd name="T76" fmla="*/ 387 w 760"/>
                    <a:gd name="T77" fmla="*/ 412 h 438"/>
                    <a:gd name="T78" fmla="*/ 457 w 760"/>
                    <a:gd name="T79" fmla="*/ 435 h 438"/>
                    <a:gd name="T80" fmla="*/ 501 w 760"/>
                    <a:gd name="T81" fmla="*/ 435 h 438"/>
                    <a:gd name="T82" fmla="*/ 529 w 760"/>
                    <a:gd name="T83" fmla="*/ 426 h 438"/>
                    <a:gd name="T84" fmla="*/ 542 w 760"/>
                    <a:gd name="T85" fmla="*/ 419 h 438"/>
                    <a:gd name="T86" fmla="*/ 588 w 760"/>
                    <a:gd name="T87" fmla="*/ 377 h 438"/>
                    <a:gd name="T88" fmla="*/ 623 w 760"/>
                    <a:gd name="T89" fmla="*/ 332 h 438"/>
                    <a:gd name="T90" fmla="*/ 666 w 760"/>
                    <a:gd name="T91" fmla="*/ 264 h 438"/>
                    <a:gd name="T92" fmla="*/ 687 w 760"/>
                    <a:gd name="T93" fmla="*/ 224 h 438"/>
                    <a:gd name="T94" fmla="*/ 730 w 760"/>
                    <a:gd name="T95" fmla="*/ 159 h 438"/>
                    <a:gd name="T96" fmla="*/ 733 w 760"/>
                    <a:gd name="T97" fmla="*/ 157 h 438"/>
                    <a:gd name="T98" fmla="*/ 749 w 760"/>
                    <a:gd name="T99" fmla="*/ 123 h 438"/>
                    <a:gd name="T100" fmla="*/ 751 w 760"/>
                    <a:gd name="T101" fmla="*/ 113 h 438"/>
                    <a:gd name="T102" fmla="*/ 758 w 760"/>
                    <a:gd name="T103" fmla="*/ 79 h 438"/>
                    <a:gd name="T104" fmla="*/ 760 w 760"/>
                    <a:gd name="T105" fmla="*/ 59 h 43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760"/>
                    <a:gd name="T160" fmla="*/ 0 h 438"/>
                    <a:gd name="T161" fmla="*/ 760 w 760"/>
                    <a:gd name="T162" fmla="*/ 438 h 43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760" h="438">
                      <a:moveTo>
                        <a:pt x="759" y="39"/>
                      </a:moveTo>
                      <a:lnTo>
                        <a:pt x="757" y="34"/>
                      </a:lnTo>
                      <a:lnTo>
                        <a:pt x="756" y="30"/>
                      </a:lnTo>
                      <a:lnTo>
                        <a:pt x="755" y="26"/>
                      </a:lnTo>
                      <a:lnTo>
                        <a:pt x="753" y="23"/>
                      </a:lnTo>
                      <a:lnTo>
                        <a:pt x="749" y="16"/>
                      </a:lnTo>
                      <a:lnTo>
                        <a:pt x="744" y="11"/>
                      </a:lnTo>
                      <a:lnTo>
                        <a:pt x="737" y="6"/>
                      </a:lnTo>
                      <a:lnTo>
                        <a:pt x="734" y="4"/>
                      </a:lnTo>
                      <a:lnTo>
                        <a:pt x="731" y="4"/>
                      </a:lnTo>
                      <a:lnTo>
                        <a:pt x="727" y="2"/>
                      </a:lnTo>
                      <a:lnTo>
                        <a:pt x="723" y="1"/>
                      </a:lnTo>
                      <a:lnTo>
                        <a:pt x="719" y="0"/>
                      </a:lnTo>
                      <a:lnTo>
                        <a:pt x="714" y="0"/>
                      </a:lnTo>
                      <a:lnTo>
                        <a:pt x="704" y="0"/>
                      </a:lnTo>
                      <a:lnTo>
                        <a:pt x="694" y="2"/>
                      </a:lnTo>
                      <a:lnTo>
                        <a:pt x="685" y="4"/>
                      </a:lnTo>
                      <a:lnTo>
                        <a:pt x="676" y="7"/>
                      </a:lnTo>
                      <a:lnTo>
                        <a:pt x="668" y="11"/>
                      </a:lnTo>
                      <a:lnTo>
                        <a:pt x="659" y="16"/>
                      </a:lnTo>
                      <a:lnTo>
                        <a:pt x="652" y="21"/>
                      </a:lnTo>
                      <a:lnTo>
                        <a:pt x="645" y="29"/>
                      </a:lnTo>
                      <a:lnTo>
                        <a:pt x="640" y="34"/>
                      </a:lnTo>
                      <a:lnTo>
                        <a:pt x="636" y="40"/>
                      </a:lnTo>
                      <a:lnTo>
                        <a:pt x="632" y="46"/>
                      </a:lnTo>
                      <a:lnTo>
                        <a:pt x="630" y="53"/>
                      </a:lnTo>
                      <a:lnTo>
                        <a:pt x="617" y="88"/>
                      </a:lnTo>
                      <a:lnTo>
                        <a:pt x="605" y="123"/>
                      </a:lnTo>
                      <a:lnTo>
                        <a:pt x="591" y="166"/>
                      </a:lnTo>
                      <a:lnTo>
                        <a:pt x="576" y="208"/>
                      </a:lnTo>
                      <a:lnTo>
                        <a:pt x="553" y="269"/>
                      </a:lnTo>
                      <a:lnTo>
                        <a:pt x="545" y="287"/>
                      </a:lnTo>
                      <a:lnTo>
                        <a:pt x="541" y="296"/>
                      </a:lnTo>
                      <a:lnTo>
                        <a:pt x="538" y="305"/>
                      </a:lnTo>
                      <a:lnTo>
                        <a:pt x="532" y="313"/>
                      </a:lnTo>
                      <a:lnTo>
                        <a:pt x="531" y="317"/>
                      </a:lnTo>
                      <a:lnTo>
                        <a:pt x="528" y="321"/>
                      </a:lnTo>
                      <a:lnTo>
                        <a:pt x="518" y="339"/>
                      </a:lnTo>
                      <a:lnTo>
                        <a:pt x="517" y="339"/>
                      </a:lnTo>
                      <a:lnTo>
                        <a:pt x="517" y="341"/>
                      </a:lnTo>
                      <a:lnTo>
                        <a:pt x="516" y="343"/>
                      </a:lnTo>
                      <a:lnTo>
                        <a:pt x="513" y="346"/>
                      </a:lnTo>
                      <a:lnTo>
                        <a:pt x="510" y="350"/>
                      </a:lnTo>
                      <a:lnTo>
                        <a:pt x="506" y="353"/>
                      </a:lnTo>
                      <a:lnTo>
                        <a:pt x="499" y="357"/>
                      </a:lnTo>
                      <a:lnTo>
                        <a:pt x="496" y="360"/>
                      </a:lnTo>
                      <a:lnTo>
                        <a:pt x="492" y="362"/>
                      </a:lnTo>
                      <a:lnTo>
                        <a:pt x="488" y="363"/>
                      </a:lnTo>
                      <a:lnTo>
                        <a:pt x="486" y="364"/>
                      </a:lnTo>
                      <a:lnTo>
                        <a:pt x="484" y="364"/>
                      </a:lnTo>
                      <a:lnTo>
                        <a:pt x="475" y="364"/>
                      </a:lnTo>
                      <a:lnTo>
                        <a:pt x="473" y="364"/>
                      </a:lnTo>
                      <a:lnTo>
                        <a:pt x="471" y="364"/>
                      </a:lnTo>
                      <a:lnTo>
                        <a:pt x="467" y="364"/>
                      </a:lnTo>
                      <a:lnTo>
                        <a:pt x="462" y="364"/>
                      </a:lnTo>
                      <a:lnTo>
                        <a:pt x="458" y="363"/>
                      </a:lnTo>
                      <a:lnTo>
                        <a:pt x="445" y="346"/>
                      </a:lnTo>
                      <a:lnTo>
                        <a:pt x="438" y="338"/>
                      </a:lnTo>
                      <a:lnTo>
                        <a:pt x="432" y="330"/>
                      </a:lnTo>
                      <a:lnTo>
                        <a:pt x="424" y="323"/>
                      </a:lnTo>
                      <a:lnTo>
                        <a:pt x="417" y="316"/>
                      </a:lnTo>
                      <a:lnTo>
                        <a:pt x="402" y="302"/>
                      </a:lnTo>
                      <a:lnTo>
                        <a:pt x="386" y="289"/>
                      </a:lnTo>
                      <a:lnTo>
                        <a:pt x="378" y="283"/>
                      </a:lnTo>
                      <a:lnTo>
                        <a:pt x="370" y="278"/>
                      </a:lnTo>
                      <a:lnTo>
                        <a:pt x="353" y="266"/>
                      </a:lnTo>
                      <a:lnTo>
                        <a:pt x="344" y="262"/>
                      </a:lnTo>
                      <a:lnTo>
                        <a:pt x="335" y="257"/>
                      </a:lnTo>
                      <a:lnTo>
                        <a:pt x="322" y="250"/>
                      </a:lnTo>
                      <a:lnTo>
                        <a:pt x="316" y="245"/>
                      </a:lnTo>
                      <a:lnTo>
                        <a:pt x="310" y="241"/>
                      </a:lnTo>
                      <a:lnTo>
                        <a:pt x="304" y="236"/>
                      </a:lnTo>
                      <a:lnTo>
                        <a:pt x="298" y="230"/>
                      </a:lnTo>
                      <a:lnTo>
                        <a:pt x="292" y="224"/>
                      </a:lnTo>
                      <a:lnTo>
                        <a:pt x="287" y="219"/>
                      </a:lnTo>
                      <a:lnTo>
                        <a:pt x="282" y="214"/>
                      </a:lnTo>
                      <a:lnTo>
                        <a:pt x="278" y="208"/>
                      </a:lnTo>
                      <a:lnTo>
                        <a:pt x="270" y="195"/>
                      </a:lnTo>
                      <a:lnTo>
                        <a:pt x="262" y="182"/>
                      </a:lnTo>
                      <a:lnTo>
                        <a:pt x="259" y="175"/>
                      </a:lnTo>
                      <a:lnTo>
                        <a:pt x="257" y="169"/>
                      </a:lnTo>
                      <a:lnTo>
                        <a:pt x="252" y="155"/>
                      </a:lnTo>
                      <a:lnTo>
                        <a:pt x="250" y="140"/>
                      </a:lnTo>
                      <a:lnTo>
                        <a:pt x="246" y="126"/>
                      </a:lnTo>
                      <a:lnTo>
                        <a:pt x="243" y="114"/>
                      </a:lnTo>
                      <a:lnTo>
                        <a:pt x="241" y="109"/>
                      </a:lnTo>
                      <a:lnTo>
                        <a:pt x="238" y="104"/>
                      </a:lnTo>
                      <a:lnTo>
                        <a:pt x="235" y="101"/>
                      </a:lnTo>
                      <a:lnTo>
                        <a:pt x="231" y="97"/>
                      </a:lnTo>
                      <a:lnTo>
                        <a:pt x="227" y="95"/>
                      </a:lnTo>
                      <a:lnTo>
                        <a:pt x="222" y="93"/>
                      </a:lnTo>
                      <a:lnTo>
                        <a:pt x="212" y="90"/>
                      </a:lnTo>
                      <a:lnTo>
                        <a:pt x="204" y="89"/>
                      </a:lnTo>
                      <a:lnTo>
                        <a:pt x="196" y="89"/>
                      </a:lnTo>
                      <a:lnTo>
                        <a:pt x="189" y="91"/>
                      </a:lnTo>
                      <a:lnTo>
                        <a:pt x="181" y="95"/>
                      </a:lnTo>
                      <a:lnTo>
                        <a:pt x="175" y="98"/>
                      </a:lnTo>
                      <a:lnTo>
                        <a:pt x="169" y="104"/>
                      </a:lnTo>
                      <a:lnTo>
                        <a:pt x="164" y="111"/>
                      </a:lnTo>
                      <a:lnTo>
                        <a:pt x="153" y="124"/>
                      </a:lnTo>
                      <a:lnTo>
                        <a:pt x="142" y="138"/>
                      </a:lnTo>
                      <a:lnTo>
                        <a:pt x="130" y="150"/>
                      </a:lnTo>
                      <a:lnTo>
                        <a:pt x="118" y="162"/>
                      </a:lnTo>
                      <a:lnTo>
                        <a:pt x="106" y="174"/>
                      </a:lnTo>
                      <a:lnTo>
                        <a:pt x="99" y="180"/>
                      </a:lnTo>
                      <a:lnTo>
                        <a:pt x="93" y="186"/>
                      </a:lnTo>
                      <a:lnTo>
                        <a:pt x="80" y="197"/>
                      </a:lnTo>
                      <a:lnTo>
                        <a:pt x="73" y="202"/>
                      </a:lnTo>
                      <a:lnTo>
                        <a:pt x="66" y="208"/>
                      </a:lnTo>
                      <a:lnTo>
                        <a:pt x="61" y="210"/>
                      </a:lnTo>
                      <a:lnTo>
                        <a:pt x="59" y="212"/>
                      </a:lnTo>
                      <a:lnTo>
                        <a:pt x="56" y="214"/>
                      </a:lnTo>
                      <a:lnTo>
                        <a:pt x="52" y="216"/>
                      </a:lnTo>
                      <a:lnTo>
                        <a:pt x="47" y="219"/>
                      </a:lnTo>
                      <a:lnTo>
                        <a:pt x="42" y="221"/>
                      </a:lnTo>
                      <a:lnTo>
                        <a:pt x="37" y="223"/>
                      </a:lnTo>
                      <a:lnTo>
                        <a:pt x="34" y="223"/>
                      </a:lnTo>
                      <a:lnTo>
                        <a:pt x="32" y="224"/>
                      </a:lnTo>
                      <a:lnTo>
                        <a:pt x="32" y="225"/>
                      </a:lnTo>
                      <a:lnTo>
                        <a:pt x="27" y="227"/>
                      </a:lnTo>
                      <a:lnTo>
                        <a:pt x="24" y="228"/>
                      </a:lnTo>
                      <a:lnTo>
                        <a:pt x="21" y="229"/>
                      </a:lnTo>
                      <a:lnTo>
                        <a:pt x="17" y="232"/>
                      </a:lnTo>
                      <a:lnTo>
                        <a:pt x="13" y="237"/>
                      </a:lnTo>
                      <a:lnTo>
                        <a:pt x="11" y="239"/>
                      </a:lnTo>
                      <a:lnTo>
                        <a:pt x="10" y="242"/>
                      </a:lnTo>
                      <a:lnTo>
                        <a:pt x="6" y="251"/>
                      </a:lnTo>
                      <a:lnTo>
                        <a:pt x="4" y="260"/>
                      </a:lnTo>
                      <a:lnTo>
                        <a:pt x="2" y="269"/>
                      </a:lnTo>
                      <a:lnTo>
                        <a:pt x="1" y="279"/>
                      </a:lnTo>
                      <a:lnTo>
                        <a:pt x="0" y="287"/>
                      </a:lnTo>
                      <a:lnTo>
                        <a:pt x="1" y="296"/>
                      </a:lnTo>
                      <a:lnTo>
                        <a:pt x="2" y="306"/>
                      </a:lnTo>
                      <a:lnTo>
                        <a:pt x="4" y="314"/>
                      </a:lnTo>
                      <a:lnTo>
                        <a:pt x="5" y="319"/>
                      </a:lnTo>
                      <a:lnTo>
                        <a:pt x="8" y="323"/>
                      </a:lnTo>
                      <a:lnTo>
                        <a:pt x="10" y="328"/>
                      </a:lnTo>
                      <a:lnTo>
                        <a:pt x="12" y="332"/>
                      </a:lnTo>
                      <a:lnTo>
                        <a:pt x="15" y="336"/>
                      </a:lnTo>
                      <a:lnTo>
                        <a:pt x="18" y="339"/>
                      </a:lnTo>
                      <a:lnTo>
                        <a:pt x="22" y="343"/>
                      </a:lnTo>
                      <a:lnTo>
                        <a:pt x="27" y="346"/>
                      </a:lnTo>
                      <a:lnTo>
                        <a:pt x="34" y="350"/>
                      </a:lnTo>
                      <a:lnTo>
                        <a:pt x="38" y="352"/>
                      </a:lnTo>
                      <a:lnTo>
                        <a:pt x="39" y="353"/>
                      </a:lnTo>
                      <a:lnTo>
                        <a:pt x="41" y="354"/>
                      </a:lnTo>
                      <a:lnTo>
                        <a:pt x="48" y="356"/>
                      </a:lnTo>
                      <a:lnTo>
                        <a:pt x="56" y="357"/>
                      </a:lnTo>
                      <a:lnTo>
                        <a:pt x="63" y="356"/>
                      </a:lnTo>
                      <a:lnTo>
                        <a:pt x="67" y="355"/>
                      </a:lnTo>
                      <a:lnTo>
                        <a:pt x="70" y="355"/>
                      </a:lnTo>
                      <a:lnTo>
                        <a:pt x="77" y="351"/>
                      </a:lnTo>
                      <a:lnTo>
                        <a:pt x="85" y="347"/>
                      </a:lnTo>
                      <a:lnTo>
                        <a:pt x="88" y="344"/>
                      </a:lnTo>
                      <a:lnTo>
                        <a:pt x="88" y="343"/>
                      </a:lnTo>
                      <a:lnTo>
                        <a:pt x="89" y="341"/>
                      </a:lnTo>
                      <a:lnTo>
                        <a:pt x="100" y="311"/>
                      </a:lnTo>
                      <a:lnTo>
                        <a:pt x="105" y="297"/>
                      </a:lnTo>
                      <a:lnTo>
                        <a:pt x="111" y="284"/>
                      </a:lnTo>
                      <a:lnTo>
                        <a:pt x="119" y="271"/>
                      </a:lnTo>
                      <a:lnTo>
                        <a:pt x="129" y="258"/>
                      </a:lnTo>
                      <a:lnTo>
                        <a:pt x="131" y="253"/>
                      </a:lnTo>
                      <a:lnTo>
                        <a:pt x="133" y="251"/>
                      </a:lnTo>
                      <a:lnTo>
                        <a:pt x="135" y="249"/>
                      </a:lnTo>
                      <a:lnTo>
                        <a:pt x="137" y="244"/>
                      </a:lnTo>
                      <a:lnTo>
                        <a:pt x="140" y="239"/>
                      </a:lnTo>
                      <a:lnTo>
                        <a:pt x="144" y="230"/>
                      </a:lnTo>
                      <a:lnTo>
                        <a:pt x="150" y="223"/>
                      </a:lnTo>
                      <a:lnTo>
                        <a:pt x="156" y="215"/>
                      </a:lnTo>
                      <a:lnTo>
                        <a:pt x="162" y="209"/>
                      </a:lnTo>
                      <a:lnTo>
                        <a:pt x="169" y="204"/>
                      </a:lnTo>
                      <a:lnTo>
                        <a:pt x="177" y="200"/>
                      </a:lnTo>
                      <a:lnTo>
                        <a:pt x="186" y="195"/>
                      </a:lnTo>
                      <a:lnTo>
                        <a:pt x="195" y="193"/>
                      </a:lnTo>
                      <a:lnTo>
                        <a:pt x="208" y="214"/>
                      </a:lnTo>
                      <a:lnTo>
                        <a:pt x="222" y="234"/>
                      </a:lnTo>
                      <a:lnTo>
                        <a:pt x="236" y="255"/>
                      </a:lnTo>
                      <a:lnTo>
                        <a:pt x="250" y="275"/>
                      </a:lnTo>
                      <a:lnTo>
                        <a:pt x="264" y="294"/>
                      </a:lnTo>
                      <a:lnTo>
                        <a:pt x="278" y="314"/>
                      </a:lnTo>
                      <a:lnTo>
                        <a:pt x="294" y="334"/>
                      </a:lnTo>
                      <a:lnTo>
                        <a:pt x="310" y="353"/>
                      </a:lnTo>
                      <a:lnTo>
                        <a:pt x="317" y="361"/>
                      </a:lnTo>
                      <a:lnTo>
                        <a:pt x="324" y="368"/>
                      </a:lnTo>
                      <a:lnTo>
                        <a:pt x="331" y="374"/>
                      </a:lnTo>
                      <a:lnTo>
                        <a:pt x="338" y="381"/>
                      </a:lnTo>
                      <a:lnTo>
                        <a:pt x="348" y="388"/>
                      </a:lnTo>
                      <a:lnTo>
                        <a:pt x="357" y="394"/>
                      </a:lnTo>
                      <a:lnTo>
                        <a:pt x="367" y="400"/>
                      </a:lnTo>
                      <a:lnTo>
                        <a:pt x="377" y="406"/>
                      </a:lnTo>
                      <a:lnTo>
                        <a:pt x="387" y="412"/>
                      </a:lnTo>
                      <a:lnTo>
                        <a:pt x="398" y="417"/>
                      </a:lnTo>
                      <a:lnTo>
                        <a:pt x="409" y="421"/>
                      </a:lnTo>
                      <a:lnTo>
                        <a:pt x="420" y="426"/>
                      </a:lnTo>
                      <a:lnTo>
                        <a:pt x="434" y="429"/>
                      </a:lnTo>
                      <a:lnTo>
                        <a:pt x="457" y="435"/>
                      </a:lnTo>
                      <a:lnTo>
                        <a:pt x="465" y="437"/>
                      </a:lnTo>
                      <a:lnTo>
                        <a:pt x="473" y="438"/>
                      </a:lnTo>
                      <a:lnTo>
                        <a:pt x="481" y="438"/>
                      </a:lnTo>
                      <a:lnTo>
                        <a:pt x="489" y="437"/>
                      </a:lnTo>
                      <a:lnTo>
                        <a:pt x="501" y="435"/>
                      </a:lnTo>
                      <a:lnTo>
                        <a:pt x="506" y="434"/>
                      </a:lnTo>
                      <a:lnTo>
                        <a:pt x="512" y="432"/>
                      </a:lnTo>
                      <a:lnTo>
                        <a:pt x="524" y="428"/>
                      </a:lnTo>
                      <a:lnTo>
                        <a:pt x="526" y="427"/>
                      </a:lnTo>
                      <a:lnTo>
                        <a:pt x="529" y="426"/>
                      </a:lnTo>
                      <a:lnTo>
                        <a:pt x="534" y="423"/>
                      </a:lnTo>
                      <a:lnTo>
                        <a:pt x="539" y="420"/>
                      </a:lnTo>
                      <a:lnTo>
                        <a:pt x="540" y="420"/>
                      </a:lnTo>
                      <a:lnTo>
                        <a:pt x="542" y="419"/>
                      </a:lnTo>
                      <a:lnTo>
                        <a:pt x="545" y="417"/>
                      </a:lnTo>
                      <a:lnTo>
                        <a:pt x="554" y="411"/>
                      </a:lnTo>
                      <a:lnTo>
                        <a:pt x="564" y="403"/>
                      </a:lnTo>
                      <a:lnTo>
                        <a:pt x="573" y="394"/>
                      </a:lnTo>
                      <a:lnTo>
                        <a:pt x="588" y="377"/>
                      </a:lnTo>
                      <a:lnTo>
                        <a:pt x="595" y="368"/>
                      </a:lnTo>
                      <a:lnTo>
                        <a:pt x="602" y="359"/>
                      </a:lnTo>
                      <a:lnTo>
                        <a:pt x="616" y="341"/>
                      </a:lnTo>
                      <a:lnTo>
                        <a:pt x="620" y="336"/>
                      </a:lnTo>
                      <a:lnTo>
                        <a:pt x="623" y="332"/>
                      </a:lnTo>
                      <a:lnTo>
                        <a:pt x="630" y="322"/>
                      </a:lnTo>
                      <a:lnTo>
                        <a:pt x="643" y="303"/>
                      </a:lnTo>
                      <a:lnTo>
                        <a:pt x="655" y="284"/>
                      </a:lnTo>
                      <a:lnTo>
                        <a:pt x="661" y="273"/>
                      </a:lnTo>
                      <a:lnTo>
                        <a:pt x="666" y="264"/>
                      </a:lnTo>
                      <a:lnTo>
                        <a:pt x="668" y="261"/>
                      </a:lnTo>
                      <a:lnTo>
                        <a:pt x="669" y="258"/>
                      </a:lnTo>
                      <a:lnTo>
                        <a:pt x="672" y="254"/>
                      </a:lnTo>
                      <a:lnTo>
                        <a:pt x="678" y="244"/>
                      </a:lnTo>
                      <a:lnTo>
                        <a:pt x="687" y="224"/>
                      </a:lnTo>
                      <a:lnTo>
                        <a:pt x="699" y="206"/>
                      </a:lnTo>
                      <a:lnTo>
                        <a:pt x="711" y="187"/>
                      </a:lnTo>
                      <a:lnTo>
                        <a:pt x="724" y="170"/>
                      </a:lnTo>
                      <a:lnTo>
                        <a:pt x="728" y="163"/>
                      </a:lnTo>
                      <a:lnTo>
                        <a:pt x="730" y="159"/>
                      </a:lnTo>
                      <a:lnTo>
                        <a:pt x="731" y="159"/>
                      </a:lnTo>
                      <a:lnTo>
                        <a:pt x="732" y="158"/>
                      </a:lnTo>
                      <a:lnTo>
                        <a:pt x="733" y="157"/>
                      </a:lnTo>
                      <a:lnTo>
                        <a:pt x="737" y="150"/>
                      </a:lnTo>
                      <a:lnTo>
                        <a:pt x="741" y="143"/>
                      </a:lnTo>
                      <a:lnTo>
                        <a:pt x="746" y="130"/>
                      </a:lnTo>
                      <a:lnTo>
                        <a:pt x="749" y="124"/>
                      </a:lnTo>
                      <a:lnTo>
                        <a:pt x="749" y="123"/>
                      </a:lnTo>
                      <a:lnTo>
                        <a:pt x="749" y="122"/>
                      </a:lnTo>
                      <a:lnTo>
                        <a:pt x="749" y="121"/>
                      </a:lnTo>
                      <a:lnTo>
                        <a:pt x="751" y="117"/>
                      </a:lnTo>
                      <a:lnTo>
                        <a:pt x="751" y="114"/>
                      </a:lnTo>
                      <a:lnTo>
                        <a:pt x="751" y="113"/>
                      </a:lnTo>
                      <a:lnTo>
                        <a:pt x="752" y="112"/>
                      </a:lnTo>
                      <a:lnTo>
                        <a:pt x="753" y="111"/>
                      </a:lnTo>
                      <a:lnTo>
                        <a:pt x="755" y="105"/>
                      </a:lnTo>
                      <a:lnTo>
                        <a:pt x="757" y="92"/>
                      </a:lnTo>
                      <a:lnTo>
                        <a:pt x="758" y="79"/>
                      </a:lnTo>
                      <a:lnTo>
                        <a:pt x="758" y="75"/>
                      </a:lnTo>
                      <a:lnTo>
                        <a:pt x="758" y="74"/>
                      </a:lnTo>
                      <a:lnTo>
                        <a:pt x="759" y="73"/>
                      </a:lnTo>
                      <a:lnTo>
                        <a:pt x="760" y="66"/>
                      </a:lnTo>
                      <a:lnTo>
                        <a:pt x="760" y="59"/>
                      </a:lnTo>
                      <a:lnTo>
                        <a:pt x="760" y="53"/>
                      </a:lnTo>
                      <a:lnTo>
                        <a:pt x="759" y="3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" name="Freeform 36"/>
                <p:cNvSpPr>
                  <a:spLocks noChangeAspect="1"/>
                </p:cNvSpPr>
                <p:nvPr/>
              </p:nvSpPr>
              <p:spPr bwMode="auto">
                <a:xfrm>
                  <a:off x="3004" y="2741"/>
                  <a:ext cx="682" cy="256"/>
                </a:xfrm>
                <a:custGeom>
                  <a:avLst/>
                  <a:gdLst>
                    <a:gd name="T0" fmla="*/ 635 w 682"/>
                    <a:gd name="T1" fmla="*/ 0 h 256"/>
                    <a:gd name="T2" fmla="*/ 605 w 682"/>
                    <a:gd name="T3" fmla="*/ 4 h 256"/>
                    <a:gd name="T4" fmla="*/ 552 w 682"/>
                    <a:gd name="T5" fmla="*/ 31 h 256"/>
                    <a:gd name="T6" fmla="*/ 472 w 682"/>
                    <a:gd name="T7" fmla="*/ 81 h 256"/>
                    <a:gd name="T8" fmla="*/ 343 w 682"/>
                    <a:gd name="T9" fmla="*/ 172 h 256"/>
                    <a:gd name="T10" fmla="*/ 314 w 682"/>
                    <a:gd name="T11" fmla="*/ 191 h 256"/>
                    <a:gd name="T12" fmla="*/ 306 w 682"/>
                    <a:gd name="T13" fmla="*/ 195 h 256"/>
                    <a:gd name="T14" fmla="*/ 298 w 682"/>
                    <a:gd name="T15" fmla="*/ 197 h 256"/>
                    <a:gd name="T16" fmla="*/ 295 w 682"/>
                    <a:gd name="T17" fmla="*/ 198 h 256"/>
                    <a:gd name="T18" fmla="*/ 269 w 682"/>
                    <a:gd name="T19" fmla="*/ 199 h 256"/>
                    <a:gd name="T20" fmla="*/ 227 w 682"/>
                    <a:gd name="T21" fmla="*/ 186 h 256"/>
                    <a:gd name="T22" fmla="*/ 181 w 682"/>
                    <a:gd name="T23" fmla="*/ 174 h 256"/>
                    <a:gd name="T24" fmla="*/ 142 w 682"/>
                    <a:gd name="T25" fmla="*/ 168 h 256"/>
                    <a:gd name="T26" fmla="*/ 98 w 682"/>
                    <a:gd name="T27" fmla="*/ 159 h 256"/>
                    <a:gd name="T28" fmla="*/ 90 w 682"/>
                    <a:gd name="T29" fmla="*/ 153 h 256"/>
                    <a:gd name="T30" fmla="*/ 90 w 682"/>
                    <a:gd name="T31" fmla="*/ 132 h 256"/>
                    <a:gd name="T32" fmla="*/ 91 w 682"/>
                    <a:gd name="T33" fmla="*/ 105 h 256"/>
                    <a:gd name="T34" fmla="*/ 87 w 682"/>
                    <a:gd name="T35" fmla="*/ 81 h 256"/>
                    <a:gd name="T36" fmla="*/ 78 w 682"/>
                    <a:gd name="T37" fmla="*/ 65 h 256"/>
                    <a:gd name="T38" fmla="*/ 65 w 682"/>
                    <a:gd name="T39" fmla="*/ 56 h 256"/>
                    <a:gd name="T40" fmla="*/ 50 w 682"/>
                    <a:gd name="T41" fmla="*/ 53 h 256"/>
                    <a:gd name="T42" fmla="*/ 38 w 682"/>
                    <a:gd name="T43" fmla="*/ 60 h 256"/>
                    <a:gd name="T44" fmla="*/ 33 w 682"/>
                    <a:gd name="T45" fmla="*/ 70 h 256"/>
                    <a:gd name="T46" fmla="*/ 37 w 682"/>
                    <a:gd name="T47" fmla="*/ 160 h 256"/>
                    <a:gd name="T48" fmla="*/ 4 w 682"/>
                    <a:gd name="T49" fmla="*/ 203 h 256"/>
                    <a:gd name="T50" fmla="*/ 1 w 682"/>
                    <a:gd name="T51" fmla="*/ 215 h 256"/>
                    <a:gd name="T52" fmla="*/ 10 w 682"/>
                    <a:gd name="T53" fmla="*/ 226 h 256"/>
                    <a:gd name="T54" fmla="*/ 87 w 682"/>
                    <a:gd name="T55" fmla="*/ 204 h 256"/>
                    <a:gd name="T56" fmla="*/ 135 w 682"/>
                    <a:gd name="T57" fmla="*/ 213 h 256"/>
                    <a:gd name="T58" fmla="*/ 207 w 682"/>
                    <a:gd name="T59" fmla="*/ 237 h 256"/>
                    <a:gd name="T60" fmla="*/ 284 w 682"/>
                    <a:gd name="T61" fmla="*/ 256 h 256"/>
                    <a:gd name="T62" fmla="*/ 305 w 682"/>
                    <a:gd name="T63" fmla="*/ 255 h 256"/>
                    <a:gd name="T64" fmla="*/ 326 w 682"/>
                    <a:gd name="T65" fmla="*/ 248 h 256"/>
                    <a:gd name="T66" fmla="*/ 345 w 682"/>
                    <a:gd name="T67" fmla="*/ 238 h 256"/>
                    <a:gd name="T68" fmla="*/ 399 w 682"/>
                    <a:gd name="T69" fmla="*/ 203 h 256"/>
                    <a:gd name="T70" fmla="*/ 469 w 682"/>
                    <a:gd name="T71" fmla="*/ 172 h 256"/>
                    <a:gd name="T72" fmla="*/ 571 w 682"/>
                    <a:gd name="T73" fmla="*/ 133 h 256"/>
                    <a:gd name="T74" fmla="*/ 595 w 682"/>
                    <a:gd name="T75" fmla="*/ 123 h 256"/>
                    <a:gd name="T76" fmla="*/ 620 w 682"/>
                    <a:gd name="T77" fmla="*/ 107 h 256"/>
                    <a:gd name="T78" fmla="*/ 638 w 682"/>
                    <a:gd name="T79" fmla="*/ 94 h 256"/>
                    <a:gd name="T80" fmla="*/ 656 w 682"/>
                    <a:gd name="T81" fmla="*/ 76 h 256"/>
                    <a:gd name="T82" fmla="*/ 675 w 682"/>
                    <a:gd name="T83" fmla="*/ 57 h 256"/>
                    <a:gd name="T84" fmla="*/ 681 w 682"/>
                    <a:gd name="T85" fmla="*/ 45 h 256"/>
                    <a:gd name="T86" fmla="*/ 682 w 682"/>
                    <a:gd name="T87" fmla="*/ 39 h 256"/>
                    <a:gd name="T88" fmla="*/ 682 w 682"/>
                    <a:gd name="T89" fmla="*/ 31 h 256"/>
                    <a:gd name="T90" fmla="*/ 681 w 682"/>
                    <a:gd name="T91" fmla="*/ 24 h 256"/>
                    <a:gd name="T92" fmla="*/ 675 w 682"/>
                    <a:gd name="T93" fmla="*/ 14 h 256"/>
                    <a:gd name="T94" fmla="*/ 666 w 682"/>
                    <a:gd name="T95" fmla="*/ 7 h 256"/>
                    <a:gd name="T96" fmla="*/ 647 w 682"/>
                    <a:gd name="T97" fmla="*/ 4 h 25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682"/>
                    <a:gd name="T148" fmla="*/ 0 h 256"/>
                    <a:gd name="T149" fmla="*/ 682 w 682"/>
                    <a:gd name="T150" fmla="*/ 256 h 25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682" h="256">
                      <a:moveTo>
                        <a:pt x="647" y="4"/>
                      </a:moveTo>
                      <a:lnTo>
                        <a:pt x="641" y="1"/>
                      </a:lnTo>
                      <a:lnTo>
                        <a:pt x="635" y="0"/>
                      </a:lnTo>
                      <a:lnTo>
                        <a:pt x="623" y="0"/>
                      </a:lnTo>
                      <a:lnTo>
                        <a:pt x="611" y="2"/>
                      </a:lnTo>
                      <a:lnTo>
                        <a:pt x="605" y="4"/>
                      </a:lnTo>
                      <a:lnTo>
                        <a:pt x="599" y="6"/>
                      </a:lnTo>
                      <a:lnTo>
                        <a:pt x="575" y="18"/>
                      </a:lnTo>
                      <a:lnTo>
                        <a:pt x="552" y="31"/>
                      </a:lnTo>
                      <a:lnTo>
                        <a:pt x="528" y="44"/>
                      </a:lnTo>
                      <a:lnTo>
                        <a:pt x="506" y="59"/>
                      </a:lnTo>
                      <a:lnTo>
                        <a:pt x="472" y="81"/>
                      </a:lnTo>
                      <a:lnTo>
                        <a:pt x="440" y="103"/>
                      </a:lnTo>
                      <a:lnTo>
                        <a:pt x="352" y="165"/>
                      </a:lnTo>
                      <a:lnTo>
                        <a:pt x="343" y="172"/>
                      </a:lnTo>
                      <a:lnTo>
                        <a:pt x="337" y="174"/>
                      </a:lnTo>
                      <a:lnTo>
                        <a:pt x="333" y="178"/>
                      </a:lnTo>
                      <a:lnTo>
                        <a:pt x="314" y="191"/>
                      </a:lnTo>
                      <a:lnTo>
                        <a:pt x="308" y="194"/>
                      </a:lnTo>
                      <a:lnTo>
                        <a:pt x="307" y="194"/>
                      </a:lnTo>
                      <a:lnTo>
                        <a:pt x="306" y="195"/>
                      </a:lnTo>
                      <a:lnTo>
                        <a:pt x="305" y="195"/>
                      </a:lnTo>
                      <a:lnTo>
                        <a:pt x="302" y="196"/>
                      </a:lnTo>
                      <a:lnTo>
                        <a:pt x="298" y="197"/>
                      </a:lnTo>
                      <a:lnTo>
                        <a:pt x="297" y="197"/>
                      </a:lnTo>
                      <a:lnTo>
                        <a:pt x="296" y="197"/>
                      </a:lnTo>
                      <a:lnTo>
                        <a:pt x="295" y="198"/>
                      </a:lnTo>
                      <a:lnTo>
                        <a:pt x="288" y="200"/>
                      </a:lnTo>
                      <a:lnTo>
                        <a:pt x="279" y="200"/>
                      </a:lnTo>
                      <a:lnTo>
                        <a:pt x="269" y="199"/>
                      </a:lnTo>
                      <a:lnTo>
                        <a:pt x="260" y="197"/>
                      </a:lnTo>
                      <a:lnTo>
                        <a:pt x="251" y="195"/>
                      </a:lnTo>
                      <a:lnTo>
                        <a:pt x="227" y="186"/>
                      </a:lnTo>
                      <a:lnTo>
                        <a:pt x="204" y="180"/>
                      </a:lnTo>
                      <a:lnTo>
                        <a:pt x="192" y="177"/>
                      </a:lnTo>
                      <a:lnTo>
                        <a:pt x="181" y="174"/>
                      </a:lnTo>
                      <a:lnTo>
                        <a:pt x="169" y="173"/>
                      </a:lnTo>
                      <a:lnTo>
                        <a:pt x="158" y="171"/>
                      </a:lnTo>
                      <a:lnTo>
                        <a:pt x="142" y="168"/>
                      </a:lnTo>
                      <a:lnTo>
                        <a:pt x="127" y="166"/>
                      </a:lnTo>
                      <a:lnTo>
                        <a:pt x="112" y="162"/>
                      </a:lnTo>
                      <a:lnTo>
                        <a:pt x="98" y="159"/>
                      </a:lnTo>
                      <a:lnTo>
                        <a:pt x="93" y="157"/>
                      </a:lnTo>
                      <a:lnTo>
                        <a:pt x="91" y="155"/>
                      </a:lnTo>
                      <a:lnTo>
                        <a:pt x="90" y="153"/>
                      </a:lnTo>
                      <a:lnTo>
                        <a:pt x="86" y="149"/>
                      </a:lnTo>
                      <a:lnTo>
                        <a:pt x="88" y="139"/>
                      </a:lnTo>
                      <a:lnTo>
                        <a:pt x="90" y="132"/>
                      </a:lnTo>
                      <a:lnTo>
                        <a:pt x="91" y="123"/>
                      </a:lnTo>
                      <a:lnTo>
                        <a:pt x="91" y="114"/>
                      </a:lnTo>
                      <a:lnTo>
                        <a:pt x="91" y="105"/>
                      </a:lnTo>
                      <a:lnTo>
                        <a:pt x="90" y="97"/>
                      </a:lnTo>
                      <a:lnTo>
                        <a:pt x="89" y="89"/>
                      </a:lnTo>
                      <a:lnTo>
                        <a:pt x="87" y="81"/>
                      </a:lnTo>
                      <a:lnTo>
                        <a:pt x="84" y="74"/>
                      </a:lnTo>
                      <a:lnTo>
                        <a:pt x="80" y="68"/>
                      </a:lnTo>
                      <a:lnTo>
                        <a:pt x="78" y="65"/>
                      </a:lnTo>
                      <a:lnTo>
                        <a:pt x="76" y="62"/>
                      </a:lnTo>
                      <a:lnTo>
                        <a:pt x="71" y="59"/>
                      </a:lnTo>
                      <a:lnTo>
                        <a:pt x="65" y="56"/>
                      </a:lnTo>
                      <a:lnTo>
                        <a:pt x="60" y="54"/>
                      </a:lnTo>
                      <a:lnTo>
                        <a:pt x="55" y="53"/>
                      </a:lnTo>
                      <a:lnTo>
                        <a:pt x="50" y="53"/>
                      </a:lnTo>
                      <a:lnTo>
                        <a:pt x="45" y="55"/>
                      </a:lnTo>
                      <a:lnTo>
                        <a:pt x="42" y="58"/>
                      </a:lnTo>
                      <a:lnTo>
                        <a:pt x="38" y="60"/>
                      </a:lnTo>
                      <a:lnTo>
                        <a:pt x="35" y="63"/>
                      </a:lnTo>
                      <a:lnTo>
                        <a:pt x="34" y="66"/>
                      </a:lnTo>
                      <a:lnTo>
                        <a:pt x="33" y="70"/>
                      </a:lnTo>
                      <a:lnTo>
                        <a:pt x="56" y="132"/>
                      </a:lnTo>
                      <a:lnTo>
                        <a:pt x="50" y="147"/>
                      </a:lnTo>
                      <a:lnTo>
                        <a:pt x="37" y="160"/>
                      </a:lnTo>
                      <a:lnTo>
                        <a:pt x="26" y="174"/>
                      </a:lnTo>
                      <a:lnTo>
                        <a:pt x="14" y="188"/>
                      </a:lnTo>
                      <a:lnTo>
                        <a:pt x="4" y="203"/>
                      </a:lnTo>
                      <a:lnTo>
                        <a:pt x="1" y="206"/>
                      </a:lnTo>
                      <a:lnTo>
                        <a:pt x="0" y="210"/>
                      </a:lnTo>
                      <a:lnTo>
                        <a:pt x="1" y="215"/>
                      </a:lnTo>
                      <a:lnTo>
                        <a:pt x="3" y="218"/>
                      </a:lnTo>
                      <a:lnTo>
                        <a:pt x="7" y="222"/>
                      </a:lnTo>
                      <a:lnTo>
                        <a:pt x="10" y="226"/>
                      </a:lnTo>
                      <a:lnTo>
                        <a:pt x="55" y="202"/>
                      </a:lnTo>
                      <a:lnTo>
                        <a:pt x="70" y="203"/>
                      </a:lnTo>
                      <a:lnTo>
                        <a:pt x="87" y="204"/>
                      </a:lnTo>
                      <a:lnTo>
                        <a:pt x="103" y="207"/>
                      </a:lnTo>
                      <a:lnTo>
                        <a:pt x="120" y="210"/>
                      </a:lnTo>
                      <a:lnTo>
                        <a:pt x="135" y="213"/>
                      </a:lnTo>
                      <a:lnTo>
                        <a:pt x="151" y="217"/>
                      </a:lnTo>
                      <a:lnTo>
                        <a:pt x="183" y="228"/>
                      </a:lnTo>
                      <a:lnTo>
                        <a:pt x="207" y="237"/>
                      </a:lnTo>
                      <a:lnTo>
                        <a:pt x="232" y="245"/>
                      </a:lnTo>
                      <a:lnTo>
                        <a:pt x="258" y="251"/>
                      </a:lnTo>
                      <a:lnTo>
                        <a:pt x="284" y="256"/>
                      </a:lnTo>
                      <a:lnTo>
                        <a:pt x="295" y="256"/>
                      </a:lnTo>
                      <a:lnTo>
                        <a:pt x="300" y="256"/>
                      </a:lnTo>
                      <a:lnTo>
                        <a:pt x="305" y="255"/>
                      </a:lnTo>
                      <a:lnTo>
                        <a:pt x="312" y="253"/>
                      </a:lnTo>
                      <a:lnTo>
                        <a:pt x="320" y="252"/>
                      </a:lnTo>
                      <a:lnTo>
                        <a:pt x="326" y="248"/>
                      </a:lnTo>
                      <a:lnTo>
                        <a:pt x="333" y="245"/>
                      </a:lnTo>
                      <a:lnTo>
                        <a:pt x="338" y="241"/>
                      </a:lnTo>
                      <a:lnTo>
                        <a:pt x="345" y="238"/>
                      </a:lnTo>
                      <a:lnTo>
                        <a:pt x="362" y="225"/>
                      </a:lnTo>
                      <a:lnTo>
                        <a:pt x="380" y="214"/>
                      </a:lnTo>
                      <a:lnTo>
                        <a:pt x="399" y="203"/>
                      </a:lnTo>
                      <a:lnTo>
                        <a:pt x="418" y="193"/>
                      </a:lnTo>
                      <a:lnTo>
                        <a:pt x="443" y="181"/>
                      </a:lnTo>
                      <a:lnTo>
                        <a:pt x="469" y="172"/>
                      </a:lnTo>
                      <a:lnTo>
                        <a:pt x="516" y="154"/>
                      </a:lnTo>
                      <a:lnTo>
                        <a:pt x="563" y="137"/>
                      </a:lnTo>
                      <a:lnTo>
                        <a:pt x="571" y="133"/>
                      </a:lnTo>
                      <a:lnTo>
                        <a:pt x="579" y="130"/>
                      </a:lnTo>
                      <a:lnTo>
                        <a:pt x="587" y="126"/>
                      </a:lnTo>
                      <a:lnTo>
                        <a:pt x="595" y="123"/>
                      </a:lnTo>
                      <a:lnTo>
                        <a:pt x="610" y="114"/>
                      </a:lnTo>
                      <a:lnTo>
                        <a:pt x="617" y="109"/>
                      </a:lnTo>
                      <a:lnTo>
                        <a:pt x="620" y="107"/>
                      </a:lnTo>
                      <a:lnTo>
                        <a:pt x="624" y="104"/>
                      </a:lnTo>
                      <a:lnTo>
                        <a:pt x="631" y="99"/>
                      </a:lnTo>
                      <a:lnTo>
                        <a:pt x="638" y="94"/>
                      </a:lnTo>
                      <a:lnTo>
                        <a:pt x="644" y="88"/>
                      </a:lnTo>
                      <a:lnTo>
                        <a:pt x="651" y="82"/>
                      </a:lnTo>
                      <a:lnTo>
                        <a:pt x="656" y="76"/>
                      </a:lnTo>
                      <a:lnTo>
                        <a:pt x="663" y="70"/>
                      </a:lnTo>
                      <a:lnTo>
                        <a:pt x="668" y="63"/>
                      </a:lnTo>
                      <a:lnTo>
                        <a:pt x="675" y="57"/>
                      </a:lnTo>
                      <a:lnTo>
                        <a:pt x="677" y="53"/>
                      </a:lnTo>
                      <a:lnTo>
                        <a:pt x="679" y="49"/>
                      </a:lnTo>
                      <a:lnTo>
                        <a:pt x="681" y="45"/>
                      </a:lnTo>
                      <a:lnTo>
                        <a:pt x="681" y="43"/>
                      </a:lnTo>
                      <a:lnTo>
                        <a:pt x="682" y="41"/>
                      </a:lnTo>
                      <a:lnTo>
                        <a:pt x="682" y="39"/>
                      </a:lnTo>
                      <a:lnTo>
                        <a:pt x="682" y="36"/>
                      </a:lnTo>
                      <a:lnTo>
                        <a:pt x="682" y="32"/>
                      </a:lnTo>
                      <a:lnTo>
                        <a:pt x="682" y="31"/>
                      </a:lnTo>
                      <a:lnTo>
                        <a:pt x="682" y="30"/>
                      </a:lnTo>
                      <a:lnTo>
                        <a:pt x="682" y="27"/>
                      </a:lnTo>
                      <a:lnTo>
                        <a:pt x="681" y="24"/>
                      </a:lnTo>
                      <a:lnTo>
                        <a:pt x="679" y="20"/>
                      </a:lnTo>
                      <a:lnTo>
                        <a:pt x="678" y="18"/>
                      </a:lnTo>
                      <a:lnTo>
                        <a:pt x="675" y="14"/>
                      </a:lnTo>
                      <a:lnTo>
                        <a:pt x="674" y="12"/>
                      </a:lnTo>
                      <a:lnTo>
                        <a:pt x="669" y="9"/>
                      </a:lnTo>
                      <a:lnTo>
                        <a:pt x="666" y="7"/>
                      </a:lnTo>
                      <a:lnTo>
                        <a:pt x="663" y="6"/>
                      </a:lnTo>
                      <a:lnTo>
                        <a:pt x="655" y="4"/>
                      </a:lnTo>
                      <a:lnTo>
                        <a:pt x="647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" name="Freeform 37"/>
                <p:cNvSpPr>
                  <a:spLocks noChangeAspect="1"/>
                </p:cNvSpPr>
                <p:nvPr/>
              </p:nvSpPr>
              <p:spPr bwMode="auto">
                <a:xfrm>
                  <a:off x="3580" y="3105"/>
                  <a:ext cx="345" cy="686"/>
                </a:xfrm>
                <a:custGeom>
                  <a:avLst/>
                  <a:gdLst>
                    <a:gd name="T0" fmla="*/ 57 w 345"/>
                    <a:gd name="T1" fmla="*/ 2 h 686"/>
                    <a:gd name="T2" fmla="*/ 89 w 345"/>
                    <a:gd name="T3" fmla="*/ 0 h 686"/>
                    <a:gd name="T4" fmla="*/ 113 w 345"/>
                    <a:gd name="T5" fmla="*/ 15 h 686"/>
                    <a:gd name="T6" fmla="*/ 169 w 345"/>
                    <a:gd name="T7" fmla="*/ 64 h 686"/>
                    <a:gd name="T8" fmla="*/ 227 w 345"/>
                    <a:gd name="T9" fmla="*/ 121 h 686"/>
                    <a:gd name="T10" fmla="*/ 278 w 345"/>
                    <a:gd name="T11" fmla="*/ 176 h 686"/>
                    <a:gd name="T12" fmla="*/ 315 w 345"/>
                    <a:gd name="T13" fmla="*/ 225 h 686"/>
                    <a:gd name="T14" fmla="*/ 337 w 345"/>
                    <a:gd name="T15" fmla="*/ 263 h 686"/>
                    <a:gd name="T16" fmla="*/ 345 w 345"/>
                    <a:gd name="T17" fmla="*/ 293 h 686"/>
                    <a:gd name="T18" fmla="*/ 341 w 345"/>
                    <a:gd name="T19" fmla="*/ 321 h 686"/>
                    <a:gd name="T20" fmla="*/ 329 w 345"/>
                    <a:gd name="T21" fmla="*/ 349 h 686"/>
                    <a:gd name="T22" fmla="*/ 302 w 345"/>
                    <a:gd name="T23" fmla="*/ 382 h 686"/>
                    <a:gd name="T24" fmla="*/ 262 w 345"/>
                    <a:gd name="T25" fmla="*/ 416 h 686"/>
                    <a:gd name="T26" fmla="*/ 201 w 345"/>
                    <a:gd name="T27" fmla="*/ 467 h 686"/>
                    <a:gd name="T28" fmla="*/ 154 w 345"/>
                    <a:gd name="T29" fmla="*/ 496 h 686"/>
                    <a:gd name="T30" fmla="*/ 127 w 345"/>
                    <a:gd name="T31" fmla="*/ 521 h 686"/>
                    <a:gd name="T32" fmla="*/ 115 w 345"/>
                    <a:gd name="T33" fmla="*/ 544 h 686"/>
                    <a:gd name="T34" fmla="*/ 117 w 345"/>
                    <a:gd name="T35" fmla="*/ 559 h 686"/>
                    <a:gd name="T36" fmla="*/ 133 w 345"/>
                    <a:gd name="T37" fmla="*/ 575 h 686"/>
                    <a:gd name="T38" fmla="*/ 171 w 345"/>
                    <a:gd name="T39" fmla="*/ 600 h 686"/>
                    <a:gd name="T40" fmla="*/ 203 w 345"/>
                    <a:gd name="T41" fmla="*/ 619 h 686"/>
                    <a:gd name="T42" fmla="*/ 241 w 345"/>
                    <a:gd name="T43" fmla="*/ 631 h 686"/>
                    <a:gd name="T44" fmla="*/ 264 w 345"/>
                    <a:gd name="T45" fmla="*/ 638 h 686"/>
                    <a:gd name="T46" fmla="*/ 269 w 345"/>
                    <a:gd name="T47" fmla="*/ 654 h 686"/>
                    <a:gd name="T48" fmla="*/ 262 w 345"/>
                    <a:gd name="T49" fmla="*/ 664 h 686"/>
                    <a:gd name="T50" fmla="*/ 229 w 345"/>
                    <a:gd name="T51" fmla="*/ 678 h 686"/>
                    <a:gd name="T52" fmla="*/ 224 w 345"/>
                    <a:gd name="T53" fmla="*/ 680 h 686"/>
                    <a:gd name="T54" fmla="*/ 180 w 345"/>
                    <a:gd name="T55" fmla="*/ 686 h 686"/>
                    <a:gd name="T56" fmla="*/ 157 w 345"/>
                    <a:gd name="T57" fmla="*/ 686 h 686"/>
                    <a:gd name="T58" fmla="*/ 134 w 345"/>
                    <a:gd name="T59" fmla="*/ 668 h 686"/>
                    <a:gd name="T60" fmla="*/ 112 w 345"/>
                    <a:gd name="T61" fmla="*/ 635 h 686"/>
                    <a:gd name="T62" fmla="*/ 89 w 345"/>
                    <a:gd name="T63" fmla="*/ 614 h 686"/>
                    <a:gd name="T64" fmla="*/ 56 w 345"/>
                    <a:gd name="T65" fmla="*/ 596 h 686"/>
                    <a:gd name="T66" fmla="*/ 33 w 345"/>
                    <a:gd name="T67" fmla="*/ 575 h 686"/>
                    <a:gd name="T68" fmla="*/ 31 w 345"/>
                    <a:gd name="T69" fmla="*/ 547 h 686"/>
                    <a:gd name="T70" fmla="*/ 36 w 345"/>
                    <a:gd name="T71" fmla="*/ 526 h 686"/>
                    <a:gd name="T72" fmla="*/ 57 w 345"/>
                    <a:gd name="T73" fmla="*/ 505 h 686"/>
                    <a:gd name="T74" fmla="*/ 91 w 345"/>
                    <a:gd name="T75" fmla="*/ 486 h 686"/>
                    <a:gd name="T76" fmla="*/ 119 w 345"/>
                    <a:gd name="T77" fmla="*/ 463 h 686"/>
                    <a:gd name="T78" fmla="*/ 145 w 345"/>
                    <a:gd name="T79" fmla="*/ 424 h 686"/>
                    <a:gd name="T80" fmla="*/ 169 w 345"/>
                    <a:gd name="T81" fmla="*/ 381 h 686"/>
                    <a:gd name="T82" fmla="*/ 201 w 345"/>
                    <a:gd name="T83" fmla="*/ 339 h 686"/>
                    <a:gd name="T84" fmla="*/ 234 w 345"/>
                    <a:gd name="T85" fmla="*/ 314 h 686"/>
                    <a:gd name="T86" fmla="*/ 252 w 345"/>
                    <a:gd name="T87" fmla="*/ 302 h 686"/>
                    <a:gd name="T88" fmla="*/ 255 w 345"/>
                    <a:gd name="T89" fmla="*/ 291 h 686"/>
                    <a:gd name="T90" fmla="*/ 238 w 345"/>
                    <a:gd name="T91" fmla="*/ 279 h 686"/>
                    <a:gd name="T92" fmla="*/ 185 w 345"/>
                    <a:gd name="T93" fmla="*/ 237 h 686"/>
                    <a:gd name="T94" fmla="*/ 115 w 345"/>
                    <a:gd name="T95" fmla="*/ 193 h 686"/>
                    <a:gd name="T96" fmla="*/ 63 w 345"/>
                    <a:gd name="T97" fmla="*/ 153 h 686"/>
                    <a:gd name="T98" fmla="*/ 19 w 345"/>
                    <a:gd name="T99" fmla="*/ 102 h 686"/>
                    <a:gd name="T100" fmla="*/ 0 w 345"/>
                    <a:gd name="T101" fmla="*/ 53 h 686"/>
                    <a:gd name="T102" fmla="*/ 7 w 345"/>
                    <a:gd name="T103" fmla="*/ 27 h 686"/>
                    <a:gd name="T104" fmla="*/ 33 w 345"/>
                    <a:gd name="T105" fmla="*/ 9 h 686"/>
                    <a:gd name="T106" fmla="*/ 57 w 345"/>
                    <a:gd name="T107" fmla="*/ 2 h 68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45"/>
                    <a:gd name="T163" fmla="*/ 0 h 686"/>
                    <a:gd name="T164" fmla="*/ 345 w 345"/>
                    <a:gd name="T165" fmla="*/ 686 h 68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45" h="686">
                      <a:moveTo>
                        <a:pt x="57" y="2"/>
                      </a:moveTo>
                      <a:lnTo>
                        <a:pt x="89" y="0"/>
                      </a:lnTo>
                      <a:lnTo>
                        <a:pt x="113" y="15"/>
                      </a:lnTo>
                      <a:lnTo>
                        <a:pt x="169" y="64"/>
                      </a:lnTo>
                      <a:lnTo>
                        <a:pt x="227" y="121"/>
                      </a:lnTo>
                      <a:lnTo>
                        <a:pt x="278" y="176"/>
                      </a:lnTo>
                      <a:lnTo>
                        <a:pt x="315" y="225"/>
                      </a:lnTo>
                      <a:lnTo>
                        <a:pt x="337" y="263"/>
                      </a:lnTo>
                      <a:lnTo>
                        <a:pt x="345" y="293"/>
                      </a:lnTo>
                      <a:lnTo>
                        <a:pt x="341" y="321"/>
                      </a:lnTo>
                      <a:lnTo>
                        <a:pt x="329" y="349"/>
                      </a:lnTo>
                      <a:lnTo>
                        <a:pt x="302" y="382"/>
                      </a:lnTo>
                      <a:lnTo>
                        <a:pt x="262" y="416"/>
                      </a:lnTo>
                      <a:lnTo>
                        <a:pt x="201" y="467"/>
                      </a:lnTo>
                      <a:lnTo>
                        <a:pt x="154" y="496"/>
                      </a:lnTo>
                      <a:lnTo>
                        <a:pt x="127" y="521"/>
                      </a:lnTo>
                      <a:lnTo>
                        <a:pt x="115" y="544"/>
                      </a:lnTo>
                      <a:lnTo>
                        <a:pt x="117" y="559"/>
                      </a:lnTo>
                      <a:lnTo>
                        <a:pt x="133" y="575"/>
                      </a:lnTo>
                      <a:lnTo>
                        <a:pt x="171" y="600"/>
                      </a:lnTo>
                      <a:lnTo>
                        <a:pt x="203" y="619"/>
                      </a:lnTo>
                      <a:lnTo>
                        <a:pt x="241" y="631"/>
                      </a:lnTo>
                      <a:lnTo>
                        <a:pt x="264" y="638"/>
                      </a:lnTo>
                      <a:lnTo>
                        <a:pt x="269" y="654"/>
                      </a:lnTo>
                      <a:lnTo>
                        <a:pt x="262" y="664"/>
                      </a:lnTo>
                      <a:lnTo>
                        <a:pt x="229" y="678"/>
                      </a:lnTo>
                      <a:lnTo>
                        <a:pt x="224" y="680"/>
                      </a:lnTo>
                      <a:lnTo>
                        <a:pt x="180" y="686"/>
                      </a:lnTo>
                      <a:lnTo>
                        <a:pt x="157" y="686"/>
                      </a:lnTo>
                      <a:lnTo>
                        <a:pt x="134" y="668"/>
                      </a:lnTo>
                      <a:lnTo>
                        <a:pt x="112" y="635"/>
                      </a:lnTo>
                      <a:lnTo>
                        <a:pt x="89" y="614"/>
                      </a:lnTo>
                      <a:lnTo>
                        <a:pt x="56" y="596"/>
                      </a:lnTo>
                      <a:lnTo>
                        <a:pt x="33" y="575"/>
                      </a:lnTo>
                      <a:lnTo>
                        <a:pt x="31" y="547"/>
                      </a:lnTo>
                      <a:lnTo>
                        <a:pt x="36" y="526"/>
                      </a:lnTo>
                      <a:lnTo>
                        <a:pt x="57" y="505"/>
                      </a:lnTo>
                      <a:lnTo>
                        <a:pt x="91" y="486"/>
                      </a:lnTo>
                      <a:lnTo>
                        <a:pt x="119" y="463"/>
                      </a:lnTo>
                      <a:lnTo>
                        <a:pt x="145" y="424"/>
                      </a:lnTo>
                      <a:lnTo>
                        <a:pt x="169" y="381"/>
                      </a:lnTo>
                      <a:lnTo>
                        <a:pt x="201" y="339"/>
                      </a:lnTo>
                      <a:lnTo>
                        <a:pt x="234" y="314"/>
                      </a:lnTo>
                      <a:lnTo>
                        <a:pt x="252" y="302"/>
                      </a:lnTo>
                      <a:lnTo>
                        <a:pt x="255" y="291"/>
                      </a:lnTo>
                      <a:lnTo>
                        <a:pt x="238" y="279"/>
                      </a:lnTo>
                      <a:lnTo>
                        <a:pt x="185" y="237"/>
                      </a:lnTo>
                      <a:lnTo>
                        <a:pt x="115" y="193"/>
                      </a:lnTo>
                      <a:lnTo>
                        <a:pt x="63" y="153"/>
                      </a:lnTo>
                      <a:lnTo>
                        <a:pt x="19" y="102"/>
                      </a:lnTo>
                      <a:lnTo>
                        <a:pt x="0" y="53"/>
                      </a:lnTo>
                      <a:lnTo>
                        <a:pt x="7" y="27"/>
                      </a:lnTo>
                      <a:lnTo>
                        <a:pt x="33" y="9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5" name="Text Box 38"/>
              <p:cNvSpPr txBox="1">
                <a:spLocks noChangeArrowheads="1"/>
              </p:cNvSpPr>
              <p:nvPr/>
            </p:nvSpPr>
            <p:spPr bwMode="auto">
              <a:xfrm>
                <a:off x="1558" y="2168"/>
                <a:ext cx="271" cy="3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>
                    <a:solidFill>
                      <a:schemeClr val="bg2"/>
                    </a:solidFill>
                  </a:rPr>
                  <a:t>i</a:t>
                </a:r>
                <a:endParaRPr lang="en-CA" altLang="en-US" sz="1400" i="0">
                  <a:solidFill>
                    <a:schemeClr val="bg2"/>
                  </a:solidFill>
                </a:endParaRPr>
              </a:p>
            </p:txBody>
          </p:sp>
        </p:grpSp>
        <p:grpSp>
          <p:nvGrpSpPr>
            <p:cNvPr id="215" name="Group 39"/>
            <p:cNvGrpSpPr>
              <a:grpSpLocks/>
            </p:cNvGrpSpPr>
            <p:nvPr/>
          </p:nvGrpSpPr>
          <p:grpSpPr bwMode="auto">
            <a:xfrm rot="-8307170">
              <a:off x="37" y="3600"/>
              <a:ext cx="779" cy="646"/>
              <a:chOff x="720" y="1912"/>
              <a:chExt cx="779" cy="646"/>
            </a:xfrm>
          </p:grpSpPr>
          <p:grpSp>
            <p:nvGrpSpPr>
              <p:cNvPr id="242" name="Group 40"/>
              <p:cNvGrpSpPr>
                <a:grpSpLocks noChangeAspect="1"/>
              </p:cNvGrpSpPr>
              <p:nvPr/>
            </p:nvGrpSpPr>
            <p:grpSpPr bwMode="auto">
              <a:xfrm>
                <a:off x="1355" y="2053"/>
                <a:ext cx="144" cy="186"/>
                <a:chOff x="2895" y="2582"/>
                <a:chExt cx="322" cy="418"/>
              </a:xfrm>
            </p:grpSpPr>
            <p:sp>
              <p:nvSpPr>
                <p:cNvPr id="251" name="Freeform 41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" name="Freeform 42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43" name="Group 43"/>
              <p:cNvGrpSpPr>
                <a:grpSpLocks noChangeAspect="1"/>
              </p:cNvGrpSpPr>
              <p:nvPr/>
            </p:nvGrpSpPr>
            <p:grpSpPr bwMode="auto">
              <a:xfrm>
                <a:off x="720" y="1912"/>
                <a:ext cx="762" cy="646"/>
                <a:chOff x="1471" y="2266"/>
                <a:chExt cx="1709" cy="1449"/>
              </a:xfrm>
            </p:grpSpPr>
            <p:sp>
              <p:nvSpPr>
                <p:cNvPr id="245" name="Freeform 44"/>
                <p:cNvSpPr>
                  <a:spLocks noChangeAspect="1"/>
                </p:cNvSpPr>
                <p:nvPr/>
              </p:nvSpPr>
              <p:spPr bwMode="auto">
                <a:xfrm>
                  <a:off x="2351" y="2266"/>
                  <a:ext cx="351" cy="352"/>
                </a:xfrm>
                <a:custGeom>
                  <a:avLst/>
                  <a:gdLst>
                    <a:gd name="T0" fmla="*/ 201 w 351"/>
                    <a:gd name="T1" fmla="*/ 22 h 352"/>
                    <a:gd name="T2" fmla="*/ 175 w 351"/>
                    <a:gd name="T3" fmla="*/ 7 h 352"/>
                    <a:gd name="T4" fmla="*/ 151 w 351"/>
                    <a:gd name="T5" fmla="*/ 1 h 352"/>
                    <a:gd name="T6" fmla="*/ 127 w 351"/>
                    <a:gd name="T7" fmla="*/ 0 h 352"/>
                    <a:gd name="T8" fmla="*/ 100 w 351"/>
                    <a:gd name="T9" fmla="*/ 7 h 352"/>
                    <a:gd name="T10" fmla="*/ 73 w 351"/>
                    <a:gd name="T11" fmla="*/ 20 h 352"/>
                    <a:gd name="T12" fmla="*/ 55 w 351"/>
                    <a:gd name="T13" fmla="*/ 35 h 352"/>
                    <a:gd name="T14" fmla="*/ 33 w 351"/>
                    <a:gd name="T15" fmla="*/ 61 h 352"/>
                    <a:gd name="T16" fmla="*/ 15 w 351"/>
                    <a:gd name="T17" fmla="*/ 95 h 352"/>
                    <a:gd name="T18" fmla="*/ 4 w 351"/>
                    <a:gd name="T19" fmla="*/ 133 h 352"/>
                    <a:gd name="T20" fmla="*/ 0 w 351"/>
                    <a:gd name="T21" fmla="*/ 204 h 352"/>
                    <a:gd name="T22" fmla="*/ 10 w 351"/>
                    <a:gd name="T23" fmla="*/ 254 h 352"/>
                    <a:gd name="T24" fmla="*/ 24 w 351"/>
                    <a:gd name="T25" fmla="*/ 289 h 352"/>
                    <a:gd name="T26" fmla="*/ 39 w 351"/>
                    <a:gd name="T27" fmla="*/ 310 h 352"/>
                    <a:gd name="T28" fmla="*/ 53 w 351"/>
                    <a:gd name="T29" fmla="*/ 324 h 352"/>
                    <a:gd name="T30" fmla="*/ 69 w 351"/>
                    <a:gd name="T31" fmla="*/ 337 h 352"/>
                    <a:gd name="T32" fmla="*/ 93 w 351"/>
                    <a:gd name="T33" fmla="*/ 348 h 352"/>
                    <a:gd name="T34" fmla="*/ 131 w 351"/>
                    <a:gd name="T35" fmla="*/ 352 h 352"/>
                    <a:gd name="T36" fmla="*/ 158 w 351"/>
                    <a:gd name="T37" fmla="*/ 345 h 352"/>
                    <a:gd name="T38" fmla="*/ 167 w 351"/>
                    <a:gd name="T39" fmla="*/ 340 h 352"/>
                    <a:gd name="T40" fmla="*/ 180 w 351"/>
                    <a:gd name="T41" fmla="*/ 332 h 352"/>
                    <a:gd name="T42" fmla="*/ 189 w 351"/>
                    <a:gd name="T43" fmla="*/ 324 h 352"/>
                    <a:gd name="T44" fmla="*/ 198 w 351"/>
                    <a:gd name="T45" fmla="*/ 314 h 352"/>
                    <a:gd name="T46" fmla="*/ 225 w 351"/>
                    <a:gd name="T47" fmla="*/ 266 h 352"/>
                    <a:gd name="T48" fmla="*/ 248 w 351"/>
                    <a:gd name="T49" fmla="*/ 225 h 352"/>
                    <a:gd name="T50" fmla="*/ 259 w 351"/>
                    <a:gd name="T51" fmla="*/ 228 h 352"/>
                    <a:gd name="T52" fmla="*/ 269 w 351"/>
                    <a:gd name="T53" fmla="*/ 236 h 352"/>
                    <a:gd name="T54" fmla="*/ 284 w 351"/>
                    <a:gd name="T55" fmla="*/ 253 h 352"/>
                    <a:gd name="T56" fmla="*/ 296 w 351"/>
                    <a:gd name="T57" fmla="*/ 261 h 352"/>
                    <a:gd name="T58" fmla="*/ 311 w 351"/>
                    <a:gd name="T59" fmla="*/ 265 h 352"/>
                    <a:gd name="T60" fmla="*/ 325 w 351"/>
                    <a:gd name="T61" fmla="*/ 264 h 352"/>
                    <a:gd name="T62" fmla="*/ 335 w 351"/>
                    <a:gd name="T63" fmla="*/ 259 h 352"/>
                    <a:gd name="T64" fmla="*/ 344 w 351"/>
                    <a:gd name="T65" fmla="*/ 252 h 352"/>
                    <a:gd name="T66" fmla="*/ 350 w 351"/>
                    <a:gd name="T67" fmla="*/ 237 h 352"/>
                    <a:gd name="T68" fmla="*/ 349 w 351"/>
                    <a:gd name="T69" fmla="*/ 222 h 352"/>
                    <a:gd name="T70" fmla="*/ 340 w 351"/>
                    <a:gd name="T71" fmla="*/ 208 h 352"/>
                    <a:gd name="T72" fmla="*/ 328 w 351"/>
                    <a:gd name="T73" fmla="*/ 199 h 352"/>
                    <a:gd name="T74" fmla="*/ 297 w 351"/>
                    <a:gd name="T75" fmla="*/ 186 h 352"/>
                    <a:gd name="T76" fmla="*/ 277 w 351"/>
                    <a:gd name="T77" fmla="*/ 176 h 352"/>
                    <a:gd name="T78" fmla="*/ 262 w 351"/>
                    <a:gd name="T79" fmla="*/ 159 h 352"/>
                    <a:gd name="T80" fmla="*/ 253 w 351"/>
                    <a:gd name="T81" fmla="*/ 131 h 352"/>
                    <a:gd name="T82" fmla="*/ 244 w 351"/>
                    <a:gd name="T83" fmla="*/ 90 h 352"/>
                    <a:gd name="T84" fmla="*/ 227 w 351"/>
                    <a:gd name="T85" fmla="*/ 53 h 35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351"/>
                    <a:gd name="T130" fmla="*/ 0 h 352"/>
                    <a:gd name="T131" fmla="*/ 351 w 351"/>
                    <a:gd name="T132" fmla="*/ 352 h 35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351" h="352">
                      <a:moveTo>
                        <a:pt x="210" y="31"/>
                      </a:moveTo>
                      <a:lnTo>
                        <a:pt x="206" y="26"/>
                      </a:lnTo>
                      <a:lnTo>
                        <a:pt x="201" y="22"/>
                      </a:lnTo>
                      <a:lnTo>
                        <a:pt x="196" y="18"/>
                      </a:lnTo>
                      <a:lnTo>
                        <a:pt x="192" y="14"/>
                      </a:lnTo>
                      <a:lnTo>
                        <a:pt x="175" y="7"/>
                      </a:lnTo>
                      <a:lnTo>
                        <a:pt x="167" y="5"/>
                      </a:lnTo>
                      <a:lnTo>
                        <a:pt x="159" y="3"/>
                      </a:lnTo>
                      <a:lnTo>
                        <a:pt x="151" y="1"/>
                      </a:lnTo>
                      <a:lnTo>
                        <a:pt x="143" y="0"/>
                      </a:lnTo>
                      <a:lnTo>
                        <a:pt x="135" y="0"/>
                      </a:lnTo>
                      <a:lnTo>
                        <a:pt x="127" y="0"/>
                      </a:lnTo>
                      <a:lnTo>
                        <a:pt x="112" y="2"/>
                      </a:lnTo>
                      <a:lnTo>
                        <a:pt x="106" y="4"/>
                      </a:lnTo>
                      <a:lnTo>
                        <a:pt x="100" y="7"/>
                      </a:lnTo>
                      <a:lnTo>
                        <a:pt x="85" y="13"/>
                      </a:lnTo>
                      <a:lnTo>
                        <a:pt x="79" y="16"/>
                      </a:lnTo>
                      <a:lnTo>
                        <a:pt x="73" y="20"/>
                      </a:lnTo>
                      <a:lnTo>
                        <a:pt x="66" y="24"/>
                      </a:lnTo>
                      <a:lnTo>
                        <a:pt x="60" y="29"/>
                      </a:lnTo>
                      <a:lnTo>
                        <a:pt x="55" y="35"/>
                      </a:lnTo>
                      <a:lnTo>
                        <a:pt x="50" y="40"/>
                      </a:lnTo>
                      <a:lnTo>
                        <a:pt x="41" y="50"/>
                      </a:lnTo>
                      <a:lnTo>
                        <a:pt x="33" y="61"/>
                      </a:lnTo>
                      <a:lnTo>
                        <a:pt x="26" y="71"/>
                      </a:lnTo>
                      <a:lnTo>
                        <a:pt x="20" y="83"/>
                      </a:lnTo>
                      <a:lnTo>
                        <a:pt x="15" y="95"/>
                      </a:lnTo>
                      <a:lnTo>
                        <a:pt x="10" y="107"/>
                      </a:lnTo>
                      <a:lnTo>
                        <a:pt x="7" y="120"/>
                      </a:lnTo>
                      <a:lnTo>
                        <a:pt x="4" y="133"/>
                      </a:lnTo>
                      <a:lnTo>
                        <a:pt x="1" y="157"/>
                      </a:lnTo>
                      <a:lnTo>
                        <a:pt x="0" y="180"/>
                      </a:lnTo>
                      <a:lnTo>
                        <a:pt x="0" y="204"/>
                      </a:lnTo>
                      <a:lnTo>
                        <a:pt x="3" y="228"/>
                      </a:lnTo>
                      <a:lnTo>
                        <a:pt x="6" y="241"/>
                      </a:lnTo>
                      <a:lnTo>
                        <a:pt x="10" y="254"/>
                      </a:lnTo>
                      <a:lnTo>
                        <a:pt x="13" y="265"/>
                      </a:lnTo>
                      <a:lnTo>
                        <a:pt x="18" y="277"/>
                      </a:lnTo>
                      <a:lnTo>
                        <a:pt x="24" y="289"/>
                      </a:lnTo>
                      <a:lnTo>
                        <a:pt x="28" y="294"/>
                      </a:lnTo>
                      <a:lnTo>
                        <a:pt x="31" y="299"/>
                      </a:lnTo>
                      <a:lnTo>
                        <a:pt x="39" y="310"/>
                      </a:lnTo>
                      <a:lnTo>
                        <a:pt x="44" y="314"/>
                      </a:lnTo>
                      <a:lnTo>
                        <a:pt x="48" y="319"/>
                      </a:lnTo>
                      <a:lnTo>
                        <a:pt x="53" y="324"/>
                      </a:lnTo>
                      <a:lnTo>
                        <a:pt x="59" y="329"/>
                      </a:lnTo>
                      <a:lnTo>
                        <a:pt x="64" y="333"/>
                      </a:lnTo>
                      <a:lnTo>
                        <a:pt x="69" y="337"/>
                      </a:lnTo>
                      <a:lnTo>
                        <a:pt x="74" y="340"/>
                      </a:lnTo>
                      <a:lnTo>
                        <a:pt x="80" y="343"/>
                      </a:lnTo>
                      <a:lnTo>
                        <a:pt x="93" y="348"/>
                      </a:lnTo>
                      <a:lnTo>
                        <a:pt x="105" y="351"/>
                      </a:lnTo>
                      <a:lnTo>
                        <a:pt x="117" y="352"/>
                      </a:lnTo>
                      <a:lnTo>
                        <a:pt x="131" y="352"/>
                      </a:lnTo>
                      <a:lnTo>
                        <a:pt x="145" y="349"/>
                      </a:lnTo>
                      <a:lnTo>
                        <a:pt x="154" y="346"/>
                      </a:lnTo>
                      <a:lnTo>
                        <a:pt x="158" y="345"/>
                      </a:lnTo>
                      <a:lnTo>
                        <a:pt x="163" y="343"/>
                      </a:lnTo>
                      <a:lnTo>
                        <a:pt x="164" y="341"/>
                      </a:lnTo>
                      <a:lnTo>
                        <a:pt x="167" y="340"/>
                      </a:lnTo>
                      <a:lnTo>
                        <a:pt x="171" y="338"/>
                      </a:lnTo>
                      <a:lnTo>
                        <a:pt x="179" y="334"/>
                      </a:lnTo>
                      <a:lnTo>
                        <a:pt x="180" y="332"/>
                      </a:lnTo>
                      <a:lnTo>
                        <a:pt x="182" y="331"/>
                      </a:lnTo>
                      <a:lnTo>
                        <a:pt x="186" y="328"/>
                      </a:lnTo>
                      <a:lnTo>
                        <a:pt x="189" y="324"/>
                      </a:lnTo>
                      <a:lnTo>
                        <a:pt x="193" y="321"/>
                      </a:lnTo>
                      <a:lnTo>
                        <a:pt x="195" y="317"/>
                      </a:lnTo>
                      <a:lnTo>
                        <a:pt x="198" y="314"/>
                      </a:lnTo>
                      <a:lnTo>
                        <a:pt x="204" y="306"/>
                      </a:lnTo>
                      <a:lnTo>
                        <a:pt x="214" y="286"/>
                      </a:lnTo>
                      <a:lnTo>
                        <a:pt x="225" y="266"/>
                      </a:lnTo>
                      <a:lnTo>
                        <a:pt x="235" y="245"/>
                      </a:lnTo>
                      <a:lnTo>
                        <a:pt x="244" y="225"/>
                      </a:lnTo>
                      <a:lnTo>
                        <a:pt x="248" y="225"/>
                      </a:lnTo>
                      <a:lnTo>
                        <a:pt x="252" y="226"/>
                      </a:lnTo>
                      <a:lnTo>
                        <a:pt x="256" y="227"/>
                      </a:lnTo>
                      <a:lnTo>
                        <a:pt x="259" y="228"/>
                      </a:lnTo>
                      <a:lnTo>
                        <a:pt x="263" y="230"/>
                      </a:lnTo>
                      <a:lnTo>
                        <a:pt x="266" y="234"/>
                      </a:lnTo>
                      <a:lnTo>
                        <a:pt x="269" y="236"/>
                      </a:lnTo>
                      <a:lnTo>
                        <a:pt x="272" y="240"/>
                      </a:lnTo>
                      <a:lnTo>
                        <a:pt x="280" y="249"/>
                      </a:lnTo>
                      <a:lnTo>
                        <a:pt x="284" y="253"/>
                      </a:lnTo>
                      <a:lnTo>
                        <a:pt x="287" y="255"/>
                      </a:lnTo>
                      <a:lnTo>
                        <a:pt x="291" y="259"/>
                      </a:lnTo>
                      <a:lnTo>
                        <a:pt x="296" y="261"/>
                      </a:lnTo>
                      <a:lnTo>
                        <a:pt x="300" y="262"/>
                      </a:lnTo>
                      <a:lnTo>
                        <a:pt x="305" y="264"/>
                      </a:lnTo>
                      <a:lnTo>
                        <a:pt x="311" y="265"/>
                      </a:lnTo>
                      <a:lnTo>
                        <a:pt x="317" y="265"/>
                      </a:lnTo>
                      <a:lnTo>
                        <a:pt x="320" y="264"/>
                      </a:lnTo>
                      <a:lnTo>
                        <a:pt x="325" y="264"/>
                      </a:lnTo>
                      <a:lnTo>
                        <a:pt x="328" y="262"/>
                      </a:lnTo>
                      <a:lnTo>
                        <a:pt x="333" y="262"/>
                      </a:lnTo>
                      <a:lnTo>
                        <a:pt x="335" y="259"/>
                      </a:lnTo>
                      <a:lnTo>
                        <a:pt x="339" y="257"/>
                      </a:lnTo>
                      <a:lnTo>
                        <a:pt x="341" y="255"/>
                      </a:lnTo>
                      <a:lnTo>
                        <a:pt x="344" y="252"/>
                      </a:lnTo>
                      <a:lnTo>
                        <a:pt x="347" y="247"/>
                      </a:lnTo>
                      <a:lnTo>
                        <a:pt x="349" y="241"/>
                      </a:lnTo>
                      <a:lnTo>
                        <a:pt x="350" y="237"/>
                      </a:lnTo>
                      <a:lnTo>
                        <a:pt x="351" y="232"/>
                      </a:lnTo>
                      <a:lnTo>
                        <a:pt x="350" y="227"/>
                      </a:lnTo>
                      <a:lnTo>
                        <a:pt x="349" y="222"/>
                      </a:lnTo>
                      <a:lnTo>
                        <a:pt x="347" y="217"/>
                      </a:lnTo>
                      <a:lnTo>
                        <a:pt x="345" y="213"/>
                      </a:lnTo>
                      <a:lnTo>
                        <a:pt x="340" y="208"/>
                      </a:lnTo>
                      <a:lnTo>
                        <a:pt x="337" y="205"/>
                      </a:lnTo>
                      <a:lnTo>
                        <a:pt x="333" y="201"/>
                      </a:lnTo>
                      <a:lnTo>
                        <a:pt x="328" y="199"/>
                      </a:lnTo>
                      <a:lnTo>
                        <a:pt x="316" y="193"/>
                      </a:lnTo>
                      <a:lnTo>
                        <a:pt x="305" y="189"/>
                      </a:lnTo>
                      <a:lnTo>
                        <a:pt x="297" y="186"/>
                      </a:lnTo>
                      <a:lnTo>
                        <a:pt x="289" y="184"/>
                      </a:lnTo>
                      <a:lnTo>
                        <a:pt x="283" y="180"/>
                      </a:lnTo>
                      <a:lnTo>
                        <a:pt x="277" y="176"/>
                      </a:lnTo>
                      <a:lnTo>
                        <a:pt x="270" y="171"/>
                      </a:lnTo>
                      <a:lnTo>
                        <a:pt x="266" y="166"/>
                      </a:lnTo>
                      <a:lnTo>
                        <a:pt x="262" y="159"/>
                      </a:lnTo>
                      <a:lnTo>
                        <a:pt x="258" y="153"/>
                      </a:lnTo>
                      <a:lnTo>
                        <a:pt x="255" y="142"/>
                      </a:lnTo>
                      <a:lnTo>
                        <a:pt x="253" y="131"/>
                      </a:lnTo>
                      <a:lnTo>
                        <a:pt x="251" y="117"/>
                      </a:lnTo>
                      <a:lnTo>
                        <a:pt x="248" y="104"/>
                      </a:lnTo>
                      <a:lnTo>
                        <a:pt x="244" y="90"/>
                      </a:lnTo>
                      <a:lnTo>
                        <a:pt x="239" y="77"/>
                      </a:lnTo>
                      <a:lnTo>
                        <a:pt x="234" y="65"/>
                      </a:lnTo>
                      <a:lnTo>
                        <a:pt x="227" y="53"/>
                      </a:lnTo>
                      <a:lnTo>
                        <a:pt x="219" y="42"/>
                      </a:lnTo>
                      <a:lnTo>
                        <a:pt x="210" y="3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" name="Freeform 45"/>
                <p:cNvSpPr>
                  <a:spLocks noChangeAspect="1"/>
                </p:cNvSpPr>
                <p:nvPr/>
              </p:nvSpPr>
              <p:spPr bwMode="auto">
                <a:xfrm>
                  <a:off x="2122" y="2623"/>
                  <a:ext cx="357" cy="538"/>
                </a:xfrm>
                <a:custGeom>
                  <a:avLst/>
                  <a:gdLst>
                    <a:gd name="T0" fmla="*/ 229 w 357"/>
                    <a:gd name="T1" fmla="*/ 2 h 538"/>
                    <a:gd name="T2" fmla="*/ 191 w 357"/>
                    <a:gd name="T3" fmla="*/ 4 h 538"/>
                    <a:gd name="T4" fmla="*/ 151 w 357"/>
                    <a:gd name="T5" fmla="*/ 18 h 538"/>
                    <a:gd name="T6" fmla="*/ 116 w 357"/>
                    <a:gd name="T7" fmla="*/ 41 h 538"/>
                    <a:gd name="T8" fmla="*/ 87 w 357"/>
                    <a:gd name="T9" fmla="*/ 67 h 538"/>
                    <a:gd name="T10" fmla="*/ 54 w 357"/>
                    <a:gd name="T11" fmla="*/ 113 h 538"/>
                    <a:gd name="T12" fmla="*/ 31 w 357"/>
                    <a:gd name="T13" fmla="*/ 159 h 538"/>
                    <a:gd name="T14" fmla="*/ 18 w 357"/>
                    <a:gd name="T15" fmla="*/ 191 h 538"/>
                    <a:gd name="T16" fmla="*/ 8 w 357"/>
                    <a:gd name="T17" fmla="*/ 237 h 538"/>
                    <a:gd name="T18" fmla="*/ 7 w 357"/>
                    <a:gd name="T19" fmla="*/ 276 h 538"/>
                    <a:gd name="T20" fmla="*/ 5 w 357"/>
                    <a:gd name="T21" fmla="*/ 307 h 538"/>
                    <a:gd name="T22" fmla="*/ 1 w 357"/>
                    <a:gd name="T23" fmla="*/ 351 h 538"/>
                    <a:gd name="T24" fmla="*/ 5 w 357"/>
                    <a:gd name="T25" fmla="*/ 406 h 538"/>
                    <a:gd name="T26" fmla="*/ 8 w 357"/>
                    <a:gd name="T27" fmla="*/ 415 h 538"/>
                    <a:gd name="T28" fmla="*/ 13 w 357"/>
                    <a:gd name="T29" fmla="*/ 433 h 538"/>
                    <a:gd name="T30" fmla="*/ 18 w 357"/>
                    <a:gd name="T31" fmla="*/ 452 h 538"/>
                    <a:gd name="T32" fmla="*/ 28 w 357"/>
                    <a:gd name="T33" fmla="*/ 472 h 538"/>
                    <a:gd name="T34" fmla="*/ 38 w 357"/>
                    <a:gd name="T35" fmla="*/ 487 h 538"/>
                    <a:gd name="T36" fmla="*/ 57 w 357"/>
                    <a:gd name="T37" fmla="*/ 504 h 538"/>
                    <a:gd name="T38" fmla="*/ 81 w 357"/>
                    <a:gd name="T39" fmla="*/ 520 h 538"/>
                    <a:gd name="T40" fmla="*/ 108 w 357"/>
                    <a:gd name="T41" fmla="*/ 531 h 538"/>
                    <a:gd name="T42" fmla="*/ 133 w 357"/>
                    <a:gd name="T43" fmla="*/ 537 h 538"/>
                    <a:gd name="T44" fmla="*/ 155 w 357"/>
                    <a:gd name="T45" fmla="*/ 538 h 538"/>
                    <a:gd name="T46" fmla="*/ 177 w 357"/>
                    <a:gd name="T47" fmla="*/ 534 h 538"/>
                    <a:gd name="T48" fmla="*/ 203 w 357"/>
                    <a:gd name="T49" fmla="*/ 526 h 538"/>
                    <a:gd name="T50" fmla="*/ 219 w 357"/>
                    <a:gd name="T51" fmla="*/ 518 h 538"/>
                    <a:gd name="T52" fmla="*/ 236 w 357"/>
                    <a:gd name="T53" fmla="*/ 500 h 538"/>
                    <a:gd name="T54" fmla="*/ 245 w 357"/>
                    <a:gd name="T55" fmla="*/ 488 h 538"/>
                    <a:gd name="T56" fmla="*/ 249 w 357"/>
                    <a:gd name="T57" fmla="*/ 485 h 538"/>
                    <a:gd name="T58" fmla="*/ 252 w 357"/>
                    <a:gd name="T59" fmla="*/ 480 h 538"/>
                    <a:gd name="T60" fmla="*/ 259 w 357"/>
                    <a:gd name="T61" fmla="*/ 464 h 538"/>
                    <a:gd name="T62" fmla="*/ 264 w 357"/>
                    <a:gd name="T63" fmla="*/ 454 h 538"/>
                    <a:gd name="T64" fmla="*/ 268 w 357"/>
                    <a:gd name="T65" fmla="*/ 440 h 538"/>
                    <a:gd name="T66" fmla="*/ 269 w 357"/>
                    <a:gd name="T67" fmla="*/ 433 h 538"/>
                    <a:gd name="T68" fmla="*/ 272 w 357"/>
                    <a:gd name="T69" fmla="*/ 412 h 538"/>
                    <a:gd name="T70" fmla="*/ 271 w 357"/>
                    <a:gd name="T71" fmla="*/ 401 h 538"/>
                    <a:gd name="T72" fmla="*/ 268 w 357"/>
                    <a:gd name="T73" fmla="*/ 379 h 538"/>
                    <a:gd name="T74" fmla="*/ 267 w 357"/>
                    <a:gd name="T75" fmla="*/ 371 h 538"/>
                    <a:gd name="T76" fmla="*/ 257 w 357"/>
                    <a:gd name="T77" fmla="*/ 342 h 538"/>
                    <a:gd name="T78" fmla="*/ 252 w 357"/>
                    <a:gd name="T79" fmla="*/ 313 h 538"/>
                    <a:gd name="T80" fmla="*/ 256 w 357"/>
                    <a:gd name="T81" fmla="*/ 283 h 538"/>
                    <a:gd name="T82" fmla="*/ 266 w 357"/>
                    <a:gd name="T83" fmla="*/ 257 h 538"/>
                    <a:gd name="T84" fmla="*/ 280 w 357"/>
                    <a:gd name="T85" fmla="*/ 234 h 538"/>
                    <a:gd name="T86" fmla="*/ 300 w 357"/>
                    <a:gd name="T87" fmla="*/ 214 h 538"/>
                    <a:gd name="T88" fmla="*/ 314 w 357"/>
                    <a:gd name="T89" fmla="*/ 200 h 538"/>
                    <a:gd name="T90" fmla="*/ 327 w 357"/>
                    <a:gd name="T91" fmla="*/ 184 h 538"/>
                    <a:gd name="T92" fmla="*/ 343 w 357"/>
                    <a:gd name="T93" fmla="*/ 158 h 538"/>
                    <a:gd name="T94" fmla="*/ 352 w 357"/>
                    <a:gd name="T95" fmla="*/ 137 h 538"/>
                    <a:gd name="T96" fmla="*/ 357 w 357"/>
                    <a:gd name="T97" fmla="*/ 110 h 538"/>
                    <a:gd name="T98" fmla="*/ 357 w 357"/>
                    <a:gd name="T99" fmla="*/ 96 h 538"/>
                    <a:gd name="T100" fmla="*/ 353 w 357"/>
                    <a:gd name="T101" fmla="*/ 77 h 538"/>
                    <a:gd name="T102" fmla="*/ 345 w 357"/>
                    <a:gd name="T103" fmla="*/ 60 h 538"/>
                    <a:gd name="T104" fmla="*/ 330 w 357"/>
                    <a:gd name="T105" fmla="*/ 43 h 538"/>
                    <a:gd name="T106" fmla="*/ 315 w 357"/>
                    <a:gd name="T107" fmla="*/ 32 h 538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57"/>
                    <a:gd name="T163" fmla="*/ 0 h 538"/>
                    <a:gd name="T164" fmla="*/ 357 w 357"/>
                    <a:gd name="T165" fmla="*/ 538 h 538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57" h="538">
                      <a:moveTo>
                        <a:pt x="304" y="26"/>
                      </a:moveTo>
                      <a:lnTo>
                        <a:pt x="266" y="13"/>
                      </a:lnTo>
                      <a:lnTo>
                        <a:pt x="229" y="2"/>
                      </a:lnTo>
                      <a:lnTo>
                        <a:pt x="221" y="0"/>
                      </a:lnTo>
                      <a:lnTo>
                        <a:pt x="214" y="0"/>
                      </a:lnTo>
                      <a:lnTo>
                        <a:pt x="191" y="4"/>
                      </a:lnTo>
                      <a:lnTo>
                        <a:pt x="181" y="5"/>
                      </a:lnTo>
                      <a:lnTo>
                        <a:pt x="170" y="10"/>
                      </a:lnTo>
                      <a:lnTo>
                        <a:pt x="151" y="18"/>
                      </a:lnTo>
                      <a:lnTo>
                        <a:pt x="141" y="24"/>
                      </a:lnTo>
                      <a:lnTo>
                        <a:pt x="132" y="30"/>
                      </a:lnTo>
                      <a:lnTo>
                        <a:pt x="116" y="41"/>
                      </a:lnTo>
                      <a:lnTo>
                        <a:pt x="108" y="47"/>
                      </a:lnTo>
                      <a:lnTo>
                        <a:pt x="101" y="54"/>
                      </a:lnTo>
                      <a:lnTo>
                        <a:pt x="87" y="67"/>
                      </a:lnTo>
                      <a:lnTo>
                        <a:pt x="75" y="82"/>
                      </a:lnTo>
                      <a:lnTo>
                        <a:pt x="63" y="97"/>
                      </a:lnTo>
                      <a:lnTo>
                        <a:pt x="54" y="113"/>
                      </a:lnTo>
                      <a:lnTo>
                        <a:pt x="44" y="130"/>
                      </a:lnTo>
                      <a:lnTo>
                        <a:pt x="36" y="147"/>
                      </a:lnTo>
                      <a:lnTo>
                        <a:pt x="31" y="159"/>
                      </a:lnTo>
                      <a:lnTo>
                        <a:pt x="27" y="169"/>
                      </a:lnTo>
                      <a:lnTo>
                        <a:pt x="21" y="181"/>
                      </a:lnTo>
                      <a:lnTo>
                        <a:pt x="18" y="191"/>
                      </a:lnTo>
                      <a:lnTo>
                        <a:pt x="12" y="215"/>
                      </a:lnTo>
                      <a:lnTo>
                        <a:pt x="9" y="225"/>
                      </a:lnTo>
                      <a:lnTo>
                        <a:pt x="8" y="237"/>
                      </a:lnTo>
                      <a:lnTo>
                        <a:pt x="7" y="250"/>
                      </a:lnTo>
                      <a:lnTo>
                        <a:pt x="8" y="261"/>
                      </a:lnTo>
                      <a:lnTo>
                        <a:pt x="7" y="276"/>
                      </a:lnTo>
                      <a:lnTo>
                        <a:pt x="7" y="292"/>
                      </a:lnTo>
                      <a:lnTo>
                        <a:pt x="6" y="300"/>
                      </a:lnTo>
                      <a:lnTo>
                        <a:pt x="5" y="307"/>
                      </a:lnTo>
                      <a:lnTo>
                        <a:pt x="7" y="323"/>
                      </a:lnTo>
                      <a:lnTo>
                        <a:pt x="4" y="334"/>
                      </a:lnTo>
                      <a:lnTo>
                        <a:pt x="1" y="351"/>
                      </a:lnTo>
                      <a:lnTo>
                        <a:pt x="0" y="370"/>
                      </a:lnTo>
                      <a:lnTo>
                        <a:pt x="2" y="388"/>
                      </a:lnTo>
                      <a:lnTo>
                        <a:pt x="5" y="406"/>
                      </a:lnTo>
                      <a:lnTo>
                        <a:pt x="6" y="409"/>
                      </a:lnTo>
                      <a:lnTo>
                        <a:pt x="7" y="413"/>
                      </a:lnTo>
                      <a:lnTo>
                        <a:pt x="8" y="415"/>
                      </a:lnTo>
                      <a:lnTo>
                        <a:pt x="11" y="418"/>
                      </a:lnTo>
                      <a:lnTo>
                        <a:pt x="12" y="425"/>
                      </a:lnTo>
                      <a:lnTo>
                        <a:pt x="13" y="433"/>
                      </a:lnTo>
                      <a:lnTo>
                        <a:pt x="14" y="439"/>
                      </a:lnTo>
                      <a:lnTo>
                        <a:pt x="16" y="446"/>
                      </a:lnTo>
                      <a:lnTo>
                        <a:pt x="18" y="452"/>
                      </a:lnTo>
                      <a:lnTo>
                        <a:pt x="21" y="459"/>
                      </a:lnTo>
                      <a:lnTo>
                        <a:pt x="24" y="465"/>
                      </a:lnTo>
                      <a:lnTo>
                        <a:pt x="28" y="472"/>
                      </a:lnTo>
                      <a:lnTo>
                        <a:pt x="30" y="478"/>
                      </a:lnTo>
                      <a:lnTo>
                        <a:pt x="35" y="483"/>
                      </a:lnTo>
                      <a:lnTo>
                        <a:pt x="38" y="487"/>
                      </a:lnTo>
                      <a:lnTo>
                        <a:pt x="43" y="492"/>
                      </a:lnTo>
                      <a:lnTo>
                        <a:pt x="49" y="498"/>
                      </a:lnTo>
                      <a:lnTo>
                        <a:pt x="57" y="504"/>
                      </a:lnTo>
                      <a:lnTo>
                        <a:pt x="64" y="509"/>
                      </a:lnTo>
                      <a:lnTo>
                        <a:pt x="73" y="514"/>
                      </a:lnTo>
                      <a:lnTo>
                        <a:pt x="81" y="520"/>
                      </a:lnTo>
                      <a:lnTo>
                        <a:pt x="91" y="524"/>
                      </a:lnTo>
                      <a:lnTo>
                        <a:pt x="98" y="527"/>
                      </a:lnTo>
                      <a:lnTo>
                        <a:pt x="108" y="531"/>
                      </a:lnTo>
                      <a:lnTo>
                        <a:pt x="116" y="534"/>
                      </a:lnTo>
                      <a:lnTo>
                        <a:pt x="126" y="536"/>
                      </a:lnTo>
                      <a:lnTo>
                        <a:pt x="133" y="537"/>
                      </a:lnTo>
                      <a:lnTo>
                        <a:pt x="143" y="538"/>
                      </a:lnTo>
                      <a:lnTo>
                        <a:pt x="151" y="538"/>
                      </a:lnTo>
                      <a:lnTo>
                        <a:pt x="155" y="538"/>
                      </a:lnTo>
                      <a:lnTo>
                        <a:pt x="160" y="538"/>
                      </a:lnTo>
                      <a:lnTo>
                        <a:pt x="168" y="536"/>
                      </a:lnTo>
                      <a:lnTo>
                        <a:pt x="177" y="534"/>
                      </a:lnTo>
                      <a:lnTo>
                        <a:pt x="186" y="533"/>
                      </a:lnTo>
                      <a:lnTo>
                        <a:pt x="195" y="529"/>
                      </a:lnTo>
                      <a:lnTo>
                        <a:pt x="203" y="526"/>
                      </a:lnTo>
                      <a:lnTo>
                        <a:pt x="212" y="522"/>
                      </a:lnTo>
                      <a:lnTo>
                        <a:pt x="217" y="520"/>
                      </a:lnTo>
                      <a:lnTo>
                        <a:pt x="219" y="518"/>
                      </a:lnTo>
                      <a:lnTo>
                        <a:pt x="221" y="516"/>
                      </a:lnTo>
                      <a:lnTo>
                        <a:pt x="229" y="508"/>
                      </a:lnTo>
                      <a:lnTo>
                        <a:pt x="236" y="500"/>
                      </a:lnTo>
                      <a:lnTo>
                        <a:pt x="239" y="496"/>
                      </a:lnTo>
                      <a:lnTo>
                        <a:pt x="243" y="492"/>
                      </a:lnTo>
                      <a:lnTo>
                        <a:pt x="245" y="488"/>
                      </a:lnTo>
                      <a:lnTo>
                        <a:pt x="247" y="486"/>
                      </a:lnTo>
                      <a:lnTo>
                        <a:pt x="248" y="485"/>
                      </a:lnTo>
                      <a:lnTo>
                        <a:pt x="249" y="485"/>
                      </a:lnTo>
                      <a:lnTo>
                        <a:pt x="249" y="483"/>
                      </a:lnTo>
                      <a:lnTo>
                        <a:pt x="250" y="482"/>
                      </a:lnTo>
                      <a:lnTo>
                        <a:pt x="252" y="480"/>
                      </a:lnTo>
                      <a:lnTo>
                        <a:pt x="254" y="476"/>
                      </a:lnTo>
                      <a:lnTo>
                        <a:pt x="259" y="467"/>
                      </a:lnTo>
                      <a:lnTo>
                        <a:pt x="259" y="464"/>
                      </a:lnTo>
                      <a:lnTo>
                        <a:pt x="260" y="463"/>
                      </a:lnTo>
                      <a:lnTo>
                        <a:pt x="262" y="458"/>
                      </a:lnTo>
                      <a:lnTo>
                        <a:pt x="264" y="454"/>
                      </a:lnTo>
                      <a:lnTo>
                        <a:pt x="266" y="450"/>
                      </a:lnTo>
                      <a:lnTo>
                        <a:pt x="266" y="445"/>
                      </a:lnTo>
                      <a:lnTo>
                        <a:pt x="268" y="440"/>
                      </a:lnTo>
                      <a:lnTo>
                        <a:pt x="269" y="435"/>
                      </a:lnTo>
                      <a:lnTo>
                        <a:pt x="269" y="434"/>
                      </a:lnTo>
                      <a:lnTo>
                        <a:pt x="269" y="433"/>
                      </a:lnTo>
                      <a:lnTo>
                        <a:pt x="270" y="431"/>
                      </a:lnTo>
                      <a:lnTo>
                        <a:pt x="271" y="421"/>
                      </a:lnTo>
                      <a:lnTo>
                        <a:pt x="272" y="412"/>
                      </a:lnTo>
                      <a:lnTo>
                        <a:pt x="271" y="409"/>
                      </a:lnTo>
                      <a:lnTo>
                        <a:pt x="271" y="407"/>
                      </a:lnTo>
                      <a:lnTo>
                        <a:pt x="271" y="401"/>
                      </a:lnTo>
                      <a:lnTo>
                        <a:pt x="271" y="392"/>
                      </a:lnTo>
                      <a:lnTo>
                        <a:pt x="269" y="381"/>
                      </a:lnTo>
                      <a:lnTo>
                        <a:pt x="268" y="379"/>
                      </a:lnTo>
                      <a:lnTo>
                        <a:pt x="267" y="377"/>
                      </a:lnTo>
                      <a:lnTo>
                        <a:pt x="267" y="376"/>
                      </a:lnTo>
                      <a:lnTo>
                        <a:pt x="267" y="371"/>
                      </a:lnTo>
                      <a:lnTo>
                        <a:pt x="264" y="361"/>
                      </a:lnTo>
                      <a:lnTo>
                        <a:pt x="261" y="351"/>
                      </a:lnTo>
                      <a:lnTo>
                        <a:pt x="257" y="342"/>
                      </a:lnTo>
                      <a:lnTo>
                        <a:pt x="254" y="332"/>
                      </a:lnTo>
                      <a:lnTo>
                        <a:pt x="252" y="322"/>
                      </a:lnTo>
                      <a:lnTo>
                        <a:pt x="252" y="313"/>
                      </a:lnTo>
                      <a:lnTo>
                        <a:pt x="252" y="302"/>
                      </a:lnTo>
                      <a:lnTo>
                        <a:pt x="253" y="293"/>
                      </a:lnTo>
                      <a:lnTo>
                        <a:pt x="256" y="283"/>
                      </a:lnTo>
                      <a:lnTo>
                        <a:pt x="259" y="274"/>
                      </a:lnTo>
                      <a:lnTo>
                        <a:pt x="263" y="265"/>
                      </a:lnTo>
                      <a:lnTo>
                        <a:pt x="266" y="257"/>
                      </a:lnTo>
                      <a:lnTo>
                        <a:pt x="271" y="249"/>
                      </a:lnTo>
                      <a:lnTo>
                        <a:pt x="276" y="241"/>
                      </a:lnTo>
                      <a:lnTo>
                        <a:pt x="280" y="234"/>
                      </a:lnTo>
                      <a:lnTo>
                        <a:pt x="287" y="227"/>
                      </a:lnTo>
                      <a:lnTo>
                        <a:pt x="293" y="220"/>
                      </a:lnTo>
                      <a:lnTo>
                        <a:pt x="300" y="214"/>
                      </a:lnTo>
                      <a:lnTo>
                        <a:pt x="303" y="210"/>
                      </a:lnTo>
                      <a:lnTo>
                        <a:pt x="307" y="207"/>
                      </a:lnTo>
                      <a:lnTo>
                        <a:pt x="314" y="200"/>
                      </a:lnTo>
                      <a:lnTo>
                        <a:pt x="317" y="195"/>
                      </a:lnTo>
                      <a:lnTo>
                        <a:pt x="321" y="191"/>
                      </a:lnTo>
                      <a:lnTo>
                        <a:pt x="327" y="184"/>
                      </a:lnTo>
                      <a:lnTo>
                        <a:pt x="333" y="175"/>
                      </a:lnTo>
                      <a:lnTo>
                        <a:pt x="338" y="166"/>
                      </a:lnTo>
                      <a:lnTo>
                        <a:pt x="343" y="158"/>
                      </a:lnTo>
                      <a:lnTo>
                        <a:pt x="349" y="148"/>
                      </a:lnTo>
                      <a:lnTo>
                        <a:pt x="350" y="143"/>
                      </a:lnTo>
                      <a:lnTo>
                        <a:pt x="352" y="137"/>
                      </a:lnTo>
                      <a:lnTo>
                        <a:pt x="356" y="125"/>
                      </a:lnTo>
                      <a:lnTo>
                        <a:pt x="357" y="114"/>
                      </a:lnTo>
                      <a:lnTo>
                        <a:pt x="357" y="110"/>
                      </a:lnTo>
                      <a:lnTo>
                        <a:pt x="357" y="108"/>
                      </a:lnTo>
                      <a:lnTo>
                        <a:pt x="357" y="103"/>
                      </a:lnTo>
                      <a:lnTo>
                        <a:pt x="357" y="96"/>
                      </a:lnTo>
                      <a:lnTo>
                        <a:pt x="356" y="89"/>
                      </a:lnTo>
                      <a:lnTo>
                        <a:pt x="354" y="82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8" y="66"/>
                      </a:lnTo>
                      <a:lnTo>
                        <a:pt x="345" y="60"/>
                      </a:lnTo>
                      <a:lnTo>
                        <a:pt x="343" y="56"/>
                      </a:lnTo>
                      <a:lnTo>
                        <a:pt x="335" y="46"/>
                      </a:lnTo>
                      <a:lnTo>
                        <a:pt x="330" y="43"/>
                      </a:lnTo>
                      <a:lnTo>
                        <a:pt x="326" y="39"/>
                      </a:lnTo>
                      <a:lnTo>
                        <a:pt x="321" y="35"/>
                      </a:lnTo>
                      <a:lnTo>
                        <a:pt x="315" y="32"/>
                      </a:lnTo>
                      <a:lnTo>
                        <a:pt x="310" y="29"/>
                      </a:lnTo>
                      <a:lnTo>
                        <a:pt x="304" y="2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" name="Freeform 46"/>
                <p:cNvSpPr>
                  <a:spLocks noChangeAspect="1"/>
                </p:cNvSpPr>
                <p:nvPr/>
              </p:nvSpPr>
              <p:spPr bwMode="auto">
                <a:xfrm>
                  <a:off x="2368" y="2629"/>
                  <a:ext cx="812" cy="237"/>
                </a:xfrm>
                <a:custGeom>
                  <a:avLst/>
                  <a:gdLst>
                    <a:gd name="T0" fmla="*/ 368 w 812"/>
                    <a:gd name="T1" fmla="*/ 166 h 237"/>
                    <a:gd name="T2" fmla="*/ 318 w 812"/>
                    <a:gd name="T3" fmla="*/ 151 h 237"/>
                    <a:gd name="T4" fmla="*/ 243 w 812"/>
                    <a:gd name="T5" fmla="*/ 112 h 237"/>
                    <a:gd name="T6" fmla="*/ 198 w 812"/>
                    <a:gd name="T7" fmla="*/ 86 h 237"/>
                    <a:gd name="T8" fmla="*/ 155 w 812"/>
                    <a:gd name="T9" fmla="*/ 61 h 237"/>
                    <a:gd name="T10" fmla="*/ 101 w 812"/>
                    <a:gd name="T11" fmla="*/ 41 h 237"/>
                    <a:gd name="T12" fmla="*/ 60 w 812"/>
                    <a:gd name="T13" fmla="*/ 35 h 237"/>
                    <a:gd name="T14" fmla="*/ 29 w 812"/>
                    <a:gd name="T15" fmla="*/ 39 h 237"/>
                    <a:gd name="T16" fmla="*/ 8 w 812"/>
                    <a:gd name="T17" fmla="*/ 53 h 237"/>
                    <a:gd name="T18" fmla="*/ 0 w 812"/>
                    <a:gd name="T19" fmla="*/ 77 h 237"/>
                    <a:gd name="T20" fmla="*/ 8 w 812"/>
                    <a:gd name="T21" fmla="*/ 102 h 237"/>
                    <a:gd name="T22" fmla="*/ 23 w 812"/>
                    <a:gd name="T23" fmla="*/ 116 h 237"/>
                    <a:gd name="T24" fmla="*/ 79 w 812"/>
                    <a:gd name="T25" fmla="*/ 137 h 237"/>
                    <a:gd name="T26" fmla="*/ 170 w 812"/>
                    <a:gd name="T27" fmla="*/ 165 h 237"/>
                    <a:gd name="T28" fmla="*/ 261 w 812"/>
                    <a:gd name="T29" fmla="*/ 203 h 237"/>
                    <a:gd name="T30" fmla="*/ 319 w 812"/>
                    <a:gd name="T31" fmla="*/ 231 h 237"/>
                    <a:gd name="T32" fmla="*/ 353 w 812"/>
                    <a:gd name="T33" fmla="*/ 237 h 237"/>
                    <a:gd name="T34" fmla="*/ 400 w 812"/>
                    <a:gd name="T35" fmla="*/ 235 h 237"/>
                    <a:gd name="T36" fmla="*/ 434 w 812"/>
                    <a:gd name="T37" fmla="*/ 226 h 237"/>
                    <a:gd name="T38" fmla="*/ 605 w 812"/>
                    <a:gd name="T39" fmla="*/ 156 h 237"/>
                    <a:gd name="T40" fmla="*/ 637 w 812"/>
                    <a:gd name="T41" fmla="*/ 156 h 237"/>
                    <a:gd name="T42" fmla="*/ 645 w 812"/>
                    <a:gd name="T43" fmla="*/ 152 h 237"/>
                    <a:gd name="T44" fmla="*/ 657 w 812"/>
                    <a:gd name="T45" fmla="*/ 143 h 237"/>
                    <a:gd name="T46" fmla="*/ 662 w 812"/>
                    <a:gd name="T47" fmla="*/ 135 h 237"/>
                    <a:gd name="T48" fmla="*/ 686 w 812"/>
                    <a:gd name="T49" fmla="*/ 113 h 237"/>
                    <a:gd name="T50" fmla="*/ 718 w 812"/>
                    <a:gd name="T51" fmla="*/ 115 h 237"/>
                    <a:gd name="T52" fmla="*/ 743 w 812"/>
                    <a:gd name="T53" fmla="*/ 127 h 237"/>
                    <a:gd name="T54" fmla="*/ 761 w 812"/>
                    <a:gd name="T55" fmla="*/ 127 h 237"/>
                    <a:gd name="T56" fmla="*/ 779 w 812"/>
                    <a:gd name="T57" fmla="*/ 116 h 237"/>
                    <a:gd name="T58" fmla="*/ 783 w 812"/>
                    <a:gd name="T59" fmla="*/ 110 h 237"/>
                    <a:gd name="T60" fmla="*/ 784 w 812"/>
                    <a:gd name="T61" fmla="*/ 107 h 237"/>
                    <a:gd name="T62" fmla="*/ 777 w 812"/>
                    <a:gd name="T63" fmla="*/ 91 h 237"/>
                    <a:gd name="T64" fmla="*/ 762 w 812"/>
                    <a:gd name="T65" fmla="*/ 75 h 237"/>
                    <a:gd name="T66" fmla="*/ 741 w 812"/>
                    <a:gd name="T67" fmla="*/ 68 h 237"/>
                    <a:gd name="T68" fmla="*/ 727 w 812"/>
                    <a:gd name="T69" fmla="*/ 60 h 237"/>
                    <a:gd name="T70" fmla="*/ 763 w 812"/>
                    <a:gd name="T71" fmla="*/ 50 h 237"/>
                    <a:gd name="T72" fmla="*/ 782 w 812"/>
                    <a:gd name="T73" fmla="*/ 48 h 237"/>
                    <a:gd name="T74" fmla="*/ 802 w 812"/>
                    <a:gd name="T75" fmla="*/ 44 h 237"/>
                    <a:gd name="T76" fmla="*/ 806 w 812"/>
                    <a:gd name="T77" fmla="*/ 41 h 237"/>
                    <a:gd name="T78" fmla="*/ 812 w 812"/>
                    <a:gd name="T79" fmla="*/ 34 h 237"/>
                    <a:gd name="T80" fmla="*/ 812 w 812"/>
                    <a:gd name="T81" fmla="*/ 25 h 237"/>
                    <a:gd name="T82" fmla="*/ 811 w 812"/>
                    <a:gd name="T83" fmla="*/ 20 h 237"/>
                    <a:gd name="T84" fmla="*/ 803 w 812"/>
                    <a:gd name="T85" fmla="*/ 6 h 237"/>
                    <a:gd name="T86" fmla="*/ 787 w 812"/>
                    <a:gd name="T87" fmla="*/ 0 h 237"/>
                    <a:gd name="T88" fmla="*/ 752 w 812"/>
                    <a:gd name="T89" fmla="*/ 7 h 237"/>
                    <a:gd name="T90" fmla="*/ 712 w 812"/>
                    <a:gd name="T91" fmla="*/ 30 h 237"/>
                    <a:gd name="T92" fmla="*/ 688 w 812"/>
                    <a:gd name="T93" fmla="*/ 55 h 237"/>
                    <a:gd name="T94" fmla="*/ 684 w 812"/>
                    <a:gd name="T95" fmla="*/ 59 h 237"/>
                    <a:gd name="T96" fmla="*/ 672 w 812"/>
                    <a:gd name="T97" fmla="*/ 68 h 237"/>
                    <a:gd name="T98" fmla="*/ 657 w 812"/>
                    <a:gd name="T99" fmla="*/ 75 h 237"/>
                    <a:gd name="T100" fmla="*/ 647 w 812"/>
                    <a:gd name="T101" fmla="*/ 80 h 237"/>
                    <a:gd name="T102" fmla="*/ 620 w 812"/>
                    <a:gd name="T103" fmla="*/ 89 h 237"/>
                    <a:gd name="T104" fmla="*/ 594 w 812"/>
                    <a:gd name="T105" fmla="*/ 104 h 237"/>
                    <a:gd name="T106" fmla="*/ 576 w 812"/>
                    <a:gd name="T107" fmla="*/ 111 h 237"/>
                    <a:gd name="T108" fmla="*/ 535 w 812"/>
                    <a:gd name="T109" fmla="*/ 128 h 237"/>
                    <a:gd name="T110" fmla="*/ 474 w 812"/>
                    <a:gd name="T111" fmla="*/ 148 h 237"/>
                    <a:gd name="T112" fmla="*/ 400 w 812"/>
                    <a:gd name="T113" fmla="*/ 164 h 23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812"/>
                    <a:gd name="T172" fmla="*/ 0 h 237"/>
                    <a:gd name="T173" fmla="*/ 812 w 812"/>
                    <a:gd name="T174" fmla="*/ 237 h 23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812" h="237">
                      <a:moveTo>
                        <a:pt x="400" y="164"/>
                      </a:moveTo>
                      <a:lnTo>
                        <a:pt x="384" y="166"/>
                      </a:lnTo>
                      <a:lnTo>
                        <a:pt x="376" y="166"/>
                      </a:lnTo>
                      <a:lnTo>
                        <a:pt x="368" y="166"/>
                      </a:lnTo>
                      <a:lnTo>
                        <a:pt x="353" y="163"/>
                      </a:lnTo>
                      <a:lnTo>
                        <a:pt x="346" y="161"/>
                      </a:lnTo>
                      <a:lnTo>
                        <a:pt x="339" y="159"/>
                      </a:lnTo>
                      <a:lnTo>
                        <a:pt x="318" y="151"/>
                      </a:lnTo>
                      <a:lnTo>
                        <a:pt x="297" y="143"/>
                      </a:lnTo>
                      <a:lnTo>
                        <a:pt x="278" y="132"/>
                      </a:lnTo>
                      <a:lnTo>
                        <a:pt x="259" y="122"/>
                      </a:lnTo>
                      <a:lnTo>
                        <a:pt x="243" y="112"/>
                      </a:lnTo>
                      <a:lnTo>
                        <a:pt x="228" y="103"/>
                      </a:lnTo>
                      <a:lnTo>
                        <a:pt x="218" y="98"/>
                      </a:lnTo>
                      <a:lnTo>
                        <a:pt x="208" y="93"/>
                      </a:lnTo>
                      <a:lnTo>
                        <a:pt x="198" y="86"/>
                      </a:lnTo>
                      <a:lnTo>
                        <a:pt x="188" y="79"/>
                      </a:lnTo>
                      <a:lnTo>
                        <a:pt x="177" y="73"/>
                      </a:lnTo>
                      <a:lnTo>
                        <a:pt x="167" y="67"/>
                      </a:lnTo>
                      <a:lnTo>
                        <a:pt x="155" y="61"/>
                      </a:lnTo>
                      <a:lnTo>
                        <a:pt x="145" y="56"/>
                      </a:lnTo>
                      <a:lnTo>
                        <a:pt x="134" y="52"/>
                      </a:lnTo>
                      <a:lnTo>
                        <a:pt x="122" y="48"/>
                      </a:lnTo>
                      <a:lnTo>
                        <a:pt x="101" y="41"/>
                      </a:lnTo>
                      <a:lnTo>
                        <a:pt x="91" y="38"/>
                      </a:lnTo>
                      <a:lnTo>
                        <a:pt x="81" y="37"/>
                      </a:lnTo>
                      <a:lnTo>
                        <a:pt x="71" y="36"/>
                      </a:lnTo>
                      <a:lnTo>
                        <a:pt x="60" y="35"/>
                      </a:lnTo>
                      <a:lnTo>
                        <a:pt x="49" y="36"/>
                      </a:lnTo>
                      <a:lnTo>
                        <a:pt x="39" y="37"/>
                      </a:lnTo>
                      <a:lnTo>
                        <a:pt x="34" y="37"/>
                      </a:lnTo>
                      <a:lnTo>
                        <a:pt x="29" y="39"/>
                      </a:lnTo>
                      <a:lnTo>
                        <a:pt x="24" y="41"/>
                      </a:lnTo>
                      <a:lnTo>
                        <a:pt x="20" y="43"/>
                      </a:lnTo>
                      <a:lnTo>
                        <a:pt x="14" y="48"/>
                      </a:lnTo>
                      <a:lnTo>
                        <a:pt x="8" y="53"/>
                      </a:lnTo>
                      <a:lnTo>
                        <a:pt x="4" y="58"/>
                      </a:lnTo>
                      <a:lnTo>
                        <a:pt x="2" y="64"/>
                      </a:lnTo>
                      <a:lnTo>
                        <a:pt x="0" y="70"/>
                      </a:lnTo>
                      <a:lnTo>
                        <a:pt x="0" y="77"/>
                      </a:lnTo>
                      <a:lnTo>
                        <a:pt x="1" y="84"/>
                      </a:lnTo>
                      <a:lnTo>
                        <a:pt x="4" y="91"/>
                      </a:lnTo>
                      <a:lnTo>
                        <a:pt x="6" y="96"/>
                      </a:lnTo>
                      <a:lnTo>
                        <a:pt x="8" y="102"/>
                      </a:lnTo>
                      <a:lnTo>
                        <a:pt x="12" y="105"/>
                      </a:lnTo>
                      <a:lnTo>
                        <a:pt x="15" y="109"/>
                      </a:lnTo>
                      <a:lnTo>
                        <a:pt x="19" y="113"/>
                      </a:lnTo>
                      <a:lnTo>
                        <a:pt x="23" y="116"/>
                      </a:lnTo>
                      <a:lnTo>
                        <a:pt x="28" y="118"/>
                      </a:lnTo>
                      <a:lnTo>
                        <a:pt x="34" y="121"/>
                      </a:lnTo>
                      <a:lnTo>
                        <a:pt x="56" y="129"/>
                      </a:lnTo>
                      <a:lnTo>
                        <a:pt x="79" y="137"/>
                      </a:lnTo>
                      <a:lnTo>
                        <a:pt x="102" y="144"/>
                      </a:lnTo>
                      <a:lnTo>
                        <a:pt x="126" y="151"/>
                      </a:lnTo>
                      <a:lnTo>
                        <a:pt x="148" y="157"/>
                      </a:lnTo>
                      <a:lnTo>
                        <a:pt x="170" y="165"/>
                      </a:lnTo>
                      <a:lnTo>
                        <a:pt x="192" y="173"/>
                      </a:lnTo>
                      <a:lnTo>
                        <a:pt x="214" y="182"/>
                      </a:lnTo>
                      <a:lnTo>
                        <a:pt x="237" y="192"/>
                      </a:lnTo>
                      <a:lnTo>
                        <a:pt x="261" y="203"/>
                      </a:lnTo>
                      <a:lnTo>
                        <a:pt x="283" y="214"/>
                      </a:lnTo>
                      <a:lnTo>
                        <a:pt x="306" y="226"/>
                      </a:lnTo>
                      <a:lnTo>
                        <a:pt x="312" y="229"/>
                      </a:lnTo>
                      <a:lnTo>
                        <a:pt x="319" y="231"/>
                      </a:lnTo>
                      <a:lnTo>
                        <a:pt x="326" y="233"/>
                      </a:lnTo>
                      <a:lnTo>
                        <a:pt x="334" y="235"/>
                      </a:lnTo>
                      <a:lnTo>
                        <a:pt x="344" y="237"/>
                      </a:lnTo>
                      <a:lnTo>
                        <a:pt x="353" y="237"/>
                      </a:lnTo>
                      <a:lnTo>
                        <a:pt x="373" y="237"/>
                      </a:lnTo>
                      <a:lnTo>
                        <a:pt x="381" y="237"/>
                      </a:lnTo>
                      <a:lnTo>
                        <a:pt x="391" y="237"/>
                      </a:lnTo>
                      <a:lnTo>
                        <a:pt x="400" y="235"/>
                      </a:lnTo>
                      <a:lnTo>
                        <a:pt x="409" y="233"/>
                      </a:lnTo>
                      <a:lnTo>
                        <a:pt x="417" y="231"/>
                      </a:lnTo>
                      <a:lnTo>
                        <a:pt x="425" y="230"/>
                      </a:lnTo>
                      <a:lnTo>
                        <a:pt x="434" y="226"/>
                      </a:lnTo>
                      <a:lnTo>
                        <a:pt x="443" y="224"/>
                      </a:lnTo>
                      <a:lnTo>
                        <a:pt x="483" y="207"/>
                      </a:lnTo>
                      <a:lnTo>
                        <a:pt x="524" y="190"/>
                      </a:lnTo>
                      <a:lnTo>
                        <a:pt x="605" y="156"/>
                      </a:lnTo>
                      <a:lnTo>
                        <a:pt x="613" y="152"/>
                      </a:lnTo>
                      <a:lnTo>
                        <a:pt x="622" y="149"/>
                      </a:lnTo>
                      <a:lnTo>
                        <a:pt x="631" y="157"/>
                      </a:lnTo>
                      <a:lnTo>
                        <a:pt x="637" y="156"/>
                      </a:lnTo>
                      <a:lnTo>
                        <a:pt x="643" y="154"/>
                      </a:lnTo>
                      <a:lnTo>
                        <a:pt x="643" y="153"/>
                      </a:lnTo>
                      <a:lnTo>
                        <a:pt x="645" y="152"/>
                      </a:lnTo>
                      <a:lnTo>
                        <a:pt x="648" y="150"/>
                      </a:lnTo>
                      <a:lnTo>
                        <a:pt x="650" y="149"/>
                      </a:lnTo>
                      <a:lnTo>
                        <a:pt x="653" y="147"/>
                      </a:lnTo>
                      <a:lnTo>
                        <a:pt x="657" y="143"/>
                      </a:lnTo>
                      <a:lnTo>
                        <a:pt x="657" y="141"/>
                      </a:lnTo>
                      <a:lnTo>
                        <a:pt x="658" y="139"/>
                      </a:lnTo>
                      <a:lnTo>
                        <a:pt x="659" y="139"/>
                      </a:lnTo>
                      <a:lnTo>
                        <a:pt x="662" y="135"/>
                      </a:lnTo>
                      <a:lnTo>
                        <a:pt x="664" y="130"/>
                      </a:lnTo>
                      <a:lnTo>
                        <a:pt x="671" y="117"/>
                      </a:lnTo>
                      <a:lnTo>
                        <a:pt x="679" y="115"/>
                      </a:lnTo>
                      <a:lnTo>
                        <a:pt x="686" y="113"/>
                      </a:lnTo>
                      <a:lnTo>
                        <a:pt x="694" y="112"/>
                      </a:lnTo>
                      <a:lnTo>
                        <a:pt x="703" y="112"/>
                      </a:lnTo>
                      <a:lnTo>
                        <a:pt x="711" y="113"/>
                      </a:lnTo>
                      <a:lnTo>
                        <a:pt x="718" y="115"/>
                      </a:lnTo>
                      <a:lnTo>
                        <a:pt x="726" y="118"/>
                      </a:lnTo>
                      <a:lnTo>
                        <a:pt x="734" y="122"/>
                      </a:lnTo>
                      <a:lnTo>
                        <a:pt x="738" y="125"/>
                      </a:lnTo>
                      <a:lnTo>
                        <a:pt x="743" y="127"/>
                      </a:lnTo>
                      <a:lnTo>
                        <a:pt x="747" y="128"/>
                      </a:lnTo>
                      <a:lnTo>
                        <a:pt x="752" y="129"/>
                      </a:lnTo>
                      <a:lnTo>
                        <a:pt x="756" y="128"/>
                      </a:lnTo>
                      <a:lnTo>
                        <a:pt x="761" y="127"/>
                      </a:lnTo>
                      <a:lnTo>
                        <a:pt x="766" y="125"/>
                      </a:lnTo>
                      <a:lnTo>
                        <a:pt x="770" y="123"/>
                      </a:lnTo>
                      <a:lnTo>
                        <a:pt x="776" y="120"/>
                      </a:lnTo>
                      <a:lnTo>
                        <a:pt x="779" y="116"/>
                      </a:lnTo>
                      <a:lnTo>
                        <a:pt x="780" y="115"/>
                      </a:lnTo>
                      <a:lnTo>
                        <a:pt x="782" y="113"/>
                      </a:lnTo>
                      <a:lnTo>
                        <a:pt x="783" y="111"/>
                      </a:lnTo>
                      <a:lnTo>
                        <a:pt x="783" y="110"/>
                      </a:lnTo>
                      <a:lnTo>
                        <a:pt x="784" y="109"/>
                      </a:lnTo>
                      <a:lnTo>
                        <a:pt x="784" y="107"/>
                      </a:lnTo>
                      <a:lnTo>
                        <a:pt x="784" y="105"/>
                      </a:lnTo>
                      <a:lnTo>
                        <a:pt x="783" y="101"/>
                      </a:lnTo>
                      <a:lnTo>
                        <a:pt x="781" y="95"/>
                      </a:lnTo>
                      <a:lnTo>
                        <a:pt x="777" y="91"/>
                      </a:lnTo>
                      <a:lnTo>
                        <a:pt x="774" y="86"/>
                      </a:lnTo>
                      <a:lnTo>
                        <a:pt x="770" y="82"/>
                      </a:lnTo>
                      <a:lnTo>
                        <a:pt x="766" y="78"/>
                      </a:lnTo>
                      <a:lnTo>
                        <a:pt x="762" y="75"/>
                      </a:lnTo>
                      <a:lnTo>
                        <a:pt x="756" y="72"/>
                      </a:lnTo>
                      <a:lnTo>
                        <a:pt x="752" y="70"/>
                      </a:lnTo>
                      <a:lnTo>
                        <a:pt x="746" y="68"/>
                      </a:lnTo>
                      <a:lnTo>
                        <a:pt x="741" y="68"/>
                      </a:lnTo>
                      <a:lnTo>
                        <a:pt x="728" y="67"/>
                      </a:lnTo>
                      <a:lnTo>
                        <a:pt x="721" y="67"/>
                      </a:lnTo>
                      <a:lnTo>
                        <a:pt x="715" y="68"/>
                      </a:lnTo>
                      <a:lnTo>
                        <a:pt x="727" y="60"/>
                      </a:lnTo>
                      <a:lnTo>
                        <a:pt x="734" y="57"/>
                      </a:lnTo>
                      <a:lnTo>
                        <a:pt x="741" y="55"/>
                      </a:lnTo>
                      <a:lnTo>
                        <a:pt x="756" y="51"/>
                      </a:lnTo>
                      <a:lnTo>
                        <a:pt x="763" y="50"/>
                      </a:lnTo>
                      <a:lnTo>
                        <a:pt x="770" y="50"/>
                      </a:lnTo>
                      <a:lnTo>
                        <a:pt x="777" y="49"/>
                      </a:lnTo>
                      <a:lnTo>
                        <a:pt x="779" y="48"/>
                      </a:lnTo>
                      <a:lnTo>
                        <a:pt x="782" y="48"/>
                      </a:lnTo>
                      <a:lnTo>
                        <a:pt x="794" y="47"/>
                      </a:lnTo>
                      <a:lnTo>
                        <a:pt x="797" y="46"/>
                      </a:lnTo>
                      <a:lnTo>
                        <a:pt x="799" y="45"/>
                      </a:lnTo>
                      <a:lnTo>
                        <a:pt x="802" y="44"/>
                      </a:lnTo>
                      <a:lnTo>
                        <a:pt x="803" y="43"/>
                      </a:lnTo>
                      <a:lnTo>
                        <a:pt x="805" y="43"/>
                      </a:lnTo>
                      <a:lnTo>
                        <a:pt x="805" y="41"/>
                      </a:lnTo>
                      <a:lnTo>
                        <a:pt x="806" y="41"/>
                      </a:lnTo>
                      <a:lnTo>
                        <a:pt x="808" y="40"/>
                      </a:lnTo>
                      <a:lnTo>
                        <a:pt x="809" y="38"/>
                      </a:lnTo>
                      <a:lnTo>
                        <a:pt x="811" y="36"/>
                      </a:lnTo>
                      <a:lnTo>
                        <a:pt x="812" y="34"/>
                      </a:lnTo>
                      <a:lnTo>
                        <a:pt x="812" y="32"/>
                      </a:lnTo>
                      <a:lnTo>
                        <a:pt x="812" y="29"/>
                      </a:lnTo>
                      <a:lnTo>
                        <a:pt x="812" y="28"/>
                      </a:lnTo>
                      <a:lnTo>
                        <a:pt x="812" y="25"/>
                      </a:lnTo>
                      <a:lnTo>
                        <a:pt x="812" y="23"/>
                      </a:lnTo>
                      <a:lnTo>
                        <a:pt x="812" y="22"/>
                      </a:lnTo>
                      <a:lnTo>
                        <a:pt x="811" y="21"/>
                      </a:lnTo>
                      <a:lnTo>
                        <a:pt x="811" y="20"/>
                      </a:lnTo>
                      <a:lnTo>
                        <a:pt x="810" y="16"/>
                      </a:lnTo>
                      <a:lnTo>
                        <a:pt x="808" y="12"/>
                      </a:lnTo>
                      <a:lnTo>
                        <a:pt x="805" y="8"/>
                      </a:lnTo>
                      <a:lnTo>
                        <a:pt x="803" y="6"/>
                      </a:lnTo>
                      <a:lnTo>
                        <a:pt x="799" y="3"/>
                      </a:lnTo>
                      <a:lnTo>
                        <a:pt x="796" y="1"/>
                      </a:lnTo>
                      <a:lnTo>
                        <a:pt x="791" y="0"/>
                      </a:lnTo>
                      <a:lnTo>
                        <a:pt x="787" y="0"/>
                      </a:lnTo>
                      <a:lnTo>
                        <a:pt x="783" y="0"/>
                      </a:lnTo>
                      <a:lnTo>
                        <a:pt x="767" y="3"/>
                      </a:lnTo>
                      <a:lnTo>
                        <a:pt x="759" y="5"/>
                      </a:lnTo>
                      <a:lnTo>
                        <a:pt x="752" y="7"/>
                      </a:lnTo>
                      <a:lnTo>
                        <a:pt x="738" y="13"/>
                      </a:lnTo>
                      <a:lnTo>
                        <a:pt x="725" y="21"/>
                      </a:lnTo>
                      <a:lnTo>
                        <a:pt x="718" y="25"/>
                      </a:lnTo>
                      <a:lnTo>
                        <a:pt x="712" y="30"/>
                      </a:lnTo>
                      <a:lnTo>
                        <a:pt x="706" y="35"/>
                      </a:lnTo>
                      <a:lnTo>
                        <a:pt x="700" y="41"/>
                      </a:lnTo>
                      <a:lnTo>
                        <a:pt x="692" y="50"/>
                      </a:lnTo>
                      <a:lnTo>
                        <a:pt x="688" y="55"/>
                      </a:lnTo>
                      <a:lnTo>
                        <a:pt x="685" y="56"/>
                      </a:lnTo>
                      <a:lnTo>
                        <a:pt x="685" y="57"/>
                      </a:lnTo>
                      <a:lnTo>
                        <a:pt x="684" y="59"/>
                      </a:lnTo>
                      <a:lnTo>
                        <a:pt x="682" y="60"/>
                      </a:lnTo>
                      <a:lnTo>
                        <a:pt x="681" y="61"/>
                      </a:lnTo>
                      <a:lnTo>
                        <a:pt x="676" y="64"/>
                      </a:lnTo>
                      <a:lnTo>
                        <a:pt x="672" y="68"/>
                      </a:lnTo>
                      <a:lnTo>
                        <a:pt x="667" y="70"/>
                      </a:lnTo>
                      <a:lnTo>
                        <a:pt x="664" y="72"/>
                      </a:lnTo>
                      <a:lnTo>
                        <a:pt x="663" y="74"/>
                      </a:lnTo>
                      <a:lnTo>
                        <a:pt x="657" y="75"/>
                      </a:lnTo>
                      <a:lnTo>
                        <a:pt x="652" y="78"/>
                      </a:lnTo>
                      <a:lnTo>
                        <a:pt x="650" y="79"/>
                      </a:lnTo>
                      <a:lnTo>
                        <a:pt x="648" y="79"/>
                      </a:lnTo>
                      <a:lnTo>
                        <a:pt x="647" y="80"/>
                      </a:lnTo>
                      <a:lnTo>
                        <a:pt x="643" y="82"/>
                      </a:lnTo>
                      <a:lnTo>
                        <a:pt x="630" y="85"/>
                      </a:lnTo>
                      <a:lnTo>
                        <a:pt x="625" y="87"/>
                      </a:lnTo>
                      <a:lnTo>
                        <a:pt x="620" y="89"/>
                      </a:lnTo>
                      <a:lnTo>
                        <a:pt x="613" y="93"/>
                      </a:lnTo>
                      <a:lnTo>
                        <a:pt x="607" y="96"/>
                      </a:lnTo>
                      <a:lnTo>
                        <a:pt x="600" y="100"/>
                      </a:lnTo>
                      <a:lnTo>
                        <a:pt x="594" y="104"/>
                      </a:lnTo>
                      <a:lnTo>
                        <a:pt x="582" y="109"/>
                      </a:lnTo>
                      <a:lnTo>
                        <a:pt x="580" y="109"/>
                      </a:lnTo>
                      <a:lnTo>
                        <a:pt x="579" y="110"/>
                      </a:lnTo>
                      <a:lnTo>
                        <a:pt x="576" y="111"/>
                      </a:lnTo>
                      <a:lnTo>
                        <a:pt x="571" y="114"/>
                      </a:lnTo>
                      <a:lnTo>
                        <a:pt x="558" y="119"/>
                      </a:lnTo>
                      <a:lnTo>
                        <a:pt x="547" y="123"/>
                      </a:lnTo>
                      <a:lnTo>
                        <a:pt x="535" y="128"/>
                      </a:lnTo>
                      <a:lnTo>
                        <a:pt x="523" y="132"/>
                      </a:lnTo>
                      <a:lnTo>
                        <a:pt x="499" y="141"/>
                      </a:lnTo>
                      <a:lnTo>
                        <a:pt x="487" y="144"/>
                      </a:lnTo>
                      <a:lnTo>
                        <a:pt x="474" y="148"/>
                      </a:lnTo>
                      <a:lnTo>
                        <a:pt x="450" y="154"/>
                      </a:lnTo>
                      <a:lnTo>
                        <a:pt x="424" y="159"/>
                      </a:lnTo>
                      <a:lnTo>
                        <a:pt x="412" y="162"/>
                      </a:lnTo>
                      <a:lnTo>
                        <a:pt x="400" y="1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" name="Freeform 47"/>
                <p:cNvSpPr>
                  <a:spLocks noChangeAspect="1"/>
                </p:cNvSpPr>
                <p:nvPr/>
              </p:nvSpPr>
              <p:spPr bwMode="auto">
                <a:xfrm>
                  <a:off x="1861" y="2608"/>
                  <a:ext cx="480" cy="486"/>
                </a:xfrm>
                <a:custGeom>
                  <a:avLst/>
                  <a:gdLst>
                    <a:gd name="T0" fmla="*/ 12 w 480"/>
                    <a:gd name="T1" fmla="*/ 76 h 486"/>
                    <a:gd name="T2" fmla="*/ 2 w 480"/>
                    <a:gd name="T3" fmla="*/ 99 h 486"/>
                    <a:gd name="T4" fmla="*/ 2 w 480"/>
                    <a:gd name="T5" fmla="*/ 156 h 486"/>
                    <a:gd name="T6" fmla="*/ 11 w 480"/>
                    <a:gd name="T7" fmla="*/ 205 h 486"/>
                    <a:gd name="T8" fmla="*/ 32 w 480"/>
                    <a:gd name="T9" fmla="*/ 272 h 486"/>
                    <a:gd name="T10" fmla="*/ 60 w 480"/>
                    <a:gd name="T11" fmla="*/ 338 h 486"/>
                    <a:gd name="T12" fmla="*/ 81 w 480"/>
                    <a:gd name="T13" fmla="*/ 361 h 486"/>
                    <a:gd name="T14" fmla="*/ 106 w 480"/>
                    <a:gd name="T15" fmla="*/ 375 h 486"/>
                    <a:gd name="T16" fmla="*/ 127 w 480"/>
                    <a:gd name="T17" fmla="*/ 398 h 486"/>
                    <a:gd name="T18" fmla="*/ 106 w 480"/>
                    <a:gd name="T19" fmla="*/ 437 h 486"/>
                    <a:gd name="T20" fmla="*/ 105 w 480"/>
                    <a:gd name="T21" fmla="*/ 452 h 486"/>
                    <a:gd name="T22" fmla="*/ 116 w 480"/>
                    <a:gd name="T23" fmla="*/ 465 h 486"/>
                    <a:gd name="T24" fmla="*/ 161 w 480"/>
                    <a:gd name="T25" fmla="*/ 458 h 486"/>
                    <a:gd name="T26" fmla="*/ 173 w 480"/>
                    <a:gd name="T27" fmla="*/ 484 h 486"/>
                    <a:gd name="T28" fmla="*/ 182 w 480"/>
                    <a:gd name="T29" fmla="*/ 486 h 486"/>
                    <a:gd name="T30" fmla="*/ 187 w 480"/>
                    <a:gd name="T31" fmla="*/ 486 h 486"/>
                    <a:gd name="T32" fmla="*/ 194 w 480"/>
                    <a:gd name="T33" fmla="*/ 484 h 486"/>
                    <a:gd name="T34" fmla="*/ 205 w 480"/>
                    <a:gd name="T35" fmla="*/ 474 h 486"/>
                    <a:gd name="T36" fmla="*/ 244 w 480"/>
                    <a:gd name="T37" fmla="*/ 479 h 486"/>
                    <a:gd name="T38" fmla="*/ 248 w 480"/>
                    <a:gd name="T39" fmla="*/ 474 h 486"/>
                    <a:gd name="T40" fmla="*/ 254 w 480"/>
                    <a:gd name="T41" fmla="*/ 463 h 486"/>
                    <a:gd name="T42" fmla="*/ 254 w 480"/>
                    <a:gd name="T43" fmla="*/ 458 h 486"/>
                    <a:gd name="T44" fmla="*/ 252 w 480"/>
                    <a:gd name="T45" fmla="*/ 447 h 486"/>
                    <a:gd name="T46" fmla="*/ 247 w 480"/>
                    <a:gd name="T47" fmla="*/ 430 h 486"/>
                    <a:gd name="T48" fmla="*/ 245 w 480"/>
                    <a:gd name="T49" fmla="*/ 396 h 486"/>
                    <a:gd name="T50" fmla="*/ 235 w 480"/>
                    <a:gd name="T51" fmla="*/ 371 h 486"/>
                    <a:gd name="T52" fmla="*/ 194 w 480"/>
                    <a:gd name="T53" fmla="*/ 344 h 486"/>
                    <a:gd name="T54" fmla="*/ 136 w 480"/>
                    <a:gd name="T55" fmla="*/ 323 h 486"/>
                    <a:gd name="T56" fmla="*/ 117 w 480"/>
                    <a:gd name="T57" fmla="*/ 312 h 486"/>
                    <a:gd name="T58" fmla="*/ 100 w 480"/>
                    <a:gd name="T59" fmla="*/ 290 h 486"/>
                    <a:gd name="T60" fmla="*/ 85 w 480"/>
                    <a:gd name="T61" fmla="*/ 243 h 486"/>
                    <a:gd name="T62" fmla="*/ 75 w 480"/>
                    <a:gd name="T63" fmla="*/ 187 h 486"/>
                    <a:gd name="T64" fmla="*/ 71 w 480"/>
                    <a:gd name="T65" fmla="*/ 138 h 486"/>
                    <a:gd name="T66" fmla="*/ 101 w 480"/>
                    <a:gd name="T67" fmla="*/ 103 h 486"/>
                    <a:gd name="T68" fmla="*/ 176 w 480"/>
                    <a:gd name="T69" fmla="*/ 87 h 486"/>
                    <a:gd name="T70" fmla="*/ 235 w 480"/>
                    <a:gd name="T71" fmla="*/ 88 h 486"/>
                    <a:gd name="T72" fmla="*/ 344 w 480"/>
                    <a:gd name="T73" fmla="*/ 110 h 486"/>
                    <a:gd name="T74" fmla="*/ 427 w 480"/>
                    <a:gd name="T75" fmla="*/ 125 h 486"/>
                    <a:gd name="T76" fmla="*/ 439 w 480"/>
                    <a:gd name="T77" fmla="*/ 123 h 486"/>
                    <a:gd name="T78" fmla="*/ 454 w 480"/>
                    <a:gd name="T79" fmla="*/ 116 h 486"/>
                    <a:gd name="T80" fmla="*/ 467 w 480"/>
                    <a:gd name="T81" fmla="*/ 105 h 486"/>
                    <a:gd name="T82" fmla="*/ 478 w 480"/>
                    <a:gd name="T83" fmla="*/ 79 h 486"/>
                    <a:gd name="T84" fmla="*/ 476 w 480"/>
                    <a:gd name="T85" fmla="*/ 44 h 486"/>
                    <a:gd name="T86" fmla="*/ 475 w 480"/>
                    <a:gd name="T87" fmla="*/ 40 h 486"/>
                    <a:gd name="T88" fmla="*/ 458 w 480"/>
                    <a:gd name="T89" fmla="*/ 21 h 486"/>
                    <a:gd name="T90" fmla="*/ 403 w 480"/>
                    <a:gd name="T91" fmla="*/ 8 h 486"/>
                    <a:gd name="T92" fmla="*/ 329 w 480"/>
                    <a:gd name="T93" fmla="*/ 0 h 486"/>
                    <a:gd name="T94" fmla="*/ 256 w 480"/>
                    <a:gd name="T95" fmla="*/ 4 h 486"/>
                    <a:gd name="T96" fmla="*/ 95 w 480"/>
                    <a:gd name="T97" fmla="*/ 40 h 48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80"/>
                    <a:gd name="T148" fmla="*/ 0 h 486"/>
                    <a:gd name="T149" fmla="*/ 480 w 480"/>
                    <a:gd name="T150" fmla="*/ 486 h 48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80" h="486">
                      <a:moveTo>
                        <a:pt x="28" y="65"/>
                      </a:moveTo>
                      <a:lnTo>
                        <a:pt x="22" y="68"/>
                      </a:lnTo>
                      <a:lnTo>
                        <a:pt x="17" y="72"/>
                      </a:lnTo>
                      <a:lnTo>
                        <a:pt x="12" y="76"/>
                      </a:lnTo>
                      <a:lnTo>
                        <a:pt x="9" y="81"/>
                      </a:lnTo>
                      <a:lnTo>
                        <a:pt x="5" y="86"/>
                      </a:lnTo>
                      <a:lnTo>
                        <a:pt x="4" y="92"/>
                      </a:lnTo>
                      <a:lnTo>
                        <a:pt x="2" y="99"/>
                      </a:lnTo>
                      <a:lnTo>
                        <a:pt x="2" y="106"/>
                      </a:lnTo>
                      <a:lnTo>
                        <a:pt x="0" y="119"/>
                      </a:lnTo>
                      <a:lnTo>
                        <a:pt x="0" y="131"/>
                      </a:lnTo>
                      <a:lnTo>
                        <a:pt x="2" y="156"/>
                      </a:lnTo>
                      <a:lnTo>
                        <a:pt x="3" y="169"/>
                      </a:lnTo>
                      <a:lnTo>
                        <a:pt x="4" y="181"/>
                      </a:lnTo>
                      <a:lnTo>
                        <a:pt x="7" y="193"/>
                      </a:lnTo>
                      <a:lnTo>
                        <a:pt x="11" y="205"/>
                      </a:lnTo>
                      <a:lnTo>
                        <a:pt x="15" y="222"/>
                      </a:lnTo>
                      <a:lnTo>
                        <a:pt x="20" y="239"/>
                      </a:lnTo>
                      <a:lnTo>
                        <a:pt x="26" y="256"/>
                      </a:lnTo>
                      <a:lnTo>
                        <a:pt x="32" y="272"/>
                      </a:lnTo>
                      <a:lnTo>
                        <a:pt x="42" y="297"/>
                      </a:lnTo>
                      <a:lnTo>
                        <a:pt x="53" y="323"/>
                      </a:lnTo>
                      <a:lnTo>
                        <a:pt x="56" y="331"/>
                      </a:lnTo>
                      <a:lnTo>
                        <a:pt x="60" y="338"/>
                      </a:lnTo>
                      <a:lnTo>
                        <a:pt x="64" y="345"/>
                      </a:lnTo>
                      <a:lnTo>
                        <a:pt x="69" y="351"/>
                      </a:lnTo>
                      <a:lnTo>
                        <a:pt x="75" y="356"/>
                      </a:lnTo>
                      <a:lnTo>
                        <a:pt x="81" y="361"/>
                      </a:lnTo>
                      <a:lnTo>
                        <a:pt x="88" y="366"/>
                      </a:lnTo>
                      <a:lnTo>
                        <a:pt x="97" y="370"/>
                      </a:lnTo>
                      <a:lnTo>
                        <a:pt x="102" y="373"/>
                      </a:lnTo>
                      <a:lnTo>
                        <a:pt x="106" y="375"/>
                      </a:lnTo>
                      <a:lnTo>
                        <a:pt x="114" y="381"/>
                      </a:lnTo>
                      <a:lnTo>
                        <a:pt x="121" y="389"/>
                      </a:lnTo>
                      <a:lnTo>
                        <a:pt x="124" y="394"/>
                      </a:lnTo>
                      <a:lnTo>
                        <a:pt x="127" y="398"/>
                      </a:lnTo>
                      <a:lnTo>
                        <a:pt x="119" y="407"/>
                      </a:lnTo>
                      <a:lnTo>
                        <a:pt x="114" y="416"/>
                      </a:lnTo>
                      <a:lnTo>
                        <a:pt x="109" y="426"/>
                      </a:lnTo>
                      <a:lnTo>
                        <a:pt x="106" y="437"/>
                      </a:lnTo>
                      <a:lnTo>
                        <a:pt x="104" y="440"/>
                      </a:lnTo>
                      <a:lnTo>
                        <a:pt x="104" y="445"/>
                      </a:lnTo>
                      <a:lnTo>
                        <a:pt x="104" y="449"/>
                      </a:lnTo>
                      <a:lnTo>
                        <a:pt x="105" y="452"/>
                      </a:lnTo>
                      <a:lnTo>
                        <a:pt x="107" y="456"/>
                      </a:lnTo>
                      <a:lnTo>
                        <a:pt x="109" y="459"/>
                      </a:lnTo>
                      <a:lnTo>
                        <a:pt x="112" y="462"/>
                      </a:lnTo>
                      <a:lnTo>
                        <a:pt x="116" y="465"/>
                      </a:lnTo>
                      <a:lnTo>
                        <a:pt x="123" y="468"/>
                      </a:lnTo>
                      <a:lnTo>
                        <a:pt x="131" y="471"/>
                      </a:lnTo>
                      <a:lnTo>
                        <a:pt x="140" y="472"/>
                      </a:lnTo>
                      <a:lnTo>
                        <a:pt x="161" y="458"/>
                      </a:lnTo>
                      <a:lnTo>
                        <a:pt x="162" y="474"/>
                      </a:lnTo>
                      <a:lnTo>
                        <a:pt x="165" y="478"/>
                      </a:lnTo>
                      <a:lnTo>
                        <a:pt x="169" y="481"/>
                      </a:lnTo>
                      <a:lnTo>
                        <a:pt x="173" y="484"/>
                      </a:lnTo>
                      <a:lnTo>
                        <a:pt x="177" y="486"/>
                      </a:lnTo>
                      <a:lnTo>
                        <a:pt x="180" y="486"/>
                      </a:lnTo>
                      <a:lnTo>
                        <a:pt x="181" y="486"/>
                      </a:lnTo>
                      <a:lnTo>
                        <a:pt x="182" y="486"/>
                      </a:lnTo>
                      <a:lnTo>
                        <a:pt x="183" y="486"/>
                      </a:lnTo>
                      <a:lnTo>
                        <a:pt x="186" y="486"/>
                      </a:lnTo>
                      <a:lnTo>
                        <a:pt x="187" y="486"/>
                      </a:lnTo>
                      <a:lnTo>
                        <a:pt x="189" y="486"/>
                      </a:lnTo>
                      <a:lnTo>
                        <a:pt x="190" y="485"/>
                      </a:lnTo>
                      <a:lnTo>
                        <a:pt x="191" y="485"/>
                      </a:lnTo>
                      <a:lnTo>
                        <a:pt x="194" y="484"/>
                      </a:lnTo>
                      <a:lnTo>
                        <a:pt x="196" y="482"/>
                      </a:lnTo>
                      <a:lnTo>
                        <a:pt x="200" y="480"/>
                      </a:lnTo>
                      <a:lnTo>
                        <a:pt x="202" y="478"/>
                      </a:lnTo>
                      <a:lnTo>
                        <a:pt x="205" y="474"/>
                      </a:lnTo>
                      <a:lnTo>
                        <a:pt x="210" y="474"/>
                      </a:lnTo>
                      <a:lnTo>
                        <a:pt x="222" y="482"/>
                      </a:lnTo>
                      <a:lnTo>
                        <a:pt x="242" y="481"/>
                      </a:lnTo>
                      <a:lnTo>
                        <a:pt x="244" y="479"/>
                      </a:lnTo>
                      <a:lnTo>
                        <a:pt x="246" y="477"/>
                      </a:lnTo>
                      <a:lnTo>
                        <a:pt x="247" y="475"/>
                      </a:lnTo>
                      <a:lnTo>
                        <a:pt x="247" y="474"/>
                      </a:lnTo>
                      <a:lnTo>
                        <a:pt x="248" y="474"/>
                      </a:lnTo>
                      <a:lnTo>
                        <a:pt x="250" y="472"/>
                      </a:lnTo>
                      <a:lnTo>
                        <a:pt x="252" y="467"/>
                      </a:lnTo>
                      <a:lnTo>
                        <a:pt x="253" y="465"/>
                      </a:lnTo>
                      <a:lnTo>
                        <a:pt x="254" y="463"/>
                      </a:lnTo>
                      <a:lnTo>
                        <a:pt x="254" y="460"/>
                      </a:lnTo>
                      <a:lnTo>
                        <a:pt x="254" y="458"/>
                      </a:lnTo>
                      <a:lnTo>
                        <a:pt x="254" y="455"/>
                      </a:lnTo>
                      <a:lnTo>
                        <a:pt x="254" y="452"/>
                      </a:lnTo>
                      <a:lnTo>
                        <a:pt x="252" y="447"/>
                      </a:lnTo>
                      <a:lnTo>
                        <a:pt x="251" y="441"/>
                      </a:lnTo>
                      <a:lnTo>
                        <a:pt x="248" y="435"/>
                      </a:lnTo>
                      <a:lnTo>
                        <a:pt x="247" y="432"/>
                      </a:lnTo>
                      <a:lnTo>
                        <a:pt x="247" y="430"/>
                      </a:lnTo>
                      <a:lnTo>
                        <a:pt x="246" y="423"/>
                      </a:lnTo>
                      <a:lnTo>
                        <a:pt x="247" y="416"/>
                      </a:lnTo>
                      <a:lnTo>
                        <a:pt x="247" y="406"/>
                      </a:lnTo>
                      <a:lnTo>
                        <a:pt x="245" y="396"/>
                      </a:lnTo>
                      <a:lnTo>
                        <a:pt x="244" y="391"/>
                      </a:lnTo>
                      <a:lnTo>
                        <a:pt x="244" y="387"/>
                      </a:lnTo>
                      <a:lnTo>
                        <a:pt x="240" y="379"/>
                      </a:lnTo>
                      <a:lnTo>
                        <a:pt x="235" y="371"/>
                      </a:lnTo>
                      <a:lnTo>
                        <a:pt x="229" y="364"/>
                      </a:lnTo>
                      <a:lnTo>
                        <a:pt x="222" y="359"/>
                      </a:lnTo>
                      <a:lnTo>
                        <a:pt x="214" y="353"/>
                      </a:lnTo>
                      <a:lnTo>
                        <a:pt x="194" y="344"/>
                      </a:lnTo>
                      <a:lnTo>
                        <a:pt x="176" y="335"/>
                      </a:lnTo>
                      <a:lnTo>
                        <a:pt x="156" y="328"/>
                      </a:lnTo>
                      <a:lnTo>
                        <a:pt x="146" y="325"/>
                      </a:lnTo>
                      <a:lnTo>
                        <a:pt x="136" y="323"/>
                      </a:lnTo>
                      <a:lnTo>
                        <a:pt x="132" y="322"/>
                      </a:lnTo>
                      <a:lnTo>
                        <a:pt x="129" y="321"/>
                      </a:lnTo>
                      <a:lnTo>
                        <a:pt x="124" y="317"/>
                      </a:lnTo>
                      <a:lnTo>
                        <a:pt x="117" y="312"/>
                      </a:lnTo>
                      <a:lnTo>
                        <a:pt x="112" y="308"/>
                      </a:lnTo>
                      <a:lnTo>
                        <a:pt x="108" y="302"/>
                      </a:lnTo>
                      <a:lnTo>
                        <a:pt x="103" y="296"/>
                      </a:lnTo>
                      <a:lnTo>
                        <a:pt x="100" y="290"/>
                      </a:lnTo>
                      <a:lnTo>
                        <a:pt x="96" y="283"/>
                      </a:lnTo>
                      <a:lnTo>
                        <a:pt x="94" y="276"/>
                      </a:lnTo>
                      <a:lnTo>
                        <a:pt x="92" y="270"/>
                      </a:lnTo>
                      <a:lnTo>
                        <a:pt x="85" y="243"/>
                      </a:lnTo>
                      <a:lnTo>
                        <a:pt x="81" y="229"/>
                      </a:lnTo>
                      <a:lnTo>
                        <a:pt x="80" y="215"/>
                      </a:lnTo>
                      <a:lnTo>
                        <a:pt x="77" y="201"/>
                      </a:lnTo>
                      <a:lnTo>
                        <a:pt x="75" y="187"/>
                      </a:lnTo>
                      <a:lnTo>
                        <a:pt x="74" y="173"/>
                      </a:lnTo>
                      <a:lnTo>
                        <a:pt x="74" y="159"/>
                      </a:lnTo>
                      <a:lnTo>
                        <a:pt x="73" y="148"/>
                      </a:lnTo>
                      <a:lnTo>
                        <a:pt x="71" y="138"/>
                      </a:lnTo>
                      <a:lnTo>
                        <a:pt x="67" y="119"/>
                      </a:lnTo>
                      <a:lnTo>
                        <a:pt x="78" y="113"/>
                      </a:lnTo>
                      <a:lnTo>
                        <a:pt x="89" y="108"/>
                      </a:lnTo>
                      <a:lnTo>
                        <a:pt x="101" y="103"/>
                      </a:lnTo>
                      <a:lnTo>
                        <a:pt x="112" y="99"/>
                      </a:lnTo>
                      <a:lnTo>
                        <a:pt x="137" y="92"/>
                      </a:lnTo>
                      <a:lnTo>
                        <a:pt x="162" y="89"/>
                      </a:lnTo>
                      <a:lnTo>
                        <a:pt x="176" y="87"/>
                      </a:lnTo>
                      <a:lnTo>
                        <a:pt x="191" y="86"/>
                      </a:lnTo>
                      <a:lnTo>
                        <a:pt x="206" y="85"/>
                      </a:lnTo>
                      <a:lnTo>
                        <a:pt x="221" y="86"/>
                      </a:lnTo>
                      <a:lnTo>
                        <a:pt x="235" y="88"/>
                      </a:lnTo>
                      <a:lnTo>
                        <a:pt x="250" y="90"/>
                      </a:lnTo>
                      <a:lnTo>
                        <a:pt x="265" y="92"/>
                      </a:lnTo>
                      <a:lnTo>
                        <a:pt x="279" y="96"/>
                      </a:lnTo>
                      <a:lnTo>
                        <a:pt x="344" y="110"/>
                      </a:lnTo>
                      <a:lnTo>
                        <a:pt x="377" y="117"/>
                      </a:lnTo>
                      <a:lnTo>
                        <a:pt x="410" y="123"/>
                      </a:lnTo>
                      <a:lnTo>
                        <a:pt x="418" y="124"/>
                      </a:lnTo>
                      <a:lnTo>
                        <a:pt x="427" y="125"/>
                      </a:lnTo>
                      <a:lnTo>
                        <a:pt x="433" y="124"/>
                      </a:lnTo>
                      <a:lnTo>
                        <a:pt x="435" y="123"/>
                      </a:lnTo>
                      <a:lnTo>
                        <a:pt x="437" y="123"/>
                      </a:lnTo>
                      <a:lnTo>
                        <a:pt x="439" y="123"/>
                      </a:lnTo>
                      <a:lnTo>
                        <a:pt x="444" y="121"/>
                      </a:lnTo>
                      <a:lnTo>
                        <a:pt x="449" y="119"/>
                      </a:lnTo>
                      <a:lnTo>
                        <a:pt x="452" y="117"/>
                      </a:lnTo>
                      <a:lnTo>
                        <a:pt x="454" y="116"/>
                      </a:lnTo>
                      <a:lnTo>
                        <a:pt x="456" y="114"/>
                      </a:lnTo>
                      <a:lnTo>
                        <a:pt x="459" y="113"/>
                      </a:lnTo>
                      <a:lnTo>
                        <a:pt x="462" y="109"/>
                      </a:lnTo>
                      <a:lnTo>
                        <a:pt x="467" y="105"/>
                      </a:lnTo>
                      <a:lnTo>
                        <a:pt x="472" y="96"/>
                      </a:lnTo>
                      <a:lnTo>
                        <a:pt x="476" y="88"/>
                      </a:lnTo>
                      <a:lnTo>
                        <a:pt x="477" y="83"/>
                      </a:lnTo>
                      <a:lnTo>
                        <a:pt x="478" y="79"/>
                      </a:lnTo>
                      <a:lnTo>
                        <a:pt x="480" y="70"/>
                      </a:lnTo>
                      <a:lnTo>
                        <a:pt x="480" y="62"/>
                      </a:lnTo>
                      <a:lnTo>
                        <a:pt x="478" y="53"/>
                      </a:lnTo>
                      <a:lnTo>
                        <a:pt x="476" y="44"/>
                      </a:lnTo>
                      <a:lnTo>
                        <a:pt x="476" y="42"/>
                      </a:lnTo>
                      <a:lnTo>
                        <a:pt x="475" y="42"/>
                      </a:lnTo>
                      <a:lnTo>
                        <a:pt x="475" y="40"/>
                      </a:lnTo>
                      <a:lnTo>
                        <a:pt x="473" y="35"/>
                      </a:lnTo>
                      <a:lnTo>
                        <a:pt x="469" y="29"/>
                      </a:lnTo>
                      <a:lnTo>
                        <a:pt x="464" y="25"/>
                      </a:lnTo>
                      <a:lnTo>
                        <a:pt x="458" y="21"/>
                      </a:lnTo>
                      <a:lnTo>
                        <a:pt x="455" y="20"/>
                      </a:lnTo>
                      <a:lnTo>
                        <a:pt x="452" y="19"/>
                      </a:lnTo>
                      <a:lnTo>
                        <a:pt x="427" y="13"/>
                      </a:lnTo>
                      <a:lnTo>
                        <a:pt x="403" y="8"/>
                      </a:lnTo>
                      <a:lnTo>
                        <a:pt x="378" y="4"/>
                      </a:lnTo>
                      <a:lnTo>
                        <a:pt x="354" y="2"/>
                      </a:lnTo>
                      <a:lnTo>
                        <a:pt x="342" y="1"/>
                      </a:lnTo>
                      <a:lnTo>
                        <a:pt x="329" y="0"/>
                      </a:lnTo>
                      <a:lnTo>
                        <a:pt x="305" y="0"/>
                      </a:lnTo>
                      <a:lnTo>
                        <a:pt x="292" y="0"/>
                      </a:lnTo>
                      <a:lnTo>
                        <a:pt x="280" y="1"/>
                      </a:lnTo>
                      <a:lnTo>
                        <a:pt x="256" y="4"/>
                      </a:lnTo>
                      <a:lnTo>
                        <a:pt x="214" y="9"/>
                      </a:lnTo>
                      <a:lnTo>
                        <a:pt x="174" y="17"/>
                      </a:lnTo>
                      <a:lnTo>
                        <a:pt x="134" y="28"/>
                      </a:lnTo>
                      <a:lnTo>
                        <a:pt x="95" y="40"/>
                      </a:lnTo>
                      <a:lnTo>
                        <a:pt x="61" y="52"/>
                      </a:lnTo>
                      <a:lnTo>
                        <a:pt x="28" y="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" name="Freeform 48"/>
                <p:cNvSpPr>
                  <a:spLocks noChangeAspect="1"/>
                </p:cNvSpPr>
                <p:nvPr/>
              </p:nvSpPr>
              <p:spPr bwMode="auto">
                <a:xfrm>
                  <a:off x="2282" y="3046"/>
                  <a:ext cx="804" cy="669"/>
                </a:xfrm>
                <a:custGeom>
                  <a:avLst/>
                  <a:gdLst>
                    <a:gd name="T0" fmla="*/ 4 w 804"/>
                    <a:gd name="T1" fmla="*/ 81 h 669"/>
                    <a:gd name="T2" fmla="*/ 14 w 804"/>
                    <a:gd name="T3" fmla="*/ 102 h 669"/>
                    <a:gd name="T4" fmla="*/ 33 w 804"/>
                    <a:gd name="T5" fmla="*/ 117 h 669"/>
                    <a:gd name="T6" fmla="*/ 77 w 804"/>
                    <a:gd name="T7" fmla="*/ 137 h 669"/>
                    <a:gd name="T8" fmla="*/ 292 w 804"/>
                    <a:gd name="T9" fmla="*/ 202 h 669"/>
                    <a:gd name="T10" fmla="*/ 338 w 804"/>
                    <a:gd name="T11" fmla="*/ 225 h 669"/>
                    <a:gd name="T12" fmla="*/ 351 w 804"/>
                    <a:gd name="T13" fmla="*/ 247 h 669"/>
                    <a:gd name="T14" fmla="*/ 354 w 804"/>
                    <a:gd name="T15" fmla="*/ 275 h 669"/>
                    <a:gd name="T16" fmla="*/ 346 w 804"/>
                    <a:gd name="T17" fmla="*/ 315 h 669"/>
                    <a:gd name="T18" fmla="*/ 346 w 804"/>
                    <a:gd name="T19" fmla="*/ 356 h 669"/>
                    <a:gd name="T20" fmla="*/ 358 w 804"/>
                    <a:gd name="T21" fmla="*/ 376 h 669"/>
                    <a:gd name="T22" fmla="*/ 384 w 804"/>
                    <a:gd name="T23" fmla="*/ 427 h 669"/>
                    <a:gd name="T24" fmla="*/ 429 w 804"/>
                    <a:gd name="T25" fmla="*/ 494 h 669"/>
                    <a:gd name="T26" fmla="*/ 455 w 804"/>
                    <a:gd name="T27" fmla="*/ 535 h 669"/>
                    <a:gd name="T28" fmla="*/ 482 w 804"/>
                    <a:gd name="T29" fmla="*/ 580 h 669"/>
                    <a:gd name="T30" fmla="*/ 498 w 804"/>
                    <a:gd name="T31" fmla="*/ 624 h 669"/>
                    <a:gd name="T32" fmla="*/ 510 w 804"/>
                    <a:gd name="T33" fmla="*/ 645 h 669"/>
                    <a:gd name="T34" fmla="*/ 525 w 804"/>
                    <a:gd name="T35" fmla="*/ 659 h 669"/>
                    <a:gd name="T36" fmla="*/ 547 w 804"/>
                    <a:gd name="T37" fmla="*/ 667 h 669"/>
                    <a:gd name="T38" fmla="*/ 573 w 804"/>
                    <a:gd name="T39" fmla="*/ 667 h 669"/>
                    <a:gd name="T40" fmla="*/ 577 w 804"/>
                    <a:gd name="T41" fmla="*/ 664 h 669"/>
                    <a:gd name="T42" fmla="*/ 581 w 804"/>
                    <a:gd name="T43" fmla="*/ 661 h 669"/>
                    <a:gd name="T44" fmla="*/ 600 w 804"/>
                    <a:gd name="T45" fmla="*/ 626 h 669"/>
                    <a:gd name="T46" fmla="*/ 605 w 804"/>
                    <a:gd name="T47" fmla="*/ 615 h 669"/>
                    <a:gd name="T48" fmla="*/ 621 w 804"/>
                    <a:gd name="T49" fmla="*/ 588 h 669"/>
                    <a:gd name="T50" fmla="*/ 673 w 804"/>
                    <a:gd name="T51" fmla="*/ 551 h 669"/>
                    <a:gd name="T52" fmla="*/ 732 w 804"/>
                    <a:gd name="T53" fmla="*/ 531 h 669"/>
                    <a:gd name="T54" fmla="*/ 779 w 804"/>
                    <a:gd name="T55" fmla="*/ 529 h 669"/>
                    <a:gd name="T56" fmla="*/ 784 w 804"/>
                    <a:gd name="T57" fmla="*/ 528 h 669"/>
                    <a:gd name="T58" fmla="*/ 796 w 804"/>
                    <a:gd name="T59" fmla="*/ 520 h 669"/>
                    <a:gd name="T60" fmla="*/ 803 w 804"/>
                    <a:gd name="T61" fmla="*/ 509 h 669"/>
                    <a:gd name="T62" fmla="*/ 804 w 804"/>
                    <a:gd name="T63" fmla="*/ 503 h 669"/>
                    <a:gd name="T64" fmla="*/ 803 w 804"/>
                    <a:gd name="T65" fmla="*/ 490 h 669"/>
                    <a:gd name="T66" fmla="*/ 798 w 804"/>
                    <a:gd name="T67" fmla="*/ 479 h 669"/>
                    <a:gd name="T68" fmla="*/ 789 w 804"/>
                    <a:gd name="T69" fmla="*/ 459 h 669"/>
                    <a:gd name="T70" fmla="*/ 765 w 804"/>
                    <a:gd name="T71" fmla="*/ 437 h 669"/>
                    <a:gd name="T72" fmla="*/ 741 w 804"/>
                    <a:gd name="T73" fmla="*/ 430 h 669"/>
                    <a:gd name="T74" fmla="*/ 703 w 804"/>
                    <a:gd name="T75" fmla="*/ 437 h 669"/>
                    <a:gd name="T76" fmla="*/ 670 w 804"/>
                    <a:gd name="T77" fmla="*/ 456 h 669"/>
                    <a:gd name="T78" fmla="*/ 597 w 804"/>
                    <a:gd name="T79" fmla="*/ 513 h 669"/>
                    <a:gd name="T80" fmla="*/ 571 w 804"/>
                    <a:gd name="T81" fmla="*/ 546 h 669"/>
                    <a:gd name="T82" fmla="*/ 557 w 804"/>
                    <a:gd name="T83" fmla="*/ 565 h 669"/>
                    <a:gd name="T84" fmla="*/ 529 w 804"/>
                    <a:gd name="T85" fmla="*/ 530 h 669"/>
                    <a:gd name="T86" fmla="*/ 501 w 804"/>
                    <a:gd name="T87" fmla="*/ 478 h 669"/>
                    <a:gd name="T88" fmla="*/ 471 w 804"/>
                    <a:gd name="T89" fmla="*/ 406 h 669"/>
                    <a:gd name="T90" fmla="*/ 447 w 804"/>
                    <a:gd name="T91" fmla="*/ 335 h 669"/>
                    <a:gd name="T92" fmla="*/ 438 w 804"/>
                    <a:gd name="T93" fmla="*/ 281 h 669"/>
                    <a:gd name="T94" fmla="*/ 437 w 804"/>
                    <a:gd name="T95" fmla="*/ 225 h 669"/>
                    <a:gd name="T96" fmla="*/ 439 w 804"/>
                    <a:gd name="T97" fmla="*/ 197 h 669"/>
                    <a:gd name="T98" fmla="*/ 426 w 804"/>
                    <a:gd name="T99" fmla="*/ 174 h 669"/>
                    <a:gd name="T100" fmla="*/ 388 w 804"/>
                    <a:gd name="T101" fmla="*/ 139 h 669"/>
                    <a:gd name="T102" fmla="*/ 343 w 804"/>
                    <a:gd name="T103" fmla="*/ 118 h 669"/>
                    <a:gd name="T104" fmla="*/ 328 w 804"/>
                    <a:gd name="T105" fmla="*/ 108 h 669"/>
                    <a:gd name="T106" fmla="*/ 189 w 804"/>
                    <a:gd name="T107" fmla="*/ 41 h 669"/>
                    <a:gd name="T108" fmla="*/ 135 w 804"/>
                    <a:gd name="T109" fmla="*/ 17 h 669"/>
                    <a:gd name="T110" fmla="*/ 60 w 804"/>
                    <a:gd name="T111" fmla="*/ 1 h 669"/>
                    <a:gd name="T112" fmla="*/ 26 w 804"/>
                    <a:gd name="T113" fmla="*/ 6 h 669"/>
                    <a:gd name="T114" fmla="*/ 7 w 804"/>
                    <a:gd name="T115" fmla="*/ 25 h 669"/>
                    <a:gd name="T116" fmla="*/ 0 w 804"/>
                    <a:gd name="T117" fmla="*/ 49 h 66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804"/>
                    <a:gd name="T178" fmla="*/ 0 h 669"/>
                    <a:gd name="T179" fmla="*/ 804 w 804"/>
                    <a:gd name="T180" fmla="*/ 669 h 66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804" h="669">
                      <a:moveTo>
                        <a:pt x="0" y="60"/>
                      </a:moveTo>
                      <a:lnTo>
                        <a:pt x="0" y="65"/>
                      </a:lnTo>
                      <a:lnTo>
                        <a:pt x="1" y="70"/>
                      </a:lnTo>
                      <a:lnTo>
                        <a:pt x="4" y="81"/>
                      </a:lnTo>
                      <a:lnTo>
                        <a:pt x="7" y="89"/>
                      </a:lnTo>
                      <a:lnTo>
                        <a:pt x="9" y="93"/>
                      </a:lnTo>
                      <a:lnTo>
                        <a:pt x="12" y="98"/>
                      </a:lnTo>
                      <a:lnTo>
                        <a:pt x="14" y="102"/>
                      </a:lnTo>
                      <a:lnTo>
                        <a:pt x="17" y="105"/>
                      </a:lnTo>
                      <a:lnTo>
                        <a:pt x="21" y="108"/>
                      </a:lnTo>
                      <a:lnTo>
                        <a:pt x="24" y="111"/>
                      </a:lnTo>
                      <a:lnTo>
                        <a:pt x="33" y="117"/>
                      </a:lnTo>
                      <a:lnTo>
                        <a:pt x="42" y="124"/>
                      </a:lnTo>
                      <a:lnTo>
                        <a:pt x="44" y="125"/>
                      </a:lnTo>
                      <a:lnTo>
                        <a:pt x="47" y="127"/>
                      </a:lnTo>
                      <a:lnTo>
                        <a:pt x="77" y="137"/>
                      </a:lnTo>
                      <a:lnTo>
                        <a:pt x="108" y="147"/>
                      </a:lnTo>
                      <a:lnTo>
                        <a:pt x="196" y="174"/>
                      </a:lnTo>
                      <a:lnTo>
                        <a:pt x="285" y="201"/>
                      </a:lnTo>
                      <a:lnTo>
                        <a:pt x="292" y="202"/>
                      </a:lnTo>
                      <a:lnTo>
                        <a:pt x="299" y="204"/>
                      </a:lnTo>
                      <a:lnTo>
                        <a:pt x="312" y="210"/>
                      </a:lnTo>
                      <a:lnTo>
                        <a:pt x="325" y="217"/>
                      </a:lnTo>
                      <a:lnTo>
                        <a:pt x="338" y="225"/>
                      </a:lnTo>
                      <a:lnTo>
                        <a:pt x="340" y="229"/>
                      </a:lnTo>
                      <a:lnTo>
                        <a:pt x="344" y="235"/>
                      </a:lnTo>
                      <a:lnTo>
                        <a:pt x="349" y="242"/>
                      </a:lnTo>
                      <a:lnTo>
                        <a:pt x="351" y="247"/>
                      </a:lnTo>
                      <a:lnTo>
                        <a:pt x="353" y="254"/>
                      </a:lnTo>
                      <a:lnTo>
                        <a:pt x="354" y="261"/>
                      </a:lnTo>
                      <a:lnTo>
                        <a:pt x="355" y="268"/>
                      </a:lnTo>
                      <a:lnTo>
                        <a:pt x="354" y="275"/>
                      </a:lnTo>
                      <a:lnTo>
                        <a:pt x="353" y="282"/>
                      </a:lnTo>
                      <a:lnTo>
                        <a:pt x="350" y="284"/>
                      </a:lnTo>
                      <a:lnTo>
                        <a:pt x="350" y="288"/>
                      </a:lnTo>
                      <a:lnTo>
                        <a:pt x="346" y="315"/>
                      </a:lnTo>
                      <a:lnTo>
                        <a:pt x="345" y="343"/>
                      </a:lnTo>
                      <a:lnTo>
                        <a:pt x="345" y="347"/>
                      </a:lnTo>
                      <a:lnTo>
                        <a:pt x="345" y="352"/>
                      </a:lnTo>
                      <a:lnTo>
                        <a:pt x="346" y="356"/>
                      </a:lnTo>
                      <a:lnTo>
                        <a:pt x="348" y="360"/>
                      </a:lnTo>
                      <a:lnTo>
                        <a:pt x="350" y="365"/>
                      </a:lnTo>
                      <a:lnTo>
                        <a:pt x="352" y="368"/>
                      </a:lnTo>
                      <a:lnTo>
                        <a:pt x="358" y="376"/>
                      </a:lnTo>
                      <a:lnTo>
                        <a:pt x="365" y="394"/>
                      </a:lnTo>
                      <a:lnTo>
                        <a:pt x="374" y="411"/>
                      </a:lnTo>
                      <a:lnTo>
                        <a:pt x="378" y="419"/>
                      </a:lnTo>
                      <a:lnTo>
                        <a:pt x="384" y="427"/>
                      </a:lnTo>
                      <a:lnTo>
                        <a:pt x="395" y="444"/>
                      </a:lnTo>
                      <a:lnTo>
                        <a:pt x="407" y="460"/>
                      </a:lnTo>
                      <a:lnTo>
                        <a:pt x="419" y="477"/>
                      </a:lnTo>
                      <a:lnTo>
                        <a:pt x="429" y="494"/>
                      </a:lnTo>
                      <a:lnTo>
                        <a:pt x="440" y="512"/>
                      </a:lnTo>
                      <a:lnTo>
                        <a:pt x="443" y="518"/>
                      </a:lnTo>
                      <a:lnTo>
                        <a:pt x="447" y="524"/>
                      </a:lnTo>
                      <a:lnTo>
                        <a:pt x="455" y="535"/>
                      </a:lnTo>
                      <a:lnTo>
                        <a:pt x="463" y="545"/>
                      </a:lnTo>
                      <a:lnTo>
                        <a:pt x="470" y="557"/>
                      </a:lnTo>
                      <a:lnTo>
                        <a:pt x="476" y="568"/>
                      </a:lnTo>
                      <a:lnTo>
                        <a:pt x="482" y="580"/>
                      </a:lnTo>
                      <a:lnTo>
                        <a:pt x="488" y="593"/>
                      </a:lnTo>
                      <a:lnTo>
                        <a:pt x="492" y="605"/>
                      </a:lnTo>
                      <a:lnTo>
                        <a:pt x="496" y="618"/>
                      </a:lnTo>
                      <a:lnTo>
                        <a:pt x="498" y="624"/>
                      </a:lnTo>
                      <a:lnTo>
                        <a:pt x="501" y="629"/>
                      </a:lnTo>
                      <a:lnTo>
                        <a:pt x="503" y="636"/>
                      </a:lnTo>
                      <a:lnTo>
                        <a:pt x="506" y="641"/>
                      </a:lnTo>
                      <a:lnTo>
                        <a:pt x="510" y="645"/>
                      </a:lnTo>
                      <a:lnTo>
                        <a:pt x="513" y="650"/>
                      </a:lnTo>
                      <a:lnTo>
                        <a:pt x="517" y="653"/>
                      </a:lnTo>
                      <a:lnTo>
                        <a:pt x="521" y="657"/>
                      </a:lnTo>
                      <a:lnTo>
                        <a:pt x="525" y="659"/>
                      </a:lnTo>
                      <a:lnTo>
                        <a:pt x="531" y="662"/>
                      </a:lnTo>
                      <a:lnTo>
                        <a:pt x="536" y="664"/>
                      </a:lnTo>
                      <a:lnTo>
                        <a:pt x="541" y="666"/>
                      </a:lnTo>
                      <a:lnTo>
                        <a:pt x="547" y="667"/>
                      </a:lnTo>
                      <a:lnTo>
                        <a:pt x="553" y="668"/>
                      </a:lnTo>
                      <a:lnTo>
                        <a:pt x="567" y="669"/>
                      </a:lnTo>
                      <a:lnTo>
                        <a:pt x="571" y="668"/>
                      </a:lnTo>
                      <a:lnTo>
                        <a:pt x="573" y="667"/>
                      </a:lnTo>
                      <a:lnTo>
                        <a:pt x="575" y="666"/>
                      </a:lnTo>
                      <a:lnTo>
                        <a:pt x="576" y="665"/>
                      </a:lnTo>
                      <a:lnTo>
                        <a:pt x="577" y="665"/>
                      </a:lnTo>
                      <a:lnTo>
                        <a:pt x="577" y="664"/>
                      </a:lnTo>
                      <a:lnTo>
                        <a:pt x="578" y="664"/>
                      </a:lnTo>
                      <a:lnTo>
                        <a:pt x="580" y="662"/>
                      </a:lnTo>
                      <a:lnTo>
                        <a:pt x="581" y="661"/>
                      </a:lnTo>
                      <a:lnTo>
                        <a:pt x="588" y="650"/>
                      </a:lnTo>
                      <a:lnTo>
                        <a:pt x="594" y="638"/>
                      </a:lnTo>
                      <a:lnTo>
                        <a:pt x="600" y="627"/>
                      </a:lnTo>
                      <a:lnTo>
                        <a:pt x="600" y="626"/>
                      </a:lnTo>
                      <a:lnTo>
                        <a:pt x="600" y="625"/>
                      </a:lnTo>
                      <a:lnTo>
                        <a:pt x="601" y="623"/>
                      </a:lnTo>
                      <a:lnTo>
                        <a:pt x="601" y="621"/>
                      </a:lnTo>
                      <a:lnTo>
                        <a:pt x="605" y="615"/>
                      </a:lnTo>
                      <a:lnTo>
                        <a:pt x="607" y="610"/>
                      </a:lnTo>
                      <a:lnTo>
                        <a:pt x="608" y="605"/>
                      </a:lnTo>
                      <a:lnTo>
                        <a:pt x="615" y="597"/>
                      </a:lnTo>
                      <a:lnTo>
                        <a:pt x="621" y="588"/>
                      </a:lnTo>
                      <a:lnTo>
                        <a:pt x="629" y="581"/>
                      </a:lnTo>
                      <a:lnTo>
                        <a:pt x="643" y="569"/>
                      </a:lnTo>
                      <a:lnTo>
                        <a:pt x="659" y="558"/>
                      </a:lnTo>
                      <a:lnTo>
                        <a:pt x="673" y="551"/>
                      </a:lnTo>
                      <a:lnTo>
                        <a:pt x="687" y="544"/>
                      </a:lnTo>
                      <a:lnTo>
                        <a:pt x="702" y="539"/>
                      </a:lnTo>
                      <a:lnTo>
                        <a:pt x="717" y="535"/>
                      </a:lnTo>
                      <a:lnTo>
                        <a:pt x="732" y="531"/>
                      </a:lnTo>
                      <a:lnTo>
                        <a:pt x="748" y="530"/>
                      </a:lnTo>
                      <a:lnTo>
                        <a:pt x="763" y="529"/>
                      </a:lnTo>
                      <a:lnTo>
                        <a:pt x="779" y="529"/>
                      </a:lnTo>
                      <a:lnTo>
                        <a:pt x="780" y="529"/>
                      </a:lnTo>
                      <a:lnTo>
                        <a:pt x="781" y="529"/>
                      </a:lnTo>
                      <a:lnTo>
                        <a:pt x="782" y="529"/>
                      </a:lnTo>
                      <a:lnTo>
                        <a:pt x="784" y="528"/>
                      </a:lnTo>
                      <a:lnTo>
                        <a:pt x="786" y="528"/>
                      </a:lnTo>
                      <a:lnTo>
                        <a:pt x="787" y="527"/>
                      </a:lnTo>
                      <a:lnTo>
                        <a:pt x="790" y="526"/>
                      </a:lnTo>
                      <a:lnTo>
                        <a:pt x="796" y="520"/>
                      </a:lnTo>
                      <a:lnTo>
                        <a:pt x="798" y="517"/>
                      </a:lnTo>
                      <a:lnTo>
                        <a:pt x="800" y="515"/>
                      </a:lnTo>
                      <a:lnTo>
                        <a:pt x="802" y="512"/>
                      </a:lnTo>
                      <a:lnTo>
                        <a:pt x="803" y="509"/>
                      </a:lnTo>
                      <a:lnTo>
                        <a:pt x="803" y="508"/>
                      </a:lnTo>
                      <a:lnTo>
                        <a:pt x="804" y="506"/>
                      </a:lnTo>
                      <a:lnTo>
                        <a:pt x="804" y="503"/>
                      </a:lnTo>
                      <a:lnTo>
                        <a:pt x="804" y="500"/>
                      </a:lnTo>
                      <a:lnTo>
                        <a:pt x="804" y="496"/>
                      </a:lnTo>
                      <a:lnTo>
                        <a:pt x="804" y="493"/>
                      </a:lnTo>
                      <a:lnTo>
                        <a:pt x="803" y="490"/>
                      </a:lnTo>
                      <a:lnTo>
                        <a:pt x="802" y="486"/>
                      </a:lnTo>
                      <a:lnTo>
                        <a:pt x="800" y="482"/>
                      </a:lnTo>
                      <a:lnTo>
                        <a:pt x="799" y="480"/>
                      </a:lnTo>
                      <a:lnTo>
                        <a:pt x="798" y="479"/>
                      </a:lnTo>
                      <a:lnTo>
                        <a:pt x="797" y="475"/>
                      </a:lnTo>
                      <a:lnTo>
                        <a:pt x="795" y="471"/>
                      </a:lnTo>
                      <a:lnTo>
                        <a:pt x="793" y="466"/>
                      </a:lnTo>
                      <a:lnTo>
                        <a:pt x="789" y="459"/>
                      </a:lnTo>
                      <a:lnTo>
                        <a:pt x="783" y="452"/>
                      </a:lnTo>
                      <a:lnTo>
                        <a:pt x="778" y="447"/>
                      </a:lnTo>
                      <a:lnTo>
                        <a:pt x="772" y="442"/>
                      </a:lnTo>
                      <a:lnTo>
                        <a:pt x="765" y="437"/>
                      </a:lnTo>
                      <a:lnTo>
                        <a:pt x="757" y="433"/>
                      </a:lnTo>
                      <a:lnTo>
                        <a:pt x="749" y="430"/>
                      </a:lnTo>
                      <a:lnTo>
                        <a:pt x="745" y="430"/>
                      </a:lnTo>
                      <a:lnTo>
                        <a:pt x="741" y="430"/>
                      </a:lnTo>
                      <a:lnTo>
                        <a:pt x="731" y="430"/>
                      </a:lnTo>
                      <a:lnTo>
                        <a:pt x="721" y="431"/>
                      </a:lnTo>
                      <a:lnTo>
                        <a:pt x="712" y="433"/>
                      </a:lnTo>
                      <a:lnTo>
                        <a:pt x="703" y="437"/>
                      </a:lnTo>
                      <a:lnTo>
                        <a:pt x="694" y="440"/>
                      </a:lnTo>
                      <a:lnTo>
                        <a:pt x="685" y="444"/>
                      </a:lnTo>
                      <a:lnTo>
                        <a:pt x="678" y="450"/>
                      </a:lnTo>
                      <a:lnTo>
                        <a:pt x="670" y="456"/>
                      </a:lnTo>
                      <a:lnTo>
                        <a:pt x="642" y="478"/>
                      </a:lnTo>
                      <a:lnTo>
                        <a:pt x="614" y="499"/>
                      </a:lnTo>
                      <a:lnTo>
                        <a:pt x="605" y="506"/>
                      </a:lnTo>
                      <a:lnTo>
                        <a:pt x="597" y="513"/>
                      </a:lnTo>
                      <a:lnTo>
                        <a:pt x="589" y="521"/>
                      </a:lnTo>
                      <a:lnTo>
                        <a:pt x="583" y="529"/>
                      </a:lnTo>
                      <a:lnTo>
                        <a:pt x="576" y="537"/>
                      </a:lnTo>
                      <a:lnTo>
                        <a:pt x="571" y="546"/>
                      </a:lnTo>
                      <a:lnTo>
                        <a:pt x="566" y="556"/>
                      </a:lnTo>
                      <a:lnTo>
                        <a:pt x="560" y="565"/>
                      </a:lnTo>
                      <a:lnTo>
                        <a:pt x="557" y="565"/>
                      </a:lnTo>
                      <a:lnTo>
                        <a:pt x="556" y="565"/>
                      </a:lnTo>
                      <a:lnTo>
                        <a:pt x="546" y="554"/>
                      </a:lnTo>
                      <a:lnTo>
                        <a:pt x="538" y="542"/>
                      </a:lnTo>
                      <a:lnTo>
                        <a:pt x="529" y="530"/>
                      </a:lnTo>
                      <a:lnTo>
                        <a:pt x="521" y="517"/>
                      </a:lnTo>
                      <a:lnTo>
                        <a:pt x="513" y="504"/>
                      </a:lnTo>
                      <a:lnTo>
                        <a:pt x="507" y="492"/>
                      </a:lnTo>
                      <a:lnTo>
                        <a:pt x="501" y="478"/>
                      </a:lnTo>
                      <a:lnTo>
                        <a:pt x="496" y="465"/>
                      </a:lnTo>
                      <a:lnTo>
                        <a:pt x="489" y="446"/>
                      </a:lnTo>
                      <a:lnTo>
                        <a:pt x="481" y="430"/>
                      </a:lnTo>
                      <a:lnTo>
                        <a:pt x="471" y="406"/>
                      </a:lnTo>
                      <a:lnTo>
                        <a:pt x="466" y="394"/>
                      </a:lnTo>
                      <a:lnTo>
                        <a:pt x="461" y="382"/>
                      </a:lnTo>
                      <a:lnTo>
                        <a:pt x="454" y="359"/>
                      </a:lnTo>
                      <a:lnTo>
                        <a:pt x="447" y="335"/>
                      </a:lnTo>
                      <a:lnTo>
                        <a:pt x="446" y="329"/>
                      </a:lnTo>
                      <a:lnTo>
                        <a:pt x="445" y="324"/>
                      </a:lnTo>
                      <a:lnTo>
                        <a:pt x="440" y="302"/>
                      </a:lnTo>
                      <a:lnTo>
                        <a:pt x="438" y="281"/>
                      </a:lnTo>
                      <a:lnTo>
                        <a:pt x="436" y="258"/>
                      </a:lnTo>
                      <a:lnTo>
                        <a:pt x="436" y="236"/>
                      </a:lnTo>
                      <a:lnTo>
                        <a:pt x="436" y="231"/>
                      </a:lnTo>
                      <a:lnTo>
                        <a:pt x="437" y="225"/>
                      </a:lnTo>
                      <a:lnTo>
                        <a:pt x="439" y="217"/>
                      </a:lnTo>
                      <a:lnTo>
                        <a:pt x="440" y="210"/>
                      </a:lnTo>
                      <a:lnTo>
                        <a:pt x="439" y="203"/>
                      </a:lnTo>
                      <a:lnTo>
                        <a:pt x="439" y="197"/>
                      </a:lnTo>
                      <a:lnTo>
                        <a:pt x="436" y="190"/>
                      </a:lnTo>
                      <a:lnTo>
                        <a:pt x="433" y="184"/>
                      </a:lnTo>
                      <a:lnTo>
                        <a:pt x="430" y="179"/>
                      </a:lnTo>
                      <a:lnTo>
                        <a:pt x="426" y="174"/>
                      </a:lnTo>
                      <a:lnTo>
                        <a:pt x="418" y="164"/>
                      </a:lnTo>
                      <a:lnTo>
                        <a:pt x="408" y="155"/>
                      </a:lnTo>
                      <a:lnTo>
                        <a:pt x="399" y="147"/>
                      </a:lnTo>
                      <a:lnTo>
                        <a:pt x="388" y="139"/>
                      </a:lnTo>
                      <a:lnTo>
                        <a:pt x="378" y="133"/>
                      </a:lnTo>
                      <a:lnTo>
                        <a:pt x="366" y="127"/>
                      </a:lnTo>
                      <a:lnTo>
                        <a:pt x="355" y="122"/>
                      </a:lnTo>
                      <a:lnTo>
                        <a:pt x="343" y="118"/>
                      </a:lnTo>
                      <a:lnTo>
                        <a:pt x="339" y="115"/>
                      </a:lnTo>
                      <a:lnTo>
                        <a:pt x="336" y="112"/>
                      </a:lnTo>
                      <a:lnTo>
                        <a:pt x="331" y="110"/>
                      </a:lnTo>
                      <a:lnTo>
                        <a:pt x="328" y="108"/>
                      </a:lnTo>
                      <a:lnTo>
                        <a:pt x="292" y="92"/>
                      </a:lnTo>
                      <a:lnTo>
                        <a:pt x="258" y="76"/>
                      </a:lnTo>
                      <a:lnTo>
                        <a:pt x="223" y="59"/>
                      </a:lnTo>
                      <a:lnTo>
                        <a:pt x="189" y="41"/>
                      </a:lnTo>
                      <a:lnTo>
                        <a:pt x="172" y="32"/>
                      </a:lnTo>
                      <a:lnTo>
                        <a:pt x="154" y="24"/>
                      </a:lnTo>
                      <a:lnTo>
                        <a:pt x="144" y="20"/>
                      </a:lnTo>
                      <a:lnTo>
                        <a:pt x="135" y="17"/>
                      </a:lnTo>
                      <a:lnTo>
                        <a:pt x="117" y="11"/>
                      </a:lnTo>
                      <a:lnTo>
                        <a:pt x="98" y="7"/>
                      </a:lnTo>
                      <a:lnTo>
                        <a:pt x="79" y="3"/>
                      </a:lnTo>
                      <a:lnTo>
                        <a:pt x="60" y="1"/>
                      </a:lnTo>
                      <a:lnTo>
                        <a:pt x="50" y="0"/>
                      </a:lnTo>
                      <a:lnTo>
                        <a:pt x="41" y="0"/>
                      </a:lnTo>
                      <a:lnTo>
                        <a:pt x="30" y="4"/>
                      </a:lnTo>
                      <a:lnTo>
                        <a:pt x="26" y="6"/>
                      </a:lnTo>
                      <a:lnTo>
                        <a:pt x="21" y="9"/>
                      </a:lnTo>
                      <a:lnTo>
                        <a:pt x="14" y="15"/>
                      </a:lnTo>
                      <a:lnTo>
                        <a:pt x="9" y="22"/>
                      </a:lnTo>
                      <a:lnTo>
                        <a:pt x="7" y="25"/>
                      </a:lnTo>
                      <a:lnTo>
                        <a:pt x="5" y="30"/>
                      </a:lnTo>
                      <a:lnTo>
                        <a:pt x="3" y="34"/>
                      </a:lnTo>
                      <a:lnTo>
                        <a:pt x="2" y="39"/>
                      </a:lnTo>
                      <a:lnTo>
                        <a:pt x="0" y="49"/>
                      </a:lnTo>
                      <a:lnTo>
                        <a:pt x="0" y="54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Freeform 49"/>
                <p:cNvSpPr>
                  <a:spLocks noChangeAspect="1"/>
                </p:cNvSpPr>
                <p:nvPr/>
              </p:nvSpPr>
              <p:spPr bwMode="auto">
                <a:xfrm>
                  <a:off x="1471" y="3026"/>
                  <a:ext cx="788" cy="432"/>
                </a:xfrm>
                <a:custGeom>
                  <a:avLst/>
                  <a:gdLst>
                    <a:gd name="T0" fmla="*/ 787 w 788"/>
                    <a:gd name="T1" fmla="*/ 82 h 432"/>
                    <a:gd name="T2" fmla="*/ 777 w 788"/>
                    <a:gd name="T3" fmla="*/ 48 h 432"/>
                    <a:gd name="T4" fmla="*/ 750 w 788"/>
                    <a:gd name="T5" fmla="*/ 26 h 432"/>
                    <a:gd name="T6" fmla="*/ 714 w 788"/>
                    <a:gd name="T7" fmla="*/ 22 h 432"/>
                    <a:gd name="T8" fmla="*/ 691 w 788"/>
                    <a:gd name="T9" fmla="*/ 34 h 432"/>
                    <a:gd name="T10" fmla="*/ 634 w 788"/>
                    <a:gd name="T11" fmla="*/ 105 h 432"/>
                    <a:gd name="T12" fmla="*/ 566 w 788"/>
                    <a:gd name="T13" fmla="*/ 213 h 432"/>
                    <a:gd name="T14" fmla="*/ 530 w 788"/>
                    <a:gd name="T15" fmla="*/ 286 h 432"/>
                    <a:gd name="T16" fmla="*/ 510 w 788"/>
                    <a:gd name="T17" fmla="*/ 314 h 432"/>
                    <a:gd name="T18" fmla="*/ 478 w 788"/>
                    <a:gd name="T19" fmla="*/ 331 h 432"/>
                    <a:gd name="T20" fmla="*/ 431 w 788"/>
                    <a:gd name="T21" fmla="*/ 280 h 432"/>
                    <a:gd name="T22" fmla="*/ 371 w 788"/>
                    <a:gd name="T23" fmla="*/ 226 h 432"/>
                    <a:gd name="T24" fmla="*/ 300 w 788"/>
                    <a:gd name="T25" fmla="*/ 178 h 432"/>
                    <a:gd name="T26" fmla="*/ 257 w 788"/>
                    <a:gd name="T27" fmla="*/ 144 h 432"/>
                    <a:gd name="T28" fmla="*/ 228 w 788"/>
                    <a:gd name="T29" fmla="*/ 94 h 432"/>
                    <a:gd name="T30" fmla="*/ 198 w 788"/>
                    <a:gd name="T31" fmla="*/ 21 h 432"/>
                    <a:gd name="T32" fmla="*/ 184 w 788"/>
                    <a:gd name="T33" fmla="*/ 6 h 432"/>
                    <a:gd name="T34" fmla="*/ 155 w 788"/>
                    <a:gd name="T35" fmla="*/ 0 h 432"/>
                    <a:gd name="T36" fmla="*/ 123 w 788"/>
                    <a:gd name="T37" fmla="*/ 22 h 432"/>
                    <a:gd name="T38" fmla="*/ 120 w 788"/>
                    <a:gd name="T39" fmla="*/ 57 h 432"/>
                    <a:gd name="T40" fmla="*/ 118 w 788"/>
                    <a:gd name="T41" fmla="*/ 89 h 432"/>
                    <a:gd name="T42" fmla="*/ 106 w 788"/>
                    <a:gd name="T43" fmla="*/ 127 h 432"/>
                    <a:gd name="T44" fmla="*/ 95 w 788"/>
                    <a:gd name="T45" fmla="*/ 146 h 432"/>
                    <a:gd name="T46" fmla="*/ 80 w 788"/>
                    <a:gd name="T47" fmla="*/ 162 h 432"/>
                    <a:gd name="T48" fmla="*/ 25 w 788"/>
                    <a:gd name="T49" fmla="*/ 219 h 432"/>
                    <a:gd name="T50" fmla="*/ 0 w 788"/>
                    <a:gd name="T51" fmla="*/ 266 h 432"/>
                    <a:gd name="T52" fmla="*/ 3 w 788"/>
                    <a:gd name="T53" fmla="*/ 287 h 432"/>
                    <a:gd name="T54" fmla="*/ 32 w 788"/>
                    <a:gd name="T55" fmla="*/ 300 h 432"/>
                    <a:gd name="T56" fmla="*/ 50 w 788"/>
                    <a:gd name="T57" fmla="*/ 295 h 432"/>
                    <a:gd name="T58" fmla="*/ 74 w 788"/>
                    <a:gd name="T59" fmla="*/ 283 h 432"/>
                    <a:gd name="T60" fmla="*/ 91 w 788"/>
                    <a:gd name="T61" fmla="*/ 269 h 432"/>
                    <a:gd name="T62" fmla="*/ 97 w 788"/>
                    <a:gd name="T63" fmla="*/ 264 h 432"/>
                    <a:gd name="T64" fmla="*/ 118 w 788"/>
                    <a:gd name="T65" fmla="*/ 237 h 432"/>
                    <a:gd name="T66" fmla="*/ 130 w 788"/>
                    <a:gd name="T67" fmla="*/ 211 h 432"/>
                    <a:gd name="T68" fmla="*/ 140 w 788"/>
                    <a:gd name="T69" fmla="*/ 169 h 432"/>
                    <a:gd name="T70" fmla="*/ 150 w 788"/>
                    <a:gd name="T71" fmla="*/ 131 h 432"/>
                    <a:gd name="T72" fmla="*/ 172 w 788"/>
                    <a:gd name="T73" fmla="*/ 116 h 432"/>
                    <a:gd name="T74" fmla="*/ 190 w 788"/>
                    <a:gd name="T75" fmla="*/ 130 h 432"/>
                    <a:gd name="T76" fmla="*/ 207 w 788"/>
                    <a:gd name="T77" fmla="*/ 158 h 432"/>
                    <a:gd name="T78" fmla="*/ 250 w 788"/>
                    <a:gd name="T79" fmla="*/ 223 h 432"/>
                    <a:gd name="T80" fmla="*/ 373 w 788"/>
                    <a:gd name="T81" fmla="*/ 329 h 432"/>
                    <a:gd name="T82" fmla="*/ 433 w 788"/>
                    <a:gd name="T83" fmla="*/ 377 h 432"/>
                    <a:gd name="T84" fmla="*/ 454 w 788"/>
                    <a:gd name="T85" fmla="*/ 413 h 432"/>
                    <a:gd name="T86" fmla="*/ 496 w 788"/>
                    <a:gd name="T87" fmla="*/ 432 h 432"/>
                    <a:gd name="T88" fmla="*/ 517 w 788"/>
                    <a:gd name="T89" fmla="*/ 427 h 432"/>
                    <a:gd name="T90" fmla="*/ 561 w 788"/>
                    <a:gd name="T91" fmla="*/ 399 h 432"/>
                    <a:gd name="T92" fmla="*/ 577 w 788"/>
                    <a:gd name="T93" fmla="*/ 384 h 432"/>
                    <a:gd name="T94" fmla="*/ 646 w 788"/>
                    <a:gd name="T95" fmla="*/ 310 h 432"/>
                    <a:gd name="T96" fmla="*/ 693 w 788"/>
                    <a:gd name="T97" fmla="*/ 253 h 432"/>
                    <a:gd name="T98" fmla="*/ 714 w 788"/>
                    <a:gd name="T99" fmla="*/ 225 h 432"/>
                    <a:gd name="T100" fmla="*/ 753 w 788"/>
                    <a:gd name="T101" fmla="*/ 165 h 432"/>
                    <a:gd name="T102" fmla="*/ 782 w 788"/>
                    <a:gd name="T103" fmla="*/ 106 h 432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788"/>
                    <a:gd name="T157" fmla="*/ 0 h 432"/>
                    <a:gd name="T158" fmla="*/ 788 w 788"/>
                    <a:gd name="T159" fmla="*/ 432 h 432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788" h="432">
                      <a:moveTo>
                        <a:pt x="782" y="106"/>
                      </a:moveTo>
                      <a:lnTo>
                        <a:pt x="784" y="98"/>
                      </a:lnTo>
                      <a:lnTo>
                        <a:pt x="786" y="91"/>
                      </a:lnTo>
                      <a:lnTo>
                        <a:pt x="786" y="87"/>
                      </a:lnTo>
                      <a:lnTo>
                        <a:pt x="787" y="82"/>
                      </a:lnTo>
                      <a:lnTo>
                        <a:pt x="788" y="75"/>
                      </a:lnTo>
                      <a:lnTo>
                        <a:pt x="785" y="64"/>
                      </a:lnTo>
                      <a:lnTo>
                        <a:pt x="784" y="60"/>
                      </a:lnTo>
                      <a:lnTo>
                        <a:pt x="782" y="55"/>
                      </a:lnTo>
                      <a:lnTo>
                        <a:pt x="777" y="48"/>
                      </a:lnTo>
                      <a:lnTo>
                        <a:pt x="770" y="39"/>
                      </a:lnTo>
                      <a:lnTo>
                        <a:pt x="766" y="35"/>
                      </a:lnTo>
                      <a:lnTo>
                        <a:pt x="763" y="33"/>
                      </a:lnTo>
                      <a:lnTo>
                        <a:pt x="755" y="27"/>
                      </a:lnTo>
                      <a:lnTo>
                        <a:pt x="750" y="26"/>
                      </a:lnTo>
                      <a:lnTo>
                        <a:pt x="747" y="24"/>
                      </a:lnTo>
                      <a:lnTo>
                        <a:pt x="738" y="21"/>
                      </a:lnTo>
                      <a:lnTo>
                        <a:pt x="728" y="21"/>
                      </a:lnTo>
                      <a:lnTo>
                        <a:pt x="719" y="21"/>
                      </a:lnTo>
                      <a:lnTo>
                        <a:pt x="714" y="22"/>
                      </a:lnTo>
                      <a:lnTo>
                        <a:pt x="708" y="24"/>
                      </a:lnTo>
                      <a:lnTo>
                        <a:pt x="703" y="25"/>
                      </a:lnTo>
                      <a:lnTo>
                        <a:pt x="699" y="27"/>
                      </a:lnTo>
                      <a:lnTo>
                        <a:pt x="694" y="31"/>
                      </a:lnTo>
                      <a:lnTo>
                        <a:pt x="691" y="34"/>
                      </a:lnTo>
                      <a:lnTo>
                        <a:pt x="679" y="48"/>
                      </a:lnTo>
                      <a:lnTo>
                        <a:pt x="667" y="62"/>
                      </a:lnTo>
                      <a:lnTo>
                        <a:pt x="656" y="76"/>
                      </a:lnTo>
                      <a:lnTo>
                        <a:pt x="644" y="90"/>
                      </a:lnTo>
                      <a:lnTo>
                        <a:pt x="634" y="105"/>
                      </a:lnTo>
                      <a:lnTo>
                        <a:pt x="623" y="120"/>
                      </a:lnTo>
                      <a:lnTo>
                        <a:pt x="603" y="150"/>
                      </a:lnTo>
                      <a:lnTo>
                        <a:pt x="583" y="182"/>
                      </a:lnTo>
                      <a:lnTo>
                        <a:pt x="573" y="198"/>
                      </a:lnTo>
                      <a:lnTo>
                        <a:pt x="566" y="213"/>
                      </a:lnTo>
                      <a:lnTo>
                        <a:pt x="558" y="232"/>
                      </a:lnTo>
                      <a:lnTo>
                        <a:pt x="549" y="250"/>
                      </a:lnTo>
                      <a:lnTo>
                        <a:pt x="544" y="259"/>
                      </a:lnTo>
                      <a:lnTo>
                        <a:pt x="539" y="267"/>
                      </a:lnTo>
                      <a:lnTo>
                        <a:pt x="530" y="286"/>
                      </a:lnTo>
                      <a:lnTo>
                        <a:pt x="525" y="293"/>
                      </a:lnTo>
                      <a:lnTo>
                        <a:pt x="523" y="296"/>
                      </a:lnTo>
                      <a:lnTo>
                        <a:pt x="521" y="300"/>
                      </a:lnTo>
                      <a:lnTo>
                        <a:pt x="516" y="307"/>
                      </a:lnTo>
                      <a:lnTo>
                        <a:pt x="510" y="314"/>
                      </a:lnTo>
                      <a:lnTo>
                        <a:pt x="504" y="320"/>
                      </a:lnTo>
                      <a:lnTo>
                        <a:pt x="499" y="327"/>
                      </a:lnTo>
                      <a:lnTo>
                        <a:pt x="493" y="333"/>
                      </a:lnTo>
                      <a:lnTo>
                        <a:pt x="486" y="339"/>
                      </a:lnTo>
                      <a:lnTo>
                        <a:pt x="478" y="331"/>
                      </a:lnTo>
                      <a:lnTo>
                        <a:pt x="470" y="324"/>
                      </a:lnTo>
                      <a:lnTo>
                        <a:pt x="455" y="309"/>
                      </a:lnTo>
                      <a:lnTo>
                        <a:pt x="448" y="301"/>
                      </a:lnTo>
                      <a:lnTo>
                        <a:pt x="441" y="292"/>
                      </a:lnTo>
                      <a:lnTo>
                        <a:pt x="431" y="280"/>
                      </a:lnTo>
                      <a:lnTo>
                        <a:pt x="419" y="267"/>
                      </a:lnTo>
                      <a:lnTo>
                        <a:pt x="408" y="256"/>
                      </a:lnTo>
                      <a:lnTo>
                        <a:pt x="397" y="246"/>
                      </a:lnTo>
                      <a:lnTo>
                        <a:pt x="383" y="235"/>
                      </a:lnTo>
                      <a:lnTo>
                        <a:pt x="371" y="226"/>
                      </a:lnTo>
                      <a:lnTo>
                        <a:pt x="358" y="216"/>
                      </a:lnTo>
                      <a:lnTo>
                        <a:pt x="344" y="208"/>
                      </a:lnTo>
                      <a:lnTo>
                        <a:pt x="328" y="198"/>
                      </a:lnTo>
                      <a:lnTo>
                        <a:pt x="313" y="188"/>
                      </a:lnTo>
                      <a:lnTo>
                        <a:pt x="300" y="178"/>
                      </a:lnTo>
                      <a:lnTo>
                        <a:pt x="288" y="170"/>
                      </a:lnTo>
                      <a:lnTo>
                        <a:pt x="276" y="160"/>
                      </a:lnTo>
                      <a:lnTo>
                        <a:pt x="264" y="151"/>
                      </a:lnTo>
                      <a:lnTo>
                        <a:pt x="260" y="147"/>
                      </a:lnTo>
                      <a:lnTo>
                        <a:pt x="257" y="144"/>
                      </a:lnTo>
                      <a:lnTo>
                        <a:pt x="254" y="139"/>
                      </a:lnTo>
                      <a:lnTo>
                        <a:pt x="251" y="136"/>
                      </a:lnTo>
                      <a:lnTo>
                        <a:pt x="243" y="122"/>
                      </a:lnTo>
                      <a:lnTo>
                        <a:pt x="235" y="108"/>
                      </a:lnTo>
                      <a:lnTo>
                        <a:pt x="228" y="94"/>
                      </a:lnTo>
                      <a:lnTo>
                        <a:pt x="221" y="80"/>
                      </a:lnTo>
                      <a:lnTo>
                        <a:pt x="215" y="65"/>
                      </a:lnTo>
                      <a:lnTo>
                        <a:pt x="208" y="51"/>
                      </a:lnTo>
                      <a:lnTo>
                        <a:pt x="203" y="36"/>
                      </a:lnTo>
                      <a:lnTo>
                        <a:pt x="198" y="21"/>
                      </a:lnTo>
                      <a:lnTo>
                        <a:pt x="196" y="17"/>
                      </a:lnTo>
                      <a:lnTo>
                        <a:pt x="193" y="14"/>
                      </a:lnTo>
                      <a:lnTo>
                        <a:pt x="190" y="10"/>
                      </a:lnTo>
                      <a:lnTo>
                        <a:pt x="187" y="7"/>
                      </a:lnTo>
                      <a:lnTo>
                        <a:pt x="184" y="6"/>
                      </a:lnTo>
                      <a:lnTo>
                        <a:pt x="180" y="4"/>
                      </a:lnTo>
                      <a:lnTo>
                        <a:pt x="176" y="2"/>
                      </a:lnTo>
                      <a:lnTo>
                        <a:pt x="172" y="1"/>
                      </a:lnTo>
                      <a:lnTo>
                        <a:pt x="163" y="0"/>
                      </a:lnTo>
                      <a:lnTo>
                        <a:pt x="155" y="0"/>
                      </a:lnTo>
                      <a:lnTo>
                        <a:pt x="148" y="2"/>
                      </a:lnTo>
                      <a:lnTo>
                        <a:pt x="141" y="5"/>
                      </a:lnTo>
                      <a:lnTo>
                        <a:pt x="135" y="9"/>
                      </a:lnTo>
                      <a:lnTo>
                        <a:pt x="128" y="15"/>
                      </a:lnTo>
                      <a:lnTo>
                        <a:pt x="123" y="22"/>
                      </a:lnTo>
                      <a:lnTo>
                        <a:pt x="120" y="26"/>
                      </a:lnTo>
                      <a:lnTo>
                        <a:pt x="118" y="30"/>
                      </a:lnTo>
                      <a:lnTo>
                        <a:pt x="116" y="39"/>
                      </a:lnTo>
                      <a:lnTo>
                        <a:pt x="118" y="48"/>
                      </a:lnTo>
                      <a:lnTo>
                        <a:pt x="120" y="57"/>
                      </a:lnTo>
                      <a:lnTo>
                        <a:pt x="121" y="68"/>
                      </a:lnTo>
                      <a:lnTo>
                        <a:pt x="121" y="77"/>
                      </a:lnTo>
                      <a:lnTo>
                        <a:pt x="120" y="83"/>
                      </a:lnTo>
                      <a:lnTo>
                        <a:pt x="119" y="86"/>
                      </a:lnTo>
                      <a:lnTo>
                        <a:pt x="118" y="89"/>
                      </a:lnTo>
                      <a:lnTo>
                        <a:pt x="116" y="96"/>
                      </a:lnTo>
                      <a:lnTo>
                        <a:pt x="116" y="103"/>
                      </a:lnTo>
                      <a:lnTo>
                        <a:pt x="113" y="109"/>
                      </a:lnTo>
                      <a:lnTo>
                        <a:pt x="111" y="115"/>
                      </a:lnTo>
                      <a:lnTo>
                        <a:pt x="106" y="127"/>
                      </a:lnTo>
                      <a:lnTo>
                        <a:pt x="103" y="131"/>
                      </a:lnTo>
                      <a:lnTo>
                        <a:pt x="101" y="137"/>
                      </a:lnTo>
                      <a:lnTo>
                        <a:pt x="99" y="138"/>
                      </a:lnTo>
                      <a:lnTo>
                        <a:pt x="97" y="141"/>
                      </a:lnTo>
                      <a:lnTo>
                        <a:pt x="95" y="146"/>
                      </a:lnTo>
                      <a:lnTo>
                        <a:pt x="90" y="150"/>
                      </a:lnTo>
                      <a:lnTo>
                        <a:pt x="87" y="154"/>
                      </a:lnTo>
                      <a:lnTo>
                        <a:pt x="85" y="156"/>
                      </a:lnTo>
                      <a:lnTo>
                        <a:pt x="83" y="158"/>
                      </a:lnTo>
                      <a:lnTo>
                        <a:pt x="80" y="162"/>
                      </a:lnTo>
                      <a:lnTo>
                        <a:pt x="64" y="177"/>
                      </a:lnTo>
                      <a:lnTo>
                        <a:pt x="49" y="192"/>
                      </a:lnTo>
                      <a:lnTo>
                        <a:pt x="38" y="204"/>
                      </a:lnTo>
                      <a:lnTo>
                        <a:pt x="32" y="210"/>
                      </a:lnTo>
                      <a:lnTo>
                        <a:pt x="25" y="219"/>
                      </a:lnTo>
                      <a:lnTo>
                        <a:pt x="18" y="228"/>
                      </a:lnTo>
                      <a:lnTo>
                        <a:pt x="11" y="241"/>
                      </a:lnTo>
                      <a:lnTo>
                        <a:pt x="4" y="254"/>
                      </a:lnTo>
                      <a:lnTo>
                        <a:pt x="2" y="260"/>
                      </a:lnTo>
                      <a:lnTo>
                        <a:pt x="0" y="266"/>
                      </a:lnTo>
                      <a:lnTo>
                        <a:pt x="0" y="267"/>
                      </a:lnTo>
                      <a:lnTo>
                        <a:pt x="0" y="271"/>
                      </a:lnTo>
                      <a:lnTo>
                        <a:pt x="0" y="276"/>
                      </a:lnTo>
                      <a:lnTo>
                        <a:pt x="1" y="281"/>
                      </a:lnTo>
                      <a:lnTo>
                        <a:pt x="3" y="287"/>
                      </a:lnTo>
                      <a:lnTo>
                        <a:pt x="5" y="291"/>
                      </a:lnTo>
                      <a:lnTo>
                        <a:pt x="9" y="297"/>
                      </a:lnTo>
                      <a:lnTo>
                        <a:pt x="18" y="299"/>
                      </a:lnTo>
                      <a:lnTo>
                        <a:pt x="28" y="300"/>
                      </a:lnTo>
                      <a:lnTo>
                        <a:pt x="32" y="300"/>
                      </a:lnTo>
                      <a:lnTo>
                        <a:pt x="37" y="300"/>
                      </a:lnTo>
                      <a:lnTo>
                        <a:pt x="42" y="299"/>
                      </a:lnTo>
                      <a:lnTo>
                        <a:pt x="47" y="297"/>
                      </a:lnTo>
                      <a:lnTo>
                        <a:pt x="48" y="296"/>
                      </a:lnTo>
                      <a:lnTo>
                        <a:pt x="50" y="295"/>
                      </a:lnTo>
                      <a:lnTo>
                        <a:pt x="53" y="294"/>
                      </a:lnTo>
                      <a:lnTo>
                        <a:pt x="60" y="291"/>
                      </a:lnTo>
                      <a:lnTo>
                        <a:pt x="67" y="288"/>
                      </a:lnTo>
                      <a:lnTo>
                        <a:pt x="70" y="285"/>
                      </a:lnTo>
                      <a:lnTo>
                        <a:pt x="74" y="283"/>
                      </a:lnTo>
                      <a:lnTo>
                        <a:pt x="76" y="281"/>
                      </a:lnTo>
                      <a:lnTo>
                        <a:pt x="80" y="279"/>
                      </a:lnTo>
                      <a:lnTo>
                        <a:pt x="82" y="276"/>
                      </a:lnTo>
                      <a:lnTo>
                        <a:pt x="85" y="274"/>
                      </a:lnTo>
                      <a:lnTo>
                        <a:pt x="91" y="269"/>
                      </a:lnTo>
                      <a:lnTo>
                        <a:pt x="94" y="267"/>
                      </a:lnTo>
                      <a:lnTo>
                        <a:pt x="95" y="266"/>
                      </a:lnTo>
                      <a:lnTo>
                        <a:pt x="95" y="265"/>
                      </a:lnTo>
                      <a:lnTo>
                        <a:pt x="96" y="264"/>
                      </a:lnTo>
                      <a:lnTo>
                        <a:pt x="97" y="264"/>
                      </a:lnTo>
                      <a:lnTo>
                        <a:pt x="104" y="255"/>
                      </a:lnTo>
                      <a:lnTo>
                        <a:pt x="113" y="247"/>
                      </a:lnTo>
                      <a:lnTo>
                        <a:pt x="117" y="240"/>
                      </a:lnTo>
                      <a:lnTo>
                        <a:pt x="118" y="237"/>
                      </a:lnTo>
                      <a:lnTo>
                        <a:pt x="118" y="236"/>
                      </a:lnTo>
                      <a:lnTo>
                        <a:pt x="119" y="235"/>
                      </a:lnTo>
                      <a:lnTo>
                        <a:pt x="122" y="232"/>
                      </a:lnTo>
                      <a:lnTo>
                        <a:pt x="130" y="211"/>
                      </a:lnTo>
                      <a:lnTo>
                        <a:pt x="133" y="199"/>
                      </a:lnTo>
                      <a:lnTo>
                        <a:pt x="135" y="194"/>
                      </a:lnTo>
                      <a:lnTo>
                        <a:pt x="137" y="189"/>
                      </a:lnTo>
                      <a:lnTo>
                        <a:pt x="139" y="178"/>
                      </a:lnTo>
                      <a:lnTo>
                        <a:pt x="140" y="169"/>
                      </a:lnTo>
                      <a:lnTo>
                        <a:pt x="141" y="161"/>
                      </a:lnTo>
                      <a:lnTo>
                        <a:pt x="142" y="153"/>
                      </a:lnTo>
                      <a:lnTo>
                        <a:pt x="144" y="145"/>
                      </a:lnTo>
                      <a:lnTo>
                        <a:pt x="146" y="138"/>
                      </a:lnTo>
                      <a:lnTo>
                        <a:pt x="150" y="131"/>
                      </a:lnTo>
                      <a:lnTo>
                        <a:pt x="153" y="125"/>
                      </a:lnTo>
                      <a:lnTo>
                        <a:pt x="158" y="119"/>
                      </a:lnTo>
                      <a:lnTo>
                        <a:pt x="163" y="113"/>
                      </a:lnTo>
                      <a:lnTo>
                        <a:pt x="168" y="114"/>
                      </a:lnTo>
                      <a:lnTo>
                        <a:pt x="172" y="116"/>
                      </a:lnTo>
                      <a:lnTo>
                        <a:pt x="177" y="117"/>
                      </a:lnTo>
                      <a:lnTo>
                        <a:pt x="180" y="120"/>
                      </a:lnTo>
                      <a:lnTo>
                        <a:pt x="184" y="123"/>
                      </a:lnTo>
                      <a:lnTo>
                        <a:pt x="187" y="126"/>
                      </a:lnTo>
                      <a:lnTo>
                        <a:pt x="190" y="130"/>
                      </a:lnTo>
                      <a:lnTo>
                        <a:pt x="193" y="135"/>
                      </a:lnTo>
                      <a:lnTo>
                        <a:pt x="196" y="141"/>
                      </a:lnTo>
                      <a:lnTo>
                        <a:pt x="200" y="147"/>
                      </a:lnTo>
                      <a:lnTo>
                        <a:pt x="203" y="152"/>
                      </a:lnTo>
                      <a:lnTo>
                        <a:pt x="207" y="158"/>
                      </a:lnTo>
                      <a:lnTo>
                        <a:pt x="215" y="174"/>
                      </a:lnTo>
                      <a:lnTo>
                        <a:pt x="225" y="190"/>
                      </a:lnTo>
                      <a:lnTo>
                        <a:pt x="235" y="204"/>
                      </a:lnTo>
                      <a:lnTo>
                        <a:pt x="245" y="217"/>
                      </a:lnTo>
                      <a:lnTo>
                        <a:pt x="250" y="223"/>
                      </a:lnTo>
                      <a:lnTo>
                        <a:pt x="257" y="230"/>
                      </a:lnTo>
                      <a:lnTo>
                        <a:pt x="270" y="242"/>
                      </a:lnTo>
                      <a:lnTo>
                        <a:pt x="327" y="293"/>
                      </a:lnTo>
                      <a:lnTo>
                        <a:pt x="357" y="317"/>
                      </a:lnTo>
                      <a:lnTo>
                        <a:pt x="373" y="329"/>
                      </a:lnTo>
                      <a:lnTo>
                        <a:pt x="389" y="341"/>
                      </a:lnTo>
                      <a:lnTo>
                        <a:pt x="400" y="349"/>
                      </a:lnTo>
                      <a:lnTo>
                        <a:pt x="412" y="358"/>
                      </a:lnTo>
                      <a:lnTo>
                        <a:pt x="422" y="367"/>
                      </a:lnTo>
                      <a:lnTo>
                        <a:pt x="433" y="377"/>
                      </a:lnTo>
                      <a:lnTo>
                        <a:pt x="436" y="381"/>
                      </a:lnTo>
                      <a:lnTo>
                        <a:pt x="440" y="385"/>
                      </a:lnTo>
                      <a:lnTo>
                        <a:pt x="446" y="394"/>
                      </a:lnTo>
                      <a:lnTo>
                        <a:pt x="450" y="403"/>
                      </a:lnTo>
                      <a:lnTo>
                        <a:pt x="454" y="413"/>
                      </a:lnTo>
                      <a:lnTo>
                        <a:pt x="462" y="419"/>
                      </a:lnTo>
                      <a:lnTo>
                        <a:pt x="470" y="425"/>
                      </a:lnTo>
                      <a:lnTo>
                        <a:pt x="479" y="428"/>
                      </a:lnTo>
                      <a:lnTo>
                        <a:pt x="489" y="432"/>
                      </a:lnTo>
                      <a:lnTo>
                        <a:pt x="496" y="432"/>
                      </a:lnTo>
                      <a:lnTo>
                        <a:pt x="500" y="432"/>
                      </a:lnTo>
                      <a:lnTo>
                        <a:pt x="503" y="432"/>
                      </a:lnTo>
                      <a:lnTo>
                        <a:pt x="510" y="431"/>
                      </a:lnTo>
                      <a:lnTo>
                        <a:pt x="514" y="429"/>
                      </a:lnTo>
                      <a:lnTo>
                        <a:pt x="517" y="427"/>
                      </a:lnTo>
                      <a:lnTo>
                        <a:pt x="523" y="424"/>
                      </a:lnTo>
                      <a:lnTo>
                        <a:pt x="529" y="421"/>
                      </a:lnTo>
                      <a:lnTo>
                        <a:pt x="540" y="414"/>
                      </a:lnTo>
                      <a:lnTo>
                        <a:pt x="551" y="406"/>
                      </a:lnTo>
                      <a:lnTo>
                        <a:pt x="561" y="399"/>
                      </a:lnTo>
                      <a:lnTo>
                        <a:pt x="570" y="391"/>
                      </a:lnTo>
                      <a:lnTo>
                        <a:pt x="573" y="387"/>
                      </a:lnTo>
                      <a:lnTo>
                        <a:pt x="576" y="385"/>
                      </a:lnTo>
                      <a:lnTo>
                        <a:pt x="576" y="384"/>
                      </a:lnTo>
                      <a:lnTo>
                        <a:pt x="577" y="384"/>
                      </a:lnTo>
                      <a:lnTo>
                        <a:pt x="578" y="384"/>
                      </a:lnTo>
                      <a:lnTo>
                        <a:pt x="587" y="375"/>
                      </a:lnTo>
                      <a:lnTo>
                        <a:pt x="595" y="367"/>
                      </a:lnTo>
                      <a:lnTo>
                        <a:pt x="621" y="338"/>
                      </a:lnTo>
                      <a:lnTo>
                        <a:pt x="646" y="310"/>
                      </a:lnTo>
                      <a:lnTo>
                        <a:pt x="653" y="301"/>
                      </a:lnTo>
                      <a:lnTo>
                        <a:pt x="658" y="295"/>
                      </a:lnTo>
                      <a:lnTo>
                        <a:pt x="662" y="291"/>
                      </a:lnTo>
                      <a:lnTo>
                        <a:pt x="677" y="273"/>
                      </a:lnTo>
                      <a:lnTo>
                        <a:pt x="693" y="253"/>
                      </a:lnTo>
                      <a:lnTo>
                        <a:pt x="700" y="243"/>
                      </a:lnTo>
                      <a:lnTo>
                        <a:pt x="704" y="239"/>
                      </a:lnTo>
                      <a:lnTo>
                        <a:pt x="708" y="233"/>
                      </a:lnTo>
                      <a:lnTo>
                        <a:pt x="713" y="227"/>
                      </a:lnTo>
                      <a:lnTo>
                        <a:pt x="714" y="225"/>
                      </a:lnTo>
                      <a:lnTo>
                        <a:pt x="717" y="221"/>
                      </a:lnTo>
                      <a:lnTo>
                        <a:pt x="726" y="210"/>
                      </a:lnTo>
                      <a:lnTo>
                        <a:pt x="734" y="198"/>
                      </a:lnTo>
                      <a:lnTo>
                        <a:pt x="742" y="185"/>
                      </a:lnTo>
                      <a:lnTo>
                        <a:pt x="753" y="165"/>
                      </a:lnTo>
                      <a:lnTo>
                        <a:pt x="763" y="146"/>
                      </a:lnTo>
                      <a:lnTo>
                        <a:pt x="766" y="141"/>
                      </a:lnTo>
                      <a:lnTo>
                        <a:pt x="768" y="136"/>
                      </a:lnTo>
                      <a:lnTo>
                        <a:pt x="773" y="126"/>
                      </a:lnTo>
                      <a:lnTo>
                        <a:pt x="782" y="10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4" name="Text Box 50"/>
              <p:cNvSpPr txBox="1">
                <a:spLocks noChangeArrowheads="1"/>
              </p:cNvSpPr>
              <p:nvPr/>
            </p:nvSpPr>
            <p:spPr bwMode="auto">
              <a:xfrm>
                <a:off x="1002" y="2073"/>
                <a:ext cx="278" cy="3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>
                    <a:solidFill>
                      <a:schemeClr val="bg2"/>
                    </a:solidFill>
                  </a:rPr>
                  <a:t>i</a:t>
                </a:r>
                <a:endParaRPr lang="en-CA" altLang="en-US" sz="1400" i="0">
                  <a:solidFill>
                    <a:schemeClr val="bg2"/>
                  </a:solidFill>
                </a:endParaRPr>
              </a:p>
            </p:txBody>
          </p:sp>
        </p:grpSp>
        <p:pic>
          <p:nvPicPr>
            <p:cNvPr id="216" name="Picture 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44" y="1200"/>
              <a:ext cx="263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7" name="Group 52"/>
            <p:cNvGrpSpPr>
              <a:grpSpLocks noChangeAspect="1"/>
            </p:cNvGrpSpPr>
            <p:nvPr/>
          </p:nvGrpSpPr>
          <p:grpSpPr bwMode="auto">
            <a:xfrm rot="902222">
              <a:off x="48" y="1286"/>
              <a:ext cx="821" cy="682"/>
              <a:chOff x="1471" y="2266"/>
              <a:chExt cx="1746" cy="1449"/>
            </a:xfrm>
          </p:grpSpPr>
          <p:grpSp>
            <p:nvGrpSpPr>
              <p:cNvPr id="232" name="Group 53"/>
              <p:cNvGrpSpPr>
                <a:grpSpLocks noChangeAspect="1"/>
              </p:cNvGrpSpPr>
              <p:nvPr/>
            </p:nvGrpSpPr>
            <p:grpSpPr bwMode="auto">
              <a:xfrm>
                <a:off x="2895" y="2582"/>
                <a:ext cx="322" cy="418"/>
                <a:chOff x="2895" y="2582"/>
                <a:chExt cx="322" cy="418"/>
              </a:xfrm>
            </p:grpSpPr>
            <p:sp>
              <p:nvSpPr>
                <p:cNvPr id="240" name="Freeform 54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1" name="Freeform 55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33" name="Group 56"/>
              <p:cNvGrpSpPr>
                <a:grpSpLocks noChangeAspect="1"/>
              </p:cNvGrpSpPr>
              <p:nvPr/>
            </p:nvGrpSpPr>
            <p:grpSpPr bwMode="auto">
              <a:xfrm>
                <a:off x="1471" y="2266"/>
                <a:ext cx="1709" cy="1449"/>
                <a:chOff x="1471" y="2266"/>
                <a:chExt cx="1709" cy="1449"/>
              </a:xfrm>
            </p:grpSpPr>
            <p:sp>
              <p:nvSpPr>
                <p:cNvPr id="234" name="Freeform 57"/>
                <p:cNvSpPr>
                  <a:spLocks noChangeAspect="1"/>
                </p:cNvSpPr>
                <p:nvPr/>
              </p:nvSpPr>
              <p:spPr bwMode="auto">
                <a:xfrm>
                  <a:off x="2351" y="2266"/>
                  <a:ext cx="351" cy="352"/>
                </a:xfrm>
                <a:custGeom>
                  <a:avLst/>
                  <a:gdLst>
                    <a:gd name="T0" fmla="*/ 201 w 351"/>
                    <a:gd name="T1" fmla="*/ 22 h 352"/>
                    <a:gd name="T2" fmla="*/ 175 w 351"/>
                    <a:gd name="T3" fmla="*/ 7 h 352"/>
                    <a:gd name="T4" fmla="*/ 151 w 351"/>
                    <a:gd name="T5" fmla="*/ 1 h 352"/>
                    <a:gd name="T6" fmla="*/ 127 w 351"/>
                    <a:gd name="T7" fmla="*/ 0 h 352"/>
                    <a:gd name="T8" fmla="*/ 100 w 351"/>
                    <a:gd name="T9" fmla="*/ 7 h 352"/>
                    <a:gd name="T10" fmla="*/ 73 w 351"/>
                    <a:gd name="T11" fmla="*/ 20 h 352"/>
                    <a:gd name="T12" fmla="*/ 55 w 351"/>
                    <a:gd name="T13" fmla="*/ 35 h 352"/>
                    <a:gd name="T14" fmla="*/ 33 w 351"/>
                    <a:gd name="T15" fmla="*/ 61 h 352"/>
                    <a:gd name="T16" fmla="*/ 15 w 351"/>
                    <a:gd name="T17" fmla="*/ 95 h 352"/>
                    <a:gd name="T18" fmla="*/ 4 w 351"/>
                    <a:gd name="T19" fmla="*/ 133 h 352"/>
                    <a:gd name="T20" fmla="*/ 0 w 351"/>
                    <a:gd name="T21" fmla="*/ 204 h 352"/>
                    <a:gd name="T22" fmla="*/ 10 w 351"/>
                    <a:gd name="T23" fmla="*/ 254 h 352"/>
                    <a:gd name="T24" fmla="*/ 24 w 351"/>
                    <a:gd name="T25" fmla="*/ 289 h 352"/>
                    <a:gd name="T26" fmla="*/ 39 w 351"/>
                    <a:gd name="T27" fmla="*/ 310 h 352"/>
                    <a:gd name="T28" fmla="*/ 53 w 351"/>
                    <a:gd name="T29" fmla="*/ 324 h 352"/>
                    <a:gd name="T30" fmla="*/ 69 w 351"/>
                    <a:gd name="T31" fmla="*/ 337 h 352"/>
                    <a:gd name="T32" fmla="*/ 93 w 351"/>
                    <a:gd name="T33" fmla="*/ 348 h 352"/>
                    <a:gd name="T34" fmla="*/ 131 w 351"/>
                    <a:gd name="T35" fmla="*/ 352 h 352"/>
                    <a:gd name="T36" fmla="*/ 158 w 351"/>
                    <a:gd name="T37" fmla="*/ 345 h 352"/>
                    <a:gd name="T38" fmla="*/ 167 w 351"/>
                    <a:gd name="T39" fmla="*/ 340 h 352"/>
                    <a:gd name="T40" fmla="*/ 180 w 351"/>
                    <a:gd name="T41" fmla="*/ 332 h 352"/>
                    <a:gd name="T42" fmla="*/ 189 w 351"/>
                    <a:gd name="T43" fmla="*/ 324 h 352"/>
                    <a:gd name="T44" fmla="*/ 198 w 351"/>
                    <a:gd name="T45" fmla="*/ 314 h 352"/>
                    <a:gd name="T46" fmla="*/ 225 w 351"/>
                    <a:gd name="T47" fmla="*/ 266 h 352"/>
                    <a:gd name="T48" fmla="*/ 248 w 351"/>
                    <a:gd name="T49" fmla="*/ 225 h 352"/>
                    <a:gd name="T50" fmla="*/ 259 w 351"/>
                    <a:gd name="T51" fmla="*/ 228 h 352"/>
                    <a:gd name="T52" fmla="*/ 269 w 351"/>
                    <a:gd name="T53" fmla="*/ 236 h 352"/>
                    <a:gd name="T54" fmla="*/ 284 w 351"/>
                    <a:gd name="T55" fmla="*/ 253 h 352"/>
                    <a:gd name="T56" fmla="*/ 296 w 351"/>
                    <a:gd name="T57" fmla="*/ 261 h 352"/>
                    <a:gd name="T58" fmla="*/ 311 w 351"/>
                    <a:gd name="T59" fmla="*/ 265 h 352"/>
                    <a:gd name="T60" fmla="*/ 325 w 351"/>
                    <a:gd name="T61" fmla="*/ 264 h 352"/>
                    <a:gd name="T62" fmla="*/ 335 w 351"/>
                    <a:gd name="T63" fmla="*/ 259 h 352"/>
                    <a:gd name="T64" fmla="*/ 344 w 351"/>
                    <a:gd name="T65" fmla="*/ 252 h 352"/>
                    <a:gd name="T66" fmla="*/ 350 w 351"/>
                    <a:gd name="T67" fmla="*/ 237 h 352"/>
                    <a:gd name="T68" fmla="*/ 349 w 351"/>
                    <a:gd name="T69" fmla="*/ 222 h 352"/>
                    <a:gd name="T70" fmla="*/ 340 w 351"/>
                    <a:gd name="T71" fmla="*/ 208 h 352"/>
                    <a:gd name="T72" fmla="*/ 328 w 351"/>
                    <a:gd name="T73" fmla="*/ 199 h 352"/>
                    <a:gd name="T74" fmla="*/ 297 w 351"/>
                    <a:gd name="T75" fmla="*/ 186 h 352"/>
                    <a:gd name="T76" fmla="*/ 277 w 351"/>
                    <a:gd name="T77" fmla="*/ 176 h 352"/>
                    <a:gd name="T78" fmla="*/ 262 w 351"/>
                    <a:gd name="T79" fmla="*/ 159 h 352"/>
                    <a:gd name="T80" fmla="*/ 253 w 351"/>
                    <a:gd name="T81" fmla="*/ 131 h 352"/>
                    <a:gd name="T82" fmla="*/ 244 w 351"/>
                    <a:gd name="T83" fmla="*/ 90 h 352"/>
                    <a:gd name="T84" fmla="*/ 227 w 351"/>
                    <a:gd name="T85" fmla="*/ 53 h 35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351"/>
                    <a:gd name="T130" fmla="*/ 0 h 352"/>
                    <a:gd name="T131" fmla="*/ 351 w 351"/>
                    <a:gd name="T132" fmla="*/ 352 h 35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351" h="352">
                      <a:moveTo>
                        <a:pt x="210" y="31"/>
                      </a:moveTo>
                      <a:lnTo>
                        <a:pt x="206" y="26"/>
                      </a:lnTo>
                      <a:lnTo>
                        <a:pt x="201" y="22"/>
                      </a:lnTo>
                      <a:lnTo>
                        <a:pt x="196" y="18"/>
                      </a:lnTo>
                      <a:lnTo>
                        <a:pt x="192" y="14"/>
                      </a:lnTo>
                      <a:lnTo>
                        <a:pt x="175" y="7"/>
                      </a:lnTo>
                      <a:lnTo>
                        <a:pt x="167" y="5"/>
                      </a:lnTo>
                      <a:lnTo>
                        <a:pt x="159" y="3"/>
                      </a:lnTo>
                      <a:lnTo>
                        <a:pt x="151" y="1"/>
                      </a:lnTo>
                      <a:lnTo>
                        <a:pt x="143" y="0"/>
                      </a:lnTo>
                      <a:lnTo>
                        <a:pt x="135" y="0"/>
                      </a:lnTo>
                      <a:lnTo>
                        <a:pt x="127" y="0"/>
                      </a:lnTo>
                      <a:lnTo>
                        <a:pt x="112" y="2"/>
                      </a:lnTo>
                      <a:lnTo>
                        <a:pt x="106" y="4"/>
                      </a:lnTo>
                      <a:lnTo>
                        <a:pt x="100" y="7"/>
                      </a:lnTo>
                      <a:lnTo>
                        <a:pt x="85" y="13"/>
                      </a:lnTo>
                      <a:lnTo>
                        <a:pt x="79" y="16"/>
                      </a:lnTo>
                      <a:lnTo>
                        <a:pt x="73" y="20"/>
                      </a:lnTo>
                      <a:lnTo>
                        <a:pt x="66" y="24"/>
                      </a:lnTo>
                      <a:lnTo>
                        <a:pt x="60" y="29"/>
                      </a:lnTo>
                      <a:lnTo>
                        <a:pt x="55" y="35"/>
                      </a:lnTo>
                      <a:lnTo>
                        <a:pt x="50" y="40"/>
                      </a:lnTo>
                      <a:lnTo>
                        <a:pt x="41" y="50"/>
                      </a:lnTo>
                      <a:lnTo>
                        <a:pt x="33" y="61"/>
                      </a:lnTo>
                      <a:lnTo>
                        <a:pt x="26" y="71"/>
                      </a:lnTo>
                      <a:lnTo>
                        <a:pt x="20" y="83"/>
                      </a:lnTo>
                      <a:lnTo>
                        <a:pt x="15" y="95"/>
                      </a:lnTo>
                      <a:lnTo>
                        <a:pt x="10" y="107"/>
                      </a:lnTo>
                      <a:lnTo>
                        <a:pt x="7" y="120"/>
                      </a:lnTo>
                      <a:lnTo>
                        <a:pt x="4" y="133"/>
                      </a:lnTo>
                      <a:lnTo>
                        <a:pt x="1" y="157"/>
                      </a:lnTo>
                      <a:lnTo>
                        <a:pt x="0" y="180"/>
                      </a:lnTo>
                      <a:lnTo>
                        <a:pt x="0" y="204"/>
                      </a:lnTo>
                      <a:lnTo>
                        <a:pt x="3" y="228"/>
                      </a:lnTo>
                      <a:lnTo>
                        <a:pt x="6" y="241"/>
                      </a:lnTo>
                      <a:lnTo>
                        <a:pt x="10" y="254"/>
                      </a:lnTo>
                      <a:lnTo>
                        <a:pt x="13" y="265"/>
                      </a:lnTo>
                      <a:lnTo>
                        <a:pt x="18" y="277"/>
                      </a:lnTo>
                      <a:lnTo>
                        <a:pt x="24" y="289"/>
                      </a:lnTo>
                      <a:lnTo>
                        <a:pt x="28" y="294"/>
                      </a:lnTo>
                      <a:lnTo>
                        <a:pt x="31" y="299"/>
                      </a:lnTo>
                      <a:lnTo>
                        <a:pt x="39" y="310"/>
                      </a:lnTo>
                      <a:lnTo>
                        <a:pt x="44" y="314"/>
                      </a:lnTo>
                      <a:lnTo>
                        <a:pt x="48" y="319"/>
                      </a:lnTo>
                      <a:lnTo>
                        <a:pt x="53" y="324"/>
                      </a:lnTo>
                      <a:lnTo>
                        <a:pt x="59" y="329"/>
                      </a:lnTo>
                      <a:lnTo>
                        <a:pt x="64" y="333"/>
                      </a:lnTo>
                      <a:lnTo>
                        <a:pt x="69" y="337"/>
                      </a:lnTo>
                      <a:lnTo>
                        <a:pt x="74" y="340"/>
                      </a:lnTo>
                      <a:lnTo>
                        <a:pt x="80" y="343"/>
                      </a:lnTo>
                      <a:lnTo>
                        <a:pt x="93" y="348"/>
                      </a:lnTo>
                      <a:lnTo>
                        <a:pt x="105" y="351"/>
                      </a:lnTo>
                      <a:lnTo>
                        <a:pt x="117" y="352"/>
                      </a:lnTo>
                      <a:lnTo>
                        <a:pt x="131" y="352"/>
                      </a:lnTo>
                      <a:lnTo>
                        <a:pt x="145" y="349"/>
                      </a:lnTo>
                      <a:lnTo>
                        <a:pt x="154" y="346"/>
                      </a:lnTo>
                      <a:lnTo>
                        <a:pt x="158" y="345"/>
                      </a:lnTo>
                      <a:lnTo>
                        <a:pt x="163" y="343"/>
                      </a:lnTo>
                      <a:lnTo>
                        <a:pt x="164" y="341"/>
                      </a:lnTo>
                      <a:lnTo>
                        <a:pt x="167" y="340"/>
                      </a:lnTo>
                      <a:lnTo>
                        <a:pt x="171" y="338"/>
                      </a:lnTo>
                      <a:lnTo>
                        <a:pt x="179" y="334"/>
                      </a:lnTo>
                      <a:lnTo>
                        <a:pt x="180" y="332"/>
                      </a:lnTo>
                      <a:lnTo>
                        <a:pt x="182" y="331"/>
                      </a:lnTo>
                      <a:lnTo>
                        <a:pt x="186" y="328"/>
                      </a:lnTo>
                      <a:lnTo>
                        <a:pt x="189" y="324"/>
                      </a:lnTo>
                      <a:lnTo>
                        <a:pt x="193" y="321"/>
                      </a:lnTo>
                      <a:lnTo>
                        <a:pt x="195" y="317"/>
                      </a:lnTo>
                      <a:lnTo>
                        <a:pt x="198" y="314"/>
                      </a:lnTo>
                      <a:lnTo>
                        <a:pt x="204" y="306"/>
                      </a:lnTo>
                      <a:lnTo>
                        <a:pt x="214" y="286"/>
                      </a:lnTo>
                      <a:lnTo>
                        <a:pt x="225" y="266"/>
                      </a:lnTo>
                      <a:lnTo>
                        <a:pt x="235" y="245"/>
                      </a:lnTo>
                      <a:lnTo>
                        <a:pt x="244" y="225"/>
                      </a:lnTo>
                      <a:lnTo>
                        <a:pt x="248" y="225"/>
                      </a:lnTo>
                      <a:lnTo>
                        <a:pt x="252" y="226"/>
                      </a:lnTo>
                      <a:lnTo>
                        <a:pt x="256" y="227"/>
                      </a:lnTo>
                      <a:lnTo>
                        <a:pt x="259" y="228"/>
                      </a:lnTo>
                      <a:lnTo>
                        <a:pt x="263" y="230"/>
                      </a:lnTo>
                      <a:lnTo>
                        <a:pt x="266" y="234"/>
                      </a:lnTo>
                      <a:lnTo>
                        <a:pt x="269" y="236"/>
                      </a:lnTo>
                      <a:lnTo>
                        <a:pt x="272" y="240"/>
                      </a:lnTo>
                      <a:lnTo>
                        <a:pt x="280" y="249"/>
                      </a:lnTo>
                      <a:lnTo>
                        <a:pt x="284" y="253"/>
                      </a:lnTo>
                      <a:lnTo>
                        <a:pt x="287" y="255"/>
                      </a:lnTo>
                      <a:lnTo>
                        <a:pt x="291" y="259"/>
                      </a:lnTo>
                      <a:lnTo>
                        <a:pt x="296" y="261"/>
                      </a:lnTo>
                      <a:lnTo>
                        <a:pt x="300" y="262"/>
                      </a:lnTo>
                      <a:lnTo>
                        <a:pt x="305" y="264"/>
                      </a:lnTo>
                      <a:lnTo>
                        <a:pt x="311" y="265"/>
                      </a:lnTo>
                      <a:lnTo>
                        <a:pt x="317" y="265"/>
                      </a:lnTo>
                      <a:lnTo>
                        <a:pt x="320" y="264"/>
                      </a:lnTo>
                      <a:lnTo>
                        <a:pt x="325" y="264"/>
                      </a:lnTo>
                      <a:lnTo>
                        <a:pt x="328" y="262"/>
                      </a:lnTo>
                      <a:lnTo>
                        <a:pt x="333" y="262"/>
                      </a:lnTo>
                      <a:lnTo>
                        <a:pt x="335" y="259"/>
                      </a:lnTo>
                      <a:lnTo>
                        <a:pt x="339" y="257"/>
                      </a:lnTo>
                      <a:lnTo>
                        <a:pt x="341" y="255"/>
                      </a:lnTo>
                      <a:lnTo>
                        <a:pt x="344" y="252"/>
                      </a:lnTo>
                      <a:lnTo>
                        <a:pt x="347" y="247"/>
                      </a:lnTo>
                      <a:lnTo>
                        <a:pt x="349" y="241"/>
                      </a:lnTo>
                      <a:lnTo>
                        <a:pt x="350" y="237"/>
                      </a:lnTo>
                      <a:lnTo>
                        <a:pt x="351" y="232"/>
                      </a:lnTo>
                      <a:lnTo>
                        <a:pt x="350" y="227"/>
                      </a:lnTo>
                      <a:lnTo>
                        <a:pt x="349" y="222"/>
                      </a:lnTo>
                      <a:lnTo>
                        <a:pt x="347" y="217"/>
                      </a:lnTo>
                      <a:lnTo>
                        <a:pt x="345" y="213"/>
                      </a:lnTo>
                      <a:lnTo>
                        <a:pt x="340" y="208"/>
                      </a:lnTo>
                      <a:lnTo>
                        <a:pt x="337" y="205"/>
                      </a:lnTo>
                      <a:lnTo>
                        <a:pt x="333" y="201"/>
                      </a:lnTo>
                      <a:lnTo>
                        <a:pt x="328" y="199"/>
                      </a:lnTo>
                      <a:lnTo>
                        <a:pt x="316" y="193"/>
                      </a:lnTo>
                      <a:lnTo>
                        <a:pt x="305" y="189"/>
                      </a:lnTo>
                      <a:lnTo>
                        <a:pt x="297" y="186"/>
                      </a:lnTo>
                      <a:lnTo>
                        <a:pt x="289" y="184"/>
                      </a:lnTo>
                      <a:lnTo>
                        <a:pt x="283" y="180"/>
                      </a:lnTo>
                      <a:lnTo>
                        <a:pt x="277" y="176"/>
                      </a:lnTo>
                      <a:lnTo>
                        <a:pt x="270" y="171"/>
                      </a:lnTo>
                      <a:lnTo>
                        <a:pt x="266" y="166"/>
                      </a:lnTo>
                      <a:lnTo>
                        <a:pt x="262" y="159"/>
                      </a:lnTo>
                      <a:lnTo>
                        <a:pt x="258" y="153"/>
                      </a:lnTo>
                      <a:lnTo>
                        <a:pt x="255" y="142"/>
                      </a:lnTo>
                      <a:lnTo>
                        <a:pt x="253" y="131"/>
                      </a:lnTo>
                      <a:lnTo>
                        <a:pt x="251" y="117"/>
                      </a:lnTo>
                      <a:lnTo>
                        <a:pt x="248" y="104"/>
                      </a:lnTo>
                      <a:lnTo>
                        <a:pt x="244" y="90"/>
                      </a:lnTo>
                      <a:lnTo>
                        <a:pt x="239" y="77"/>
                      </a:lnTo>
                      <a:lnTo>
                        <a:pt x="234" y="65"/>
                      </a:lnTo>
                      <a:lnTo>
                        <a:pt x="227" y="53"/>
                      </a:lnTo>
                      <a:lnTo>
                        <a:pt x="219" y="42"/>
                      </a:lnTo>
                      <a:lnTo>
                        <a:pt x="210" y="3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5" name="Freeform 58"/>
                <p:cNvSpPr>
                  <a:spLocks noChangeAspect="1"/>
                </p:cNvSpPr>
                <p:nvPr/>
              </p:nvSpPr>
              <p:spPr bwMode="auto">
                <a:xfrm>
                  <a:off x="2122" y="2623"/>
                  <a:ext cx="357" cy="538"/>
                </a:xfrm>
                <a:custGeom>
                  <a:avLst/>
                  <a:gdLst>
                    <a:gd name="T0" fmla="*/ 229 w 357"/>
                    <a:gd name="T1" fmla="*/ 2 h 538"/>
                    <a:gd name="T2" fmla="*/ 191 w 357"/>
                    <a:gd name="T3" fmla="*/ 4 h 538"/>
                    <a:gd name="T4" fmla="*/ 151 w 357"/>
                    <a:gd name="T5" fmla="*/ 18 h 538"/>
                    <a:gd name="T6" fmla="*/ 116 w 357"/>
                    <a:gd name="T7" fmla="*/ 41 h 538"/>
                    <a:gd name="T8" fmla="*/ 87 w 357"/>
                    <a:gd name="T9" fmla="*/ 67 h 538"/>
                    <a:gd name="T10" fmla="*/ 54 w 357"/>
                    <a:gd name="T11" fmla="*/ 113 h 538"/>
                    <a:gd name="T12" fmla="*/ 31 w 357"/>
                    <a:gd name="T13" fmla="*/ 159 h 538"/>
                    <a:gd name="T14" fmla="*/ 18 w 357"/>
                    <a:gd name="T15" fmla="*/ 191 h 538"/>
                    <a:gd name="T16" fmla="*/ 8 w 357"/>
                    <a:gd name="T17" fmla="*/ 237 h 538"/>
                    <a:gd name="T18" fmla="*/ 7 w 357"/>
                    <a:gd name="T19" fmla="*/ 276 h 538"/>
                    <a:gd name="T20" fmla="*/ 5 w 357"/>
                    <a:gd name="T21" fmla="*/ 307 h 538"/>
                    <a:gd name="T22" fmla="*/ 1 w 357"/>
                    <a:gd name="T23" fmla="*/ 351 h 538"/>
                    <a:gd name="T24" fmla="*/ 5 w 357"/>
                    <a:gd name="T25" fmla="*/ 406 h 538"/>
                    <a:gd name="T26" fmla="*/ 8 w 357"/>
                    <a:gd name="T27" fmla="*/ 415 h 538"/>
                    <a:gd name="T28" fmla="*/ 13 w 357"/>
                    <a:gd name="T29" fmla="*/ 433 h 538"/>
                    <a:gd name="T30" fmla="*/ 18 w 357"/>
                    <a:gd name="T31" fmla="*/ 452 h 538"/>
                    <a:gd name="T32" fmla="*/ 28 w 357"/>
                    <a:gd name="T33" fmla="*/ 472 h 538"/>
                    <a:gd name="T34" fmla="*/ 38 w 357"/>
                    <a:gd name="T35" fmla="*/ 487 h 538"/>
                    <a:gd name="T36" fmla="*/ 57 w 357"/>
                    <a:gd name="T37" fmla="*/ 504 h 538"/>
                    <a:gd name="T38" fmla="*/ 81 w 357"/>
                    <a:gd name="T39" fmla="*/ 520 h 538"/>
                    <a:gd name="T40" fmla="*/ 108 w 357"/>
                    <a:gd name="T41" fmla="*/ 531 h 538"/>
                    <a:gd name="T42" fmla="*/ 133 w 357"/>
                    <a:gd name="T43" fmla="*/ 537 h 538"/>
                    <a:gd name="T44" fmla="*/ 155 w 357"/>
                    <a:gd name="T45" fmla="*/ 538 h 538"/>
                    <a:gd name="T46" fmla="*/ 177 w 357"/>
                    <a:gd name="T47" fmla="*/ 534 h 538"/>
                    <a:gd name="T48" fmla="*/ 203 w 357"/>
                    <a:gd name="T49" fmla="*/ 526 h 538"/>
                    <a:gd name="T50" fmla="*/ 219 w 357"/>
                    <a:gd name="T51" fmla="*/ 518 h 538"/>
                    <a:gd name="T52" fmla="*/ 236 w 357"/>
                    <a:gd name="T53" fmla="*/ 500 h 538"/>
                    <a:gd name="T54" fmla="*/ 245 w 357"/>
                    <a:gd name="T55" fmla="*/ 488 h 538"/>
                    <a:gd name="T56" fmla="*/ 249 w 357"/>
                    <a:gd name="T57" fmla="*/ 485 h 538"/>
                    <a:gd name="T58" fmla="*/ 252 w 357"/>
                    <a:gd name="T59" fmla="*/ 480 h 538"/>
                    <a:gd name="T60" fmla="*/ 259 w 357"/>
                    <a:gd name="T61" fmla="*/ 464 h 538"/>
                    <a:gd name="T62" fmla="*/ 264 w 357"/>
                    <a:gd name="T63" fmla="*/ 454 h 538"/>
                    <a:gd name="T64" fmla="*/ 268 w 357"/>
                    <a:gd name="T65" fmla="*/ 440 h 538"/>
                    <a:gd name="T66" fmla="*/ 269 w 357"/>
                    <a:gd name="T67" fmla="*/ 433 h 538"/>
                    <a:gd name="T68" fmla="*/ 272 w 357"/>
                    <a:gd name="T69" fmla="*/ 412 h 538"/>
                    <a:gd name="T70" fmla="*/ 271 w 357"/>
                    <a:gd name="T71" fmla="*/ 401 h 538"/>
                    <a:gd name="T72" fmla="*/ 268 w 357"/>
                    <a:gd name="T73" fmla="*/ 379 h 538"/>
                    <a:gd name="T74" fmla="*/ 267 w 357"/>
                    <a:gd name="T75" fmla="*/ 371 h 538"/>
                    <a:gd name="T76" fmla="*/ 257 w 357"/>
                    <a:gd name="T77" fmla="*/ 342 h 538"/>
                    <a:gd name="T78" fmla="*/ 252 w 357"/>
                    <a:gd name="T79" fmla="*/ 313 h 538"/>
                    <a:gd name="T80" fmla="*/ 256 w 357"/>
                    <a:gd name="T81" fmla="*/ 283 h 538"/>
                    <a:gd name="T82" fmla="*/ 266 w 357"/>
                    <a:gd name="T83" fmla="*/ 257 h 538"/>
                    <a:gd name="T84" fmla="*/ 280 w 357"/>
                    <a:gd name="T85" fmla="*/ 234 h 538"/>
                    <a:gd name="T86" fmla="*/ 300 w 357"/>
                    <a:gd name="T87" fmla="*/ 214 h 538"/>
                    <a:gd name="T88" fmla="*/ 314 w 357"/>
                    <a:gd name="T89" fmla="*/ 200 h 538"/>
                    <a:gd name="T90" fmla="*/ 327 w 357"/>
                    <a:gd name="T91" fmla="*/ 184 h 538"/>
                    <a:gd name="T92" fmla="*/ 343 w 357"/>
                    <a:gd name="T93" fmla="*/ 158 h 538"/>
                    <a:gd name="T94" fmla="*/ 352 w 357"/>
                    <a:gd name="T95" fmla="*/ 137 h 538"/>
                    <a:gd name="T96" fmla="*/ 357 w 357"/>
                    <a:gd name="T97" fmla="*/ 110 h 538"/>
                    <a:gd name="T98" fmla="*/ 357 w 357"/>
                    <a:gd name="T99" fmla="*/ 96 h 538"/>
                    <a:gd name="T100" fmla="*/ 353 w 357"/>
                    <a:gd name="T101" fmla="*/ 77 h 538"/>
                    <a:gd name="T102" fmla="*/ 345 w 357"/>
                    <a:gd name="T103" fmla="*/ 60 h 538"/>
                    <a:gd name="T104" fmla="*/ 330 w 357"/>
                    <a:gd name="T105" fmla="*/ 43 h 538"/>
                    <a:gd name="T106" fmla="*/ 315 w 357"/>
                    <a:gd name="T107" fmla="*/ 32 h 538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57"/>
                    <a:gd name="T163" fmla="*/ 0 h 538"/>
                    <a:gd name="T164" fmla="*/ 357 w 357"/>
                    <a:gd name="T165" fmla="*/ 538 h 538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57" h="538">
                      <a:moveTo>
                        <a:pt x="304" y="26"/>
                      </a:moveTo>
                      <a:lnTo>
                        <a:pt x="266" y="13"/>
                      </a:lnTo>
                      <a:lnTo>
                        <a:pt x="229" y="2"/>
                      </a:lnTo>
                      <a:lnTo>
                        <a:pt x="221" y="0"/>
                      </a:lnTo>
                      <a:lnTo>
                        <a:pt x="214" y="0"/>
                      </a:lnTo>
                      <a:lnTo>
                        <a:pt x="191" y="4"/>
                      </a:lnTo>
                      <a:lnTo>
                        <a:pt x="181" y="5"/>
                      </a:lnTo>
                      <a:lnTo>
                        <a:pt x="170" y="10"/>
                      </a:lnTo>
                      <a:lnTo>
                        <a:pt x="151" y="18"/>
                      </a:lnTo>
                      <a:lnTo>
                        <a:pt x="141" y="24"/>
                      </a:lnTo>
                      <a:lnTo>
                        <a:pt x="132" y="30"/>
                      </a:lnTo>
                      <a:lnTo>
                        <a:pt x="116" y="41"/>
                      </a:lnTo>
                      <a:lnTo>
                        <a:pt x="108" y="47"/>
                      </a:lnTo>
                      <a:lnTo>
                        <a:pt x="101" y="54"/>
                      </a:lnTo>
                      <a:lnTo>
                        <a:pt x="87" y="67"/>
                      </a:lnTo>
                      <a:lnTo>
                        <a:pt x="75" y="82"/>
                      </a:lnTo>
                      <a:lnTo>
                        <a:pt x="63" y="97"/>
                      </a:lnTo>
                      <a:lnTo>
                        <a:pt x="54" y="113"/>
                      </a:lnTo>
                      <a:lnTo>
                        <a:pt x="44" y="130"/>
                      </a:lnTo>
                      <a:lnTo>
                        <a:pt x="36" y="147"/>
                      </a:lnTo>
                      <a:lnTo>
                        <a:pt x="31" y="159"/>
                      </a:lnTo>
                      <a:lnTo>
                        <a:pt x="27" y="169"/>
                      </a:lnTo>
                      <a:lnTo>
                        <a:pt x="21" y="181"/>
                      </a:lnTo>
                      <a:lnTo>
                        <a:pt x="18" y="191"/>
                      </a:lnTo>
                      <a:lnTo>
                        <a:pt x="12" y="215"/>
                      </a:lnTo>
                      <a:lnTo>
                        <a:pt x="9" y="225"/>
                      </a:lnTo>
                      <a:lnTo>
                        <a:pt x="8" y="237"/>
                      </a:lnTo>
                      <a:lnTo>
                        <a:pt x="7" y="250"/>
                      </a:lnTo>
                      <a:lnTo>
                        <a:pt x="8" y="261"/>
                      </a:lnTo>
                      <a:lnTo>
                        <a:pt x="7" y="276"/>
                      </a:lnTo>
                      <a:lnTo>
                        <a:pt x="7" y="292"/>
                      </a:lnTo>
                      <a:lnTo>
                        <a:pt x="6" y="300"/>
                      </a:lnTo>
                      <a:lnTo>
                        <a:pt x="5" y="307"/>
                      </a:lnTo>
                      <a:lnTo>
                        <a:pt x="7" y="323"/>
                      </a:lnTo>
                      <a:lnTo>
                        <a:pt x="4" y="334"/>
                      </a:lnTo>
                      <a:lnTo>
                        <a:pt x="1" y="351"/>
                      </a:lnTo>
                      <a:lnTo>
                        <a:pt x="0" y="370"/>
                      </a:lnTo>
                      <a:lnTo>
                        <a:pt x="2" y="388"/>
                      </a:lnTo>
                      <a:lnTo>
                        <a:pt x="5" y="406"/>
                      </a:lnTo>
                      <a:lnTo>
                        <a:pt x="6" y="409"/>
                      </a:lnTo>
                      <a:lnTo>
                        <a:pt x="7" y="413"/>
                      </a:lnTo>
                      <a:lnTo>
                        <a:pt x="8" y="415"/>
                      </a:lnTo>
                      <a:lnTo>
                        <a:pt x="11" y="418"/>
                      </a:lnTo>
                      <a:lnTo>
                        <a:pt x="12" y="425"/>
                      </a:lnTo>
                      <a:lnTo>
                        <a:pt x="13" y="433"/>
                      </a:lnTo>
                      <a:lnTo>
                        <a:pt x="14" y="439"/>
                      </a:lnTo>
                      <a:lnTo>
                        <a:pt x="16" y="446"/>
                      </a:lnTo>
                      <a:lnTo>
                        <a:pt x="18" y="452"/>
                      </a:lnTo>
                      <a:lnTo>
                        <a:pt x="21" y="459"/>
                      </a:lnTo>
                      <a:lnTo>
                        <a:pt x="24" y="465"/>
                      </a:lnTo>
                      <a:lnTo>
                        <a:pt x="28" y="472"/>
                      </a:lnTo>
                      <a:lnTo>
                        <a:pt x="30" y="478"/>
                      </a:lnTo>
                      <a:lnTo>
                        <a:pt x="35" y="483"/>
                      </a:lnTo>
                      <a:lnTo>
                        <a:pt x="38" y="487"/>
                      </a:lnTo>
                      <a:lnTo>
                        <a:pt x="43" y="492"/>
                      </a:lnTo>
                      <a:lnTo>
                        <a:pt x="49" y="498"/>
                      </a:lnTo>
                      <a:lnTo>
                        <a:pt x="57" y="504"/>
                      </a:lnTo>
                      <a:lnTo>
                        <a:pt x="64" y="509"/>
                      </a:lnTo>
                      <a:lnTo>
                        <a:pt x="73" y="514"/>
                      </a:lnTo>
                      <a:lnTo>
                        <a:pt x="81" y="520"/>
                      </a:lnTo>
                      <a:lnTo>
                        <a:pt x="91" y="524"/>
                      </a:lnTo>
                      <a:lnTo>
                        <a:pt x="98" y="527"/>
                      </a:lnTo>
                      <a:lnTo>
                        <a:pt x="108" y="531"/>
                      </a:lnTo>
                      <a:lnTo>
                        <a:pt x="116" y="534"/>
                      </a:lnTo>
                      <a:lnTo>
                        <a:pt x="126" y="536"/>
                      </a:lnTo>
                      <a:lnTo>
                        <a:pt x="133" y="537"/>
                      </a:lnTo>
                      <a:lnTo>
                        <a:pt x="143" y="538"/>
                      </a:lnTo>
                      <a:lnTo>
                        <a:pt x="151" y="538"/>
                      </a:lnTo>
                      <a:lnTo>
                        <a:pt x="155" y="538"/>
                      </a:lnTo>
                      <a:lnTo>
                        <a:pt x="160" y="538"/>
                      </a:lnTo>
                      <a:lnTo>
                        <a:pt x="168" y="536"/>
                      </a:lnTo>
                      <a:lnTo>
                        <a:pt x="177" y="534"/>
                      </a:lnTo>
                      <a:lnTo>
                        <a:pt x="186" y="533"/>
                      </a:lnTo>
                      <a:lnTo>
                        <a:pt x="195" y="529"/>
                      </a:lnTo>
                      <a:lnTo>
                        <a:pt x="203" y="526"/>
                      </a:lnTo>
                      <a:lnTo>
                        <a:pt x="212" y="522"/>
                      </a:lnTo>
                      <a:lnTo>
                        <a:pt x="217" y="520"/>
                      </a:lnTo>
                      <a:lnTo>
                        <a:pt x="219" y="518"/>
                      </a:lnTo>
                      <a:lnTo>
                        <a:pt x="221" y="516"/>
                      </a:lnTo>
                      <a:lnTo>
                        <a:pt x="229" y="508"/>
                      </a:lnTo>
                      <a:lnTo>
                        <a:pt x="236" y="500"/>
                      </a:lnTo>
                      <a:lnTo>
                        <a:pt x="239" y="496"/>
                      </a:lnTo>
                      <a:lnTo>
                        <a:pt x="243" y="492"/>
                      </a:lnTo>
                      <a:lnTo>
                        <a:pt x="245" y="488"/>
                      </a:lnTo>
                      <a:lnTo>
                        <a:pt x="247" y="486"/>
                      </a:lnTo>
                      <a:lnTo>
                        <a:pt x="248" y="485"/>
                      </a:lnTo>
                      <a:lnTo>
                        <a:pt x="249" y="485"/>
                      </a:lnTo>
                      <a:lnTo>
                        <a:pt x="249" y="483"/>
                      </a:lnTo>
                      <a:lnTo>
                        <a:pt x="250" y="482"/>
                      </a:lnTo>
                      <a:lnTo>
                        <a:pt x="252" y="480"/>
                      </a:lnTo>
                      <a:lnTo>
                        <a:pt x="254" y="476"/>
                      </a:lnTo>
                      <a:lnTo>
                        <a:pt x="259" y="467"/>
                      </a:lnTo>
                      <a:lnTo>
                        <a:pt x="259" y="464"/>
                      </a:lnTo>
                      <a:lnTo>
                        <a:pt x="260" y="463"/>
                      </a:lnTo>
                      <a:lnTo>
                        <a:pt x="262" y="458"/>
                      </a:lnTo>
                      <a:lnTo>
                        <a:pt x="264" y="454"/>
                      </a:lnTo>
                      <a:lnTo>
                        <a:pt x="266" y="450"/>
                      </a:lnTo>
                      <a:lnTo>
                        <a:pt x="266" y="445"/>
                      </a:lnTo>
                      <a:lnTo>
                        <a:pt x="268" y="440"/>
                      </a:lnTo>
                      <a:lnTo>
                        <a:pt x="269" y="435"/>
                      </a:lnTo>
                      <a:lnTo>
                        <a:pt x="269" y="434"/>
                      </a:lnTo>
                      <a:lnTo>
                        <a:pt x="269" y="433"/>
                      </a:lnTo>
                      <a:lnTo>
                        <a:pt x="270" y="431"/>
                      </a:lnTo>
                      <a:lnTo>
                        <a:pt x="271" y="421"/>
                      </a:lnTo>
                      <a:lnTo>
                        <a:pt x="272" y="412"/>
                      </a:lnTo>
                      <a:lnTo>
                        <a:pt x="271" y="409"/>
                      </a:lnTo>
                      <a:lnTo>
                        <a:pt x="271" y="407"/>
                      </a:lnTo>
                      <a:lnTo>
                        <a:pt x="271" y="401"/>
                      </a:lnTo>
                      <a:lnTo>
                        <a:pt x="271" y="392"/>
                      </a:lnTo>
                      <a:lnTo>
                        <a:pt x="269" y="381"/>
                      </a:lnTo>
                      <a:lnTo>
                        <a:pt x="268" y="379"/>
                      </a:lnTo>
                      <a:lnTo>
                        <a:pt x="267" y="377"/>
                      </a:lnTo>
                      <a:lnTo>
                        <a:pt x="267" y="376"/>
                      </a:lnTo>
                      <a:lnTo>
                        <a:pt x="267" y="371"/>
                      </a:lnTo>
                      <a:lnTo>
                        <a:pt x="264" y="361"/>
                      </a:lnTo>
                      <a:lnTo>
                        <a:pt x="261" y="351"/>
                      </a:lnTo>
                      <a:lnTo>
                        <a:pt x="257" y="342"/>
                      </a:lnTo>
                      <a:lnTo>
                        <a:pt x="254" y="332"/>
                      </a:lnTo>
                      <a:lnTo>
                        <a:pt x="252" y="322"/>
                      </a:lnTo>
                      <a:lnTo>
                        <a:pt x="252" y="313"/>
                      </a:lnTo>
                      <a:lnTo>
                        <a:pt x="252" y="302"/>
                      </a:lnTo>
                      <a:lnTo>
                        <a:pt x="253" y="293"/>
                      </a:lnTo>
                      <a:lnTo>
                        <a:pt x="256" y="283"/>
                      </a:lnTo>
                      <a:lnTo>
                        <a:pt x="259" y="274"/>
                      </a:lnTo>
                      <a:lnTo>
                        <a:pt x="263" y="265"/>
                      </a:lnTo>
                      <a:lnTo>
                        <a:pt x="266" y="257"/>
                      </a:lnTo>
                      <a:lnTo>
                        <a:pt x="271" y="249"/>
                      </a:lnTo>
                      <a:lnTo>
                        <a:pt x="276" y="241"/>
                      </a:lnTo>
                      <a:lnTo>
                        <a:pt x="280" y="234"/>
                      </a:lnTo>
                      <a:lnTo>
                        <a:pt x="287" y="227"/>
                      </a:lnTo>
                      <a:lnTo>
                        <a:pt x="293" y="220"/>
                      </a:lnTo>
                      <a:lnTo>
                        <a:pt x="300" y="214"/>
                      </a:lnTo>
                      <a:lnTo>
                        <a:pt x="303" y="210"/>
                      </a:lnTo>
                      <a:lnTo>
                        <a:pt x="307" y="207"/>
                      </a:lnTo>
                      <a:lnTo>
                        <a:pt x="314" y="200"/>
                      </a:lnTo>
                      <a:lnTo>
                        <a:pt x="317" y="195"/>
                      </a:lnTo>
                      <a:lnTo>
                        <a:pt x="321" y="191"/>
                      </a:lnTo>
                      <a:lnTo>
                        <a:pt x="327" y="184"/>
                      </a:lnTo>
                      <a:lnTo>
                        <a:pt x="333" y="175"/>
                      </a:lnTo>
                      <a:lnTo>
                        <a:pt x="338" y="166"/>
                      </a:lnTo>
                      <a:lnTo>
                        <a:pt x="343" y="158"/>
                      </a:lnTo>
                      <a:lnTo>
                        <a:pt x="349" y="148"/>
                      </a:lnTo>
                      <a:lnTo>
                        <a:pt x="350" y="143"/>
                      </a:lnTo>
                      <a:lnTo>
                        <a:pt x="352" y="137"/>
                      </a:lnTo>
                      <a:lnTo>
                        <a:pt x="356" y="125"/>
                      </a:lnTo>
                      <a:lnTo>
                        <a:pt x="357" y="114"/>
                      </a:lnTo>
                      <a:lnTo>
                        <a:pt x="357" y="110"/>
                      </a:lnTo>
                      <a:lnTo>
                        <a:pt x="357" y="108"/>
                      </a:lnTo>
                      <a:lnTo>
                        <a:pt x="357" y="103"/>
                      </a:lnTo>
                      <a:lnTo>
                        <a:pt x="357" y="96"/>
                      </a:lnTo>
                      <a:lnTo>
                        <a:pt x="356" y="89"/>
                      </a:lnTo>
                      <a:lnTo>
                        <a:pt x="354" y="82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8" y="66"/>
                      </a:lnTo>
                      <a:lnTo>
                        <a:pt x="345" y="60"/>
                      </a:lnTo>
                      <a:lnTo>
                        <a:pt x="343" y="56"/>
                      </a:lnTo>
                      <a:lnTo>
                        <a:pt x="335" y="46"/>
                      </a:lnTo>
                      <a:lnTo>
                        <a:pt x="330" y="43"/>
                      </a:lnTo>
                      <a:lnTo>
                        <a:pt x="326" y="39"/>
                      </a:lnTo>
                      <a:lnTo>
                        <a:pt x="321" y="35"/>
                      </a:lnTo>
                      <a:lnTo>
                        <a:pt x="315" y="32"/>
                      </a:lnTo>
                      <a:lnTo>
                        <a:pt x="310" y="29"/>
                      </a:lnTo>
                      <a:lnTo>
                        <a:pt x="304" y="2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" name="Freeform 59"/>
                <p:cNvSpPr>
                  <a:spLocks noChangeAspect="1"/>
                </p:cNvSpPr>
                <p:nvPr/>
              </p:nvSpPr>
              <p:spPr bwMode="auto">
                <a:xfrm>
                  <a:off x="2368" y="2629"/>
                  <a:ext cx="812" cy="237"/>
                </a:xfrm>
                <a:custGeom>
                  <a:avLst/>
                  <a:gdLst>
                    <a:gd name="T0" fmla="*/ 368 w 812"/>
                    <a:gd name="T1" fmla="*/ 166 h 237"/>
                    <a:gd name="T2" fmla="*/ 318 w 812"/>
                    <a:gd name="T3" fmla="*/ 151 h 237"/>
                    <a:gd name="T4" fmla="*/ 243 w 812"/>
                    <a:gd name="T5" fmla="*/ 112 h 237"/>
                    <a:gd name="T6" fmla="*/ 198 w 812"/>
                    <a:gd name="T7" fmla="*/ 86 h 237"/>
                    <a:gd name="T8" fmla="*/ 155 w 812"/>
                    <a:gd name="T9" fmla="*/ 61 h 237"/>
                    <a:gd name="T10" fmla="*/ 101 w 812"/>
                    <a:gd name="T11" fmla="*/ 41 h 237"/>
                    <a:gd name="T12" fmla="*/ 60 w 812"/>
                    <a:gd name="T13" fmla="*/ 35 h 237"/>
                    <a:gd name="T14" fmla="*/ 29 w 812"/>
                    <a:gd name="T15" fmla="*/ 39 h 237"/>
                    <a:gd name="T16" fmla="*/ 8 w 812"/>
                    <a:gd name="T17" fmla="*/ 53 h 237"/>
                    <a:gd name="T18" fmla="*/ 0 w 812"/>
                    <a:gd name="T19" fmla="*/ 77 h 237"/>
                    <a:gd name="T20" fmla="*/ 8 w 812"/>
                    <a:gd name="T21" fmla="*/ 102 h 237"/>
                    <a:gd name="T22" fmla="*/ 23 w 812"/>
                    <a:gd name="T23" fmla="*/ 116 h 237"/>
                    <a:gd name="T24" fmla="*/ 79 w 812"/>
                    <a:gd name="T25" fmla="*/ 137 h 237"/>
                    <a:gd name="T26" fmla="*/ 170 w 812"/>
                    <a:gd name="T27" fmla="*/ 165 h 237"/>
                    <a:gd name="T28" fmla="*/ 261 w 812"/>
                    <a:gd name="T29" fmla="*/ 203 h 237"/>
                    <a:gd name="T30" fmla="*/ 319 w 812"/>
                    <a:gd name="T31" fmla="*/ 231 h 237"/>
                    <a:gd name="T32" fmla="*/ 353 w 812"/>
                    <a:gd name="T33" fmla="*/ 237 h 237"/>
                    <a:gd name="T34" fmla="*/ 400 w 812"/>
                    <a:gd name="T35" fmla="*/ 235 h 237"/>
                    <a:gd name="T36" fmla="*/ 434 w 812"/>
                    <a:gd name="T37" fmla="*/ 226 h 237"/>
                    <a:gd name="T38" fmla="*/ 605 w 812"/>
                    <a:gd name="T39" fmla="*/ 156 h 237"/>
                    <a:gd name="T40" fmla="*/ 637 w 812"/>
                    <a:gd name="T41" fmla="*/ 156 h 237"/>
                    <a:gd name="T42" fmla="*/ 645 w 812"/>
                    <a:gd name="T43" fmla="*/ 152 h 237"/>
                    <a:gd name="T44" fmla="*/ 657 w 812"/>
                    <a:gd name="T45" fmla="*/ 143 h 237"/>
                    <a:gd name="T46" fmla="*/ 662 w 812"/>
                    <a:gd name="T47" fmla="*/ 135 h 237"/>
                    <a:gd name="T48" fmla="*/ 686 w 812"/>
                    <a:gd name="T49" fmla="*/ 113 h 237"/>
                    <a:gd name="T50" fmla="*/ 718 w 812"/>
                    <a:gd name="T51" fmla="*/ 115 h 237"/>
                    <a:gd name="T52" fmla="*/ 743 w 812"/>
                    <a:gd name="T53" fmla="*/ 127 h 237"/>
                    <a:gd name="T54" fmla="*/ 761 w 812"/>
                    <a:gd name="T55" fmla="*/ 127 h 237"/>
                    <a:gd name="T56" fmla="*/ 779 w 812"/>
                    <a:gd name="T57" fmla="*/ 116 h 237"/>
                    <a:gd name="T58" fmla="*/ 783 w 812"/>
                    <a:gd name="T59" fmla="*/ 110 h 237"/>
                    <a:gd name="T60" fmla="*/ 784 w 812"/>
                    <a:gd name="T61" fmla="*/ 107 h 237"/>
                    <a:gd name="T62" fmla="*/ 777 w 812"/>
                    <a:gd name="T63" fmla="*/ 91 h 237"/>
                    <a:gd name="T64" fmla="*/ 762 w 812"/>
                    <a:gd name="T65" fmla="*/ 75 h 237"/>
                    <a:gd name="T66" fmla="*/ 741 w 812"/>
                    <a:gd name="T67" fmla="*/ 68 h 237"/>
                    <a:gd name="T68" fmla="*/ 727 w 812"/>
                    <a:gd name="T69" fmla="*/ 60 h 237"/>
                    <a:gd name="T70" fmla="*/ 763 w 812"/>
                    <a:gd name="T71" fmla="*/ 50 h 237"/>
                    <a:gd name="T72" fmla="*/ 782 w 812"/>
                    <a:gd name="T73" fmla="*/ 48 h 237"/>
                    <a:gd name="T74" fmla="*/ 802 w 812"/>
                    <a:gd name="T75" fmla="*/ 44 h 237"/>
                    <a:gd name="T76" fmla="*/ 806 w 812"/>
                    <a:gd name="T77" fmla="*/ 41 h 237"/>
                    <a:gd name="T78" fmla="*/ 812 w 812"/>
                    <a:gd name="T79" fmla="*/ 34 h 237"/>
                    <a:gd name="T80" fmla="*/ 812 w 812"/>
                    <a:gd name="T81" fmla="*/ 25 h 237"/>
                    <a:gd name="T82" fmla="*/ 811 w 812"/>
                    <a:gd name="T83" fmla="*/ 20 h 237"/>
                    <a:gd name="T84" fmla="*/ 803 w 812"/>
                    <a:gd name="T85" fmla="*/ 6 h 237"/>
                    <a:gd name="T86" fmla="*/ 787 w 812"/>
                    <a:gd name="T87" fmla="*/ 0 h 237"/>
                    <a:gd name="T88" fmla="*/ 752 w 812"/>
                    <a:gd name="T89" fmla="*/ 7 h 237"/>
                    <a:gd name="T90" fmla="*/ 712 w 812"/>
                    <a:gd name="T91" fmla="*/ 30 h 237"/>
                    <a:gd name="T92" fmla="*/ 688 w 812"/>
                    <a:gd name="T93" fmla="*/ 55 h 237"/>
                    <a:gd name="T94" fmla="*/ 684 w 812"/>
                    <a:gd name="T95" fmla="*/ 59 h 237"/>
                    <a:gd name="T96" fmla="*/ 672 w 812"/>
                    <a:gd name="T97" fmla="*/ 68 h 237"/>
                    <a:gd name="T98" fmla="*/ 657 w 812"/>
                    <a:gd name="T99" fmla="*/ 75 h 237"/>
                    <a:gd name="T100" fmla="*/ 647 w 812"/>
                    <a:gd name="T101" fmla="*/ 80 h 237"/>
                    <a:gd name="T102" fmla="*/ 620 w 812"/>
                    <a:gd name="T103" fmla="*/ 89 h 237"/>
                    <a:gd name="T104" fmla="*/ 594 w 812"/>
                    <a:gd name="T105" fmla="*/ 104 h 237"/>
                    <a:gd name="T106" fmla="*/ 576 w 812"/>
                    <a:gd name="T107" fmla="*/ 111 h 237"/>
                    <a:gd name="T108" fmla="*/ 535 w 812"/>
                    <a:gd name="T109" fmla="*/ 128 h 237"/>
                    <a:gd name="T110" fmla="*/ 474 w 812"/>
                    <a:gd name="T111" fmla="*/ 148 h 237"/>
                    <a:gd name="T112" fmla="*/ 400 w 812"/>
                    <a:gd name="T113" fmla="*/ 164 h 23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812"/>
                    <a:gd name="T172" fmla="*/ 0 h 237"/>
                    <a:gd name="T173" fmla="*/ 812 w 812"/>
                    <a:gd name="T174" fmla="*/ 237 h 23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812" h="237">
                      <a:moveTo>
                        <a:pt x="400" y="164"/>
                      </a:moveTo>
                      <a:lnTo>
                        <a:pt x="384" y="166"/>
                      </a:lnTo>
                      <a:lnTo>
                        <a:pt x="376" y="166"/>
                      </a:lnTo>
                      <a:lnTo>
                        <a:pt x="368" y="166"/>
                      </a:lnTo>
                      <a:lnTo>
                        <a:pt x="353" y="163"/>
                      </a:lnTo>
                      <a:lnTo>
                        <a:pt x="346" y="161"/>
                      </a:lnTo>
                      <a:lnTo>
                        <a:pt x="339" y="159"/>
                      </a:lnTo>
                      <a:lnTo>
                        <a:pt x="318" y="151"/>
                      </a:lnTo>
                      <a:lnTo>
                        <a:pt x="297" y="143"/>
                      </a:lnTo>
                      <a:lnTo>
                        <a:pt x="278" y="132"/>
                      </a:lnTo>
                      <a:lnTo>
                        <a:pt x="259" y="122"/>
                      </a:lnTo>
                      <a:lnTo>
                        <a:pt x="243" y="112"/>
                      </a:lnTo>
                      <a:lnTo>
                        <a:pt x="228" y="103"/>
                      </a:lnTo>
                      <a:lnTo>
                        <a:pt x="218" y="98"/>
                      </a:lnTo>
                      <a:lnTo>
                        <a:pt x="208" y="93"/>
                      </a:lnTo>
                      <a:lnTo>
                        <a:pt x="198" y="86"/>
                      </a:lnTo>
                      <a:lnTo>
                        <a:pt x="188" y="79"/>
                      </a:lnTo>
                      <a:lnTo>
                        <a:pt x="177" y="73"/>
                      </a:lnTo>
                      <a:lnTo>
                        <a:pt x="167" y="67"/>
                      </a:lnTo>
                      <a:lnTo>
                        <a:pt x="155" y="61"/>
                      </a:lnTo>
                      <a:lnTo>
                        <a:pt x="145" y="56"/>
                      </a:lnTo>
                      <a:lnTo>
                        <a:pt x="134" y="52"/>
                      </a:lnTo>
                      <a:lnTo>
                        <a:pt x="122" y="48"/>
                      </a:lnTo>
                      <a:lnTo>
                        <a:pt x="101" y="41"/>
                      </a:lnTo>
                      <a:lnTo>
                        <a:pt x="91" y="38"/>
                      </a:lnTo>
                      <a:lnTo>
                        <a:pt x="81" y="37"/>
                      </a:lnTo>
                      <a:lnTo>
                        <a:pt x="71" y="36"/>
                      </a:lnTo>
                      <a:lnTo>
                        <a:pt x="60" y="35"/>
                      </a:lnTo>
                      <a:lnTo>
                        <a:pt x="49" y="36"/>
                      </a:lnTo>
                      <a:lnTo>
                        <a:pt x="39" y="37"/>
                      </a:lnTo>
                      <a:lnTo>
                        <a:pt x="34" y="37"/>
                      </a:lnTo>
                      <a:lnTo>
                        <a:pt x="29" y="39"/>
                      </a:lnTo>
                      <a:lnTo>
                        <a:pt x="24" y="41"/>
                      </a:lnTo>
                      <a:lnTo>
                        <a:pt x="20" y="43"/>
                      </a:lnTo>
                      <a:lnTo>
                        <a:pt x="14" y="48"/>
                      </a:lnTo>
                      <a:lnTo>
                        <a:pt x="8" y="53"/>
                      </a:lnTo>
                      <a:lnTo>
                        <a:pt x="4" y="58"/>
                      </a:lnTo>
                      <a:lnTo>
                        <a:pt x="2" y="64"/>
                      </a:lnTo>
                      <a:lnTo>
                        <a:pt x="0" y="70"/>
                      </a:lnTo>
                      <a:lnTo>
                        <a:pt x="0" y="77"/>
                      </a:lnTo>
                      <a:lnTo>
                        <a:pt x="1" y="84"/>
                      </a:lnTo>
                      <a:lnTo>
                        <a:pt x="4" y="91"/>
                      </a:lnTo>
                      <a:lnTo>
                        <a:pt x="6" y="96"/>
                      </a:lnTo>
                      <a:lnTo>
                        <a:pt x="8" y="102"/>
                      </a:lnTo>
                      <a:lnTo>
                        <a:pt x="12" y="105"/>
                      </a:lnTo>
                      <a:lnTo>
                        <a:pt x="15" y="109"/>
                      </a:lnTo>
                      <a:lnTo>
                        <a:pt x="19" y="113"/>
                      </a:lnTo>
                      <a:lnTo>
                        <a:pt x="23" y="116"/>
                      </a:lnTo>
                      <a:lnTo>
                        <a:pt x="28" y="118"/>
                      </a:lnTo>
                      <a:lnTo>
                        <a:pt x="34" y="121"/>
                      </a:lnTo>
                      <a:lnTo>
                        <a:pt x="56" y="129"/>
                      </a:lnTo>
                      <a:lnTo>
                        <a:pt x="79" y="137"/>
                      </a:lnTo>
                      <a:lnTo>
                        <a:pt x="102" y="144"/>
                      </a:lnTo>
                      <a:lnTo>
                        <a:pt x="126" y="151"/>
                      </a:lnTo>
                      <a:lnTo>
                        <a:pt x="148" y="157"/>
                      </a:lnTo>
                      <a:lnTo>
                        <a:pt x="170" y="165"/>
                      </a:lnTo>
                      <a:lnTo>
                        <a:pt x="192" y="173"/>
                      </a:lnTo>
                      <a:lnTo>
                        <a:pt x="214" y="182"/>
                      </a:lnTo>
                      <a:lnTo>
                        <a:pt x="237" y="192"/>
                      </a:lnTo>
                      <a:lnTo>
                        <a:pt x="261" y="203"/>
                      </a:lnTo>
                      <a:lnTo>
                        <a:pt x="283" y="214"/>
                      </a:lnTo>
                      <a:lnTo>
                        <a:pt x="306" y="226"/>
                      </a:lnTo>
                      <a:lnTo>
                        <a:pt x="312" y="229"/>
                      </a:lnTo>
                      <a:lnTo>
                        <a:pt x="319" y="231"/>
                      </a:lnTo>
                      <a:lnTo>
                        <a:pt x="326" y="233"/>
                      </a:lnTo>
                      <a:lnTo>
                        <a:pt x="334" y="235"/>
                      </a:lnTo>
                      <a:lnTo>
                        <a:pt x="344" y="237"/>
                      </a:lnTo>
                      <a:lnTo>
                        <a:pt x="353" y="237"/>
                      </a:lnTo>
                      <a:lnTo>
                        <a:pt x="373" y="237"/>
                      </a:lnTo>
                      <a:lnTo>
                        <a:pt x="381" y="237"/>
                      </a:lnTo>
                      <a:lnTo>
                        <a:pt x="391" y="237"/>
                      </a:lnTo>
                      <a:lnTo>
                        <a:pt x="400" y="235"/>
                      </a:lnTo>
                      <a:lnTo>
                        <a:pt x="409" y="233"/>
                      </a:lnTo>
                      <a:lnTo>
                        <a:pt x="417" y="231"/>
                      </a:lnTo>
                      <a:lnTo>
                        <a:pt x="425" y="230"/>
                      </a:lnTo>
                      <a:lnTo>
                        <a:pt x="434" y="226"/>
                      </a:lnTo>
                      <a:lnTo>
                        <a:pt x="443" y="224"/>
                      </a:lnTo>
                      <a:lnTo>
                        <a:pt x="483" y="207"/>
                      </a:lnTo>
                      <a:lnTo>
                        <a:pt x="524" y="190"/>
                      </a:lnTo>
                      <a:lnTo>
                        <a:pt x="605" y="156"/>
                      </a:lnTo>
                      <a:lnTo>
                        <a:pt x="613" y="152"/>
                      </a:lnTo>
                      <a:lnTo>
                        <a:pt x="622" y="149"/>
                      </a:lnTo>
                      <a:lnTo>
                        <a:pt x="631" y="157"/>
                      </a:lnTo>
                      <a:lnTo>
                        <a:pt x="637" y="156"/>
                      </a:lnTo>
                      <a:lnTo>
                        <a:pt x="643" y="154"/>
                      </a:lnTo>
                      <a:lnTo>
                        <a:pt x="643" y="153"/>
                      </a:lnTo>
                      <a:lnTo>
                        <a:pt x="645" y="152"/>
                      </a:lnTo>
                      <a:lnTo>
                        <a:pt x="648" y="150"/>
                      </a:lnTo>
                      <a:lnTo>
                        <a:pt x="650" y="149"/>
                      </a:lnTo>
                      <a:lnTo>
                        <a:pt x="653" y="147"/>
                      </a:lnTo>
                      <a:lnTo>
                        <a:pt x="657" y="143"/>
                      </a:lnTo>
                      <a:lnTo>
                        <a:pt x="657" y="141"/>
                      </a:lnTo>
                      <a:lnTo>
                        <a:pt x="658" y="139"/>
                      </a:lnTo>
                      <a:lnTo>
                        <a:pt x="659" y="139"/>
                      </a:lnTo>
                      <a:lnTo>
                        <a:pt x="662" y="135"/>
                      </a:lnTo>
                      <a:lnTo>
                        <a:pt x="664" y="130"/>
                      </a:lnTo>
                      <a:lnTo>
                        <a:pt x="671" y="117"/>
                      </a:lnTo>
                      <a:lnTo>
                        <a:pt x="679" y="115"/>
                      </a:lnTo>
                      <a:lnTo>
                        <a:pt x="686" y="113"/>
                      </a:lnTo>
                      <a:lnTo>
                        <a:pt x="694" y="112"/>
                      </a:lnTo>
                      <a:lnTo>
                        <a:pt x="703" y="112"/>
                      </a:lnTo>
                      <a:lnTo>
                        <a:pt x="711" y="113"/>
                      </a:lnTo>
                      <a:lnTo>
                        <a:pt x="718" y="115"/>
                      </a:lnTo>
                      <a:lnTo>
                        <a:pt x="726" y="118"/>
                      </a:lnTo>
                      <a:lnTo>
                        <a:pt x="734" y="122"/>
                      </a:lnTo>
                      <a:lnTo>
                        <a:pt x="738" y="125"/>
                      </a:lnTo>
                      <a:lnTo>
                        <a:pt x="743" y="127"/>
                      </a:lnTo>
                      <a:lnTo>
                        <a:pt x="747" y="128"/>
                      </a:lnTo>
                      <a:lnTo>
                        <a:pt x="752" y="129"/>
                      </a:lnTo>
                      <a:lnTo>
                        <a:pt x="756" y="128"/>
                      </a:lnTo>
                      <a:lnTo>
                        <a:pt x="761" y="127"/>
                      </a:lnTo>
                      <a:lnTo>
                        <a:pt x="766" y="125"/>
                      </a:lnTo>
                      <a:lnTo>
                        <a:pt x="770" y="123"/>
                      </a:lnTo>
                      <a:lnTo>
                        <a:pt x="776" y="120"/>
                      </a:lnTo>
                      <a:lnTo>
                        <a:pt x="779" y="116"/>
                      </a:lnTo>
                      <a:lnTo>
                        <a:pt x="780" y="115"/>
                      </a:lnTo>
                      <a:lnTo>
                        <a:pt x="782" y="113"/>
                      </a:lnTo>
                      <a:lnTo>
                        <a:pt x="783" y="111"/>
                      </a:lnTo>
                      <a:lnTo>
                        <a:pt x="783" y="110"/>
                      </a:lnTo>
                      <a:lnTo>
                        <a:pt x="784" y="109"/>
                      </a:lnTo>
                      <a:lnTo>
                        <a:pt x="784" y="107"/>
                      </a:lnTo>
                      <a:lnTo>
                        <a:pt x="784" y="105"/>
                      </a:lnTo>
                      <a:lnTo>
                        <a:pt x="783" y="101"/>
                      </a:lnTo>
                      <a:lnTo>
                        <a:pt x="781" y="95"/>
                      </a:lnTo>
                      <a:lnTo>
                        <a:pt x="777" y="91"/>
                      </a:lnTo>
                      <a:lnTo>
                        <a:pt x="774" y="86"/>
                      </a:lnTo>
                      <a:lnTo>
                        <a:pt x="770" y="82"/>
                      </a:lnTo>
                      <a:lnTo>
                        <a:pt x="766" y="78"/>
                      </a:lnTo>
                      <a:lnTo>
                        <a:pt x="762" y="75"/>
                      </a:lnTo>
                      <a:lnTo>
                        <a:pt x="756" y="72"/>
                      </a:lnTo>
                      <a:lnTo>
                        <a:pt x="752" y="70"/>
                      </a:lnTo>
                      <a:lnTo>
                        <a:pt x="746" y="68"/>
                      </a:lnTo>
                      <a:lnTo>
                        <a:pt x="741" y="68"/>
                      </a:lnTo>
                      <a:lnTo>
                        <a:pt x="728" y="67"/>
                      </a:lnTo>
                      <a:lnTo>
                        <a:pt x="721" y="67"/>
                      </a:lnTo>
                      <a:lnTo>
                        <a:pt x="715" y="68"/>
                      </a:lnTo>
                      <a:lnTo>
                        <a:pt x="727" y="60"/>
                      </a:lnTo>
                      <a:lnTo>
                        <a:pt x="734" y="57"/>
                      </a:lnTo>
                      <a:lnTo>
                        <a:pt x="741" y="55"/>
                      </a:lnTo>
                      <a:lnTo>
                        <a:pt x="756" y="51"/>
                      </a:lnTo>
                      <a:lnTo>
                        <a:pt x="763" y="50"/>
                      </a:lnTo>
                      <a:lnTo>
                        <a:pt x="770" y="50"/>
                      </a:lnTo>
                      <a:lnTo>
                        <a:pt x="777" y="49"/>
                      </a:lnTo>
                      <a:lnTo>
                        <a:pt x="779" y="48"/>
                      </a:lnTo>
                      <a:lnTo>
                        <a:pt x="782" y="48"/>
                      </a:lnTo>
                      <a:lnTo>
                        <a:pt x="794" y="47"/>
                      </a:lnTo>
                      <a:lnTo>
                        <a:pt x="797" y="46"/>
                      </a:lnTo>
                      <a:lnTo>
                        <a:pt x="799" y="45"/>
                      </a:lnTo>
                      <a:lnTo>
                        <a:pt x="802" y="44"/>
                      </a:lnTo>
                      <a:lnTo>
                        <a:pt x="803" y="43"/>
                      </a:lnTo>
                      <a:lnTo>
                        <a:pt x="805" y="43"/>
                      </a:lnTo>
                      <a:lnTo>
                        <a:pt x="805" y="41"/>
                      </a:lnTo>
                      <a:lnTo>
                        <a:pt x="806" y="41"/>
                      </a:lnTo>
                      <a:lnTo>
                        <a:pt x="808" y="40"/>
                      </a:lnTo>
                      <a:lnTo>
                        <a:pt x="809" y="38"/>
                      </a:lnTo>
                      <a:lnTo>
                        <a:pt x="811" y="36"/>
                      </a:lnTo>
                      <a:lnTo>
                        <a:pt x="812" y="34"/>
                      </a:lnTo>
                      <a:lnTo>
                        <a:pt x="812" y="32"/>
                      </a:lnTo>
                      <a:lnTo>
                        <a:pt x="812" y="29"/>
                      </a:lnTo>
                      <a:lnTo>
                        <a:pt x="812" y="28"/>
                      </a:lnTo>
                      <a:lnTo>
                        <a:pt x="812" y="25"/>
                      </a:lnTo>
                      <a:lnTo>
                        <a:pt x="812" y="23"/>
                      </a:lnTo>
                      <a:lnTo>
                        <a:pt x="812" y="22"/>
                      </a:lnTo>
                      <a:lnTo>
                        <a:pt x="811" y="21"/>
                      </a:lnTo>
                      <a:lnTo>
                        <a:pt x="811" y="20"/>
                      </a:lnTo>
                      <a:lnTo>
                        <a:pt x="810" y="16"/>
                      </a:lnTo>
                      <a:lnTo>
                        <a:pt x="808" y="12"/>
                      </a:lnTo>
                      <a:lnTo>
                        <a:pt x="805" y="8"/>
                      </a:lnTo>
                      <a:lnTo>
                        <a:pt x="803" y="6"/>
                      </a:lnTo>
                      <a:lnTo>
                        <a:pt x="799" y="3"/>
                      </a:lnTo>
                      <a:lnTo>
                        <a:pt x="796" y="1"/>
                      </a:lnTo>
                      <a:lnTo>
                        <a:pt x="791" y="0"/>
                      </a:lnTo>
                      <a:lnTo>
                        <a:pt x="787" y="0"/>
                      </a:lnTo>
                      <a:lnTo>
                        <a:pt x="783" y="0"/>
                      </a:lnTo>
                      <a:lnTo>
                        <a:pt x="767" y="3"/>
                      </a:lnTo>
                      <a:lnTo>
                        <a:pt x="759" y="5"/>
                      </a:lnTo>
                      <a:lnTo>
                        <a:pt x="752" y="7"/>
                      </a:lnTo>
                      <a:lnTo>
                        <a:pt x="738" y="13"/>
                      </a:lnTo>
                      <a:lnTo>
                        <a:pt x="725" y="21"/>
                      </a:lnTo>
                      <a:lnTo>
                        <a:pt x="718" y="25"/>
                      </a:lnTo>
                      <a:lnTo>
                        <a:pt x="712" y="30"/>
                      </a:lnTo>
                      <a:lnTo>
                        <a:pt x="706" y="35"/>
                      </a:lnTo>
                      <a:lnTo>
                        <a:pt x="700" y="41"/>
                      </a:lnTo>
                      <a:lnTo>
                        <a:pt x="692" y="50"/>
                      </a:lnTo>
                      <a:lnTo>
                        <a:pt x="688" y="55"/>
                      </a:lnTo>
                      <a:lnTo>
                        <a:pt x="685" y="56"/>
                      </a:lnTo>
                      <a:lnTo>
                        <a:pt x="685" y="57"/>
                      </a:lnTo>
                      <a:lnTo>
                        <a:pt x="684" y="59"/>
                      </a:lnTo>
                      <a:lnTo>
                        <a:pt x="682" y="60"/>
                      </a:lnTo>
                      <a:lnTo>
                        <a:pt x="681" y="61"/>
                      </a:lnTo>
                      <a:lnTo>
                        <a:pt x="676" y="64"/>
                      </a:lnTo>
                      <a:lnTo>
                        <a:pt x="672" y="68"/>
                      </a:lnTo>
                      <a:lnTo>
                        <a:pt x="667" y="70"/>
                      </a:lnTo>
                      <a:lnTo>
                        <a:pt x="664" y="72"/>
                      </a:lnTo>
                      <a:lnTo>
                        <a:pt x="663" y="74"/>
                      </a:lnTo>
                      <a:lnTo>
                        <a:pt x="657" y="75"/>
                      </a:lnTo>
                      <a:lnTo>
                        <a:pt x="652" y="78"/>
                      </a:lnTo>
                      <a:lnTo>
                        <a:pt x="650" y="79"/>
                      </a:lnTo>
                      <a:lnTo>
                        <a:pt x="648" y="79"/>
                      </a:lnTo>
                      <a:lnTo>
                        <a:pt x="647" y="80"/>
                      </a:lnTo>
                      <a:lnTo>
                        <a:pt x="643" y="82"/>
                      </a:lnTo>
                      <a:lnTo>
                        <a:pt x="630" y="85"/>
                      </a:lnTo>
                      <a:lnTo>
                        <a:pt x="625" y="87"/>
                      </a:lnTo>
                      <a:lnTo>
                        <a:pt x="620" y="89"/>
                      </a:lnTo>
                      <a:lnTo>
                        <a:pt x="613" y="93"/>
                      </a:lnTo>
                      <a:lnTo>
                        <a:pt x="607" y="96"/>
                      </a:lnTo>
                      <a:lnTo>
                        <a:pt x="600" y="100"/>
                      </a:lnTo>
                      <a:lnTo>
                        <a:pt x="594" y="104"/>
                      </a:lnTo>
                      <a:lnTo>
                        <a:pt x="582" y="109"/>
                      </a:lnTo>
                      <a:lnTo>
                        <a:pt x="580" y="109"/>
                      </a:lnTo>
                      <a:lnTo>
                        <a:pt x="579" y="110"/>
                      </a:lnTo>
                      <a:lnTo>
                        <a:pt x="576" y="111"/>
                      </a:lnTo>
                      <a:lnTo>
                        <a:pt x="571" y="114"/>
                      </a:lnTo>
                      <a:lnTo>
                        <a:pt x="558" y="119"/>
                      </a:lnTo>
                      <a:lnTo>
                        <a:pt x="547" y="123"/>
                      </a:lnTo>
                      <a:lnTo>
                        <a:pt x="535" y="128"/>
                      </a:lnTo>
                      <a:lnTo>
                        <a:pt x="523" y="132"/>
                      </a:lnTo>
                      <a:lnTo>
                        <a:pt x="499" y="141"/>
                      </a:lnTo>
                      <a:lnTo>
                        <a:pt x="487" y="144"/>
                      </a:lnTo>
                      <a:lnTo>
                        <a:pt x="474" y="148"/>
                      </a:lnTo>
                      <a:lnTo>
                        <a:pt x="450" y="154"/>
                      </a:lnTo>
                      <a:lnTo>
                        <a:pt x="424" y="159"/>
                      </a:lnTo>
                      <a:lnTo>
                        <a:pt x="412" y="162"/>
                      </a:lnTo>
                      <a:lnTo>
                        <a:pt x="400" y="1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" name="Freeform 60"/>
                <p:cNvSpPr>
                  <a:spLocks noChangeAspect="1"/>
                </p:cNvSpPr>
                <p:nvPr/>
              </p:nvSpPr>
              <p:spPr bwMode="auto">
                <a:xfrm>
                  <a:off x="1861" y="2608"/>
                  <a:ext cx="480" cy="486"/>
                </a:xfrm>
                <a:custGeom>
                  <a:avLst/>
                  <a:gdLst>
                    <a:gd name="T0" fmla="*/ 12 w 480"/>
                    <a:gd name="T1" fmla="*/ 76 h 486"/>
                    <a:gd name="T2" fmla="*/ 2 w 480"/>
                    <a:gd name="T3" fmla="*/ 99 h 486"/>
                    <a:gd name="T4" fmla="*/ 2 w 480"/>
                    <a:gd name="T5" fmla="*/ 156 h 486"/>
                    <a:gd name="T6" fmla="*/ 11 w 480"/>
                    <a:gd name="T7" fmla="*/ 205 h 486"/>
                    <a:gd name="T8" fmla="*/ 32 w 480"/>
                    <a:gd name="T9" fmla="*/ 272 h 486"/>
                    <a:gd name="T10" fmla="*/ 60 w 480"/>
                    <a:gd name="T11" fmla="*/ 338 h 486"/>
                    <a:gd name="T12" fmla="*/ 81 w 480"/>
                    <a:gd name="T13" fmla="*/ 361 h 486"/>
                    <a:gd name="T14" fmla="*/ 106 w 480"/>
                    <a:gd name="T15" fmla="*/ 375 h 486"/>
                    <a:gd name="T16" fmla="*/ 127 w 480"/>
                    <a:gd name="T17" fmla="*/ 398 h 486"/>
                    <a:gd name="T18" fmla="*/ 106 w 480"/>
                    <a:gd name="T19" fmla="*/ 437 h 486"/>
                    <a:gd name="T20" fmla="*/ 105 w 480"/>
                    <a:gd name="T21" fmla="*/ 452 h 486"/>
                    <a:gd name="T22" fmla="*/ 116 w 480"/>
                    <a:gd name="T23" fmla="*/ 465 h 486"/>
                    <a:gd name="T24" fmla="*/ 161 w 480"/>
                    <a:gd name="T25" fmla="*/ 458 h 486"/>
                    <a:gd name="T26" fmla="*/ 173 w 480"/>
                    <a:gd name="T27" fmla="*/ 484 h 486"/>
                    <a:gd name="T28" fmla="*/ 182 w 480"/>
                    <a:gd name="T29" fmla="*/ 486 h 486"/>
                    <a:gd name="T30" fmla="*/ 187 w 480"/>
                    <a:gd name="T31" fmla="*/ 486 h 486"/>
                    <a:gd name="T32" fmla="*/ 194 w 480"/>
                    <a:gd name="T33" fmla="*/ 484 h 486"/>
                    <a:gd name="T34" fmla="*/ 205 w 480"/>
                    <a:gd name="T35" fmla="*/ 474 h 486"/>
                    <a:gd name="T36" fmla="*/ 244 w 480"/>
                    <a:gd name="T37" fmla="*/ 479 h 486"/>
                    <a:gd name="T38" fmla="*/ 248 w 480"/>
                    <a:gd name="T39" fmla="*/ 474 h 486"/>
                    <a:gd name="T40" fmla="*/ 254 w 480"/>
                    <a:gd name="T41" fmla="*/ 463 h 486"/>
                    <a:gd name="T42" fmla="*/ 254 w 480"/>
                    <a:gd name="T43" fmla="*/ 458 h 486"/>
                    <a:gd name="T44" fmla="*/ 252 w 480"/>
                    <a:gd name="T45" fmla="*/ 447 h 486"/>
                    <a:gd name="T46" fmla="*/ 247 w 480"/>
                    <a:gd name="T47" fmla="*/ 430 h 486"/>
                    <a:gd name="T48" fmla="*/ 245 w 480"/>
                    <a:gd name="T49" fmla="*/ 396 h 486"/>
                    <a:gd name="T50" fmla="*/ 235 w 480"/>
                    <a:gd name="T51" fmla="*/ 371 h 486"/>
                    <a:gd name="T52" fmla="*/ 194 w 480"/>
                    <a:gd name="T53" fmla="*/ 344 h 486"/>
                    <a:gd name="T54" fmla="*/ 136 w 480"/>
                    <a:gd name="T55" fmla="*/ 323 h 486"/>
                    <a:gd name="T56" fmla="*/ 117 w 480"/>
                    <a:gd name="T57" fmla="*/ 312 h 486"/>
                    <a:gd name="T58" fmla="*/ 100 w 480"/>
                    <a:gd name="T59" fmla="*/ 290 h 486"/>
                    <a:gd name="T60" fmla="*/ 85 w 480"/>
                    <a:gd name="T61" fmla="*/ 243 h 486"/>
                    <a:gd name="T62" fmla="*/ 75 w 480"/>
                    <a:gd name="T63" fmla="*/ 187 h 486"/>
                    <a:gd name="T64" fmla="*/ 71 w 480"/>
                    <a:gd name="T65" fmla="*/ 138 h 486"/>
                    <a:gd name="T66" fmla="*/ 101 w 480"/>
                    <a:gd name="T67" fmla="*/ 103 h 486"/>
                    <a:gd name="T68" fmla="*/ 176 w 480"/>
                    <a:gd name="T69" fmla="*/ 87 h 486"/>
                    <a:gd name="T70" fmla="*/ 235 w 480"/>
                    <a:gd name="T71" fmla="*/ 88 h 486"/>
                    <a:gd name="T72" fmla="*/ 344 w 480"/>
                    <a:gd name="T73" fmla="*/ 110 h 486"/>
                    <a:gd name="T74" fmla="*/ 427 w 480"/>
                    <a:gd name="T75" fmla="*/ 125 h 486"/>
                    <a:gd name="T76" fmla="*/ 439 w 480"/>
                    <a:gd name="T77" fmla="*/ 123 h 486"/>
                    <a:gd name="T78" fmla="*/ 454 w 480"/>
                    <a:gd name="T79" fmla="*/ 116 h 486"/>
                    <a:gd name="T80" fmla="*/ 467 w 480"/>
                    <a:gd name="T81" fmla="*/ 105 h 486"/>
                    <a:gd name="T82" fmla="*/ 478 w 480"/>
                    <a:gd name="T83" fmla="*/ 79 h 486"/>
                    <a:gd name="T84" fmla="*/ 476 w 480"/>
                    <a:gd name="T85" fmla="*/ 44 h 486"/>
                    <a:gd name="T86" fmla="*/ 475 w 480"/>
                    <a:gd name="T87" fmla="*/ 40 h 486"/>
                    <a:gd name="T88" fmla="*/ 458 w 480"/>
                    <a:gd name="T89" fmla="*/ 21 h 486"/>
                    <a:gd name="T90" fmla="*/ 403 w 480"/>
                    <a:gd name="T91" fmla="*/ 8 h 486"/>
                    <a:gd name="T92" fmla="*/ 329 w 480"/>
                    <a:gd name="T93" fmla="*/ 0 h 486"/>
                    <a:gd name="T94" fmla="*/ 256 w 480"/>
                    <a:gd name="T95" fmla="*/ 4 h 486"/>
                    <a:gd name="T96" fmla="*/ 95 w 480"/>
                    <a:gd name="T97" fmla="*/ 40 h 48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80"/>
                    <a:gd name="T148" fmla="*/ 0 h 486"/>
                    <a:gd name="T149" fmla="*/ 480 w 480"/>
                    <a:gd name="T150" fmla="*/ 486 h 48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80" h="486">
                      <a:moveTo>
                        <a:pt x="28" y="65"/>
                      </a:moveTo>
                      <a:lnTo>
                        <a:pt x="22" y="68"/>
                      </a:lnTo>
                      <a:lnTo>
                        <a:pt x="17" y="72"/>
                      </a:lnTo>
                      <a:lnTo>
                        <a:pt x="12" y="76"/>
                      </a:lnTo>
                      <a:lnTo>
                        <a:pt x="9" y="81"/>
                      </a:lnTo>
                      <a:lnTo>
                        <a:pt x="5" y="86"/>
                      </a:lnTo>
                      <a:lnTo>
                        <a:pt x="4" y="92"/>
                      </a:lnTo>
                      <a:lnTo>
                        <a:pt x="2" y="99"/>
                      </a:lnTo>
                      <a:lnTo>
                        <a:pt x="2" y="106"/>
                      </a:lnTo>
                      <a:lnTo>
                        <a:pt x="0" y="119"/>
                      </a:lnTo>
                      <a:lnTo>
                        <a:pt x="0" y="131"/>
                      </a:lnTo>
                      <a:lnTo>
                        <a:pt x="2" y="156"/>
                      </a:lnTo>
                      <a:lnTo>
                        <a:pt x="3" y="169"/>
                      </a:lnTo>
                      <a:lnTo>
                        <a:pt x="4" y="181"/>
                      </a:lnTo>
                      <a:lnTo>
                        <a:pt x="7" y="193"/>
                      </a:lnTo>
                      <a:lnTo>
                        <a:pt x="11" y="205"/>
                      </a:lnTo>
                      <a:lnTo>
                        <a:pt x="15" y="222"/>
                      </a:lnTo>
                      <a:lnTo>
                        <a:pt x="20" y="239"/>
                      </a:lnTo>
                      <a:lnTo>
                        <a:pt x="26" y="256"/>
                      </a:lnTo>
                      <a:lnTo>
                        <a:pt x="32" y="272"/>
                      </a:lnTo>
                      <a:lnTo>
                        <a:pt x="42" y="297"/>
                      </a:lnTo>
                      <a:lnTo>
                        <a:pt x="53" y="323"/>
                      </a:lnTo>
                      <a:lnTo>
                        <a:pt x="56" y="331"/>
                      </a:lnTo>
                      <a:lnTo>
                        <a:pt x="60" y="338"/>
                      </a:lnTo>
                      <a:lnTo>
                        <a:pt x="64" y="345"/>
                      </a:lnTo>
                      <a:lnTo>
                        <a:pt x="69" y="351"/>
                      </a:lnTo>
                      <a:lnTo>
                        <a:pt x="75" y="356"/>
                      </a:lnTo>
                      <a:lnTo>
                        <a:pt x="81" y="361"/>
                      </a:lnTo>
                      <a:lnTo>
                        <a:pt x="88" y="366"/>
                      </a:lnTo>
                      <a:lnTo>
                        <a:pt x="97" y="370"/>
                      </a:lnTo>
                      <a:lnTo>
                        <a:pt x="102" y="373"/>
                      </a:lnTo>
                      <a:lnTo>
                        <a:pt x="106" y="375"/>
                      </a:lnTo>
                      <a:lnTo>
                        <a:pt x="114" y="381"/>
                      </a:lnTo>
                      <a:lnTo>
                        <a:pt x="121" y="389"/>
                      </a:lnTo>
                      <a:lnTo>
                        <a:pt x="124" y="394"/>
                      </a:lnTo>
                      <a:lnTo>
                        <a:pt x="127" y="398"/>
                      </a:lnTo>
                      <a:lnTo>
                        <a:pt x="119" y="407"/>
                      </a:lnTo>
                      <a:lnTo>
                        <a:pt x="114" y="416"/>
                      </a:lnTo>
                      <a:lnTo>
                        <a:pt x="109" y="426"/>
                      </a:lnTo>
                      <a:lnTo>
                        <a:pt x="106" y="437"/>
                      </a:lnTo>
                      <a:lnTo>
                        <a:pt x="104" y="440"/>
                      </a:lnTo>
                      <a:lnTo>
                        <a:pt x="104" y="445"/>
                      </a:lnTo>
                      <a:lnTo>
                        <a:pt x="104" y="449"/>
                      </a:lnTo>
                      <a:lnTo>
                        <a:pt x="105" y="452"/>
                      </a:lnTo>
                      <a:lnTo>
                        <a:pt x="107" y="456"/>
                      </a:lnTo>
                      <a:lnTo>
                        <a:pt x="109" y="459"/>
                      </a:lnTo>
                      <a:lnTo>
                        <a:pt x="112" y="462"/>
                      </a:lnTo>
                      <a:lnTo>
                        <a:pt x="116" y="465"/>
                      </a:lnTo>
                      <a:lnTo>
                        <a:pt x="123" y="468"/>
                      </a:lnTo>
                      <a:lnTo>
                        <a:pt x="131" y="471"/>
                      </a:lnTo>
                      <a:lnTo>
                        <a:pt x="140" y="472"/>
                      </a:lnTo>
                      <a:lnTo>
                        <a:pt x="161" y="458"/>
                      </a:lnTo>
                      <a:lnTo>
                        <a:pt x="162" y="474"/>
                      </a:lnTo>
                      <a:lnTo>
                        <a:pt x="165" y="478"/>
                      </a:lnTo>
                      <a:lnTo>
                        <a:pt x="169" y="481"/>
                      </a:lnTo>
                      <a:lnTo>
                        <a:pt x="173" y="484"/>
                      </a:lnTo>
                      <a:lnTo>
                        <a:pt x="177" y="486"/>
                      </a:lnTo>
                      <a:lnTo>
                        <a:pt x="180" y="486"/>
                      </a:lnTo>
                      <a:lnTo>
                        <a:pt x="181" y="486"/>
                      </a:lnTo>
                      <a:lnTo>
                        <a:pt x="182" y="486"/>
                      </a:lnTo>
                      <a:lnTo>
                        <a:pt x="183" y="486"/>
                      </a:lnTo>
                      <a:lnTo>
                        <a:pt x="186" y="486"/>
                      </a:lnTo>
                      <a:lnTo>
                        <a:pt x="187" y="486"/>
                      </a:lnTo>
                      <a:lnTo>
                        <a:pt x="189" y="486"/>
                      </a:lnTo>
                      <a:lnTo>
                        <a:pt x="190" y="485"/>
                      </a:lnTo>
                      <a:lnTo>
                        <a:pt x="191" y="485"/>
                      </a:lnTo>
                      <a:lnTo>
                        <a:pt x="194" y="484"/>
                      </a:lnTo>
                      <a:lnTo>
                        <a:pt x="196" y="482"/>
                      </a:lnTo>
                      <a:lnTo>
                        <a:pt x="200" y="480"/>
                      </a:lnTo>
                      <a:lnTo>
                        <a:pt x="202" y="478"/>
                      </a:lnTo>
                      <a:lnTo>
                        <a:pt x="205" y="474"/>
                      </a:lnTo>
                      <a:lnTo>
                        <a:pt x="210" y="474"/>
                      </a:lnTo>
                      <a:lnTo>
                        <a:pt x="222" y="482"/>
                      </a:lnTo>
                      <a:lnTo>
                        <a:pt x="242" y="481"/>
                      </a:lnTo>
                      <a:lnTo>
                        <a:pt x="244" y="479"/>
                      </a:lnTo>
                      <a:lnTo>
                        <a:pt x="246" y="477"/>
                      </a:lnTo>
                      <a:lnTo>
                        <a:pt x="247" y="475"/>
                      </a:lnTo>
                      <a:lnTo>
                        <a:pt x="247" y="474"/>
                      </a:lnTo>
                      <a:lnTo>
                        <a:pt x="248" y="474"/>
                      </a:lnTo>
                      <a:lnTo>
                        <a:pt x="250" y="472"/>
                      </a:lnTo>
                      <a:lnTo>
                        <a:pt x="252" y="467"/>
                      </a:lnTo>
                      <a:lnTo>
                        <a:pt x="253" y="465"/>
                      </a:lnTo>
                      <a:lnTo>
                        <a:pt x="254" y="463"/>
                      </a:lnTo>
                      <a:lnTo>
                        <a:pt x="254" y="460"/>
                      </a:lnTo>
                      <a:lnTo>
                        <a:pt x="254" y="458"/>
                      </a:lnTo>
                      <a:lnTo>
                        <a:pt x="254" y="455"/>
                      </a:lnTo>
                      <a:lnTo>
                        <a:pt x="254" y="452"/>
                      </a:lnTo>
                      <a:lnTo>
                        <a:pt x="252" y="447"/>
                      </a:lnTo>
                      <a:lnTo>
                        <a:pt x="251" y="441"/>
                      </a:lnTo>
                      <a:lnTo>
                        <a:pt x="248" y="435"/>
                      </a:lnTo>
                      <a:lnTo>
                        <a:pt x="247" y="432"/>
                      </a:lnTo>
                      <a:lnTo>
                        <a:pt x="247" y="430"/>
                      </a:lnTo>
                      <a:lnTo>
                        <a:pt x="246" y="423"/>
                      </a:lnTo>
                      <a:lnTo>
                        <a:pt x="247" y="416"/>
                      </a:lnTo>
                      <a:lnTo>
                        <a:pt x="247" y="406"/>
                      </a:lnTo>
                      <a:lnTo>
                        <a:pt x="245" y="396"/>
                      </a:lnTo>
                      <a:lnTo>
                        <a:pt x="244" y="391"/>
                      </a:lnTo>
                      <a:lnTo>
                        <a:pt x="244" y="387"/>
                      </a:lnTo>
                      <a:lnTo>
                        <a:pt x="240" y="379"/>
                      </a:lnTo>
                      <a:lnTo>
                        <a:pt x="235" y="371"/>
                      </a:lnTo>
                      <a:lnTo>
                        <a:pt x="229" y="364"/>
                      </a:lnTo>
                      <a:lnTo>
                        <a:pt x="222" y="359"/>
                      </a:lnTo>
                      <a:lnTo>
                        <a:pt x="214" y="353"/>
                      </a:lnTo>
                      <a:lnTo>
                        <a:pt x="194" y="344"/>
                      </a:lnTo>
                      <a:lnTo>
                        <a:pt x="176" y="335"/>
                      </a:lnTo>
                      <a:lnTo>
                        <a:pt x="156" y="328"/>
                      </a:lnTo>
                      <a:lnTo>
                        <a:pt x="146" y="325"/>
                      </a:lnTo>
                      <a:lnTo>
                        <a:pt x="136" y="323"/>
                      </a:lnTo>
                      <a:lnTo>
                        <a:pt x="132" y="322"/>
                      </a:lnTo>
                      <a:lnTo>
                        <a:pt x="129" y="321"/>
                      </a:lnTo>
                      <a:lnTo>
                        <a:pt x="124" y="317"/>
                      </a:lnTo>
                      <a:lnTo>
                        <a:pt x="117" y="312"/>
                      </a:lnTo>
                      <a:lnTo>
                        <a:pt x="112" y="308"/>
                      </a:lnTo>
                      <a:lnTo>
                        <a:pt x="108" y="302"/>
                      </a:lnTo>
                      <a:lnTo>
                        <a:pt x="103" y="296"/>
                      </a:lnTo>
                      <a:lnTo>
                        <a:pt x="100" y="290"/>
                      </a:lnTo>
                      <a:lnTo>
                        <a:pt x="96" y="283"/>
                      </a:lnTo>
                      <a:lnTo>
                        <a:pt x="94" y="276"/>
                      </a:lnTo>
                      <a:lnTo>
                        <a:pt x="92" y="270"/>
                      </a:lnTo>
                      <a:lnTo>
                        <a:pt x="85" y="243"/>
                      </a:lnTo>
                      <a:lnTo>
                        <a:pt x="81" y="229"/>
                      </a:lnTo>
                      <a:lnTo>
                        <a:pt x="80" y="215"/>
                      </a:lnTo>
                      <a:lnTo>
                        <a:pt x="77" y="201"/>
                      </a:lnTo>
                      <a:lnTo>
                        <a:pt x="75" y="187"/>
                      </a:lnTo>
                      <a:lnTo>
                        <a:pt x="74" y="173"/>
                      </a:lnTo>
                      <a:lnTo>
                        <a:pt x="74" y="159"/>
                      </a:lnTo>
                      <a:lnTo>
                        <a:pt x="73" y="148"/>
                      </a:lnTo>
                      <a:lnTo>
                        <a:pt x="71" y="138"/>
                      </a:lnTo>
                      <a:lnTo>
                        <a:pt x="67" y="119"/>
                      </a:lnTo>
                      <a:lnTo>
                        <a:pt x="78" y="113"/>
                      </a:lnTo>
                      <a:lnTo>
                        <a:pt x="89" y="108"/>
                      </a:lnTo>
                      <a:lnTo>
                        <a:pt x="101" y="103"/>
                      </a:lnTo>
                      <a:lnTo>
                        <a:pt x="112" y="99"/>
                      </a:lnTo>
                      <a:lnTo>
                        <a:pt x="137" y="92"/>
                      </a:lnTo>
                      <a:lnTo>
                        <a:pt x="162" y="89"/>
                      </a:lnTo>
                      <a:lnTo>
                        <a:pt x="176" y="87"/>
                      </a:lnTo>
                      <a:lnTo>
                        <a:pt x="191" y="86"/>
                      </a:lnTo>
                      <a:lnTo>
                        <a:pt x="206" y="85"/>
                      </a:lnTo>
                      <a:lnTo>
                        <a:pt x="221" y="86"/>
                      </a:lnTo>
                      <a:lnTo>
                        <a:pt x="235" y="88"/>
                      </a:lnTo>
                      <a:lnTo>
                        <a:pt x="250" y="90"/>
                      </a:lnTo>
                      <a:lnTo>
                        <a:pt x="265" y="92"/>
                      </a:lnTo>
                      <a:lnTo>
                        <a:pt x="279" y="96"/>
                      </a:lnTo>
                      <a:lnTo>
                        <a:pt x="344" y="110"/>
                      </a:lnTo>
                      <a:lnTo>
                        <a:pt x="377" y="117"/>
                      </a:lnTo>
                      <a:lnTo>
                        <a:pt x="410" y="123"/>
                      </a:lnTo>
                      <a:lnTo>
                        <a:pt x="418" y="124"/>
                      </a:lnTo>
                      <a:lnTo>
                        <a:pt x="427" y="125"/>
                      </a:lnTo>
                      <a:lnTo>
                        <a:pt x="433" y="124"/>
                      </a:lnTo>
                      <a:lnTo>
                        <a:pt x="435" y="123"/>
                      </a:lnTo>
                      <a:lnTo>
                        <a:pt x="437" y="123"/>
                      </a:lnTo>
                      <a:lnTo>
                        <a:pt x="439" y="123"/>
                      </a:lnTo>
                      <a:lnTo>
                        <a:pt x="444" y="121"/>
                      </a:lnTo>
                      <a:lnTo>
                        <a:pt x="449" y="119"/>
                      </a:lnTo>
                      <a:lnTo>
                        <a:pt x="452" y="117"/>
                      </a:lnTo>
                      <a:lnTo>
                        <a:pt x="454" y="116"/>
                      </a:lnTo>
                      <a:lnTo>
                        <a:pt x="456" y="114"/>
                      </a:lnTo>
                      <a:lnTo>
                        <a:pt x="459" y="113"/>
                      </a:lnTo>
                      <a:lnTo>
                        <a:pt x="462" y="109"/>
                      </a:lnTo>
                      <a:lnTo>
                        <a:pt x="467" y="105"/>
                      </a:lnTo>
                      <a:lnTo>
                        <a:pt x="472" y="96"/>
                      </a:lnTo>
                      <a:lnTo>
                        <a:pt x="476" y="88"/>
                      </a:lnTo>
                      <a:lnTo>
                        <a:pt x="477" y="83"/>
                      </a:lnTo>
                      <a:lnTo>
                        <a:pt x="478" y="79"/>
                      </a:lnTo>
                      <a:lnTo>
                        <a:pt x="480" y="70"/>
                      </a:lnTo>
                      <a:lnTo>
                        <a:pt x="480" y="62"/>
                      </a:lnTo>
                      <a:lnTo>
                        <a:pt x="478" y="53"/>
                      </a:lnTo>
                      <a:lnTo>
                        <a:pt x="476" y="44"/>
                      </a:lnTo>
                      <a:lnTo>
                        <a:pt x="476" y="42"/>
                      </a:lnTo>
                      <a:lnTo>
                        <a:pt x="475" y="42"/>
                      </a:lnTo>
                      <a:lnTo>
                        <a:pt x="475" y="40"/>
                      </a:lnTo>
                      <a:lnTo>
                        <a:pt x="473" y="35"/>
                      </a:lnTo>
                      <a:lnTo>
                        <a:pt x="469" y="29"/>
                      </a:lnTo>
                      <a:lnTo>
                        <a:pt x="464" y="25"/>
                      </a:lnTo>
                      <a:lnTo>
                        <a:pt x="458" y="21"/>
                      </a:lnTo>
                      <a:lnTo>
                        <a:pt x="455" y="20"/>
                      </a:lnTo>
                      <a:lnTo>
                        <a:pt x="452" y="19"/>
                      </a:lnTo>
                      <a:lnTo>
                        <a:pt x="427" y="13"/>
                      </a:lnTo>
                      <a:lnTo>
                        <a:pt x="403" y="8"/>
                      </a:lnTo>
                      <a:lnTo>
                        <a:pt x="378" y="4"/>
                      </a:lnTo>
                      <a:lnTo>
                        <a:pt x="354" y="2"/>
                      </a:lnTo>
                      <a:lnTo>
                        <a:pt x="342" y="1"/>
                      </a:lnTo>
                      <a:lnTo>
                        <a:pt x="329" y="0"/>
                      </a:lnTo>
                      <a:lnTo>
                        <a:pt x="305" y="0"/>
                      </a:lnTo>
                      <a:lnTo>
                        <a:pt x="292" y="0"/>
                      </a:lnTo>
                      <a:lnTo>
                        <a:pt x="280" y="1"/>
                      </a:lnTo>
                      <a:lnTo>
                        <a:pt x="256" y="4"/>
                      </a:lnTo>
                      <a:lnTo>
                        <a:pt x="214" y="9"/>
                      </a:lnTo>
                      <a:lnTo>
                        <a:pt x="174" y="17"/>
                      </a:lnTo>
                      <a:lnTo>
                        <a:pt x="134" y="28"/>
                      </a:lnTo>
                      <a:lnTo>
                        <a:pt x="95" y="40"/>
                      </a:lnTo>
                      <a:lnTo>
                        <a:pt x="61" y="52"/>
                      </a:lnTo>
                      <a:lnTo>
                        <a:pt x="28" y="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" name="Freeform 61"/>
                <p:cNvSpPr>
                  <a:spLocks noChangeAspect="1"/>
                </p:cNvSpPr>
                <p:nvPr/>
              </p:nvSpPr>
              <p:spPr bwMode="auto">
                <a:xfrm>
                  <a:off x="2282" y="3046"/>
                  <a:ext cx="804" cy="669"/>
                </a:xfrm>
                <a:custGeom>
                  <a:avLst/>
                  <a:gdLst>
                    <a:gd name="T0" fmla="*/ 4 w 804"/>
                    <a:gd name="T1" fmla="*/ 81 h 669"/>
                    <a:gd name="T2" fmla="*/ 14 w 804"/>
                    <a:gd name="T3" fmla="*/ 102 h 669"/>
                    <a:gd name="T4" fmla="*/ 33 w 804"/>
                    <a:gd name="T5" fmla="*/ 117 h 669"/>
                    <a:gd name="T6" fmla="*/ 77 w 804"/>
                    <a:gd name="T7" fmla="*/ 137 h 669"/>
                    <a:gd name="T8" fmla="*/ 292 w 804"/>
                    <a:gd name="T9" fmla="*/ 202 h 669"/>
                    <a:gd name="T10" fmla="*/ 338 w 804"/>
                    <a:gd name="T11" fmla="*/ 225 h 669"/>
                    <a:gd name="T12" fmla="*/ 351 w 804"/>
                    <a:gd name="T13" fmla="*/ 247 h 669"/>
                    <a:gd name="T14" fmla="*/ 354 w 804"/>
                    <a:gd name="T15" fmla="*/ 275 h 669"/>
                    <a:gd name="T16" fmla="*/ 346 w 804"/>
                    <a:gd name="T17" fmla="*/ 315 h 669"/>
                    <a:gd name="T18" fmla="*/ 346 w 804"/>
                    <a:gd name="T19" fmla="*/ 356 h 669"/>
                    <a:gd name="T20" fmla="*/ 358 w 804"/>
                    <a:gd name="T21" fmla="*/ 376 h 669"/>
                    <a:gd name="T22" fmla="*/ 384 w 804"/>
                    <a:gd name="T23" fmla="*/ 427 h 669"/>
                    <a:gd name="T24" fmla="*/ 429 w 804"/>
                    <a:gd name="T25" fmla="*/ 494 h 669"/>
                    <a:gd name="T26" fmla="*/ 455 w 804"/>
                    <a:gd name="T27" fmla="*/ 535 h 669"/>
                    <a:gd name="T28" fmla="*/ 482 w 804"/>
                    <a:gd name="T29" fmla="*/ 580 h 669"/>
                    <a:gd name="T30" fmla="*/ 498 w 804"/>
                    <a:gd name="T31" fmla="*/ 624 h 669"/>
                    <a:gd name="T32" fmla="*/ 510 w 804"/>
                    <a:gd name="T33" fmla="*/ 645 h 669"/>
                    <a:gd name="T34" fmla="*/ 525 w 804"/>
                    <a:gd name="T35" fmla="*/ 659 h 669"/>
                    <a:gd name="T36" fmla="*/ 547 w 804"/>
                    <a:gd name="T37" fmla="*/ 667 h 669"/>
                    <a:gd name="T38" fmla="*/ 573 w 804"/>
                    <a:gd name="T39" fmla="*/ 667 h 669"/>
                    <a:gd name="T40" fmla="*/ 577 w 804"/>
                    <a:gd name="T41" fmla="*/ 664 h 669"/>
                    <a:gd name="T42" fmla="*/ 581 w 804"/>
                    <a:gd name="T43" fmla="*/ 661 h 669"/>
                    <a:gd name="T44" fmla="*/ 600 w 804"/>
                    <a:gd name="T45" fmla="*/ 626 h 669"/>
                    <a:gd name="T46" fmla="*/ 605 w 804"/>
                    <a:gd name="T47" fmla="*/ 615 h 669"/>
                    <a:gd name="T48" fmla="*/ 621 w 804"/>
                    <a:gd name="T49" fmla="*/ 588 h 669"/>
                    <a:gd name="T50" fmla="*/ 673 w 804"/>
                    <a:gd name="T51" fmla="*/ 551 h 669"/>
                    <a:gd name="T52" fmla="*/ 732 w 804"/>
                    <a:gd name="T53" fmla="*/ 531 h 669"/>
                    <a:gd name="T54" fmla="*/ 779 w 804"/>
                    <a:gd name="T55" fmla="*/ 529 h 669"/>
                    <a:gd name="T56" fmla="*/ 784 w 804"/>
                    <a:gd name="T57" fmla="*/ 528 h 669"/>
                    <a:gd name="T58" fmla="*/ 796 w 804"/>
                    <a:gd name="T59" fmla="*/ 520 h 669"/>
                    <a:gd name="T60" fmla="*/ 803 w 804"/>
                    <a:gd name="T61" fmla="*/ 509 h 669"/>
                    <a:gd name="T62" fmla="*/ 804 w 804"/>
                    <a:gd name="T63" fmla="*/ 503 h 669"/>
                    <a:gd name="T64" fmla="*/ 803 w 804"/>
                    <a:gd name="T65" fmla="*/ 490 h 669"/>
                    <a:gd name="T66" fmla="*/ 798 w 804"/>
                    <a:gd name="T67" fmla="*/ 479 h 669"/>
                    <a:gd name="T68" fmla="*/ 789 w 804"/>
                    <a:gd name="T69" fmla="*/ 459 h 669"/>
                    <a:gd name="T70" fmla="*/ 765 w 804"/>
                    <a:gd name="T71" fmla="*/ 437 h 669"/>
                    <a:gd name="T72" fmla="*/ 741 w 804"/>
                    <a:gd name="T73" fmla="*/ 430 h 669"/>
                    <a:gd name="T74" fmla="*/ 703 w 804"/>
                    <a:gd name="T75" fmla="*/ 437 h 669"/>
                    <a:gd name="T76" fmla="*/ 670 w 804"/>
                    <a:gd name="T77" fmla="*/ 456 h 669"/>
                    <a:gd name="T78" fmla="*/ 597 w 804"/>
                    <a:gd name="T79" fmla="*/ 513 h 669"/>
                    <a:gd name="T80" fmla="*/ 571 w 804"/>
                    <a:gd name="T81" fmla="*/ 546 h 669"/>
                    <a:gd name="T82" fmla="*/ 557 w 804"/>
                    <a:gd name="T83" fmla="*/ 565 h 669"/>
                    <a:gd name="T84" fmla="*/ 529 w 804"/>
                    <a:gd name="T85" fmla="*/ 530 h 669"/>
                    <a:gd name="T86" fmla="*/ 501 w 804"/>
                    <a:gd name="T87" fmla="*/ 478 h 669"/>
                    <a:gd name="T88" fmla="*/ 471 w 804"/>
                    <a:gd name="T89" fmla="*/ 406 h 669"/>
                    <a:gd name="T90" fmla="*/ 447 w 804"/>
                    <a:gd name="T91" fmla="*/ 335 h 669"/>
                    <a:gd name="T92" fmla="*/ 438 w 804"/>
                    <a:gd name="T93" fmla="*/ 281 h 669"/>
                    <a:gd name="T94" fmla="*/ 437 w 804"/>
                    <a:gd name="T95" fmla="*/ 225 h 669"/>
                    <a:gd name="T96" fmla="*/ 439 w 804"/>
                    <a:gd name="T97" fmla="*/ 197 h 669"/>
                    <a:gd name="T98" fmla="*/ 426 w 804"/>
                    <a:gd name="T99" fmla="*/ 174 h 669"/>
                    <a:gd name="T100" fmla="*/ 388 w 804"/>
                    <a:gd name="T101" fmla="*/ 139 h 669"/>
                    <a:gd name="T102" fmla="*/ 343 w 804"/>
                    <a:gd name="T103" fmla="*/ 118 h 669"/>
                    <a:gd name="T104" fmla="*/ 328 w 804"/>
                    <a:gd name="T105" fmla="*/ 108 h 669"/>
                    <a:gd name="T106" fmla="*/ 189 w 804"/>
                    <a:gd name="T107" fmla="*/ 41 h 669"/>
                    <a:gd name="T108" fmla="*/ 135 w 804"/>
                    <a:gd name="T109" fmla="*/ 17 h 669"/>
                    <a:gd name="T110" fmla="*/ 60 w 804"/>
                    <a:gd name="T111" fmla="*/ 1 h 669"/>
                    <a:gd name="T112" fmla="*/ 26 w 804"/>
                    <a:gd name="T113" fmla="*/ 6 h 669"/>
                    <a:gd name="T114" fmla="*/ 7 w 804"/>
                    <a:gd name="T115" fmla="*/ 25 h 669"/>
                    <a:gd name="T116" fmla="*/ 0 w 804"/>
                    <a:gd name="T117" fmla="*/ 49 h 66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804"/>
                    <a:gd name="T178" fmla="*/ 0 h 669"/>
                    <a:gd name="T179" fmla="*/ 804 w 804"/>
                    <a:gd name="T180" fmla="*/ 669 h 66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804" h="669">
                      <a:moveTo>
                        <a:pt x="0" y="60"/>
                      </a:moveTo>
                      <a:lnTo>
                        <a:pt x="0" y="65"/>
                      </a:lnTo>
                      <a:lnTo>
                        <a:pt x="1" y="70"/>
                      </a:lnTo>
                      <a:lnTo>
                        <a:pt x="4" y="81"/>
                      </a:lnTo>
                      <a:lnTo>
                        <a:pt x="7" y="89"/>
                      </a:lnTo>
                      <a:lnTo>
                        <a:pt x="9" y="93"/>
                      </a:lnTo>
                      <a:lnTo>
                        <a:pt x="12" y="98"/>
                      </a:lnTo>
                      <a:lnTo>
                        <a:pt x="14" y="102"/>
                      </a:lnTo>
                      <a:lnTo>
                        <a:pt x="17" y="105"/>
                      </a:lnTo>
                      <a:lnTo>
                        <a:pt x="21" y="108"/>
                      </a:lnTo>
                      <a:lnTo>
                        <a:pt x="24" y="111"/>
                      </a:lnTo>
                      <a:lnTo>
                        <a:pt x="33" y="117"/>
                      </a:lnTo>
                      <a:lnTo>
                        <a:pt x="42" y="124"/>
                      </a:lnTo>
                      <a:lnTo>
                        <a:pt x="44" y="125"/>
                      </a:lnTo>
                      <a:lnTo>
                        <a:pt x="47" y="127"/>
                      </a:lnTo>
                      <a:lnTo>
                        <a:pt x="77" y="137"/>
                      </a:lnTo>
                      <a:lnTo>
                        <a:pt x="108" y="147"/>
                      </a:lnTo>
                      <a:lnTo>
                        <a:pt x="196" y="174"/>
                      </a:lnTo>
                      <a:lnTo>
                        <a:pt x="285" y="201"/>
                      </a:lnTo>
                      <a:lnTo>
                        <a:pt x="292" y="202"/>
                      </a:lnTo>
                      <a:lnTo>
                        <a:pt x="299" y="204"/>
                      </a:lnTo>
                      <a:lnTo>
                        <a:pt x="312" y="210"/>
                      </a:lnTo>
                      <a:lnTo>
                        <a:pt x="325" y="217"/>
                      </a:lnTo>
                      <a:lnTo>
                        <a:pt x="338" y="225"/>
                      </a:lnTo>
                      <a:lnTo>
                        <a:pt x="340" y="229"/>
                      </a:lnTo>
                      <a:lnTo>
                        <a:pt x="344" y="235"/>
                      </a:lnTo>
                      <a:lnTo>
                        <a:pt x="349" y="242"/>
                      </a:lnTo>
                      <a:lnTo>
                        <a:pt x="351" y="247"/>
                      </a:lnTo>
                      <a:lnTo>
                        <a:pt x="353" y="254"/>
                      </a:lnTo>
                      <a:lnTo>
                        <a:pt x="354" y="261"/>
                      </a:lnTo>
                      <a:lnTo>
                        <a:pt x="355" y="268"/>
                      </a:lnTo>
                      <a:lnTo>
                        <a:pt x="354" y="275"/>
                      </a:lnTo>
                      <a:lnTo>
                        <a:pt x="353" y="282"/>
                      </a:lnTo>
                      <a:lnTo>
                        <a:pt x="350" y="284"/>
                      </a:lnTo>
                      <a:lnTo>
                        <a:pt x="350" y="288"/>
                      </a:lnTo>
                      <a:lnTo>
                        <a:pt x="346" y="315"/>
                      </a:lnTo>
                      <a:lnTo>
                        <a:pt x="345" y="343"/>
                      </a:lnTo>
                      <a:lnTo>
                        <a:pt x="345" y="347"/>
                      </a:lnTo>
                      <a:lnTo>
                        <a:pt x="345" y="352"/>
                      </a:lnTo>
                      <a:lnTo>
                        <a:pt x="346" y="356"/>
                      </a:lnTo>
                      <a:lnTo>
                        <a:pt x="348" y="360"/>
                      </a:lnTo>
                      <a:lnTo>
                        <a:pt x="350" y="365"/>
                      </a:lnTo>
                      <a:lnTo>
                        <a:pt x="352" y="368"/>
                      </a:lnTo>
                      <a:lnTo>
                        <a:pt x="358" y="376"/>
                      </a:lnTo>
                      <a:lnTo>
                        <a:pt x="365" y="394"/>
                      </a:lnTo>
                      <a:lnTo>
                        <a:pt x="374" y="411"/>
                      </a:lnTo>
                      <a:lnTo>
                        <a:pt x="378" y="419"/>
                      </a:lnTo>
                      <a:lnTo>
                        <a:pt x="384" y="427"/>
                      </a:lnTo>
                      <a:lnTo>
                        <a:pt x="395" y="444"/>
                      </a:lnTo>
                      <a:lnTo>
                        <a:pt x="407" y="460"/>
                      </a:lnTo>
                      <a:lnTo>
                        <a:pt x="419" y="477"/>
                      </a:lnTo>
                      <a:lnTo>
                        <a:pt x="429" y="494"/>
                      </a:lnTo>
                      <a:lnTo>
                        <a:pt x="440" y="512"/>
                      </a:lnTo>
                      <a:lnTo>
                        <a:pt x="443" y="518"/>
                      </a:lnTo>
                      <a:lnTo>
                        <a:pt x="447" y="524"/>
                      </a:lnTo>
                      <a:lnTo>
                        <a:pt x="455" y="535"/>
                      </a:lnTo>
                      <a:lnTo>
                        <a:pt x="463" y="545"/>
                      </a:lnTo>
                      <a:lnTo>
                        <a:pt x="470" y="557"/>
                      </a:lnTo>
                      <a:lnTo>
                        <a:pt x="476" y="568"/>
                      </a:lnTo>
                      <a:lnTo>
                        <a:pt x="482" y="580"/>
                      </a:lnTo>
                      <a:lnTo>
                        <a:pt x="488" y="593"/>
                      </a:lnTo>
                      <a:lnTo>
                        <a:pt x="492" y="605"/>
                      </a:lnTo>
                      <a:lnTo>
                        <a:pt x="496" y="618"/>
                      </a:lnTo>
                      <a:lnTo>
                        <a:pt x="498" y="624"/>
                      </a:lnTo>
                      <a:lnTo>
                        <a:pt x="501" y="629"/>
                      </a:lnTo>
                      <a:lnTo>
                        <a:pt x="503" y="636"/>
                      </a:lnTo>
                      <a:lnTo>
                        <a:pt x="506" y="641"/>
                      </a:lnTo>
                      <a:lnTo>
                        <a:pt x="510" y="645"/>
                      </a:lnTo>
                      <a:lnTo>
                        <a:pt x="513" y="650"/>
                      </a:lnTo>
                      <a:lnTo>
                        <a:pt x="517" y="653"/>
                      </a:lnTo>
                      <a:lnTo>
                        <a:pt x="521" y="657"/>
                      </a:lnTo>
                      <a:lnTo>
                        <a:pt x="525" y="659"/>
                      </a:lnTo>
                      <a:lnTo>
                        <a:pt x="531" y="662"/>
                      </a:lnTo>
                      <a:lnTo>
                        <a:pt x="536" y="664"/>
                      </a:lnTo>
                      <a:lnTo>
                        <a:pt x="541" y="666"/>
                      </a:lnTo>
                      <a:lnTo>
                        <a:pt x="547" y="667"/>
                      </a:lnTo>
                      <a:lnTo>
                        <a:pt x="553" y="668"/>
                      </a:lnTo>
                      <a:lnTo>
                        <a:pt x="567" y="669"/>
                      </a:lnTo>
                      <a:lnTo>
                        <a:pt x="571" y="668"/>
                      </a:lnTo>
                      <a:lnTo>
                        <a:pt x="573" y="667"/>
                      </a:lnTo>
                      <a:lnTo>
                        <a:pt x="575" y="666"/>
                      </a:lnTo>
                      <a:lnTo>
                        <a:pt x="576" y="665"/>
                      </a:lnTo>
                      <a:lnTo>
                        <a:pt x="577" y="665"/>
                      </a:lnTo>
                      <a:lnTo>
                        <a:pt x="577" y="664"/>
                      </a:lnTo>
                      <a:lnTo>
                        <a:pt x="578" y="664"/>
                      </a:lnTo>
                      <a:lnTo>
                        <a:pt x="580" y="662"/>
                      </a:lnTo>
                      <a:lnTo>
                        <a:pt x="581" y="661"/>
                      </a:lnTo>
                      <a:lnTo>
                        <a:pt x="588" y="650"/>
                      </a:lnTo>
                      <a:lnTo>
                        <a:pt x="594" y="638"/>
                      </a:lnTo>
                      <a:lnTo>
                        <a:pt x="600" y="627"/>
                      </a:lnTo>
                      <a:lnTo>
                        <a:pt x="600" y="626"/>
                      </a:lnTo>
                      <a:lnTo>
                        <a:pt x="600" y="625"/>
                      </a:lnTo>
                      <a:lnTo>
                        <a:pt x="601" y="623"/>
                      </a:lnTo>
                      <a:lnTo>
                        <a:pt x="601" y="621"/>
                      </a:lnTo>
                      <a:lnTo>
                        <a:pt x="605" y="615"/>
                      </a:lnTo>
                      <a:lnTo>
                        <a:pt x="607" y="610"/>
                      </a:lnTo>
                      <a:lnTo>
                        <a:pt x="608" y="605"/>
                      </a:lnTo>
                      <a:lnTo>
                        <a:pt x="615" y="597"/>
                      </a:lnTo>
                      <a:lnTo>
                        <a:pt x="621" y="588"/>
                      </a:lnTo>
                      <a:lnTo>
                        <a:pt x="629" y="581"/>
                      </a:lnTo>
                      <a:lnTo>
                        <a:pt x="643" y="569"/>
                      </a:lnTo>
                      <a:lnTo>
                        <a:pt x="659" y="558"/>
                      </a:lnTo>
                      <a:lnTo>
                        <a:pt x="673" y="551"/>
                      </a:lnTo>
                      <a:lnTo>
                        <a:pt x="687" y="544"/>
                      </a:lnTo>
                      <a:lnTo>
                        <a:pt x="702" y="539"/>
                      </a:lnTo>
                      <a:lnTo>
                        <a:pt x="717" y="535"/>
                      </a:lnTo>
                      <a:lnTo>
                        <a:pt x="732" y="531"/>
                      </a:lnTo>
                      <a:lnTo>
                        <a:pt x="748" y="530"/>
                      </a:lnTo>
                      <a:lnTo>
                        <a:pt x="763" y="529"/>
                      </a:lnTo>
                      <a:lnTo>
                        <a:pt x="779" y="529"/>
                      </a:lnTo>
                      <a:lnTo>
                        <a:pt x="780" y="529"/>
                      </a:lnTo>
                      <a:lnTo>
                        <a:pt x="781" y="529"/>
                      </a:lnTo>
                      <a:lnTo>
                        <a:pt x="782" y="529"/>
                      </a:lnTo>
                      <a:lnTo>
                        <a:pt x="784" y="528"/>
                      </a:lnTo>
                      <a:lnTo>
                        <a:pt x="786" y="528"/>
                      </a:lnTo>
                      <a:lnTo>
                        <a:pt x="787" y="527"/>
                      </a:lnTo>
                      <a:lnTo>
                        <a:pt x="790" y="526"/>
                      </a:lnTo>
                      <a:lnTo>
                        <a:pt x="796" y="520"/>
                      </a:lnTo>
                      <a:lnTo>
                        <a:pt x="798" y="517"/>
                      </a:lnTo>
                      <a:lnTo>
                        <a:pt x="800" y="515"/>
                      </a:lnTo>
                      <a:lnTo>
                        <a:pt x="802" y="512"/>
                      </a:lnTo>
                      <a:lnTo>
                        <a:pt x="803" y="509"/>
                      </a:lnTo>
                      <a:lnTo>
                        <a:pt x="803" y="508"/>
                      </a:lnTo>
                      <a:lnTo>
                        <a:pt x="804" y="506"/>
                      </a:lnTo>
                      <a:lnTo>
                        <a:pt x="804" y="503"/>
                      </a:lnTo>
                      <a:lnTo>
                        <a:pt x="804" y="500"/>
                      </a:lnTo>
                      <a:lnTo>
                        <a:pt x="804" y="496"/>
                      </a:lnTo>
                      <a:lnTo>
                        <a:pt x="804" y="493"/>
                      </a:lnTo>
                      <a:lnTo>
                        <a:pt x="803" y="490"/>
                      </a:lnTo>
                      <a:lnTo>
                        <a:pt x="802" y="486"/>
                      </a:lnTo>
                      <a:lnTo>
                        <a:pt x="800" y="482"/>
                      </a:lnTo>
                      <a:lnTo>
                        <a:pt x="799" y="480"/>
                      </a:lnTo>
                      <a:lnTo>
                        <a:pt x="798" y="479"/>
                      </a:lnTo>
                      <a:lnTo>
                        <a:pt x="797" y="475"/>
                      </a:lnTo>
                      <a:lnTo>
                        <a:pt x="795" y="471"/>
                      </a:lnTo>
                      <a:lnTo>
                        <a:pt x="793" y="466"/>
                      </a:lnTo>
                      <a:lnTo>
                        <a:pt x="789" y="459"/>
                      </a:lnTo>
                      <a:lnTo>
                        <a:pt x="783" y="452"/>
                      </a:lnTo>
                      <a:lnTo>
                        <a:pt x="778" y="447"/>
                      </a:lnTo>
                      <a:lnTo>
                        <a:pt x="772" y="442"/>
                      </a:lnTo>
                      <a:lnTo>
                        <a:pt x="765" y="437"/>
                      </a:lnTo>
                      <a:lnTo>
                        <a:pt x="757" y="433"/>
                      </a:lnTo>
                      <a:lnTo>
                        <a:pt x="749" y="430"/>
                      </a:lnTo>
                      <a:lnTo>
                        <a:pt x="745" y="430"/>
                      </a:lnTo>
                      <a:lnTo>
                        <a:pt x="741" y="430"/>
                      </a:lnTo>
                      <a:lnTo>
                        <a:pt x="731" y="430"/>
                      </a:lnTo>
                      <a:lnTo>
                        <a:pt x="721" y="431"/>
                      </a:lnTo>
                      <a:lnTo>
                        <a:pt x="712" y="433"/>
                      </a:lnTo>
                      <a:lnTo>
                        <a:pt x="703" y="437"/>
                      </a:lnTo>
                      <a:lnTo>
                        <a:pt x="694" y="440"/>
                      </a:lnTo>
                      <a:lnTo>
                        <a:pt x="685" y="444"/>
                      </a:lnTo>
                      <a:lnTo>
                        <a:pt x="678" y="450"/>
                      </a:lnTo>
                      <a:lnTo>
                        <a:pt x="670" y="456"/>
                      </a:lnTo>
                      <a:lnTo>
                        <a:pt x="642" y="478"/>
                      </a:lnTo>
                      <a:lnTo>
                        <a:pt x="614" y="499"/>
                      </a:lnTo>
                      <a:lnTo>
                        <a:pt x="605" y="506"/>
                      </a:lnTo>
                      <a:lnTo>
                        <a:pt x="597" y="513"/>
                      </a:lnTo>
                      <a:lnTo>
                        <a:pt x="589" y="521"/>
                      </a:lnTo>
                      <a:lnTo>
                        <a:pt x="583" y="529"/>
                      </a:lnTo>
                      <a:lnTo>
                        <a:pt x="576" y="537"/>
                      </a:lnTo>
                      <a:lnTo>
                        <a:pt x="571" y="546"/>
                      </a:lnTo>
                      <a:lnTo>
                        <a:pt x="566" y="556"/>
                      </a:lnTo>
                      <a:lnTo>
                        <a:pt x="560" y="565"/>
                      </a:lnTo>
                      <a:lnTo>
                        <a:pt x="557" y="565"/>
                      </a:lnTo>
                      <a:lnTo>
                        <a:pt x="556" y="565"/>
                      </a:lnTo>
                      <a:lnTo>
                        <a:pt x="546" y="554"/>
                      </a:lnTo>
                      <a:lnTo>
                        <a:pt x="538" y="542"/>
                      </a:lnTo>
                      <a:lnTo>
                        <a:pt x="529" y="530"/>
                      </a:lnTo>
                      <a:lnTo>
                        <a:pt x="521" y="517"/>
                      </a:lnTo>
                      <a:lnTo>
                        <a:pt x="513" y="504"/>
                      </a:lnTo>
                      <a:lnTo>
                        <a:pt x="507" y="492"/>
                      </a:lnTo>
                      <a:lnTo>
                        <a:pt x="501" y="478"/>
                      </a:lnTo>
                      <a:lnTo>
                        <a:pt x="496" y="465"/>
                      </a:lnTo>
                      <a:lnTo>
                        <a:pt x="489" y="446"/>
                      </a:lnTo>
                      <a:lnTo>
                        <a:pt x="481" y="430"/>
                      </a:lnTo>
                      <a:lnTo>
                        <a:pt x="471" y="406"/>
                      </a:lnTo>
                      <a:lnTo>
                        <a:pt x="466" y="394"/>
                      </a:lnTo>
                      <a:lnTo>
                        <a:pt x="461" y="382"/>
                      </a:lnTo>
                      <a:lnTo>
                        <a:pt x="454" y="359"/>
                      </a:lnTo>
                      <a:lnTo>
                        <a:pt x="447" y="335"/>
                      </a:lnTo>
                      <a:lnTo>
                        <a:pt x="446" y="329"/>
                      </a:lnTo>
                      <a:lnTo>
                        <a:pt x="445" y="324"/>
                      </a:lnTo>
                      <a:lnTo>
                        <a:pt x="440" y="302"/>
                      </a:lnTo>
                      <a:lnTo>
                        <a:pt x="438" y="281"/>
                      </a:lnTo>
                      <a:lnTo>
                        <a:pt x="436" y="258"/>
                      </a:lnTo>
                      <a:lnTo>
                        <a:pt x="436" y="236"/>
                      </a:lnTo>
                      <a:lnTo>
                        <a:pt x="436" y="231"/>
                      </a:lnTo>
                      <a:lnTo>
                        <a:pt x="437" y="225"/>
                      </a:lnTo>
                      <a:lnTo>
                        <a:pt x="439" y="217"/>
                      </a:lnTo>
                      <a:lnTo>
                        <a:pt x="440" y="210"/>
                      </a:lnTo>
                      <a:lnTo>
                        <a:pt x="439" y="203"/>
                      </a:lnTo>
                      <a:lnTo>
                        <a:pt x="439" y="197"/>
                      </a:lnTo>
                      <a:lnTo>
                        <a:pt x="436" y="190"/>
                      </a:lnTo>
                      <a:lnTo>
                        <a:pt x="433" y="184"/>
                      </a:lnTo>
                      <a:lnTo>
                        <a:pt x="430" y="179"/>
                      </a:lnTo>
                      <a:lnTo>
                        <a:pt x="426" y="174"/>
                      </a:lnTo>
                      <a:lnTo>
                        <a:pt x="418" y="164"/>
                      </a:lnTo>
                      <a:lnTo>
                        <a:pt x="408" y="155"/>
                      </a:lnTo>
                      <a:lnTo>
                        <a:pt x="399" y="147"/>
                      </a:lnTo>
                      <a:lnTo>
                        <a:pt x="388" y="139"/>
                      </a:lnTo>
                      <a:lnTo>
                        <a:pt x="378" y="133"/>
                      </a:lnTo>
                      <a:lnTo>
                        <a:pt x="366" y="127"/>
                      </a:lnTo>
                      <a:lnTo>
                        <a:pt x="355" y="122"/>
                      </a:lnTo>
                      <a:lnTo>
                        <a:pt x="343" y="118"/>
                      </a:lnTo>
                      <a:lnTo>
                        <a:pt x="339" y="115"/>
                      </a:lnTo>
                      <a:lnTo>
                        <a:pt x="336" y="112"/>
                      </a:lnTo>
                      <a:lnTo>
                        <a:pt x="331" y="110"/>
                      </a:lnTo>
                      <a:lnTo>
                        <a:pt x="328" y="108"/>
                      </a:lnTo>
                      <a:lnTo>
                        <a:pt x="292" y="92"/>
                      </a:lnTo>
                      <a:lnTo>
                        <a:pt x="258" y="76"/>
                      </a:lnTo>
                      <a:lnTo>
                        <a:pt x="223" y="59"/>
                      </a:lnTo>
                      <a:lnTo>
                        <a:pt x="189" y="41"/>
                      </a:lnTo>
                      <a:lnTo>
                        <a:pt x="172" y="32"/>
                      </a:lnTo>
                      <a:lnTo>
                        <a:pt x="154" y="24"/>
                      </a:lnTo>
                      <a:lnTo>
                        <a:pt x="144" y="20"/>
                      </a:lnTo>
                      <a:lnTo>
                        <a:pt x="135" y="17"/>
                      </a:lnTo>
                      <a:lnTo>
                        <a:pt x="117" y="11"/>
                      </a:lnTo>
                      <a:lnTo>
                        <a:pt x="98" y="7"/>
                      </a:lnTo>
                      <a:lnTo>
                        <a:pt x="79" y="3"/>
                      </a:lnTo>
                      <a:lnTo>
                        <a:pt x="60" y="1"/>
                      </a:lnTo>
                      <a:lnTo>
                        <a:pt x="50" y="0"/>
                      </a:lnTo>
                      <a:lnTo>
                        <a:pt x="41" y="0"/>
                      </a:lnTo>
                      <a:lnTo>
                        <a:pt x="30" y="4"/>
                      </a:lnTo>
                      <a:lnTo>
                        <a:pt x="26" y="6"/>
                      </a:lnTo>
                      <a:lnTo>
                        <a:pt x="21" y="9"/>
                      </a:lnTo>
                      <a:lnTo>
                        <a:pt x="14" y="15"/>
                      </a:lnTo>
                      <a:lnTo>
                        <a:pt x="9" y="22"/>
                      </a:lnTo>
                      <a:lnTo>
                        <a:pt x="7" y="25"/>
                      </a:lnTo>
                      <a:lnTo>
                        <a:pt x="5" y="30"/>
                      </a:lnTo>
                      <a:lnTo>
                        <a:pt x="3" y="34"/>
                      </a:lnTo>
                      <a:lnTo>
                        <a:pt x="2" y="39"/>
                      </a:lnTo>
                      <a:lnTo>
                        <a:pt x="0" y="49"/>
                      </a:lnTo>
                      <a:lnTo>
                        <a:pt x="0" y="54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9" name="Freeform 62"/>
                <p:cNvSpPr>
                  <a:spLocks noChangeAspect="1"/>
                </p:cNvSpPr>
                <p:nvPr/>
              </p:nvSpPr>
              <p:spPr bwMode="auto">
                <a:xfrm>
                  <a:off x="1471" y="3026"/>
                  <a:ext cx="788" cy="432"/>
                </a:xfrm>
                <a:custGeom>
                  <a:avLst/>
                  <a:gdLst>
                    <a:gd name="T0" fmla="*/ 787 w 788"/>
                    <a:gd name="T1" fmla="*/ 82 h 432"/>
                    <a:gd name="T2" fmla="*/ 777 w 788"/>
                    <a:gd name="T3" fmla="*/ 48 h 432"/>
                    <a:gd name="T4" fmla="*/ 750 w 788"/>
                    <a:gd name="T5" fmla="*/ 26 h 432"/>
                    <a:gd name="T6" fmla="*/ 714 w 788"/>
                    <a:gd name="T7" fmla="*/ 22 h 432"/>
                    <a:gd name="T8" fmla="*/ 691 w 788"/>
                    <a:gd name="T9" fmla="*/ 34 h 432"/>
                    <a:gd name="T10" fmla="*/ 634 w 788"/>
                    <a:gd name="T11" fmla="*/ 105 h 432"/>
                    <a:gd name="T12" fmla="*/ 566 w 788"/>
                    <a:gd name="T13" fmla="*/ 213 h 432"/>
                    <a:gd name="T14" fmla="*/ 530 w 788"/>
                    <a:gd name="T15" fmla="*/ 286 h 432"/>
                    <a:gd name="T16" fmla="*/ 510 w 788"/>
                    <a:gd name="T17" fmla="*/ 314 h 432"/>
                    <a:gd name="T18" fmla="*/ 478 w 788"/>
                    <a:gd name="T19" fmla="*/ 331 h 432"/>
                    <a:gd name="T20" fmla="*/ 431 w 788"/>
                    <a:gd name="T21" fmla="*/ 280 h 432"/>
                    <a:gd name="T22" fmla="*/ 371 w 788"/>
                    <a:gd name="T23" fmla="*/ 226 h 432"/>
                    <a:gd name="T24" fmla="*/ 300 w 788"/>
                    <a:gd name="T25" fmla="*/ 178 h 432"/>
                    <a:gd name="T26" fmla="*/ 257 w 788"/>
                    <a:gd name="T27" fmla="*/ 144 h 432"/>
                    <a:gd name="T28" fmla="*/ 228 w 788"/>
                    <a:gd name="T29" fmla="*/ 94 h 432"/>
                    <a:gd name="T30" fmla="*/ 198 w 788"/>
                    <a:gd name="T31" fmla="*/ 21 h 432"/>
                    <a:gd name="T32" fmla="*/ 184 w 788"/>
                    <a:gd name="T33" fmla="*/ 6 h 432"/>
                    <a:gd name="T34" fmla="*/ 155 w 788"/>
                    <a:gd name="T35" fmla="*/ 0 h 432"/>
                    <a:gd name="T36" fmla="*/ 123 w 788"/>
                    <a:gd name="T37" fmla="*/ 22 h 432"/>
                    <a:gd name="T38" fmla="*/ 120 w 788"/>
                    <a:gd name="T39" fmla="*/ 57 h 432"/>
                    <a:gd name="T40" fmla="*/ 118 w 788"/>
                    <a:gd name="T41" fmla="*/ 89 h 432"/>
                    <a:gd name="T42" fmla="*/ 106 w 788"/>
                    <a:gd name="T43" fmla="*/ 127 h 432"/>
                    <a:gd name="T44" fmla="*/ 95 w 788"/>
                    <a:gd name="T45" fmla="*/ 146 h 432"/>
                    <a:gd name="T46" fmla="*/ 80 w 788"/>
                    <a:gd name="T47" fmla="*/ 162 h 432"/>
                    <a:gd name="T48" fmla="*/ 25 w 788"/>
                    <a:gd name="T49" fmla="*/ 219 h 432"/>
                    <a:gd name="T50" fmla="*/ 0 w 788"/>
                    <a:gd name="T51" fmla="*/ 266 h 432"/>
                    <a:gd name="T52" fmla="*/ 3 w 788"/>
                    <a:gd name="T53" fmla="*/ 287 h 432"/>
                    <a:gd name="T54" fmla="*/ 32 w 788"/>
                    <a:gd name="T55" fmla="*/ 300 h 432"/>
                    <a:gd name="T56" fmla="*/ 50 w 788"/>
                    <a:gd name="T57" fmla="*/ 295 h 432"/>
                    <a:gd name="T58" fmla="*/ 74 w 788"/>
                    <a:gd name="T59" fmla="*/ 283 h 432"/>
                    <a:gd name="T60" fmla="*/ 91 w 788"/>
                    <a:gd name="T61" fmla="*/ 269 h 432"/>
                    <a:gd name="T62" fmla="*/ 97 w 788"/>
                    <a:gd name="T63" fmla="*/ 264 h 432"/>
                    <a:gd name="T64" fmla="*/ 118 w 788"/>
                    <a:gd name="T65" fmla="*/ 237 h 432"/>
                    <a:gd name="T66" fmla="*/ 130 w 788"/>
                    <a:gd name="T67" fmla="*/ 211 h 432"/>
                    <a:gd name="T68" fmla="*/ 140 w 788"/>
                    <a:gd name="T69" fmla="*/ 169 h 432"/>
                    <a:gd name="T70" fmla="*/ 150 w 788"/>
                    <a:gd name="T71" fmla="*/ 131 h 432"/>
                    <a:gd name="T72" fmla="*/ 172 w 788"/>
                    <a:gd name="T73" fmla="*/ 116 h 432"/>
                    <a:gd name="T74" fmla="*/ 190 w 788"/>
                    <a:gd name="T75" fmla="*/ 130 h 432"/>
                    <a:gd name="T76" fmla="*/ 207 w 788"/>
                    <a:gd name="T77" fmla="*/ 158 h 432"/>
                    <a:gd name="T78" fmla="*/ 250 w 788"/>
                    <a:gd name="T79" fmla="*/ 223 h 432"/>
                    <a:gd name="T80" fmla="*/ 373 w 788"/>
                    <a:gd name="T81" fmla="*/ 329 h 432"/>
                    <a:gd name="T82" fmla="*/ 433 w 788"/>
                    <a:gd name="T83" fmla="*/ 377 h 432"/>
                    <a:gd name="T84" fmla="*/ 454 w 788"/>
                    <a:gd name="T85" fmla="*/ 413 h 432"/>
                    <a:gd name="T86" fmla="*/ 496 w 788"/>
                    <a:gd name="T87" fmla="*/ 432 h 432"/>
                    <a:gd name="T88" fmla="*/ 517 w 788"/>
                    <a:gd name="T89" fmla="*/ 427 h 432"/>
                    <a:gd name="T90" fmla="*/ 561 w 788"/>
                    <a:gd name="T91" fmla="*/ 399 h 432"/>
                    <a:gd name="T92" fmla="*/ 577 w 788"/>
                    <a:gd name="T93" fmla="*/ 384 h 432"/>
                    <a:gd name="T94" fmla="*/ 646 w 788"/>
                    <a:gd name="T95" fmla="*/ 310 h 432"/>
                    <a:gd name="T96" fmla="*/ 693 w 788"/>
                    <a:gd name="T97" fmla="*/ 253 h 432"/>
                    <a:gd name="T98" fmla="*/ 714 w 788"/>
                    <a:gd name="T99" fmla="*/ 225 h 432"/>
                    <a:gd name="T100" fmla="*/ 753 w 788"/>
                    <a:gd name="T101" fmla="*/ 165 h 432"/>
                    <a:gd name="T102" fmla="*/ 782 w 788"/>
                    <a:gd name="T103" fmla="*/ 106 h 432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788"/>
                    <a:gd name="T157" fmla="*/ 0 h 432"/>
                    <a:gd name="T158" fmla="*/ 788 w 788"/>
                    <a:gd name="T159" fmla="*/ 432 h 432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788" h="432">
                      <a:moveTo>
                        <a:pt x="782" y="106"/>
                      </a:moveTo>
                      <a:lnTo>
                        <a:pt x="784" y="98"/>
                      </a:lnTo>
                      <a:lnTo>
                        <a:pt x="786" y="91"/>
                      </a:lnTo>
                      <a:lnTo>
                        <a:pt x="786" y="87"/>
                      </a:lnTo>
                      <a:lnTo>
                        <a:pt x="787" y="82"/>
                      </a:lnTo>
                      <a:lnTo>
                        <a:pt x="788" y="75"/>
                      </a:lnTo>
                      <a:lnTo>
                        <a:pt x="785" y="64"/>
                      </a:lnTo>
                      <a:lnTo>
                        <a:pt x="784" y="60"/>
                      </a:lnTo>
                      <a:lnTo>
                        <a:pt x="782" y="55"/>
                      </a:lnTo>
                      <a:lnTo>
                        <a:pt x="777" y="48"/>
                      </a:lnTo>
                      <a:lnTo>
                        <a:pt x="770" y="39"/>
                      </a:lnTo>
                      <a:lnTo>
                        <a:pt x="766" y="35"/>
                      </a:lnTo>
                      <a:lnTo>
                        <a:pt x="763" y="33"/>
                      </a:lnTo>
                      <a:lnTo>
                        <a:pt x="755" y="27"/>
                      </a:lnTo>
                      <a:lnTo>
                        <a:pt x="750" y="26"/>
                      </a:lnTo>
                      <a:lnTo>
                        <a:pt x="747" y="24"/>
                      </a:lnTo>
                      <a:lnTo>
                        <a:pt x="738" y="21"/>
                      </a:lnTo>
                      <a:lnTo>
                        <a:pt x="728" y="21"/>
                      </a:lnTo>
                      <a:lnTo>
                        <a:pt x="719" y="21"/>
                      </a:lnTo>
                      <a:lnTo>
                        <a:pt x="714" y="22"/>
                      </a:lnTo>
                      <a:lnTo>
                        <a:pt x="708" y="24"/>
                      </a:lnTo>
                      <a:lnTo>
                        <a:pt x="703" y="25"/>
                      </a:lnTo>
                      <a:lnTo>
                        <a:pt x="699" y="27"/>
                      </a:lnTo>
                      <a:lnTo>
                        <a:pt x="694" y="31"/>
                      </a:lnTo>
                      <a:lnTo>
                        <a:pt x="691" y="34"/>
                      </a:lnTo>
                      <a:lnTo>
                        <a:pt x="679" y="48"/>
                      </a:lnTo>
                      <a:lnTo>
                        <a:pt x="667" y="62"/>
                      </a:lnTo>
                      <a:lnTo>
                        <a:pt x="656" y="76"/>
                      </a:lnTo>
                      <a:lnTo>
                        <a:pt x="644" y="90"/>
                      </a:lnTo>
                      <a:lnTo>
                        <a:pt x="634" y="105"/>
                      </a:lnTo>
                      <a:lnTo>
                        <a:pt x="623" y="120"/>
                      </a:lnTo>
                      <a:lnTo>
                        <a:pt x="603" y="150"/>
                      </a:lnTo>
                      <a:lnTo>
                        <a:pt x="583" y="182"/>
                      </a:lnTo>
                      <a:lnTo>
                        <a:pt x="573" y="198"/>
                      </a:lnTo>
                      <a:lnTo>
                        <a:pt x="566" y="213"/>
                      </a:lnTo>
                      <a:lnTo>
                        <a:pt x="558" y="232"/>
                      </a:lnTo>
                      <a:lnTo>
                        <a:pt x="549" y="250"/>
                      </a:lnTo>
                      <a:lnTo>
                        <a:pt x="544" y="259"/>
                      </a:lnTo>
                      <a:lnTo>
                        <a:pt x="539" y="267"/>
                      </a:lnTo>
                      <a:lnTo>
                        <a:pt x="530" y="286"/>
                      </a:lnTo>
                      <a:lnTo>
                        <a:pt x="525" y="293"/>
                      </a:lnTo>
                      <a:lnTo>
                        <a:pt x="523" y="296"/>
                      </a:lnTo>
                      <a:lnTo>
                        <a:pt x="521" y="300"/>
                      </a:lnTo>
                      <a:lnTo>
                        <a:pt x="516" y="307"/>
                      </a:lnTo>
                      <a:lnTo>
                        <a:pt x="510" y="314"/>
                      </a:lnTo>
                      <a:lnTo>
                        <a:pt x="504" y="320"/>
                      </a:lnTo>
                      <a:lnTo>
                        <a:pt x="499" y="327"/>
                      </a:lnTo>
                      <a:lnTo>
                        <a:pt x="493" y="333"/>
                      </a:lnTo>
                      <a:lnTo>
                        <a:pt x="486" y="339"/>
                      </a:lnTo>
                      <a:lnTo>
                        <a:pt x="478" y="331"/>
                      </a:lnTo>
                      <a:lnTo>
                        <a:pt x="470" y="324"/>
                      </a:lnTo>
                      <a:lnTo>
                        <a:pt x="455" y="309"/>
                      </a:lnTo>
                      <a:lnTo>
                        <a:pt x="448" y="301"/>
                      </a:lnTo>
                      <a:lnTo>
                        <a:pt x="441" y="292"/>
                      </a:lnTo>
                      <a:lnTo>
                        <a:pt x="431" y="280"/>
                      </a:lnTo>
                      <a:lnTo>
                        <a:pt x="419" y="267"/>
                      </a:lnTo>
                      <a:lnTo>
                        <a:pt x="408" y="256"/>
                      </a:lnTo>
                      <a:lnTo>
                        <a:pt x="397" y="246"/>
                      </a:lnTo>
                      <a:lnTo>
                        <a:pt x="383" y="235"/>
                      </a:lnTo>
                      <a:lnTo>
                        <a:pt x="371" y="226"/>
                      </a:lnTo>
                      <a:lnTo>
                        <a:pt x="358" y="216"/>
                      </a:lnTo>
                      <a:lnTo>
                        <a:pt x="344" y="208"/>
                      </a:lnTo>
                      <a:lnTo>
                        <a:pt x="328" y="198"/>
                      </a:lnTo>
                      <a:lnTo>
                        <a:pt x="313" y="188"/>
                      </a:lnTo>
                      <a:lnTo>
                        <a:pt x="300" y="178"/>
                      </a:lnTo>
                      <a:lnTo>
                        <a:pt x="288" y="170"/>
                      </a:lnTo>
                      <a:lnTo>
                        <a:pt x="276" y="160"/>
                      </a:lnTo>
                      <a:lnTo>
                        <a:pt x="264" y="151"/>
                      </a:lnTo>
                      <a:lnTo>
                        <a:pt x="260" y="147"/>
                      </a:lnTo>
                      <a:lnTo>
                        <a:pt x="257" y="144"/>
                      </a:lnTo>
                      <a:lnTo>
                        <a:pt x="254" y="139"/>
                      </a:lnTo>
                      <a:lnTo>
                        <a:pt x="251" y="136"/>
                      </a:lnTo>
                      <a:lnTo>
                        <a:pt x="243" y="122"/>
                      </a:lnTo>
                      <a:lnTo>
                        <a:pt x="235" y="108"/>
                      </a:lnTo>
                      <a:lnTo>
                        <a:pt x="228" y="94"/>
                      </a:lnTo>
                      <a:lnTo>
                        <a:pt x="221" y="80"/>
                      </a:lnTo>
                      <a:lnTo>
                        <a:pt x="215" y="65"/>
                      </a:lnTo>
                      <a:lnTo>
                        <a:pt x="208" y="51"/>
                      </a:lnTo>
                      <a:lnTo>
                        <a:pt x="203" y="36"/>
                      </a:lnTo>
                      <a:lnTo>
                        <a:pt x="198" y="21"/>
                      </a:lnTo>
                      <a:lnTo>
                        <a:pt x="196" y="17"/>
                      </a:lnTo>
                      <a:lnTo>
                        <a:pt x="193" y="14"/>
                      </a:lnTo>
                      <a:lnTo>
                        <a:pt x="190" y="10"/>
                      </a:lnTo>
                      <a:lnTo>
                        <a:pt x="187" y="7"/>
                      </a:lnTo>
                      <a:lnTo>
                        <a:pt x="184" y="6"/>
                      </a:lnTo>
                      <a:lnTo>
                        <a:pt x="180" y="4"/>
                      </a:lnTo>
                      <a:lnTo>
                        <a:pt x="176" y="2"/>
                      </a:lnTo>
                      <a:lnTo>
                        <a:pt x="172" y="1"/>
                      </a:lnTo>
                      <a:lnTo>
                        <a:pt x="163" y="0"/>
                      </a:lnTo>
                      <a:lnTo>
                        <a:pt x="155" y="0"/>
                      </a:lnTo>
                      <a:lnTo>
                        <a:pt x="148" y="2"/>
                      </a:lnTo>
                      <a:lnTo>
                        <a:pt x="141" y="5"/>
                      </a:lnTo>
                      <a:lnTo>
                        <a:pt x="135" y="9"/>
                      </a:lnTo>
                      <a:lnTo>
                        <a:pt x="128" y="15"/>
                      </a:lnTo>
                      <a:lnTo>
                        <a:pt x="123" y="22"/>
                      </a:lnTo>
                      <a:lnTo>
                        <a:pt x="120" y="26"/>
                      </a:lnTo>
                      <a:lnTo>
                        <a:pt x="118" y="30"/>
                      </a:lnTo>
                      <a:lnTo>
                        <a:pt x="116" y="39"/>
                      </a:lnTo>
                      <a:lnTo>
                        <a:pt x="118" y="48"/>
                      </a:lnTo>
                      <a:lnTo>
                        <a:pt x="120" y="57"/>
                      </a:lnTo>
                      <a:lnTo>
                        <a:pt x="121" y="68"/>
                      </a:lnTo>
                      <a:lnTo>
                        <a:pt x="121" y="77"/>
                      </a:lnTo>
                      <a:lnTo>
                        <a:pt x="120" y="83"/>
                      </a:lnTo>
                      <a:lnTo>
                        <a:pt x="119" y="86"/>
                      </a:lnTo>
                      <a:lnTo>
                        <a:pt x="118" y="89"/>
                      </a:lnTo>
                      <a:lnTo>
                        <a:pt x="116" y="96"/>
                      </a:lnTo>
                      <a:lnTo>
                        <a:pt x="116" y="103"/>
                      </a:lnTo>
                      <a:lnTo>
                        <a:pt x="113" y="109"/>
                      </a:lnTo>
                      <a:lnTo>
                        <a:pt x="111" y="115"/>
                      </a:lnTo>
                      <a:lnTo>
                        <a:pt x="106" y="127"/>
                      </a:lnTo>
                      <a:lnTo>
                        <a:pt x="103" y="131"/>
                      </a:lnTo>
                      <a:lnTo>
                        <a:pt x="101" y="137"/>
                      </a:lnTo>
                      <a:lnTo>
                        <a:pt x="99" y="138"/>
                      </a:lnTo>
                      <a:lnTo>
                        <a:pt x="97" y="141"/>
                      </a:lnTo>
                      <a:lnTo>
                        <a:pt x="95" y="146"/>
                      </a:lnTo>
                      <a:lnTo>
                        <a:pt x="90" y="150"/>
                      </a:lnTo>
                      <a:lnTo>
                        <a:pt x="87" y="154"/>
                      </a:lnTo>
                      <a:lnTo>
                        <a:pt x="85" y="156"/>
                      </a:lnTo>
                      <a:lnTo>
                        <a:pt x="83" y="158"/>
                      </a:lnTo>
                      <a:lnTo>
                        <a:pt x="80" y="162"/>
                      </a:lnTo>
                      <a:lnTo>
                        <a:pt x="64" y="177"/>
                      </a:lnTo>
                      <a:lnTo>
                        <a:pt x="49" y="192"/>
                      </a:lnTo>
                      <a:lnTo>
                        <a:pt x="38" y="204"/>
                      </a:lnTo>
                      <a:lnTo>
                        <a:pt x="32" y="210"/>
                      </a:lnTo>
                      <a:lnTo>
                        <a:pt x="25" y="219"/>
                      </a:lnTo>
                      <a:lnTo>
                        <a:pt x="18" y="228"/>
                      </a:lnTo>
                      <a:lnTo>
                        <a:pt x="11" y="241"/>
                      </a:lnTo>
                      <a:lnTo>
                        <a:pt x="4" y="254"/>
                      </a:lnTo>
                      <a:lnTo>
                        <a:pt x="2" y="260"/>
                      </a:lnTo>
                      <a:lnTo>
                        <a:pt x="0" y="266"/>
                      </a:lnTo>
                      <a:lnTo>
                        <a:pt x="0" y="267"/>
                      </a:lnTo>
                      <a:lnTo>
                        <a:pt x="0" y="271"/>
                      </a:lnTo>
                      <a:lnTo>
                        <a:pt x="0" y="276"/>
                      </a:lnTo>
                      <a:lnTo>
                        <a:pt x="1" y="281"/>
                      </a:lnTo>
                      <a:lnTo>
                        <a:pt x="3" y="287"/>
                      </a:lnTo>
                      <a:lnTo>
                        <a:pt x="5" y="291"/>
                      </a:lnTo>
                      <a:lnTo>
                        <a:pt x="9" y="297"/>
                      </a:lnTo>
                      <a:lnTo>
                        <a:pt x="18" y="299"/>
                      </a:lnTo>
                      <a:lnTo>
                        <a:pt x="28" y="300"/>
                      </a:lnTo>
                      <a:lnTo>
                        <a:pt x="32" y="300"/>
                      </a:lnTo>
                      <a:lnTo>
                        <a:pt x="37" y="300"/>
                      </a:lnTo>
                      <a:lnTo>
                        <a:pt x="42" y="299"/>
                      </a:lnTo>
                      <a:lnTo>
                        <a:pt x="47" y="297"/>
                      </a:lnTo>
                      <a:lnTo>
                        <a:pt x="48" y="296"/>
                      </a:lnTo>
                      <a:lnTo>
                        <a:pt x="50" y="295"/>
                      </a:lnTo>
                      <a:lnTo>
                        <a:pt x="53" y="294"/>
                      </a:lnTo>
                      <a:lnTo>
                        <a:pt x="60" y="291"/>
                      </a:lnTo>
                      <a:lnTo>
                        <a:pt x="67" y="288"/>
                      </a:lnTo>
                      <a:lnTo>
                        <a:pt x="70" y="285"/>
                      </a:lnTo>
                      <a:lnTo>
                        <a:pt x="74" y="283"/>
                      </a:lnTo>
                      <a:lnTo>
                        <a:pt x="76" y="281"/>
                      </a:lnTo>
                      <a:lnTo>
                        <a:pt x="80" y="279"/>
                      </a:lnTo>
                      <a:lnTo>
                        <a:pt x="82" y="276"/>
                      </a:lnTo>
                      <a:lnTo>
                        <a:pt x="85" y="274"/>
                      </a:lnTo>
                      <a:lnTo>
                        <a:pt x="91" y="269"/>
                      </a:lnTo>
                      <a:lnTo>
                        <a:pt x="94" y="267"/>
                      </a:lnTo>
                      <a:lnTo>
                        <a:pt x="95" y="266"/>
                      </a:lnTo>
                      <a:lnTo>
                        <a:pt x="95" y="265"/>
                      </a:lnTo>
                      <a:lnTo>
                        <a:pt x="96" y="264"/>
                      </a:lnTo>
                      <a:lnTo>
                        <a:pt x="97" y="264"/>
                      </a:lnTo>
                      <a:lnTo>
                        <a:pt x="104" y="255"/>
                      </a:lnTo>
                      <a:lnTo>
                        <a:pt x="113" y="247"/>
                      </a:lnTo>
                      <a:lnTo>
                        <a:pt x="117" y="240"/>
                      </a:lnTo>
                      <a:lnTo>
                        <a:pt x="118" y="237"/>
                      </a:lnTo>
                      <a:lnTo>
                        <a:pt x="118" y="236"/>
                      </a:lnTo>
                      <a:lnTo>
                        <a:pt x="119" y="235"/>
                      </a:lnTo>
                      <a:lnTo>
                        <a:pt x="122" y="232"/>
                      </a:lnTo>
                      <a:lnTo>
                        <a:pt x="130" y="211"/>
                      </a:lnTo>
                      <a:lnTo>
                        <a:pt x="133" y="199"/>
                      </a:lnTo>
                      <a:lnTo>
                        <a:pt x="135" y="194"/>
                      </a:lnTo>
                      <a:lnTo>
                        <a:pt x="137" y="189"/>
                      </a:lnTo>
                      <a:lnTo>
                        <a:pt x="139" y="178"/>
                      </a:lnTo>
                      <a:lnTo>
                        <a:pt x="140" y="169"/>
                      </a:lnTo>
                      <a:lnTo>
                        <a:pt x="141" y="161"/>
                      </a:lnTo>
                      <a:lnTo>
                        <a:pt x="142" y="153"/>
                      </a:lnTo>
                      <a:lnTo>
                        <a:pt x="144" y="145"/>
                      </a:lnTo>
                      <a:lnTo>
                        <a:pt x="146" y="138"/>
                      </a:lnTo>
                      <a:lnTo>
                        <a:pt x="150" y="131"/>
                      </a:lnTo>
                      <a:lnTo>
                        <a:pt x="153" y="125"/>
                      </a:lnTo>
                      <a:lnTo>
                        <a:pt x="158" y="119"/>
                      </a:lnTo>
                      <a:lnTo>
                        <a:pt x="163" y="113"/>
                      </a:lnTo>
                      <a:lnTo>
                        <a:pt x="168" y="114"/>
                      </a:lnTo>
                      <a:lnTo>
                        <a:pt x="172" y="116"/>
                      </a:lnTo>
                      <a:lnTo>
                        <a:pt x="177" y="117"/>
                      </a:lnTo>
                      <a:lnTo>
                        <a:pt x="180" y="120"/>
                      </a:lnTo>
                      <a:lnTo>
                        <a:pt x="184" y="123"/>
                      </a:lnTo>
                      <a:lnTo>
                        <a:pt x="187" y="126"/>
                      </a:lnTo>
                      <a:lnTo>
                        <a:pt x="190" y="130"/>
                      </a:lnTo>
                      <a:lnTo>
                        <a:pt x="193" y="135"/>
                      </a:lnTo>
                      <a:lnTo>
                        <a:pt x="196" y="141"/>
                      </a:lnTo>
                      <a:lnTo>
                        <a:pt x="200" y="147"/>
                      </a:lnTo>
                      <a:lnTo>
                        <a:pt x="203" y="152"/>
                      </a:lnTo>
                      <a:lnTo>
                        <a:pt x="207" y="158"/>
                      </a:lnTo>
                      <a:lnTo>
                        <a:pt x="215" y="174"/>
                      </a:lnTo>
                      <a:lnTo>
                        <a:pt x="225" y="190"/>
                      </a:lnTo>
                      <a:lnTo>
                        <a:pt x="235" y="204"/>
                      </a:lnTo>
                      <a:lnTo>
                        <a:pt x="245" y="217"/>
                      </a:lnTo>
                      <a:lnTo>
                        <a:pt x="250" y="223"/>
                      </a:lnTo>
                      <a:lnTo>
                        <a:pt x="257" y="230"/>
                      </a:lnTo>
                      <a:lnTo>
                        <a:pt x="270" y="242"/>
                      </a:lnTo>
                      <a:lnTo>
                        <a:pt x="327" y="293"/>
                      </a:lnTo>
                      <a:lnTo>
                        <a:pt x="357" y="317"/>
                      </a:lnTo>
                      <a:lnTo>
                        <a:pt x="373" y="329"/>
                      </a:lnTo>
                      <a:lnTo>
                        <a:pt x="389" y="341"/>
                      </a:lnTo>
                      <a:lnTo>
                        <a:pt x="400" y="349"/>
                      </a:lnTo>
                      <a:lnTo>
                        <a:pt x="412" y="358"/>
                      </a:lnTo>
                      <a:lnTo>
                        <a:pt x="422" y="367"/>
                      </a:lnTo>
                      <a:lnTo>
                        <a:pt x="433" y="377"/>
                      </a:lnTo>
                      <a:lnTo>
                        <a:pt x="436" y="381"/>
                      </a:lnTo>
                      <a:lnTo>
                        <a:pt x="440" y="385"/>
                      </a:lnTo>
                      <a:lnTo>
                        <a:pt x="446" y="394"/>
                      </a:lnTo>
                      <a:lnTo>
                        <a:pt x="450" y="403"/>
                      </a:lnTo>
                      <a:lnTo>
                        <a:pt x="454" y="413"/>
                      </a:lnTo>
                      <a:lnTo>
                        <a:pt x="462" y="419"/>
                      </a:lnTo>
                      <a:lnTo>
                        <a:pt x="470" y="425"/>
                      </a:lnTo>
                      <a:lnTo>
                        <a:pt x="479" y="428"/>
                      </a:lnTo>
                      <a:lnTo>
                        <a:pt x="489" y="432"/>
                      </a:lnTo>
                      <a:lnTo>
                        <a:pt x="496" y="432"/>
                      </a:lnTo>
                      <a:lnTo>
                        <a:pt x="500" y="432"/>
                      </a:lnTo>
                      <a:lnTo>
                        <a:pt x="503" y="432"/>
                      </a:lnTo>
                      <a:lnTo>
                        <a:pt x="510" y="431"/>
                      </a:lnTo>
                      <a:lnTo>
                        <a:pt x="514" y="429"/>
                      </a:lnTo>
                      <a:lnTo>
                        <a:pt x="517" y="427"/>
                      </a:lnTo>
                      <a:lnTo>
                        <a:pt x="523" y="424"/>
                      </a:lnTo>
                      <a:lnTo>
                        <a:pt x="529" y="421"/>
                      </a:lnTo>
                      <a:lnTo>
                        <a:pt x="540" y="414"/>
                      </a:lnTo>
                      <a:lnTo>
                        <a:pt x="551" y="406"/>
                      </a:lnTo>
                      <a:lnTo>
                        <a:pt x="561" y="399"/>
                      </a:lnTo>
                      <a:lnTo>
                        <a:pt x="570" y="391"/>
                      </a:lnTo>
                      <a:lnTo>
                        <a:pt x="573" y="387"/>
                      </a:lnTo>
                      <a:lnTo>
                        <a:pt x="576" y="385"/>
                      </a:lnTo>
                      <a:lnTo>
                        <a:pt x="576" y="384"/>
                      </a:lnTo>
                      <a:lnTo>
                        <a:pt x="577" y="384"/>
                      </a:lnTo>
                      <a:lnTo>
                        <a:pt x="578" y="384"/>
                      </a:lnTo>
                      <a:lnTo>
                        <a:pt x="587" y="375"/>
                      </a:lnTo>
                      <a:lnTo>
                        <a:pt x="595" y="367"/>
                      </a:lnTo>
                      <a:lnTo>
                        <a:pt x="621" y="338"/>
                      </a:lnTo>
                      <a:lnTo>
                        <a:pt x="646" y="310"/>
                      </a:lnTo>
                      <a:lnTo>
                        <a:pt x="653" y="301"/>
                      </a:lnTo>
                      <a:lnTo>
                        <a:pt x="658" y="295"/>
                      </a:lnTo>
                      <a:lnTo>
                        <a:pt x="662" y="291"/>
                      </a:lnTo>
                      <a:lnTo>
                        <a:pt x="677" y="273"/>
                      </a:lnTo>
                      <a:lnTo>
                        <a:pt x="693" y="253"/>
                      </a:lnTo>
                      <a:lnTo>
                        <a:pt x="700" y="243"/>
                      </a:lnTo>
                      <a:lnTo>
                        <a:pt x="704" y="239"/>
                      </a:lnTo>
                      <a:lnTo>
                        <a:pt x="708" y="233"/>
                      </a:lnTo>
                      <a:lnTo>
                        <a:pt x="713" y="227"/>
                      </a:lnTo>
                      <a:lnTo>
                        <a:pt x="714" y="225"/>
                      </a:lnTo>
                      <a:lnTo>
                        <a:pt x="717" y="221"/>
                      </a:lnTo>
                      <a:lnTo>
                        <a:pt x="726" y="210"/>
                      </a:lnTo>
                      <a:lnTo>
                        <a:pt x="734" y="198"/>
                      </a:lnTo>
                      <a:lnTo>
                        <a:pt x="742" y="185"/>
                      </a:lnTo>
                      <a:lnTo>
                        <a:pt x="753" y="165"/>
                      </a:lnTo>
                      <a:lnTo>
                        <a:pt x="763" y="146"/>
                      </a:lnTo>
                      <a:lnTo>
                        <a:pt x="766" y="141"/>
                      </a:lnTo>
                      <a:lnTo>
                        <a:pt x="768" y="136"/>
                      </a:lnTo>
                      <a:lnTo>
                        <a:pt x="773" y="126"/>
                      </a:lnTo>
                      <a:lnTo>
                        <a:pt x="782" y="10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8" name="Text Box 63"/>
            <p:cNvSpPr txBox="1">
              <a:spLocks noChangeArrowheads="1"/>
            </p:cNvSpPr>
            <p:nvPr/>
          </p:nvSpPr>
          <p:spPr bwMode="auto">
            <a:xfrm>
              <a:off x="368" y="1440"/>
              <a:ext cx="325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>
                  <a:solidFill>
                    <a:schemeClr val="bg2"/>
                  </a:solidFill>
                </a:rPr>
                <a:t>0</a:t>
              </a:r>
              <a:endParaRPr lang="en-CA" altLang="en-US" sz="1400" i="0">
                <a:solidFill>
                  <a:schemeClr val="bg2"/>
                </a:solidFill>
              </a:endParaRPr>
            </a:p>
          </p:txBody>
        </p:sp>
        <p:grpSp>
          <p:nvGrpSpPr>
            <p:cNvPr id="219" name="Group 64"/>
            <p:cNvGrpSpPr>
              <a:grpSpLocks/>
            </p:cNvGrpSpPr>
            <p:nvPr/>
          </p:nvGrpSpPr>
          <p:grpSpPr bwMode="auto">
            <a:xfrm rot="-2627108">
              <a:off x="1918" y="1147"/>
              <a:ext cx="827" cy="603"/>
              <a:chOff x="1320" y="1966"/>
              <a:chExt cx="655" cy="603"/>
            </a:xfrm>
          </p:grpSpPr>
          <p:grpSp>
            <p:nvGrpSpPr>
              <p:cNvPr id="221" name="Group 65"/>
              <p:cNvGrpSpPr>
                <a:grpSpLocks noChangeAspect="1"/>
              </p:cNvGrpSpPr>
              <p:nvPr/>
            </p:nvGrpSpPr>
            <p:grpSpPr bwMode="auto">
              <a:xfrm>
                <a:off x="1320" y="1966"/>
                <a:ext cx="647" cy="603"/>
                <a:chOff x="2836" y="2439"/>
                <a:chExt cx="1451" cy="1352"/>
              </a:xfrm>
            </p:grpSpPr>
            <p:sp>
              <p:nvSpPr>
                <p:cNvPr id="226" name="Freeform 66"/>
                <p:cNvSpPr>
                  <a:spLocks noChangeAspect="1"/>
                </p:cNvSpPr>
                <p:nvPr/>
              </p:nvSpPr>
              <p:spPr bwMode="auto">
                <a:xfrm>
                  <a:off x="3551" y="2439"/>
                  <a:ext cx="406" cy="277"/>
                </a:xfrm>
                <a:custGeom>
                  <a:avLst/>
                  <a:gdLst>
                    <a:gd name="T0" fmla="*/ 360 w 406"/>
                    <a:gd name="T1" fmla="*/ 13 h 277"/>
                    <a:gd name="T2" fmla="*/ 319 w 406"/>
                    <a:gd name="T3" fmla="*/ 4 h 277"/>
                    <a:gd name="T4" fmla="*/ 256 w 406"/>
                    <a:gd name="T5" fmla="*/ 4 h 277"/>
                    <a:gd name="T6" fmla="*/ 215 w 406"/>
                    <a:gd name="T7" fmla="*/ 22 h 277"/>
                    <a:gd name="T8" fmla="*/ 193 w 406"/>
                    <a:gd name="T9" fmla="*/ 40 h 277"/>
                    <a:gd name="T10" fmla="*/ 147 w 406"/>
                    <a:gd name="T11" fmla="*/ 96 h 277"/>
                    <a:gd name="T12" fmla="*/ 130 w 406"/>
                    <a:gd name="T13" fmla="*/ 118 h 277"/>
                    <a:gd name="T14" fmla="*/ 121 w 406"/>
                    <a:gd name="T15" fmla="*/ 121 h 277"/>
                    <a:gd name="T16" fmla="*/ 97 w 406"/>
                    <a:gd name="T17" fmla="*/ 127 h 277"/>
                    <a:gd name="T18" fmla="*/ 95 w 406"/>
                    <a:gd name="T19" fmla="*/ 127 h 277"/>
                    <a:gd name="T20" fmla="*/ 73 w 406"/>
                    <a:gd name="T21" fmla="*/ 128 h 277"/>
                    <a:gd name="T22" fmla="*/ 62 w 406"/>
                    <a:gd name="T23" fmla="*/ 128 h 277"/>
                    <a:gd name="T24" fmla="*/ 39 w 406"/>
                    <a:gd name="T25" fmla="*/ 127 h 277"/>
                    <a:gd name="T26" fmla="*/ 18 w 406"/>
                    <a:gd name="T27" fmla="*/ 132 h 277"/>
                    <a:gd name="T28" fmla="*/ 4 w 406"/>
                    <a:gd name="T29" fmla="*/ 143 h 277"/>
                    <a:gd name="T30" fmla="*/ 0 w 406"/>
                    <a:gd name="T31" fmla="*/ 155 h 277"/>
                    <a:gd name="T32" fmla="*/ 4 w 406"/>
                    <a:gd name="T33" fmla="*/ 172 h 277"/>
                    <a:gd name="T34" fmla="*/ 11 w 406"/>
                    <a:gd name="T35" fmla="*/ 178 h 277"/>
                    <a:gd name="T36" fmla="*/ 39 w 406"/>
                    <a:gd name="T37" fmla="*/ 183 h 277"/>
                    <a:gd name="T38" fmla="*/ 41 w 406"/>
                    <a:gd name="T39" fmla="*/ 183 h 277"/>
                    <a:gd name="T40" fmla="*/ 72 w 406"/>
                    <a:gd name="T41" fmla="*/ 183 h 277"/>
                    <a:gd name="T42" fmla="*/ 97 w 406"/>
                    <a:gd name="T43" fmla="*/ 176 h 277"/>
                    <a:gd name="T44" fmla="*/ 119 w 406"/>
                    <a:gd name="T45" fmla="*/ 169 h 277"/>
                    <a:gd name="T46" fmla="*/ 128 w 406"/>
                    <a:gd name="T47" fmla="*/ 182 h 277"/>
                    <a:gd name="T48" fmla="*/ 130 w 406"/>
                    <a:gd name="T49" fmla="*/ 218 h 277"/>
                    <a:gd name="T50" fmla="*/ 134 w 406"/>
                    <a:gd name="T51" fmla="*/ 231 h 277"/>
                    <a:gd name="T52" fmla="*/ 146 w 406"/>
                    <a:gd name="T53" fmla="*/ 252 h 277"/>
                    <a:gd name="T54" fmla="*/ 161 w 406"/>
                    <a:gd name="T55" fmla="*/ 264 h 277"/>
                    <a:gd name="T56" fmla="*/ 181 w 406"/>
                    <a:gd name="T57" fmla="*/ 272 h 277"/>
                    <a:gd name="T58" fmla="*/ 221 w 406"/>
                    <a:gd name="T59" fmla="*/ 277 h 277"/>
                    <a:gd name="T60" fmla="*/ 250 w 406"/>
                    <a:gd name="T61" fmla="*/ 273 h 277"/>
                    <a:gd name="T62" fmla="*/ 279 w 406"/>
                    <a:gd name="T63" fmla="*/ 264 h 277"/>
                    <a:gd name="T64" fmla="*/ 298 w 406"/>
                    <a:gd name="T65" fmla="*/ 254 h 277"/>
                    <a:gd name="T66" fmla="*/ 324 w 406"/>
                    <a:gd name="T67" fmla="*/ 235 h 277"/>
                    <a:gd name="T68" fmla="*/ 333 w 406"/>
                    <a:gd name="T69" fmla="*/ 226 h 277"/>
                    <a:gd name="T70" fmla="*/ 342 w 406"/>
                    <a:gd name="T71" fmla="*/ 217 h 277"/>
                    <a:gd name="T72" fmla="*/ 365 w 406"/>
                    <a:gd name="T73" fmla="*/ 187 h 277"/>
                    <a:gd name="T74" fmla="*/ 388 w 406"/>
                    <a:gd name="T75" fmla="*/ 154 h 277"/>
                    <a:gd name="T76" fmla="*/ 395 w 406"/>
                    <a:gd name="T77" fmla="*/ 142 h 277"/>
                    <a:gd name="T78" fmla="*/ 403 w 406"/>
                    <a:gd name="T79" fmla="*/ 116 h 277"/>
                    <a:gd name="T80" fmla="*/ 406 w 406"/>
                    <a:gd name="T81" fmla="*/ 98 h 277"/>
                    <a:gd name="T82" fmla="*/ 406 w 406"/>
                    <a:gd name="T83" fmla="*/ 89 h 277"/>
                    <a:gd name="T84" fmla="*/ 400 w 406"/>
                    <a:gd name="T85" fmla="*/ 57 h 277"/>
                    <a:gd name="T86" fmla="*/ 384 w 406"/>
                    <a:gd name="T87" fmla="*/ 31 h 27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06"/>
                    <a:gd name="T133" fmla="*/ 0 h 277"/>
                    <a:gd name="T134" fmla="*/ 406 w 406"/>
                    <a:gd name="T135" fmla="*/ 277 h 27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06" h="277">
                      <a:moveTo>
                        <a:pt x="368" y="17"/>
                      </a:moveTo>
                      <a:lnTo>
                        <a:pt x="364" y="15"/>
                      </a:lnTo>
                      <a:lnTo>
                        <a:pt x="360" y="13"/>
                      </a:lnTo>
                      <a:lnTo>
                        <a:pt x="356" y="11"/>
                      </a:lnTo>
                      <a:lnTo>
                        <a:pt x="352" y="10"/>
                      </a:lnTo>
                      <a:lnTo>
                        <a:pt x="319" y="4"/>
                      </a:lnTo>
                      <a:lnTo>
                        <a:pt x="286" y="0"/>
                      </a:lnTo>
                      <a:lnTo>
                        <a:pt x="270" y="2"/>
                      </a:lnTo>
                      <a:lnTo>
                        <a:pt x="256" y="4"/>
                      </a:lnTo>
                      <a:lnTo>
                        <a:pt x="242" y="9"/>
                      </a:lnTo>
                      <a:lnTo>
                        <a:pt x="228" y="15"/>
                      </a:lnTo>
                      <a:lnTo>
                        <a:pt x="215" y="22"/>
                      </a:lnTo>
                      <a:lnTo>
                        <a:pt x="204" y="31"/>
                      </a:lnTo>
                      <a:lnTo>
                        <a:pt x="198" y="35"/>
                      </a:lnTo>
                      <a:lnTo>
                        <a:pt x="193" y="40"/>
                      </a:lnTo>
                      <a:lnTo>
                        <a:pt x="182" y="51"/>
                      </a:lnTo>
                      <a:lnTo>
                        <a:pt x="165" y="73"/>
                      </a:lnTo>
                      <a:lnTo>
                        <a:pt x="147" y="96"/>
                      </a:lnTo>
                      <a:lnTo>
                        <a:pt x="140" y="106"/>
                      </a:lnTo>
                      <a:lnTo>
                        <a:pt x="136" y="116"/>
                      </a:lnTo>
                      <a:lnTo>
                        <a:pt x="130" y="118"/>
                      </a:lnTo>
                      <a:lnTo>
                        <a:pt x="125" y="120"/>
                      </a:lnTo>
                      <a:lnTo>
                        <a:pt x="123" y="121"/>
                      </a:lnTo>
                      <a:lnTo>
                        <a:pt x="121" y="121"/>
                      </a:lnTo>
                      <a:lnTo>
                        <a:pt x="111" y="124"/>
                      </a:lnTo>
                      <a:lnTo>
                        <a:pt x="102" y="126"/>
                      </a:lnTo>
                      <a:lnTo>
                        <a:pt x="97" y="127"/>
                      </a:lnTo>
                      <a:lnTo>
                        <a:pt x="95" y="127"/>
                      </a:lnTo>
                      <a:lnTo>
                        <a:pt x="92" y="128"/>
                      </a:lnTo>
                      <a:lnTo>
                        <a:pt x="82" y="128"/>
                      </a:lnTo>
                      <a:lnTo>
                        <a:pt x="73" y="128"/>
                      </a:lnTo>
                      <a:lnTo>
                        <a:pt x="70" y="128"/>
                      </a:lnTo>
                      <a:lnTo>
                        <a:pt x="67" y="128"/>
                      </a:lnTo>
                      <a:lnTo>
                        <a:pt x="62" y="128"/>
                      </a:lnTo>
                      <a:lnTo>
                        <a:pt x="53" y="128"/>
                      </a:lnTo>
                      <a:lnTo>
                        <a:pt x="46" y="127"/>
                      </a:lnTo>
                      <a:lnTo>
                        <a:pt x="39" y="127"/>
                      </a:lnTo>
                      <a:lnTo>
                        <a:pt x="32" y="128"/>
                      </a:lnTo>
                      <a:lnTo>
                        <a:pt x="26" y="129"/>
                      </a:lnTo>
                      <a:lnTo>
                        <a:pt x="18" y="132"/>
                      </a:lnTo>
                      <a:lnTo>
                        <a:pt x="12" y="135"/>
                      </a:lnTo>
                      <a:lnTo>
                        <a:pt x="7" y="139"/>
                      </a:lnTo>
                      <a:lnTo>
                        <a:pt x="4" y="143"/>
                      </a:lnTo>
                      <a:lnTo>
                        <a:pt x="1" y="148"/>
                      </a:lnTo>
                      <a:lnTo>
                        <a:pt x="0" y="151"/>
                      </a:lnTo>
                      <a:lnTo>
                        <a:pt x="0" y="155"/>
                      </a:lnTo>
                      <a:lnTo>
                        <a:pt x="1" y="161"/>
                      </a:lnTo>
                      <a:lnTo>
                        <a:pt x="3" y="169"/>
                      </a:lnTo>
                      <a:lnTo>
                        <a:pt x="4" y="172"/>
                      </a:lnTo>
                      <a:lnTo>
                        <a:pt x="5" y="175"/>
                      </a:lnTo>
                      <a:lnTo>
                        <a:pt x="8" y="176"/>
                      </a:lnTo>
                      <a:lnTo>
                        <a:pt x="11" y="178"/>
                      </a:lnTo>
                      <a:lnTo>
                        <a:pt x="23" y="182"/>
                      </a:lnTo>
                      <a:lnTo>
                        <a:pt x="35" y="183"/>
                      </a:lnTo>
                      <a:lnTo>
                        <a:pt x="39" y="183"/>
                      </a:lnTo>
                      <a:lnTo>
                        <a:pt x="40" y="183"/>
                      </a:lnTo>
                      <a:lnTo>
                        <a:pt x="41" y="183"/>
                      </a:lnTo>
                      <a:lnTo>
                        <a:pt x="47" y="184"/>
                      </a:lnTo>
                      <a:lnTo>
                        <a:pt x="60" y="184"/>
                      </a:lnTo>
                      <a:lnTo>
                        <a:pt x="72" y="183"/>
                      </a:lnTo>
                      <a:lnTo>
                        <a:pt x="85" y="181"/>
                      </a:lnTo>
                      <a:lnTo>
                        <a:pt x="90" y="178"/>
                      </a:lnTo>
                      <a:lnTo>
                        <a:pt x="97" y="176"/>
                      </a:lnTo>
                      <a:lnTo>
                        <a:pt x="109" y="172"/>
                      </a:lnTo>
                      <a:lnTo>
                        <a:pt x="115" y="169"/>
                      </a:lnTo>
                      <a:lnTo>
                        <a:pt x="119" y="169"/>
                      </a:lnTo>
                      <a:lnTo>
                        <a:pt x="129" y="170"/>
                      </a:lnTo>
                      <a:lnTo>
                        <a:pt x="128" y="176"/>
                      </a:lnTo>
                      <a:lnTo>
                        <a:pt x="128" y="182"/>
                      </a:lnTo>
                      <a:lnTo>
                        <a:pt x="128" y="193"/>
                      </a:lnTo>
                      <a:lnTo>
                        <a:pt x="129" y="205"/>
                      </a:lnTo>
                      <a:lnTo>
                        <a:pt x="130" y="218"/>
                      </a:lnTo>
                      <a:lnTo>
                        <a:pt x="130" y="222"/>
                      </a:lnTo>
                      <a:lnTo>
                        <a:pt x="132" y="227"/>
                      </a:lnTo>
                      <a:lnTo>
                        <a:pt x="134" y="231"/>
                      </a:lnTo>
                      <a:lnTo>
                        <a:pt x="136" y="237"/>
                      </a:lnTo>
                      <a:lnTo>
                        <a:pt x="140" y="245"/>
                      </a:lnTo>
                      <a:lnTo>
                        <a:pt x="146" y="252"/>
                      </a:lnTo>
                      <a:lnTo>
                        <a:pt x="153" y="259"/>
                      </a:lnTo>
                      <a:lnTo>
                        <a:pt x="157" y="261"/>
                      </a:lnTo>
                      <a:lnTo>
                        <a:pt x="161" y="264"/>
                      </a:lnTo>
                      <a:lnTo>
                        <a:pt x="165" y="266"/>
                      </a:lnTo>
                      <a:lnTo>
                        <a:pt x="170" y="268"/>
                      </a:lnTo>
                      <a:lnTo>
                        <a:pt x="181" y="272"/>
                      </a:lnTo>
                      <a:lnTo>
                        <a:pt x="194" y="274"/>
                      </a:lnTo>
                      <a:lnTo>
                        <a:pt x="208" y="276"/>
                      </a:lnTo>
                      <a:lnTo>
                        <a:pt x="221" y="277"/>
                      </a:lnTo>
                      <a:lnTo>
                        <a:pt x="235" y="276"/>
                      </a:lnTo>
                      <a:lnTo>
                        <a:pt x="243" y="275"/>
                      </a:lnTo>
                      <a:lnTo>
                        <a:pt x="250" y="273"/>
                      </a:lnTo>
                      <a:lnTo>
                        <a:pt x="257" y="272"/>
                      </a:lnTo>
                      <a:lnTo>
                        <a:pt x="265" y="270"/>
                      </a:lnTo>
                      <a:lnTo>
                        <a:pt x="279" y="264"/>
                      </a:lnTo>
                      <a:lnTo>
                        <a:pt x="293" y="258"/>
                      </a:lnTo>
                      <a:lnTo>
                        <a:pt x="296" y="256"/>
                      </a:lnTo>
                      <a:lnTo>
                        <a:pt x="298" y="254"/>
                      </a:lnTo>
                      <a:lnTo>
                        <a:pt x="304" y="251"/>
                      </a:lnTo>
                      <a:lnTo>
                        <a:pt x="314" y="243"/>
                      </a:lnTo>
                      <a:lnTo>
                        <a:pt x="324" y="235"/>
                      </a:lnTo>
                      <a:lnTo>
                        <a:pt x="326" y="232"/>
                      </a:lnTo>
                      <a:lnTo>
                        <a:pt x="328" y="231"/>
                      </a:lnTo>
                      <a:lnTo>
                        <a:pt x="333" y="226"/>
                      </a:lnTo>
                      <a:lnTo>
                        <a:pt x="338" y="221"/>
                      </a:lnTo>
                      <a:lnTo>
                        <a:pt x="340" y="219"/>
                      </a:lnTo>
                      <a:lnTo>
                        <a:pt x="342" y="217"/>
                      </a:lnTo>
                      <a:lnTo>
                        <a:pt x="350" y="207"/>
                      </a:lnTo>
                      <a:lnTo>
                        <a:pt x="358" y="197"/>
                      </a:lnTo>
                      <a:lnTo>
                        <a:pt x="365" y="187"/>
                      </a:lnTo>
                      <a:lnTo>
                        <a:pt x="375" y="171"/>
                      </a:lnTo>
                      <a:lnTo>
                        <a:pt x="385" y="158"/>
                      </a:lnTo>
                      <a:lnTo>
                        <a:pt x="388" y="154"/>
                      </a:lnTo>
                      <a:lnTo>
                        <a:pt x="389" y="152"/>
                      </a:lnTo>
                      <a:lnTo>
                        <a:pt x="390" y="150"/>
                      </a:lnTo>
                      <a:lnTo>
                        <a:pt x="395" y="142"/>
                      </a:lnTo>
                      <a:lnTo>
                        <a:pt x="398" y="134"/>
                      </a:lnTo>
                      <a:lnTo>
                        <a:pt x="402" y="126"/>
                      </a:lnTo>
                      <a:lnTo>
                        <a:pt x="403" y="116"/>
                      </a:lnTo>
                      <a:lnTo>
                        <a:pt x="405" y="107"/>
                      </a:lnTo>
                      <a:lnTo>
                        <a:pt x="405" y="103"/>
                      </a:lnTo>
                      <a:lnTo>
                        <a:pt x="406" y="98"/>
                      </a:lnTo>
                      <a:lnTo>
                        <a:pt x="406" y="93"/>
                      </a:lnTo>
                      <a:lnTo>
                        <a:pt x="406" y="91"/>
                      </a:lnTo>
                      <a:lnTo>
                        <a:pt x="406" y="89"/>
                      </a:lnTo>
                      <a:lnTo>
                        <a:pt x="405" y="77"/>
                      </a:lnTo>
                      <a:lnTo>
                        <a:pt x="403" y="67"/>
                      </a:lnTo>
                      <a:lnTo>
                        <a:pt x="400" y="57"/>
                      </a:lnTo>
                      <a:lnTo>
                        <a:pt x="396" y="48"/>
                      </a:lnTo>
                      <a:lnTo>
                        <a:pt x="390" y="39"/>
                      </a:lnTo>
                      <a:lnTo>
                        <a:pt x="384" y="31"/>
                      </a:lnTo>
                      <a:lnTo>
                        <a:pt x="376" y="24"/>
                      </a:lnTo>
                      <a:lnTo>
                        <a:pt x="368" y="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" name="Freeform 67"/>
                <p:cNvSpPr>
                  <a:spLocks noChangeAspect="1"/>
                </p:cNvSpPr>
                <p:nvPr/>
              </p:nvSpPr>
              <p:spPr bwMode="auto">
                <a:xfrm>
                  <a:off x="3450" y="2729"/>
                  <a:ext cx="368" cy="512"/>
                </a:xfrm>
                <a:custGeom>
                  <a:avLst/>
                  <a:gdLst>
                    <a:gd name="T0" fmla="*/ 188 w 368"/>
                    <a:gd name="T1" fmla="*/ 19 h 512"/>
                    <a:gd name="T2" fmla="*/ 161 w 368"/>
                    <a:gd name="T3" fmla="*/ 38 h 512"/>
                    <a:gd name="T4" fmla="*/ 96 w 368"/>
                    <a:gd name="T5" fmla="*/ 104 h 512"/>
                    <a:gd name="T6" fmla="*/ 63 w 368"/>
                    <a:gd name="T7" fmla="*/ 150 h 512"/>
                    <a:gd name="T8" fmla="*/ 43 w 368"/>
                    <a:gd name="T9" fmla="*/ 189 h 512"/>
                    <a:gd name="T10" fmla="*/ 39 w 368"/>
                    <a:gd name="T11" fmla="*/ 203 h 512"/>
                    <a:gd name="T12" fmla="*/ 16 w 368"/>
                    <a:gd name="T13" fmla="*/ 271 h 512"/>
                    <a:gd name="T14" fmla="*/ 14 w 368"/>
                    <a:gd name="T15" fmla="*/ 282 h 512"/>
                    <a:gd name="T16" fmla="*/ 2 w 368"/>
                    <a:gd name="T17" fmla="*/ 337 h 512"/>
                    <a:gd name="T18" fmla="*/ 0 w 368"/>
                    <a:gd name="T19" fmla="*/ 398 h 512"/>
                    <a:gd name="T20" fmla="*/ 3 w 368"/>
                    <a:gd name="T21" fmla="*/ 418 h 512"/>
                    <a:gd name="T22" fmla="*/ 16 w 368"/>
                    <a:gd name="T23" fmla="*/ 456 h 512"/>
                    <a:gd name="T24" fmla="*/ 31 w 368"/>
                    <a:gd name="T25" fmla="*/ 477 h 512"/>
                    <a:gd name="T26" fmla="*/ 51 w 368"/>
                    <a:gd name="T27" fmla="*/ 497 h 512"/>
                    <a:gd name="T28" fmla="*/ 83 w 368"/>
                    <a:gd name="T29" fmla="*/ 509 h 512"/>
                    <a:gd name="T30" fmla="*/ 117 w 368"/>
                    <a:gd name="T31" fmla="*/ 512 h 512"/>
                    <a:gd name="T32" fmla="*/ 146 w 368"/>
                    <a:gd name="T33" fmla="*/ 507 h 512"/>
                    <a:gd name="T34" fmla="*/ 154 w 368"/>
                    <a:gd name="T35" fmla="*/ 504 h 512"/>
                    <a:gd name="T36" fmla="*/ 167 w 368"/>
                    <a:gd name="T37" fmla="*/ 498 h 512"/>
                    <a:gd name="T38" fmla="*/ 178 w 368"/>
                    <a:gd name="T39" fmla="*/ 491 h 512"/>
                    <a:gd name="T40" fmla="*/ 183 w 368"/>
                    <a:gd name="T41" fmla="*/ 488 h 512"/>
                    <a:gd name="T42" fmla="*/ 197 w 368"/>
                    <a:gd name="T43" fmla="*/ 475 h 512"/>
                    <a:gd name="T44" fmla="*/ 206 w 368"/>
                    <a:gd name="T45" fmla="*/ 464 h 512"/>
                    <a:gd name="T46" fmla="*/ 209 w 368"/>
                    <a:gd name="T47" fmla="*/ 461 h 512"/>
                    <a:gd name="T48" fmla="*/ 211 w 368"/>
                    <a:gd name="T49" fmla="*/ 456 h 512"/>
                    <a:gd name="T50" fmla="*/ 218 w 368"/>
                    <a:gd name="T51" fmla="*/ 445 h 512"/>
                    <a:gd name="T52" fmla="*/ 227 w 368"/>
                    <a:gd name="T53" fmla="*/ 423 h 512"/>
                    <a:gd name="T54" fmla="*/ 231 w 368"/>
                    <a:gd name="T55" fmla="*/ 406 h 512"/>
                    <a:gd name="T56" fmla="*/ 230 w 368"/>
                    <a:gd name="T57" fmla="*/ 379 h 512"/>
                    <a:gd name="T58" fmla="*/ 227 w 368"/>
                    <a:gd name="T59" fmla="*/ 359 h 512"/>
                    <a:gd name="T60" fmla="*/ 220 w 368"/>
                    <a:gd name="T61" fmla="*/ 342 h 512"/>
                    <a:gd name="T62" fmla="*/ 216 w 368"/>
                    <a:gd name="T63" fmla="*/ 319 h 512"/>
                    <a:gd name="T64" fmla="*/ 218 w 368"/>
                    <a:gd name="T65" fmla="*/ 297 h 512"/>
                    <a:gd name="T66" fmla="*/ 229 w 368"/>
                    <a:gd name="T67" fmla="*/ 270 h 512"/>
                    <a:gd name="T68" fmla="*/ 251 w 368"/>
                    <a:gd name="T69" fmla="*/ 248 h 512"/>
                    <a:gd name="T70" fmla="*/ 278 w 368"/>
                    <a:gd name="T71" fmla="*/ 233 h 512"/>
                    <a:gd name="T72" fmla="*/ 301 w 368"/>
                    <a:gd name="T73" fmla="*/ 216 h 512"/>
                    <a:gd name="T74" fmla="*/ 315 w 368"/>
                    <a:gd name="T75" fmla="*/ 203 h 512"/>
                    <a:gd name="T76" fmla="*/ 325 w 368"/>
                    <a:gd name="T77" fmla="*/ 192 h 512"/>
                    <a:gd name="T78" fmla="*/ 334 w 368"/>
                    <a:gd name="T79" fmla="*/ 182 h 512"/>
                    <a:gd name="T80" fmla="*/ 345 w 368"/>
                    <a:gd name="T81" fmla="*/ 166 h 512"/>
                    <a:gd name="T82" fmla="*/ 354 w 368"/>
                    <a:gd name="T83" fmla="*/ 148 h 512"/>
                    <a:gd name="T84" fmla="*/ 366 w 368"/>
                    <a:gd name="T85" fmla="*/ 119 h 512"/>
                    <a:gd name="T86" fmla="*/ 368 w 368"/>
                    <a:gd name="T87" fmla="*/ 88 h 512"/>
                    <a:gd name="T88" fmla="*/ 362 w 368"/>
                    <a:gd name="T89" fmla="*/ 60 h 512"/>
                    <a:gd name="T90" fmla="*/ 350 w 368"/>
                    <a:gd name="T91" fmla="*/ 35 h 512"/>
                    <a:gd name="T92" fmla="*/ 337 w 368"/>
                    <a:gd name="T93" fmla="*/ 21 h 512"/>
                    <a:gd name="T94" fmla="*/ 322 w 368"/>
                    <a:gd name="T95" fmla="*/ 11 h 512"/>
                    <a:gd name="T96" fmla="*/ 300 w 368"/>
                    <a:gd name="T97" fmla="*/ 5 h 512"/>
                    <a:gd name="T98" fmla="*/ 273 w 368"/>
                    <a:gd name="T99" fmla="*/ 1 h 512"/>
                    <a:gd name="T100" fmla="*/ 236 w 368"/>
                    <a:gd name="T101" fmla="*/ 2 h 51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68"/>
                    <a:gd name="T154" fmla="*/ 0 h 512"/>
                    <a:gd name="T155" fmla="*/ 368 w 368"/>
                    <a:gd name="T156" fmla="*/ 512 h 51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68" h="512">
                      <a:moveTo>
                        <a:pt x="208" y="11"/>
                      </a:moveTo>
                      <a:lnTo>
                        <a:pt x="194" y="16"/>
                      </a:lnTo>
                      <a:lnTo>
                        <a:pt x="188" y="19"/>
                      </a:lnTo>
                      <a:lnTo>
                        <a:pt x="183" y="22"/>
                      </a:lnTo>
                      <a:lnTo>
                        <a:pt x="171" y="30"/>
                      </a:lnTo>
                      <a:lnTo>
                        <a:pt x="161" y="38"/>
                      </a:lnTo>
                      <a:lnTo>
                        <a:pt x="133" y="64"/>
                      </a:lnTo>
                      <a:lnTo>
                        <a:pt x="108" y="91"/>
                      </a:lnTo>
                      <a:lnTo>
                        <a:pt x="96" y="104"/>
                      </a:lnTo>
                      <a:lnTo>
                        <a:pt x="85" y="119"/>
                      </a:lnTo>
                      <a:lnTo>
                        <a:pt x="74" y="134"/>
                      </a:lnTo>
                      <a:lnTo>
                        <a:pt x="63" y="150"/>
                      </a:lnTo>
                      <a:lnTo>
                        <a:pt x="55" y="168"/>
                      </a:lnTo>
                      <a:lnTo>
                        <a:pt x="47" y="184"/>
                      </a:lnTo>
                      <a:lnTo>
                        <a:pt x="43" y="189"/>
                      </a:lnTo>
                      <a:lnTo>
                        <a:pt x="40" y="194"/>
                      </a:lnTo>
                      <a:lnTo>
                        <a:pt x="39" y="200"/>
                      </a:lnTo>
                      <a:lnTo>
                        <a:pt x="39" y="203"/>
                      </a:lnTo>
                      <a:lnTo>
                        <a:pt x="36" y="209"/>
                      </a:lnTo>
                      <a:lnTo>
                        <a:pt x="26" y="239"/>
                      </a:lnTo>
                      <a:lnTo>
                        <a:pt x="16" y="271"/>
                      </a:lnTo>
                      <a:lnTo>
                        <a:pt x="15" y="274"/>
                      </a:lnTo>
                      <a:lnTo>
                        <a:pt x="15" y="279"/>
                      </a:lnTo>
                      <a:lnTo>
                        <a:pt x="14" y="282"/>
                      </a:lnTo>
                      <a:lnTo>
                        <a:pt x="12" y="287"/>
                      </a:lnTo>
                      <a:lnTo>
                        <a:pt x="7" y="312"/>
                      </a:lnTo>
                      <a:lnTo>
                        <a:pt x="2" y="337"/>
                      </a:lnTo>
                      <a:lnTo>
                        <a:pt x="0" y="364"/>
                      </a:lnTo>
                      <a:lnTo>
                        <a:pt x="0" y="391"/>
                      </a:lnTo>
                      <a:lnTo>
                        <a:pt x="0" y="398"/>
                      </a:lnTo>
                      <a:lnTo>
                        <a:pt x="1" y="404"/>
                      </a:lnTo>
                      <a:lnTo>
                        <a:pt x="1" y="411"/>
                      </a:lnTo>
                      <a:lnTo>
                        <a:pt x="3" y="418"/>
                      </a:lnTo>
                      <a:lnTo>
                        <a:pt x="7" y="431"/>
                      </a:lnTo>
                      <a:lnTo>
                        <a:pt x="11" y="443"/>
                      </a:lnTo>
                      <a:lnTo>
                        <a:pt x="16" y="456"/>
                      </a:lnTo>
                      <a:lnTo>
                        <a:pt x="20" y="461"/>
                      </a:lnTo>
                      <a:lnTo>
                        <a:pt x="23" y="467"/>
                      </a:lnTo>
                      <a:lnTo>
                        <a:pt x="31" y="477"/>
                      </a:lnTo>
                      <a:lnTo>
                        <a:pt x="41" y="489"/>
                      </a:lnTo>
                      <a:lnTo>
                        <a:pt x="46" y="492"/>
                      </a:lnTo>
                      <a:lnTo>
                        <a:pt x="51" y="497"/>
                      </a:lnTo>
                      <a:lnTo>
                        <a:pt x="62" y="501"/>
                      </a:lnTo>
                      <a:lnTo>
                        <a:pt x="72" y="505"/>
                      </a:lnTo>
                      <a:lnTo>
                        <a:pt x="83" y="509"/>
                      </a:lnTo>
                      <a:lnTo>
                        <a:pt x="94" y="511"/>
                      </a:lnTo>
                      <a:lnTo>
                        <a:pt x="105" y="512"/>
                      </a:lnTo>
                      <a:lnTo>
                        <a:pt x="117" y="512"/>
                      </a:lnTo>
                      <a:lnTo>
                        <a:pt x="128" y="511"/>
                      </a:lnTo>
                      <a:lnTo>
                        <a:pt x="140" y="509"/>
                      </a:lnTo>
                      <a:lnTo>
                        <a:pt x="146" y="507"/>
                      </a:lnTo>
                      <a:lnTo>
                        <a:pt x="149" y="505"/>
                      </a:lnTo>
                      <a:lnTo>
                        <a:pt x="152" y="505"/>
                      </a:lnTo>
                      <a:lnTo>
                        <a:pt x="154" y="504"/>
                      </a:lnTo>
                      <a:lnTo>
                        <a:pt x="157" y="503"/>
                      </a:lnTo>
                      <a:lnTo>
                        <a:pt x="162" y="500"/>
                      </a:lnTo>
                      <a:lnTo>
                        <a:pt x="167" y="498"/>
                      </a:lnTo>
                      <a:lnTo>
                        <a:pt x="173" y="495"/>
                      </a:lnTo>
                      <a:lnTo>
                        <a:pt x="178" y="491"/>
                      </a:lnTo>
                      <a:lnTo>
                        <a:pt x="179" y="490"/>
                      </a:lnTo>
                      <a:lnTo>
                        <a:pt x="180" y="490"/>
                      </a:lnTo>
                      <a:lnTo>
                        <a:pt x="183" y="488"/>
                      </a:lnTo>
                      <a:lnTo>
                        <a:pt x="187" y="484"/>
                      </a:lnTo>
                      <a:lnTo>
                        <a:pt x="193" y="479"/>
                      </a:lnTo>
                      <a:lnTo>
                        <a:pt x="197" y="475"/>
                      </a:lnTo>
                      <a:lnTo>
                        <a:pt x="201" y="470"/>
                      </a:lnTo>
                      <a:lnTo>
                        <a:pt x="205" y="466"/>
                      </a:lnTo>
                      <a:lnTo>
                        <a:pt x="206" y="464"/>
                      </a:lnTo>
                      <a:lnTo>
                        <a:pt x="206" y="463"/>
                      </a:lnTo>
                      <a:lnTo>
                        <a:pt x="207" y="463"/>
                      </a:lnTo>
                      <a:lnTo>
                        <a:pt x="209" y="461"/>
                      </a:lnTo>
                      <a:lnTo>
                        <a:pt x="210" y="458"/>
                      </a:lnTo>
                      <a:lnTo>
                        <a:pt x="211" y="457"/>
                      </a:lnTo>
                      <a:lnTo>
                        <a:pt x="211" y="456"/>
                      </a:lnTo>
                      <a:lnTo>
                        <a:pt x="212" y="456"/>
                      </a:lnTo>
                      <a:lnTo>
                        <a:pt x="215" y="451"/>
                      </a:lnTo>
                      <a:lnTo>
                        <a:pt x="218" y="445"/>
                      </a:lnTo>
                      <a:lnTo>
                        <a:pt x="221" y="441"/>
                      </a:lnTo>
                      <a:lnTo>
                        <a:pt x="225" y="429"/>
                      </a:lnTo>
                      <a:lnTo>
                        <a:pt x="227" y="423"/>
                      </a:lnTo>
                      <a:lnTo>
                        <a:pt x="229" y="418"/>
                      </a:lnTo>
                      <a:lnTo>
                        <a:pt x="229" y="411"/>
                      </a:lnTo>
                      <a:lnTo>
                        <a:pt x="231" y="406"/>
                      </a:lnTo>
                      <a:lnTo>
                        <a:pt x="231" y="399"/>
                      </a:lnTo>
                      <a:lnTo>
                        <a:pt x="231" y="392"/>
                      </a:lnTo>
                      <a:lnTo>
                        <a:pt x="230" y="379"/>
                      </a:lnTo>
                      <a:lnTo>
                        <a:pt x="229" y="372"/>
                      </a:lnTo>
                      <a:lnTo>
                        <a:pt x="229" y="365"/>
                      </a:lnTo>
                      <a:lnTo>
                        <a:pt x="227" y="359"/>
                      </a:lnTo>
                      <a:lnTo>
                        <a:pt x="224" y="353"/>
                      </a:lnTo>
                      <a:lnTo>
                        <a:pt x="222" y="348"/>
                      </a:lnTo>
                      <a:lnTo>
                        <a:pt x="220" y="342"/>
                      </a:lnTo>
                      <a:lnTo>
                        <a:pt x="218" y="330"/>
                      </a:lnTo>
                      <a:lnTo>
                        <a:pt x="217" y="325"/>
                      </a:lnTo>
                      <a:lnTo>
                        <a:pt x="216" y="319"/>
                      </a:lnTo>
                      <a:lnTo>
                        <a:pt x="216" y="313"/>
                      </a:lnTo>
                      <a:lnTo>
                        <a:pt x="217" y="308"/>
                      </a:lnTo>
                      <a:lnTo>
                        <a:pt x="218" y="297"/>
                      </a:lnTo>
                      <a:lnTo>
                        <a:pt x="221" y="288"/>
                      </a:lnTo>
                      <a:lnTo>
                        <a:pt x="224" y="278"/>
                      </a:lnTo>
                      <a:lnTo>
                        <a:pt x="229" y="270"/>
                      </a:lnTo>
                      <a:lnTo>
                        <a:pt x="236" y="262"/>
                      </a:lnTo>
                      <a:lnTo>
                        <a:pt x="243" y="255"/>
                      </a:lnTo>
                      <a:lnTo>
                        <a:pt x="251" y="248"/>
                      </a:lnTo>
                      <a:lnTo>
                        <a:pt x="262" y="243"/>
                      </a:lnTo>
                      <a:lnTo>
                        <a:pt x="270" y="238"/>
                      </a:lnTo>
                      <a:lnTo>
                        <a:pt x="278" y="233"/>
                      </a:lnTo>
                      <a:lnTo>
                        <a:pt x="286" y="227"/>
                      </a:lnTo>
                      <a:lnTo>
                        <a:pt x="294" y="222"/>
                      </a:lnTo>
                      <a:lnTo>
                        <a:pt x="301" y="216"/>
                      </a:lnTo>
                      <a:lnTo>
                        <a:pt x="309" y="210"/>
                      </a:lnTo>
                      <a:lnTo>
                        <a:pt x="312" y="206"/>
                      </a:lnTo>
                      <a:lnTo>
                        <a:pt x="315" y="203"/>
                      </a:lnTo>
                      <a:lnTo>
                        <a:pt x="319" y="199"/>
                      </a:lnTo>
                      <a:lnTo>
                        <a:pt x="322" y="196"/>
                      </a:lnTo>
                      <a:lnTo>
                        <a:pt x="325" y="192"/>
                      </a:lnTo>
                      <a:lnTo>
                        <a:pt x="328" y="189"/>
                      </a:lnTo>
                      <a:lnTo>
                        <a:pt x="331" y="185"/>
                      </a:lnTo>
                      <a:lnTo>
                        <a:pt x="334" y="182"/>
                      </a:lnTo>
                      <a:lnTo>
                        <a:pt x="336" y="177"/>
                      </a:lnTo>
                      <a:lnTo>
                        <a:pt x="340" y="174"/>
                      </a:lnTo>
                      <a:lnTo>
                        <a:pt x="345" y="166"/>
                      </a:lnTo>
                      <a:lnTo>
                        <a:pt x="347" y="161"/>
                      </a:lnTo>
                      <a:lnTo>
                        <a:pt x="349" y="157"/>
                      </a:lnTo>
                      <a:lnTo>
                        <a:pt x="354" y="148"/>
                      </a:lnTo>
                      <a:lnTo>
                        <a:pt x="358" y="140"/>
                      </a:lnTo>
                      <a:lnTo>
                        <a:pt x="362" y="131"/>
                      </a:lnTo>
                      <a:lnTo>
                        <a:pt x="366" y="119"/>
                      </a:lnTo>
                      <a:lnTo>
                        <a:pt x="368" y="107"/>
                      </a:lnTo>
                      <a:lnTo>
                        <a:pt x="368" y="97"/>
                      </a:lnTo>
                      <a:lnTo>
                        <a:pt x="368" y="88"/>
                      </a:lnTo>
                      <a:lnTo>
                        <a:pt x="367" y="78"/>
                      </a:lnTo>
                      <a:lnTo>
                        <a:pt x="365" y="70"/>
                      </a:lnTo>
                      <a:lnTo>
                        <a:pt x="362" y="60"/>
                      </a:lnTo>
                      <a:lnTo>
                        <a:pt x="359" y="51"/>
                      </a:lnTo>
                      <a:lnTo>
                        <a:pt x="354" y="43"/>
                      </a:lnTo>
                      <a:lnTo>
                        <a:pt x="350" y="35"/>
                      </a:lnTo>
                      <a:lnTo>
                        <a:pt x="346" y="29"/>
                      </a:lnTo>
                      <a:lnTo>
                        <a:pt x="341" y="25"/>
                      </a:lnTo>
                      <a:lnTo>
                        <a:pt x="337" y="21"/>
                      </a:lnTo>
                      <a:lnTo>
                        <a:pt x="333" y="17"/>
                      </a:lnTo>
                      <a:lnTo>
                        <a:pt x="327" y="14"/>
                      </a:lnTo>
                      <a:lnTo>
                        <a:pt x="322" y="11"/>
                      </a:lnTo>
                      <a:lnTo>
                        <a:pt x="316" y="9"/>
                      </a:lnTo>
                      <a:lnTo>
                        <a:pt x="310" y="7"/>
                      </a:lnTo>
                      <a:lnTo>
                        <a:pt x="300" y="5"/>
                      </a:lnTo>
                      <a:lnTo>
                        <a:pt x="292" y="3"/>
                      </a:lnTo>
                      <a:lnTo>
                        <a:pt x="282" y="2"/>
                      </a:lnTo>
                      <a:lnTo>
                        <a:pt x="273" y="1"/>
                      </a:lnTo>
                      <a:lnTo>
                        <a:pt x="254" y="0"/>
                      </a:lnTo>
                      <a:lnTo>
                        <a:pt x="244" y="1"/>
                      </a:lnTo>
                      <a:lnTo>
                        <a:pt x="236" y="2"/>
                      </a:lnTo>
                      <a:lnTo>
                        <a:pt x="222" y="6"/>
                      </a:lnTo>
                      <a:lnTo>
                        <a:pt x="208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" name="Freeform 68"/>
                <p:cNvSpPr>
                  <a:spLocks noChangeAspect="1"/>
                </p:cNvSpPr>
                <p:nvPr/>
              </p:nvSpPr>
              <p:spPr bwMode="auto">
                <a:xfrm>
                  <a:off x="3743" y="2767"/>
                  <a:ext cx="544" cy="306"/>
                </a:xfrm>
                <a:custGeom>
                  <a:avLst/>
                  <a:gdLst>
                    <a:gd name="T0" fmla="*/ 41 w 544"/>
                    <a:gd name="T1" fmla="*/ 158 h 306"/>
                    <a:gd name="T2" fmla="*/ 58 w 544"/>
                    <a:gd name="T3" fmla="*/ 184 h 306"/>
                    <a:gd name="T4" fmla="*/ 96 w 544"/>
                    <a:gd name="T5" fmla="*/ 230 h 306"/>
                    <a:gd name="T6" fmla="*/ 119 w 544"/>
                    <a:gd name="T7" fmla="*/ 270 h 306"/>
                    <a:gd name="T8" fmla="*/ 126 w 544"/>
                    <a:gd name="T9" fmla="*/ 289 h 306"/>
                    <a:gd name="T10" fmla="*/ 139 w 544"/>
                    <a:gd name="T11" fmla="*/ 296 h 306"/>
                    <a:gd name="T12" fmla="*/ 197 w 544"/>
                    <a:gd name="T13" fmla="*/ 296 h 306"/>
                    <a:gd name="T14" fmla="*/ 343 w 544"/>
                    <a:gd name="T15" fmla="*/ 272 h 306"/>
                    <a:gd name="T16" fmla="*/ 353 w 544"/>
                    <a:gd name="T17" fmla="*/ 284 h 306"/>
                    <a:gd name="T18" fmla="*/ 374 w 544"/>
                    <a:gd name="T19" fmla="*/ 300 h 306"/>
                    <a:gd name="T20" fmla="*/ 395 w 544"/>
                    <a:gd name="T21" fmla="*/ 304 h 306"/>
                    <a:gd name="T22" fmla="*/ 399 w 544"/>
                    <a:gd name="T23" fmla="*/ 299 h 306"/>
                    <a:gd name="T24" fmla="*/ 402 w 544"/>
                    <a:gd name="T25" fmla="*/ 291 h 306"/>
                    <a:gd name="T26" fmla="*/ 401 w 544"/>
                    <a:gd name="T27" fmla="*/ 285 h 306"/>
                    <a:gd name="T28" fmla="*/ 416 w 544"/>
                    <a:gd name="T29" fmla="*/ 265 h 306"/>
                    <a:gd name="T30" fmla="*/ 445 w 544"/>
                    <a:gd name="T31" fmla="*/ 291 h 306"/>
                    <a:gd name="T32" fmla="*/ 481 w 544"/>
                    <a:gd name="T33" fmla="*/ 303 h 306"/>
                    <a:gd name="T34" fmla="*/ 484 w 544"/>
                    <a:gd name="T35" fmla="*/ 301 h 306"/>
                    <a:gd name="T36" fmla="*/ 487 w 544"/>
                    <a:gd name="T37" fmla="*/ 299 h 306"/>
                    <a:gd name="T38" fmla="*/ 490 w 544"/>
                    <a:gd name="T39" fmla="*/ 294 h 306"/>
                    <a:gd name="T40" fmla="*/ 490 w 544"/>
                    <a:gd name="T41" fmla="*/ 290 h 306"/>
                    <a:gd name="T42" fmla="*/ 484 w 544"/>
                    <a:gd name="T43" fmla="*/ 273 h 306"/>
                    <a:gd name="T44" fmla="*/ 464 w 544"/>
                    <a:gd name="T45" fmla="*/ 251 h 306"/>
                    <a:gd name="T46" fmla="*/ 458 w 544"/>
                    <a:gd name="T47" fmla="*/ 245 h 306"/>
                    <a:gd name="T48" fmla="*/ 495 w 544"/>
                    <a:gd name="T49" fmla="*/ 256 h 306"/>
                    <a:gd name="T50" fmla="*/ 514 w 544"/>
                    <a:gd name="T51" fmla="*/ 268 h 306"/>
                    <a:gd name="T52" fmla="*/ 527 w 544"/>
                    <a:gd name="T53" fmla="*/ 272 h 306"/>
                    <a:gd name="T54" fmla="*/ 540 w 544"/>
                    <a:gd name="T55" fmla="*/ 267 h 306"/>
                    <a:gd name="T56" fmla="*/ 544 w 544"/>
                    <a:gd name="T57" fmla="*/ 256 h 306"/>
                    <a:gd name="T58" fmla="*/ 531 w 544"/>
                    <a:gd name="T59" fmla="*/ 236 h 306"/>
                    <a:gd name="T60" fmla="*/ 513 w 544"/>
                    <a:gd name="T61" fmla="*/ 219 h 306"/>
                    <a:gd name="T62" fmla="*/ 490 w 544"/>
                    <a:gd name="T63" fmla="*/ 207 h 306"/>
                    <a:gd name="T64" fmla="*/ 463 w 544"/>
                    <a:gd name="T65" fmla="*/ 203 h 306"/>
                    <a:gd name="T66" fmla="*/ 386 w 544"/>
                    <a:gd name="T67" fmla="*/ 216 h 306"/>
                    <a:gd name="T68" fmla="*/ 329 w 544"/>
                    <a:gd name="T69" fmla="*/ 234 h 306"/>
                    <a:gd name="T70" fmla="*/ 313 w 544"/>
                    <a:gd name="T71" fmla="*/ 239 h 306"/>
                    <a:gd name="T72" fmla="*/ 261 w 544"/>
                    <a:gd name="T73" fmla="*/ 248 h 306"/>
                    <a:gd name="T74" fmla="*/ 214 w 544"/>
                    <a:gd name="T75" fmla="*/ 248 h 306"/>
                    <a:gd name="T76" fmla="*/ 198 w 544"/>
                    <a:gd name="T77" fmla="*/ 247 h 306"/>
                    <a:gd name="T78" fmla="*/ 165 w 544"/>
                    <a:gd name="T79" fmla="*/ 226 h 306"/>
                    <a:gd name="T80" fmla="*/ 131 w 544"/>
                    <a:gd name="T81" fmla="*/ 186 h 306"/>
                    <a:gd name="T82" fmla="*/ 106 w 544"/>
                    <a:gd name="T83" fmla="*/ 141 h 306"/>
                    <a:gd name="T84" fmla="*/ 86 w 544"/>
                    <a:gd name="T85" fmla="*/ 54 h 306"/>
                    <a:gd name="T86" fmla="*/ 76 w 544"/>
                    <a:gd name="T87" fmla="*/ 33 h 306"/>
                    <a:gd name="T88" fmla="*/ 60 w 544"/>
                    <a:gd name="T89" fmla="*/ 16 h 306"/>
                    <a:gd name="T90" fmla="*/ 35 w 544"/>
                    <a:gd name="T91" fmla="*/ 3 h 306"/>
                    <a:gd name="T92" fmla="*/ 14 w 544"/>
                    <a:gd name="T93" fmla="*/ 2 h 306"/>
                    <a:gd name="T94" fmla="*/ 7 w 544"/>
                    <a:gd name="T95" fmla="*/ 21 h 306"/>
                    <a:gd name="T96" fmla="*/ 1 w 544"/>
                    <a:gd name="T97" fmla="*/ 44 h 306"/>
                    <a:gd name="T98" fmla="*/ 0 w 544"/>
                    <a:gd name="T99" fmla="*/ 73 h 306"/>
                    <a:gd name="T100" fmla="*/ 14 w 544"/>
                    <a:gd name="T101" fmla="*/ 114 h 3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544"/>
                    <a:gd name="T154" fmla="*/ 0 h 306"/>
                    <a:gd name="T155" fmla="*/ 544 w 544"/>
                    <a:gd name="T156" fmla="*/ 306 h 3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544" h="306">
                      <a:moveTo>
                        <a:pt x="32" y="138"/>
                      </a:moveTo>
                      <a:lnTo>
                        <a:pt x="34" y="145"/>
                      </a:lnTo>
                      <a:lnTo>
                        <a:pt x="37" y="152"/>
                      </a:lnTo>
                      <a:lnTo>
                        <a:pt x="41" y="158"/>
                      </a:lnTo>
                      <a:lnTo>
                        <a:pt x="45" y="165"/>
                      </a:lnTo>
                      <a:lnTo>
                        <a:pt x="49" y="171"/>
                      </a:lnTo>
                      <a:lnTo>
                        <a:pt x="53" y="178"/>
                      </a:lnTo>
                      <a:lnTo>
                        <a:pt x="58" y="184"/>
                      </a:lnTo>
                      <a:lnTo>
                        <a:pt x="64" y="190"/>
                      </a:lnTo>
                      <a:lnTo>
                        <a:pt x="76" y="203"/>
                      </a:lnTo>
                      <a:lnTo>
                        <a:pt x="86" y="216"/>
                      </a:lnTo>
                      <a:lnTo>
                        <a:pt x="96" y="230"/>
                      </a:lnTo>
                      <a:lnTo>
                        <a:pt x="106" y="245"/>
                      </a:lnTo>
                      <a:lnTo>
                        <a:pt x="111" y="253"/>
                      </a:lnTo>
                      <a:lnTo>
                        <a:pt x="115" y="262"/>
                      </a:lnTo>
                      <a:lnTo>
                        <a:pt x="119" y="270"/>
                      </a:lnTo>
                      <a:lnTo>
                        <a:pt x="121" y="279"/>
                      </a:lnTo>
                      <a:lnTo>
                        <a:pt x="122" y="283"/>
                      </a:lnTo>
                      <a:lnTo>
                        <a:pt x="124" y="286"/>
                      </a:lnTo>
                      <a:lnTo>
                        <a:pt x="126" y="289"/>
                      </a:lnTo>
                      <a:lnTo>
                        <a:pt x="128" y="292"/>
                      </a:lnTo>
                      <a:lnTo>
                        <a:pt x="131" y="293"/>
                      </a:lnTo>
                      <a:lnTo>
                        <a:pt x="134" y="295"/>
                      </a:lnTo>
                      <a:lnTo>
                        <a:pt x="139" y="296"/>
                      </a:lnTo>
                      <a:lnTo>
                        <a:pt x="143" y="297"/>
                      </a:lnTo>
                      <a:lnTo>
                        <a:pt x="164" y="298"/>
                      </a:lnTo>
                      <a:lnTo>
                        <a:pt x="186" y="298"/>
                      </a:lnTo>
                      <a:lnTo>
                        <a:pt x="197" y="296"/>
                      </a:lnTo>
                      <a:lnTo>
                        <a:pt x="207" y="296"/>
                      </a:lnTo>
                      <a:lnTo>
                        <a:pt x="229" y="292"/>
                      </a:lnTo>
                      <a:lnTo>
                        <a:pt x="285" y="283"/>
                      </a:lnTo>
                      <a:lnTo>
                        <a:pt x="343" y="272"/>
                      </a:lnTo>
                      <a:lnTo>
                        <a:pt x="346" y="275"/>
                      </a:lnTo>
                      <a:lnTo>
                        <a:pt x="348" y="277"/>
                      </a:lnTo>
                      <a:lnTo>
                        <a:pt x="350" y="278"/>
                      </a:lnTo>
                      <a:lnTo>
                        <a:pt x="353" y="284"/>
                      </a:lnTo>
                      <a:lnTo>
                        <a:pt x="359" y="289"/>
                      </a:lnTo>
                      <a:lnTo>
                        <a:pt x="363" y="293"/>
                      </a:lnTo>
                      <a:lnTo>
                        <a:pt x="368" y="298"/>
                      </a:lnTo>
                      <a:lnTo>
                        <a:pt x="374" y="300"/>
                      </a:lnTo>
                      <a:lnTo>
                        <a:pt x="380" y="303"/>
                      </a:lnTo>
                      <a:lnTo>
                        <a:pt x="385" y="305"/>
                      </a:lnTo>
                      <a:lnTo>
                        <a:pt x="392" y="306"/>
                      </a:lnTo>
                      <a:lnTo>
                        <a:pt x="395" y="304"/>
                      </a:lnTo>
                      <a:lnTo>
                        <a:pt x="397" y="302"/>
                      </a:lnTo>
                      <a:lnTo>
                        <a:pt x="398" y="300"/>
                      </a:lnTo>
                      <a:lnTo>
                        <a:pt x="398" y="299"/>
                      </a:lnTo>
                      <a:lnTo>
                        <a:pt x="399" y="299"/>
                      </a:lnTo>
                      <a:lnTo>
                        <a:pt x="401" y="298"/>
                      </a:lnTo>
                      <a:lnTo>
                        <a:pt x="402" y="294"/>
                      </a:lnTo>
                      <a:lnTo>
                        <a:pt x="402" y="292"/>
                      </a:lnTo>
                      <a:lnTo>
                        <a:pt x="402" y="291"/>
                      </a:lnTo>
                      <a:lnTo>
                        <a:pt x="402" y="290"/>
                      </a:lnTo>
                      <a:lnTo>
                        <a:pt x="402" y="289"/>
                      </a:lnTo>
                      <a:lnTo>
                        <a:pt x="401" y="285"/>
                      </a:lnTo>
                      <a:lnTo>
                        <a:pt x="398" y="280"/>
                      </a:lnTo>
                      <a:lnTo>
                        <a:pt x="396" y="275"/>
                      </a:lnTo>
                      <a:lnTo>
                        <a:pt x="389" y="265"/>
                      </a:lnTo>
                      <a:lnTo>
                        <a:pt x="416" y="265"/>
                      </a:lnTo>
                      <a:lnTo>
                        <a:pt x="422" y="272"/>
                      </a:lnTo>
                      <a:lnTo>
                        <a:pt x="430" y="279"/>
                      </a:lnTo>
                      <a:lnTo>
                        <a:pt x="437" y="285"/>
                      </a:lnTo>
                      <a:lnTo>
                        <a:pt x="445" y="291"/>
                      </a:lnTo>
                      <a:lnTo>
                        <a:pt x="454" y="294"/>
                      </a:lnTo>
                      <a:lnTo>
                        <a:pt x="463" y="298"/>
                      </a:lnTo>
                      <a:lnTo>
                        <a:pt x="472" y="301"/>
                      </a:lnTo>
                      <a:lnTo>
                        <a:pt x="481" y="303"/>
                      </a:lnTo>
                      <a:lnTo>
                        <a:pt x="482" y="303"/>
                      </a:lnTo>
                      <a:lnTo>
                        <a:pt x="482" y="302"/>
                      </a:lnTo>
                      <a:lnTo>
                        <a:pt x="484" y="301"/>
                      </a:lnTo>
                      <a:lnTo>
                        <a:pt x="485" y="300"/>
                      </a:lnTo>
                      <a:lnTo>
                        <a:pt x="487" y="299"/>
                      </a:lnTo>
                      <a:lnTo>
                        <a:pt x="487" y="298"/>
                      </a:lnTo>
                      <a:lnTo>
                        <a:pt x="489" y="297"/>
                      </a:lnTo>
                      <a:lnTo>
                        <a:pt x="490" y="294"/>
                      </a:lnTo>
                      <a:lnTo>
                        <a:pt x="490" y="292"/>
                      </a:lnTo>
                      <a:lnTo>
                        <a:pt x="491" y="291"/>
                      </a:lnTo>
                      <a:lnTo>
                        <a:pt x="490" y="290"/>
                      </a:lnTo>
                      <a:lnTo>
                        <a:pt x="490" y="289"/>
                      </a:lnTo>
                      <a:lnTo>
                        <a:pt x="490" y="287"/>
                      </a:lnTo>
                      <a:lnTo>
                        <a:pt x="487" y="280"/>
                      </a:lnTo>
                      <a:lnTo>
                        <a:pt x="484" y="273"/>
                      </a:lnTo>
                      <a:lnTo>
                        <a:pt x="480" y="267"/>
                      </a:lnTo>
                      <a:lnTo>
                        <a:pt x="475" y="261"/>
                      </a:lnTo>
                      <a:lnTo>
                        <a:pt x="470" y="256"/>
                      </a:lnTo>
                      <a:lnTo>
                        <a:pt x="464" y="251"/>
                      </a:lnTo>
                      <a:lnTo>
                        <a:pt x="458" y="247"/>
                      </a:lnTo>
                      <a:lnTo>
                        <a:pt x="451" y="243"/>
                      </a:lnTo>
                      <a:lnTo>
                        <a:pt x="454" y="243"/>
                      </a:lnTo>
                      <a:lnTo>
                        <a:pt x="458" y="245"/>
                      </a:lnTo>
                      <a:lnTo>
                        <a:pt x="466" y="249"/>
                      </a:lnTo>
                      <a:lnTo>
                        <a:pt x="476" y="252"/>
                      </a:lnTo>
                      <a:lnTo>
                        <a:pt x="486" y="255"/>
                      </a:lnTo>
                      <a:lnTo>
                        <a:pt x="495" y="256"/>
                      </a:lnTo>
                      <a:lnTo>
                        <a:pt x="498" y="258"/>
                      </a:lnTo>
                      <a:lnTo>
                        <a:pt x="509" y="262"/>
                      </a:lnTo>
                      <a:lnTo>
                        <a:pt x="512" y="265"/>
                      </a:lnTo>
                      <a:lnTo>
                        <a:pt x="514" y="268"/>
                      </a:lnTo>
                      <a:lnTo>
                        <a:pt x="516" y="270"/>
                      </a:lnTo>
                      <a:lnTo>
                        <a:pt x="518" y="270"/>
                      </a:lnTo>
                      <a:lnTo>
                        <a:pt x="522" y="272"/>
                      </a:lnTo>
                      <a:lnTo>
                        <a:pt x="527" y="272"/>
                      </a:lnTo>
                      <a:lnTo>
                        <a:pt x="534" y="272"/>
                      </a:lnTo>
                      <a:lnTo>
                        <a:pt x="536" y="270"/>
                      </a:lnTo>
                      <a:lnTo>
                        <a:pt x="538" y="269"/>
                      </a:lnTo>
                      <a:lnTo>
                        <a:pt x="540" y="267"/>
                      </a:lnTo>
                      <a:lnTo>
                        <a:pt x="543" y="265"/>
                      </a:lnTo>
                      <a:lnTo>
                        <a:pt x="544" y="262"/>
                      </a:lnTo>
                      <a:lnTo>
                        <a:pt x="544" y="259"/>
                      </a:lnTo>
                      <a:lnTo>
                        <a:pt x="544" y="256"/>
                      </a:lnTo>
                      <a:lnTo>
                        <a:pt x="543" y="254"/>
                      </a:lnTo>
                      <a:lnTo>
                        <a:pt x="539" y="248"/>
                      </a:lnTo>
                      <a:lnTo>
                        <a:pt x="536" y="242"/>
                      </a:lnTo>
                      <a:lnTo>
                        <a:pt x="531" y="236"/>
                      </a:lnTo>
                      <a:lnTo>
                        <a:pt x="527" y="231"/>
                      </a:lnTo>
                      <a:lnTo>
                        <a:pt x="523" y="227"/>
                      </a:lnTo>
                      <a:lnTo>
                        <a:pt x="518" y="222"/>
                      </a:lnTo>
                      <a:lnTo>
                        <a:pt x="513" y="219"/>
                      </a:lnTo>
                      <a:lnTo>
                        <a:pt x="508" y="215"/>
                      </a:lnTo>
                      <a:lnTo>
                        <a:pt x="502" y="212"/>
                      </a:lnTo>
                      <a:lnTo>
                        <a:pt x="496" y="210"/>
                      </a:lnTo>
                      <a:lnTo>
                        <a:pt x="490" y="207"/>
                      </a:lnTo>
                      <a:lnTo>
                        <a:pt x="484" y="206"/>
                      </a:lnTo>
                      <a:lnTo>
                        <a:pt x="477" y="204"/>
                      </a:lnTo>
                      <a:lnTo>
                        <a:pt x="470" y="203"/>
                      </a:lnTo>
                      <a:lnTo>
                        <a:pt x="463" y="203"/>
                      </a:lnTo>
                      <a:lnTo>
                        <a:pt x="455" y="203"/>
                      </a:lnTo>
                      <a:lnTo>
                        <a:pt x="439" y="204"/>
                      </a:lnTo>
                      <a:lnTo>
                        <a:pt x="424" y="206"/>
                      </a:lnTo>
                      <a:lnTo>
                        <a:pt x="386" y="216"/>
                      </a:lnTo>
                      <a:lnTo>
                        <a:pt x="367" y="222"/>
                      </a:lnTo>
                      <a:lnTo>
                        <a:pt x="348" y="228"/>
                      </a:lnTo>
                      <a:lnTo>
                        <a:pt x="331" y="234"/>
                      </a:lnTo>
                      <a:lnTo>
                        <a:pt x="329" y="234"/>
                      </a:lnTo>
                      <a:lnTo>
                        <a:pt x="328" y="235"/>
                      </a:lnTo>
                      <a:lnTo>
                        <a:pt x="325" y="235"/>
                      </a:lnTo>
                      <a:lnTo>
                        <a:pt x="322" y="236"/>
                      </a:lnTo>
                      <a:lnTo>
                        <a:pt x="313" y="239"/>
                      </a:lnTo>
                      <a:lnTo>
                        <a:pt x="296" y="242"/>
                      </a:lnTo>
                      <a:lnTo>
                        <a:pt x="287" y="244"/>
                      </a:lnTo>
                      <a:lnTo>
                        <a:pt x="279" y="246"/>
                      </a:lnTo>
                      <a:lnTo>
                        <a:pt x="261" y="248"/>
                      </a:lnTo>
                      <a:lnTo>
                        <a:pt x="243" y="249"/>
                      </a:lnTo>
                      <a:lnTo>
                        <a:pt x="225" y="249"/>
                      </a:lnTo>
                      <a:lnTo>
                        <a:pt x="216" y="249"/>
                      </a:lnTo>
                      <a:lnTo>
                        <a:pt x="214" y="248"/>
                      </a:lnTo>
                      <a:lnTo>
                        <a:pt x="213" y="248"/>
                      </a:lnTo>
                      <a:lnTo>
                        <a:pt x="211" y="248"/>
                      </a:lnTo>
                      <a:lnTo>
                        <a:pt x="207" y="248"/>
                      </a:lnTo>
                      <a:lnTo>
                        <a:pt x="198" y="247"/>
                      </a:lnTo>
                      <a:lnTo>
                        <a:pt x="191" y="244"/>
                      </a:lnTo>
                      <a:lnTo>
                        <a:pt x="183" y="241"/>
                      </a:lnTo>
                      <a:lnTo>
                        <a:pt x="177" y="235"/>
                      </a:lnTo>
                      <a:lnTo>
                        <a:pt x="165" y="226"/>
                      </a:lnTo>
                      <a:lnTo>
                        <a:pt x="154" y="215"/>
                      </a:lnTo>
                      <a:lnTo>
                        <a:pt x="144" y="204"/>
                      </a:lnTo>
                      <a:lnTo>
                        <a:pt x="135" y="192"/>
                      </a:lnTo>
                      <a:lnTo>
                        <a:pt x="131" y="186"/>
                      </a:lnTo>
                      <a:lnTo>
                        <a:pt x="127" y="180"/>
                      </a:lnTo>
                      <a:lnTo>
                        <a:pt x="120" y="167"/>
                      </a:lnTo>
                      <a:lnTo>
                        <a:pt x="113" y="154"/>
                      </a:lnTo>
                      <a:lnTo>
                        <a:pt x="106" y="141"/>
                      </a:lnTo>
                      <a:lnTo>
                        <a:pt x="103" y="118"/>
                      </a:lnTo>
                      <a:lnTo>
                        <a:pt x="99" y="96"/>
                      </a:lnTo>
                      <a:lnTo>
                        <a:pt x="92" y="75"/>
                      </a:lnTo>
                      <a:lnTo>
                        <a:pt x="86" y="54"/>
                      </a:lnTo>
                      <a:lnTo>
                        <a:pt x="84" y="48"/>
                      </a:lnTo>
                      <a:lnTo>
                        <a:pt x="81" y="43"/>
                      </a:lnTo>
                      <a:lnTo>
                        <a:pt x="78" y="37"/>
                      </a:lnTo>
                      <a:lnTo>
                        <a:pt x="76" y="33"/>
                      </a:lnTo>
                      <a:lnTo>
                        <a:pt x="72" y="28"/>
                      </a:lnTo>
                      <a:lnTo>
                        <a:pt x="69" y="23"/>
                      </a:lnTo>
                      <a:lnTo>
                        <a:pt x="64" y="20"/>
                      </a:lnTo>
                      <a:lnTo>
                        <a:pt x="60" y="16"/>
                      </a:lnTo>
                      <a:lnTo>
                        <a:pt x="56" y="13"/>
                      </a:lnTo>
                      <a:lnTo>
                        <a:pt x="51" y="10"/>
                      </a:lnTo>
                      <a:lnTo>
                        <a:pt x="41" y="6"/>
                      </a:lnTo>
                      <a:lnTo>
                        <a:pt x="35" y="3"/>
                      </a:lnTo>
                      <a:lnTo>
                        <a:pt x="29" y="2"/>
                      </a:lnTo>
                      <a:lnTo>
                        <a:pt x="23" y="1"/>
                      </a:lnTo>
                      <a:lnTo>
                        <a:pt x="17" y="0"/>
                      </a:lnTo>
                      <a:lnTo>
                        <a:pt x="14" y="2"/>
                      </a:lnTo>
                      <a:lnTo>
                        <a:pt x="11" y="5"/>
                      </a:lnTo>
                      <a:lnTo>
                        <a:pt x="9" y="8"/>
                      </a:lnTo>
                      <a:lnTo>
                        <a:pt x="8" y="13"/>
                      </a:lnTo>
                      <a:lnTo>
                        <a:pt x="7" y="21"/>
                      </a:lnTo>
                      <a:lnTo>
                        <a:pt x="6" y="22"/>
                      </a:lnTo>
                      <a:lnTo>
                        <a:pt x="6" y="24"/>
                      </a:lnTo>
                      <a:lnTo>
                        <a:pt x="5" y="28"/>
                      </a:lnTo>
                      <a:lnTo>
                        <a:pt x="1" y="44"/>
                      </a:lnTo>
                      <a:lnTo>
                        <a:pt x="0" y="51"/>
                      </a:lnTo>
                      <a:lnTo>
                        <a:pt x="0" y="59"/>
                      </a:lnTo>
                      <a:lnTo>
                        <a:pt x="0" y="66"/>
                      </a:lnTo>
                      <a:lnTo>
                        <a:pt x="0" y="73"/>
                      </a:lnTo>
                      <a:lnTo>
                        <a:pt x="4" y="87"/>
                      </a:lnTo>
                      <a:lnTo>
                        <a:pt x="7" y="100"/>
                      </a:lnTo>
                      <a:lnTo>
                        <a:pt x="10" y="107"/>
                      </a:lnTo>
                      <a:lnTo>
                        <a:pt x="14" y="114"/>
                      </a:lnTo>
                      <a:lnTo>
                        <a:pt x="21" y="126"/>
                      </a:lnTo>
                      <a:lnTo>
                        <a:pt x="26" y="132"/>
                      </a:lnTo>
                      <a:lnTo>
                        <a:pt x="32" y="13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9" name="Freeform 69"/>
                <p:cNvSpPr>
                  <a:spLocks noChangeAspect="1"/>
                </p:cNvSpPr>
                <p:nvPr/>
              </p:nvSpPr>
              <p:spPr bwMode="auto">
                <a:xfrm>
                  <a:off x="2836" y="3137"/>
                  <a:ext cx="760" cy="438"/>
                </a:xfrm>
                <a:custGeom>
                  <a:avLst/>
                  <a:gdLst>
                    <a:gd name="T0" fmla="*/ 753 w 760"/>
                    <a:gd name="T1" fmla="*/ 23 h 438"/>
                    <a:gd name="T2" fmla="*/ 731 w 760"/>
                    <a:gd name="T3" fmla="*/ 4 h 438"/>
                    <a:gd name="T4" fmla="*/ 704 w 760"/>
                    <a:gd name="T5" fmla="*/ 0 h 438"/>
                    <a:gd name="T6" fmla="*/ 659 w 760"/>
                    <a:gd name="T7" fmla="*/ 16 h 438"/>
                    <a:gd name="T8" fmla="*/ 632 w 760"/>
                    <a:gd name="T9" fmla="*/ 46 h 438"/>
                    <a:gd name="T10" fmla="*/ 576 w 760"/>
                    <a:gd name="T11" fmla="*/ 208 h 438"/>
                    <a:gd name="T12" fmla="*/ 532 w 760"/>
                    <a:gd name="T13" fmla="*/ 313 h 438"/>
                    <a:gd name="T14" fmla="*/ 517 w 760"/>
                    <a:gd name="T15" fmla="*/ 341 h 438"/>
                    <a:gd name="T16" fmla="*/ 499 w 760"/>
                    <a:gd name="T17" fmla="*/ 357 h 438"/>
                    <a:gd name="T18" fmla="*/ 484 w 760"/>
                    <a:gd name="T19" fmla="*/ 364 h 438"/>
                    <a:gd name="T20" fmla="*/ 467 w 760"/>
                    <a:gd name="T21" fmla="*/ 364 h 438"/>
                    <a:gd name="T22" fmla="*/ 432 w 760"/>
                    <a:gd name="T23" fmla="*/ 330 h 438"/>
                    <a:gd name="T24" fmla="*/ 378 w 760"/>
                    <a:gd name="T25" fmla="*/ 283 h 438"/>
                    <a:gd name="T26" fmla="*/ 322 w 760"/>
                    <a:gd name="T27" fmla="*/ 250 h 438"/>
                    <a:gd name="T28" fmla="*/ 292 w 760"/>
                    <a:gd name="T29" fmla="*/ 224 h 438"/>
                    <a:gd name="T30" fmla="*/ 262 w 760"/>
                    <a:gd name="T31" fmla="*/ 182 h 438"/>
                    <a:gd name="T32" fmla="*/ 246 w 760"/>
                    <a:gd name="T33" fmla="*/ 126 h 438"/>
                    <a:gd name="T34" fmla="*/ 231 w 760"/>
                    <a:gd name="T35" fmla="*/ 97 h 438"/>
                    <a:gd name="T36" fmla="*/ 196 w 760"/>
                    <a:gd name="T37" fmla="*/ 89 h 438"/>
                    <a:gd name="T38" fmla="*/ 164 w 760"/>
                    <a:gd name="T39" fmla="*/ 111 h 438"/>
                    <a:gd name="T40" fmla="*/ 106 w 760"/>
                    <a:gd name="T41" fmla="*/ 174 h 438"/>
                    <a:gd name="T42" fmla="*/ 66 w 760"/>
                    <a:gd name="T43" fmla="*/ 208 h 438"/>
                    <a:gd name="T44" fmla="*/ 47 w 760"/>
                    <a:gd name="T45" fmla="*/ 219 h 438"/>
                    <a:gd name="T46" fmla="*/ 32 w 760"/>
                    <a:gd name="T47" fmla="*/ 225 h 438"/>
                    <a:gd name="T48" fmla="*/ 13 w 760"/>
                    <a:gd name="T49" fmla="*/ 237 h 438"/>
                    <a:gd name="T50" fmla="*/ 2 w 760"/>
                    <a:gd name="T51" fmla="*/ 269 h 438"/>
                    <a:gd name="T52" fmla="*/ 4 w 760"/>
                    <a:gd name="T53" fmla="*/ 314 h 438"/>
                    <a:gd name="T54" fmla="*/ 15 w 760"/>
                    <a:gd name="T55" fmla="*/ 336 h 438"/>
                    <a:gd name="T56" fmla="*/ 38 w 760"/>
                    <a:gd name="T57" fmla="*/ 352 h 438"/>
                    <a:gd name="T58" fmla="*/ 63 w 760"/>
                    <a:gd name="T59" fmla="*/ 356 h 438"/>
                    <a:gd name="T60" fmla="*/ 88 w 760"/>
                    <a:gd name="T61" fmla="*/ 344 h 438"/>
                    <a:gd name="T62" fmla="*/ 89 w 760"/>
                    <a:gd name="T63" fmla="*/ 341 h 438"/>
                    <a:gd name="T64" fmla="*/ 129 w 760"/>
                    <a:gd name="T65" fmla="*/ 258 h 438"/>
                    <a:gd name="T66" fmla="*/ 140 w 760"/>
                    <a:gd name="T67" fmla="*/ 239 h 438"/>
                    <a:gd name="T68" fmla="*/ 169 w 760"/>
                    <a:gd name="T69" fmla="*/ 204 h 438"/>
                    <a:gd name="T70" fmla="*/ 222 w 760"/>
                    <a:gd name="T71" fmla="*/ 234 h 438"/>
                    <a:gd name="T72" fmla="*/ 294 w 760"/>
                    <a:gd name="T73" fmla="*/ 334 h 438"/>
                    <a:gd name="T74" fmla="*/ 338 w 760"/>
                    <a:gd name="T75" fmla="*/ 381 h 438"/>
                    <a:gd name="T76" fmla="*/ 387 w 760"/>
                    <a:gd name="T77" fmla="*/ 412 h 438"/>
                    <a:gd name="T78" fmla="*/ 457 w 760"/>
                    <a:gd name="T79" fmla="*/ 435 h 438"/>
                    <a:gd name="T80" fmla="*/ 501 w 760"/>
                    <a:gd name="T81" fmla="*/ 435 h 438"/>
                    <a:gd name="T82" fmla="*/ 529 w 760"/>
                    <a:gd name="T83" fmla="*/ 426 h 438"/>
                    <a:gd name="T84" fmla="*/ 542 w 760"/>
                    <a:gd name="T85" fmla="*/ 419 h 438"/>
                    <a:gd name="T86" fmla="*/ 588 w 760"/>
                    <a:gd name="T87" fmla="*/ 377 h 438"/>
                    <a:gd name="T88" fmla="*/ 623 w 760"/>
                    <a:gd name="T89" fmla="*/ 332 h 438"/>
                    <a:gd name="T90" fmla="*/ 666 w 760"/>
                    <a:gd name="T91" fmla="*/ 264 h 438"/>
                    <a:gd name="T92" fmla="*/ 687 w 760"/>
                    <a:gd name="T93" fmla="*/ 224 h 438"/>
                    <a:gd name="T94" fmla="*/ 730 w 760"/>
                    <a:gd name="T95" fmla="*/ 159 h 438"/>
                    <a:gd name="T96" fmla="*/ 733 w 760"/>
                    <a:gd name="T97" fmla="*/ 157 h 438"/>
                    <a:gd name="T98" fmla="*/ 749 w 760"/>
                    <a:gd name="T99" fmla="*/ 123 h 438"/>
                    <a:gd name="T100" fmla="*/ 751 w 760"/>
                    <a:gd name="T101" fmla="*/ 113 h 438"/>
                    <a:gd name="T102" fmla="*/ 758 w 760"/>
                    <a:gd name="T103" fmla="*/ 79 h 438"/>
                    <a:gd name="T104" fmla="*/ 760 w 760"/>
                    <a:gd name="T105" fmla="*/ 59 h 43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760"/>
                    <a:gd name="T160" fmla="*/ 0 h 438"/>
                    <a:gd name="T161" fmla="*/ 760 w 760"/>
                    <a:gd name="T162" fmla="*/ 438 h 43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760" h="438">
                      <a:moveTo>
                        <a:pt x="759" y="39"/>
                      </a:moveTo>
                      <a:lnTo>
                        <a:pt x="757" y="34"/>
                      </a:lnTo>
                      <a:lnTo>
                        <a:pt x="756" y="30"/>
                      </a:lnTo>
                      <a:lnTo>
                        <a:pt x="755" y="26"/>
                      </a:lnTo>
                      <a:lnTo>
                        <a:pt x="753" y="23"/>
                      </a:lnTo>
                      <a:lnTo>
                        <a:pt x="749" y="16"/>
                      </a:lnTo>
                      <a:lnTo>
                        <a:pt x="744" y="11"/>
                      </a:lnTo>
                      <a:lnTo>
                        <a:pt x="737" y="6"/>
                      </a:lnTo>
                      <a:lnTo>
                        <a:pt x="734" y="4"/>
                      </a:lnTo>
                      <a:lnTo>
                        <a:pt x="731" y="4"/>
                      </a:lnTo>
                      <a:lnTo>
                        <a:pt x="727" y="2"/>
                      </a:lnTo>
                      <a:lnTo>
                        <a:pt x="723" y="1"/>
                      </a:lnTo>
                      <a:lnTo>
                        <a:pt x="719" y="0"/>
                      </a:lnTo>
                      <a:lnTo>
                        <a:pt x="714" y="0"/>
                      </a:lnTo>
                      <a:lnTo>
                        <a:pt x="704" y="0"/>
                      </a:lnTo>
                      <a:lnTo>
                        <a:pt x="694" y="2"/>
                      </a:lnTo>
                      <a:lnTo>
                        <a:pt x="685" y="4"/>
                      </a:lnTo>
                      <a:lnTo>
                        <a:pt x="676" y="7"/>
                      </a:lnTo>
                      <a:lnTo>
                        <a:pt x="668" y="11"/>
                      </a:lnTo>
                      <a:lnTo>
                        <a:pt x="659" y="16"/>
                      </a:lnTo>
                      <a:lnTo>
                        <a:pt x="652" y="21"/>
                      </a:lnTo>
                      <a:lnTo>
                        <a:pt x="645" y="29"/>
                      </a:lnTo>
                      <a:lnTo>
                        <a:pt x="640" y="34"/>
                      </a:lnTo>
                      <a:lnTo>
                        <a:pt x="636" y="40"/>
                      </a:lnTo>
                      <a:lnTo>
                        <a:pt x="632" y="46"/>
                      </a:lnTo>
                      <a:lnTo>
                        <a:pt x="630" y="53"/>
                      </a:lnTo>
                      <a:lnTo>
                        <a:pt x="617" y="88"/>
                      </a:lnTo>
                      <a:lnTo>
                        <a:pt x="605" y="123"/>
                      </a:lnTo>
                      <a:lnTo>
                        <a:pt x="591" y="166"/>
                      </a:lnTo>
                      <a:lnTo>
                        <a:pt x="576" y="208"/>
                      </a:lnTo>
                      <a:lnTo>
                        <a:pt x="553" y="269"/>
                      </a:lnTo>
                      <a:lnTo>
                        <a:pt x="545" y="287"/>
                      </a:lnTo>
                      <a:lnTo>
                        <a:pt x="541" y="296"/>
                      </a:lnTo>
                      <a:lnTo>
                        <a:pt x="538" y="305"/>
                      </a:lnTo>
                      <a:lnTo>
                        <a:pt x="532" y="313"/>
                      </a:lnTo>
                      <a:lnTo>
                        <a:pt x="531" y="317"/>
                      </a:lnTo>
                      <a:lnTo>
                        <a:pt x="528" y="321"/>
                      </a:lnTo>
                      <a:lnTo>
                        <a:pt x="518" y="339"/>
                      </a:lnTo>
                      <a:lnTo>
                        <a:pt x="517" y="339"/>
                      </a:lnTo>
                      <a:lnTo>
                        <a:pt x="517" y="341"/>
                      </a:lnTo>
                      <a:lnTo>
                        <a:pt x="516" y="343"/>
                      </a:lnTo>
                      <a:lnTo>
                        <a:pt x="513" y="346"/>
                      </a:lnTo>
                      <a:lnTo>
                        <a:pt x="510" y="350"/>
                      </a:lnTo>
                      <a:lnTo>
                        <a:pt x="506" y="353"/>
                      </a:lnTo>
                      <a:lnTo>
                        <a:pt x="499" y="357"/>
                      </a:lnTo>
                      <a:lnTo>
                        <a:pt x="496" y="360"/>
                      </a:lnTo>
                      <a:lnTo>
                        <a:pt x="492" y="362"/>
                      </a:lnTo>
                      <a:lnTo>
                        <a:pt x="488" y="363"/>
                      </a:lnTo>
                      <a:lnTo>
                        <a:pt x="486" y="364"/>
                      </a:lnTo>
                      <a:lnTo>
                        <a:pt x="484" y="364"/>
                      </a:lnTo>
                      <a:lnTo>
                        <a:pt x="475" y="364"/>
                      </a:lnTo>
                      <a:lnTo>
                        <a:pt x="473" y="364"/>
                      </a:lnTo>
                      <a:lnTo>
                        <a:pt x="471" y="364"/>
                      </a:lnTo>
                      <a:lnTo>
                        <a:pt x="467" y="364"/>
                      </a:lnTo>
                      <a:lnTo>
                        <a:pt x="462" y="364"/>
                      </a:lnTo>
                      <a:lnTo>
                        <a:pt x="458" y="363"/>
                      </a:lnTo>
                      <a:lnTo>
                        <a:pt x="445" y="346"/>
                      </a:lnTo>
                      <a:lnTo>
                        <a:pt x="438" y="338"/>
                      </a:lnTo>
                      <a:lnTo>
                        <a:pt x="432" y="330"/>
                      </a:lnTo>
                      <a:lnTo>
                        <a:pt x="424" y="323"/>
                      </a:lnTo>
                      <a:lnTo>
                        <a:pt x="417" y="316"/>
                      </a:lnTo>
                      <a:lnTo>
                        <a:pt x="402" y="302"/>
                      </a:lnTo>
                      <a:lnTo>
                        <a:pt x="386" y="289"/>
                      </a:lnTo>
                      <a:lnTo>
                        <a:pt x="378" y="283"/>
                      </a:lnTo>
                      <a:lnTo>
                        <a:pt x="370" y="278"/>
                      </a:lnTo>
                      <a:lnTo>
                        <a:pt x="353" y="266"/>
                      </a:lnTo>
                      <a:lnTo>
                        <a:pt x="344" y="262"/>
                      </a:lnTo>
                      <a:lnTo>
                        <a:pt x="335" y="257"/>
                      </a:lnTo>
                      <a:lnTo>
                        <a:pt x="322" y="250"/>
                      </a:lnTo>
                      <a:lnTo>
                        <a:pt x="316" y="245"/>
                      </a:lnTo>
                      <a:lnTo>
                        <a:pt x="310" y="241"/>
                      </a:lnTo>
                      <a:lnTo>
                        <a:pt x="304" y="236"/>
                      </a:lnTo>
                      <a:lnTo>
                        <a:pt x="298" y="230"/>
                      </a:lnTo>
                      <a:lnTo>
                        <a:pt x="292" y="224"/>
                      </a:lnTo>
                      <a:lnTo>
                        <a:pt x="287" y="219"/>
                      </a:lnTo>
                      <a:lnTo>
                        <a:pt x="282" y="214"/>
                      </a:lnTo>
                      <a:lnTo>
                        <a:pt x="278" y="208"/>
                      </a:lnTo>
                      <a:lnTo>
                        <a:pt x="270" y="195"/>
                      </a:lnTo>
                      <a:lnTo>
                        <a:pt x="262" y="182"/>
                      </a:lnTo>
                      <a:lnTo>
                        <a:pt x="259" y="175"/>
                      </a:lnTo>
                      <a:lnTo>
                        <a:pt x="257" y="169"/>
                      </a:lnTo>
                      <a:lnTo>
                        <a:pt x="252" y="155"/>
                      </a:lnTo>
                      <a:lnTo>
                        <a:pt x="250" y="140"/>
                      </a:lnTo>
                      <a:lnTo>
                        <a:pt x="246" y="126"/>
                      </a:lnTo>
                      <a:lnTo>
                        <a:pt x="243" y="114"/>
                      </a:lnTo>
                      <a:lnTo>
                        <a:pt x="241" y="109"/>
                      </a:lnTo>
                      <a:lnTo>
                        <a:pt x="238" y="104"/>
                      </a:lnTo>
                      <a:lnTo>
                        <a:pt x="235" y="101"/>
                      </a:lnTo>
                      <a:lnTo>
                        <a:pt x="231" y="97"/>
                      </a:lnTo>
                      <a:lnTo>
                        <a:pt x="227" y="95"/>
                      </a:lnTo>
                      <a:lnTo>
                        <a:pt x="222" y="93"/>
                      </a:lnTo>
                      <a:lnTo>
                        <a:pt x="212" y="90"/>
                      </a:lnTo>
                      <a:lnTo>
                        <a:pt x="204" y="89"/>
                      </a:lnTo>
                      <a:lnTo>
                        <a:pt x="196" y="89"/>
                      </a:lnTo>
                      <a:lnTo>
                        <a:pt x="189" y="91"/>
                      </a:lnTo>
                      <a:lnTo>
                        <a:pt x="181" y="95"/>
                      </a:lnTo>
                      <a:lnTo>
                        <a:pt x="175" y="98"/>
                      </a:lnTo>
                      <a:lnTo>
                        <a:pt x="169" y="104"/>
                      </a:lnTo>
                      <a:lnTo>
                        <a:pt x="164" y="111"/>
                      </a:lnTo>
                      <a:lnTo>
                        <a:pt x="153" y="124"/>
                      </a:lnTo>
                      <a:lnTo>
                        <a:pt x="142" y="138"/>
                      </a:lnTo>
                      <a:lnTo>
                        <a:pt x="130" y="150"/>
                      </a:lnTo>
                      <a:lnTo>
                        <a:pt x="118" y="162"/>
                      </a:lnTo>
                      <a:lnTo>
                        <a:pt x="106" y="174"/>
                      </a:lnTo>
                      <a:lnTo>
                        <a:pt x="99" y="180"/>
                      </a:lnTo>
                      <a:lnTo>
                        <a:pt x="93" y="186"/>
                      </a:lnTo>
                      <a:lnTo>
                        <a:pt x="80" y="197"/>
                      </a:lnTo>
                      <a:lnTo>
                        <a:pt x="73" y="202"/>
                      </a:lnTo>
                      <a:lnTo>
                        <a:pt x="66" y="208"/>
                      </a:lnTo>
                      <a:lnTo>
                        <a:pt x="61" y="210"/>
                      </a:lnTo>
                      <a:lnTo>
                        <a:pt x="59" y="212"/>
                      </a:lnTo>
                      <a:lnTo>
                        <a:pt x="56" y="214"/>
                      </a:lnTo>
                      <a:lnTo>
                        <a:pt x="52" y="216"/>
                      </a:lnTo>
                      <a:lnTo>
                        <a:pt x="47" y="219"/>
                      </a:lnTo>
                      <a:lnTo>
                        <a:pt x="42" y="221"/>
                      </a:lnTo>
                      <a:lnTo>
                        <a:pt x="37" y="223"/>
                      </a:lnTo>
                      <a:lnTo>
                        <a:pt x="34" y="223"/>
                      </a:lnTo>
                      <a:lnTo>
                        <a:pt x="32" y="224"/>
                      </a:lnTo>
                      <a:lnTo>
                        <a:pt x="32" y="225"/>
                      </a:lnTo>
                      <a:lnTo>
                        <a:pt x="27" y="227"/>
                      </a:lnTo>
                      <a:lnTo>
                        <a:pt x="24" y="228"/>
                      </a:lnTo>
                      <a:lnTo>
                        <a:pt x="21" y="229"/>
                      </a:lnTo>
                      <a:lnTo>
                        <a:pt x="17" y="232"/>
                      </a:lnTo>
                      <a:lnTo>
                        <a:pt x="13" y="237"/>
                      </a:lnTo>
                      <a:lnTo>
                        <a:pt x="11" y="239"/>
                      </a:lnTo>
                      <a:lnTo>
                        <a:pt x="10" y="242"/>
                      </a:lnTo>
                      <a:lnTo>
                        <a:pt x="6" y="251"/>
                      </a:lnTo>
                      <a:lnTo>
                        <a:pt x="4" y="260"/>
                      </a:lnTo>
                      <a:lnTo>
                        <a:pt x="2" y="269"/>
                      </a:lnTo>
                      <a:lnTo>
                        <a:pt x="1" y="279"/>
                      </a:lnTo>
                      <a:lnTo>
                        <a:pt x="0" y="287"/>
                      </a:lnTo>
                      <a:lnTo>
                        <a:pt x="1" y="296"/>
                      </a:lnTo>
                      <a:lnTo>
                        <a:pt x="2" y="306"/>
                      </a:lnTo>
                      <a:lnTo>
                        <a:pt x="4" y="314"/>
                      </a:lnTo>
                      <a:lnTo>
                        <a:pt x="5" y="319"/>
                      </a:lnTo>
                      <a:lnTo>
                        <a:pt x="8" y="323"/>
                      </a:lnTo>
                      <a:lnTo>
                        <a:pt x="10" y="328"/>
                      </a:lnTo>
                      <a:lnTo>
                        <a:pt x="12" y="332"/>
                      </a:lnTo>
                      <a:lnTo>
                        <a:pt x="15" y="336"/>
                      </a:lnTo>
                      <a:lnTo>
                        <a:pt x="18" y="339"/>
                      </a:lnTo>
                      <a:lnTo>
                        <a:pt x="22" y="343"/>
                      </a:lnTo>
                      <a:lnTo>
                        <a:pt x="27" y="346"/>
                      </a:lnTo>
                      <a:lnTo>
                        <a:pt x="34" y="350"/>
                      </a:lnTo>
                      <a:lnTo>
                        <a:pt x="38" y="352"/>
                      </a:lnTo>
                      <a:lnTo>
                        <a:pt x="39" y="353"/>
                      </a:lnTo>
                      <a:lnTo>
                        <a:pt x="41" y="354"/>
                      </a:lnTo>
                      <a:lnTo>
                        <a:pt x="48" y="356"/>
                      </a:lnTo>
                      <a:lnTo>
                        <a:pt x="56" y="357"/>
                      </a:lnTo>
                      <a:lnTo>
                        <a:pt x="63" y="356"/>
                      </a:lnTo>
                      <a:lnTo>
                        <a:pt x="67" y="355"/>
                      </a:lnTo>
                      <a:lnTo>
                        <a:pt x="70" y="355"/>
                      </a:lnTo>
                      <a:lnTo>
                        <a:pt x="77" y="351"/>
                      </a:lnTo>
                      <a:lnTo>
                        <a:pt x="85" y="347"/>
                      </a:lnTo>
                      <a:lnTo>
                        <a:pt x="88" y="344"/>
                      </a:lnTo>
                      <a:lnTo>
                        <a:pt x="88" y="343"/>
                      </a:lnTo>
                      <a:lnTo>
                        <a:pt x="89" y="341"/>
                      </a:lnTo>
                      <a:lnTo>
                        <a:pt x="100" y="311"/>
                      </a:lnTo>
                      <a:lnTo>
                        <a:pt x="105" y="297"/>
                      </a:lnTo>
                      <a:lnTo>
                        <a:pt x="111" y="284"/>
                      </a:lnTo>
                      <a:lnTo>
                        <a:pt x="119" y="271"/>
                      </a:lnTo>
                      <a:lnTo>
                        <a:pt x="129" y="258"/>
                      </a:lnTo>
                      <a:lnTo>
                        <a:pt x="131" y="253"/>
                      </a:lnTo>
                      <a:lnTo>
                        <a:pt x="133" y="251"/>
                      </a:lnTo>
                      <a:lnTo>
                        <a:pt x="135" y="249"/>
                      </a:lnTo>
                      <a:lnTo>
                        <a:pt x="137" y="244"/>
                      </a:lnTo>
                      <a:lnTo>
                        <a:pt x="140" y="239"/>
                      </a:lnTo>
                      <a:lnTo>
                        <a:pt x="144" y="230"/>
                      </a:lnTo>
                      <a:lnTo>
                        <a:pt x="150" y="223"/>
                      </a:lnTo>
                      <a:lnTo>
                        <a:pt x="156" y="215"/>
                      </a:lnTo>
                      <a:lnTo>
                        <a:pt x="162" y="209"/>
                      </a:lnTo>
                      <a:lnTo>
                        <a:pt x="169" y="204"/>
                      </a:lnTo>
                      <a:lnTo>
                        <a:pt x="177" y="200"/>
                      </a:lnTo>
                      <a:lnTo>
                        <a:pt x="186" y="195"/>
                      </a:lnTo>
                      <a:lnTo>
                        <a:pt x="195" y="193"/>
                      </a:lnTo>
                      <a:lnTo>
                        <a:pt x="208" y="214"/>
                      </a:lnTo>
                      <a:lnTo>
                        <a:pt x="222" y="234"/>
                      </a:lnTo>
                      <a:lnTo>
                        <a:pt x="236" y="255"/>
                      </a:lnTo>
                      <a:lnTo>
                        <a:pt x="250" y="275"/>
                      </a:lnTo>
                      <a:lnTo>
                        <a:pt x="264" y="294"/>
                      </a:lnTo>
                      <a:lnTo>
                        <a:pt x="278" y="314"/>
                      </a:lnTo>
                      <a:lnTo>
                        <a:pt x="294" y="334"/>
                      </a:lnTo>
                      <a:lnTo>
                        <a:pt x="310" y="353"/>
                      </a:lnTo>
                      <a:lnTo>
                        <a:pt x="317" y="361"/>
                      </a:lnTo>
                      <a:lnTo>
                        <a:pt x="324" y="368"/>
                      </a:lnTo>
                      <a:lnTo>
                        <a:pt x="331" y="374"/>
                      </a:lnTo>
                      <a:lnTo>
                        <a:pt x="338" y="381"/>
                      </a:lnTo>
                      <a:lnTo>
                        <a:pt x="348" y="388"/>
                      </a:lnTo>
                      <a:lnTo>
                        <a:pt x="357" y="394"/>
                      </a:lnTo>
                      <a:lnTo>
                        <a:pt x="367" y="400"/>
                      </a:lnTo>
                      <a:lnTo>
                        <a:pt x="377" y="406"/>
                      </a:lnTo>
                      <a:lnTo>
                        <a:pt x="387" y="412"/>
                      </a:lnTo>
                      <a:lnTo>
                        <a:pt x="398" y="417"/>
                      </a:lnTo>
                      <a:lnTo>
                        <a:pt x="409" y="421"/>
                      </a:lnTo>
                      <a:lnTo>
                        <a:pt x="420" y="426"/>
                      </a:lnTo>
                      <a:lnTo>
                        <a:pt x="434" y="429"/>
                      </a:lnTo>
                      <a:lnTo>
                        <a:pt x="457" y="435"/>
                      </a:lnTo>
                      <a:lnTo>
                        <a:pt x="465" y="437"/>
                      </a:lnTo>
                      <a:lnTo>
                        <a:pt x="473" y="438"/>
                      </a:lnTo>
                      <a:lnTo>
                        <a:pt x="481" y="438"/>
                      </a:lnTo>
                      <a:lnTo>
                        <a:pt x="489" y="437"/>
                      </a:lnTo>
                      <a:lnTo>
                        <a:pt x="501" y="435"/>
                      </a:lnTo>
                      <a:lnTo>
                        <a:pt x="506" y="434"/>
                      </a:lnTo>
                      <a:lnTo>
                        <a:pt x="512" y="432"/>
                      </a:lnTo>
                      <a:lnTo>
                        <a:pt x="524" y="428"/>
                      </a:lnTo>
                      <a:lnTo>
                        <a:pt x="526" y="427"/>
                      </a:lnTo>
                      <a:lnTo>
                        <a:pt x="529" y="426"/>
                      </a:lnTo>
                      <a:lnTo>
                        <a:pt x="534" y="423"/>
                      </a:lnTo>
                      <a:lnTo>
                        <a:pt x="539" y="420"/>
                      </a:lnTo>
                      <a:lnTo>
                        <a:pt x="540" y="420"/>
                      </a:lnTo>
                      <a:lnTo>
                        <a:pt x="542" y="419"/>
                      </a:lnTo>
                      <a:lnTo>
                        <a:pt x="545" y="417"/>
                      </a:lnTo>
                      <a:lnTo>
                        <a:pt x="554" y="411"/>
                      </a:lnTo>
                      <a:lnTo>
                        <a:pt x="564" y="403"/>
                      </a:lnTo>
                      <a:lnTo>
                        <a:pt x="573" y="394"/>
                      </a:lnTo>
                      <a:lnTo>
                        <a:pt x="588" y="377"/>
                      </a:lnTo>
                      <a:lnTo>
                        <a:pt x="595" y="368"/>
                      </a:lnTo>
                      <a:lnTo>
                        <a:pt x="602" y="359"/>
                      </a:lnTo>
                      <a:lnTo>
                        <a:pt x="616" y="341"/>
                      </a:lnTo>
                      <a:lnTo>
                        <a:pt x="620" y="336"/>
                      </a:lnTo>
                      <a:lnTo>
                        <a:pt x="623" y="332"/>
                      </a:lnTo>
                      <a:lnTo>
                        <a:pt x="630" y="322"/>
                      </a:lnTo>
                      <a:lnTo>
                        <a:pt x="643" y="303"/>
                      </a:lnTo>
                      <a:lnTo>
                        <a:pt x="655" y="284"/>
                      </a:lnTo>
                      <a:lnTo>
                        <a:pt x="661" y="273"/>
                      </a:lnTo>
                      <a:lnTo>
                        <a:pt x="666" y="264"/>
                      </a:lnTo>
                      <a:lnTo>
                        <a:pt x="668" y="261"/>
                      </a:lnTo>
                      <a:lnTo>
                        <a:pt x="669" y="258"/>
                      </a:lnTo>
                      <a:lnTo>
                        <a:pt x="672" y="254"/>
                      </a:lnTo>
                      <a:lnTo>
                        <a:pt x="678" y="244"/>
                      </a:lnTo>
                      <a:lnTo>
                        <a:pt x="687" y="224"/>
                      </a:lnTo>
                      <a:lnTo>
                        <a:pt x="699" y="206"/>
                      </a:lnTo>
                      <a:lnTo>
                        <a:pt x="711" y="187"/>
                      </a:lnTo>
                      <a:lnTo>
                        <a:pt x="724" y="170"/>
                      </a:lnTo>
                      <a:lnTo>
                        <a:pt x="728" y="163"/>
                      </a:lnTo>
                      <a:lnTo>
                        <a:pt x="730" y="159"/>
                      </a:lnTo>
                      <a:lnTo>
                        <a:pt x="731" y="159"/>
                      </a:lnTo>
                      <a:lnTo>
                        <a:pt x="732" y="158"/>
                      </a:lnTo>
                      <a:lnTo>
                        <a:pt x="733" y="157"/>
                      </a:lnTo>
                      <a:lnTo>
                        <a:pt x="737" y="150"/>
                      </a:lnTo>
                      <a:lnTo>
                        <a:pt x="741" y="143"/>
                      </a:lnTo>
                      <a:lnTo>
                        <a:pt x="746" y="130"/>
                      </a:lnTo>
                      <a:lnTo>
                        <a:pt x="749" y="124"/>
                      </a:lnTo>
                      <a:lnTo>
                        <a:pt x="749" y="123"/>
                      </a:lnTo>
                      <a:lnTo>
                        <a:pt x="749" y="122"/>
                      </a:lnTo>
                      <a:lnTo>
                        <a:pt x="749" y="121"/>
                      </a:lnTo>
                      <a:lnTo>
                        <a:pt x="751" y="117"/>
                      </a:lnTo>
                      <a:lnTo>
                        <a:pt x="751" y="114"/>
                      </a:lnTo>
                      <a:lnTo>
                        <a:pt x="751" y="113"/>
                      </a:lnTo>
                      <a:lnTo>
                        <a:pt x="752" y="112"/>
                      </a:lnTo>
                      <a:lnTo>
                        <a:pt x="753" y="111"/>
                      </a:lnTo>
                      <a:lnTo>
                        <a:pt x="755" y="105"/>
                      </a:lnTo>
                      <a:lnTo>
                        <a:pt x="757" y="92"/>
                      </a:lnTo>
                      <a:lnTo>
                        <a:pt x="758" y="79"/>
                      </a:lnTo>
                      <a:lnTo>
                        <a:pt x="758" y="75"/>
                      </a:lnTo>
                      <a:lnTo>
                        <a:pt x="758" y="74"/>
                      </a:lnTo>
                      <a:lnTo>
                        <a:pt x="759" y="73"/>
                      </a:lnTo>
                      <a:lnTo>
                        <a:pt x="760" y="66"/>
                      </a:lnTo>
                      <a:lnTo>
                        <a:pt x="760" y="59"/>
                      </a:lnTo>
                      <a:lnTo>
                        <a:pt x="760" y="53"/>
                      </a:lnTo>
                      <a:lnTo>
                        <a:pt x="759" y="3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0" name="Freeform 70"/>
                <p:cNvSpPr>
                  <a:spLocks noChangeAspect="1"/>
                </p:cNvSpPr>
                <p:nvPr/>
              </p:nvSpPr>
              <p:spPr bwMode="auto">
                <a:xfrm>
                  <a:off x="3004" y="2741"/>
                  <a:ext cx="682" cy="256"/>
                </a:xfrm>
                <a:custGeom>
                  <a:avLst/>
                  <a:gdLst>
                    <a:gd name="T0" fmla="*/ 635 w 682"/>
                    <a:gd name="T1" fmla="*/ 0 h 256"/>
                    <a:gd name="T2" fmla="*/ 605 w 682"/>
                    <a:gd name="T3" fmla="*/ 4 h 256"/>
                    <a:gd name="T4" fmla="*/ 552 w 682"/>
                    <a:gd name="T5" fmla="*/ 31 h 256"/>
                    <a:gd name="T6" fmla="*/ 472 w 682"/>
                    <a:gd name="T7" fmla="*/ 81 h 256"/>
                    <a:gd name="T8" fmla="*/ 343 w 682"/>
                    <a:gd name="T9" fmla="*/ 172 h 256"/>
                    <a:gd name="T10" fmla="*/ 314 w 682"/>
                    <a:gd name="T11" fmla="*/ 191 h 256"/>
                    <a:gd name="T12" fmla="*/ 306 w 682"/>
                    <a:gd name="T13" fmla="*/ 195 h 256"/>
                    <a:gd name="T14" fmla="*/ 298 w 682"/>
                    <a:gd name="T15" fmla="*/ 197 h 256"/>
                    <a:gd name="T16" fmla="*/ 295 w 682"/>
                    <a:gd name="T17" fmla="*/ 198 h 256"/>
                    <a:gd name="T18" fmla="*/ 269 w 682"/>
                    <a:gd name="T19" fmla="*/ 199 h 256"/>
                    <a:gd name="T20" fmla="*/ 227 w 682"/>
                    <a:gd name="T21" fmla="*/ 186 h 256"/>
                    <a:gd name="T22" fmla="*/ 181 w 682"/>
                    <a:gd name="T23" fmla="*/ 174 h 256"/>
                    <a:gd name="T24" fmla="*/ 142 w 682"/>
                    <a:gd name="T25" fmla="*/ 168 h 256"/>
                    <a:gd name="T26" fmla="*/ 98 w 682"/>
                    <a:gd name="T27" fmla="*/ 159 h 256"/>
                    <a:gd name="T28" fmla="*/ 90 w 682"/>
                    <a:gd name="T29" fmla="*/ 153 h 256"/>
                    <a:gd name="T30" fmla="*/ 90 w 682"/>
                    <a:gd name="T31" fmla="*/ 132 h 256"/>
                    <a:gd name="T32" fmla="*/ 91 w 682"/>
                    <a:gd name="T33" fmla="*/ 105 h 256"/>
                    <a:gd name="T34" fmla="*/ 87 w 682"/>
                    <a:gd name="T35" fmla="*/ 81 h 256"/>
                    <a:gd name="T36" fmla="*/ 78 w 682"/>
                    <a:gd name="T37" fmla="*/ 65 h 256"/>
                    <a:gd name="T38" fmla="*/ 65 w 682"/>
                    <a:gd name="T39" fmla="*/ 56 h 256"/>
                    <a:gd name="T40" fmla="*/ 50 w 682"/>
                    <a:gd name="T41" fmla="*/ 53 h 256"/>
                    <a:gd name="T42" fmla="*/ 38 w 682"/>
                    <a:gd name="T43" fmla="*/ 60 h 256"/>
                    <a:gd name="T44" fmla="*/ 33 w 682"/>
                    <a:gd name="T45" fmla="*/ 70 h 256"/>
                    <a:gd name="T46" fmla="*/ 37 w 682"/>
                    <a:gd name="T47" fmla="*/ 160 h 256"/>
                    <a:gd name="T48" fmla="*/ 4 w 682"/>
                    <a:gd name="T49" fmla="*/ 203 h 256"/>
                    <a:gd name="T50" fmla="*/ 1 w 682"/>
                    <a:gd name="T51" fmla="*/ 215 h 256"/>
                    <a:gd name="T52" fmla="*/ 10 w 682"/>
                    <a:gd name="T53" fmla="*/ 226 h 256"/>
                    <a:gd name="T54" fmla="*/ 87 w 682"/>
                    <a:gd name="T55" fmla="*/ 204 h 256"/>
                    <a:gd name="T56" fmla="*/ 135 w 682"/>
                    <a:gd name="T57" fmla="*/ 213 h 256"/>
                    <a:gd name="T58" fmla="*/ 207 w 682"/>
                    <a:gd name="T59" fmla="*/ 237 h 256"/>
                    <a:gd name="T60" fmla="*/ 284 w 682"/>
                    <a:gd name="T61" fmla="*/ 256 h 256"/>
                    <a:gd name="T62" fmla="*/ 305 w 682"/>
                    <a:gd name="T63" fmla="*/ 255 h 256"/>
                    <a:gd name="T64" fmla="*/ 326 w 682"/>
                    <a:gd name="T65" fmla="*/ 248 h 256"/>
                    <a:gd name="T66" fmla="*/ 345 w 682"/>
                    <a:gd name="T67" fmla="*/ 238 h 256"/>
                    <a:gd name="T68" fmla="*/ 399 w 682"/>
                    <a:gd name="T69" fmla="*/ 203 h 256"/>
                    <a:gd name="T70" fmla="*/ 469 w 682"/>
                    <a:gd name="T71" fmla="*/ 172 h 256"/>
                    <a:gd name="T72" fmla="*/ 571 w 682"/>
                    <a:gd name="T73" fmla="*/ 133 h 256"/>
                    <a:gd name="T74" fmla="*/ 595 w 682"/>
                    <a:gd name="T75" fmla="*/ 123 h 256"/>
                    <a:gd name="T76" fmla="*/ 620 w 682"/>
                    <a:gd name="T77" fmla="*/ 107 h 256"/>
                    <a:gd name="T78" fmla="*/ 638 w 682"/>
                    <a:gd name="T79" fmla="*/ 94 h 256"/>
                    <a:gd name="T80" fmla="*/ 656 w 682"/>
                    <a:gd name="T81" fmla="*/ 76 h 256"/>
                    <a:gd name="T82" fmla="*/ 675 w 682"/>
                    <a:gd name="T83" fmla="*/ 57 h 256"/>
                    <a:gd name="T84" fmla="*/ 681 w 682"/>
                    <a:gd name="T85" fmla="*/ 45 h 256"/>
                    <a:gd name="T86" fmla="*/ 682 w 682"/>
                    <a:gd name="T87" fmla="*/ 39 h 256"/>
                    <a:gd name="T88" fmla="*/ 682 w 682"/>
                    <a:gd name="T89" fmla="*/ 31 h 256"/>
                    <a:gd name="T90" fmla="*/ 681 w 682"/>
                    <a:gd name="T91" fmla="*/ 24 h 256"/>
                    <a:gd name="T92" fmla="*/ 675 w 682"/>
                    <a:gd name="T93" fmla="*/ 14 h 256"/>
                    <a:gd name="T94" fmla="*/ 666 w 682"/>
                    <a:gd name="T95" fmla="*/ 7 h 256"/>
                    <a:gd name="T96" fmla="*/ 647 w 682"/>
                    <a:gd name="T97" fmla="*/ 4 h 25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682"/>
                    <a:gd name="T148" fmla="*/ 0 h 256"/>
                    <a:gd name="T149" fmla="*/ 682 w 682"/>
                    <a:gd name="T150" fmla="*/ 256 h 25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682" h="256">
                      <a:moveTo>
                        <a:pt x="647" y="4"/>
                      </a:moveTo>
                      <a:lnTo>
                        <a:pt x="641" y="1"/>
                      </a:lnTo>
                      <a:lnTo>
                        <a:pt x="635" y="0"/>
                      </a:lnTo>
                      <a:lnTo>
                        <a:pt x="623" y="0"/>
                      </a:lnTo>
                      <a:lnTo>
                        <a:pt x="611" y="2"/>
                      </a:lnTo>
                      <a:lnTo>
                        <a:pt x="605" y="4"/>
                      </a:lnTo>
                      <a:lnTo>
                        <a:pt x="599" y="6"/>
                      </a:lnTo>
                      <a:lnTo>
                        <a:pt x="575" y="18"/>
                      </a:lnTo>
                      <a:lnTo>
                        <a:pt x="552" y="31"/>
                      </a:lnTo>
                      <a:lnTo>
                        <a:pt x="528" y="44"/>
                      </a:lnTo>
                      <a:lnTo>
                        <a:pt x="506" y="59"/>
                      </a:lnTo>
                      <a:lnTo>
                        <a:pt x="472" y="81"/>
                      </a:lnTo>
                      <a:lnTo>
                        <a:pt x="440" y="103"/>
                      </a:lnTo>
                      <a:lnTo>
                        <a:pt x="352" y="165"/>
                      </a:lnTo>
                      <a:lnTo>
                        <a:pt x="343" y="172"/>
                      </a:lnTo>
                      <a:lnTo>
                        <a:pt x="337" y="174"/>
                      </a:lnTo>
                      <a:lnTo>
                        <a:pt x="333" y="178"/>
                      </a:lnTo>
                      <a:lnTo>
                        <a:pt x="314" y="191"/>
                      </a:lnTo>
                      <a:lnTo>
                        <a:pt x="308" y="194"/>
                      </a:lnTo>
                      <a:lnTo>
                        <a:pt x="307" y="194"/>
                      </a:lnTo>
                      <a:lnTo>
                        <a:pt x="306" y="195"/>
                      </a:lnTo>
                      <a:lnTo>
                        <a:pt x="305" y="195"/>
                      </a:lnTo>
                      <a:lnTo>
                        <a:pt x="302" y="196"/>
                      </a:lnTo>
                      <a:lnTo>
                        <a:pt x="298" y="197"/>
                      </a:lnTo>
                      <a:lnTo>
                        <a:pt x="297" y="197"/>
                      </a:lnTo>
                      <a:lnTo>
                        <a:pt x="296" y="197"/>
                      </a:lnTo>
                      <a:lnTo>
                        <a:pt x="295" y="198"/>
                      </a:lnTo>
                      <a:lnTo>
                        <a:pt x="288" y="200"/>
                      </a:lnTo>
                      <a:lnTo>
                        <a:pt x="279" y="200"/>
                      </a:lnTo>
                      <a:lnTo>
                        <a:pt x="269" y="199"/>
                      </a:lnTo>
                      <a:lnTo>
                        <a:pt x="260" y="197"/>
                      </a:lnTo>
                      <a:lnTo>
                        <a:pt x="251" y="195"/>
                      </a:lnTo>
                      <a:lnTo>
                        <a:pt x="227" y="186"/>
                      </a:lnTo>
                      <a:lnTo>
                        <a:pt x="204" y="180"/>
                      </a:lnTo>
                      <a:lnTo>
                        <a:pt x="192" y="177"/>
                      </a:lnTo>
                      <a:lnTo>
                        <a:pt x="181" y="174"/>
                      </a:lnTo>
                      <a:lnTo>
                        <a:pt x="169" y="173"/>
                      </a:lnTo>
                      <a:lnTo>
                        <a:pt x="158" y="171"/>
                      </a:lnTo>
                      <a:lnTo>
                        <a:pt x="142" y="168"/>
                      </a:lnTo>
                      <a:lnTo>
                        <a:pt x="127" y="166"/>
                      </a:lnTo>
                      <a:lnTo>
                        <a:pt x="112" y="162"/>
                      </a:lnTo>
                      <a:lnTo>
                        <a:pt x="98" y="159"/>
                      </a:lnTo>
                      <a:lnTo>
                        <a:pt x="93" y="157"/>
                      </a:lnTo>
                      <a:lnTo>
                        <a:pt x="91" y="155"/>
                      </a:lnTo>
                      <a:lnTo>
                        <a:pt x="90" y="153"/>
                      </a:lnTo>
                      <a:lnTo>
                        <a:pt x="86" y="149"/>
                      </a:lnTo>
                      <a:lnTo>
                        <a:pt x="88" y="139"/>
                      </a:lnTo>
                      <a:lnTo>
                        <a:pt x="90" y="132"/>
                      </a:lnTo>
                      <a:lnTo>
                        <a:pt x="91" y="123"/>
                      </a:lnTo>
                      <a:lnTo>
                        <a:pt x="91" y="114"/>
                      </a:lnTo>
                      <a:lnTo>
                        <a:pt x="91" y="105"/>
                      </a:lnTo>
                      <a:lnTo>
                        <a:pt x="90" y="97"/>
                      </a:lnTo>
                      <a:lnTo>
                        <a:pt x="89" y="89"/>
                      </a:lnTo>
                      <a:lnTo>
                        <a:pt x="87" y="81"/>
                      </a:lnTo>
                      <a:lnTo>
                        <a:pt x="84" y="74"/>
                      </a:lnTo>
                      <a:lnTo>
                        <a:pt x="80" y="68"/>
                      </a:lnTo>
                      <a:lnTo>
                        <a:pt x="78" y="65"/>
                      </a:lnTo>
                      <a:lnTo>
                        <a:pt x="76" y="62"/>
                      </a:lnTo>
                      <a:lnTo>
                        <a:pt x="71" y="59"/>
                      </a:lnTo>
                      <a:lnTo>
                        <a:pt x="65" y="56"/>
                      </a:lnTo>
                      <a:lnTo>
                        <a:pt x="60" y="54"/>
                      </a:lnTo>
                      <a:lnTo>
                        <a:pt x="55" y="53"/>
                      </a:lnTo>
                      <a:lnTo>
                        <a:pt x="50" y="53"/>
                      </a:lnTo>
                      <a:lnTo>
                        <a:pt x="45" y="55"/>
                      </a:lnTo>
                      <a:lnTo>
                        <a:pt x="42" y="58"/>
                      </a:lnTo>
                      <a:lnTo>
                        <a:pt x="38" y="60"/>
                      </a:lnTo>
                      <a:lnTo>
                        <a:pt x="35" y="63"/>
                      </a:lnTo>
                      <a:lnTo>
                        <a:pt x="34" y="66"/>
                      </a:lnTo>
                      <a:lnTo>
                        <a:pt x="33" y="70"/>
                      </a:lnTo>
                      <a:lnTo>
                        <a:pt x="56" y="132"/>
                      </a:lnTo>
                      <a:lnTo>
                        <a:pt x="50" y="147"/>
                      </a:lnTo>
                      <a:lnTo>
                        <a:pt x="37" y="160"/>
                      </a:lnTo>
                      <a:lnTo>
                        <a:pt x="26" y="174"/>
                      </a:lnTo>
                      <a:lnTo>
                        <a:pt x="14" y="188"/>
                      </a:lnTo>
                      <a:lnTo>
                        <a:pt x="4" y="203"/>
                      </a:lnTo>
                      <a:lnTo>
                        <a:pt x="1" y="206"/>
                      </a:lnTo>
                      <a:lnTo>
                        <a:pt x="0" y="210"/>
                      </a:lnTo>
                      <a:lnTo>
                        <a:pt x="1" y="215"/>
                      </a:lnTo>
                      <a:lnTo>
                        <a:pt x="3" y="218"/>
                      </a:lnTo>
                      <a:lnTo>
                        <a:pt x="7" y="222"/>
                      </a:lnTo>
                      <a:lnTo>
                        <a:pt x="10" y="226"/>
                      </a:lnTo>
                      <a:lnTo>
                        <a:pt x="55" y="202"/>
                      </a:lnTo>
                      <a:lnTo>
                        <a:pt x="70" y="203"/>
                      </a:lnTo>
                      <a:lnTo>
                        <a:pt x="87" y="204"/>
                      </a:lnTo>
                      <a:lnTo>
                        <a:pt x="103" y="207"/>
                      </a:lnTo>
                      <a:lnTo>
                        <a:pt x="120" y="210"/>
                      </a:lnTo>
                      <a:lnTo>
                        <a:pt x="135" y="213"/>
                      </a:lnTo>
                      <a:lnTo>
                        <a:pt x="151" y="217"/>
                      </a:lnTo>
                      <a:lnTo>
                        <a:pt x="183" y="228"/>
                      </a:lnTo>
                      <a:lnTo>
                        <a:pt x="207" y="237"/>
                      </a:lnTo>
                      <a:lnTo>
                        <a:pt x="232" y="245"/>
                      </a:lnTo>
                      <a:lnTo>
                        <a:pt x="258" y="251"/>
                      </a:lnTo>
                      <a:lnTo>
                        <a:pt x="284" y="256"/>
                      </a:lnTo>
                      <a:lnTo>
                        <a:pt x="295" y="256"/>
                      </a:lnTo>
                      <a:lnTo>
                        <a:pt x="300" y="256"/>
                      </a:lnTo>
                      <a:lnTo>
                        <a:pt x="305" y="255"/>
                      </a:lnTo>
                      <a:lnTo>
                        <a:pt x="312" y="253"/>
                      </a:lnTo>
                      <a:lnTo>
                        <a:pt x="320" y="252"/>
                      </a:lnTo>
                      <a:lnTo>
                        <a:pt x="326" y="248"/>
                      </a:lnTo>
                      <a:lnTo>
                        <a:pt x="333" y="245"/>
                      </a:lnTo>
                      <a:lnTo>
                        <a:pt x="338" y="241"/>
                      </a:lnTo>
                      <a:lnTo>
                        <a:pt x="345" y="238"/>
                      </a:lnTo>
                      <a:lnTo>
                        <a:pt x="362" y="225"/>
                      </a:lnTo>
                      <a:lnTo>
                        <a:pt x="380" y="214"/>
                      </a:lnTo>
                      <a:lnTo>
                        <a:pt x="399" y="203"/>
                      </a:lnTo>
                      <a:lnTo>
                        <a:pt x="418" y="193"/>
                      </a:lnTo>
                      <a:lnTo>
                        <a:pt x="443" y="181"/>
                      </a:lnTo>
                      <a:lnTo>
                        <a:pt x="469" y="172"/>
                      </a:lnTo>
                      <a:lnTo>
                        <a:pt x="516" y="154"/>
                      </a:lnTo>
                      <a:lnTo>
                        <a:pt x="563" y="137"/>
                      </a:lnTo>
                      <a:lnTo>
                        <a:pt x="571" y="133"/>
                      </a:lnTo>
                      <a:lnTo>
                        <a:pt x="579" y="130"/>
                      </a:lnTo>
                      <a:lnTo>
                        <a:pt x="587" y="126"/>
                      </a:lnTo>
                      <a:lnTo>
                        <a:pt x="595" y="123"/>
                      </a:lnTo>
                      <a:lnTo>
                        <a:pt x="610" y="114"/>
                      </a:lnTo>
                      <a:lnTo>
                        <a:pt x="617" y="109"/>
                      </a:lnTo>
                      <a:lnTo>
                        <a:pt x="620" y="107"/>
                      </a:lnTo>
                      <a:lnTo>
                        <a:pt x="624" y="104"/>
                      </a:lnTo>
                      <a:lnTo>
                        <a:pt x="631" y="99"/>
                      </a:lnTo>
                      <a:lnTo>
                        <a:pt x="638" y="94"/>
                      </a:lnTo>
                      <a:lnTo>
                        <a:pt x="644" y="88"/>
                      </a:lnTo>
                      <a:lnTo>
                        <a:pt x="651" y="82"/>
                      </a:lnTo>
                      <a:lnTo>
                        <a:pt x="656" y="76"/>
                      </a:lnTo>
                      <a:lnTo>
                        <a:pt x="663" y="70"/>
                      </a:lnTo>
                      <a:lnTo>
                        <a:pt x="668" y="63"/>
                      </a:lnTo>
                      <a:lnTo>
                        <a:pt x="675" y="57"/>
                      </a:lnTo>
                      <a:lnTo>
                        <a:pt x="677" y="53"/>
                      </a:lnTo>
                      <a:lnTo>
                        <a:pt x="679" y="49"/>
                      </a:lnTo>
                      <a:lnTo>
                        <a:pt x="681" y="45"/>
                      </a:lnTo>
                      <a:lnTo>
                        <a:pt x="681" y="43"/>
                      </a:lnTo>
                      <a:lnTo>
                        <a:pt x="682" y="41"/>
                      </a:lnTo>
                      <a:lnTo>
                        <a:pt x="682" y="39"/>
                      </a:lnTo>
                      <a:lnTo>
                        <a:pt x="682" y="36"/>
                      </a:lnTo>
                      <a:lnTo>
                        <a:pt x="682" y="32"/>
                      </a:lnTo>
                      <a:lnTo>
                        <a:pt x="682" y="31"/>
                      </a:lnTo>
                      <a:lnTo>
                        <a:pt x="682" y="30"/>
                      </a:lnTo>
                      <a:lnTo>
                        <a:pt x="682" y="27"/>
                      </a:lnTo>
                      <a:lnTo>
                        <a:pt x="681" y="24"/>
                      </a:lnTo>
                      <a:lnTo>
                        <a:pt x="679" y="20"/>
                      </a:lnTo>
                      <a:lnTo>
                        <a:pt x="678" y="18"/>
                      </a:lnTo>
                      <a:lnTo>
                        <a:pt x="675" y="14"/>
                      </a:lnTo>
                      <a:lnTo>
                        <a:pt x="674" y="12"/>
                      </a:lnTo>
                      <a:lnTo>
                        <a:pt x="669" y="9"/>
                      </a:lnTo>
                      <a:lnTo>
                        <a:pt x="666" y="7"/>
                      </a:lnTo>
                      <a:lnTo>
                        <a:pt x="663" y="6"/>
                      </a:lnTo>
                      <a:lnTo>
                        <a:pt x="655" y="4"/>
                      </a:lnTo>
                      <a:lnTo>
                        <a:pt x="647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1" name="Freeform 71"/>
                <p:cNvSpPr>
                  <a:spLocks noChangeAspect="1"/>
                </p:cNvSpPr>
                <p:nvPr/>
              </p:nvSpPr>
              <p:spPr bwMode="auto">
                <a:xfrm>
                  <a:off x="3580" y="3105"/>
                  <a:ext cx="345" cy="686"/>
                </a:xfrm>
                <a:custGeom>
                  <a:avLst/>
                  <a:gdLst>
                    <a:gd name="T0" fmla="*/ 57 w 345"/>
                    <a:gd name="T1" fmla="*/ 2 h 686"/>
                    <a:gd name="T2" fmla="*/ 89 w 345"/>
                    <a:gd name="T3" fmla="*/ 0 h 686"/>
                    <a:gd name="T4" fmla="*/ 113 w 345"/>
                    <a:gd name="T5" fmla="*/ 15 h 686"/>
                    <a:gd name="T6" fmla="*/ 169 w 345"/>
                    <a:gd name="T7" fmla="*/ 64 h 686"/>
                    <a:gd name="T8" fmla="*/ 227 w 345"/>
                    <a:gd name="T9" fmla="*/ 121 h 686"/>
                    <a:gd name="T10" fmla="*/ 278 w 345"/>
                    <a:gd name="T11" fmla="*/ 176 h 686"/>
                    <a:gd name="T12" fmla="*/ 315 w 345"/>
                    <a:gd name="T13" fmla="*/ 225 h 686"/>
                    <a:gd name="T14" fmla="*/ 337 w 345"/>
                    <a:gd name="T15" fmla="*/ 263 h 686"/>
                    <a:gd name="T16" fmla="*/ 345 w 345"/>
                    <a:gd name="T17" fmla="*/ 293 h 686"/>
                    <a:gd name="T18" fmla="*/ 341 w 345"/>
                    <a:gd name="T19" fmla="*/ 321 h 686"/>
                    <a:gd name="T20" fmla="*/ 329 w 345"/>
                    <a:gd name="T21" fmla="*/ 349 h 686"/>
                    <a:gd name="T22" fmla="*/ 302 w 345"/>
                    <a:gd name="T23" fmla="*/ 382 h 686"/>
                    <a:gd name="T24" fmla="*/ 262 w 345"/>
                    <a:gd name="T25" fmla="*/ 416 h 686"/>
                    <a:gd name="T26" fmla="*/ 201 w 345"/>
                    <a:gd name="T27" fmla="*/ 467 h 686"/>
                    <a:gd name="T28" fmla="*/ 154 w 345"/>
                    <a:gd name="T29" fmla="*/ 496 h 686"/>
                    <a:gd name="T30" fmla="*/ 127 w 345"/>
                    <a:gd name="T31" fmla="*/ 521 h 686"/>
                    <a:gd name="T32" fmla="*/ 115 w 345"/>
                    <a:gd name="T33" fmla="*/ 544 h 686"/>
                    <a:gd name="T34" fmla="*/ 117 w 345"/>
                    <a:gd name="T35" fmla="*/ 559 h 686"/>
                    <a:gd name="T36" fmla="*/ 133 w 345"/>
                    <a:gd name="T37" fmla="*/ 575 h 686"/>
                    <a:gd name="T38" fmla="*/ 171 w 345"/>
                    <a:gd name="T39" fmla="*/ 600 h 686"/>
                    <a:gd name="T40" fmla="*/ 203 w 345"/>
                    <a:gd name="T41" fmla="*/ 619 h 686"/>
                    <a:gd name="T42" fmla="*/ 241 w 345"/>
                    <a:gd name="T43" fmla="*/ 631 h 686"/>
                    <a:gd name="T44" fmla="*/ 264 w 345"/>
                    <a:gd name="T45" fmla="*/ 638 h 686"/>
                    <a:gd name="T46" fmla="*/ 269 w 345"/>
                    <a:gd name="T47" fmla="*/ 654 h 686"/>
                    <a:gd name="T48" fmla="*/ 262 w 345"/>
                    <a:gd name="T49" fmla="*/ 664 h 686"/>
                    <a:gd name="T50" fmla="*/ 229 w 345"/>
                    <a:gd name="T51" fmla="*/ 678 h 686"/>
                    <a:gd name="T52" fmla="*/ 224 w 345"/>
                    <a:gd name="T53" fmla="*/ 680 h 686"/>
                    <a:gd name="T54" fmla="*/ 180 w 345"/>
                    <a:gd name="T55" fmla="*/ 686 h 686"/>
                    <a:gd name="T56" fmla="*/ 157 w 345"/>
                    <a:gd name="T57" fmla="*/ 686 h 686"/>
                    <a:gd name="T58" fmla="*/ 134 w 345"/>
                    <a:gd name="T59" fmla="*/ 668 h 686"/>
                    <a:gd name="T60" fmla="*/ 112 w 345"/>
                    <a:gd name="T61" fmla="*/ 635 h 686"/>
                    <a:gd name="T62" fmla="*/ 89 w 345"/>
                    <a:gd name="T63" fmla="*/ 614 h 686"/>
                    <a:gd name="T64" fmla="*/ 56 w 345"/>
                    <a:gd name="T65" fmla="*/ 596 h 686"/>
                    <a:gd name="T66" fmla="*/ 33 w 345"/>
                    <a:gd name="T67" fmla="*/ 575 h 686"/>
                    <a:gd name="T68" fmla="*/ 31 w 345"/>
                    <a:gd name="T69" fmla="*/ 547 h 686"/>
                    <a:gd name="T70" fmla="*/ 36 w 345"/>
                    <a:gd name="T71" fmla="*/ 526 h 686"/>
                    <a:gd name="T72" fmla="*/ 57 w 345"/>
                    <a:gd name="T73" fmla="*/ 505 h 686"/>
                    <a:gd name="T74" fmla="*/ 91 w 345"/>
                    <a:gd name="T75" fmla="*/ 486 h 686"/>
                    <a:gd name="T76" fmla="*/ 119 w 345"/>
                    <a:gd name="T77" fmla="*/ 463 h 686"/>
                    <a:gd name="T78" fmla="*/ 145 w 345"/>
                    <a:gd name="T79" fmla="*/ 424 h 686"/>
                    <a:gd name="T80" fmla="*/ 169 w 345"/>
                    <a:gd name="T81" fmla="*/ 381 h 686"/>
                    <a:gd name="T82" fmla="*/ 201 w 345"/>
                    <a:gd name="T83" fmla="*/ 339 h 686"/>
                    <a:gd name="T84" fmla="*/ 234 w 345"/>
                    <a:gd name="T85" fmla="*/ 314 h 686"/>
                    <a:gd name="T86" fmla="*/ 252 w 345"/>
                    <a:gd name="T87" fmla="*/ 302 h 686"/>
                    <a:gd name="T88" fmla="*/ 255 w 345"/>
                    <a:gd name="T89" fmla="*/ 291 h 686"/>
                    <a:gd name="T90" fmla="*/ 238 w 345"/>
                    <a:gd name="T91" fmla="*/ 279 h 686"/>
                    <a:gd name="T92" fmla="*/ 185 w 345"/>
                    <a:gd name="T93" fmla="*/ 237 h 686"/>
                    <a:gd name="T94" fmla="*/ 115 w 345"/>
                    <a:gd name="T95" fmla="*/ 193 h 686"/>
                    <a:gd name="T96" fmla="*/ 63 w 345"/>
                    <a:gd name="T97" fmla="*/ 153 h 686"/>
                    <a:gd name="T98" fmla="*/ 19 w 345"/>
                    <a:gd name="T99" fmla="*/ 102 h 686"/>
                    <a:gd name="T100" fmla="*/ 0 w 345"/>
                    <a:gd name="T101" fmla="*/ 53 h 686"/>
                    <a:gd name="T102" fmla="*/ 7 w 345"/>
                    <a:gd name="T103" fmla="*/ 27 h 686"/>
                    <a:gd name="T104" fmla="*/ 33 w 345"/>
                    <a:gd name="T105" fmla="*/ 9 h 686"/>
                    <a:gd name="T106" fmla="*/ 57 w 345"/>
                    <a:gd name="T107" fmla="*/ 2 h 68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45"/>
                    <a:gd name="T163" fmla="*/ 0 h 686"/>
                    <a:gd name="T164" fmla="*/ 345 w 345"/>
                    <a:gd name="T165" fmla="*/ 686 h 68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45" h="686">
                      <a:moveTo>
                        <a:pt x="57" y="2"/>
                      </a:moveTo>
                      <a:lnTo>
                        <a:pt x="89" y="0"/>
                      </a:lnTo>
                      <a:lnTo>
                        <a:pt x="113" y="15"/>
                      </a:lnTo>
                      <a:lnTo>
                        <a:pt x="169" y="64"/>
                      </a:lnTo>
                      <a:lnTo>
                        <a:pt x="227" y="121"/>
                      </a:lnTo>
                      <a:lnTo>
                        <a:pt x="278" y="176"/>
                      </a:lnTo>
                      <a:lnTo>
                        <a:pt x="315" y="225"/>
                      </a:lnTo>
                      <a:lnTo>
                        <a:pt x="337" y="263"/>
                      </a:lnTo>
                      <a:lnTo>
                        <a:pt x="345" y="293"/>
                      </a:lnTo>
                      <a:lnTo>
                        <a:pt x="341" y="321"/>
                      </a:lnTo>
                      <a:lnTo>
                        <a:pt x="329" y="349"/>
                      </a:lnTo>
                      <a:lnTo>
                        <a:pt x="302" y="382"/>
                      </a:lnTo>
                      <a:lnTo>
                        <a:pt x="262" y="416"/>
                      </a:lnTo>
                      <a:lnTo>
                        <a:pt x="201" y="467"/>
                      </a:lnTo>
                      <a:lnTo>
                        <a:pt x="154" y="496"/>
                      </a:lnTo>
                      <a:lnTo>
                        <a:pt x="127" y="521"/>
                      </a:lnTo>
                      <a:lnTo>
                        <a:pt x="115" y="544"/>
                      </a:lnTo>
                      <a:lnTo>
                        <a:pt x="117" y="559"/>
                      </a:lnTo>
                      <a:lnTo>
                        <a:pt x="133" y="575"/>
                      </a:lnTo>
                      <a:lnTo>
                        <a:pt x="171" y="600"/>
                      </a:lnTo>
                      <a:lnTo>
                        <a:pt x="203" y="619"/>
                      </a:lnTo>
                      <a:lnTo>
                        <a:pt x="241" y="631"/>
                      </a:lnTo>
                      <a:lnTo>
                        <a:pt x="264" y="638"/>
                      </a:lnTo>
                      <a:lnTo>
                        <a:pt x="269" y="654"/>
                      </a:lnTo>
                      <a:lnTo>
                        <a:pt x="262" y="664"/>
                      </a:lnTo>
                      <a:lnTo>
                        <a:pt x="229" y="678"/>
                      </a:lnTo>
                      <a:lnTo>
                        <a:pt x="224" y="680"/>
                      </a:lnTo>
                      <a:lnTo>
                        <a:pt x="180" y="686"/>
                      </a:lnTo>
                      <a:lnTo>
                        <a:pt x="157" y="686"/>
                      </a:lnTo>
                      <a:lnTo>
                        <a:pt x="134" y="668"/>
                      </a:lnTo>
                      <a:lnTo>
                        <a:pt x="112" y="635"/>
                      </a:lnTo>
                      <a:lnTo>
                        <a:pt x="89" y="614"/>
                      </a:lnTo>
                      <a:lnTo>
                        <a:pt x="56" y="596"/>
                      </a:lnTo>
                      <a:lnTo>
                        <a:pt x="33" y="575"/>
                      </a:lnTo>
                      <a:lnTo>
                        <a:pt x="31" y="547"/>
                      </a:lnTo>
                      <a:lnTo>
                        <a:pt x="36" y="526"/>
                      </a:lnTo>
                      <a:lnTo>
                        <a:pt x="57" y="505"/>
                      </a:lnTo>
                      <a:lnTo>
                        <a:pt x="91" y="486"/>
                      </a:lnTo>
                      <a:lnTo>
                        <a:pt x="119" y="463"/>
                      </a:lnTo>
                      <a:lnTo>
                        <a:pt x="145" y="424"/>
                      </a:lnTo>
                      <a:lnTo>
                        <a:pt x="169" y="381"/>
                      </a:lnTo>
                      <a:lnTo>
                        <a:pt x="201" y="339"/>
                      </a:lnTo>
                      <a:lnTo>
                        <a:pt x="234" y="314"/>
                      </a:lnTo>
                      <a:lnTo>
                        <a:pt x="252" y="302"/>
                      </a:lnTo>
                      <a:lnTo>
                        <a:pt x="255" y="291"/>
                      </a:lnTo>
                      <a:lnTo>
                        <a:pt x="238" y="279"/>
                      </a:lnTo>
                      <a:lnTo>
                        <a:pt x="185" y="237"/>
                      </a:lnTo>
                      <a:lnTo>
                        <a:pt x="115" y="193"/>
                      </a:lnTo>
                      <a:lnTo>
                        <a:pt x="63" y="153"/>
                      </a:lnTo>
                      <a:lnTo>
                        <a:pt x="19" y="102"/>
                      </a:lnTo>
                      <a:lnTo>
                        <a:pt x="0" y="53"/>
                      </a:lnTo>
                      <a:lnTo>
                        <a:pt x="7" y="27"/>
                      </a:lnTo>
                      <a:lnTo>
                        <a:pt x="33" y="9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22" name="Group 72"/>
              <p:cNvGrpSpPr>
                <a:grpSpLocks noChangeAspect="1"/>
              </p:cNvGrpSpPr>
              <p:nvPr/>
            </p:nvGrpSpPr>
            <p:grpSpPr bwMode="auto">
              <a:xfrm>
                <a:off x="1346" y="2030"/>
                <a:ext cx="144" cy="186"/>
                <a:chOff x="2895" y="2582"/>
                <a:chExt cx="322" cy="418"/>
              </a:xfrm>
            </p:grpSpPr>
            <p:sp>
              <p:nvSpPr>
                <p:cNvPr id="224" name="Freeform 73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Freeform 74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3" name="Text Box 75"/>
              <p:cNvSpPr txBox="1">
                <a:spLocks noChangeArrowheads="1"/>
              </p:cNvSpPr>
              <p:nvPr/>
            </p:nvSpPr>
            <p:spPr bwMode="auto">
              <a:xfrm>
                <a:off x="1521" y="2134"/>
                <a:ext cx="454" cy="3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>
                    <a:solidFill>
                      <a:schemeClr val="bg2"/>
                    </a:solidFill>
                  </a:rPr>
                  <a:t>T+1</a:t>
                </a:r>
                <a:endParaRPr lang="en-CA" altLang="en-US" sz="1400" i="0" dirty="0">
                  <a:solidFill>
                    <a:schemeClr val="bg2"/>
                  </a:solidFill>
                </a:endParaRPr>
              </a:p>
            </p:txBody>
          </p:sp>
        </p:grpSp>
        <p:pic>
          <p:nvPicPr>
            <p:cNvPr id="220" name="Picture 7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40" y="1226"/>
              <a:ext cx="480" cy="4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57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7106" y="3991708"/>
            <a:ext cx="3731294" cy="27984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34" name="Group 433"/>
          <p:cNvGrpSpPr/>
          <p:nvPr/>
        </p:nvGrpSpPr>
        <p:grpSpPr>
          <a:xfrm>
            <a:off x="5562600" y="3733800"/>
            <a:ext cx="3891861" cy="3064641"/>
            <a:chOff x="5257800" y="2819400"/>
            <a:chExt cx="4191000" cy="3630109"/>
          </a:xfrm>
        </p:grpSpPr>
        <p:grpSp>
          <p:nvGrpSpPr>
            <p:cNvPr id="435" name="Group 434"/>
            <p:cNvGrpSpPr/>
            <p:nvPr/>
          </p:nvGrpSpPr>
          <p:grpSpPr>
            <a:xfrm>
              <a:off x="5257800" y="4495800"/>
              <a:ext cx="3180789" cy="1953709"/>
              <a:chOff x="990600" y="4495800"/>
              <a:chExt cx="3180789" cy="1953709"/>
            </a:xfrm>
          </p:grpSpPr>
          <p:sp>
            <p:nvSpPr>
              <p:cNvPr id="464" name="AutoShape 31"/>
              <p:cNvSpPr>
                <a:spLocks noChangeArrowheads="1"/>
              </p:cNvSpPr>
              <p:nvPr/>
            </p:nvSpPr>
            <p:spPr bwMode="auto">
              <a:xfrm>
                <a:off x="3124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465" name="AutoShape 32"/>
              <p:cNvSpPr>
                <a:spLocks noChangeArrowheads="1"/>
              </p:cNvSpPr>
              <p:nvPr/>
            </p:nvSpPr>
            <p:spPr bwMode="auto">
              <a:xfrm>
                <a:off x="1219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466" name="Text Box 33"/>
              <p:cNvSpPr txBox="1">
                <a:spLocks noChangeArrowheads="1"/>
              </p:cNvSpPr>
              <p:nvPr/>
            </p:nvSpPr>
            <p:spPr bwMode="auto">
              <a:xfrm>
                <a:off x="1279236" y="6121400"/>
                <a:ext cx="878988" cy="328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200" i="0" dirty="0">
                    <a:solidFill>
                      <a:schemeClr val="accent1"/>
                    </a:solidFill>
                    <a:sym typeface="Symbol"/>
                  </a:rPr>
                  <a:t>x/4  3y</a:t>
                </a:r>
                <a:endParaRPr lang="en-US" altLang="en-US" sz="1200" dirty="0"/>
              </a:p>
            </p:txBody>
          </p:sp>
          <p:sp>
            <p:nvSpPr>
              <p:cNvPr id="467" name="Text Box 35"/>
              <p:cNvSpPr txBox="1">
                <a:spLocks noChangeArrowheads="1"/>
              </p:cNvSpPr>
              <p:nvPr/>
            </p:nvSpPr>
            <p:spPr bwMode="auto">
              <a:xfrm>
                <a:off x="3071446" y="6107722"/>
                <a:ext cx="1099943" cy="328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i="0" dirty="0">
                    <a:solidFill>
                      <a:schemeClr val="accent1"/>
                    </a:solidFill>
                    <a:sym typeface="Symbol"/>
                  </a:rPr>
                  <a:t>(x-3</a:t>
                </a:r>
                <a:r>
                  <a:rPr lang="en-US" altLang="en-US" sz="1200" i="0" dirty="0">
                    <a:solidFill>
                      <a:schemeClr val="accent1"/>
                    </a:solidFill>
                  </a:rPr>
                  <a:t>x</a:t>
                </a:r>
                <a:r>
                  <a:rPr lang="en-US" altLang="en-US" sz="1200" i="0" baseline="-25000" dirty="0">
                    <a:solidFill>
                      <a:schemeClr val="accent1"/>
                    </a:solidFill>
                  </a:rPr>
                  <a:t>1</a:t>
                </a:r>
                <a:r>
                  <a:rPr lang="en-US" altLang="en-US" sz="1200" i="0" dirty="0">
                    <a:solidFill>
                      <a:schemeClr val="accent1"/>
                    </a:solidFill>
                    <a:sym typeface="Symbol"/>
                  </a:rPr>
                  <a:t>)  y  </a:t>
                </a:r>
                <a:endParaRPr lang="en-US" altLang="en-US" sz="1200" i="0" dirty="0"/>
              </a:p>
            </p:txBody>
          </p:sp>
          <p:sp>
            <p:nvSpPr>
              <p:cNvPr id="468" name="Line 36"/>
              <p:cNvSpPr>
                <a:spLocks noChangeShapeType="1"/>
              </p:cNvSpPr>
              <p:nvPr/>
            </p:nvSpPr>
            <p:spPr bwMode="auto">
              <a:xfrm flipH="1">
                <a:off x="16764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Line 38"/>
              <p:cNvSpPr>
                <a:spLocks noChangeShapeType="1"/>
              </p:cNvSpPr>
              <p:nvPr/>
            </p:nvSpPr>
            <p:spPr bwMode="auto">
              <a:xfrm>
                <a:off x="27432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70" name="Group 39"/>
              <p:cNvGrpSpPr>
                <a:grpSpLocks/>
              </p:cNvGrpSpPr>
              <p:nvPr/>
            </p:nvGrpSpPr>
            <p:grpSpPr bwMode="auto">
              <a:xfrm flipH="1">
                <a:off x="990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86" name="Group 4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94" name="Freeform 4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4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4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 4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4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4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7" name="Freeform 4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" name="Freeform 4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" name="Oval 4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0" name="Oval 5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1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2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3" name="Oval 5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471" name="Group 69"/>
              <p:cNvGrpSpPr>
                <a:grpSpLocks/>
              </p:cNvGrpSpPr>
              <p:nvPr/>
            </p:nvGrpSpPr>
            <p:grpSpPr bwMode="auto">
              <a:xfrm flipH="1">
                <a:off x="29718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72" name="Group 7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80" name="Freeform 7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Freeform 7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7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7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7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Freeform 7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73" name="Freeform 7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" name="Freeform 7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" name="Oval 7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6" name="Oval 8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7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8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9" name="Oval 8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436" name="Group 435"/>
            <p:cNvGrpSpPr/>
            <p:nvPr/>
          </p:nvGrpSpPr>
          <p:grpSpPr>
            <a:xfrm>
              <a:off x="5257800" y="2819400"/>
              <a:ext cx="4191000" cy="1981200"/>
              <a:chOff x="990600" y="2819400"/>
              <a:chExt cx="4191000" cy="1981200"/>
            </a:xfrm>
          </p:grpSpPr>
          <p:sp>
            <p:nvSpPr>
              <p:cNvPr id="437" name="Rectangle 2"/>
              <p:cNvSpPr>
                <a:spLocks noChangeArrowheads="1"/>
              </p:cNvSpPr>
              <p:nvPr/>
            </p:nvSpPr>
            <p:spPr bwMode="auto">
              <a:xfrm>
                <a:off x="1295400" y="2819400"/>
                <a:ext cx="3429000" cy="167640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grpSp>
            <p:nvGrpSpPr>
              <p:cNvPr id="438" name="Group 437"/>
              <p:cNvGrpSpPr/>
              <p:nvPr/>
            </p:nvGrpSpPr>
            <p:grpSpPr>
              <a:xfrm>
                <a:off x="990600" y="2838450"/>
                <a:ext cx="4191000" cy="1962150"/>
                <a:chOff x="990600" y="2838450"/>
                <a:chExt cx="4191000" cy="1962150"/>
              </a:xfrm>
            </p:grpSpPr>
            <p:grpSp>
              <p:nvGrpSpPr>
                <p:cNvPr id="439" name="Group 6"/>
                <p:cNvGrpSpPr>
                  <a:grpSpLocks/>
                </p:cNvGrpSpPr>
                <p:nvPr/>
              </p:nvGrpSpPr>
              <p:grpSpPr bwMode="auto">
                <a:xfrm>
                  <a:off x="990600" y="3733800"/>
                  <a:ext cx="441325" cy="1066800"/>
                  <a:chOff x="864" y="465"/>
                  <a:chExt cx="1046" cy="2358"/>
                </a:xfrm>
              </p:grpSpPr>
              <p:grpSp>
                <p:nvGrpSpPr>
                  <p:cNvPr id="441" name="Group 7"/>
                  <p:cNvGrpSpPr>
                    <a:grpSpLocks/>
                  </p:cNvGrpSpPr>
                  <p:nvPr/>
                </p:nvGrpSpPr>
                <p:grpSpPr bwMode="auto">
                  <a:xfrm>
                    <a:off x="864" y="465"/>
                    <a:ext cx="1008" cy="2319"/>
                    <a:chOff x="587" y="528"/>
                    <a:chExt cx="1008" cy="2319"/>
                  </a:xfrm>
                </p:grpSpPr>
                <p:grpSp>
                  <p:nvGrpSpPr>
                    <p:cNvPr id="444" name="Group 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87" y="528"/>
                      <a:ext cx="1008" cy="2319"/>
                      <a:chOff x="587" y="528"/>
                      <a:chExt cx="1008" cy="2319"/>
                    </a:xfrm>
                  </p:grpSpPr>
                  <p:grpSp>
                    <p:nvGrpSpPr>
                      <p:cNvPr id="446" name="Group 9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587" y="528"/>
                        <a:ext cx="1008" cy="2319"/>
                        <a:chOff x="1151" y="1104"/>
                        <a:chExt cx="686" cy="1741"/>
                      </a:xfrm>
                    </p:grpSpPr>
                    <p:sp>
                      <p:nvSpPr>
                        <p:cNvPr id="453" name="Freeform 10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21" y="1581"/>
                          <a:ext cx="304" cy="566"/>
                        </a:xfrm>
                        <a:custGeom>
                          <a:avLst/>
                          <a:gdLst>
                            <a:gd name="T0" fmla="*/ 7 w 304"/>
                            <a:gd name="T1" fmla="*/ 174 h 566"/>
                            <a:gd name="T2" fmla="*/ 18 w 304"/>
                            <a:gd name="T3" fmla="*/ 122 h 566"/>
                            <a:gd name="T4" fmla="*/ 42 w 304"/>
                            <a:gd name="T5" fmla="*/ 83 h 566"/>
                            <a:gd name="T6" fmla="*/ 81 w 304"/>
                            <a:gd name="T7" fmla="*/ 45 h 566"/>
                            <a:gd name="T8" fmla="*/ 148 w 304"/>
                            <a:gd name="T9" fmla="*/ 7 h 566"/>
                            <a:gd name="T10" fmla="*/ 205 w 304"/>
                            <a:gd name="T11" fmla="*/ 0 h 566"/>
                            <a:gd name="T12" fmla="*/ 255 w 304"/>
                            <a:gd name="T13" fmla="*/ 10 h 566"/>
                            <a:gd name="T14" fmla="*/ 290 w 304"/>
                            <a:gd name="T15" fmla="*/ 31 h 566"/>
                            <a:gd name="T16" fmla="*/ 304 w 304"/>
                            <a:gd name="T17" fmla="*/ 59 h 566"/>
                            <a:gd name="T18" fmla="*/ 304 w 304"/>
                            <a:gd name="T19" fmla="*/ 87 h 566"/>
                            <a:gd name="T20" fmla="*/ 290 w 304"/>
                            <a:gd name="T21" fmla="*/ 118 h 566"/>
                            <a:gd name="T22" fmla="*/ 262 w 304"/>
                            <a:gd name="T23" fmla="*/ 146 h 566"/>
                            <a:gd name="T24" fmla="*/ 223 w 304"/>
                            <a:gd name="T25" fmla="*/ 181 h 566"/>
                            <a:gd name="T26" fmla="*/ 201 w 304"/>
                            <a:gd name="T27" fmla="*/ 215 h 566"/>
                            <a:gd name="T28" fmla="*/ 194 w 304"/>
                            <a:gd name="T29" fmla="*/ 240 h 566"/>
                            <a:gd name="T30" fmla="*/ 194 w 304"/>
                            <a:gd name="T31" fmla="*/ 260 h 566"/>
                            <a:gd name="T32" fmla="*/ 205 w 304"/>
                            <a:gd name="T33" fmla="*/ 295 h 566"/>
                            <a:gd name="T34" fmla="*/ 230 w 304"/>
                            <a:gd name="T35" fmla="*/ 344 h 566"/>
                            <a:gd name="T36" fmla="*/ 247 w 304"/>
                            <a:gd name="T37" fmla="*/ 399 h 566"/>
                            <a:gd name="T38" fmla="*/ 251 w 304"/>
                            <a:gd name="T39" fmla="*/ 438 h 566"/>
                            <a:gd name="T40" fmla="*/ 244 w 304"/>
                            <a:gd name="T41" fmla="*/ 479 h 566"/>
                            <a:gd name="T42" fmla="*/ 233 w 304"/>
                            <a:gd name="T43" fmla="*/ 510 h 566"/>
                            <a:gd name="T44" fmla="*/ 201 w 304"/>
                            <a:gd name="T45" fmla="*/ 545 h 566"/>
                            <a:gd name="T46" fmla="*/ 173 w 304"/>
                            <a:gd name="T47" fmla="*/ 559 h 566"/>
                            <a:gd name="T48" fmla="*/ 141 w 304"/>
                            <a:gd name="T49" fmla="*/ 566 h 566"/>
                            <a:gd name="T50" fmla="*/ 113 w 304"/>
                            <a:gd name="T51" fmla="*/ 563 h 566"/>
                            <a:gd name="T52" fmla="*/ 92 w 304"/>
                            <a:gd name="T53" fmla="*/ 549 h 566"/>
                            <a:gd name="T54" fmla="*/ 67 w 304"/>
                            <a:gd name="T55" fmla="*/ 521 h 566"/>
                            <a:gd name="T56" fmla="*/ 42 w 304"/>
                            <a:gd name="T57" fmla="*/ 472 h 566"/>
                            <a:gd name="T58" fmla="*/ 14 w 304"/>
                            <a:gd name="T59" fmla="*/ 392 h 566"/>
                            <a:gd name="T60" fmla="*/ 4 w 304"/>
                            <a:gd name="T61" fmla="*/ 333 h 566"/>
                            <a:gd name="T62" fmla="*/ 0 w 304"/>
                            <a:gd name="T63" fmla="*/ 257 h 566"/>
                            <a:gd name="T64" fmla="*/ 0 w 304"/>
                            <a:gd name="T65" fmla="*/ 222 h 566"/>
                            <a:gd name="T66" fmla="*/ 7 w 304"/>
                            <a:gd name="T67" fmla="*/ 174 h 56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w 304"/>
                            <a:gd name="T103" fmla="*/ 0 h 566"/>
                            <a:gd name="T104" fmla="*/ 304 w 304"/>
                            <a:gd name="T105" fmla="*/ 566 h 566"/>
                          </a:gdLst>
                          <a:ahLst/>
                          <a:cxnLst>
                            <a:cxn ang="T68">
                              <a:pos x="T0" y="T1"/>
                            </a:cxn>
                            <a:cxn ang="T69">
                              <a:pos x="T2" y="T3"/>
                            </a:cxn>
                            <a:cxn ang="T70">
                              <a:pos x="T4" y="T5"/>
                            </a:cxn>
                            <a:cxn ang="T71">
                              <a:pos x="T6" y="T7"/>
                            </a:cxn>
                            <a:cxn ang="T72">
                              <a:pos x="T8" y="T9"/>
                            </a:cxn>
                            <a:cxn ang="T73">
                              <a:pos x="T10" y="T11"/>
                            </a:cxn>
                            <a:cxn ang="T74">
                              <a:pos x="T12" y="T13"/>
                            </a:cxn>
                            <a:cxn ang="T75">
                              <a:pos x="T14" y="T15"/>
                            </a:cxn>
                            <a:cxn ang="T76">
                              <a:pos x="T16" y="T17"/>
                            </a:cxn>
                            <a:cxn ang="T77">
                              <a:pos x="T18" y="T19"/>
                            </a:cxn>
                            <a:cxn ang="T78">
                              <a:pos x="T20" y="T21"/>
                            </a:cxn>
                            <a:cxn ang="T79">
                              <a:pos x="T22" y="T23"/>
                            </a:cxn>
                            <a:cxn ang="T80">
                              <a:pos x="T24" y="T25"/>
                            </a:cxn>
                            <a:cxn ang="T81">
                              <a:pos x="T26" y="T27"/>
                            </a:cxn>
                            <a:cxn ang="T82">
                              <a:pos x="T28" y="T29"/>
                            </a:cxn>
                            <a:cxn ang="T83">
                              <a:pos x="T30" y="T31"/>
                            </a:cxn>
                            <a:cxn ang="T84">
                              <a:pos x="T32" y="T33"/>
                            </a:cxn>
                            <a:cxn ang="T85">
                              <a:pos x="T34" y="T35"/>
                            </a:cxn>
                            <a:cxn ang="T86">
                              <a:pos x="T36" y="T37"/>
                            </a:cxn>
                            <a:cxn ang="T87">
                              <a:pos x="T38" y="T39"/>
                            </a:cxn>
                            <a:cxn ang="T88">
                              <a:pos x="T40" y="T41"/>
                            </a:cxn>
                            <a:cxn ang="T89">
                              <a:pos x="T42" y="T43"/>
                            </a:cxn>
                            <a:cxn ang="T90">
                              <a:pos x="T44" y="T45"/>
                            </a:cxn>
                            <a:cxn ang="T91">
                              <a:pos x="T46" y="T47"/>
                            </a:cxn>
                            <a:cxn ang="T92">
                              <a:pos x="T48" y="T49"/>
                            </a:cxn>
                            <a:cxn ang="T93">
                              <a:pos x="T50" y="T51"/>
                            </a:cxn>
                            <a:cxn ang="T94">
                              <a:pos x="T52" y="T53"/>
                            </a:cxn>
                            <a:cxn ang="T95">
                              <a:pos x="T54" y="T55"/>
                            </a:cxn>
                            <a:cxn ang="T96">
                              <a:pos x="T56" y="T57"/>
                            </a:cxn>
                            <a:cxn ang="T97">
                              <a:pos x="T58" y="T59"/>
                            </a:cxn>
                            <a:cxn ang="T98">
                              <a:pos x="T60" y="T61"/>
                            </a:cxn>
                            <a:cxn ang="T99">
                              <a:pos x="T62" y="T63"/>
                            </a:cxn>
                            <a:cxn ang="T100">
                              <a:pos x="T64" y="T65"/>
                            </a:cxn>
                            <a:cxn ang="T101">
                              <a:pos x="T66" y="T67"/>
                            </a:cxn>
                          </a:cxnLst>
                          <a:rect l="T102" t="T103" r="T104" b="T105"/>
                          <a:pathLst>
                            <a:path w="304" h="566">
                              <a:moveTo>
                                <a:pt x="7" y="174"/>
                              </a:moveTo>
                              <a:lnTo>
                                <a:pt x="18" y="122"/>
                              </a:lnTo>
                              <a:lnTo>
                                <a:pt x="42" y="83"/>
                              </a:lnTo>
                              <a:lnTo>
                                <a:pt x="81" y="45"/>
                              </a:lnTo>
                              <a:lnTo>
                                <a:pt x="148" y="7"/>
                              </a:lnTo>
                              <a:lnTo>
                                <a:pt x="205" y="0"/>
                              </a:lnTo>
                              <a:lnTo>
                                <a:pt x="255" y="10"/>
                              </a:lnTo>
                              <a:lnTo>
                                <a:pt x="290" y="31"/>
                              </a:lnTo>
                              <a:lnTo>
                                <a:pt x="304" y="59"/>
                              </a:lnTo>
                              <a:lnTo>
                                <a:pt x="304" y="87"/>
                              </a:lnTo>
                              <a:lnTo>
                                <a:pt x="290" y="118"/>
                              </a:lnTo>
                              <a:lnTo>
                                <a:pt x="262" y="146"/>
                              </a:lnTo>
                              <a:lnTo>
                                <a:pt x="223" y="181"/>
                              </a:lnTo>
                              <a:lnTo>
                                <a:pt x="201" y="215"/>
                              </a:lnTo>
                              <a:lnTo>
                                <a:pt x="194" y="240"/>
                              </a:lnTo>
                              <a:lnTo>
                                <a:pt x="194" y="260"/>
                              </a:lnTo>
                              <a:lnTo>
                                <a:pt x="205" y="295"/>
                              </a:lnTo>
                              <a:lnTo>
                                <a:pt x="230" y="344"/>
                              </a:lnTo>
                              <a:lnTo>
                                <a:pt x="247" y="399"/>
                              </a:lnTo>
                              <a:lnTo>
                                <a:pt x="251" y="438"/>
                              </a:lnTo>
                              <a:lnTo>
                                <a:pt x="244" y="479"/>
                              </a:lnTo>
                              <a:lnTo>
                                <a:pt x="233" y="510"/>
                              </a:lnTo>
                              <a:lnTo>
                                <a:pt x="201" y="545"/>
                              </a:lnTo>
                              <a:lnTo>
                                <a:pt x="173" y="559"/>
                              </a:lnTo>
                              <a:lnTo>
                                <a:pt x="141" y="566"/>
                              </a:lnTo>
                              <a:lnTo>
                                <a:pt x="113" y="563"/>
                              </a:lnTo>
                              <a:lnTo>
                                <a:pt x="92" y="549"/>
                              </a:lnTo>
                              <a:lnTo>
                                <a:pt x="67" y="521"/>
                              </a:lnTo>
                              <a:lnTo>
                                <a:pt x="42" y="472"/>
                              </a:lnTo>
                              <a:lnTo>
                                <a:pt x="14" y="392"/>
                              </a:lnTo>
                              <a:lnTo>
                                <a:pt x="4" y="333"/>
                              </a:lnTo>
                              <a:lnTo>
                                <a:pt x="0" y="257"/>
                              </a:lnTo>
                              <a:lnTo>
                                <a:pt x="0" y="222"/>
                              </a:lnTo>
                              <a:lnTo>
                                <a:pt x="7" y="174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4" name="Freeform 11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151" y="1619"/>
                          <a:ext cx="249" cy="572"/>
                        </a:xfrm>
                        <a:custGeom>
                          <a:avLst/>
                          <a:gdLst>
                            <a:gd name="T0" fmla="*/ 25 w 249"/>
                            <a:gd name="T1" fmla="*/ 65 h 572"/>
                            <a:gd name="T2" fmla="*/ 7 w 249"/>
                            <a:gd name="T3" fmla="*/ 44 h 572"/>
                            <a:gd name="T4" fmla="*/ 0 w 249"/>
                            <a:gd name="T5" fmla="*/ 27 h 572"/>
                            <a:gd name="T6" fmla="*/ 11 w 249"/>
                            <a:gd name="T7" fmla="*/ 7 h 572"/>
                            <a:gd name="T8" fmla="*/ 28 w 249"/>
                            <a:gd name="T9" fmla="*/ 0 h 572"/>
                            <a:gd name="T10" fmla="*/ 60 w 249"/>
                            <a:gd name="T11" fmla="*/ 0 h 572"/>
                            <a:gd name="T12" fmla="*/ 96 w 249"/>
                            <a:gd name="T13" fmla="*/ 24 h 572"/>
                            <a:gd name="T14" fmla="*/ 132 w 249"/>
                            <a:gd name="T15" fmla="*/ 61 h 572"/>
                            <a:gd name="T16" fmla="*/ 192 w 249"/>
                            <a:gd name="T17" fmla="*/ 140 h 572"/>
                            <a:gd name="T18" fmla="*/ 231 w 249"/>
                            <a:gd name="T19" fmla="*/ 204 h 572"/>
                            <a:gd name="T20" fmla="*/ 249 w 249"/>
                            <a:gd name="T21" fmla="*/ 255 h 572"/>
                            <a:gd name="T22" fmla="*/ 245 w 249"/>
                            <a:gd name="T23" fmla="*/ 283 h 572"/>
                            <a:gd name="T24" fmla="*/ 224 w 249"/>
                            <a:gd name="T25" fmla="*/ 320 h 572"/>
                            <a:gd name="T26" fmla="*/ 181 w 249"/>
                            <a:gd name="T27" fmla="*/ 347 h 572"/>
                            <a:gd name="T28" fmla="*/ 110 w 249"/>
                            <a:gd name="T29" fmla="*/ 371 h 572"/>
                            <a:gd name="T30" fmla="*/ 75 w 249"/>
                            <a:gd name="T31" fmla="*/ 395 h 572"/>
                            <a:gd name="T32" fmla="*/ 60 w 249"/>
                            <a:gd name="T33" fmla="*/ 415 h 572"/>
                            <a:gd name="T34" fmla="*/ 68 w 249"/>
                            <a:gd name="T35" fmla="*/ 436 h 572"/>
                            <a:gd name="T36" fmla="*/ 107 w 249"/>
                            <a:gd name="T37" fmla="*/ 456 h 572"/>
                            <a:gd name="T38" fmla="*/ 139 w 249"/>
                            <a:gd name="T39" fmla="*/ 497 h 572"/>
                            <a:gd name="T40" fmla="*/ 153 w 249"/>
                            <a:gd name="T41" fmla="*/ 538 h 572"/>
                            <a:gd name="T42" fmla="*/ 149 w 249"/>
                            <a:gd name="T43" fmla="*/ 558 h 572"/>
                            <a:gd name="T44" fmla="*/ 117 w 249"/>
                            <a:gd name="T45" fmla="*/ 572 h 572"/>
                            <a:gd name="T46" fmla="*/ 107 w 249"/>
                            <a:gd name="T47" fmla="*/ 572 h 572"/>
                            <a:gd name="T48" fmla="*/ 92 w 249"/>
                            <a:gd name="T49" fmla="*/ 535 h 572"/>
                            <a:gd name="T50" fmla="*/ 85 w 249"/>
                            <a:gd name="T51" fmla="*/ 494 h 572"/>
                            <a:gd name="T52" fmla="*/ 64 w 249"/>
                            <a:gd name="T53" fmla="*/ 463 h 572"/>
                            <a:gd name="T54" fmla="*/ 32 w 249"/>
                            <a:gd name="T55" fmla="*/ 446 h 572"/>
                            <a:gd name="T56" fmla="*/ 21 w 249"/>
                            <a:gd name="T57" fmla="*/ 426 h 572"/>
                            <a:gd name="T58" fmla="*/ 25 w 249"/>
                            <a:gd name="T59" fmla="*/ 405 h 572"/>
                            <a:gd name="T60" fmla="*/ 53 w 249"/>
                            <a:gd name="T61" fmla="*/ 371 h 572"/>
                            <a:gd name="T62" fmla="*/ 107 w 249"/>
                            <a:gd name="T63" fmla="*/ 351 h 572"/>
                            <a:gd name="T64" fmla="*/ 157 w 249"/>
                            <a:gd name="T65" fmla="*/ 320 h 572"/>
                            <a:gd name="T66" fmla="*/ 196 w 249"/>
                            <a:gd name="T67" fmla="*/ 286 h 572"/>
                            <a:gd name="T68" fmla="*/ 210 w 249"/>
                            <a:gd name="T69" fmla="*/ 252 h 572"/>
                            <a:gd name="T70" fmla="*/ 206 w 249"/>
                            <a:gd name="T71" fmla="*/ 238 h 572"/>
                            <a:gd name="T72" fmla="*/ 189 w 249"/>
                            <a:gd name="T73" fmla="*/ 208 h 572"/>
                            <a:gd name="T74" fmla="*/ 157 w 249"/>
                            <a:gd name="T75" fmla="*/ 163 h 572"/>
                            <a:gd name="T76" fmla="*/ 121 w 249"/>
                            <a:gd name="T77" fmla="*/ 136 h 572"/>
                            <a:gd name="T78" fmla="*/ 82 w 249"/>
                            <a:gd name="T79" fmla="*/ 106 h 572"/>
                            <a:gd name="T80" fmla="*/ 53 w 249"/>
                            <a:gd name="T81" fmla="*/ 89 h 572"/>
                            <a:gd name="T82" fmla="*/ 25 w 249"/>
                            <a:gd name="T83" fmla="*/ 65 h 572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w 249"/>
                            <a:gd name="T127" fmla="*/ 0 h 572"/>
                            <a:gd name="T128" fmla="*/ 249 w 249"/>
                            <a:gd name="T129" fmla="*/ 572 h 572"/>
                          </a:gdLst>
                          <a:ahLst/>
                          <a:cxnLst>
                            <a:cxn ang="T84">
                              <a:pos x="T0" y="T1"/>
                            </a:cxn>
                            <a:cxn ang="T85">
                              <a:pos x="T2" y="T3"/>
                            </a:cxn>
                            <a:cxn ang="T86">
                              <a:pos x="T4" y="T5"/>
                            </a:cxn>
                            <a:cxn ang="T87">
                              <a:pos x="T6" y="T7"/>
                            </a:cxn>
                            <a:cxn ang="T88">
                              <a:pos x="T8" y="T9"/>
                            </a:cxn>
                            <a:cxn ang="T89">
                              <a:pos x="T10" y="T11"/>
                            </a:cxn>
                            <a:cxn ang="T90">
                              <a:pos x="T12" y="T13"/>
                            </a:cxn>
                            <a:cxn ang="T91">
                              <a:pos x="T14" y="T15"/>
                            </a:cxn>
                            <a:cxn ang="T92">
                              <a:pos x="T16" y="T17"/>
                            </a:cxn>
                            <a:cxn ang="T93">
                              <a:pos x="T18" y="T19"/>
                            </a:cxn>
                            <a:cxn ang="T94">
                              <a:pos x="T20" y="T21"/>
                            </a:cxn>
                            <a:cxn ang="T95">
                              <a:pos x="T22" y="T23"/>
                            </a:cxn>
                            <a:cxn ang="T96">
                              <a:pos x="T24" y="T25"/>
                            </a:cxn>
                            <a:cxn ang="T97">
                              <a:pos x="T26" y="T27"/>
                            </a:cxn>
                            <a:cxn ang="T98">
                              <a:pos x="T28" y="T29"/>
                            </a:cxn>
                            <a:cxn ang="T99">
                              <a:pos x="T30" y="T31"/>
                            </a:cxn>
                            <a:cxn ang="T100">
                              <a:pos x="T32" y="T33"/>
                            </a:cxn>
                            <a:cxn ang="T101">
                              <a:pos x="T34" y="T35"/>
                            </a:cxn>
                            <a:cxn ang="T102">
                              <a:pos x="T36" y="T37"/>
                            </a:cxn>
                            <a:cxn ang="T103">
                              <a:pos x="T38" y="T39"/>
                            </a:cxn>
                            <a:cxn ang="T104">
                              <a:pos x="T40" y="T41"/>
                            </a:cxn>
                            <a:cxn ang="T105">
                              <a:pos x="T42" y="T43"/>
                            </a:cxn>
                            <a:cxn ang="T106">
                              <a:pos x="T44" y="T45"/>
                            </a:cxn>
                            <a:cxn ang="T107">
                              <a:pos x="T46" y="T47"/>
                            </a:cxn>
                            <a:cxn ang="T108">
                              <a:pos x="T48" y="T49"/>
                            </a:cxn>
                            <a:cxn ang="T109">
                              <a:pos x="T50" y="T51"/>
                            </a:cxn>
                            <a:cxn ang="T110">
                              <a:pos x="T52" y="T53"/>
                            </a:cxn>
                            <a:cxn ang="T111">
                              <a:pos x="T54" y="T55"/>
                            </a:cxn>
                            <a:cxn ang="T112">
                              <a:pos x="T56" y="T57"/>
                            </a:cxn>
                            <a:cxn ang="T113">
                              <a:pos x="T58" y="T59"/>
                            </a:cxn>
                            <a:cxn ang="T114">
                              <a:pos x="T60" y="T61"/>
                            </a:cxn>
                            <a:cxn ang="T115">
                              <a:pos x="T62" y="T63"/>
                            </a:cxn>
                            <a:cxn ang="T116">
                              <a:pos x="T64" y="T65"/>
                            </a:cxn>
                            <a:cxn ang="T117">
                              <a:pos x="T66" y="T67"/>
                            </a:cxn>
                            <a:cxn ang="T118">
                              <a:pos x="T68" y="T69"/>
                            </a:cxn>
                            <a:cxn ang="T119">
                              <a:pos x="T70" y="T71"/>
                            </a:cxn>
                            <a:cxn ang="T120">
                              <a:pos x="T72" y="T73"/>
                            </a:cxn>
                            <a:cxn ang="T121">
                              <a:pos x="T74" y="T75"/>
                            </a:cxn>
                            <a:cxn ang="T122">
                              <a:pos x="T76" y="T77"/>
                            </a:cxn>
                            <a:cxn ang="T123">
                              <a:pos x="T78" y="T79"/>
                            </a:cxn>
                            <a:cxn ang="T124">
                              <a:pos x="T80" y="T81"/>
                            </a:cxn>
                            <a:cxn ang="T125">
                              <a:pos x="T82" y="T83"/>
                            </a:cxn>
                          </a:cxnLst>
                          <a:rect l="T126" t="T127" r="T128" b="T129"/>
                          <a:pathLst>
                            <a:path w="249" h="572">
                              <a:moveTo>
                                <a:pt x="25" y="65"/>
                              </a:moveTo>
                              <a:lnTo>
                                <a:pt x="7" y="44"/>
                              </a:lnTo>
                              <a:lnTo>
                                <a:pt x="0" y="27"/>
                              </a:lnTo>
                              <a:lnTo>
                                <a:pt x="11" y="7"/>
                              </a:lnTo>
                              <a:lnTo>
                                <a:pt x="28" y="0"/>
                              </a:lnTo>
                              <a:lnTo>
                                <a:pt x="60" y="0"/>
                              </a:lnTo>
                              <a:lnTo>
                                <a:pt x="96" y="24"/>
                              </a:lnTo>
                              <a:lnTo>
                                <a:pt x="132" y="61"/>
                              </a:lnTo>
                              <a:lnTo>
                                <a:pt x="192" y="140"/>
                              </a:lnTo>
                              <a:lnTo>
                                <a:pt x="231" y="204"/>
                              </a:lnTo>
                              <a:lnTo>
                                <a:pt x="249" y="255"/>
                              </a:lnTo>
                              <a:lnTo>
                                <a:pt x="245" y="283"/>
                              </a:lnTo>
                              <a:lnTo>
                                <a:pt x="224" y="320"/>
                              </a:lnTo>
                              <a:lnTo>
                                <a:pt x="181" y="347"/>
                              </a:lnTo>
                              <a:lnTo>
                                <a:pt x="110" y="371"/>
                              </a:lnTo>
                              <a:lnTo>
                                <a:pt x="75" y="395"/>
                              </a:lnTo>
                              <a:lnTo>
                                <a:pt x="60" y="415"/>
                              </a:lnTo>
                              <a:lnTo>
                                <a:pt x="68" y="436"/>
                              </a:lnTo>
                              <a:lnTo>
                                <a:pt x="107" y="456"/>
                              </a:lnTo>
                              <a:lnTo>
                                <a:pt x="139" y="497"/>
                              </a:lnTo>
                              <a:lnTo>
                                <a:pt x="153" y="538"/>
                              </a:lnTo>
                              <a:lnTo>
                                <a:pt x="149" y="558"/>
                              </a:lnTo>
                              <a:lnTo>
                                <a:pt x="117" y="572"/>
                              </a:lnTo>
                              <a:lnTo>
                                <a:pt x="107" y="572"/>
                              </a:lnTo>
                              <a:lnTo>
                                <a:pt x="92" y="535"/>
                              </a:lnTo>
                              <a:lnTo>
                                <a:pt x="85" y="494"/>
                              </a:lnTo>
                              <a:lnTo>
                                <a:pt x="64" y="463"/>
                              </a:lnTo>
                              <a:lnTo>
                                <a:pt x="32" y="446"/>
                              </a:lnTo>
                              <a:lnTo>
                                <a:pt x="21" y="426"/>
                              </a:lnTo>
                              <a:lnTo>
                                <a:pt x="25" y="405"/>
                              </a:lnTo>
                              <a:lnTo>
                                <a:pt x="53" y="371"/>
                              </a:lnTo>
                              <a:lnTo>
                                <a:pt x="107" y="351"/>
                              </a:lnTo>
                              <a:lnTo>
                                <a:pt x="157" y="320"/>
                              </a:lnTo>
                              <a:lnTo>
                                <a:pt x="196" y="286"/>
                              </a:lnTo>
                              <a:lnTo>
                                <a:pt x="210" y="252"/>
                              </a:lnTo>
                              <a:lnTo>
                                <a:pt x="206" y="238"/>
                              </a:lnTo>
                              <a:lnTo>
                                <a:pt x="189" y="208"/>
                              </a:lnTo>
                              <a:lnTo>
                                <a:pt x="157" y="163"/>
                              </a:lnTo>
                              <a:lnTo>
                                <a:pt x="121" y="136"/>
                              </a:lnTo>
                              <a:lnTo>
                                <a:pt x="82" y="106"/>
                              </a:lnTo>
                              <a:lnTo>
                                <a:pt x="53" y="89"/>
                              </a:lnTo>
                              <a:lnTo>
                                <a:pt x="25" y="6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5" name="Freeform 12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447" y="1581"/>
                          <a:ext cx="362" cy="499"/>
                        </a:xfrm>
                        <a:custGeom>
                          <a:avLst/>
                          <a:gdLst>
                            <a:gd name="T0" fmla="*/ 151 w 362"/>
                            <a:gd name="T1" fmla="*/ 35 h 499"/>
                            <a:gd name="T2" fmla="*/ 221 w 362"/>
                            <a:gd name="T3" fmla="*/ 0 h 499"/>
                            <a:gd name="T4" fmla="*/ 281 w 362"/>
                            <a:gd name="T5" fmla="*/ 0 h 499"/>
                            <a:gd name="T6" fmla="*/ 344 w 362"/>
                            <a:gd name="T7" fmla="*/ 14 h 499"/>
                            <a:gd name="T8" fmla="*/ 362 w 362"/>
                            <a:gd name="T9" fmla="*/ 35 h 499"/>
                            <a:gd name="T10" fmla="*/ 351 w 362"/>
                            <a:gd name="T11" fmla="*/ 59 h 499"/>
                            <a:gd name="T12" fmla="*/ 334 w 362"/>
                            <a:gd name="T13" fmla="*/ 91 h 499"/>
                            <a:gd name="T14" fmla="*/ 302 w 362"/>
                            <a:gd name="T15" fmla="*/ 87 h 499"/>
                            <a:gd name="T16" fmla="*/ 274 w 362"/>
                            <a:gd name="T17" fmla="*/ 77 h 499"/>
                            <a:gd name="T18" fmla="*/ 253 w 362"/>
                            <a:gd name="T19" fmla="*/ 63 h 499"/>
                            <a:gd name="T20" fmla="*/ 232 w 362"/>
                            <a:gd name="T21" fmla="*/ 59 h 499"/>
                            <a:gd name="T22" fmla="*/ 193 w 362"/>
                            <a:gd name="T23" fmla="*/ 70 h 499"/>
                            <a:gd name="T24" fmla="*/ 137 w 362"/>
                            <a:gd name="T25" fmla="*/ 94 h 499"/>
                            <a:gd name="T26" fmla="*/ 91 w 362"/>
                            <a:gd name="T27" fmla="*/ 136 h 499"/>
                            <a:gd name="T28" fmla="*/ 70 w 362"/>
                            <a:gd name="T29" fmla="*/ 164 h 499"/>
                            <a:gd name="T30" fmla="*/ 60 w 362"/>
                            <a:gd name="T31" fmla="*/ 185 h 499"/>
                            <a:gd name="T32" fmla="*/ 60 w 362"/>
                            <a:gd name="T33" fmla="*/ 202 h 499"/>
                            <a:gd name="T34" fmla="*/ 74 w 362"/>
                            <a:gd name="T35" fmla="*/ 220 h 499"/>
                            <a:gd name="T36" fmla="*/ 116 w 362"/>
                            <a:gd name="T37" fmla="*/ 248 h 499"/>
                            <a:gd name="T38" fmla="*/ 155 w 362"/>
                            <a:gd name="T39" fmla="*/ 286 h 499"/>
                            <a:gd name="T40" fmla="*/ 179 w 362"/>
                            <a:gd name="T41" fmla="*/ 325 h 499"/>
                            <a:gd name="T42" fmla="*/ 193 w 362"/>
                            <a:gd name="T43" fmla="*/ 352 h 499"/>
                            <a:gd name="T44" fmla="*/ 186 w 362"/>
                            <a:gd name="T45" fmla="*/ 370 h 499"/>
                            <a:gd name="T46" fmla="*/ 169 w 362"/>
                            <a:gd name="T47" fmla="*/ 387 h 499"/>
                            <a:gd name="T48" fmla="*/ 134 w 362"/>
                            <a:gd name="T49" fmla="*/ 398 h 499"/>
                            <a:gd name="T50" fmla="*/ 95 w 362"/>
                            <a:gd name="T51" fmla="*/ 412 h 499"/>
                            <a:gd name="T52" fmla="*/ 77 w 362"/>
                            <a:gd name="T53" fmla="*/ 433 h 499"/>
                            <a:gd name="T54" fmla="*/ 81 w 362"/>
                            <a:gd name="T55" fmla="*/ 468 h 499"/>
                            <a:gd name="T56" fmla="*/ 53 w 362"/>
                            <a:gd name="T57" fmla="*/ 499 h 499"/>
                            <a:gd name="T58" fmla="*/ 39 w 362"/>
                            <a:gd name="T59" fmla="*/ 489 h 499"/>
                            <a:gd name="T60" fmla="*/ 42 w 362"/>
                            <a:gd name="T61" fmla="*/ 429 h 499"/>
                            <a:gd name="T62" fmla="*/ 67 w 362"/>
                            <a:gd name="T63" fmla="*/ 398 h 499"/>
                            <a:gd name="T64" fmla="*/ 102 w 362"/>
                            <a:gd name="T65" fmla="*/ 373 h 499"/>
                            <a:gd name="T66" fmla="*/ 137 w 362"/>
                            <a:gd name="T67" fmla="*/ 359 h 499"/>
                            <a:gd name="T68" fmla="*/ 155 w 362"/>
                            <a:gd name="T69" fmla="*/ 352 h 499"/>
                            <a:gd name="T70" fmla="*/ 158 w 362"/>
                            <a:gd name="T71" fmla="*/ 342 h 499"/>
                            <a:gd name="T72" fmla="*/ 148 w 362"/>
                            <a:gd name="T73" fmla="*/ 325 h 499"/>
                            <a:gd name="T74" fmla="*/ 112 w 362"/>
                            <a:gd name="T75" fmla="*/ 290 h 499"/>
                            <a:gd name="T76" fmla="*/ 70 w 362"/>
                            <a:gd name="T77" fmla="*/ 262 h 499"/>
                            <a:gd name="T78" fmla="*/ 35 w 362"/>
                            <a:gd name="T79" fmla="*/ 241 h 499"/>
                            <a:gd name="T80" fmla="*/ 7 w 362"/>
                            <a:gd name="T81" fmla="*/ 220 h 499"/>
                            <a:gd name="T82" fmla="*/ 0 w 362"/>
                            <a:gd name="T83" fmla="*/ 195 h 499"/>
                            <a:gd name="T84" fmla="*/ 18 w 362"/>
                            <a:gd name="T85" fmla="*/ 157 h 499"/>
                            <a:gd name="T86" fmla="*/ 56 w 362"/>
                            <a:gd name="T87" fmla="*/ 108 h 499"/>
                            <a:gd name="T88" fmla="*/ 95 w 362"/>
                            <a:gd name="T89" fmla="*/ 70 h 499"/>
                            <a:gd name="T90" fmla="*/ 123 w 362"/>
                            <a:gd name="T91" fmla="*/ 52 h 499"/>
                            <a:gd name="T92" fmla="*/ 151 w 362"/>
                            <a:gd name="T93" fmla="*/ 35 h 499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w 362"/>
                            <a:gd name="T142" fmla="*/ 0 h 499"/>
                            <a:gd name="T143" fmla="*/ 362 w 362"/>
                            <a:gd name="T144" fmla="*/ 499 h 499"/>
                          </a:gdLst>
                          <a:ahLst/>
                          <a:cxnLst>
                            <a:cxn ang="T94">
                              <a:pos x="T0" y="T1"/>
                            </a:cxn>
                            <a:cxn ang="T95">
                              <a:pos x="T2" y="T3"/>
                            </a:cxn>
                            <a:cxn ang="T96">
                              <a:pos x="T4" y="T5"/>
                            </a:cxn>
                            <a:cxn ang="T97">
                              <a:pos x="T6" y="T7"/>
                            </a:cxn>
                            <a:cxn ang="T98">
                              <a:pos x="T8" y="T9"/>
                            </a:cxn>
                            <a:cxn ang="T99">
                              <a:pos x="T10" y="T11"/>
                            </a:cxn>
                            <a:cxn ang="T100">
                              <a:pos x="T12" y="T13"/>
                            </a:cxn>
                            <a:cxn ang="T101">
                              <a:pos x="T14" y="T15"/>
                            </a:cxn>
                            <a:cxn ang="T102">
                              <a:pos x="T16" y="T17"/>
                            </a:cxn>
                            <a:cxn ang="T103">
                              <a:pos x="T18" y="T19"/>
                            </a:cxn>
                            <a:cxn ang="T104">
                              <a:pos x="T20" y="T21"/>
                            </a:cxn>
                            <a:cxn ang="T105">
                              <a:pos x="T22" y="T23"/>
                            </a:cxn>
                            <a:cxn ang="T106">
                              <a:pos x="T24" y="T25"/>
                            </a:cxn>
                            <a:cxn ang="T107">
                              <a:pos x="T26" y="T27"/>
                            </a:cxn>
                            <a:cxn ang="T108">
                              <a:pos x="T28" y="T29"/>
                            </a:cxn>
                            <a:cxn ang="T109">
                              <a:pos x="T30" y="T31"/>
                            </a:cxn>
                            <a:cxn ang="T110">
                              <a:pos x="T32" y="T33"/>
                            </a:cxn>
                            <a:cxn ang="T111">
                              <a:pos x="T34" y="T35"/>
                            </a:cxn>
                            <a:cxn ang="T112">
                              <a:pos x="T36" y="T37"/>
                            </a:cxn>
                            <a:cxn ang="T113">
                              <a:pos x="T38" y="T39"/>
                            </a:cxn>
                            <a:cxn ang="T114">
                              <a:pos x="T40" y="T41"/>
                            </a:cxn>
                            <a:cxn ang="T115">
                              <a:pos x="T42" y="T43"/>
                            </a:cxn>
                            <a:cxn ang="T116">
                              <a:pos x="T44" y="T45"/>
                            </a:cxn>
                            <a:cxn ang="T117">
                              <a:pos x="T46" y="T47"/>
                            </a:cxn>
                            <a:cxn ang="T118">
                              <a:pos x="T48" y="T49"/>
                            </a:cxn>
                            <a:cxn ang="T119">
                              <a:pos x="T50" y="T51"/>
                            </a:cxn>
                            <a:cxn ang="T120">
                              <a:pos x="T52" y="T53"/>
                            </a:cxn>
                            <a:cxn ang="T121">
                              <a:pos x="T54" y="T55"/>
                            </a:cxn>
                            <a:cxn ang="T122">
                              <a:pos x="T56" y="T57"/>
                            </a:cxn>
                            <a:cxn ang="T123">
                              <a:pos x="T58" y="T59"/>
                            </a:cxn>
                            <a:cxn ang="T124">
                              <a:pos x="T60" y="T61"/>
                            </a:cxn>
                            <a:cxn ang="T125">
                              <a:pos x="T62" y="T63"/>
                            </a:cxn>
                            <a:cxn ang="T126">
                              <a:pos x="T64" y="T65"/>
                            </a:cxn>
                            <a:cxn ang="T127">
                              <a:pos x="T66" y="T67"/>
                            </a:cxn>
                            <a:cxn ang="T128">
                              <a:pos x="T68" y="T69"/>
                            </a:cxn>
                            <a:cxn ang="T129">
                              <a:pos x="T70" y="T71"/>
                            </a:cxn>
                            <a:cxn ang="T130">
                              <a:pos x="T72" y="T73"/>
                            </a:cxn>
                            <a:cxn ang="T131">
                              <a:pos x="T74" y="T75"/>
                            </a:cxn>
                            <a:cxn ang="T132">
                              <a:pos x="T76" y="T77"/>
                            </a:cxn>
                            <a:cxn ang="T133">
                              <a:pos x="T78" y="T79"/>
                            </a:cxn>
                            <a:cxn ang="T134">
                              <a:pos x="T80" y="T81"/>
                            </a:cxn>
                            <a:cxn ang="T135">
                              <a:pos x="T82" y="T83"/>
                            </a:cxn>
                            <a:cxn ang="T136">
                              <a:pos x="T84" y="T85"/>
                            </a:cxn>
                            <a:cxn ang="T137">
                              <a:pos x="T86" y="T87"/>
                            </a:cxn>
                            <a:cxn ang="T138">
                              <a:pos x="T88" y="T89"/>
                            </a:cxn>
                            <a:cxn ang="T139">
                              <a:pos x="T90" y="T91"/>
                            </a:cxn>
                            <a:cxn ang="T140">
                              <a:pos x="T92" y="T93"/>
                            </a:cxn>
                          </a:cxnLst>
                          <a:rect l="T141" t="T142" r="T143" b="T144"/>
                          <a:pathLst>
                            <a:path w="362" h="499">
                              <a:moveTo>
                                <a:pt x="151" y="35"/>
                              </a:moveTo>
                              <a:lnTo>
                                <a:pt x="221" y="0"/>
                              </a:lnTo>
                              <a:lnTo>
                                <a:pt x="281" y="0"/>
                              </a:lnTo>
                              <a:lnTo>
                                <a:pt x="344" y="14"/>
                              </a:lnTo>
                              <a:lnTo>
                                <a:pt x="362" y="35"/>
                              </a:lnTo>
                              <a:lnTo>
                                <a:pt x="351" y="59"/>
                              </a:lnTo>
                              <a:lnTo>
                                <a:pt x="334" y="91"/>
                              </a:lnTo>
                              <a:lnTo>
                                <a:pt x="302" y="87"/>
                              </a:lnTo>
                              <a:lnTo>
                                <a:pt x="274" y="77"/>
                              </a:lnTo>
                              <a:lnTo>
                                <a:pt x="253" y="63"/>
                              </a:lnTo>
                              <a:lnTo>
                                <a:pt x="232" y="59"/>
                              </a:lnTo>
                              <a:lnTo>
                                <a:pt x="193" y="70"/>
                              </a:lnTo>
                              <a:lnTo>
                                <a:pt x="137" y="94"/>
                              </a:lnTo>
                              <a:lnTo>
                                <a:pt x="91" y="136"/>
                              </a:lnTo>
                              <a:lnTo>
                                <a:pt x="70" y="164"/>
                              </a:lnTo>
                              <a:lnTo>
                                <a:pt x="60" y="185"/>
                              </a:lnTo>
                              <a:lnTo>
                                <a:pt x="60" y="202"/>
                              </a:lnTo>
                              <a:lnTo>
                                <a:pt x="74" y="220"/>
                              </a:lnTo>
                              <a:lnTo>
                                <a:pt x="116" y="248"/>
                              </a:lnTo>
                              <a:lnTo>
                                <a:pt x="155" y="286"/>
                              </a:lnTo>
                              <a:lnTo>
                                <a:pt x="179" y="325"/>
                              </a:lnTo>
                              <a:lnTo>
                                <a:pt x="193" y="352"/>
                              </a:lnTo>
                              <a:lnTo>
                                <a:pt x="186" y="370"/>
                              </a:lnTo>
                              <a:lnTo>
                                <a:pt x="169" y="387"/>
                              </a:lnTo>
                              <a:lnTo>
                                <a:pt x="134" y="398"/>
                              </a:lnTo>
                              <a:lnTo>
                                <a:pt x="95" y="412"/>
                              </a:lnTo>
                              <a:lnTo>
                                <a:pt x="77" y="433"/>
                              </a:lnTo>
                              <a:lnTo>
                                <a:pt x="81" y="468"/>
                              </a:lnTo>
                              <a:lnTo>
                                <a:pt x="53" y="499"/>
                              </a:lnTo>
                              <a:lnTo>
                                <a:pt x="39" y="489"/>
                              </a:lnTo>
                              <a:lnTo>
                                <a:pt x="42" y="429"/>
                              </a:lnTo>
                              <a:lnTo>
                                <a:pt x="67" y="398"/>
                              </a:lnTo>
                              <a:lnTo>
                                <a:pt x="102" y="373"/>
                              </a:lnTo>
                              <a:lnTo>
                                <a:pt x="137" y="359"/>
                              </a:lnTo>
                              <a:lnTo>
                                <a:pt x="155" y="352"/>
                              </a:lnTo>
                              <a:lnTo>
                                <a:pt x="158" y="342"/>
                              </a:lnTo>
                              <a:lnTo>
                                <a:pt x="148" y="325"/>
                              </a:lnTo>
                              <a:lnTo>
                                <a:pt x="112" y="290"/>
                              </a:lnTo>
                              <a:lnTo>
                                <a:pt x="70" y="262"/>
                              </a:lnTo>
                              <a:lnTo>
                                <a:pt x="35" y="241"/>
                              </a:lnTo>
                              <a:lnTo>
                                <a:pt x="7" y="220"/>
                              </a:lnTo>
                              <a:lnTo>
                                <a:pt x="0" y="195"/>
                              </a:lnTo>
                              <a:lnTo>
                                <a:pt x="18" y="157"/>
                              </a:lnTo>
                              <a:lnTo>
                                <a:pt x="56" y="108"/>
                              </a:lnTo>
                              <a:lnTo>
                                <a:pt x="95" y="70"/>
                              </a:lnTo>
                              <a:lnTo>
                                <a:pt x="123" y="52"/>
                              </a:lnTo>
                              <a:lnTo>
                                <a:pt x="151" y="3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6" name="Freeform 13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76" y="2005"/>
                          <a:ext cx="229" cy="840"/>
                        </a:xfrm>
                        <a:custGeom>
                          <a:avLst/>
                          <a:gdLst>
                            <a:gd name="T0" fmla="*/ 132 w 229"/>
                            <a:gd name="T1" fmla="*/ 69 h 840"/>
                            <a:gd name="T2" fmla="*/ 136 w 229"/>
                            <a:gd name="T3" fmla="*/ 21 h 840"/>
                            <a:gd name="T4" fmla="*/ 168 w 229"/>
                            <a:gd name="T5" fmla="*/ 0 h 840"/>
                            <a:gd name="T6" fmla="*/ 204 w 229"/>
                            <a:gd name="T7" fmla="*/ 3 h 840"/>
                            <a:gd name="T8" fmla="*/ 225 w 229"/>
                            <a:gd name="T9" fmla="*/ 21 h 840"/>
                            <a:gd name="T10" fmla="*/ 229 w 229"/>
                            <a:gd name="T11" fmla="*/ 90 h 840"/>
                            <a:gd name="T12" fmla="*/ 218 w 229"/>
                            <a:gd name="T13" fmla="*/ 266 h 840"/>
                            <a:gd name="T14" fmla="*/ 204 w 229"/>
                            <a:gd name="T15" fmla="*/ 373 h 840"/>
                            <a:gd name="T16" fmla="*/ 222 w 229"/>
                            <a:gd name="T17" fmla="*/ 460 h 840"/>
                            <a:gd name="T18" fmla="*/ 225 w 229"/>
                            <a:gd name="T19" fmla="*/ 546 h 840"/>
                            <a:gd name="T20" fmla="*/ 215 w 229"/>
                            <a:gd name="T21" fmla="*/ 633 h 840"/>
                            <a:gd name="T22" fmla="*/ 197 w 229"/>
                            <a:gd name="T23" fmla="*/ 743 h 840"/>
                            <a:gd name="T24" fmla="*/ 204 w 229"/>
                            <a:gd name="T25" fmla="*/ 802 h 840"/>
                            <a:gd name="T26" fmla="*/ 186 w 229"/>
                            <a:gd name="T27" fmla="*/ 812 h 840"/>
                            <a:gd name="T28" fmla="*/ 72 w 229"/>
                            <a:gd name="T29" fmla="*/ 833 h 840"/>
                            <a:gd name="T30" fmla="*/ 43 w 229"/>
                            <a:gd name="T31" fmla="*/ 840 h 840"/>
                            <a:gd name="T32" fmla="*/ 0 w 229"/>
                            <a:gd name="T33" fmla="*/ 816 h 840"/>
                            <a:gd name="T34" fmla="*/ 0 w 229"/>
                            <a:gd name="T35" fmla="*/ 802 h 840"/>
                            <a:gd name="T36" fmla="*/ 125 w 229"/>
                            <a:gd name="T37" fmla="*/ 795 h 840"/>
                            <a:gd name="T38" fmla="*/ 168 w 229"/>
                            <a:gd name="T39" fmla="*/ 778 h 840"/>
                            <a:gd name="T40" fmla="*/ 172 w 229"/>
                            <a:gd name="T41" fmla="*/ 740 h 840"/>
                            <a:gd name="T42" fmla="*/ 175 w 229"/>
                            <a:gd name="T43" fmla="*/ 622 h 840"/>
                            <a:gd name="T44" fmla="*/ 165 w 229"/>
                            <a:gd name="T45" fmla="*/ 525 h 840"/>
                            <a:gd name="T46" fmla="*/ 154 w 229"/>
                            <a:gd name="T47" fmla="*/ 408 h 840"/>
                            <a:gd name="T48" fmla="*/ 157 w 229"/>
                            <a:gd name="T49" fmla="*/ 335 h 840"/>
                            <a:gd name="T50" fmla="*/ 165 w 229"/>
                            <a:gd name="T51" fmla="*/ 242 h 840"/>
                            <a:gd name="T52" fmla="*/ 147 w 229"/>
                            <a:gd name="T53" fmla="*/ 152 h 840"/>
                            <a:gd name="T54" fmla="*/ 132 w 229"/>
                            <a:gd name="T55" fmla="*/ 69 h 840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w 229"/>
                            <a:gd name="T85" fmla="*/ 0 h 840"/>
                            <a:gd name="T86" fmla="*/ 229 w 229"/>
                            <a:gd name="T87" fmla="*/ 840 h 840"/>
                          </a:gdLst>
                          <a:ahLst/>
                          <a:cxnLst>
                            <a:cxn ang="T56">
                              <a:pos x="T0" y="T1"/>
                            </a:cxn>
                            <a:cxn ang="T57">
                              <a:pos x="T2" y="T3"/>
                            </a:cxn>
                            <a:cxn ang="T58">
                              <a:pos x="T4" y="T5"/>
                            </a:cxn>
                            <a:cxn ang="T59">
                              <a:pos x="T6" y="T7"/>
                            </a:cxn>
                            <a:cxn ang="T60">
                              <a:pos x="T8" y="T9"/>
                            </a:cxn>
                            <a:cxn ang="T61">
                              <a:pos x="T10" y="T11"/>
                            </a:cxn>
                            <a:cxn ang="T62">
                              <a:pos x="T12" y="T13"/>
                            </a:cxn>
                            <a:cxn ang="T63">
                              <a:pos x="T14" y="T15"/>
                            </a:cxn>
                            <a:cxn ang="T64">
                              <a:pos x="T16" y="T17"/>
                            </a:cxn>
                            <a:cxn ang="T65">
                              <a:pos x="T18" y="T19"/>
                            </a:cxn>
                            <a:cxn ang="T66">
                              <a:pos x="T20" y="T21"/>
                            </a:cxn>
                            <a:cxn ang="T67">
                              <a:pos x="T22" y="T23"/>
                            </a:cxn>
                            <a:cxn ang="T68">
                              <a:pos x="T24" y="T25"/>
                            </a:cxn>
                            <a:cxn ang="T69">
                              <a:pos x="T26" y="T27"/>
                            </a:cxn>
                            <a:cxn ang="T70">
                              <a:pos x="T28" y="T29"/>
                            </a:cxn>
                            <a:cxn ang="T71">
                              <a:pos x="T30" y="T31"/>
                            </a:cxn>
                            <a:cxn ang="T72">
                              <a:pos x="T32" y="T33"/>
                            </a:cxn>
                            <a:cxn ang="T73">
                              <a:pos x="T34" y="T35"/>
                            </a:cxn>
                            <a:cxn ang="T74">
                              <a:pos x="T36" y="T37"/>
                            </a:cxn>
                            <a:cxn ang="T75">
                              <a:pos x="T38" y="T39"/>
                            </a:cxn>
                            <a:cxn ang="T76">
                              <a:pos x="T40" y="T41"/>
                            </a:cxn>
                            <a:cxn ang="T77">
                              <a:pos x="T42" y="T43"/>
                            </a:cxn>
                            <a:cxn ang="T78">
                              <a:pos x="T44" y="T45"/>
                            </a:cxn>
                            <a:cxn ang="T79">
                              <a:pos x="T46" y="T47"/>
                            </a:cxn>
                            <a:cxn ang="T80">
                              <a:pos x="T48" y="T49"/>
                            </a:cxn>
                            <a:cxn ang="T81">
                              <a:pos x="T50" y="T51"/>
                            </a:cxn>
                            <a:cxn ang="T82">
                              <a:pos x="T52" y="T53"/>
                            </a:cxn>
                            <a:cxn ang="T83">
                              <a:pos x="T54" y="T55"/>
                            </a:cxn>
                          </a:cxnLst>
                          <a:rect l="T84" t="T85" r="T86" b="T87"/>
                          <a:pathLst>
                            <a:path w="229" h="840">
                              <a:moveTo>
                                <a:pt x="132" y="69"/>
                              </a:moveTo>
                              <a:lnTo>
                                <a:pt x="136" y="21"/>
                              </a:lnTo>
                              <a:lnTo>
                                <a:pt x="168" y="0"/>
                              </a:lnTo>
                              <a:lnTo>
                                <a:pt x="204" y="3"/>
                              </a:lnTo>
                              <a:lnTo>
                                <a:pt x="225" y="21"/>
                              </a:lnTo>
                              <a:lnTo>
                                <a:pt x="229" y="90"/>
                              </a:lnTo>
                              <a:lnTo>
                                <a:pt x="218" y="266"/>
                              </a:lnTo>
                              <a:lnTo>
                                <a:pt x="204" y="373"/>
                              </a:lnTo>
                              <a:lnTo>
                                <a:pt x="222" y="460"/>
                              </a:lnTo>
                              <a:lnTo>
                                <a:pt x="225" y="546"/>
                              </a:lnTo>
                              <a:lnTo>
                                <a:pt x="215" y="633"/>
                              </a:lnTo>
                              <a:lnTo>
                                <a:pt x="197" y="743"/>
                              </a:lnTo>
                              <a:lnTo>
                                <a:pt x="204" y="802"/>
                              </a:lnTo>
                              <a:lnTo>
                                <a:pt x="186" y="812"/>
                              </a:lnTo>
                              <a:lnTo>
                                <a:pt x="72" y="833"/>
                              </a:lnTo>
                              <a:lnTo>
                                <a:pt x="43" y="840"/>
                              </a:lnTo>
                              <a:lnTo>
                                <a:pt x="0" y="816"/>
                              </a:lnTo>
                              <a:lnTo>
                                <a:pt x="0" y="802"/>
                              </a:lnTo>
                              <a:lnTo>
                                <a:pt x="125" y="795"/>
                              </a:lnTo>
                              <a:lnTo>
                                <a:pt x="168" y="778"/>
                              </a:lnTo>
                              <a:lnTo>
                                <a:pt x="172" y="740"/>
                              </a:lnTo>
                              <a:lnTo>
                                <a:pt x="175" y="622"/>
                              </a:lnTo>
                              <a:lnTo>
                                <a:pt x="165" y="525"/>
                              </a:lnTo>
                              <a:lnTo>
                                <a:pt x="154" y="408"/>
                              </a:lnTo>
                              <a:lnTo>
                                <a:pt x="157" y="335"/>
                              </a:lnTo>
                              <a:lnTo>
                                <a:pt x="165" y="242"/>
                              </a:lnTo>
                              <a:lnTo>
                                <a:pt x="147" y="152"/>
                              </a:lnTo>
                              <a:lnTo>
                                <a:pt x="132" y="69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7" name="Freeform 14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90" y="2033"/>
                          <a:ext cx="447" cy="658"/>
                        </a:xfrm>
                        <a:custGeom>
                          <a:avLst/>
                          <a:gdLst>
                            <a:gd name="T0" fmla="*/ 212 w 447"/>
                            <a:gd name="T1" fmla="*/ 268 h 658"/>
                            <a:gd name="T2" fmla="*/ 212 w 447"/>
                            <a:gd name="T3" fmla="*/ 233 h 658"/>
                            <a:gd name="T4" fmla="*/ 230 w 447"/>
                            <a:gd name="T5" fmla="*/ 174 h 658"/>
                            <a:gd name="T6" fmla="*/ 284 w 447"/>
                            <a:gd name="T7" fmla="*/ 80 h 658"/>
                            <a:gd name="T8" fmla="*/ 370 w 447"/>
                            <a:gd name="T9" fmla="*/ 0 h 658"/>
                            <a:gd name="T10" fmla="*/ 424 w 447"/>
                            <a:gd name="T11" fmla="*/ 0 h 658"/>
                            <a:gd name="T12" fmla="*/ 447 w 447"/>
                            <a:gd name="T13" fmla="*/ 38 h 658"/>
                            <a:gd name="T14" fmla="*/ 415 w 447"/>
                            <a:gd name="T15" fmla="*/ 91 h 658"/>
                            <a:gd name="T16" fmla="*/ 348 w 447"/>
                            <a:gd name="T17" fmla="*/ 129 h 658"/>
                            <a:gd name="T18" fmla="*/ 307 w 447"/>
                            <a:gd name="T19" fmla="*/ 167 h 658"/>
                            <a:gd name="T20" fmla="*/ 266 w 447"/>
                            <a:gd name="T21" fmla="*/ 223 h 658"/>
                            <a:gd name="T22" fmla="*/ 257 w 447"/>
                            <a:gd name="T23" fmla="*/ 261 h 658"/>
                            <a:gd name="T24" fmla="*/ 262 w 447"/>
                            <a:gd name="T25" fmla="*/ 303 h 658"/>
                            <a:gd name="T26" fmla="*/ 284 w 447"/>
                            <a:gd name="T27" fmla="*/ 373 h 658"/>
                            <a:gd name="T28" fmla="*/ 289 w 447"/>
                            <a:gd name="T29" fmla="*/ 449 h 658"/>
                            <a:gd name="T30" fmla="*/ 280 w 447"/>
                            <a:gd name="T31" fmla="*/ 547 h 658"/>
                            <a:gd name="T32" fmla="*/ 257 w 447"/>
                            <a:gd name="T33" fmla="*/ 616 h 658"/>
                            <a:gd name="T34" fmla="*/ 217 w 447"/>
                            <a:gd name="T35" fmla="*/ 658 h 658"/>
                            <a:gd name="T36" fmla="*/ 190 w 447"/>
                            <a:gd name="T37" fmla="*/ 658 h 658"/>
                            <a:gd name="T38" fmla="*/ 104 w 447"/>
                            <a:gd name="T39" fmla="*/ 637 h 658"/>
                            <a:gd name="T40" fmla="*/ 27 w 447"/>
                            <a:gd name="T41" fmla="*/ 634 h 658"/>
                            <a:gd name="T42" fmla="*/ 0 w 447"/>
                            <a:gd name="T43" fmla="*/ 620 h 658"/>
                            <a:gd name="T44" fmla="*/ 50 w 447"/>
                            <a:gd name="T45" fmla="*/ 606 h 658"/>
                            <a:gd name="T46" fmla="*/ 131 w 447"/>
                            <a:gd name="T47" fmla="*/ 609 h 658"/>
                            <a:gd name="T48" fmla="*/ 181 w 447"/>
                            <a:gd name="T49" fmla="*/ 623 h 658"/>
                            <a:gd name="T50" fmla="*/ 212 w 447"/>
                            <a:gd name="T51" fmla="*/ 613 h 658"/>
                            <a:gd name="T52" fmla="*/ 244 w 447"/>
                            <a:gd name="T53" fmla="*/ 557 h 658"/>
                            <a:gd name="T54" fmla="*/ 248 w 447"/>
                            <a:gd name="T55" fmla="*/ 477 h 658"/>
                            <a:gd name="T56" fmla="*/ 239 w 447"/>
                            <a:gd name="T57" fmla="*/ 404 h 658"/>
                            <a:gd name="T58" fmla="*/ 212 w 447"/>
                            <a:gd name="T59" fmla="*/ 317 h 658"/>
                            <a:gd name="T60" fmla="*/ 212 w 447"/>
                            <a:gd name="T61" fmla="*/ 268 h 658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w 447"/>
                            <a:gd name="T94" fmla="*/ 0 h 658"/>
                            <a:gd name="T95" fmla="*/ 447 w 447"/>
                            <a:gd name="T96" fmla="*/ 658 h 658"/>
                          </a:gdLst>
                          <a:ahLst/>
                          <a:cxnLst>
                            <a:cxn ang="T62">
                              <a:pos x="T0" y="T1"/>
                            </a:cxn>
                            <a:cxn ang="T63">
                              <a:pos x="T2" y="T3"/>
                            </a:cxn>
                            <a:cxn ang="T64">
                              <a:pos x="T4" y="T5"/>
                            </a:cxn>
                            <a:cxn ang="T65">
                              <a:pos x="T6" y="T7"/>
                            </a:cxn>
                            <a:cxn ang="T66">
                              <a:pos x="T8" y="T9"/>
                            </a:cxn>
                            <a:cxn ang="T67">
                              <a:pos x="T10" y="T11"/>
                            </a:cxn>
                            <a:cxn ang="T68">
                              <a:pos x="T12" y="T13"/>
                            </a:cxn>
                            <a:cxn ang="T69">
                              <a:pos x="T14" y="T15"/>
                            </a:cxn>
                            <a:cxn ang="T70">
                              <a:pos x="T16" y="T17"/>
                            </a:cxn>
                            <a:cxn ang="T71">
                              <a:pos x="T18" y="T19"/>
                            </a:cxn>
                            <a:cxn ang="T72">
                              <a:pos x="T20" y="T21"/>
                            </a:cxn>
                            <a:cxn ang="T73">
                              <a:pos x="T22" y="T23"/>
                            </a:cxn>
                            <a:cxn ang="T74">
                              <a:pos x="T24" y="T25"/>
                            </a:cxn>
                            <a:cxn ang="T75">
                              <a:pos x="T26" y="T27"/>
                            </a:cxn>
                            <a:cxn ang="T76">
                              <a:pos x="T28" y="T29"/>
                            </a:cxn>
                            <a:cxn ang="T77">
                              <a:pos x="T30" y="T31"/>
                            </a:cxn>
                            <a:cxn ang="T78">
                              <a:pos x="T32" y="T33"/>
                            </a:cxn>
                            <a:cxn ang="T79">
                              <a:pos x="T34" y="T35"/>
                            </a:cxn>
                            <a:cxn ang="T80">
                              <a:pos x="T36" y="T37"/>
                            </a:cxn>
                            <a:cxn ang="T81">
                              <a:pos x="T38" y="T39"/>
                            </a:cxn>
                            <a:cxn ang="T82">
                              <a:pos x="T40" y="T41"/>
                            </a:cxn>
                            <a:cxn ang="T83">
                              <a:pos x="T42" y="T43"/>
                            </a:cxn>
                            <a:cxn ang="T84">
                              <a:pos x="T44" y="T45"/>
                            </a:cxn>
                            <a:cxn ang="T85">
                              <a:pos x="T46" y="T47"/>
                            </a:cxn>
                            <a:cxn ang="T86">
                              <a:pos x="T48" y="T49"/>
                            </a:cxn>
                            <a:cxn ang="T87">
                              <a:pos x="T50" y="T51"/>
                            </a:cxn>
                            <a:cxn ang="T88">
                              <a:pos x="T52" y="T53"/>
                            </a:cxn>
                            <a:cxn ang="T89">
                              <a:pos x="T54" y="T55"/>
                            </a:cxn>
                            <a:cxn ang="T90">
                              <a:pos x="T56" y="T57"/>
                            </a:cxn>
                            <a:cxn ang="T91">
                              <a:pos x="T58" y="T59"/>
                            </a:cxn>
                            <a:cxn ang="T92">
                              <a:pos x="T60" y="T61"/>
                            </a:cxn>
                          </a:cxnLst>
                          <a:rect l="T93" t="T94" r="T95" b="T96"/>
                          <a:pathLst>
                            <a:path w="447" h="658">
                              <a:moveTo>
                                <a:pt x="212" y="268"/>
                              </a:moveTo>
                              <a:lnTo>
                                <a:pt x="212" y="233"/>
                              </a:lnTo>
                              <a:lnTo>
                                <a:pt x="230" y="174"/>
                              </a:lnTo>
                              <a:lnTo>
                                <a:pt x="284" y="80"/>
                              </a:lnTo>
                              <a:lnTo>
                                <a:pt x="370" y="0"/>
                              </a:lnTo>
                              <a:lnTo>
                                <a:pt x="424" y="0"/>
                              </a:lnTo>
                              <a:lnTo>
                                <a:pt x="447" y="38"/>
                              </a:lnTo>
                              <a:lnTo>
                                <a:pt x="415" y="91"/>
                              </a:lnTo>
                              <a:lnTo>
                                <a:pt x="348" y="129"/>
                              </a:lnTo>
                              <a:lnTo>
                                <a:pt x="307" y="167"/>
                              </a:lnTo>
                              <a:lnTo>
                                <a:pt x="266" y="223"/>
                              </a:lnTo>
                              <a:lnTo>
                                <a:pt x="257" y="261"/>
                              </a:lnTo>
                              <a:lnTo>
                                <a:pt x="262" y="303"/>
                              </a:lnTo>
                              <a:lnTo>
                                <a:pt x="284" y="373"/>
                              </a:lnTo>
                              <a:lnTo>
                                <a:pt x="289" y="449"/>
                              </a:lnTo>
                              <a:lnTo>
                                <a:pt x="280" y="547"/>
                              </a:lnTo>
                              <a:lnTo>
                                <a:pt x="257" y="616"/>
                              </a:lnTo>
                              <a:lnTo>
                                <a:pt x="217" y="658"/>
                              </a:lnTo>
                              <a:lnTo>
                                <a:pt x="190" y="658"/>
                              </a:lnTo>
                              <a:lnTo>
                                <a:pt x="104" y="637"/>
                              </a:lnTo>
                              <a:lnTo>
                                <a:pt x="27" y="634"/>
                              </a:lnTo>
                              <a:lnTo>
                                <a:pt x="0" y="620"/>
                              </a:lnTo>
                              <a:lnTo>
                                <a:pt x="50" y="606"/>
                              </a:lnTo>
                              <a:lnTo>
                                <a:pt x="131" y="609"/>
                              </a:lnTo>
                              <a:lnTo>
                                <a:pt x="181" y="623"/>
                              </a:lnTo>
                              <a:lnTo>
                                <a:pt x="212" y="613"/>
                              </a:lnTo>
                              <a:lnTo>
                                <a:pt x="244" y="557"/>
                              </a:lnTo>
                              <a:lnTo>
                                <a:pt x="248" y="477"/>
                              </a:lnTo>
                              <a:lnTo>
                                <a:pt x="239" y="404"/>
                              </a:lnTo>
                              <a:lnTo>
                                <a:pt x="212" y="317"/>
                              </a:lnTo>
                              <a:lnTo>
                                <a:pt x="212" y="268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8" name="Freeform 15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53" y="1223"/>
                          <a:ext cx="282" cy="326"/>
                        </a:xfrm>
                        <a:custGeom>
                          <a:avLst/>
                          <a:gdLst>
                            <a:gd name="T0" fmla="*/ 81 w 282"/>
                            <a:gd name="T1" fmla="*/ 137 h 326"/>
                            <a:gd name="T2" fmla="*/ 78 w 282"/>
                            <a:gd name="T3" fmla="*/ 84 h 326"/>
                            <a:gd name="T4" fmla="*/ 88 w 282"/>
                            <a:gd name="T5" fmla="*/ 35 h 326"/>
                            <a:gd name="T6" fmla="*/ 127 w 282"/>
                            <a:gd name="T7" fmla="*/ 7 h 326"/>
                            <a:gd name="T8" fmla="*/ 173 w 282"/>
                            <a:gd name="T9" fmla="*/ 0 h 326"/>
                            <a:gd name="T10" fmla="*/ 208 w 282"/>
                            <a:gd name="T11" fmla="*/ 4 h 326"/>
                            <a:gd name="T12" fmla="*/ 240 w 282"/>
                            <a:gd name="T13" fmla="*/ 25 h 326"/>
                            <a:gd name="T14" fmla="*/ 257 w 282"/>
                            <a:gd name="T15" fmla="*/ 60 h 326"/>
                            <a:gd name="T16" fmla="*/ 278 w 282"/>
                            <a:gd name="T17" fmla="*/ 130 h 326"/>
                            <a:gd name="T18" fmla="*/ 282 w 282"/>
                            <a:gd name="T19" fmla="*/ 207 h 326"/>
                            <a:gd name="T20" fmla="*/ 271 w 282"/>
                            <a:gd name="T21" fmla="*/ 263 h 326"/>
                            <a:gd name="T22" fmla="*/ 250 w 282"/>
                            <a:gd name="T23" fmla="*/ 298 h 326"/>
                            <a:gd name="T24" fmla="*/ 215 w 282"/>
                            <a:gd name="T25" fmla="*/ 319 h 326"/>
                            <a:gd name="T26" fmla="*/ 187 w 282"/>
                            <a:gd name="T27" fmla="*/ 326 h 326"/>
                            <a:gd name="T28" fmla="*/ 145 w 282"/>
                            <a:gd name="T29" fmla="*/ 315 h 326"/>
                            <a:gd name="T30" fmla="*/ 123 w 282"/>
                            <a:gd name="T31" fmla="*/ 284 h 326"/>
                            <a:gd name="T32" fmla="*/ 102 w 282"/>
                            <a:gd name="T33" fmla="*/ 238 h 326"/>
                            <a:gd name="T34" fmla="*/ 85 w 282"/>
                            <a:gd name="T35" fmla="*/ 186 h 326"/>
                            <a:gd name="T36" fmla="*/ 53 w 282"/>
                            <a:gd name="T37" fmla="*/ 207 h 326"/>
                            <a:gd name="T38" fmla="*/ 18 w 282"/>
                            <a:gd name="T39" fmla="*/ 221 h 326"/>
                            <a:gd name="T40" fmla="*/ 4 w 282"/>
                            <a:gd name="T41" fmla="*/ 221 h 326"/>
                            <a:gd name="T42" fmla="*/ 0 w 282"/>
                            <a:gd name="T43" fmla="*/ 207 h 326"/>
                            <a:gd name="T44" fmla="*/ 7 w 282"/>
                            <a:gd name="T45" fmla="*/ 189 h 326"/>
                            <a:gd name="T46" fmla="*/ 60 w 282"/>
                            <a:gd name="T47" fmla="*/ 168 h 326"/>
                            <a:gd name="T48" fmla="*/ 81 w 282"/>
                            <a:gd name="T49" fmla="*/ 137 h 32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w 282"/>
                            <a:gd name="T76" fmla="*/ 0 h 326"/>
                            <a:gd name="T77" fmla="*/ 282 w 282"/>
                            <a:gd name="T78" fmla="*/ 326 h 326"/>
                          </a:gdLst>
                          <a:ahLst/>
                          <a:cxnLst>
                            <a:cxn ang="T50">
                              <a:pos x="T0" y="T1"/>
                            </a:cxn>
                            <a:cxn ang="T51">
                              <a:pos x="T2" y="T3"/>
                            </a:cxn>
                            <a:cxn ang="T52">
                              <a:pos x="T4" y="T5"/>
                            </a:cxn>
                            <a:cxn ang="T53">
                              <a:pos x="T6" y="T7"/>
                            </a:cxn>
                            <a:cxn ang="T54">
                              <a:pos x="T8" y="T9"/>
                            </a:cxn>
                            <a:cxn ang="T55">
                              <a:pos x="T10" y="T11"/>
                            </a:cxn>
                            <a:cxn ang="T56">
                              <a:pos x="T12" y="T13"/>
                            </a:cxn>
                            <a:cxn ang="T57">
                              <a:pos x="T14" y="T15"/>
                            </a:cxn>
                            <a:cxn ang="T58">
                              <a:pos x="T16" y="T17"/>
                            </a:cxn>
                            <a:cxn ang="T59">
                              <a:pos x="T18" y="T19"/>
                            </a:cxn>
                            <a:cxn ang="T60">
                              <a:pos x="T20" y="T21"/>
                            </a:cxn>
                            <a:cxn ang="T61">
                              <a:pos x="T22" y="T23"/>
                            </a:cxn>
                            <a:cxn ang="T62">
                              <a:pos x="T24" y="T25"/>
                            </a:cxn>
                            <a:cxn ang="T63">
                              <a:pos x="T26" y="T27"/>
                            </a:cxn>
                            <a:cxn ang="T64">
                              <a:pos x="T28" y="T29"/>
                            </a:cxn>
                            <a:cxn ang="T65">
                              <a:pos x="T30" y="T31"/>
                            </a:cxn>
                            <a:cxn ang="T66">
                              <a:pos x="T32" y="T33"/>
                            </a:cxn>
                            <a:cxn ang="T67">
                              <a:pos x="T34" y="T35"/>
                            </a:cxn>
                            <a:cxn ang="T68">
                              <a:pos x="T36" y="T37"/>
                            </a:cxn>
                            <a:cxn ang="T69">
                              <a:pos x="T38" y="T39"/>
                            </a:cxn>
                            <a:cxn ang="T70">
                              <a:pos x="T40" y="T41"/>
                            </a:cxn>
                            <a:cxn ang="T71">
                              <a:pos x="T42" y="T43"/>
                            </a:cxn>
                            <a:cxn ang="T72">
                              <a:pos x="T44" y="T45"/>
                            </a:cxn>
                            <a:cxn ang="T73">
                              <a:pos x="T46" y="T47"/>
                            </a:cxn>
                            <a:cxn ang="T74">
                              <a:pos x="T48" y="T49"/>
                            </a:cxn>
                          </a:cxnLst>
                          <a:rect l="T75" t="T76" r="T77" b="T78"/>
                          <a:pathLst>
                            <a:path w="282" h="326">
                              <a:moveTo>
                                <a:pt x="81" y="137"/>
                              </a:moveTo>
                              <a:lnTo>
                                <a:pt x="78" y="84"/>
                              </a:lnTo>
                              <a:lnTo>
                                <a:pt x="88" y="35"/>
                              </a:lnTo>
                              <a:lnTo>
                                <a:pt x="127" y="7"/>
                              </a:lnTo>
                              <a:lnTo>
                                <a:pt x="173" y="0"/>
                              </a:lnTo>
                              <a:lnTo>
                                <a:pt x="208" y="4"/>
                              </a:lnTo>
                              <a:lnTo>
                                <a:pt x="240" y="25"/>
                              </a:lnTo>
                              <a:lnTo>
                                <a:pt x="257" y="60"/>
                              </a:lnTo>
                              <a:lnTo>
                                <a:pt x="278" y="130"/>
                              </a:lnTo>
                              <a:lnTo>
                                <a:pt x="282" y="207"/>
                              </a:lnTo>
                              <a:lnTo>
                                <a:pt x="271" y="263"/>
                              </a:lnTo>
                              <a:lnTo>
                                <a:pt x="250" y="298"/>
                              </a:lnTo>
                              <a:lnTo>
                                <a:pt x="215" y="319"/>
                              </a:lnTo>
                              <a:lnTo>
                                <a:pt x="187" y="326"/>
                              </a:lnTo>
                              <a:lnTo>
                                <a:pt x="145" y="315"/>
                              </a:lnTo>
                              <a:lnTo>
                                <a:pt x="123" y="284"/>
                              </a:lnTo>
                              <a:lnTo>
                                <a:pt x="102" y="238"/>
                              </a:lnTo>
                              <a:lnTo>
                                <a:pt x="85" y="186"/>
                              </a:lnTo>
                              <a:lnTo>
                                <a:pt x="53" y="207"/>
                              </a:lnTo>
                              <a:lnTo>
                                <a:pt x="18" y="221"/>
                              </a:lnTo>
                              <a:lnTo>
                                <a:pt x="4" y="221"/>
                              </a:lnTo>
                              <a:lnTo>
                                <a:pt x="0" y="207"/>
                              </a:lnTo>
                              <a:lnTo>
                                <a:pt x="7" y="189"/>
                              </a:lnTo>
                              <a:lnTo>
                                <a:pt x="60" y="168"/>
                              </a:lnTo>
                              <a:lnTo>
                                <a:pt x="81" y="1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grpSp>
                      <p:nvGrpSpPr>
                        <p:cNvPr id="459" name="Group 16"/>
                        <p:cNvGrpSpPr>
                          <a:grpSpLocks/>
                        </p:cNvGrpSpPr>
                        <p:nvPr/>
                      </p:nvGrpSpPr>
                      <p:grpSpPr bwMode="auto">
                        <a:xfrm flipH="1">
                          <a:off x="1212" y="1104"/>
                          <a:ext cx="277" cy="235"/>
                          <a:chOff x="1590" y="1104"/>
                          <a:chExt cx="277" cy="235"/>
                        </a:xfrm>
                      </p:grpSpPr>
                      <p:sp>
                        <p:nvSpPr>
                          <p:cNvPr id="460" name="Freeform 17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683" y="1257"/>
                            <a:ext cx="184" cy="82"/>
                          </a:xfrm>
                          <a:custGeom>
                            <a:avLst/>
                            <a:gdLst>
                              <a:gd name="T0" fmla="*/ 13 w 184"/>
                              <a:gd name="T1" fmla="*/ 82 h 82"/>
                              <a:gd name="T2" fmla="*/ 0 w 184"/>
                              <a:gd name="T3" fmla="*/ 71 h 82"/>
                              <a:gd name="T4" fmla="*/ 0 w 184"/>
                              <a:gd name="T5" fmla="*/ 45 h 82"/>
                              <a:gd name="T6" fmla="*/ 16 w 184"/>
                              <a:gd name="T7" fmla="*/ 17 h 82"/>
                              <a:gd name="T8" fmla="*/ 36 w 184"/>
                              <a:gd name="T9" fmla="*/ 9 h 82"/>
                              <a:gd name="T10" fmla="*/ 61 w 184"/>
                              <a:gd name="T11" fmla="*/ 22 h 82"/>
                              <a:gd name="T12" fmla="*/ 86 w 184"/>
                              <a:gd name="T13" fmla="*/ 19 h 82"/>
                              <a:gd name="T14" fmla="*/ 102 w 184"/>
                              <a:gd name="T15" fmla="*/ 0 h 82"/>
                              <a:gd name="T16" fmla="*/ 123 w 184"/>
                              <a:gd name="T17" fmla="*/ 2 h 82"/>
                              <a:gd name="T18" fmla="*/ 155 w 184"/>
                              <a:gd name="T19" fmla="*/ 15 h 82"/>
                              <a:gd name="T20" fmla="*/ 182 w 184"/>
                              <a:gd name="T21" fmla="*/ 13 h 82"/>
                              <a:gd name="T22" fmla="*/ 184 w 184"/>
                              <a:gd name="T23" fmla="*/ 32 h 82"/>
                              <a:gd name="T24" fmla="*/ 175 w 184"/>
                              <a:gd name="T25" fmla="*/ 45 h 82"/>
                              <a:gd name="T26" fmla="*/ 141 w 184"/>
                              <a:gd name="T27" fmla="*/ 43 h 82"/>
                              <a:gd name="T28" fmla="*/ 118 w 184"/>
                              <a:gd name="T29" fmla="*/ 39 h 82"/>
                              <a:gd name="T30" fmla="*/ 105 w 184"/>
                              <a:gd name="T31" fmla="*/ 48 h 82"/>
                              <a:gd name="T32" fmla="*/ 91 w 184"/>
                              <a:gd name="T33" fmla="*/ 67 h 82"/>
                              <a:gd name="T34" fmla="*/ 66 w 184"/>
                              <a:gd name="T35" fmla="*/ 62 h 82"/>
                              <a:gd name="T36" fmla="*/ 54 w 184"/>
                              <a:gd name="T37" fmla="*/ 56 h 82"/>
                              <a:gd name="T38" fmla="*/ 45 w 184"/>
                              <a:gd name="T39" fmla="*/ 63 h 82"/>
                              <a:gd name="T40" fmla="*/ 32 w 184"/>
                              <a:gd name="T41" fmla="*/ 76 h 82"/>
                              <a:gd name="T42" fmla="*/ 13 w 184"/>
                              <a:gd name="T43" fmla="*/ 82 h 82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84"/>
                              <a:gd name="T67" fmla="*/ 0 h 82"/>
                              <a:gd name="T68" fmla="*/ 184 w 184"/>
                              <a:gd name="T69" fmla="*/ 82 h 82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84" h="82">
                                <a:moveTo>
                                  <a:pt x="13" y="82"/>
                                </a:moveTo>
                                <a:lnTo>
                                  <a:pt x="0" y="71"/>
                                </a:lnTo>
                                <a:lnTo>
                                  <a:pt x="0" y="45"/>
                                </a:lnTo>
                                <a:lnTo>
                                  <a:pt x="16" y="17"/>
                                </a:lnTo>
                                <a:lnTo>
                                  <a:pt x="36" y="9"/>
                                </a:lnTo>
                                <a:lnTo>
                                  <a:pt x="61" y="22"/>
                                </a:lnTo>
                                <a:lnTo>
                                  <a:pt x="86" y="19"/>
                                </a:lnTo>
                                <a:lnTo>
                                  <a:pt x="102" y="0"/>
                                </a:lnTo>
                                <a:lnTo>
                                  <a:pt x="123" y="2"/>
                                </a:lnTo>
                                <a:lnTo>
                                  <a:pt x="155" y="15"/>
                                </a:lnTo>
                                <a:lnTo>
                                  <a:pt x="182" y="13"/>
                                </a:lnTo>
                                <a:lnTo>
                                  <a:pt x="184" y="32"/>
                                </a:lnTo>
                                <a:lnTo>
                                  <a:pt x="175" y="45"/>
                                </a:lnTo>
                                <a:lnTo>
                                  <a:pt x="141" y="43"/>
                                </a:lnTo>
                                <a:lnTo>
                                  <a:pt x="118" y="39"/>
                                </a:lnTo>
                                <a:lnTo>
                                  <a:pt x="105" y="48"/>
                                </a:lnTo>
                                <a:lnTo>
                                  <a:pt x="91" y="67"/>
                                </a:lnTo>
                                <a:lnTo>
                                  <a:pt x="66" y="62"/>
                                </a:lnTo>
                                <a:lnTo>
                                  <a:pt x="54" y="56"/>
                                </a:lnTo>
                                <a:lnTo>
                                  <a:pt x="45" y="63"/>
                                </a:lnTo>
                                <a:lnTo>
                                  <a:pt x="32" y="76"/>
                                </a:lnTo>
                                <a:lnTo>
                                  <a:pt x="13" y="8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61" name="Freeform 18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654" y="1193"/>
                            <a:ext cx="178" cy="114"/>
                          </a:xfrm>
                          <a:custGeom>
                            <a:avLst/>
                            <a:gdLst>
                              <a:gd name="T0" fmla="*/ 23 w 178"/>
                              <a:gd name="T1" fmla="*/ 114 h 114"/>
                              <a:gd name="T2" fmla="*/ 11 w 178"/>
                              <a:gd name="T3" fmla="*/ 108 h 114"/>
                              <a:gd name="T4" fmla="*/ 0 w 178"/>
                              <a:gd name="T5" fmla="*/ 79 h 114"/>
                              <a:gd name="T6" fmla="*/ 11 w 178"/>
                              <a:gd name="T7" fmla="*/ 51 h 114"/>
                              <a:gd name="T8" fmla="*/ 27 w 178"/>
                              <a:gd name="T9" fmla="*/ 39 h 114"/>
                              <a:gd name="T10" fmla="*/ 56 w 178"/>
                              <a:gd name="T11" fmla="*/ 42 h 114"/>
                              <a:gd name="T12" fmla="*/ 76 w 178"/>
                              <a:gd name="T13" fmla="*/ 35 h 114"/>
                              <a:gd name="T14" fmla="*/ 90 w 178"/>
                              <a:gd name="T15" fmla="*/ 13 h 114"/>
                              <a:gd name="T16" fmla="*/ 111 w 178"/>
                              <a:gd name="T17" fmla="*/ 4 h 114"/>
                              <a:gd name="T18" fmla="*/ 146 w 178"/>
                              <a:gd name="T19" fmla="*/ 9 h 114"/>
                              <a:gd name="T20" fmla="*/ 171 w 178"/>
                              <a:gd name="T21" fmla="*/ 0 h 114"/>
                              <a:gd name="T22" fmla="*/ 178 w 178"/>
                              <a:gd name="T23" fmla="*/ 17 h 114"/>
                              <a:gd name="T24" fmla="*/ 171 w 178"/>
                              <a:gd name="T25" fmla="*/ 33 h 114"/>
                              <a:gd name="T26" fmla="*/ 140 w 178"/>
                              <a:gd name="T27" fmla="*/ 42 h 114"/>
                              <a:gd name="T28" fmla="*/ 120 w 178"/>
                              <a:gd name="T29" fmla="*/ 40 h 114"/>
                              <a:gd name="T30" fmla="*/ 108 w 178"/>
                              <a:gd name="T31" fmla="*/ 57 h 114"/>
                              <a:gd name="T32" fmla="*/ 97 w 178"/>
                              <a:gd name="T33" fmla="*/ 79 h 114"/>
                              <a:gd name="T34" fmla="*/ 72 w 178"/>
                              <a:gd name="T35" fmla="*/ 81 h 114"/>
                              <a:gd name="T36" fmla="*/ 59 w 178"/>
                              <a:gd name="T37" fmla="*/ 79 h 114"/>
                              <a:gd name="T38" fmla="*/ 47 w 178"/>
                              <a:gd name="T39" fmla="*/ 88 h 114"/>
                              <a:gd name="T40" fmla="*/ 41 w 178"/>
                              <a:gd name="T41" fmla="*/ 99 h 114"/>
                              <a:gd name="T42" fmla="*/ 23 w 178"/>
                              <a:gd name="T43" fmla="*/ 114 h 114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78"/>
                              <a:gd name="T67" fmla="*/ 0 h 114"/>
                              <a:gd name="T68" fmla="*/ 178 w 178"/>
                              <a:gd name="T69" fmla="*/ 114 h 114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78" h="114">
                                <a:moveTo>
                                  <a:pt x="23" y="114"/>
                                </a:moveTo>
                                <a:lnTo>
                                  <a:pt x="11" y="108"/>
                                </a:lnTo>
                                <a:lnTo>
                                  <a:pt x="0" y="79"/>
                                </a:lnTo>
                                <a:lnTo>
                                  <a:pt x="11" y="51"/>
                                </a:lnTo>
                                <a:lnTo>
                                  <a:pt x="27" y="39"/>
                                </a:lnTo>
                                <a:lnTo>
                                  <a:pt x="56" y="42"/>
                                </a:lnTo>
                                <a:lnTo>
                                  <a:pt x="76" y="35"/>
                                </a:lnTo>
                                <a:lnTo>
                                  <a:pt x="90" y="13"/>
                                </a:lnTo>
                                <a:lnTo>
                                  <a:pt x="111" y="4"/>
                                </a:lnTo>
                                <a:lnTo>
                                  <a:pt x="146" y="9"/>
                                </a:lnTo>
                                <a:lnTo>
                                  <a:pt x="171" y="0"/>
                                </a:lnTo>
                                <a:lnTo>
                                  <a:pt x="178" y="17"/>
                                </a:lnTo>
                                <a:lnTo>
                                  <a:pt x="171" y="33"/>
                                </a:lnTo>
                                <a:lnTo>
                                  <a:pt x="140" y="42"/>
                                </a:lnTo>
                                <a:lnTo>
                                  <a:pt x="120" y="40"/>
                                </a:lnTo>
                                <a:lnTo>
                                  <a:pt x="108" y="57"/>
                                </a:lnTo>
                                <a:lnTo>
                                  <a:pt x="97" y="79"/>
                                </a:lnTo>
                                <a:lnTo>
                                  <a:pt x="72" y="81"/>
                                </a:lnTo>
                                <a:lnTo>
                                  <a:pt x="59" y="79"/>
                                </a:lnTo>
                                <a:lnTo>
                                  <a:pt x="47" y="88"/>
                                </a:lnTo>
                                <a:lnTo>
                                  <a:pt x="41" y="99"/>
                                </a:lnTo>
                                <a:lnTo>
                                  <a:pt x="23" y="1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62" name="Freeform 19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630" y="1154"/>
                            <a:ext cx="161" cy="138"/>
                          </a:xfrm>
                          <a:custGeom>
                            <a:avLst/>
                            <a:gdLst>
                              <a:gd name="T0" fmla="*/ 31 w 161"/>
                              <a:gd name="T1" fmla="*/ 138 h 138"/>
                              <a:gd name="T2" fmla="*/ 16 w 161"/>
                              <a:gd name="T3" fmla="*/ 133 h 138"/>
                              <a:gd name="T4" fmla="*/ 0 w 161"/>
                              <a:gd name="T5" fmla="*/ 109 h 138"/>
                              <a:gd name="T6" fmla="*/ 5 w 161"/>
                              <a:gd name="T7" fmla="*/ 78 h 138"/>
                              <a:gd name="T8" fmla="*/ 16 w 161"/>
                              <a:gd name="T9" fmla="*/ 65 h 138"/>
                              <a:gd name="T10" fmla="*/ 43 w 161"/>
                              <a:gd name="T11" fmla="*/ 62 h 138"/>
                              <a:gd name="T12" fmla="*/ 65 w 161"/>
                              <a:gd name="T13" fmla="*/ 51 h 138"/>
                              <a:gd name="T14" fmla="*/ 72 w 161"/>
                              <a:gd name="T15" fmla="*/ 25 h 138"/>
                              <a:gd name="T16" fmla="*/ 92 w 161"/>
                              <a:gd name="T17" fmla="*/ 15 h 138"/>
                              <a:gd name="T18" fmla="*/ 127 w 161"/>
                              <a:gd name="T19" fmla="*/ 13 h 138"/>
                              <a:gd name="T20" fmla="*/ 148 w 161"/>
                              <a:gd name="T21" fmla="*/ 0 h 138"/>
                              <a:gd name="T22" fmla="*/ 161 w 161"/>
                              <a:gd name="T23" fmla="*/ 13 h 138"/>
                              <a:gd name="T24" fmla="*/ 156 w 161"/>
                              <a:gd name="T25" fmla="*/ 25 h 138"/>
                              <a:gd name="T26" fmla="*/ 128 w 161"/>
                              <a:gd name="T27" fmla="*/ 44 h 138"/>
                              <a:gd name="T28" fmla="*/ 107 w 161"/>
                              <a:gd name="T29" fmla="*/ 49 h 138"/>
                              <a:gd name="T30" fmla="*/ 99 w 161"/>
                              <a:gd name="T31" fmla="*/ 65 h 138"/>
                              <a:gd name="T32" fmla="*/ 94 w 161"/>
                              <a:gd name="T33" fmla="*/ 91 h 138"/>
                              <a:gd name="T34" fmla="*/ 69 w 161"/>
                              <a:gd name="T35" fmla="*/ 98 h 138"/>
                              <a:gd name="T36" fmla="*/ 54 w 161"/>
                              <a:gd name="T37" fmla="*/ 94 h 138"/>
                              <a:gd name="T38" fmla="*/ 45 w 161"/>
                              <a:gd name="T39" fmla="*/ 105 h 138"/>
                              <a:gd name="T40" fmla="*/ 40 w 161"/>
                              <a:gd name="T41" fmla="*/ 123 h 138"/>
                              <a:gd name="T42" fmla="*/ 31 w 161"/>
                              <a:gd name="T43" fmla="*/ 138 h 138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61"/>
                              <a:gd name="T67" fmla="*/ 0 h 138"/>
                              <a:gd name="T68" fmla="*/ 161 w 161"/>
                              <a:gd name="T69" fmla="*/ 138 h 138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61" h="138">
                                <a:moveTo>
                                  <a:pt x="31" y="138"/>
                                </a:moveTo>
                                <a:lnTo>
                                  <a:pt x="16" y="133"/>
                                </a:lnTo>
                                <a:lnTo>
                                  <a:pt x="0" y="109"/>
                                </a:lnTo>
                                <a:lnTo>
                                  <a:pt x="5" y="78"/>
                                </a:lnTo>
                                <a:lnTo>
                                  <a:pt x="16" y="65"/>
                                </a:lnTo>
                                <a:lnTo>
                                  <a:pt x="43" y="62"/>
                                </a:lnTo>
                                <a:lnTo>
                                  <a:pt x="65" y="51"/>
                                </a:lnTo>
                                <a:lnTo>
                                  <a:pt x="72" y="25"/>
                                </a:lnTo>
                                <a:lnTo>
                                  <a:pt x="92" y="15"/>
                                </a:lnTo>
                                <a:lnTo>
                                  <a:pt x="127" y="13"/>
                                </a:lnTo>
                                <a:lnTo>
                                  <a:pt x="148" y="0"/>
                                </a:lnTo>
                                <a:lnTo>
                                  <a:pt x="161" y="13"/>
                                </a:lnTo>
                                <a:lnTo>
                                  <a:pt x="156" y="25"/>
                                </a:lnTo>
                                <a:lnTo>
                                  <a:pt x="128" y="44"/>
                                </a:lnTo>
                                <a:lnTo>
                                  <a:pt x="107" y="49"/>
                                </a:lnTo>
                                <a:lnTo>
                                  <a:pt x="99" y="65"/>
                                </a:lnTo>
                                <a:lnTo>
                                  <a:pt x="94" y="91"/>
                                </a:lnTo>
                                <a:lnTo>
                                  <a:pt x="69" y="98"/>
                                </a:lnTo>
                                <a:lnTo>
                                  <a:pt x="54" y="94"/>
                                </a:lnTo>
                                <a:lnTo>
                                  <a:pt x="45" y="105"/>
                                </a:lnTo>
                                <a:lnTo>
                                  <a:pt x="40" y="123"/>
                                </a:lnTo>
                                <a:lnTo>
                                  <a:pt x="31" y="13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63" name="Freeform 20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590" y="1104"/>
                            <a:ext cx="123" cy="174"/>
                          </a:xfrm>
                          <a:custGeom>
                            <a:avLst/>
                            <a:gdLst>
                              <a:gd name="T0" fmla="*/ 48 w 123"/>
                              <a:gd name="T1" fmla="*/ 172 h 174"/>
                              <a:gd name="T2" fmla="*/ 31 w 123"/>
                              <a:gd name="T3" fmla="*/ 174 h 174"/>
                              <a:gd name="T4" fmla="*/ 9 w 123"/>
                              <a:gd name="T5" fmla="*/ 158 h 174"/>
                              <a:gd name="T6" fmla="*/ 0 w 123"/>
                              <a:gd name="T7" fmla="*/ 131 h 174"/>
                              <a:gd name="T8" fmla="*/ 4 w 123"/>
                              <a:gd name="T9" fmla="*/ 113 h 174"/>
                              <a:gd name="T10" fmla="*/ 29 w 123"/>
                              <a:gd name="T11" fmla="*/ 97 h 174"/>
                              <a:gd name="T12" fmla="*/ 46 w 123"/>
                              <a:gd name="T13" fmla="*/ 79 h 174"/>
                              <a:gd name="T14" fmla="*/ 46 w 123"/>
                              <a:gd name="T15" fmla="*/ 52 h 174"/>
                              <a:gd name="T16" fmla="*/ 59 w 123"/>
                              <a:gd name="T17" fmla="*/ 39 h 174"/>
                              <a:gd name="T18" fmla="*/ 90 w 123"/>
                              <a:gd name="T19" fmla="*/ 22 h 174"/>
                              <a:gd name="T20" fmla="*/ 106 w 123"/>
                              <a:gd name="T21" fmla="*/ 0 h 174"/>
                              <a:gd name="T22" fmla="*/ 121 w 123"/>
                              <a:gd name="T23" fmla="*/ 7 h 174"/>
                              <a:gd name="T24" fmla="*/ 123 w 123"/>
                              <a:gd name="T25" fmla="*/ 22 h 174"/>
                              <a:gd name="T26" fmla="*/ 105 w 123"/>
                              <a:gd name="T27" fmla="*/ 47 h 174"/>
                              <a:gd name="T28" fmla="*/ 84 w 123"/>
                              <a:gd name="T29" fmla="*/ 61 h 174"/>
                              <a:gd name="T30" fmla="*/ 86 w 123"/>
                              <a:gd name="T31" fmla="*/ 81 h 174"/>
                              <a:gd name="T32" fmla="*/ 90 w 123"/>
                              <a:gd name="T33" fmla="*/ 104 h 174"/>
                              <a:gd name="T34" fmla="*/ 68 w 123"/>
                              <a:gd name="T35" fmla="*/ 118 h 174"/>
                              <a:gd name="T36" fmla="*/ 59 w 123"/>
                              <a:gd name="T37" fmla="*/ 124 h 174"/>
                              <a:gd name="T38" fmla="*/ 51 w 123"/>
                              <a:gd name="T39" fmla="*/ 138 h 174"/>
                              <a:gd name="T40" fmla="*/ 50 w 123"/>
                              <a:gd name="T41" fmla="*/ 152 h 174"/>
                              <a:gd name="T42" fmla="*/ 48 w 123"/>
                              <a:gd name="T43" fmla="*/ 172 h 174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23"/>
                              <a:gd name="T67" fmla="*/ 0 h 174"/>
                              <a:gd name="T68" fmla="*/ 123 w 123"/>
                              <a:gd name="T69" fmla="*/ 174 h 174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23" h="174">
                                <a:moveTo>
                                  <a:pt x="48" y="172"/>
                                </a:moveTo>
                                <a:lnTo>
                                  <a:pt x="31" y="174"/>
                                </a:lnTo>
                                <a:lnTo>
                                  <a:pt x="9" y="158"/>
                                </a:lnTo>
                                <a:lnTo>
                                  <a:pt x="0" y="131"/>
                                </a:lnTo>
                                <a:lnTo>
                                  <a:pt x="4" y="113"/>
                                </a:lnTo>
                                <a:lnTo>
                                  <a:pt x="29" y="97"/>
                                </a:lnTo>
                                <a:lnTo>
                                  <a:pt x="46" y="79"/>
                                </a:lnTo>
                                <a:lnTo>
                                  <a:pt x="46" y="52"/>
                                </a:lnTo>
                                <a:lnTo>
                                  <a:pt x="59" y="39"/>
                                </a:lnTo>
                                <a:lnTo>
                                  <a:pt x="90" y="22"/>
                                </a:lnTo>
                                <a:lnTo>
                                  <a:pt x="106" y="0"/>
                                </a:lnTo>
                                <a:lnTo>
                                  <a:pt x="121" y="7"/>
                                </a:lnTo>
                                <a:lnTo>
                                  <a:pt x="123" y="22"/>
                                </a:lnTo>
                                <a:lnTo>
                                  <a:pt x="105" y="47"/>
                                </a:lnTo>
                                <a:lnTo>
                                  <a:pt x="84" y="61"/>
                                </a:lnTo>
                                <a:lnTo>
                                  <a:pt x="86" y="81"/>
                                </a:lnTo>
                                <a:lnTo>
                                  <a:pt x="90" y="104"/>
                                </a:lnTo>
                                <a:lnTo>
                                  <a:pt x="68" y="118"/>
                                </a:lnTo>
                                <a:lnTo>
                                  <a:pt x="59" y="124"/>
                                </a:lnTo>
                                <a:lnTo>
                                  <a:pt x="51" y="138"/>
                                </a:lnTo>
                                <a:lnTo>
                                  <a:pt x="50" y="152"/>
                                </a:lnTo>
                                <a:lnTo>
                                  <a:pt x="48" y="17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</p:grpSp>
                  <p:grpSp>
                    <p:nvGrpSpPr>
                      <p:cNvPr id="447" name="Group 21"/>
                      <p:cNvGrpSpPr>
                        <a:grpSpLocks/>
                      </p:cNvGrpSpPr>
                      <p:nvPr/>
                    </p:nvGrpSpPr>
                    <p:grpSpPr bwMode="auto">
                      <a:xfrm rot="4286940" flipH="1">
                        <a:off x="1038" y="766"/>
                        <a:ext cx="141" cy="50"/>
                        <a:chOff x="4032" y="2817"/>
                        <a:chExt cx="417" cy="635"/>
                      </a:xfrm>
                    </p:grpSpPr>
                    <p:sp>
                      <p:nvSpPr>
                        <p:cNvPr id="451" name="Oval 22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32" y="2817"/>
                          <a:ext cx="417" cy="635"/>
                        </a:xfrm>
                        <a:prstGeom prst="ellipse">
                          <a:avLst/>
                        </a:prstGeom>
                        <a:solidFill>
                          <a:schemeClr val="tx2"/>
                        </a:solidFill>
                        <a:ln w="12700" cap="sq">
                          <a:solidFill>
                            <a:schemeClr val="tx1"/>
                          </a:solidFill>
                          <a:round/>
                          <a:headEnd type="none" w="sm" len="sm"/>
                          <a:tailEnd type="none" w="sm" len="sm"/>
                        </a:ln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  <p:sp>
                      <p:nvSpPr>
                        <p:cNvPr id="452" name="Oval 23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80" y="2928"/>
                          <a:ext cx="240" cy="240"/>
                        </a:xfrm>
                        <a:prstGeom prst="ellipse">
                          <a:avLst/>
                        </a:prstGeom>
                        <a:solidFill>
                          <a:schemeClr val="bg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12700" cap="sq">
                              <a:solidFill>
                                <a:srgbClr val="000000"/>
                              </a:solidFill>
                              <a:round/>
                              <a:headEnd type="none" w="sm" len="sm"/>
                              <a:tailEnd type="none" w="sm" len="sm"/>
                            </a14:hiddenLine>
                          </a:ext>
                        </a:extLst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</p:grpSp>
                  <p:grpSp>
                    <p:nvGrpSpPr>
                      <p:cNvPr id="448" name="Group 24"/>
                      <p:cNvGrpSpPr>
                        <a:grpSpLocks/>
                      </p:cNvGrpSpPr>
                      <p:nvPr/>
                    </p:nvGrpSpPr>
                    <p:grpSpPr bwMode="auto">
                      <a:xfrm rot="4286940" flipH="1">
                        <a:off x="962" y="766"/>
                        <a:ext cx="141" cy="50"/>
                        <a:chOff x="4032" y="2817"/>
                        <a:chExt cx="417" cy="635"/>
                      </a:xfrm>
                    </p:grpSpPr>
                    <p:sp>
                      <p:nvSpPr>
                        <p:cNvPr id="449" name="Oval 25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32" y="2817"/>
                          <a:ext cx="417" cy="635"/>
                        </a:xfrm>
                        <a:prstGeom prst="ellipse">
                          <a:avLst/>
                        </a:prstGeom>
                        <a:solidFill>
                          <a:schemeClr val="tx2"/>
                        </a:solidFill>
                        <a:ln w="12700" cap="sq">
                          <a:solidFill>
                            <a:schemeClr val="tx1"/>
                          </a:solidFill>
                          <a:round/>
                          <a:headEnd type="none" w="sm" len="sm"/>
                          <a:tailEnd type="none" w="sm" len="sm"/>
                        </a:ln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  <p:sp>
                      <p:nvSpPr>
                        <p:cNvPr id="450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80" y="2928"/>
                          <a:ext cx="240" cy="240"/>
                        </a:xfrm>
                        <a:prstGeom prst="ellipse">
                          <a:avLst/>
                        </a:prstGeom>
                        <a:solidFill>
                          <a:schemeClr val="bg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12700" cap="sq">
                              <a:solidFill>
                                <a:srgbClr val="000000"/>
                              </a:solidFill>
                              <a:round/>
                              <a:headEnd type="none" w="sm" len="sm"/>
                              <a:tailEnd type="none" w="sm" len="sm"/>
                            </a14:hiddenLine>
                          </a:ext>
                        </a:extLst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</p:grpSp>
                </p:grpSp>
                <p:sp>
                  <p:nvSpPr>
                    <p:cNvPr id="445" name="Oval 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98" y="1008"/>
                      <a:ext cx="198" cy="74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lIns="274320" rIns="274320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400" i="0"/>
                    </a:p>
                  </p:txBody>
                </p:sp>
              </p:grpSp>
              <p:sp>
                <p:nvSpPr>
                  <p:cNvPr id="442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1153" y="2448"/>
                    <a:ext cx="446" cy="375"/>
                  </a:xfrm>
                  <a:custGeom>
                    <a:avLst/>
                    <a:gdLst>
                      <a:gd name="T0" fmla="*/ 194 w 446"/>
                      <a:gd name="T1" fmla="*/ 93 h 375"/>
                      <a:gd name="T2" fmla="*/ 183 w 446"/>
                      <a:gd name="T3" fmla="*/ 57 h 375"/>
                      <a:gd name="T4" fmla="*/ 164 w 446"/>
                      <a:gd name="T5" fmla="*/ 22 h 375"/>
                      <a:gd name="T6" fmla="*/ 131 w 446"/>
                      <a:gd name="T7" fmla="*/ 0 h 375"/>
                      <a:gd name="T8" fmla="*/ 93 w 446"/>
                      <a:gd name="T9" fmla="*/ 0 h 375"/>
                      <a:gd name="T10" fmla="*/ 54 w 446"/>
                      <a:gd name="T11" fmla="*/ 13 h 375"/>
                      <a:gd name="T12" fmla="*/ 2 w 446"/>
                      <a:gd name="T13" fmla="*/ 57 h 375"/>
                      <a:gd name="T14" fmla="*/ 0 w 446"/>
                      <a:gd name="T15" fmla="*/ 79 h 375"/>
                      <a:gd name="T16" fmla="*/ 16 w 446"/>
                      <a:gd name="T17" fmla="*/ 115 h 375"/>
                      <a:gd name="T18" fmla="*/ 68 w 446"/>
                      <a:gd name="T19" fmla="*/ 159 h 375"/>
                      <a:gd name="T20" fmla="*/ 68 w 446"/>
                      <a:gd name="T21" fmla="*/ 177 h 375"/>
                      <a:gd name="T22" fmla="*/ 46 w 446"/>
                      <a:gd name="T23" fmla="*/ 203 h 375"/>
                      <a:gd name="T24" fmla="*/ 49 w 446"/>
                      <a:gd name="T25" fmla="*/ 225 h 375"/>
                      <a:gd name="T26" fmla="*/ 63 w 446"/>
                      <a:gd name="T27" fmla="*/ 234 h 375"/>
                      <a:gd name="T28" fmla="*/ 80 w 446"/>
                      <a:gd name="T29" fmla="*/ 243 h 375"/>
                      <a:gd name="T30" fmla="*/ 80 w 446"/>
                      <a:gd name="T31" fmla="*/ 265 h 375"/>
                      <a:gd name="T32" fmla="*/ 52 w 446"/>
                      <a:gd name="T33" fmla="*/ 305 h 375"/>
                      <a:gd name="T34" fmla="*/ 54 w 446"/>
                      <a:gd name="T35" fmla="*/ 322 h 375"/>
                      <a:gd name="T36" fmla="*/ 82 w 446"/>
                      <a:gd name="T37" fmla="*/ 344 h 375"/>
                      <a:gd name="T38" fmla="*/ 123 w 446"/>
                      <a:gd name="T39" fmla="*/ 327 h 375"/>
                      <a:gd name="T40" fmla="*/ 142 w 446"/>
                      <a:gd name="T41" fmla="*/ 331 h 375"/>
                      <a:gd name="T42" fmla="*/ 189 w 446"/>
                      <a:gd name="T43" fmla="*/ 340 h 375"/>
                      <a:gd name="T44" fmla="*/ 232 w 446"/>
                      <a:gd name="T45" fmla="*/ 366 h 375"/>
                      <a:gd name="T46" fmla="*/ 259 w 446"/>
                      <a:gd name="T47" fmla="*/ 375 h 375"/>
                      <a:gd name="T48" fmla="*/ 355 w 446"/>
                      <a:gd name="T49" fmla="*/ 356 h 375"/>
                      <a:gd name="T50" fmla="*/ 446 w 446"/>
                      <a:gd name="T51" fmla="*/ 273 h 375"/>
                      <a:gd name="T52" fmla="*/ 408 w 446"/>
                      <a:gd name="T53" fmla="*/ 349 h 375"/>
                      <a:gd name="T54" fmla="*/ 325 w 446"/>
                      <a:gd name="T55" fmla="*/ 364 h 375"/>
                      <a:gd name="T56" fmla="*/ 431 w 446"/>
                      <a:gd name="T57" fmla="*/ 303 h 375"/>
                      <a:gd name="T58" fmla="*/ 393 w 446"/>
                      <a:gd name="T59" fmla="*/ 273 h 375"/>
                      <a:gd name="T60" fmla="*/ 281 w 446"/>
                      <a:gd name="T61" fmla="*/ 260 h 375"/>
                      <a:gd name="T62" fmla="*/ 197 w 446"/>
                      <a:gd name="T63" fmla="*/ 247 h 375"/>
                      <a:gd name="T64" fmla="*/ 153 w 446"/>
                      <a:gd name="T65" fmla="*/ 238 h 375"/>
                      <a:gd name="T66" fmla="*/ 161 w 446"/>
                      <a:gd name="T67" fmla="*/ 221 h 375"/>
                      <a:gd name="T68" fmla="*/ 186 w 446"/>
                      <a:gd name="T69" fmla="*/ 199 h 375"/>
                      <a:gd name="T70" fmla="*/ 180 w 446"/>
                      <a:gd name="T71" fmla="*/ 172 h 375"/>
                      <a:gd name="T72" fmla="*/ 156 w 446"/>
                      <a:gd name="T73" fmla="*/ 146 h 375"/>
                      <a:gd name="T74" fmla="*/ 156 w 446"/>
                      <a:gd name="T75" fmla="*/ 124 h 375"/>
                      <a:gd name="T76" fmla="*/ 169 w 446"/>
                      <a:gd name="T77" fmla="*/ 75 h 375"/>
                      <a:gd name="T78" fmla="*/ 147 w 446"/>
                      <a:gd name="T79" fmla="*/ 167 h 375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46"/>
                      <a:gd name="T121" fmla="*/ 0 h 375"/>
                      <a:gd name="T122" fmla="*/ 446 w 446"/>
                      <a:gd name="T123" fmla="*/ 375 h 375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46" h="375">
                        <a:moveTo>
                          <a:pt x="194" y="93"/>
                        </a:moveTo>
                        <a:lnTo>
                          <a:pt x="183" y="57"/>
                        </a:lnTo>
                        <a:lnTo>
                          <a:pt x="164" y="22"/>
                        </a:lnTo>
                        <a:lnTo>
                          <a:pt x="131" y="0"/>
                        </a:lnTo>
                        <a:lnTo>
                          <a:pt x="93" y="0"/>
                        </a:lnTo>
                        <a:lnTo>
                          <a:pt x="54" y="13"/>
                        </a:lnTo>
                        <a:lnTo>
                          <a:pt x="2" y="57"/>
                        </a:lnTo>
                        <a:lnTo>
                          <a:pt x="0" y="79"/>
                        </a:lnTo>
                        <a:lnTo>
                          <a:pt x="16" y="115"/>
                        </a:lnTo>
                        <a:lnTo>
                          <a:pt x="68" y="159"/>
                        </a:lnTo>
                        <a:lnTo>
                          <a:pt x="68" y="177"/>
                        </a:lnTo>
                        <a:lnTo>
                          <a:pt x="46" y="203"/>
                        </a:lnTo>
                        <a:lnTo>
                          <a:pt x="49" y="225"/>
                        </a:lnTo>
                        <a:lnTo>
                          <a:pt x="63" y="234"/>
                        </a:lnTo>
                        <a:lnTo>
                          <a:pt x="80" y="243"/>
                        </a:lnTo>
                        <a:lnTo>
                          <a:pt x="80" y="265"/>
                        </a:lnTo>
                        <a:lnTo>
                          <a:pt x="52" y="305"/>
                        </a:lnTo>
                        <a:lnTo>
                          <a:pt x="54" y="322"/>
                        </a:lnTo>
                        <a:lnTo>
                          <a:pt x="82" y="344"/>
                        </a:lnTo>
                        <a:lnTo>
                          <a:pt x="123" y="327"/>
                        </a:lnTo>
                        <a:lnTo>
                          <a:pt x="142" y="331"/>
                        </a:lnTo>
                        <a:lnTo>
                          <a:pt x="189" y="340"/>
                        </a:lnTo>
                        <a:lnTo>
                          <a:pt x="232" y="366"/>
                        </a:lnTo>
                        <a:lnTo>
                          <a:pt x="259" y="375"/>
                        </a:lnTo>
                        <a:lnTo>
                          <a:pt x="355" y="356"/>
                        </a:lnTo>
                        <a:lnTo>
                          <a:pt x="446" y="273"/>
                        </a:lnTo>
                        <a:lnTo>
                          <a:pt x="408" y="349"/>
                        </a:lnTo>
                        <a:lnTo>
                          <a:pt x="325" y="364"/>
                        </a:lnTo>
                        <a:lnTo>
                          <a:pt x="431" y="303"/>
                        </a:lnTo>
                        <a:lnTo>
                          <a:pt x="393" y="273"/>
                        </a:lnTo>
                        <a:lnTo>
                          <a:pt x="281" y="260"/>
                        </a:lnTo>
                        <a:lnTo>
                          <a:pt x="197" y="247"/>
                        </a:lnTo>
                        <a:lnTo>
                          <a:pt x="153" y="238"/>
                        </a:lnTo>
                        <a:lnTo>
                          <a:pt x="161" y="221"/>
                        </a:lnTo>
                        <a:lnTo>
                          <a:pt x="186" y="199"/>
                        </a:lnTo>
                        <a:lnTo>
                          <a:pt x="180" y="172"/>
                        </a:lnTo>
                        <a:lnTo>
                          <a:pt x="156" y="146"/>
                        </a:lnTo>
                        <a:lnTo>
                          <a:pt x="156" y="124"/>
                        </a:lnTo>
                        <a:lnTo>
                          <a:pt x="169" y="75"/>
                        </a:lnTo>
                        <a:lnTo>
                          <a:pt x="147" y="167"/>
                        </a:lnTo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29"/>
                  <p:cNvSpPr>
                    <a:spLocks/>
                  </p:cNvSpPr>
                  <p:nvPr/>
                </p:nvSpPr>
                <p:spPr bwMode="auto">
                  <a:xfrm>
                    <a:off x="1440" y="2304"/>
                    <a:ext cx="470" cy="320"/>
                  </a:xfrm>
                  <a:custGeom>
                    <a:avLst/>
                    <a:gdLst>
                      <a:gd name="T0" fmla="*/ 88 w 470"/>
                      <a:gd name="T1" fmla="*/ 0 h 320"/>
                      <a:gd name="T2" fmla="*/ 48 w 470"/>
                      <a:gd name="T3" fmla="*/ 9 h 320"/>
                      <a:gd name="T4" fmla="*/ 13 w 470"/>
                      <a:gd name="T5" fmla="*/ 77 h 320"/>
                      <a:gd name="T6" fmla="*/ 0 w 470"/>
                      <a:gd name="T7" fmla="*/ 133 h 320"/>
                      <a:gd name="T8" fmla="*/ 8 w 470"/>
                      <a:gd name="T9" fmla="*/ 133 h 320"/>
                      <a:gd name="T10" fmla="*/ 19 w 470"/>
                      <a:gd name="T11" fmla="*/ 124 h 320"/>
                      <a:gd name="T12" fmla="*/ 31 w 470"/>
                      <a:gd name="T13" fmla="*/ 133 h 320"/>
                      <a:gd name="T14" fmla="*/ 25 w 470"/>
                      <a:gd name="T15" fmla="*/ 152 h 320"/>
                      <a:gd name="T16" fmla="*/ 17 w 470"/>
                      <a:gd name="T17" fmla="*/ 181 h 320"/>
                      <a:gd name="T18" fmla="*/ 23 w 470"/>
                      <a:gd name="T19" fmla="*/ 206 h 320"/>
                      <a:gd name="T20" fmla="*/ 35 w 470"/>
                      <a:gd name="T21" fmla="*/ 200 h 320"/>
                      <a:gd name="T22" fmla="*/ 40 w 470"/>
                      <a:gd name="T23" fmla="*/ 220 h 320"/>
                      <a:gd name="T24" fmla="*/ 35 w 470"/>
                      <a:gd name="T25" fmla="*/ 253 h 320"/>
                      <a:gd name="T26" fmla="*/ 40 w 470"/>
                      <a:gd name="T27" fmla="*/ 301 h 320"/>
                      <a:gd name="T28" fmla="*/ 48 w 470"/>
                      <a:gd name="T29" fmla="*/ 320 h 320"/>
                      <a:gd name="T30" fmla="*/ 65 w 470"/>
                      <a:gd name="T31" fmla="*/ 320 h 320"/>
                      <a:gd name="T32" fmla="*/ 88 w 470"/>
                      <a:gd name="T33" fmla="*/ 306 h 320"/>
                      <a:gd name="T34" fmla="*/ 103 w 470"/>
                      <a:gd name="T35" fmla="*/ 301 h 320"/>
                      <a:gd name="T36" fmla="*/ 111 w 470"/>
                      <a:gd name="T37" fmla="*/ 291 h 320"/>
                      <a:gd name="T38" fmla="*/ 132 w 470"/>
                      <a:gd name="T39" fmla="*/ 282 h 320"/>
                      <a:gd name="T40" fmla="*/ 178 w 470"/>
                      <a:gd name="T41" fmla="*/ 291 h 320"/>
                      <a:gd name="T42" fmla="*/ 195 w 470"/>
                      <a:gd name="T43" fmla="*/ 301 h 320"/>
                      <a:gd name="T44" fmla="*/ 204 w 470"/>
                      <a:gd name="T45" fmla="*/ 277 h 320"/>
                      <a:gd name="T46" fmla="*/ 394 w 470"/>
                      <a:gd name="T47" fmla="*/ 264 h 320"/>
                      <a:gd name="T48" fmla="*/ 470 w 470"/>
                      <a:gd name="T49" fmla="*/ 219 h 320"/>
                      <a:gd name="T50" fmla="*/ 341 w 470"/>
                      <a:gd name="T51" fmla="*/ 205 h 320"/>
                      <a:gd name="T52" fmla="*/ 265 w 470"/>
                      <a:gd name="T53" fmla="*/ 205 h 320"/>
                      <a:gd name="T54" fmla="*/ 197 w 470"/>
                      <a:gd name="T55" fmla="*/ 205 h 320"/>
                      <a:gd name="T56" fmla="*/ 181 w 470"/>
                      <a:gd name="T57" fmla="*/ 177 h 320"/>
                      <a:gd name="T58" fmla="*/ 135 w 470"/>
                      <a:gd name="T59" fmla="*/ 177 h 320"/>
                      <a:gd name="T60" fmla="*/ 120 w 470"/>
                      <a:gd name="T61" fmla="*/ 172 h 320"/>
                      <a:gd name="T62" fmla="*/ 101 w 470"/>
                      <a:gd name="T63" fmla="*/ 162 h 320"/>
                      <a:gd name="T64" fmla="*/ 94 w 470"/>
                      <a:gd name="T65" fmla="*/ 143 h 320"/>
                      <a:gd name="T66" fmla="*/ 97 w 470"/>
                      <a:gd name="T67" fmla="*/ 124 h 320"/>
                      <a:gd name="T68" fmla="*/ 93 w 470"/>
                      <a:gd name="T69" fmla="*/ 106 h 320"/>
                      <a:gd name="T70" fmla="*/ 84 w 470"/>
                      <a:gd name="T71" fmla="*/ 91 h 320"/>
                      <a:gd name="T72" fmla="*/ 90 w 470"/>
                      <a:gd name="T73" fmla="*/ 67 h 320"/>
                      <a:gd name="T74" fmla="*/ 107 w 470"/>
                      <a:gd name="T75" fmla="*/ 52 h 320"/>
                      <a:gd name="T76" fmla="*/ 105 w 470"/>
                      <a:gd name="T77" fmla="*/ 29 h 320"/>
                      <a:gd name="T78" fmla="*/ 88 w 470"/>
                      <a:gd name="T79" fmla="*/ 0 h 320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0"/>
                      <a:gd name="T121" fmla="*/ 0 h 320"/>
                      <a:gd name="T122" fmla="*/ 470 w 470"/>
                      <a:gd name="T123" fmla="*/ 320 h 320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0" h="320">
                        <a:moveTo>
                          <a:pt x="88" y="0"/>
                        </a:moveTo>
                        <a:lnTo>
                          <a:pt x="48" y="9"/>
                        </a:lnTo>
                        <a:lnTo>
                          <a:pt x="13" y="77"/>
                        </a:lnTo>
                        <a:lnTo>
                          <a:pt x="0" y="133"/>
                        </a:lnTo>
                        <a:lnTo>
                          <a:pt x="8" y="133"/>
                        </a:lnTo>
                        <a:lnTo>
                          <a:pt x="19" y="124"/>
                        </a:lnTo>
                        <a:lnTo>
                          <a:pt x="31" y="133"/>
                        </a:lnTo>
                        <a:lnTo>
                          <a:pt x="25" y="152"/>
                        </a:lnTo>
                        <a:lnTo>
                          <a:pt x="17" y="181"/>
                        </a:lnTo>
                        <a:lnTo>
                          <a:pt x="23" y="206"/>
                        </a:lnTo>
                        <a:lnTo>
                          <a:pt x="35" y="200"/>
                        </a:lnTo>
                        <a:lnTo>
                          <a:pt x="40" y="220"/>
                        </a:lnTo>
                        <a:lnTo>
                          <a:pt x="35" y="253"/>
                        </a:lnTo>
                        <a:lnTo>
                          <a:pt x="40" y="301"/>
                        </a:lnTo>
                        <a:lnTo>
                          <a:pt x="48" y="320"/>
                        </a:lnTo>
                        <a:lnTo>
                          <a:pt x="65" y="320"/>
                        </a:lnTo>
                        <a:lnTo>
                          <a:pt x="88" y="306"/>
                        </a:lnTo>
                        <a:lnTo>
                          <a:pt x="103" y="301"/>
                        </a:lnTo>
                        <a:lnTo>
                          <a:pt x="111" y="291"/>
                        </a:lnTo>
                        <a:lnTo>
                          <a:pt x="132" y="282"/>
                        </a:lnTo>
                        <a:lnTo>
                          <a:pt x="178" y="291"/>
                        </a:lnTo>
                        <a:lnTo>
                          <a:pt x="195" y="301"/>
                        </a:lnTo>
                        <a:lnTo>
                          <a:pt x="204" y="277"/>
                        </a:lnTo>
                        <a:lnTo>
                          <a:pt x="394" y="264"/>
                        </a:lnTo>
                        <a:lnTo>
                          <a:pt x="470" y="219"/>
                        </a:lnTo>
                        <a:lnTo>
                          <a:pt x="341" y="205"/>
                        </a:lnTo>
                        <a:lnTo>
                          <a:pt x="265" y="205"/>
                        </a:lnTo>
                        <a:lnTo>
                          <a:pt x="197" y="205"/>
                        </a:lnTo>
                        <a:lnTo>
                          <a:pt x="181" y="177"/>
                        </a:lnTo>
                        <a:lnTo>
                          <a:pt x="135" y="177"/>
                        </a:lnTo>
                        <a:lnTo>
                          <a:pt x="120" y="172"/>
                        </a:lnTo>
                        <a:lnTo>
                          <a:pt x="101" y="162"/>
                        </a:lnTo>
                        <a:lnTo>
                          <a:pt x="94" y="143"/>
                        </a:lnTo>
                        <a:lnTo>
                          <a:pt x="97" y="124"/>
                        </a:lnTo>
                        <a:lnTo>
                          <a:pt x="93" y="106"/>
                        </a:lnTo>
                        <a:lnTo>
                          <a:pt x="84" y="91"/>
                        </a:lnTo>
                        <a:lnTo>
                          <a:pt x="90" y="67"/>
                        </a:lnTo>
                        <a:lnTo>
                          <a:pt x="107" y="52"/>
                        </a:lnTo>
                        <a:lnTo>
                          <a:pt x="105" y="29"/>
                        </a:lnTo>
                        <a:lnTo>
                          <a:pt x="88" y="0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40" name="Text Box 84"/>
                <p:cNvSpPr txBox="1">
                  <a:spLocks noChangeArrowheads="1"/>
                </p:cNvSpPr>
                <p:nvPr/>
              </p:nvSpPr>
              <p:spPr bwMode="auto">
                <a:xfrm>
                  <a:off x="1295400" y="2838450"/>
                  <a:ext cx="3886200" cy="14218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ts val="0"/>
                    </a:spcBef>
                    <a:buFontTx/>
                    <a:buNone/>
                  </a:pPr>
                  <a:endParaRPr lang="en-US" altLang="en-US" sz="1200" i="0" dirty="0">
                    <a:solidFill>
                      <a:schemeClr val="accent1"/>
                    </a:solidFill>
                  </a:endParaRPr>
                </a:p>
                <a:p>
                  <a:pPr>
                    <a:spcBef>
                      <a:spcPts val="0"/>
                    </a:spcBef>
                    <a:buFontTx/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Strange(</a:t>
                  </a:r>
                  <a:r>
                    <a:rPr lang="en-US" altLang="en-US" sz="1200" dirty="0" err="1">
                      <a:solidFill>
                        <a:schemeClr val="accent1"/>
                      </a:solidFill>
                    </a:rPr>
                    <a:t>x</a:t>
                  </a:r>
                  <a:r>
                    <a:rPr lang="en-US" altLang="en-US" sz="1200" i="0" dirty="0" err="1">
                      <a:solidFill>
                        <a:schemeClr val="accent1"/>
                      </a:solidFill>
                    </a:rPr>
                    <a:t>,</a:t>
                  </a:r>
                  <a:r>
                    <a:rPr lang="en-US" altLang="en-US" sz="1200" dirty="0" err="1">
                      <a:solidFill>
                        <a:schemeClr val="accent1"/>
                      </a:solidFill>
                    </a:rPr>
                    <a:t>y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):</a:t>
                  </a:r>
                </a:p>
                <a:p>
                  <a:pPr>
                    <a:spcBef>
                      <a:spcPts val="0"/>
                    </a:spcBef>
                    <a:buNone/>
                  </a:pPr>
                  <a:endParaRPr lang="en-US" altLang="en-US" sz="1200" i="0" dirty="0">
                    <a:solidFill>
                      <a:schemeClr val="accent1"/>
                    </a:solidFill>
                  </a:endParaRPr>
                </a:p>
                <a:p>
                  <a:pPr>
                    <a:spcBef>
                      <a:spcPts val="0"/>
                    </a:spcBef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 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x/4;     y1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=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3y;  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Strange(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, y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);</a:t>
                  </a:r>
                </a:p>
                <a:p>
                  <a:pPr>
                    <a:spcBef>
                      <a:spcPts val="0"/>
                    </a:spcBef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 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x - 3x1; y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  <a:sym typeface="Symbol"/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  y;  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  <a:sym typeface="Symbol"/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Strange(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, y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); </a:t>
                  </a:r>
                </a:p>
                <a:p>
                  <a:pPr>
                    <a:spcBef>
                      <a:spcPts val="0"/>
                    </a:spcBef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  return(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+f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  <a:sym typeface="Symbol"/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);</a:t>
                  </a:r>
                  <a:endParaRPr lang="en-US" altLang="en-US" sz="1200" i="0" baseline="30000" dirty="0">
                    <a:solidFill>
                      <a:schemeClr val="accent1"/>
                    </a:solidFill>
                  </a:endParaRP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562713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3395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6868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6923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4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6925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6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6869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6870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6906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7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8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9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0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1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2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3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4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5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6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7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8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9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0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1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2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6871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6872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3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4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5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6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7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8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9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0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1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2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3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4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5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6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7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8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9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0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1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2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3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4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5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6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7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8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9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0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1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2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3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4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5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4419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89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795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796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6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789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789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794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789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790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0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0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7896" name="Group 127"/>
          <p:cNvGrpSpPr>
            <a:grpSpLocks/>
          </p:cNvGrpSpPr>
          <p:nvPr/>
        </p:nvGrpSpPr>
        <p:grpSpPr bwMode="auto">
          <a:xfrm>
            <a:off x="6837363" y="5334000"/>
            <a:ext cx="401637" cy="1143000"/>
            <a:chOff x="5760" y="720"/>
            <a:chExt cx="1021" cy="2477"/>
          </a:xfrm>
        </p:grpSpPr>
        <p:grpSp>
          <p:nvGrpSpPr>
            <p:cNvPr id="77897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7901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2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3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4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5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6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98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7899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0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5443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891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8974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5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8976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7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891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891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8957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8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9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0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1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2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3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4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5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6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7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8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9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0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1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2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3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891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8923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4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5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6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7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8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9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0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1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2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3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4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5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6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7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8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9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0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1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2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3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4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5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6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7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8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9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0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1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2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3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4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5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6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78920" name="Text Box 127"/>
          <p:cNvSpPr txBox="1">
            <a:spLocks noChangeArrowheads="1"/>
          </p:cNvSpPr>
          <p:nvPr/>
        </p:nvSpPr>
        <p:spPr bwMode="auto">
          <a:xfrm>
            <a:off x="4200524" y="5791200"/>
            <a:ext cx="1971675" cy="9002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/>
              <a:t>a</a:t>
            </a:r>
            <a:r>
              <a:rPr lang="en-US" altLang="en-US" sz="2400" baseline="30000" dirty="0"/>
              <a:t>h</a:t>
            </a:r>
            <a:r>
              <a:rPr lang="en-US" altLang="en-US" sz="2400" i="0" baseline="30000" dirty="0"/>
              <a:t> </a:t>
            </a:r>
            <a:r>
              <a:rPr lang="en-US" altLang="en-US" sz="2400" i="0" dirty="0"/>
              <a:t>= </a:t>
            </a:r>
            <a:r>
              <a:rPr lang="en-US" altLang="en-US" sz="2400" dirty="0"/>
              <a:t>a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050" i="0" dirty="0"/>
              <a:t>   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1800" i="0" dirty="0"/>
              <a:t>= (2</a:t>
            </a:r>
            <a:r>
              <a:rPr lang="en-US" altLang="en-US" sz="1800" i="0" baseline="30000" dirty="0"/>
              <a:t>log</a:t>
            </a:r>
            <a:r>
              <a:rPr lang="en-US" altLang="en-US" sz="1800" baseline="30000" dirty="0"/>
              <a:t>a</a:t>
            </a:r>
            <a:r>
              <a:rPr lang="en-US" altLang="en-US" sz="1800" i="0" dirty="0"/>
              <a:t>)</a:t>
            </a:r>
          </a:p>
        </p:txBody>
      </p:sp>
      <p:sp>
        <p:nvSpPr>
          <p:cNvPr id="78921" name="Text Box 128"/>
          <p:cNvSpPr txBox="1">
            <a:spLocks noChangeArrowheads="1"/>
          </p:cNvSpPr>
          <p:nvPr/>
        </p:nvSpPr>
        <p:spPr bwMode="auto">
          <a:xfrm>
            <a:off x="4876800" y="5737225"/>
            <a:ext cx="1295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baseline="30000" dirty="0"/>
              <a:t>log </a:t>
            </a:r>
            <a:r>
              <a:rPr lang="en-US" altLang="en-US" sz="2000" baseline="30000" dirty="0"/>
              <a:t>n</a:t>
            </a:r>
            <a:r>
              <a:rPr lang="en-US" altLang="en-US" sz="2000" i="0" dirty="0"/>
              <a:t>/</a:t>
            </a:r>
            <a:r>
              <a:rPr lang="en-US" altLang="en-US" sz="2000" i="0" baseline="-25000" dirty="0"/>
              <a:t>log</a:t>
            </a:r>
            <a:r>
              <a:rPr lang="en-US" altLang="en-US" sz="2000" baseline="-25000" dirty="0"/>
              <a:t> b</a:t>
            </a:r>
            <a:endParaRPr lang="en-CA" altLang="en-US" sz="2000" dirty="0"/>
          </a:p>
        </p:txBody>
      </p:sp>
      <p:sp>
        <p:nvSpPr>
          <p:cNvPr id="78922" name="Text Box 129"/>
          <p:cNvSpPr txBox="1">
            <a:spLocks noChangeArrowheads="1"/>
          </p:cNvSpPr>
          <p:nvPr/>
        </p:nvSpPr>
        <p:spPr bwMode="auto">
          <a:xfrm>
            <a:off x="6924964" y="6211456"/>
            <a:ext cx="1676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baseline="30000" dirty="0"/>
              <a:t>log </a:t>
            </a:r>
            <a:r>
              <a:rPr lang="en-US" altLang="en-US" sz="2000" baseline="30000" dirty="0"/>
              <a:t>a</a:t>
            </a:r>
            <a:r>
              <a:rPr lang="en-US" altLang="en-US" sz="2000" i="0" dirty="0"/>
              <a:t>/</a:t>
            </a:r>
            <a:r>
              <a:rPr lang="en-US" altLang="en-US" sz="2000" i="0" baseline="-25000" dirty="0"/>
              <a:t>log </a:t>
            </a:r>
            <a:r>
              <a:rPr lang="en-US" altLang="en-US" sz="2000" baseline="-25000" dirty="0"/>
              <a:t>b</a:t>
            </a:r>
            <a:endParaRPr lang="en-CA" altLang="en-US" sz="2000" dirty="0"/>
          </a:p>
        </p:txBody>
      </p:sp>
      <p:sp>
        <p:nvSpPr>
          <p:cNvPr id="2" name="Text Box 11">
            <a:extLst>
              <a:ext uri="{FF2B5EF4-FFF2-40B4-BE49-F238E27FC236}">
                <a16:creationId xmlns:a16="http://schemas.microsoft.com/office/drawing/2014/main" id="{7A14B00D-BCBB-EBBA-7E16-491AE8FEC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3021" y="5810005"/>
            <a:ext cx="2409634" cy="992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1" eaLnBrk="1" hangingPunct="1">
              <a:buFontTx/>
              <a:buNone/>
            </a:pPr>
            <a:r>
              <a:rPr lang="en-US" altLang="en-US" sz="2400" i="0" dirty="0"/>
              <a:t>= (2</a:t>
            </a:r>
            <a:r>
              <a:rPr lang="en-US" altLang="en-US" sz="2400" i="0" baseline="30000" dirty="0"/>
              <a:t>log</a:t>
            </a:r>
            <a:r>
              <a:rPr lang="en-US" altLang="en-US" sz="2400" baseline="30000" dirty="0"/>
              <a:t>n</a:t>
            </a:r>
            <a:r>
              <a:rPr lang="en-US" altLang="en-US" sz="2400" i="0" dirty="0"/>
              <a:t>)</a:t>
            </a:r>
            <a:r>
              <a:rPr lang="en-US" altLang="en-US" sz="2400" i="0" baseline="30000" dirty="0" err="1"/>
              <a:t>log</a:t>
            </a:r>
            <a:r>
              <a:rPr lang="en-US" altLang="en-US" sz="2400" baseline="30000" dirty="0" err="1"/>
              <a:t>a</a:t>
            </a:r>
            <a:r>
              <a:rPr lang="en-US" altLang="en-US" sz="2400" i="0" baseline="30000" dirty="0"/>
              <a:t>/</a:t>
            </a:r>
            <a:r>
              <a:rPr lang="en-US" altLang="en-US" sz="2400" i="0" baseline="30000" dirty="0" err="1"/>
              <a:t>log</a:t>
            </a:r>
            <a:r>
              <a:rPr lang="en-US" altLang="en-US" sz="2400" baseline="30000" dirty="0" err="1"/>
              <a:t>b</a:t>
            </a:r>
            <a:endParaRPr lang="en-US" altLang="en-US" sz="2400" baseline="30000" dirty="0"/>
          </a:p>
          <a:p>
            <a:pPr lvl="1" eaLnBrk="1" hangingPunct="1">
              <a:buFontTx/>
              <a:buNone/>
            </a:pPr>
            <a:r>
              <a:rPr lang="en-US" altLang="en-US" sz="1050" baseline="30000" dirty="0"/>
              <a:t>   </a:t>
            </a:r>
            <a:endParaRPr lang="en-US" altLang="en-US" sz="1050" dirty="0"/>
          </a:p>
          <a:p>
            <a:pPr lvl="1" eaLnBrk="1" hangingPunct="1">
              <a:buFontTx/>
              <a:buNone/>
            </a:pPr>
            <a:r>
              <a:rPr lang="en-US" altLang="en-US" sz="2400" i="0" dirty="0"/>
              <a:t>= </a:t>
            </a:r>
            <a:r>
              <a:rPr lang="en-US" altLang="en-US" sz="2400" dirty="0"/>
              <a:t>n</a:t>
            </a:r>
            <a:endParaRPr lang="en-CA" altLang="en-US" sz="2400" baseline="30000" dirty="0"/>
          </a:p>
        </p:txBody>
      </p:sp>
      <p:sp>
        <p:nvSpPr>
          <p:cNvPr id="3" name="Text Box 129">
            <a:extLst>
              <a:ext uri="{FF2B5EF4-FFF2-40B4-BE49-F238E27FC236}">
                <a16:creationId xmlns:a16="http://schemas.microsoft.com/office/drawing/2014/main" id="{3032C027-D46B-8773-54F3-9BC54A704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6128617"/>
            <a:ext cx="1676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baseline="30000" dirty="0"/>
              <a:t>log n</a:t>
            </a:r>
            <a:r>
              <a:rPr lang="en-US" altLang="en-US" sz="2000" i="0" dirty="0"/>
              <a:t>/</a:t>
            </a:r>
            <a:r>
              <a:rPr lang="en-US" altLang="en-US" sz="2000" i="0" baseline="-25000" dirty="0"/>
              <a:t>log b</a:t>
            </a:r>
            <a:endParaRPr lang="en-CA" altLang="en-US" sz="20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89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89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8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8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89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89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9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89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89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921" grpId="0"/>
      <p:bldP spid="78922" grpId="0"/>
      <p:bldP spid="3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6467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994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0009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10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0011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12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994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994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9992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3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4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5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6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7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8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9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0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1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2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3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4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5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6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7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8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994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9958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59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0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1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2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3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4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5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6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7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8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9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0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1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2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3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4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5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6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7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8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9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0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1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2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3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4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5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6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7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8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9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0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1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9944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79956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79957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</a:t>
              </a:r>
              <a:r>
                <a:rPr lang="en-US" altLang="en-US" sz="2000" baseline="30000"/>
                <a:t> 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</a:t>
              </a:r>
              <a:r>
                <a:rPr lang="en-US" altLang="en-US" sz="2000" baseline="-25000"/>
                <a:t> b</a:t>
              </a:r>
              <a:endParaRPr lang="en-CA" altLang="en-US" sz="2000"/>
            </a:p>
          </p:txBody>
        </p:sp>
      </p:grpSp>
      <p:grpSp>
        <p:nvGrpSpPr>
          <p:cNvPr id="79945" name="Group 130"/>
          <p:cNvGrpSpPr>
            <a:grpSpLocks/>
          </p:cNvGrpSpPr>
          <p:nvPr/>
        </p:nvGrpSpPr>
        <p:grpSpPr bwMode="auto">
          <a:xfrm>
            <a:off x="8208963" y="2590800"/>
            <a:ext cx="401637" cy="1143000"/>
            <a:chOff x="5760" y="720"/>
            <a:chExt cx="1021" cy="2477"/>
          </a:xfrm>
        </p:grpSpPr>
        <p:grpSp>
          <p:nvGrpSpPr>
            <p:cNvPr id="79946" name="Group 131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9950" name="Freeform 132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1" name="Freeform 133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2" name="Freeform 134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3" name="Freeform 135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4" name="Freeform 136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5" name="Freeform 137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947" name="Group 138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9948" name="Freeform 139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9" name="Oval 140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7491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 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8096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1026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7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1028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9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8096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8096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81009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0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1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2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3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4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5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6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7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8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9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0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1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2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3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4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5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096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80975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6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7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8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9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0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1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2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3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4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5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6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7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8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9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0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1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2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3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4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5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6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7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8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9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0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1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2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3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4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5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6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7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8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0968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80973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80974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endParaRPr lang="en-CA" altLang="en-US" sz="2000"/>
            </a:p>
          </p:txBody>
        </p:sp>
      </p:grpSp>
      <p:grpSp>
        <p:nvGrpSpPr>
          <p:cNvPr id="80969" name="Group 130"/>
          <p:cNvGrpSpPr>
            <a:grpSpLocks/>
          </p:cNvGrpSpPr>
          <p:nvPr/>
        </p:nvGrpSpPr>
        <p:grpSpPr bwMode="auto">
          <a:xfrm>
            <a:off x="7315200" y="5257800"/>
            <a:ext cx="1674813" cy="549275"/>
            <a:chOff x="2860" y="3974"/>
            <a:chExt cx="1055" cy="346"/>
          </a:xfrm>
        </p:grpSpPr>
        <p:sp>
          <p:nvSpPr>
            <p:cNvPr id="80971" name="Text Box 131"/>
            <p:cNvSpPr txBox="1">
              <a:spLocks noChangeArrowheads="1"/>
            </p:cNvSpPr>
            <p:nvPr/>
          </p:nvSpPr>
          <p:spPr bwMode="auto">
            <a:xfrm>
              <a:off x="2860" y="4032"/>
              <a:ext cx="10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r>
                <a:rPr lang="en-CA" altLang="en-US" sz="2000" i="0"/>
                <a:t>·</a:t>
              </a:r>
              <a:r>
                <a:rPr lang="en-US" altLang="en-US" sz="2400" i="0"/>
                <a:t> </a:t>
              </a:r>
              <a:r>
                <a:rPr lang="en-US" altLang="en-US" sz="2000"/>
                <a:t>T</a:t>
              </a:r>
              <a:r>
                <a:rPr lang="en-US" altLang="en-US" sz="2000" i="0"/>
                <a:t>(1)</a:t>
              </a:r>
              <a:endParaRPr lang="en-CA" altLang="en-US" sz="2000" i="0"/>
            </a:p>
          </p:txBody>
        </p:sp>
        <p:sp>
          <p:nvSpPr>
            <p:cNvPr id="80972" name="Text Box 132"/>
            <p:cNvSpPr txBox="1">
              <a:spLocks noChangeArrowheads="1"/>
            </p:cNvSpPr>
            <p:nvPr/>
          </p:nvSpPr>
          <p:spPr bwMode="auto">
            <a:xfrm>
              <a:off x="2928" y="3974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r>
                <a:rPr lang="en-US" altLang="en-US" sz="2000" i="0" baseline="-25000"/>
                <a:t> </a:t>
              </a:r>
              <a:endParaRPr lang="en-CA" altLang="en-US" sz="2000" i="0"/>
            </a:p>
          </p:txBody>
        </p:sp>
      </p:grpSp>
      <p:sp>
        <p:nvSpPr>
          <p:cNvPr id="447621" name="Text Box 133"/>
          <p:cNvSpPr txBox="1">
            <a:spLocks noChangeArrowheads="1"/>
          </p:cNvSpPr>
          <p:nvPr/>
        </p:nvSpPr>
        <p:spPr bwMode="auto">
          <a:xfrm>
            <a:off x="2193925" y="6038850"/>
            <a:ext cx="4603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Total Work  </a:t>
            </a:r>
            <a:r>
              <a:rPr lang="en-US" altLang="en-US" sz="2400"/>
              <a:t>T</a:t>
            </a:r>
            <a:r>
              <a:rPr lang="en-US" altLang="en-US" sz="2400" i="0"/>
              <a:t>(</a:t>
            </a:r>
            <a:r>
              <a:rPr lang="en-US" altLang="en-US" sz="2400"/>
              <a:t>n</a:t>
            </a:r>
            <a:r>
              <a:rPr lang="en-US" altLang="en-US" sz="2400" i="0"/>
              <a:t>) = </a:t>
            </a:r>
            <a:r>
              <a:rPr lang="en-CA" altLang="en-US" i="0">
                <a:cs typeface="Times New Roman" pitchFamily="18" charset="0"/>
              </a:rPr>
              <a:t>∑</a:t>
            </a:r>
            <a:r>
              <a:rPr lang="en-US" altLang="en-US" baseline="-25000">
                <a:cs typeface="Times New Roman" pitchFamily="18" charset="0"/>
              </a:rPr>
              <a:t>i</a:t>
            </a:r>
            <a:r>
              <a:rPr lang="en-US" altLang="en-US" i="0" baseline="-25000">
                <a:cs typeface="Times New Roman" pitchFamily="18" charset="0"/>
              </a:rPr>
              <a:t>=0..</a:t>
            </a:r>
            <a:r>
              <a:rPr lang="en-US" altLang="en-US" baseline="-25000">
                <a:cs typeface="Times New Roman" pitchFamily="18" charset="0"/>
              </a:rPr>
              <a:t>h</a:t>
            </a:r>
            <a:r>
              <a:rPr lang="en-US" altLang="en-US" i="0">
                <a:cs typeface="Times New Roman" pitchFamily="18" charset="0"/>
              </a:rPr>
              <a:t> </a:t>
            </a:r>
            <a:r>
              <a:rPr lang="en-US" altLang="en-US" sz="2400"/>
              <a:t>a</a:t>
            </a:r>
            <a:r>
              <a:rPr lang="en-US" altLang="en-US" sz="2400" baseline="30000"/>
              <a:t>i</a:t>
            </a:r>
            <a:r>
              <a:rPr lang="en-US" altLang="en-US" sz="2400" i="0"/>
              <a:t>×</a:t>
            </a:r>
            <a:r>
              <a:rPr lang="en-US" altLang="en-US" sz="2000"/>
              <a:t>f</a:t>
            </a:r>
            <a:r>
              <a:rPr lang="en-US" altLang="en-US" sz="2000" i="0"/>
              <a:t>(</a:t>
            </a:r>
            <a:r>
              <a:rPr lang="en-US" altLang="en-US" sz="2000"/>
              <a:t>n</a:t>
            </a:r>
            <a:r>
              <a:rPr lang="en-US" altLang="en-US" sz="2000" i="0"/>
              <a:t>/</a:t>
            </a:r>
            <a:r>
              <a:rPr lang="en-US" altLang="en-US" sz="2000"/>
              <a:t>b</a:t>
            </a:r>
            <a:r>
              <a:rPr lang="en-US" altLang="en-US" sz="2000" baseline="30000"/>
              <a:t>i</a:t>
            </a:r>
            <a:r>
              <a:rPr lang="en-US" altLang="en-US" sz="2000" i="0"/>
              <a:t>)</a:t>
            </a:r>
            <a:endParaRPr lang="en-CA" altLang="en-US" sz="20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7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76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7621" grpId="0" autoUpdateAnimBg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  <a:endParaRPr lang="en-US" altLang="en-US" sz="3600"/>
          </a:p>
        </p:txBody>
      </p:sp>
      <p:sp>
        <p:nvSpPr>
          <p:cNvPr id="81923" name="Text Box 3"/>
          <p:cNvSpPr txBox="1">
            <a:spLocks noChangeArrowheads="1"/>
          </p:cNvSpPr>
          <p:nvPr/>
        </p:nvSpPr>
        <p:spPr bwMode="auto">
          <a:xfrm>
            <a:off x="4953000" y="1370013"/>
            <a:ext cx="3829050" cy="823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= </a:t>
            </a:r>
            <a:r>
              <a:rPr lang="en-CA" altLang="en-US" sz="4800" i="0">
                <a:cs typeface="Times New Roman" pitchFamily="18" charset="0"/>
              </a:rPr>
              <a:t>∑</a:t>
            </a:r>
            <a:r>
              <a:rPr lang="en-US" altLang="en-US" sz="4800" baseline="-25000">
                <a:cs typeface="Times New Roman" pitchFamily="18" charset="0"/>
              </a:rPr>
              <a:t>i</a:t>
            </a:r>
            <a:r>
              <a:rPr lang="en-US" altLang="en-US" sz="4800" i="0" baseline="-25000">
                <a:cs typeface="Times New Roman" pitchFamily="18" charset="0"/>
              </a:rPr>
              <a:t>=0..</a:t>
            </a:r>
            <a:r>
              <a:rPr lang="en-US" altLang="en-US" sz="4800" baseline="-25000">
                <a:cs typeface="Times New Roman" pitchFamily="18" charset="0"/>
              </a:rPr>
              <a:t>h</a:t>
            </a:r>
            <a:r>
              <a:rPr lang="en-US" altLang="en-US" sz="4800" i="0">
                <a:cs typeface="Times New Roman" pitchFamily="18" charset="0"/>
              </a:rPr>
              <a:t> </a:t>
            </a:r>
            <a:r>
              <a:rPr lang="en-US" altLang="en-US" sz="4000"/>
              <a:t>a</a:t>
            </a:r>
            <a:r>
              <a:rPr lang="en-US" altLang="en-US" sz="4000" baseline="30000"/>
              <a:t>i</a:t>
            </a:r>
            <a:r>
              <a:rPr lang="en-US" altLang="en-US" sz="4000" i="0"/>
              <a:t>×</a:t>
            </a:r>
            <a:r>
              <a:rPr lang="en-US" altLang="en-US" sz="3600"/>
              <a:t>f</a:t>
            </a:r>
            <a:r>
              <a:rPr lang="en-US" altLang="en-US" sz="3600" i="0"/>
              <a:t>(</a:t>
            </a:r>
            <a:r>
              <a:rPr lang="en-US" altLang="en-US" sz="3600"/>
              <a:t>n</a:t>
            </a:r>
            <a:r>
              <a:rPr lang="en-US" altLang="en-US" sz="3600" i="0"/>
              <a:t>/</a:t>
            </a:r>
            <a:r>
              <a:rPr lang="en-US" altLang="en-US" sz="3600"/>
              <a:t>b</a:t>
            </a:r>
            <a:r>
              <a:rPr lang="en-US" altLang="en-US" sz="3600" baseline="30000"/>
              <a:t>i</a:t>
            </a:r>
            <a:r>
              <a:rPr lang="en-US" altLang="en-US" sz="3600" i="0"/>
              <a:t>)</a:t>
            </a:r>
            <a:endParaRPr lang="en-CA" altLang="en-US" sz="3600" i="0"/>
          </a:p>
        </p:txBody>
      </p:sp>
      <p:grpSp>
        <p:nvGrpSpPr>
          <p:cNvPr id="81924" name="Group 5"/>
          <p:cNvGrpSpPr>
            <a:grpSpLocks/>
          </p:cNvGrpSpPr>
          <p:nvPr/>
        </p:nvGrpSpPr>
        <p:grpSpPr bwMode="auto">
          <a:xfrm>
            <a:off x="1219200" y="2438400"/>
            <a:ext cx="6705600" cy="1524000"/>
            <a:chOff x="192" y="2160"/>
            <a:chExt cx="4224" cy="960"/>
          </a:xfrm>
        </p:grpSpPr>
        <p:sp>
          <p:nvSpPr>
            <p:cNvPr id="81927" name="Rectangle 6"/>
            <p:cNvSpPr>
              <a:spLocks noChangeArrowheads="1"/>
            </p:cNvSpPr>
            <p:nvPr/>
          </p:nvSpPr>
          <p:spPr bwMode="auto">
            <a:xfrm>
              <a:off x="266" y="2318"/>
              <a:ext cx="4001" cy="6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3600" i="0"/>
                <a:t>If a Geometric Sum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en-CA" altLang="en-US" sz="3600" i="0"/>
                <a:t>∑</a:t>
              </a:r>
              <a:r>
                <a:rPr lang="en-CA" altLang="en-US" sz="3600" baseline="-25000"/>
                <a:t>i</a:t>
              </a:r>
              <a:r>
                <a:rPr lang="en-CA" altLang="en-US" sz="3600" i="0" baseline="-25000"/>
                <a:t>=</a:t>
              </a:r>
              <a:r>
                <a:rPr lang="en-US" altLang="en-US" sz="3600" i="0" baseline="-25000"/>
                <a:t>0</a:t>
              </a:r>
              <a:r>
                <a:rPr lang="en-CA" altLang="en-US" sz="3600" i="0" baseline="-25000"/>
                <a:t>..</a:t>
              </a:r>
              <a:r>
                <a:rPr lang="en-CA" altLang="en-US" sz="3600" baseline="-25000"/>
                <a:t>n</a:t>
              </a:r>
              <a:r>
                <a:rPr lang="en-CA" altLang="en-US" sz="2800" i="0"/>
                <a:t> </a:t>
              </a:r>
              <a:r>
                <a:rPr lang="en-CA" altLang="en-US" sz="2800" i="0" baseline="-25000"/>
                <a:t> </a:t>
              </a:r>
              <a:r>
                <a:rPr lang="en-US" altLang="en-US" sz="2800"/>
                <a:t>x</a:t>
              </a:r>
              <a:r>
                <a:rPr lang="en-US" altLang="en-US" sz="2800" baseline="30000"/>
                <a:t>i</a:t>
              </a:r>
              <a:r>
                <a:rPr lang="en-US" altLang="en-US" sz="2800" i="0" baseline="30000"/>
                <a:t> </a:t>
              </a:r>
              <a:r>
                <a:rPr lang="en-CA" altLang="en-US" i="0"/>
                <a:t>=</a:t>
              </a:r>
              <a:r>
                <a:rPr lang="en-US" altLang="en-US" i="0"/>
                <a:t> </a:t>
              </a:r>
              <a:r>
                <a:rPr lang="en-CA" altLang="en-US" i="0">
                  <a:cs typeface="Times New Roman" pitchFamily="18" charset="0"/>
                </a:rPr>
                <a:t>θ</a:t>
              </a:r>
              <a:r>
                <a:rPr lang="en-US" altLang="en-US" i="0">
                  <a:cs typeface="Times New Roman" pitchFamily="18" charset="0"/>
                </a:rPr>
                <a:t>(max(first term, last term))</a:t>
              </a:r>
              <a:endParaRPr lang="en-CA" altLang="en-US" i="0">
                <a:cs typeface="Times New Roman" pitchFamily="18" charset="0"/>
              </a:endParaRPr>
            </a:p>
          </p:txBody>
        </p:sp>
        <p:sp>
          <p:nvSpPr>
            <p:cNvPr id="81928" name="Rectangle 7"/>
            <p:cNvSpPr>
              <a:spLocks noChangeArrowheads="1"/>
            </p:cNvSpPr>
            <p:nvPr/>
          </p:nvSpPr>
          <p:spPr bwMode="auto">
            <a:xfrm>
              <a:off x="192" y="2160"/>
              <a:ext cx="4224" cy="960"/>
            </a:xfrm>
            <a:prstGeom prst="rect">
              <a:avLst/>
            </a:prstGeom>
            <a:noFill/>
            <a:ln w="381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pic>
        <p:nvPicPr>
          <p:cNvPr id="81925" name="Picture 10" descr="02-6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4267200"/>
            <a:ext cx="3498850" cy="2305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26" name="Picture 11" descr="02-65b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4267200"/>
            <a:ext cx="3425825" cy="2316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9539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 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8301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307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308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8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8301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8301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8306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8302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6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83025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83026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endParaRPr lang="en-CA" altLang="en-US" sz="2000"/>
            </a:p>
          </p:txBody>
        </p:sp>
      </p:grpSp>
      <p:grpSp>
        <p:nvGrpSpPr>
          <p:cNvPr id="83017" name="Group 130"/>
          <p:cNvGrpSpPr>
            <a:grpSpLocks/>
          </p:cNvGrpSpPr>
          <p:nvPr/>
        </p:nvGrpSpPr>
        <p:grpSpPr bwMode="auto">
          <a:xfrm>
            <a:off x="7315200" y="5257800"/>
            <a:ext cx="1674813" cy="549275"/>
            <a:chOff x="2860" y="3974"/>
            <a:chExt cx="1055" cy="346"/>
          </a:xfrm>
        </p:grpSpPr>
        <p:sp>
          <p:nvSpPr>
            <p:cNvPr id="83023" name="Text Box 131"/>
            <p:cNvSpPr txBox="1">
              <a:spLocks noChangeArrowheads="1"/>
            </p:cNvSpPr>
            <p:nvPr/>
          </p:nvSpPr>
          <p:spPr bwMode="auto">
            <a:xfrm>
              <a:off x="2860" y="4032"/>
              <a:ext cx="10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r>
                <a:rPr lang="en-CA" altLang="en-US" sz="2000" i="0"/>
                <a:t>·</a:t>
              </a:r>
              <a:r>
                <a:rPr lang="en-US" altLang="en-US" sz="2400" i="0"/>
                <a:t> </a:t>
              </a:r>
              <a:r>
                <a:rPr lang="en-US" altLang="en-US" sz="2000"/>
                <a:t>T</a:t>
              </a:r>
              <a:r>
                <a:rPr lang="en-US" altLang="en-US" sz="2000" i="0"/>
                <a:t>(1)</a:t>
              </a:r>
              <a:endParaRPr lang="en-CA" altLang="en-US" sz="2000" i="0"/>
            </a:p>
          </p:txBody>
        </p:sp>
        <p:sp>
          <p:nvSpPr>
            <p:cNvPr id="83024" name="Text Box 132"/>
            <p:cNvSpPr txBox="1">
              <a:spLocks noChangeArrowheads="1"/>
            </p:cNvSpPr>
            <p:nvPr/>
          </p:nvSpPr>
          <p:spPr bwMode="auto">
            <a:xfrm>
              <a:off x="2928" y="3974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r>
                <a:rPr lang="en-US" altLang="en-US" sz="2000" i="0" baseline="-25000"/>
                <a:t> </a:t>
              </a:r>
              <a:endParaRPr lang="en-CA" altLang="en-US" sz="2000" i="0"/>
            </a:p>
          </p:txBody>
        </p:sp>
      </p:grpSp>
      <p:sp>
        <p:nvSpPr>
          <p:cNvPr id="83018" name="Oval 133"/>
          <p:cNvSpPr>
            <a:spLocks noChangeArrowheads="1"/>
          </p:cNvSpPr>
          <p:nvPr/>
        </p:nvSpPr>
        <p:spPr bwMode="auto">
          <a:xfrm>
            <a:off x="7162800" y="5257800"/>
            <a:ext cx="19812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83019" name="Oval 134"/>
          <p:cNvSpPr>
            <a:spLocks noChangeArrowheads="1"/>
          </p:cNvSpPr>
          <p:nvPr/>
        </p:nvSpPr>
        <p:spPr bwMode="auto">
          <a:xfrm>
            <a:off x="7162800" y="2449513"/>
            <a:ext cx="19812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83020" name="Text Box 135"/>
          <p:cNvSpPr txBox="1">
            <a:spLocks noChangeArrowheads="1"/>
          </p:cNvSpPr>
          <p:nvPr/>
        </p:nvSpPr>
        <p:spPr bwMode="auto">
          <a:xfrm>
            <a:off x="746125" y="5995988"/>
            <a:ext cx="5724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Dominated by    Top Level   or   Base Cases  </a:t>
            </a:r>
            <a:endParaRPr lang="en-CA" altLang="en-US" sz="2400" i="0" dirty="0"/>
          </a:p>
        </p:txBody>
      </p:sp>
      <p:sp>
        <p:nvSpPr>
          <p:cNvPr id="83021" name="Freeform 136"/>
          <p:cNvSpPr>
            <a:spLocks/>
          </p:cNvSpPr>
          <p:nvPr/>
        </p:nvSpPr>
        <p:spPr bwMode="auto">
          <a:xfrm>
            <a:off x="3657600" y="2830513"/>
            <a:ext cx="3429000" cy="3276600"/>
          </a:xfrm>
          <a:custGeom>
            <a:avLst/>
            <a:gdLst>
              <a:gd name="T0" fmla="*/ 0 w 2160"/>
              <a:gd name="T1" fmla="*/ 2147483647 h 2064"/>
              <a:gd name="T2" fmla="*/ 2147483647 w 2160"/>
              <a:gd name="T3" fmla="*/ 2147483647 h 2064"/>
              <a:gd name="T4" fmla="*/ 2147483647 w 2160"/>
              <a:gd name="T5" fmla="*/ 0 h 2064"/>
              <a:gd name="T6" fmla="*/ 0 60000 65536"/>
              <a:gd name="T7" fmla="*/ 0 60000 65536"/>
              <a:gd name="T8" fmla="*/ 0 60000 65536"/>
              <a:gd name="T9" fmla="*/ 0 w 2160"/>
              <a:gd name="T10" fmla="*/ 0 h 2064"/>
              <a:gd name="T11" fmla="*/ 2160 w 2160"/>
              <a:gd name="T12" fmla="*/ 2064 h 20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" h="2064">
                <a:moveTo>
                  <a:pt x="0" y="2064"/>
                </a:moveTo>
                <a:cubicBezTo>
                  <a:pt x="252" y="1492"/>
                  <a:pt x="504" y="920"/>
                  <a:pt x="864" y="576"/>
                </a:cubicBezTo>
                <a:cubicBezTo>
                  <a:pt x="1224" y="232"/>
                  <a:pt x="1692" y="116"/>
                  <a:pt x="2160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22" name="Freeform 137"/>
          <p:cNvSpPr>
            <a:spLocks/>
          </p:cNvSpPr>
          <p:nvPr/>
        </p:nvSpPr>
        <p:spPr bwMode="auto">
          <a:xfrm>
            <a:off x="5486400" y="5562600"/>
            <a:ext cx="1600200" cy="533400"/>
          </a:xfrm>
          <a:custGeom>
            <a:avLst/>
            <a:gdLst>
              <a:gd name="T0" fmla="*/ 0 w 1008"/>
              <a:gd name="T1" fmla="*/ 2147483647 h 336"/>
              <a:gd name="T2" fmla="*/ 2147483647 w 1008"/>
              <a:gd name="T3" fmla="*/ 2147483647 h 336"/>
              <a:gd name="T4" fmla="*/ 2147483647 w 1008"/>
              <a:gd name="T5" fmla="*/ 0 h 336"/>
              <a:gd name="T6" fmla="*/ 0 60000 65536"/>
              <a:gd name="T7" fmla="*/ 0 60000 65536"/>
              <a:gd name="T8" fmla="*/ 0 60000 65536"/>
              <a:gd name="T9" fmla="*/ 0 w 1008"/>
              <a:gd name="T10" fmla="*/ 0 h 336"/>
              <a:gd name="T11" fmla="*/ 1008 w 1008"/>
              <a:gd name="T12" fmla="*/ 336 h 3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8" h="336">
                <a:moveTo>
                  <a:pt x="0" y="336"/>
                </a:moveTo>
                <a:cubicBezTo>
                  <a:pt x="61" y="295"/>
                  <a:pt x="197" y="147"/>
                  <a:pt x="365" y="91"/>
                </a:cubicBezTo>
                <a:cubicBezTo>
                  <a:pt x="533" y="35"/>
                  <a:pt x="874" y="19"/>
                  <a:pt x="1008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4" name="Group 13"/>
          <p:cNvGrpSpPr/>
          <p:nvPr/>
        </p:nvGrpSpPr>
        <p:grpSpPr>
          <a:xfrm>
            <a:off x="1241490" y="2004518"/>
            <a:ext cx="2187510" cy="4470250"/>
            <a:chOff x="790840" y="1994130"/>
            <a:chExt cx="2187510" cy="4470250"/>
          </a:xfrm>
        </p:grpSpPr>
        <p:sp>
          <p:nvSpPr>
            <p:cNvPr id="3" name="Oval 2"/>
            <p:cNvSpPr/>
            <p:nvPr/>
          </p:nvSpPr>
          <p:spPr bwMode="auto">
            <a:xfrm>
              <a:off x="2362200" y="1994130"/>
              <a:ext cx="61615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10" name="Straight Arrow Connector 9"/>
            <p:cNvCxnSpPr>
              <a:stCxn id="20" idx="1"/>
              <a:endCxn id="3" idx="4"/>
            </p:cNvCxnSpPr>
            <p:nvPr/>
          </p:nvCxnSpPr>
          <p:spPr bwMode="auto">
            <a:xfrm flipV="1">
              <a:off x="790840" y="2377440"/>
              <a:ext cx="1879435" cy="4086940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20" name="Text Box 19"/>
          <p:cNvSpPr txBox="1">
            <a:spLocks noChangeArrowheads="1"/>
          </p:cNvSpPr>
          <p:nvPr/>
        </p:nvSpPr>
        <p:spPr bwMode="auto">
          <a:xfrm>
            <a:off x="1241490" y="6243935"/>
            <a:ext cx="34243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personally do </a:t>
            </a:r>
            <a:r>
              <a:rPr lang="en-US" altLang="en-US" sz="2400" dirty="0"/>
              <a:t>f(n) </a:t>
            </a:r>
            <a:r>
              <a:rPr lang="en-US" altLang="en-US" sz="2400" i="0" dirty="0"/>
              <a:t>work.</a:t>
            </a:r>
            <a:endParaRPr lang="en-US" altLang="en-US" sz="2400" i="0" dirty="0">
              <a:sym typeface="Symbol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298675" y="2030706"/>
            <a:ext cx="1279933" cy="3991326"/>
            <a:chOff x="1310867" y="1543979"/>
            <a:chExt cx="1279933" cy="3991326"/>
          </a:xfrm>
        </p:grpSpPr>
        <p:sp>
          <p:nvSpPr>
            <p:cNvPr id="34" name="Oval 33"/>
            <p:cNvSpPr/>
            <p:nvPr/>
          </p:nvSpPr>
          <p:spPr bwMode="auto">
            <a:xfrm>
              <a:off x="2362200" y="1543979"/>
              <a:ext cx="22860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35" name="Straight Arrow Connector 34"/>
            <p:cNvCxnSpPr>
              <a:endCxn id="34" idx="4"/>
            </p:cNvCxnSpPr>
            <p:nvPr/>
          </p:nvCxnSpPr>
          <p:spPr bwMode="auto">
            <a:xfrm flipV="1">
              <a:off x="1310867" y="1927289"/>
              <a:ext cx="1165633" cy="3608016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36" name="Text Box 19"/>
          <p:cNvSpPr txBox="1">
            <a:spLocks noChangeArrowheads="1"/>
          </p:cNvSpPr>
          <p:nvPr/>
        </p:nvSpPr>
        <p:spPr bwMode="auto">
          <a:xfrm>
            <a:off x="1229298" y="5791200"/>
            <a:ext cx="753667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 size of the friend’s input is </a:t>
            </a:r>
            <a:r>
              <a:rPr lang="en-US" altLang="en-US" sz="2400" baseline="30000" dirty="0"/>
              <a:t>1</a:t>
            </a:r>
            <a:r>
              <a:rPr lang="en-US" altLang="en-US" sz="2400" dirty="0"/>
              <a:t>/</a:t>
            </a:r>
            <a:r>
              <a:rPr lang="en-US" altLang="en-US" sz="2400" baseline="-25000" dirty="0"/>
              <a:t>b</a:t>
            </a:r>
            <a:r>
              <a:rPr lang="en-US" altLang="en-US" sz="2400" i="0" dirty="0">
                <a:sym typeface="Symbol"/>
              </a:rPr>
              <a:t> of the size </a:t>
            </a:r>
            <a:r>
              <a:rPr lang="en-US" altLang="en-US" sz="2400" dirty="0">
                <a:sym typeface="Symbol"/>
              </a:rPr>
              <a:t>n</a:t>
            </a:r>
            <a:r>
              <a:rPr lang="en-US" altLang="en-US" sz="2400" i="0" dirty="0">
                <a:sym typeface="Symbol"/>
              </a:rPr>
              <a:t> of my input.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1298675" y="2012418"/>
            <a:ext cx="706909" cy="3547949"/>
            <a:chOff x="1883891" y="1994130"/>
            <a:chExt cx="706909" cy="3547949"/>
          </a:xfrm>
        </p:grpSpPr>
        <p:sp>
          <p:nvSpPr>
            <p:cNvPr id="38" name="Oval 37"/>
            <p:cNvSpPr/>
            <p:nvPr/>
          </p:nvSpPr>
          <p:spPr bwMode="auto">
            <a:xfrm>
              <a:off x="2362200" y="1994130"/>
              <a:ext cx="22860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39" name="Straight Arrow Connector 38"/>
            <p:cNvCxnSpPr>
              <a:endCxn id="38" idx="4"/>
            </p:cNvCxnSpPr>
            <p:nvPr/>
          </p:nvCxnSpPr>
          <p:spPr bwMode="auto">
            <a:xfrm flipV="1">
              <a:off x="1883891" y="2377440"/>
              <a:ext cx="592609" cy="3164639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40" name="Text Box 19"/>
          <p:cNvSpPr txBox="1">
            <a:spLocks noChangeArrowheads="1"/>
          </p:cNvSpPr>
          <p:nvPr/>
        </p:nvSpPr>
        <p:spPr bwMode="auto">
          <a:xfrm>
            <a:off x="1241490" y="5329535"/>
            <a:ext cx="21659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have </a:t>
            </a:r>
            <a:r>
              <a:rPr lang="en-US" altLang="en-US" sz="2400" dirty="0"/>
              <a:t>a</a:t>
            </a:r>
            <a:r>
              <a:rPr lang="en-US" altLang="en-US" sz="2400" i="0" dirty="0"/>
              <a:t> friends.</a:t>
            </a:r>
            <a:endParaRPr lang="en-US" altLang="en-US" sz="2400" i="0" dirty="0">
              <a:sym typeface="Symbol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990600" y="2005584"/>
            <a:ext cx="616150" cy="2642616"/>
            <a:chOff x="2362200" y="1994130"/>
            <a:chExt cx="616150" cy="2642616"/>
          </a:xfrm>
        </p:grpSpPr>
        <p:sp>
          <p:nvSpPr>
            <p:cNvPr id="45" name="Oval 44"/>
            <p:cNvSpPr/>
            <p:nvPr/>
          </p:nvSpPr>
          <p:spPr bwMode="auto">
            <a:xfrm>
              <a:off x="2362200" y="1994130"/>
              <a:ext cx="61615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46" name="Straight Arrow Connector 45"/>
            <p:cNvCxnSpPr>
              <a:endCxn id="45" idx="4"/>
            </p:cNvCxnSpPr>
            <p:nvPr/>
          </p:nvCxnSpPr>
          <p:spPr bwMode="auto">
            <a:xfrm flipV="1">
              <a:off x="2670275" y="2377440"/>
              <a:ext cx="0" cy="2259306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47" name="Text Box 19"/>
          <p:cNvSpPr txBox="1">
            <a:spLocks noChangeArrowheads="1"/>
          </p:cNvSpPr>
          <p:nvPr/>
        </p:nvSpPr>
        <p:spPr bwMode="auto">
          <a:xfrm>
            <a:off x="1296354" y="4461453"/>
            <a:ext cx="700544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/>
              <a:t>T(n) </a:t>
            </a:r>
            <a:r>
              <a:rPr lang="en-US" altLang="en-US" sz="2400" i="0" dirty="0"/>
              <a:t>is the total time for me and all my friends to solve </a:t>
            </a:r>
            <a:br>
              <a:rPr lang="en-US" altLang="en-US" sz="2400" i="0" dirty="0"/>
            </a:br>
            <a:r>
              <a:rPr lang="en-US" altLang="en-US" sz="2400" i="0" dirty="0"/>
              <a:t>my instance of size </a:t>
            </a:r>
            <a:r>
              <a:rPr lang="en-US" altLang="en-US" sz="2400" dirty="0"/>
              <a:t>n</a:t>
            </a:r>
            <a:r>
              <a:rPr lang="en-US" altLang="en-US" sz="2400" i="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105411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3" name="Text Box 19"/>
          <p:cNvSpPr txBox="1">
            <a:spLocks noChangeArrowheads="1"/>
          </p:cNvSpPr>
          <p:nvPr/>
        </p:nvSpPr>
        <p:spPr bwMode="auto">
          <a:xfrm>
            <a:off x="2720956" y="4419600"/>
            <a:ext cx="52565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This version is more than we really need.</a:t>
            </a:r>
          </a:p>
        </p:txBody>
      </p:sp>
      <p:sp useBgFill="1">
        <p:nvSpPr>
          <p:cNvPr id="17" name="Rectangle 4"/>
          <p:cNvSpPr>
            <a:spLocks noChangeArrowheads="1"/>
          </p:cNvSpPr>
          <p:nvPr/>
        </p:nvSpPr>
        <p:spPr bwMode="auto">
          <a:xfrm>
            <a:off x="152400" y="43434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18" name="Text Box 19"/>
          <p:cNvSpPr txBox="1">
            <a:spLocks noChangeArrowheads="1"/>
          </p:cNvSpPr>
          <p:nvPr/>
        </p:nvSpPr>
        <p:spPr bwMode="auto">
          <a:xfrm>
            <a:off x="2873356" y="4572000"/>
            <a:ext cx="52565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This version is more than we really need.</a:t>
            </a:r>
          </a:p>
        </p:txBody>
      </p:sp>
    </p:spTree>
    <p:extLst>
      <p:ext uri="{BB962C8B-B14F-4D97-AF65-F5344CB8AC3E}">
        <p14:creationId xmlns:p14="http://schemas.microsoft.com/office/powerpoint/2010/main" val="612021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1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6200" y="1981200"/>
            <a:ext cx="9067800" cy="3814763"/>
          </a:xfrm>
        </p:spPr>
      </p:pic>
      <p:sp useBgFill="1">
        <p:nvSpPr>
          <p:cNvPr id="4" name="Rectangle 4"/>
          <p:cNvSpPr>
            <a:spLocks noChangeArrowheads="1"/>
          </p:cNvSpPr>
          <p:nvPr/>
        </p:nvSpPr>
        <p:spPr bwMode="auto">
          <a:xfrm>
            <a:off x="0" y="4126523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928383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theme/theme1.xml><?xml version="1.0" encoding="utf-8"?>
<a:theme xmlns:a="http://schemas.openxmlformats.org/drawingml/2006/main" name="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8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8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2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28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2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>
          <a:solidFill>
            <a:srgbClr val="FF0000"/>
          </a:solidFill>
        </a:ln>
      </a:spPr>
      <a:bodyPr vert="horz" wrap="none" lIns="91440" tIns="45720" rIns="91440" bIns="45720" numCol="1" rtlCol="0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sz="30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30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  <a:txDef>
      <a:spPr>
        <a:noFill/>
      </a:spPr>
      <a:bodyPr wrap="square" rtlCol="0">
        <a:spAutoFit/>
      </a:bodyPr>
      <a:lstStyle>
        <a:defPPr>
          <a:defRPr i="0" dirty="0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4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CA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CA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23397</TotalTime>
  <Words>27393</Words>
  <Application>Microsoft Office PowerPoint</Application>
  <PresentationFormat>On-screen Show (4:3)</PresentationFormat>
  <Paragraphs>6393</Paragraphs>
  <Slides>470</Slides>
  <Notes>395</Notes>
  <HiddenSlides>0</HiddenSlides>
  <MMClips>1</MMClips>
  <ScaleCrop>false</ScaleCrop>
  <HeadingPairs>
    <vt:vector size="8" baseType="variant">
      <vt:variant>
        <vt:lpstr>Fonts Used</vt:lpstr>
      </vt:variant>
      <vt:variant>
        <vt:i4>10</vt:i4>
      </vt:variant>
      <vt:variant>
        <vt:lpstr>Theme</vt:lpstr>
      </vt:variant>
      <vt:variant>
        <vt:i4>4</vt:i4>
      </vt:variant>
      <vt:variant>
        <vt:lpstr>Embedded OLE Servers</vt:lpstr>
      </vt:variant>
      <vt:variant>
        <vt:i4>4</vt:i4>
      </vt:variant>
      <vt:variant>
        <vt:lpstr>Slide Titles</vt:lpstr>
      </vt:variant>
      <vt:variant>
        <vt:i4>470</vt:i4>
      </vt:variant>
    </vt:vector>
  </HeadingPairs>
  <TitlesOfParts>
    <vt:vector size="488" baseType="lpstr">
      <vt:lpstr>Arial</vt:lpstr>
      <vt:lpstr>Arial Rounded MT Bold</vt:lpstr>
      <vt:lpstr>Comic Sans MS</vt:lpstr>
      <vt:lpstr>MT Symbol</vt:lpstr>
      <vt:lpstr>Symbol</vt:lpstr>
      <vt:lpstr>Tahoma</vt:lpstr>
      <vt:lpstr>Tempus Sans ITC</vt:lpstr>
      <vt:lpstr>Times New Roman</vt:lpstr>
      <vt:lpstr>Wingdings</vt:lpstr>
      <vt:lpstr>WP Greek Courier</vt:lpstr>
      <vt:lpstr>Default Design</vt:lpstr>
      <vt:lpstr>1_Default Design</vt:lpstr>
      <vt:lpstr>2_Default Design</vt:lpstr>
      <vt:lpstr>4_Default Design</vt:lpstr>
      <vt:lpstr>Equation</vt:lpstr>
      <vt:lpstr>Clip</vt:lpstr>
      <vt:lpstr>Slide</vt:lpstr>
      <vt:lpstr>CorelPhotoPaint.Image.9</vt:lpstr>
      <vt:lpstr>Recursion</vt:lpstr>
      <vt:lpstr>Merge Sort</vt:lpstr>
      <vt:lpstr>Merge Sort</vt:lpstr>
      <vt:lpstr>Merge Sort</vt:lpstr>
      <vt:lpstr>Merge Sort</vt:lpstr>
      <vt:lpstr>Merge Sort</vt:lpstr>
      <vt:lpstr>Merge Sort</vt:lpstr>
      <vt:lpstr>Merge Sort</vt:lpstr>
      <vt:lpstr>PowerPoint Presentation</vt:lpstr>
      <vt:lpstr>Friends &amp; Strong Induction</vt:lpstr>
      <vt:lpstr>Friends &amp; Strong Induction</vt:lpstr>
      <vt:lpstr>Friends &amp; Strong Induction</vt:lpstr>
      <vt:lpstr>Friends &amp; Strong Induction</vt:lpstr>
      <vt:lpstr>Representations of Recursive Algorithms</vt:lpstr>
      <vt:lpstr>Recursion Friends &amp; Strong Induction</vt:lpstr>
      <vt:lpstr>Recursion Friends &amp; Strong Induction</vt:lpstr>
      <vt:lpstr>Complex Numbers</vt:lpstr>
      <vt:lpstr>Gauss’ $3.05 Method: Input: a,b,c,d    Output: ac-bd, ad+bc</vt:lpstr>
      <vt:lpstr>Question:</vt:lpstr>
      <vt:lpstr>How to add 2 n-digit numbers.</vt:lpstr>
      <vt:lpstr>How to add 2 n-digit numbers.</vt:lpstr>
      <vt:lpstr>How to add 2 n-digit numbers.</vt:lpstr>
      <vt:lpstr>How to add 2 n-digit numbers.</vt:lpstr>
      <vt:lpstr>How to add 2 n-digit numbers.</vt:lpstr>
      <vt:lpstr>How to add 2 n-digit numbers.</vt:lpstr>
      <vt:lpstr>How to add 2 n-digit numbers.</vt:lpstr>
      <vt:lpstr>How to add 2 n-digit numbers.</vt:lpstr>
      <vt:lpstr>PowerPoint Presentation</vt:lpstr>
      <vt:lpstr>How to multiply 2 n-bit numbers.</vt:lpstr>
      <vt:lpstr>PowerPoint Presentation</vt:lpstr>
      <vt:lpstr>PowerPoint Presentation</vt:lpstr>
      <vt:lpstr>  Grade School     vs   Kindergarten </vt:lpstr>
      <vt:lpstr>  Grade School     vs   Kindergarten </vt:lpstr>
      <vt:lpstr>  Grade School     vs   Kindergarten </vt:lpstr>
      <vt:lpstr>PowerPoint Presentation</vt:lpstr>
      <vt:lpstr>Divide And Conquer (an approach to faster algorithms)</vt:lpstr>
      <vt:lpstr>PowerPoint Presentation</vt:lpstr>
      <vt:lpstr>PowerPoint Presentation</vt:lpstr>
      <vt:lpstr>Multiplication of 2 n-bit numbers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Recurrence Relation</vt:lpstr>
      <vt:lpstr>Recurrence Relation</vt:lpstr>
      <vt:lpstr>Recurrence Relation</vt:lpstr>
      <vt:lpstr>Technique 1 Guess and Verify</vt:lpstr>
      <vt:lpstr>Technique 2: Decorate The Tree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Geometric Sum</vt:lpstr>
      <vt:lpstr>PowerPoint Presentation</vt:lpstr>
      <vt:lpstr>PowerPoint Presentation</vt:lpstr>
      <vt:lpstr>PowerPoint Presentation</vt:lpstr>
      <vt:lpstr>PowerPoint Presentation</vt:lpstr>
      <vt:lpstr>Divide and Conquer MULT: θ(n2) time  Grade School Multiplication: θ(n2) time</vt:lpstr>
      <vt:lpstr>Evaluating: T(n) = aT(n/b)+f(n)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 + nc                            = 4T(n/2) + n </vt:lpstr>
      <vt:lpstr>PowerPoint Presentation</vt:lpstr>
      <vt:lpstr>Evaluating: T(n) = aT(n/b) + nc                            = 3T(n/2) + n </vt:lpstr>
      <vt:lpstr>Evaluating: T(n) = aT(n/b) + nc                            = 3T(n/2) + n </vt:lpstr>
      <vt:lpstr>PowerPoint Presentation</vt:lpstr>
      <vt:lpstr>Evaluating: T(n) = aT(n/b) + nc                            = 2T(n/2) + n </vt:lpstr>
      <vt:lpstr>Evaluating: T(n) = aT(n/b) + nc                            = 3T(n/2) + n </vt:lpstr>
      <vt:lpstr>Evaluating: T(n) = aT(n/b)+f(n)</vt:lpstr>
      <vt:lpstr>Evaluating: T(n) = aT(n/b)+f(n)</vt:lpstr>
      <vt:lpstr>Logs</vt:lpstr>
      <vt:lpstr>Logs</vt:lpstr>
      <vt:lpstr>Logs</vt:lpstr>
      <vt:lpstr>Logs</vt:lpstr>
      <vt:lpstr>Divide and Conquer MULT: θ(n2) time  Grade School Multiplication: θ(n2) time</vt:lpstr>
      <vt:lpstr>MULT revisited</vt:lpstr>
      <vt:lpstr>Gauss’ Hack: Input: a,b,c,d    Output: ac, ad+bc, bd</vt:lpstr>
      <vt:lpstr>Gaussified MULT - Karatsuba 1962)</vt:lpstr>
      <vt:lpstr>Cutting into d pieces.</vt:lpstr>
      <vt:lpstr>Cutting into d pieces.</vt:lpstr>
      <vt:lpstr>Evaluating: T(n) = aT(n/b) + nc                            =     T(n/  ) +</vt:lpstr>
      <vt:lpstr>PowerPoint Presentation</vt:lpstr>
      <vt:lpstr>Cutting into d pieces.</vt:lpstr>
      <vt:lpstr>Evaluating: T(n) = aT(n/b) + nc                            =       T(n/  ) +</vt:lpstr>
      <vt:lpstr>Evaluating: T(n) = aT(n/b) + nc                            =       T(n/  ) +</vt:lpstr>
      <vt:lpstr>Multiplication Algorithms</vt:lpstr>
      <vt:lpstr>Evaluating: T(n) = aT(n/b)+f(n)</vt:lpstr>
      <vt:lpstr>PowerPoint Presentation</vt:lpstr>
      <vt:lpstr>It is useful to understand different representations  of the same information or idea</vt:lpstr>
      <vt:lpstr>Representations of Recursive Algorithms</vt:lpstr>
      <vt:lpstr>Code Representation 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Stack of Stack Frames</vt:lpstr>
      <vt:lpstr>Tree of Stack Frames</vt:lpstr>
      <vt:lpstr>Tree of Stack Frames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Friends &amp; Strong Induction</vt:lpstr>
      <vt:lpstr>Friends &amp; Strong Induction</vt:lpstr>
      <vt:lpstr>Friends &amp; Strong Induction</vt:lpstr>
      <vt:lpstr>Input Size</vt:lpstr>
      <vt:lpstr>Input Size</vt:lpstr>
      <vt:lpstr>Input Size</vt:lpstr>
      <vt:lpstr>Input Size</vt:lpstr>
      <vt:lpstr>Input Size</vt:lpstr>
      <vt:lpstr>Input Size</vt:lpstr>
      <vt:lpstr>Input Size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Towers of Hanoi</vt:lpstr>
      <vt:lpstr>Towers of Hanoi</vt:lpstr>
      <vt:lpstr>Towers of Hanoi</vt:lpstr>
      <vt:lpstr>Towers of Hanoi</vt:lpstr>
      <vt:lpstr>Towers of Hanoi</vt:lpstr>
      <vt:lpstr>Towers of Hanoi</vt:lpstr>
      <vt:lpstr>Towers of Hanoi</vt:lpstr>
      <vt:lpstr>Towers of Hanoi</vt:lpstr>
      <vt:lpstr>Evaluating: T(n) = aT(n-b)+f(n)</vt:lpstr>
      <vt:lpstr>Evaluating: T(n) = 1T(n-b)+f(n)</vt:lpstr>
      <vt:lpstr>Evaluating: T(n) = aT(n/b)+f(n)</vt:lpstr>
      <vt:lpstr>PowerPoint Presentation</vt:lpstr>
      <vt:lpstr>Recursive Sorts</vt:lpstr>
      <vt:lpstr>PowerPoint Presentation</vt:lpstr>
      <vt:lpstr>Merge Sort</vt:lpstr>
      <vt:lpstr>Merge Sort</vt:lpstr>
      <vt:lpstr>Merge Sort</vt:lpstr>
      <vt:lpstr>PowerPoint Presentation</vt:lpstr>
      <vt:lpstr>PowerPoint Presentation</vt:lpstr>
      <vt:lpstr>PowerPoint Presentation</vt:lpstr>
      <vt:lpstr>Evaluating: T(n) = aT(n/b)+f(n)</vt:lpstr>
      <vt:lpstr>Quick Sort</vt:lpstr>
      <vt:lpstr>Quick Sort</vt:lpstr>
      <vt:lpstr>Quick Sort</vt:lpstr>
      <vt:lpstr>Quick Sort</vt:lpstr>
      <vt:lpstr>PowerPoint Presentation</vt:lpstr>
      <vt:lpstr>Quick Sort</vt:lpstr>
      <vt:lpstr>Quick Sort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Define Problem: Binary Search Tree</vt:lpstr>
      <vt:lpstr>Binary Search Tree</vt:lpstr>
      <vt:lpstr>Define Loop Invariant</vt:lpstr>
      <vt:lpstr>Define Step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Things to Remember   Things to Do  and  Things NOT TO DO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Heap Definition</vt:lpstr>
      <vt:lpstr>Heap Data Structure</vt:lpstr>
      <vt:lpstr>Heapify</vt:lpstr>
      <vt:lpstr>Heapify</vt:lpstr>
      <vt:lpstr>PowerPoint Presentation</vt:lpstr>
      <vt:lpstr>PowerPoint Presentation</vt:lpstr>
      <vt:lpstr>PowerPoint Presentation</vt:lpstr>
      <vt:lpstr>Priority Queues </vt:lpstr>
      <vt:lpstr>Heap Sort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Parsing</vt:lpstr>
      <vt:lpstr>Parsing</vt:lpstr>
      <vt:lpstr>Parsing</vt:lpstr>
      <vt:lpstr>Parsing/Compiling</vt:lpstr>
      <vt:lpstr>Parsing/Compiling</vt:lpstr>
      <vt:lpstr>Parsing</vt:lpstr>
      <vt:lpstr>Parsing</vt:lpstr>
      <vt:lpstr>Parsing</vt:lpstr>
      <vt:lpstr>Parsing</vt:lpstr>
      <vt:lpstr>Parsing</vt:lpstr>
      <vt:lpstr>PowerPoint Presentation</vt:lpstr>
      <vt:lpstr>PowerPoint Presentation</vt:lpstr>
      <vt:lpstr>PowerPoint Presentation</vt:lpstr>
      <vt:lpstr>PowerPoint Presentation</vt:lpstr>
      <vt:lpstr>Parsing</vt:lpstr>
      <vt:lpstr>Parsing</vt:lpstr>
      <vt:lpstr>PowerPoint Presentation</vt:lpstr>
      <vt:lpstr>PowerPoint Presentation</vt:lpstr>
      <vt:lpstr>Parsing/Compiling</vt:lpstr>
      <vt:lpstr>Parsing/Compiling</vt:lpstr>
      <vt:lpstr>Parsing/Compiling</vt:lpstr>
      <vt:lpstr>Parsing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Ackermann’s Function</vt:lpstr>
      <vt:lpstr>Ackermann’s Function</vt:lpstr>
      <vt:lpstr>Ackermann’s Function</vt:lpstr>
      <vt:lpstr>Ackermann’s Function</vt:lpstr>
      <vt:lpstr>Ackermann’s Function</vt:lpstr>
      <vt:lpstr>Ackermann’s Function</vt:lpstr>
      <vt:lpstr>PowerPoint Presentation</vt:lpstr>
      <vt:lpstr>End</vt:lpstr>
      <vt:lpstr>Ackermann’s Function</vt:lpstr>
      <vt:lpstr>Ackermann’s Function</vt:lpstr>
      <vt:lpstr>Ackermann’s Function</vt:lpstr>
      <vt:lpstr>Ackermann’s Function</vt:lpstr>
      <vt:lpstr>Ackermann’s Function</vt:lpstr>
      <vt:lpstr>Cut Out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 Recursive Algorithms</vt:lpstr>
      <vt:lpstr>PowerPoint Presentation</vt:lpstr>
      <vt:lpstr>Heap Definition</vt:lpstr>
      <vt:lpstr>Heap Data Structure</vt:lpstr>
      <vt:lpstr>PowerPoint Presentation</vt:lpstr>
      <vt:lpstr>Heapify</vt:lpstr>
      <vt:lpstr>Heapify</vt:lpstr>
      <vt:lpstr>Heapify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Priority Queues </vt:lpstr>
      <vt:lpstr>Selection Sort</vt:lpstr>
      <vt:lpstr>Heap Sort</vt:lpstr>
      <vt:lpstr>PowerPoint Presentation</vt:lpstr>
      <vt:lpstr>Heap Sort</vt:lpstr>
      <vt:lpstr>PowerPoint Presentation</vt:lpstr>
      <vt:lpstr>Heap Sort</vt:lpstr>
      <vt:lpstr>PowerPoint Presentation</vt:lpstr>
      <vt:lpstr>Friends &amp; Strong Induction</vt:lpstr>
      <vt:lpstr>Friends &amp; Strong Induction</vt:lpstr>
    </vt:vector>
  </TitlesOfParts>
  <Company>York University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Stack of Stack Frames</dc:title>
  <dc:creator>Dept. of Computer Science</dc:creator>
  <cp:lastModifiedBy>Jeff Edmonds</cp:lastModifiedBy>
  <cp:revision>338</cp:revision>
  <dcterms:created xsi:type="dcterms:W3CDTF">2000-09-21T20:56:02Z</dcterms:created>
  <dcterms:modified xsi:type="dcterms:W3CDTF">2024-02-07T17:19:18Z</dcterms:modified>
</cp:coreProperties>
</file>